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 id="2147483883" r:id="rId2"/>
  </p:sldMasterIdLst>
  <p:notesMasterIdLst>
    <p:notesMasterId r:id="rId79"/>
  </p:notesMasterIdLst>
  <p:sldIdLst>
    <p:sldId id="413" r:id="rId3"/>
    <p:sldId id="383" r:id="rId4"/>
    <p:sldId id="392" r:id="rId5"/>
    <p:sldId id="258" r:id="rId6"/>
    <p:sldId id="384" r:id="rId7"/>
    <p:sldId id="385" r:id="rId8"/>
    <p:sldId id="456" r:id="rId9"/>
    <p:sldId id="453" r:id="rId10"/>
    <p:sldId id="386" r:id="rId11"/>
    <p:sldId id="415" r:id="rId12"/>
    <p:sldId id="344" r:id="rId13"/>
    <p:sldId id="420" r:id="rId14"/>
    <p:sldId id="393" r:id="rId15"/>
    <p:sldId id="421" r:id="rId16"/>
    <p:sldId id="422" r:id="rId17"/>
    <p:sldId id="309" r:id="rId18"/>
    <p:sldId id="346" r:id="rId19"/>
    <p:sldId id="347" r:id="rId20"/>
    <p:sldId id="348" r:id="rId21"/>
    <p:sldId id="349" r:id="rId22"/>
    <p:sldId id="394" r:id="rId23"/>
    <p:sldId id="351" r:id="rId24"/>
    <p:sldId id="352" r:id="rId25"/>
    <p:sldId id="395" r:id="rId26"/>
    <p:sldId id="423" r:id="rId27"/>
    <p:sldId id="454" r:id="rId28"/>
    <p:sldId id="455" r:id="rId29"/>
    <p:sldId id="416" r:id="rId30"/>
    <p:sldId id="430" r:id="rId31"/>
    <p:sldId id="396" r:id="rId32"/>
    <p:sldId id="355" r:id="rId33"/>
    <p:sldId id="424" r:id="rId34"/>
    <p:sldId id="459" r:id="rId35"/>
    <p:sldId id="408" r:id="rId36"/>
    <p:sldId id="409" r:id="rId37"/>
    <p:sldId id="411" r:id="rId38"/>
    <p:sldId id="410" r:id="rId39"/>
    <p:sldId id="425" r:id="rId40"/>
    <p:sldId id="434" r:id="rId41"/>
    <p:sldId id="457" r:id="rId42"/>
    <p:sldId id="458" r:id="rId43"/>
    <p:sldId id="445" r:id="rId44"/>
    <p:sldId id="361" r:id="rId45"/>
    <p:sldId id="436" r:id="rId46"/>
    <p:sldId id="397" r:id="rId47"/>
    <p:sldId id="398" r:id="rId48"/>
    <p:sldId id="364" r:id="rId49"/>
    <p:sldId id="437" r:id="rId50"/>
    <p:sldId id="435" r:id="rId51"/>
    <p:sldId id="365" r:id="rId52"/>
    <p:sldId id="399" r:id="rId53"/>
    <p:sldId id="417" r:id="rId54"/>
    <p:sldId id="407" r:id="rId55"/>
    <p:sldId id="367" r:id="rId56"/>
    <p:sldId id="439" r:id="rId57"/>
    <p:sldId id="400" r:id="rId58"/>
    <p:sldId id="401" r:id="rId59"/>
    <p:sldId id="440" r:id="rId60"/>
    <p:sldId id="441" r:id="rId61"/>
    <p:sldId id="371" r:id="rId62"/>
    <p:sldId id="402" r:id="rId63"/>
    <p:sldId id="443" r:id="rId64"/>
    <p:sldId id="444" r:id="rId65"/>
    <p:sldId id="442" r:id="rId66"/>
    <p:sldId id="460" r:id="rId67"/>
    <p:sldId id="373" r:id="rId68"/>
    <p:sldId id="403" r:id="rId69"/>
    <p:sldId id="452" r:id="rId70"/>
    <p:sldId id="412" r:id="rId71"/>
    <p:sldId id="419" r:id="rId72"/>
    <p:sldId id="379" r:id="rId73"/>
    <p:sldId id="406" r:id="rId74"/>
    <p:sldId id="380" r:id="rId75"/>
    <p:sldId id="381" r:id="rId76"/>
    <p:sldId id="438" r:id="rId77"/>
    <p:sldId id="382" r:id="rId78"/>
  </p:sldIdLst>
  <p:sldSz cx="9144000" cy="6858000" type="screen4x3"/>
  <p:notesSz cx="6858000" cy="9144000"/>
  <p:custShowLst>
    <p:custShow name="自定义放映 1" id="0">
      <p:sldLst>
        <p:sld r:id="rId4"/>
        <p:sld r:id="rId5"/>
        <p:sld r:id="rId6"/>
        <p:sld r:id="rId7"/>
        <p:sld r:id="rId8"/>
        <p:sld r:id="rId11"/>
        <p:sld r:id="rId13"/>
        <p:sld r:id="rId15"/>
        <p:sld r:id="rId18"/>
        <p:sld r:id="rId19"/>
        <p:sld r:id="rId20"/>
        <p:sld r:id="rId21"/>
        <p:sld r:id="rId22"/>
        <p:sld r:id="rId23"/>
        <p:sld r:id="rId24"/>
        <p:sld r:id="rId25"/>
        <p:sld r:id="rId26"/>
        <p:sld r:id="rId32"/>
        <p:sld r:id="rId33"/>
        <p:sld r:id="rId36"/>
        <p:sld r:id="rId37"/>
        <p:sld r:id="rId38"/>
        <p:sld r:id="rId39"/>
        <p:sld r:id="rId45"/>
        <p:sld r:id="rId47"/>
        <p:sld r:id="rId48"/>
        <p:sld r:id="rId49"/>
        <p:sld r:id="rId52"/>
        <p:sld r:id="rId53"/>
        <p:sld r:id="rId55"/>
        <p:sld r:id="rId56"/>
        <p:sld r:id="rId58"/>
        <p:sld r:id="rId59"/>
        <p:sld r:id="rId62"/>
        <p:sld r:id="rId63"/>
        <p:sld r:id="rId68"/>
        <p:sld r:id="rId69"/>
        <p:sld r:id="rId71"/>
        <p:sld r:id="rId73"/>
        <p:sld r:id="rId74"/>
        <p:sld r:id="rId75"/>
        <p:sld r:id="rId76"/>
        <p:sld r:id="rId78"/>
      </p:sldLst>
    </p:custShow>
  </p:custShow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3">
          <p15:clr>
            <a:srgbClr val="A4A3A4"/>
          </p15:clr>
        </p15:guide>
        <p15:guide id="2" orient="horz" pos="751">
          <p15:clr>
            <a:srgbClr val="A4A3A4"/>
          </p15:clr>
        </p15:guide>
        <p15:guide id="3" orient="horz" pos="1003">
          <p15:clr>
            <a:srgbClr val="A4A3A4"/>
          </p15:clr>
        </p15:guide>
        <p15:guide id="4" pos="54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A1DA"/>
    <a:srgbClr val="F3B600"/>
    <a:srgbClr val="F0A000"/>
    <a:srgbClr val="ED6D33"/>
    <a:srgbClr val="F14D03"/>
    <a:srgbClr val="5B577F"/>
    <a:srgbClr val="4340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4" autoAdjust="0"/>
    <p:restoredTop sz="87537" autoAdjust="0"/>
  </p:normalViewPr>
  <p:slideViewPr>
    <p:cSldViewPr snapToGrid="0" snapToObjects="1">
      <p:cViewPr varScale="1">
        <p:scale>
          <a:sx n="79" d="100"/>
          <a:sy n="79" d="100"/>
        </p:scale>
        <p:origin x="1404" y="84"/>
      </p:cViewPr>
      <p:guideLst>
        <p:guide orient="horz" pos="2113"/>
        <p:guide orient="horz" pos="751"/>
        <p:guide orient="horz" pos="1003"/>
        <p:guide pos="5412"/>
      </p:guideLst>
    </p:cSldViewPr>
  </p:slideViewPr>
  <p:notesTextViewPr>
    <p:cViewPr>
      <p:scale>
        <a:sx n="1" d="1"/>
        <a:sy n="1" d="1"/>
      </p:scale>
      <p:origin x="0" y="0"/>
    </p:cViewPr>
  </p:notesTextViewPr>
  <p:sorterViewPr>
    <p:cViewPr>
      <p:scale>
        <a:sx n="100" d="100"/>
        <a:sy n="100" d="100"/>
      </p:scale>
      <p:origin x="0" y="0"/>
    </p:cViewPr>
  </p:sorter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BAED7702-51DE-4665-ABBB-38763B99B7D3}" type="datetimeFigureOut">
              <a:rPr lang="zh-CN" altLang="en-US"/>
              <a:pPr>
                <a:defRPr/>
              </a:pPr>
              <a:t>2020/10/13</a:t>
            </a:fld>
            <a:endParaRPr lang="en-US"/>
          </a:p>
        </p:txBody>
      </p:sp>
      <p:sp>
        <p:nvSpPr>
          <p:cNvPr id="45060"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035EA9FB-1206-40D8-873B-17B4D2954C63}" type="slidenum">
              <a:rPr lang="zh-CN" altLang="en-US"/>
              <a:pPr>
                <a:defRPr/>
              </a:pPr>
              <a:t>‹#›</a:t>
            </a:fld>
            <a:endParaRPr lang="en-US" altLang="zh-CN"/>
          </a:p>
        </p:txBody>
      </p:sp>
    </p:spTree>
    <p:extLst>
      <p:ext uri="{BB962C8B-B14F-4D97-AF65-F5344CB8AC3E}">
        <p14:creationId xmlns:p14="http://schemas.microsoft.com/office/powerpoint/2010/main" val="3506054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35EA9FB-1206-40D8-873B-17B4D2954C63}" type="slidenum">
              <a:rPr lang="zh-CN" altLang="en-US" smtClean="0"/>
              <a:pPr>
                <a:defRPr/>
              </a:pPr>
              <a:t>10</a:t>
            </a:fld>
            <a:endParaRPr lang="en-US" altLang="zh-CN"/>
          </a:p>
        </p:txBody>
      </p:sp>
    </p:spTree>
    <p:extLst>
      <p:ext uri="{BB962C8B-B14F-4D97-AF65-F5344CB8AC3E}">
        <p14:creationId xmlns:p14="http://schemas.microsoft.com/office/powerpoint/2010/main" val="9614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p:spPr>
        <p:txBody>
          <a:bodyPr/>
          <a:lstStyle/>
          <a:p>
            <a:endParaRPr lang="zh-CN" altLang="en-US"/>
          </a:p>
        </p:txBody>
      </p:sp>
      <p:sp>
        <p:nvSpPr>
          <p:cNvPr id="6554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E56A85-813F-485B-BBD2-9749AF6FD789}" type="slidenum">
              <a:rPr lang="zh-CN" altLang="en-US" smtClean="0"/>
              <a:pPr/>
              <a:t>20</a:t>
            </a:fld>
            <a:endParaRPr lang="en-US" altLang="zh-CN"/>
          </a:p>
        </p:txBody>
      </p:sp>
    </p:spTree>
    <p:extLst>
      <p:ext uri="{BB962C8B-B14F-4D97-AF65-F5344CB8AC3E}">
        <p14:creationId xmlns:p14="http://schemas.microsoft.com/office/powerpoint/2010/main" val="326158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a:p>
        </p:txBody>
      </p:sp>
      <p:sp>
        <p:nvSpPr>
          <p:cNvPr id="6758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BF89352-1E98-4D7F-A2B4-D2C9C33F181F}" type="slidenum">
              <a:rPr lang="zh-CN" altLang="en-US" smtClean="0"/>
              <a:pPr/>
              <a:t>21</a:t>
            </a:fld>
            <a:endParaRPr lang="en-US" altLang="zh-CN"/>
          </a:p>
        </p:txBody>
      </p:sp>
    </p:spTree>
    <p:extLst>
      <p:ext uri="{BB962C8B-B14F-4D97-AF65-F5344CB8AC3E}">
        <p14:creationId xmlns:p14="http://schemas.microsoft.com/office/powerpoint/2010/main" val="3751872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BA12B4B-11BB-48B7-B041-9CF64976DDAB}" type="slidenum">
              <a:rPr lang="zh-CN" altLang="en-US">
                <a:latin typeface="Times New Roman" panose="02020603050405020304" pitchFamily="18" charset="0"/>
              </a:rPr>
              <a:pPr eaLnBrk="1" hangingPunct="1"/>
              <a:t>33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47150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Employee()</a:t>
            </a:r>
          </a:p>
          <a:p>
            <a:r>
              <a:rPr lang="en-US" altLang="zh-CN" dirty="0"/>
              <a:t>Employee(</a:t>
            </a:r>
            <a:r>
              <a:rPr lang="en-US" altLang="zh-CN" dirty="0" err="1"/>
              <a:t>id,name,age</a:t>
            </a:r>
            <a:r>
              <a:rPr lang="en-US" altLang="zh-CN" dirty="0"/>
              <a:t>)</a:t>
            </a:r>
          </a:p>
          <a:p>
            <a:r>
              <a:rPr lang="en-US" altLang="zh-CN" dirty="0"/>
              <a:t>Employee(</a:t>
            </a:r>
            <a:r>
              <a:rPr lang="en-US" altLang="zh-CN" dirty="0" err="1"/>
              <a:t>id,name,age,title,dept,number</a:t>
            </a:r>
            <a:r>
              <a:rPr lang="en-US" altLang="zh-CN"/>
              <a:t>)</a:t>
            </a:r>
            <a:endParaRPr lang="zh-CN" altLang="en-US"/>
          </a:p>
        </p:txBody>
      </p:sp>
      <p:sp>
        <p:nvSpPr>
          <p:cNvPr id="4" name="灯片编号占位符 3"/>
          <p:cNvSpPr>
            <a:spLocks noGrp="1"/>
          </p:cNvSpPr>
          <p:nvPr>
            <p:ph type="sldNum" sz="quarter" idx="10"/>
          </p:nvPr>
        </p:nvSpPr>
        <p:spPr/>
        <p:txBody>
          <a:bodyPr/>
          <a:lstStyle/>
          <a:p>
            <a:pPr>
              <a:defRPr/>
            </a:pPr>
            <a:fld id="{035EA9FB-1206-40D8-873B-17B4D2954C63}" type="slidenum">
              <a:rPr lang="zh-CN" altLang="en-US" smtClean="0"/>
              <a:pPr>
                <a:defRPr/>
              </a:pPr>
              <a:t>64</a:t>
            </a:fld>
            <a:endParaRPr lang="en-US" altLang="zh-CN"/>
          </a:p>
        </p:txBody>
      </p:sp>
    </p:spTree>
    <p:extLst>
      <p:ext uri="{BB962C8B-B14F-4D97-AF65-F5344CB8AC3E}">
        <p14:creationId xmlns:p14="http://schemas.microsoft.com/office/powerpoint/2010/main" val="2895587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6CFB26FC-3683-40EF-B211-B17D8DDD5946}" type="datetimeFigureOut">
              <a:rPr lang="zh-CN" altLang="en-US"/>
              <a:pPr>
                <a:defRPr/>
              </a:pPr>
              <a:t>2020/10/13</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7"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DCE57E69-FF85-4367-ABF8-91437E535221}" type="slidenum">
              <a:rPr lang="zh-CN" altLang="en-US"/>
              <a:pPr>
                <a:defRPr/>
              </a:pPr>
              <a:t>‹#›</a:t>
            </a:fld>
            <a:endParaRPr lang="zh-CN" altLang="en-US"/>
          </a:p>
        </p:txBody>
      </p:sp>
    </p:spTree>
    <p:extLst>
      <p:ext uri="{BB962C8B-B14F-4D97-AF65-F5344CB8AC3E}">
        <p14:creationId xmlns:p14="http://schemas.microsoft.com/office/powerpoint/2010/main" val="437311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小结">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67326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a:t>单击此处编辑母版标题样式</a:t>
            </a:r>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8781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a:t>单击此处编辑母版标题样式</a:t>
            </a:r>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11026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077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658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3375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A444CFA-663A-41BC-A934-0D6037D095E4}" type="datetimeFigureOut">
              <a:rPr lang="zh-CN" altLang="en-US"/>
              <a:pPr>
                <a:defRPr/>
              </a:pPr>
              <a:t>2020/10/13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69CA25F-DD3A-49BB-AC14-7861E0DD3AA3}" type="slidenum">
              <a:rPr lang="zh-CN" altLang="en-US"/>
              <a:pPr>
                <a:defRPr/>
              </a:pPr>
              <a:t>‹#›</a:t>
            </a:fld>
            <a:endParaRPr lang="zh-CN" altLang="en-US"/>
          </a:p>
        </p:txBody>
      </p:sp>
    </p:spTree>
    <p:extLst>
      <p:ext uri="{BB962C8B-B14F-4D97-AF65-F5344CB8AC3E}">
        <p14:creationId xmlns:p14="http://schemas.microsoft.com/office/powerpoint/2010/main" val="710239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4132B9A-16D8-429D-8911-35F605A6A741}" type="datetimeFigureOut">
              <a:rPr lang="zh-CN" altLang="en-US"/>
              <a:pPr>
                <a:defRPr/>
              </a:pPr>
              <a:t>2020/10/13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18037CF-6C59-44A5-994D-68ACF048C3D0}" type="slidenum">
              <a:rPr lang="zh-CN" altLang="en-US"/>
              <a:pPr>
                <a:defRPr/>
              </a:pPr>
              <a:t>‹#›</a:t>
            </a:fld>
            <a:endParaRPr lang="zh-CN" altLang="en-US"/>
          </a:p>
        </p:txBody>
      </p:sp>
    </p:spTree>
    <p:extLst>
      <p:ext uri="{BB962C8B-B14F-4D97-AF65-F5344CB8AC3E}">
        <p14:creationId xmlns:p14="http://schemas.microsoft.com/office/powerpoint/2010/main" val="3807338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7DD0FA9-CD93-48C4-9660-DC06D42E7464}" type="datetimeFigureOut">
              <a:rPr lang="zh-CN" altLang="en-US"/>
              <a:pPr>
                <a:defRPr/>
              </a:pPr>
              <a:t>2020/10/13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1E5F728-3BCD-43B3-883C-EF13F517C5B7}" type="slidenum">
              <a:rPr lang="zh-CN" altLang="en-US"/>
              <a:pPr>
                <a:defRPr/>
              </a:pPr>
              <a:t>‹#›</a:t>
            </a:fld>
            <a:endParaRPr lang="zh-CN" altLang="en-US"/>
          </a:p>
        </p:txBody>
      </p:sp>
    </p:spTree>
    <p:extLst>
      <p:ext uri="{BB962C8B-B14F-4D97-AF65-F5344CB8AC3E}">
        <p14:creationId xmlns:p14="http://schemas.microsoft.com/office/powerpoint/2010/main" val="2235148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3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39FBA441-F46F-4449-B88D-63EFFA898016}" type="datetimeFigureOut">
              <a:rPr lang="zh-CN" altLang="en-US"/>
              <a:pPr>
                <a:defRPr/>
              </a:pPr>
              <a:t>2020/10/13</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785FDEC9-62E9-471E-A837-20988AC87F81}" type="slidenum">
              <a:rPr lang="zh-CN" altLang="en-US"/>
              <a:pPr>
                <a:defRPr/>
              </a:pPr>
              <a:t>‹#›</a:t>
            </a:fld>
            <a:endParaRPr lang="zh-CN" altLang="en-US"/>
          </a:p>
        </p:txBody>
      </p:sp>
    </p:spTree>
    <p:extLst>
      <p:ext uri="{BB962C8B-B14F-4D97-AF65-F5344CB8AC3E}">
        <p14:creationId xmlns:p14="http://schemas.microsoft.com/office/powerpoint/2010/main" val="2588882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94B748E-98C3-4D84-976B-B97E2C70317A}" type="datetimeFigureOut">
              <a:rPr lang="zh-CN" altLang="en-US"/>
              <a:pPr>
                <a:defRPr/>
              </a:pPr>
              <a:t>2020/10/13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BF993B9-433C-4062-AF5B-575BED1020FB}" type="slidenum">
              <a:rPr lang="zh-CN" altLang="en-US"/>
              <a:pPr>
                <a:defRPr/>
              </a:pPr>
              <a:t>‹#›</a:t>
            </a:fld>
            <a:endParaRPr lang="zh-CN" altLang="en-US"/>
          </a:p>
        </p:txBody>
      </p:sp>
    </p:spTree>
    <p:extLst>
      <p:ext uri="{BB962C8B-B14F-4D97-AF65-F5344CB8AC3E}">
        <p14:creationId xmlns:p14="http://schemas.microsoft.com/office/powerpoint/2010/main" val="3551571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a:t>单击此处编辑母版标题样式</a:t>
            </a:r>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6592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75268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4_正文">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697498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5_正文">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2939336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2896780" y="735586"/>
            <a:ext cx="3339127" cy="616695"/>
          </a:xfrm>
          <a:prstGeom prst="rect">
            <a:avLst/>
          </a:prstGeom>
          <a:solidFill>
            <a:srgbClr val="1369B2"/>
          </a:solidFill>
          <a:ln>
            <a:noFill/>
          </a:ln>
          <a:effectLst>
            <a:glow rad="101600">
              <a:schemeClr val="accent1">
                <a:lumMod val="60000"/>
                <a:lumOff val="40000"/>
                <a:alpha val="60000"/>
              </a:schemeClr>
            </a:glow>
          </a:effectLst>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400" b="1"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河南大学软件学院</a:t>
            </a:r>
          </a:p>
        </p:txBody>
      </p:sp>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6"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336DA953-83EA-42DE-A464-5450B4F21022}" type="datetimeFigureOut">
              <a:rPr lang="zh-CN" altLang="en-US"/>
              <a:pPr>
                <a:defRPr/>
              </a:pPr>
              <a:t>2020/10/13</a:t>
            </a:fld>
            <a:endParaRPr lang="zh-CN" altLang="en-US"/>
          </a:p>
        </p:txBody>
      </p:sp>
      <p:sp>
        <p:nvSpPr>
          <p:cNvPr id="7"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8E040C0E-0209-417A-A167-E11BAA06B954}" type="slidenum">
              <a:rPr lang="zh-CN" altLang="en-US"/>
              <a:pPr>
                <a:defRPr/>
              </a:pPr>
              <a:t>‹#›</a:t>
            </a:fld>
            <a:endParaRPr lang="zh-CN" altLang="en-US"/>
          </a:p>
        </p:txBody>
      </p:sp>
    </p:spTree>
    <p:extLst>
      <p:ext uri="{BB962C8B-B14F-4D97-AF65-F5344CB8AC3E}">
        <p14:creationId xmlns:p14="http://schemas.microsoft.com/office/powerpoint/2010/main" val="9342822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CCD6B9E3-43CE-423A-AFEC-35405C832945}" type="datetimeFigureOut">
              <a:rPr lang="zh-CN" altLang="en-US"/>
              <a:pPr>
                <a:defRPr/>
              </a:pPr>
              <a:t>2020/10/13</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ACB2D8A5-A3A2-4691-B97C-5AF57FD0FAF5}" type="slidenum">
              <a:rPr lang="zh-CN" altLang="en-US"/>
              <a:pPr>
                <a:defRPr/>
              </a:pPr>
              <a:t>‹#›</a:t>
            </a:fld>
            <a:endParaRPr lang="zh-CN" altLang="en-US"/>
          </a:p>
        </p:txBody>
      </p:sp>
    </p:spTree>
    <p:extLst>
      <p:ext uri="{BB962C8B-B14F-4D97-AF65-F5344CB8AC3E}">
        <p14:creationId xmlns:p14="http://schemas.microsoft.com/office/powerpoint/2010/main" val="38311369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6" name="Date Placeholder 4"/>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1C4F97AF-5CAD-43AE-B665-FECA1D110D3D}" type="datetimeFigureOut">
              <a:rPr lang="zh-CN" altLang="en-US"/>
              <a:pPr>
                <a:defRPr/>
              </a:pPr>
              <a:t>2020/10/13</a:t>
            </a:fld>
            <a:endParaRPr lang="zh-CN" altLang="en-US"/>
          </a:p>
        </p:txBody>
      </p:sp>
      <p:sp>
        <p:nvSpPr>
          <p:cNvPr id="7" name="Footer Placeholder 5"/>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9" name="Slide Number Placeholder 6"/>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ECD8A1FF-A5F0-4414-8CBA-E771186DD042}" type="slidenum">
              <a:rPr lang="zh-CN" altLang="en-US"/>
              <a:pPr>
                <a:defRPr/>
              </a:pPr>
              <a:t>‹#›</a:t>
            </a:fld>
            <a:endParaRPr lang="zh-CN" altLang="en-US"/>
          </a:p>
        </p:txBody>
      </p:sp>
    </p:spTree>
    <p:extLst>
      <p:ext uri="{BB962C8B-B14F-4D97-AF65-F5344CB8AC3E}">
        <p14:creationId xmlns:p14="http://schemas.microsoft.com/office/powerpoint/2010/main" val="1783754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8" name="Date Placeholder 6"/>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6F4BE049-370A-4FDF-A204-916911713357}" type="datetimeFigureOut">
              <a:rPr lang="zh-CN" altLang="en-US"/>
              <a:pPr>
                <a:defRPr/>
              </a:pPr>
              <a:t>2020/10/13</a:t>
            </a:fld>
            <a:endParaRPr lang="zh-CN" altLang="en-US"/>
          </a:p>
        </p:txBody>
      </p:sp>
      <p:sp>
        <p:nvSpPr>
          <p:cNvPr id="9" name="Footer Placeholder 7"/>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11" name="Slide Number Placeholder 8"/>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8A5B35F4-8785-48D2-980E-EA95766E8CA1}" type="slidenum">
              <a:rPr lang="zh-CN" altLang="en-US"/>
              <a:pPr>
                <a:defRPr/>
              </a:pPr>
              <a:t>‹#›</a:t>
            </a:fld>
            <a:endParaRPr lang="zh-CN" altLang="en-US"/>
          </a:p>
        </p:txBody>
      </p:sp>
    </p:spTree>
    <p:extLst>
      <p:ext uri="{BB962C8B-B14F-4D97-AF65-F5344CB8AC3E}">
        <p14:creationId xmlns:p14="http://schemas.microsoft.com/office/powerpoint/2010/main" val="31887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4" name="Date Placeholder 2"/>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89D1AB92-EE7B-4A71-940F-FD5014BC1F7D}" type="datetimeFigureOut">
              <a:rPr lang="zh-CN" altLang="en-US"/>
              <a:pPr>
                <a:defRPr/>
              </a:pPr>
              <a:t>2020/10/13</a:t>
            </a:fld>
            <a:endParaRPr lang="zh-CN" altLang="en-US"/>
          </a:p>
        </p:txBody>
      </p:sp>
      <p:sp>
        <p:nvSpPr>
          <p:cNvPr id="5" name="Footer Placeholder 3"/>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6" name="Slide Number Placeholder 4"/>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A3BC2582-3590-4B98-B4C6-9CDFB6178E2B}" type="slidenum">
              <a:rPr lang="zh-CN" altLang="en-US"/>
              <a:pPr>
                <a:defRPr/>
              </a:pPr>
              <a:t>‹#›</a:t>
            </a:fld>
            <a:endParaRPr lang="zh-CN" altLang="en-US"/>
          </a:p>
        </p:txBody>
      </p:sp>
    </p:spTree>
    <p:extLst>
      <p:ext uri="{BB962C8B-B14F-4D97-AF65-F5344CB8AC3E}">
        <p14:creationId xmlns:p14="http://schemas.microsoft.com/office/powerpoint/2010/main" val="139621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6" name="Date Placeholder 4"/>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42915824-78DA-4828-83C1-368C6DB8224C}" type="datetimeFigureOut">
              <a:rPr lang="zh-CN" altLang="en-US"/>
              <a:pPr>
                <a:defRPr/>
              </a:pPr>
              <a:t>2020/10/13</a:t>
            </a:fld>
            <a:endParaRPr lang="zh-CN" altLang="en-US"/>
          </a:p>
        </p:txBody>
      </p:sp>
      <p:sp>
        <p:nvSpPr>
          <p:cNvPr id="7" name="Footer Placeholder 5"/>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9" name="Slide Number Placeholder 6"/>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98B7466C-8FCB-4A9B-B9E2-4462DF877FDF}" type="slidenum">
              <a:rPr lang="zh-CN" altLang="en-US"/>
              <a:pPr>
                <a:defRPr/>
              </a:pPr>
              <a:t>‹#›</a:t>
            </a:fld>
            <a:endParaRPr lang="zh-CN" altLang="en-US"/>
          </a:p>
        </p:txBody>
      </p:sp>
    </p:spTree>
    <p:extLst>
      <p:ext uri="{BB962C8B-B14F-4D97-AF65-F5344CB8AC3E}">
        <p14:creationId xmlns:p14="http://schemas.microsoft.com/office/powerpoint/2010/main" val="8044474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C536A38F-B66A-4A6D-A5F6-B8FD6F6732E0}" type="datetimeFigureOut">
              <a:rPr lang="zh-CN" altLang="en-US"/>
              <a:pPr>
                <a:defRPr/>
              </a:pPr>
              <a:t>2020/10/13</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BC4E77EC-1AC9-4583-994F-8A7BB880770D}" type="slidenum">
              <a:rPr lang="zh-CN" altLang="en-US"/>
              <a:pPr>
                <a:defRPr/>
              </a:pPr>
              <a:t>‹#›</a:t>
            </a:fld>
            <a:endParaRPr lang="zh-CN" altLang="en-US"/>
          </a:p>
        </p:txBody>
      </p:sp>
    </p:spTree>
    <p:extLst>
      <p:ext uri="{BB962C8B-B14F-4D97-AF65-F5344CB8AC3E}">
        <p14:creationId xmlns:p14="http://schemas.microsoft.com/office/powerpoint/2010/main" val="42496738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57594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5394368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56694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小结">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05589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8" name="Date Placeholder 6"/>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96B6900F-40B7-4078-A2F9-B28392637663}" type="datetimeFigureOut">
              <a:rPr lang="zh-CN" altLang="en-US"/>
              <a:pPr>
                <a:defRPr/>
              </a:pPr>
              <a:t>2020/10/13</a:t>
            </a:fld>
            <a:endParaRPr lang="zh-CN" altLang="en-US"/>
          </a:p>
        </p:txBody>
      </p:sp>
      <p:sp>
        <p:nvSpPr>
          <p:cNvPr id="9" name="Footer Placeholder 7"/>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11" name="Slide Number Placeholder 8"/>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AF5B940C-D995-4BBB-A355-581720CD0329}" type="slidenum">
              <a:rPr lang="zh-CN" altLang="en-US"/>
              <a:pPr>
                <a:defRPr/>
              </a:pPr>
              <a:t>‹#›</a:t>
            </a:fld>
            <a:endParaRPr lang="zh-CN" altLang="en-US"/>
          </a:p>
        </p:txBody>
      </p:sp>
    </p:spTree>
    <p:extLst>
      <p:ext uri="{BB962C8B-B14F-4D97-AF65-F5344CB8AC3E}">
        <p14:creationId xmlns:p14="http://schemas.microsoft.com/office/powerpoint/2010/main" val="163258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4" name="Date Placeholder 2"/>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913A155F-F6C7-4B9A-8C5F-07507F6E6A68}" type="datetimeFigureOut">
              <a:rPr lang="zh-CN" altLang="en-US"/>
              <a:pPr>
                <a:defRPr/>
              </a:pPr>
              <a:t>2020/10/13</a:t>
            </a:fld>
            <a:endParaRPr lang="zh-CN" altLang="en-US"/>
          </a:p>
        </p:txBody>
      </p:sp>
      <p:sp>
        <p:nvSpPr>
          <p:cNvPr id="5" name="Footer Placeholder 3"/>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6" name="Slide Number Placeholder 4"/>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21E152CB-6ABE-4020-A4BF-CAEAF1C641E5}" type="slidenum">
              <a:rPr lang="zh-CN" altLang="en-US"/>
              <a:pPr>
                <a:defRPr/>
              </a:pPr>
              <a:t>‹#›</a:t>
            </a:fld>
            <a:endParaRPr lang="zh-CN" altLang="en-US"/>
          </a:p>
        </p:txBody>
      </p:sp>
    </p:spTree>
    <p:extLst>
      <p:ext uri="{BB962C8B-B14F-4D97-AF65-F5344CB8AC3E}">
        <p14:creationId xmlns:p14="http://schemas.microsoft.com/office/powerpoint/2010/main" val="721848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D6EF6AAD-D99C-4A72-A317-BBFBAAAAB5BF}" type="datetimeFigureOut">
              <a:rPr lang="zh-CN" altLang="en-US"/>
              <a:pPr>
                <a:defRPr/>
              </a:pPr>
              <a:t>2020/10/13</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D63910D2-BE96-4F95-B1FD-6F767FD8BDB7}" type="slidenum">
              <a:rPr lang="zh-CN" altLang="en-US"/>
              <a:pPr>
                <a:defRPr/>
              </a:pPr>
              <a:t>‹#›</a:t>
            </a:fld>
            <a:endParaRPr lang="zh-CN" altLang="en-US"/>
          </a:p>
        </p:txBody>
      </p:sp>
    </p:spTree>
    <p:extLst>
      <p:ext uri="{BB962C8B-B14F-4D97-AF65-F5344CB8AC3E}">
        <p14:creationId xmlns:p14="http://schemas.microsoft.com/office/powerpoint/2010/main" val="280069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2764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0813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91426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image" Target="../media/image1.jpe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2.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userDrawn="1"/>
        </p:nvSpPr>
        <p:spPr>
          <a:xfrm>
            <a:off x="360363" y="6646863"/>
            <a:ext cx="1617662" cy="180975"/>
          </a:xfrm>
          <a:prstGeom prst="rect">
            <a:avLst/>
          </a:prstGeom>
          <a:solidFill>
            <a:srgbClr val="1369B2"/>
          </a:solidFill>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pic>
        <p:nvPicPr>
          <p:cNvPr id="1028" name="图片 8"/>
          <p:cNvPicPr>
            <a:picLocks noChangeAspect="1"/>
          </p:cNvPicPr>
          <p:nvPr userDrawn="1"/>
        </p:nvPicPr>
        <p:blipFill>
          <a:blip r:embed="rId27">
            <a:extLst>
              <a:ext uri="{28A0092B-C50C-407E-A947-70E740481C1C}">
                <a14:useLocalDpi xmlns:a14="http://schemas.microsoft.com/office/drawing/2010/main" val="0"/>
              </a:ext>
            </a:extLst>
          </a:blip>
          <a:srcRect/>
          <a:stretch>
            <a:fillRect/>
          </a:stretch>
        </p:blipFill>
        <p:spPr bwMode="auto">
          <a:xfrm>
            <a:off x="6308725" y="74613"/>
            <a:ext cx="26860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30"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EC829F0E-D75D-45D3-BD54-B90295A631F1}" type="datetimeFigureOut">
              <a:rPr lang="zh-CN" altLang="en-US"/>
              <a:pPr>
                <a:defRPr/>
              </a:pPr>
              <a:t>2020/10/13</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AD4F6DBA-1274-42B6-B61C-D12033C6C46F}" type="slidenum">
              <a:rPr lang="zh-CN" altLang="en-US"/>
              <a:pPr>
                <a:defRPr/>
              </a:pPr>
              <a:t>‹#›</a:t>
            </a:fld>
            <a:endParaRPr lang="zh-CN" altLang="en-US"/>
          </a:p>
        </p:txBody>
      </p:sp>
      <p:sp>
        <p:nvSpPr>
          <p:cNvPr id="8"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4499" r:id="rId1"/>
    <p:sldLayoutId id="2147484500" r:id="rId2"/>
    <p:sldLayoutId id="2147484501" r:id="rId3"/>
    <p:sldLayoutId id="2147484502" r:id="rId4"/>
    <p:sldLayoutId id="2147484503" r:id="rId5"/>
    <p:sldLayoutId id="2147484504" r:id="rId6"/>
    <p:sldLayoutId id="2147484505" r:id="rId7"/>
    <p:sldLayoutId id="2147484506" r:id="rId8"/>
    <p:sldLayoutId id="2147484507" r:id="rId9"/>
    <p:sldLayoutId id="2147484508" r:id="rId10"/>
    <p:sldLayoutId id="2147484509" r:id="rId11"/>
    <p:sldLayoutId id="2147484510" r:id="rId12"/>
    <p:sldLayoutId id="2147484511" r:id="rId13"/>
    <p:sldLayoutId id="2147484512" r:id="rId14"/>
    <p:sldLayoutId id="2147484514" r:id="rId15"/>
    <p:sldLayoutId id="2147484515" r:id="rId16"/>
    <p:sldLayoutId id="2147484516" r:id="rId17"/>
    <p:sldLayoutId id="2147484517" r:id="rId18"/>
    <p:sldLayoutId id="2147484518" r:id="rId19"/>
    <p:sldLayoutId id="2147484519" r:id="rId20"/>
    <p:sldLayoutId id="2147484520" r:id="rId21"/>
    <p:sldLayoutId id="2147484538" r:id="rId22"/>
    <p:sldLayoutId id="2147484539" r:id="rId23"/>
    <p:sldLayoutId id="2147484540" r:id="rId24"/>
  </p:sldLayoutIdLst>
  <p:txStyles>
    <p:titleStyle>
      <a:lvl1pPr algn="l" rtl="0" eaLnBrk="0" fontAlgn="base" hangingPunct="0">
        <a:lnSpc>
          <a:spcPct val="90000"/>
        </a:lnSpc>
        <a:spcBef>
          <a:spcPct val="0"/>
        </a:spcBef>
        <a:spcAft>
          <a:spcPct val="0"/>
        </a:spcAft>
        <a:defRPr sz="4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等线 Light"/>
        </a:defRPr>
      </a:lvl2pPr>
      <a:lvl3pPr algn="l" rtl="0" eaLnBrk="0" fontAlgn="base" hangingPunct="0">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等线 Light"/>
        </a:defRPr>
      </a:lvl3pPr>
      <a:lvl4pPr algn="l" rtl="0" eaLnBrk="0" fontAlgn="base" hangingPunct="0">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等线 Light"/>
        </a:defRPr>
      </a:lvl4pPr>
      <a:lvl5pPr algn="l" rtl="0" eaLnBrk="0" fontAlgn="base" hangingPunct="0">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等线 Light"/>
        </a:defRPr>
      </a:lvl5pPr>
      <a:lvl6pPr marL="4572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6pPr>
      <a:lvl7pPr marL="9144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7pPr>
      <a:lvl8pPr marL="13716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8pPr>
      <a:lvl9pPr marL="18288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2052"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9" name="矩形 8"/>
          <p:cNvSpPr/>
          <p:nvPr userDrawn="1"/>
        </p:nvSpPr>
        <p:spPr>
          <a:xfrm>
            <a:off x="360363" y="6646863"/>
            <a:ext cx="1617662" cy="180975"/>
          </a:xfrm>
          <a:prstGeom prst="rect">
            <a:avLst/>
          </a:prstGeom>
          <a:solidFill>
            <a:srgbClr val="1369B2"/>
          </a:solidFill>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BE658107-4603-4EF9-B8D3-0585951F3291}" type="datetimeFigureOut">
              <a:rPr lang="zh-CN" altLang="en-US"/>
              <a:pPr>
                <a:defRPr/>
              </a:pPr>
              <a:t>2020/10/13</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3302FB43-6623-459A-97D4-CE56A4825549}" type="slidenum">
              <a:rPr lang="zh-CN" altLang="en-US"/>
              <a:pPr>
                <a:defRPr/>
              </a:pPr>
              <a:t>‹#›</a:t>
            </a:fld>
            <a:endParaRPr lang="zh-CN" altLang="en-US"/>
          </a:p>
        </p:txBody>
      </p:sp>
      <p:sp>
        <p:nvSpPr>
          <p:cNvPr id="8"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 id="2147484529" r:id="rId9"/>
    <p:sldLayoutId id="2147484530" r:id="rId10"/>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5pPr>
      <a:lvl6pPr marL="4572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6pPr>
      <a:lvl7pPr marL="9144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7pPr>
      <a:lvl8pPr marL="13716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8pPr>
      <a:lvl9pPr marL="18288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8.xml"/><Relationship Id="rId6" Type="http://schemas.openxmlformats.org/officeDocument/2006/relationships/slide" Target="slide10.xml"/><Relationship Id="rId5" Type="http://schemas.openxmlformats.org/officeDocument/2006/relationships/slide" Target="slide9.xml"/><Relationship Id="rId4" Type="http://schemas.openxmlformats.org/officeDocument/2006/relationships/slide" Target="slide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chapter03&#8212;Example/3-9.doc" TargetMode="External"/><Relationship Id="rId1" Type="http://schemas.openxmlformats.org/officeDocument/2006/relationships/slideLayout" Target="../slideLayouts/slideLayout9.xml"/><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image" Target="../media/image1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9.xml"/><Relationship Id="rId4" Type="http://schemas.openxmlformats.org/officeDocument/2006/relationships/image" Target="../media/image72.png"/></Relationships>
</file>

<file path=ppt/slides/_rels/slide7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ctrTitle"/>
          </p:nvPr>
        </p:nvSpPr>
        <p:spPr>
          <a:xfrm>
            <a:off x="539750" y="1352550"/>
            <a:ext cx="8135938" cy="2157413"/>
          </a:xfrm>
        </p:spPr>
        <p:txBody>
          <a:bodyPr/>
          <a:lstStyle/>
          <a:p>
            <a:pPr eaLnBrk="1" hangingPunct="1"/>
            <a:r>
              <a:rPr lang="en-US" altLang="zh-CN" b="1">
                <a:solidFill>
                  <a:srgbClr val="000000"/>
                </a:solidFill>
              </a:rPr>
              <a:t>Java</a:t>
            </a:r>
            <a:r>
              <a:rPr lang="zh-CN" altLang="en-US" b="1">
                <a:solidFill>
                  <a:srgbClr val="000000"/>
                </a:solidFill>
              </a:rPr>
              <a:t>基础入门</a:t>
            </a:r>
          </a:p>
        </p:txBody>
      </p:sp>
      <p:sp>
        <p:nvSpPr>
          <p:cNvPr id="46083" name="副标题 2"/>
          <p:cNvSpPr txBox="1">
            <a:spLocks/>
          </p:cNvSpPr>
          <p:nvPr/>
        </p:nvSpPr>
        <p:spPr bwMode="auto">
          <a:xfrm>
            <a:off x="1143000" y="3860800"/>
            <a:ext cx="6858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buFont typeface="Arial" panose="020B0604020202020204" pitchFamily="34" charset="0"/>
              <a:buNone/>
            </a:pPr>
            <a:r>
              <a:rPr lang="zh-CN" altLang="en-US" sz="3200" b="1">
                <a:solidFill>
                  <a:srgbClr val="FFFFFF"/>
                </a:solidFill>
                <a:latin typeface="微软雅黑" panose="020B0503020204020204" pitchFamily="34" charset="-122"/>
                <a:ea typeface="微软雅黑" panose="020B0503020204020204" pitchFamily="34" charset="-122"/>
              </a:rPr>
              <a:t>第</a:t>
            </a:r>
            <a:r>
              <a:rPr lang="en-US" altLang="zh-CN" sz="3200" b="1">
                <a:solidFill>
                  <a:srgbClr val="FFFFFF"/>
                </a:solidFill>
                <a:latin typeface="微软雅黑" panose="020B0503020204020204" pitchFamily="34" charset="-122"/>
                <a:ea typeface="微软雅黑" panose="020B0503020204020204" pitchFamily="34" charset="-122"/>
              </a:rPr>
              <a:t>3</a:t>
            </a:r>
            <a:r>
              <a:rPr lang="zh-CN" altLang="en-US" sz="3200" b="1">
                <a:solidFill>
                  <a:srgbClr val="FFFFFF"/>
                </a:solidFill>
                <a:latin typeface="微软雅黑" panose="020B0503020204020204" pitchFamily="34" charset="-122"/>
                <a:ea typeface="微软雅黑" panose="020B0503020204020204" pitchFamily="34" charset="-122"/>
              </a:rPr>
              <a:t>章 面向对象（上）</a:t>
            </a:r>
          </a:p>
        </p:txBody>
      </p:sp>
      <p:sp>
        <p:nvSpPr>
          <p:cNvPr id="7" name="TextBox 13"/>
          <p:cNvSpPr>
            <a:spLocks noChangeArrowheads="1"/>
          </p:cNvSpPr>
          <p:nvPr/>
        </p:nvSpPr>
        <p:spPr bwMode="auto">
          <a:xfrm>
            <a:off x="2984500" y="5300663"/>
            <a:ext cx="3462338"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50000"/>
              </a:lnSpc>
              <a:spcBef>
                <a:spcPct val="0"/>
              </a:spcBef>
            </a:pPr>
            <a:r>
              <a:rPr lang="zh-CN" altLang="en-US" sz="180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面向对象的概念</a:t>
            </a:r>
          </a:p>
          <a:p>
            <a:pPr>
              <a:lnSpc>
                <a:spcPct val="150000"/>
              </a:lnSpc>
              <a:spcBef>
                <a:spcPct val="0"/>
              </a:spcBef>
            </a:pPr>
            <a:r>
              <a:rPr lang="zh-CN" altLang="en-US" sz="180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构造方法</a:t>
            </a:r>
          </a:p>
          <a:p>
            <a:pPr>
              <a:lnSpc>
                <a:spcPct val="150000"/>
              </a:lnSpc>
              <a:spcBef>
                <a:spcPct val="0"/>
              </a:spcBef>
            </a:pPr>
            <a:r>
              <a:rPr lang="en-US" altLang="zh-CN" sz="180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this</a:t>
            </a:r>
            <a:r>
              <a:rPr lang="zh-CN" altLang="en-US" sz="180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80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static</a:t>
            </a:r>
            <a:r>
              <a:rPr lang="zh-CN" altLang="en-US" sz="180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关键字</a:t>
            </a:r>
          </a:p>
        </p:txBody>
      </p:sp>
      <p:sp>
        <p:nvSpPr>
          <p:cNvPr id="46085" name="矩形 7"/>
          <p:cNvSpPr>
            <a:spLocks noChangeArrowheads="1"/>
          </p:cNvSpPr>
          <p:nvPr/>
        </p:nvSpPr>
        <p:spPr bwMode="auto">
          <a:xfrm>
            <a:off x="5715000" y="5295900"/>
            <a:ext cx="45720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50000"/>
              </a:lnSpc>
              <a:spcBef>
                <a:spcPct val="0"/>
              </a:spcBef>
            </a:pPr>
            <a:r>
              <a:rPr lang="zh-CN" altLang="en-US" sz="180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类与对象</a:t>
            </a:r>
          </a:p>
          <a:p>
            <a:pPr>
              <a:lnSpc>
                <a:spcPct val="150000"/>
              </a:lnSpc>
              <a:spcBef>
                <a:spcPct val="0"/>
              </a:spcBef>
            </a:pPr>
            <a:r>
              <a:rPr lang="zh-CN" altLang="en-US" sz="180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内部类</a:t>
            </a:r>
          </a:p>
        </p:txBody>
      </p:sp>
      <p:pic>
        <p:nvPicPr>
          <p:cNvPr id="460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5300663"/>
            <a:ext cx="9477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3255" name="组合 153"/>
          <p:cNvGrpSpPr>
            <a:grpSpLocks/>
          </p:cNvGrpSpPr>
          <p:nvPr/>
        </p:nvGrpSpPr>
        <p:grpSpPr bwMode="auto">
          <a:xfrm>
            <a:off x="1106488" y="2579688"/>
            <a:ext cx="7629525" cy="669925"/>
            <a:chOff x="1029300" y="5045322"/>
            <a:chExt cx="7628925" cy="669008"/>
          </a:xfrm>
        </p:grpSpPr>
        <p:grpSp>
          <p:nvGrpSpPr>
            <p:cNvPr id="53302" name="组合 219"/>
            <p:cNvGrpSpPr>
              <a:grpSpLocks/>
            </p:cNvGrpSpPr>
            <p:nvPr/>
          </p:nvGrpSpPr>
          <p:grpSpPr bwMode="auto">
            <a:xfrm>
              <a:off x="2520950" y="5045323"/>
              <a:ext cx="6137275" cy="669007"/>
              <a:chOff x="2520950" y="4924673"/>
              <a:chExt cx="6137275" cy="789657"/>
            </a:xfrm>
          </p:grpSpPr>
          <p:sp>
            <p:nvSpPr>
              <p:cNvPr id="74" name="AutoShape 218"/>
              <p:cNvSpPr>
                <a:spLocks noChangeArrowheads="1"/>
              </p:cNvSpPr>
              <p:nvPr/>
            </p:nvSpPr>
            <p:spPr bwMode="auto">
              <a:xfrm>
                <a:off x="2721442" y="5394349"/>
                <a:ext cx="5806618" cy="319981"/>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3308" name="组合 225"/>
              <p:cNvGrpSpPr>
                <a:grpSpLocks/>
              </p:cNvGrpSpPr>
              <p:nvPr/>
            </p:nvGrpSpPr>
            <p:grpSpPr bwMode="auto">
              <a:xfrm>
                <a:off x="2520950" y="4924673"/>
                <a:ext cx="6137275" cy="664245"/>
                <a:chOff x="2520950" y="4868193"/>
                <a:chExt cx="6137275" cy="720725"/>
              </a:xfrm>
            </p:grpSpPr>
            <p:sp>
              <p:nvSpPr>
                <p:cNvPr id="76" name="AutoShape 181"/>
                <p:cNvSpPr>
                  <a:spLocks noChangeArrowheads="1"/>
                </p:cNvSpPr>
                <p:nvPr/>
              </p:nvSpPr>
              <p:spPr bwMode="auto">
                <a:xfrm>
                  <a:off x="2521433" y="4868192"/>
                  <a:ext cx="6136792"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7" name="AutoShape 202"/>
                <p:cNvSpPr>
                  <a:spLocks noChangeArrowheads="1"/>
                </p:cNvSpPr>
                <p:nvPr/>
              </p:nvSpPr>
              <p:spPr bwMode="auto">
                <a:xfrm>
                  <a:off x="2762714" y="4983920"/>
                  <a:ext cx="5689152" cy="49134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0"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3304" name="组合 221"/>
            <p:cNvGrpSpPr>
              <a:grpSpLocks/>
            </p:cNvGrpSpPr>
            <p:nvPr/>
          </p:nvGrpSpPr>
          <p:grpSpPr bwMode="auto">
            <a:xfrm>
              <a:off x="1029300" y="5045322"/>
              <a:ext cx="635025" cy="637257"/>
              <a:chOff x="1098627" y="4776118"/>
              <a:chExt cx="903287" cy="906462"/>
            </a:xfrm>
          </p:grpSpPr>
          <p:sp>
            <p:nvSpPr>
              <p:cNvPr id="72" name="Oval 148"/>
              <p:cNvSpPr>
                <a:spLocks noChangeArrowheads="1"/>
              </p:cNvSpPr>
              <p:nvPr/>
            </p:nvSpPr>
            <p:spPr bwMode="auto">
              <a:xfrm>
                <a:off x="1098627" y="4776118"/>
                <a:ext cx="903180" cy="906526"/>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3"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3256" name="TextBox 154"/>
          <p:cNvSpPr txBox="1">
            <a:spLocks noChangeArrowheads="1"/>
          </p:cNvSpPr>
          <p:nvPr/>
        </p:nvSpPr>
        <p:spPr bwMode="auto">
          <a:xfrm>
            <a:off x="3870325" y="1700213"/>
            <a:ext cx="377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b="1">
                <a:latin typeface="Arial" panose="020B0604020202020204" pitchFamily="34" charset="0"/>
                <a:ea typeface="宋体" panose="02010600030101010101" pitchFamily="2" charset="-122"/>
              </a:rPr>
              <a:t>3.2  </a:t>
            </a:r>
            <a:r>
              <a:rPr lang="zh-CN" altLang="en-US" b="1">
                <a:latin typeface="Arial" panose="020B0604020202020204" pitchFamily="34" charset="0"/>
                <a:ea typeface="宋体" panose="02010600030101010101" pitchFamily="2" charset="-122"/>
              </a:rPr>
              <a:t>类与对象</a:t>
            </a:r>
            <a:endParaRPr lang="zh-CN" altLang="en-US" b="1">
              <a:latin typeface="微软雅黑" panose="020B0503020204020204" pitchFamily="34" charset="-122"/>
              <a:ea typeface="微软雅黑" panose="020B0503020204020204" pitchFamily="34" charset="-122"/>
            </a:endParaRPr>
          </a:p>
        </p:txBody>
      </p:sp>
      <p:grpSp>
        <p:nvGrpSpPr>
          <p:cNvPr id="53257" name="组合 155"/>
          <p:cNvGrpSpPr>
            <a:grpSpLocks/>
          </p:cNvGrpSpPr>
          <p:nvPr/>
        </p:nvGrpSpPr>
        <p:grpSpPr bwMode="auto">
          <a:xfrm>
            <a:off x="1328738" y="3305175"/>
            <a:ext cx="7407275" cy="668338"/>
            <a:chOff x="1252258" y="5045323"/>
            <a:chExt cx="7405967" cy="669007"/>
          </a:xfrm>
        </p:grpSpPr>
        <p:grpSp>
          <p:nvGrpSpPr>
            <p:cNvPr id="53295" name="组合 212"/>
            <p:cNvGrpSpPr>
              <a:grpSpLocks/>
            </p:cNvGrpSpPr>
            <p:nvPr/>
          </p:nvGrpSpPr>
          <p:grpSpPr bwMode="auto">
            <a:xfrm>
              <a:off x="2520950" y="5045323"/>
              <a:ext cx="6137275" cy="669007"/>
              <a:chOff x="2520950" y="4924673"/>
              <a:chExt cx="6137275" cy="789657"/>
            </a:xfrm>
          </p:grpSpPr>
          <p:sp>
            <p:nvSpPr>
              <p:cNvPr id="65"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3299" name="组合 216"/>
              <p:cNvGrpSpPr>
                <a:grpSpLocks/>
              </p:cNvGrpSpPr>
              <p:nvPr/>
            </p:nvGrpSpPr>
            <p:grpSpPr bwMode="auto">
              <a:xfrm>
                <a:off x="2520950" y="4924673"/>
                <a:ext cx="6137275" cy="664245"/>
                <a:chOff x="2520950" y="4868193"/>
                <a:chExt cx="6137275" cy="720725"/>
              </a:xfrm>
            </p:grpSpPr>
            <p:sp>
              <p:nvSpPr>
                <p:cNvPr id="67"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8"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3"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4"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53258" name="组合 156"/>
          <p:cNvGrpSpPr>
            <a:grpSpLocks/>
          </p:cNvGrpSpPr>
          <p:nvPr/>
        </p:nvGrpSpPr>
        <p:grpSpPr bwMode="auto">
          <a:xfrm>
            <a:off x="1328738" y="4030663"/>
            <a:ext cx="7407275" cy="668337"/>
            <a:chOff x="1252258" y="5045323"/>
            <a:chExt cx="7405967" cy="669007"/>
          </a:xfrm>
        </p:grpSpPr>
        <p:grpSp>
          <p:nvGrpSpPr>
            <p:cNvPr id="53288" name="组合 205"/>
            <p:cNvGrpSpPr>
              <a:grpSpLocks/>
            </p:cNvGrpSpPr>
            <p:nvPr/>
          </p:nvGrpSpPr>
          <p:grpSpPr bwMode="auto">
            <a:xfrm>
              <a:off x="2520950" y="5045323"/>
              <a:ext cx="6137275" cy="669007"/>
              <a:chOff x="2520950" y="4924673"/>
              <a:chExt cx="6137275" cy="789657"/>
            </a:xfrm>
          </p:grpSpPr>
          <p:sp>
            <p:nvSpPr>
              <p:cNvPr id="58"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3292" name="组合 209"/>
              <p:cNvGrpSpPr>
                <a:grpSpLocks/>
              </p:cNvGrpSpPr>
              <p:nvPr/>
            </p:nvGrpSpPr>
            <p:grpSpPr bwMode="auto">
              <a:xfrm>
                <a:off x="2520950" y="4924673"/>
                <a:ext cx="6137275" cy="664245"/>
                <a:chOff x="2520950" y="4868193"/>
                <a:chExt cx="6137275" cy="720725"/>
              </a:xfrm>
            </p:grpSpPr>
            <p:sp>
              <p:nvSpPr>
                <p:cNvPr id="60" name="AutoShape 181"/>
                <p:cNvSpPr>
                  <a:spLocks noChangeArrowheads="1"/>
                </p:cNvSpPr>
                <p:nvPr/>
              </p:nvSpPr>
              <p:spPr bwMode="auto">
                <a:xfrm>
                  <a:off x="2517272" y="4868193"/>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1"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7"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53259" name="组合 157"/>
          <p:cNvGrpSpPr>
            <a:grpSpLocks/>
          </p:cNvGrpSpPr>
          <p:nvPr/>
        </p:nvGrpSpPr>
        <p:grpSpPr bwMode="auto">
          <a:xfrm>
            <a:off x="1328738" y="4754563"/>
            <a:ext cx="7407275" cy="669925"/>
            <a:chOff x="1252258" y="5045323"/>
            <a:chExt cx="7405967" cy="669007"/>
          </a:xfrm>
        </p:grpSpPr>
        <p:grpSp>
          <p:nvGrpSpPr>
            <p:cNvPr id="53281" name="组合 198"/>
            <p:cNvGrpSpPr>
              <a:grpSpLocks/>
            </p:cNvGrpSpPr>
            <p:nvPr/>
          </p:nvGrpSpPr>
          <p:grpSpPr bwMode="auto">
            <a:xfrm>
              <a:off x="2520950" y="5045323"/>
              <a:ext cx="6137275" cy="669007"/>
              <a:chOff x="2520950" y="4924673"/>
              <a:chExt cx="6137275" cy="789657"/>
            </a:xfrm>
          </p:grpSpPr>
          <p:sp>
            <p:nvSpPr>
              <p:cNvPr id="51" name="AutoShape 218"/>
              <p:cNvSpPr>
                <a:spLocks noChangeArrowheads="1"/>
              </p:cNvSpPr>
              <p:nvPr/>
            </p:nvSpPr>
            <p:spPr bwMode="auto">
              <a:xfrm>
                <a:off x="2720436" y="5394350"/>
                <a:ext cx="5807637" cy="31998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3285" name="组合 202"/>
              <p:cNvGrpSpPr>
                <a:grpSpLocks/>
              </p:cNvGrpSpPr>
              <p:nvPr/>
            </p:nvGrpSpPr>
            <p:grpSpPr bwMode="auto">
              <a:xfrm>
                <a:off x="2520950" y="4924673"/>
                <a:ext cx="6137275" cy="664245"/>
                <a:chOff x="2520950" y="4868193"/>
                <a:chExt cx="6137275" cy="720725"/>
              </a:xfrm>
            </p:grpSpPr>
            <p:sp>
              <p:nvSpPr>
                <p:cNvPr id="53" name="AutoShape 181"/>
                <p:cNvSpPr>
                  <a:spLocks noChangeArrowheads="1"/>
                </p:cNvSpPr>
                <p:nvPr/>
              </p:nvSpPr>
              <p:spPr bwMode="auto">
                <a:xfrm>
                  <a:off x="2517272" y="4868193"/>
                  <a:ext cx="6140953" cy="720767"/>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4" name="AutoShape 202"/>
                <p:cNvSpPr>
                  <a:spLocks noChangeArrowheads="1"/>
                </p:cNvSpPr>
                <p:nvPr/>
              </p:nvSpPr>
              <p:spPr bwMode="auto">
                <a:xfrm>
                  <a:off x="2761703" y="4983921"/>
                  <a:ext cx="5690183" cy="49134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9" name="Line 188"/>
            <p:cNvSpPr>
              <a:spLocks noChangeShapeType="1"/>
            </p:cNvSpPr>
            <p:nvPr/>
          </p:nvSpPr>
          <p:spPr bwMode="auto">
            <a:xfrm flipH="1">
              <a:off x="1499864" y="5330681"/>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0" name="Oval 151"/>
            <p:cNvSpPr>
              <a:spLocks noChangeArrowheads="1"/>
            </p:cNvSpPr>
            <p:nvPr/>
          </p:nvSpPr>
          <p:spPr bwMode="auto">
            <a:xfrm>
              <a:off x="1252258" y="5064347"/>
              <a:ext cx="169832" cy="16962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53260" name="组合 159"/>
          <p:cNvGrpSpPr>
            <a:grpSpLocks/>
          </p:cNvGrpSpPr>
          <p:nvPr/>
        </p:nvGrpSpPr>
        <p:grpSpPr bwMode="auto">
          <a:xfrm>
            <a:off x="1112838" y="3271838"/>
            <a:ext cx="635000" cy="636587"/>
            <a:chOff x="1190461" y="2772022"/>
            <a:chExt cx="635025" cy="637257"/>
          </a:xfrm>
        </p:grpSpPr>
        <p:sp>
          <p:nvSpPr>
            <p:cNvPr id="39"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0"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53261" name="组合 160"/>
          <p:cNvGrpSpPr>
            <a:grpSpLocks/>
          </p:cNvGrpSpPr>
          <p:nvPr/>
        </p:nvGrpSpPr>
        <p:grpSpPr bwMode="auto">
          <a:xfrm>
            <a:off x="1112838" y="3994150"/>
            <a:ext cx="635000" cy="636588"/>
            <a:chOff x="1190461" y="2772022"/>
            <a:chExt cx="635025" cy="637257"/>
          </a:xfrm>
        </p:grpSpPr>
        <p:sp>
          <p:nvSpPr>
            <p:cNvPr id="3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8" name="Oval 151"/>
            <p:cNvSpPr>
              <a:spLocks noChangeArrowheads="1"/>
            </p:cNvSpPr>
            <p:nvPr/>
          </p:nvSpPr>
          <p:spPr bwMode="auto">
            <a:xfrm>
              <a:off x="1412720" y="2791092"/>
              <a:ext cx="169869"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53262" name="组合 161"/>
          <p:cNvGrpSpPr>
            <a:grpSpLocks/>
          </p:cNvGrpSpPr>
          <p:nvPr/>
        </p:nvGrpSpPr>
        <p:grpSpPr bwMode="auto">
          <a:xfrm>
            <a:off x="1112838" y="4716463"/>
            <a:ext cx="635000" cy="636587"/>
            <a:chOff x="1190461" y="2772022"/>
            <a:chExt cx="635025" cy="637257"/>
          </a:xfrm>
        </p:grpSpPr>
        <p:sp>
          <p:nvSpPr>
            <p:cNvPr id="3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6"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53263" name="TextBox 163"/>
          <p:cNvSpPr txBox="1">
            <a:spLocks noChangeArrowheads="1"/>
          </p:cNvSpPr>
          <p:nvPr/>
        </p:nvSpPr>
        <p:spPr bwMode="auto">
          <a:xfrm>
            <a:off x="1055688" y="26971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3.2.1</a:t>
            </a:r>
            <a:endParaRPr lang="zh-CN" altLang="en-US" sz="1800">
              <a:latin typeface="Arial" panose="020B0604020202020204" pitchFamily="34" charset="0"/>
              <a:ea typeface="宋体" panose="02010600030101010101" pitchFamily="2" charset="-122"/>
            </a:endParaRPr>
          </a:p>
        </p:txBody>
      </p:sp>
      <p:sp>
        <p:nvSpPr>
          <p:cNvPr id="53264" name="TextBox 164"/>
          <p:cNvSpPr txBox="1">
            <a:spLocks noChangeArrowheads="1"/>
          </p:cNvSpPr>
          <p:nvPr/>
        </p:nvSpPr>
        <p:spPr bwMode="auto">
          <a:xfrm>
            <a:off x="1055688" y="342106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3.2.2</a:t>
            </a:r>
            <a:endParaRPr lang="zh-CN" altLang="en-US" sz="1800">
              <a:latin typeface="Arial" panose="020B0604020202020204" pitchFamily="34" charset="0"/>
              <a:ea typeface="宋体" panose="02010600030101010101" pitchFamily="2" charset="-122"/>
            </a:endParaRPr>
          </a:p>
        </p:txBody>
      </p:sp>
      <p:sp>
        <p:nvSpPr>
          <p:cNvPr id="53265" name="TextBox 165"/>
          <p:cNvSpPr txBox="1">
            <a:spLocks noChangeArrowheads="1"/>
          </p:cNvSpPr>
          <p:nvPr/>
        </p:nvSpPr>
        <p:spPr bwMode="auto">
          <a:xfrm>
            <a:off x="1055688" y="4143375"/>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3.2.3</a:t>
            </a:r>
            <a:endParaRPr lang="zh-CN" altLang="en-US" sz="1800">
              <a:latin typeface="Arial" panose="020B0604020202020204" pitchFamily="34" charset="0"/>
              <a:ea typeface="宋体" panose="02010600030101010101" pitchFamily="2" charset="-122"/>
            </a:endParaRPr>
          </a:p>
        </p:txBody>
      </p:sp>
      <p:sp>
        <p:nvSpPr>
          <p:cNvPr id="53266" name="TextBox 166"/>
          <p:cNvSpPr txBox="1">
            <a:spLocks noChangeArrowheads="1"/>
          </p:cNvSpPr>
          <p:nvPr/>
        </p:nvSpPr>
        <p:spPr bwMode="auto">
          <a:xfrm>
            <a:off x="1055688" y="4865688"/>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3.2.4</a:t>
            </a:r>
            <a:endParaRPr lang="zh-CN" altLang="en-US" sz="1800">
              <a:latin typeface="Arial" panose="020B0604020202020204" pitchFamily="34" charset="0"/>
              <a:ea typeface="宋体" panose="02010600030101010101" pitchFamily="2" charset="-122"/>
            </a:endParaRPr>
          </a:p>
        </p:txBody>
      </p:sp>
      <p:sp>
        <p:nvSpPr>
          <p:cNvPr id="53267" name="TextBox 168"/>
          <p:cNvSpPr txBox="1">
            <a:spLocks noChangeArrowheads="1"/>
          </p:cNvSpPr>
          <p:nvPr/>
        </p:nvSpPr>
        <p:spPr bwMode="auto">
          <a:xfrm>
            <a:off x="3213100" y="2681288"/>
            <a:ext cx="170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a:latin typeface="微软雅黑" panose="020B0503020204020204" pitchFamily="34" charset="-122"/>
                <a:ea typeface="微软雅黑" panose="020B0503020204020204" pitchFamily="34" charset="-122"/>
              </a:rPr>
              <a:t>类的定义</a:t>
            </a:r>
          </a:p>
        </p:txBody>
      </p:sp>
      <p:sp>
        <p:nvSpPr>
          <p:cNvPr id="53268" name="TextBox 169"/>
          <p:cNvSpPr txBox="1">
            <a:spLocks noChangeArrowheads="1"/>
          </p:cNvSpPr>
          <p:nvPr/>
        </p:nvSpPr>
        <p:spPr bwMode="auto">
          <a:xfrm>
            <a:off x="3213100" y="3408363"/>
            <a:ext cx="2185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a:latin typeface="微软雅黑" panose="020B0503020204020204" pitchFamily="34" charset="-122"/>
                <a:ea typeface="微软雅黑" panose="020B0503020204020204" pitchFamily="34" charset="-122"/>
              </a:rPr>
              <a:t>对象的创建与使用</a:t>
            </a:r>
          </a:p>
        </p:txBody>
      </p:sp>
      <p:sp>
        <p:nvSpPr>
          <p:cNvPr id="53269" name="TextBox 170"/>
          <p:cNvSpPr txBox="1">
            <a:spLocks noChangeArrowheads="1"/>
          </p:cNvSpPr>
          <p:nvPr/>
        </p:nvSpPr>
        <p:spPr bwMode="auto">
          <a:xfrm>
            <a:off x="3213100" y="4135438"/>
            <a:ext cx="170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a:latin typeface="微软雅黑" panose="020B0503020204020204" pitchFamily="34" charset="-122"/>
                <a:ea typeface="微软雅黑" panose="020B0503020204020204" pitchFamily="34" charset="-122"/>
              </a:rPr>
              <a:t>类的设计</a:t>
            </a:r>
          </a:p>
        </p:txBody>
      </p:sp>
      <p:sp>
        <p:nvSpPr>
          <p:cNvPr id="53270" name="TextBox 171"/>
          <p:cNvSpPr txBox="1">
            <a:spLocks noChangeArrowheads="1"/>
          </p:cNvSpPr>
          <p:nvPr/>
        </p:nvSpPr>
        <p:spPr bwMode="auto">
          <a:xfrm>
            <a:off x="3213100" y="4862513"/>
            <a:ext cx="170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a:latin typeface="微软雅黑" panose="020B0503020204020204" pitchFamily="34" charset="-122"/>
                <a:ea typeface="微软雅黑" panose="020B0503020204020204" pitchFamily="34" charset="-122"/>
              </a:rPr>
              <a:t>类的封装</a:t>
            </a:r>
          </a:p>
        </p:txBody>
      </p:sp>
      <p:pic>
        <p:nvPicPr>
          <p:cNvPr id="53271" name="Picture 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72" name="图片 181">
            <a:hlinkClick r:id="rId3" action="ppaction://hlinksldjump"/>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3"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sp>
        <p:nvSpPr>
          <p:cNvPr id="5327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cSld>
  <p:clrMapOvr>
    <a:masterClrMapping/>
  </p:clrMapOvr>
  <p:transition spd="slow"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txBox="1">
            <a:spLocks/>
          </p:cNvSpPr>
          <p:nvPr/>
        </p:nvSpPr>
        <p:spPr bwMode="auto">
          <a:xfrm>
            <a:off x="457199" y="1219200"/>
            <a:ext cx="8395855"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50000"/>
              </a:lnSpc>
            </a:pPr>
            <a:r>
              <a:rPr lang="en-US" altLang="zh-CN" sz="2400" b="1" dirty="0">
                <a:solidFill>
                  <a:srgbClr val="0070C0"/>
                </a:solidFill>
              </a:rPr>
              <a:t>3.2.1  </a:t>
            </a:r>
            <a:r>
              <a:rPr lang="zh-CN" altLang="en-US" sz="2400" b="1" dirty="0">
                <a:solidFill>
                  <a:srgbClr val="0070C0"/>
                </a:solidFill>
              </a:rPr>
              <a:t>类的定义</a:t>
            </a:r>
            <a:endParaRPr lang="en-US" altLang="zh-CN" sz="2400" b="1" dirty="0">
              <a:solidFill>
                <a:srgbClr val="0070C0"/>
              </a:solidFill>
            </a:endParaRPr>
          </a:p>
          <a:p>
            <a:pPr lvl="1">
              <a:lnSpc>
                <a:spcPct val="150000"/>
              </a:lnSpc>
              <a:spcBef>
                <a:spcPct val="20000"/>
              </a:spcBef>
              <a:buFontTx/>
              <a:buChar char="–"/>
            </a:pPr>
            <a:r>
              <a:rPr lang="zh-CN" altLang="zh-CN" sz="2000" dirty="0"/>
              <a:t>在面向对象的思想中最核心就是对象，为了在程序中创建对象，首先需要定义一个类。</a:t>
            </a:r>
            <a:endParaRPr lang="en-US" altLang="zh-CN" sz="2000" dirty="0"/>
          </a:p>
          <a:p>
            <a:pPr lvl="1">
              <a:lnSpc>
                <a:spcPct val="150000"/>
              </a:lnSpc>
              <a:spcBef>
                <a:spcPct val="20000"/>
              </a:spcBef>
              <a:buFontTx/>
              <a:buChar char="–"/>
            </a:pPr>
            <a:r>
              <a:rPr lang="zh-CN" altLang="zh-CN" sz="2000" dirty="0">
                <a:solidFill>
                  <a:srgbClr val="00A1DA"/>
                </a:solidFill>
              </a:rPr>
              <a:t>类是对象的抽象</a:t>
            </a:r>
            <a:r>
              <a:rPr lang="zh-CN" altLang="zh-CN" sz="2000" dirty="0"/>
              <a:t>，它用于描述一组对象的共同特征和行为</a:t>
            </a:r>
            <a:r>
              <a:rPr lang="zh-CN" altLang="en-US" sz="2000" dirty="0"/>
              <a:t>。</a:t>
            </a:r>
            <a:endParaRPr lang="en-US" altLang="zh-CN" sz="2000" dirty="0"/>
          </a:p>
          <a:p>
            <a:pPr lvl="1">
              <a:lnSpc>
                <a:spcPct val="150000"/>
              </a:lnSpc>
              <a:spcBef>
                <a:spcPct val="20000"/>
              </a:spcBef>
              <a:buFontTx/>
              <a:buChar char="–"/>
            </a:pPr>
            <a:r>
              <a:rPr lang="zh-CN" altLang="zh-CN" sz="2000" dirty="0"/>
              <a:t>类中可以定义成员变量和成员方法，其中成员变量用于描述对象的特征，也被称作</a:t>
            </a:r>
            <a:r>
              <a:rPr lang="zh-CN" altLang="zh-CN" sz="2000" dirty="0">
                <a:solidFill>
                  <a:srgbClr val="00B0F0"/>
                </a:solidFill>
              </a:rPr>
              <a:t>属性</a:t>
            </a:r>
            <a:r>
              <a:rPr lang="zh-CN" altLang="zh-CN" sz="2000" dirty="0"/>
              <a:t>，成员方法用于描述对象的行为</a:t>
            </a:r>
            <a:r>
              <a:rPr lang="zh-CN" altLang="en-US" sz="2000" dirty="0"/>
              <a:t>或操作</a:t>
            </a:r>
            <a:r>
              <a:rPr lang="zh-CN" altLang="zh-CN" sz="2000" dirty="0"/>
              <a:t>，可简称为</a:t>
            </a:r>
            <a:r>
              <a:rPr lang="zh-CN" altLang="zh-CN" sz="2000" dirty="0">
                <a:solidFill>
                  <a:srgbClr val="00B0F0"/>
                </a:solidFill>
              </a:rPr>
              <a:t>方法</a:t>
            </a:r>
            <a:r>
              <a:rPr lang="zh-CN" altLang="en-US" sz="2000" dirty="0"/>
              <a:t>。</a:t>
            </a:r>
            <a:endParaRPr lang="en-US" altLang="zh-CN" sz="2000" dirty="0"/>
          </a:p>
          <a:p>
            <a:pPr lvl="1">
              <a:lnSpc>
                <a:spcPct val="150000"/>
              </a:lnSpc>
              <a:spcBef>
                <a:spcPct val="20000"/>
              </a:spcBef>
              <a:buFontTx/>
              <a:buChar char="–"/>
            </a:pPr>
            <a:r>
              <a:rPr lang="en-US" altLang="zh-CN" sz="2000" dirty="0"/>
              <a:t>Java</a:t>
            </a:r>
            <a:r>
              <a:rPr lang="zh-CN" altLang="en-US" sz="2000" dirty="0"/>
              <a:t>中用</a:t>
            </a:r>
            <a:r>
              <a:rPr lang="en-US" altLang="zh-CN" sz="2000" dirty="0"/>
              <a:t>class</a:t>
            </a:r>
            <a:r>
              <a:rPr lang="zh-CN" altLang="en-US" sz="2000" dirty="0"/>
              <a:t>定义类其实就是定义类的成员</a:t>
            </a:r>
            <a:r>
              <a:rPr lang="en-US" altLang="zh-CN" sz="2000" dirty="0"/>
              <a:t>(</a:t>
            </a:r>
            <a:r>
              <a:rPr lang="zh-CN" altLang="en-US" sz="2000" dirty="0"/>
              <a:t>成员变量和成员方法</a:t>
            </a:r>
            <a:r>
              <a:rPr lang="en-US" altLang="zh-CN" sz="2000" dirty="0"/>
              <a:t>)</a:t>
            </a:r>
            <a:r>
              <a:rPr lang="zh-CN" altLang="en-US" sz="2000" dirty="0"/>
              <a:t>。</a:t>
            </a:r>
            <a:endParaRPr lang="en-US" altLang="zh-CN" sz="2000" dirty="0"/>
          </a:p>
        </p:txBody>
      </p:sp>
      <p:sp>
        <p:nvSpPr>
          <p:cNvPr id="5529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类与对象</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矩形 2"/>
          <p:cNvSpPr>
            <a:spLocks noChangeArrowheads="1"/>
          </p:cNvSpPr>
          <p:nvPr/>
        </p:nvSpPr>
        <p:spPr bwMode="auto">
          <a:xfrm>
            <a:off x="488950" y="1646238"/>
            <a:ext cx="829786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defRPr/>
            </a:pPr>
            <a:r>
              <a:rPr lang="en-US" altLang="zh-CN" sz="2400" dirty="0">
                <a:latin typeface="+mn-ea"/>
                <a:ea typeface="+mn-ea"/>
              </a:rPr>
              <a:t>[</a:t>
            </a:r>
            <a:r>
              <a:rPr lang="zh-CN" altLang="en-US" sz="2400" dirty="0">
                <a:latin typeface="+mn-ea"/>
                <a:ea typeface="+mn-ea"/>
              </a:rPr>
              <a:t>修饰符</a:t>
            </a:r>
            <a:r>
              <a:rPr lang="en-US" altLang="zh-CN" sz="2400" dirty="0">
                <a:latin typeface="+mn-ea"/>
                <a:ea typeface="+mn-ea"/>
              </a:rPr>
              <a:t>] </a:t>
            </a:r>
            <a:r>
              <a:rPr lang="en-US" altLang="zh-CN" sz="2400" dirty="0">
                <a:solidFill>
                  <a:srgbClr val="FF0000"/>
                </a:solidFill>
                <a:latin typeface="+mn-ea"/>
                <a:ea typeface="+mn-ea"/>
              </a:rPr>
              <a:t>class</a:t>
            </a:r>
            <a:r>
              <a:rPr lang="zh-CN" altLang="en-US" sz="2400" dirty="0">
                <a:latin typeface="+mn-ea"/>
                <a:ea typeface="+mn-ea"/>
              </a:rPr>
              <a:t>类名 </a:t>
            </a:r>
            <a:r>
              <a:rPr lang="en-US" altLang="zh-CN" sz="2400" dirty="0">
                <a:latin typeface="+mn-ea"/>
                <a:ea typeface="+mn-ea"/>
              </a:rPr>
              <a:t>[</a:t>
            </a:r>
            <a:r>
              <a:rPr lang="en-US" altLang="zh-CN" sz="2400" dirty="0">
                <a:solidFill>
                  <a:srgbClr val="FF0000"/>
                </a:solidFill>
                <a:latin typeface="+mn-ea"/>
                <a:ea typeface="+mn-ea"/>
              </a:rPr>
              <a:t>extends</a:t>
            </a:r>
            <a:r>
              <a:rPr lang="zh-CN" altLang="en-US" sz="2400" dirty="0">
                <a:latin typeface="+mn-ea"/>
                <a:ea typeface="+mn-ea"/>
              </a:rPr>
              <a:t>父类名</a:t>
            </a:r>
            <a:r>
              <a:rPr lang="en-US" altLang="zh-CN" sz="2400" dirty="0">
                <a:solidFill>
                  <a:srgbClr val="FF0000"/>
                </a:solidFill>
                <a:latin typeface="+mn-ea"/>
                <a:ea typeface="+mn-ea"/>
              </a:rPr>
              <a:t>implements</a:t>
            </a:r>
            <a:r>
              <a:rPr lang="zh-CN" altLang="en-US" sz="2400" dirty="0">
                <a:latin typeface="+mn-ea"/>
                <a:ea typeface="+mn-ea"/>
              </a:rPr>
              <a:t>接口名</a:t>
            </a:r>
            <a:r>
              <a:rPr lang="en-US" altLang="zh-CN" sz="2400" dirty="0">
                <a:latin typeface="+mn-ea"/>
                <a:ea typeface="+mn-ea"/>
              </a:rPr>
              <a:t>1,...]</a:t>
            </a:r>
          </a:p>
          <a:p>
            <a:pPr>
              <a:lnSpc>
                <a:spcPct val="150000"/>
              </a:lnSpc>
              <a:defRPr/>
            </a:pPr>
            <a:r>
              <a:rPr lang="en-US" altLang="zh-CN" sz="2400" dirty="0">
                <a:latin typeface="+mn-ea"/>
                <a:ea typeface="+mn-ea"/>
              </a:rPr>
              <a:t>{</a:t>
            </a:r>
          </a:p>
          <a:p>
            <a:pPr lvl="1">
              <a:lnSpc>
                <a:spcPct val="150000"/>
              </a:lnSpc>
              <a:defRPr/>
            </a:pPr>
            <a:r>
              <a:rPr lang="zh-CN" altLang="en-US" sz="2400" dirty="0">
                <a:latin typeface="+mn-ea"/>
                <a:ea typeface="+mn-ea"/>
              </a:rPr>
              <a:t>声明属性</a:t>
            </a:r>
            <a:r>
              <a:rPr lang="en-US" altLang="zh-CN" sz="2400" dirty="0">
                <a:latin typeface="+mn-ea"/>
                <a:ea typeface="+mn-ea"/>
              </a:rPr>
              <a:t>;</a:t>
            </a:r>
          </a:p>
          <a:p>
            <a:pPr lvl="1">
              <a:lnSpc>
                <a:spcPct val="150000"/>
              </a:lnSpc>
              <a:defRPr/>
            </a:pPr>
            <a:r>
              <a:rPr lang="zh-CN" altLang="en-US" sz="2400" dirty="0">
                <a:latin typeface="+mn-ea"/>
                <a:ea typeface="+mn-ea"/>
              </a:rPr>
              <a:t>声明方法</a:t>
            </a:r>
            <a:r>
              <a:rPr lang="en-US" altLang="zh-CN" sz="2400" dirty="0">
                <a:latin typeface="+mn-ea"/>
                <a:ea typeface="+mn-ea"/>
              </a:rPr>
              <a:t>;</a:t>
            </a:r>
          </a:p>
          <a:p>
            <a:pPr>
              <a:lnSpc>
                <a:spcPct val="150000"/>
              </a:lnSpc>
              <a:defRPr/>
            </a:pPr>
            <a:r>
              <a:rPr lang="en-US" altLang="zh-CN" sz="2400" dirty="0">
                <a:latin typeface="+mn-ea"/>
                <a:ea typeface="+mn-ea"/>
              </a:rPr>
              <a:t>}</a:t>
            </a:r>
          </a:p>
        </p:txBody>
      </p:sp>
      <p:sp>
        <p:nvSpPr>
          <p:cNvPr id="10243" name="矩形 3"/>
          <p:cNvSpPr>
            <a:spLocks noChangeArrowheads="1"/>
          </p:cNvSpPr>
          <p:nvPr/>
        </p:nvSpPr>
        <p:spPr bwMode="auto">
          <a:xfrm>
            <a:off x="693738" y="4508500"/>
            <a:ext cx="73580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defRPr/>
            </a:pPr>
            <a:r>
              <a:rPr lang="zh-CN" altLang="en-US" sz="2400" dirty="0">
                <a:latin typeface="+mn-ea"/>
                <a:ea typeface="+mn-ea"/>
              </a:rPr>
              <a:t>类的修饰符可以有以下几种情况：</a:t>
            </a:r>
            <a:endParaRPr lang="en-US" altLang="zh-CN" sz="2400" dirty="0">
              <a:latin typeface="+mn-ea"/>
              <a:ea typeface="+mn-ea"/>
            </a:endParaRPr>
          </a:p>
          <a:p>
            <a:pPr>
              <a:lnSpc>
                <a:spcPct val="150000"/>
              </a:lnSpc>
              <a:defRPr/>
            </a:pPr>
            <a:r>
              <a:rPr lang="en-US" altLang="en-US" sz="2400" dirty="0">
                <a:latin typeface="+mn-ea"/>
                <a:ea typeface="+mn-ea"/>
              </a:rPr>
              <a:t>	public</a:t>
            </a:r>
            <a:r>
              <a:rPr lang="zh-CN" altLang="en-US" sz="2400" dirty="0">
                <a:latin typeface="+mn-ea"/>
                <a:ea typeface="+mn-ea"/>
              </a:rPr>
              <a:t>、</a:t>
            </a:r>
            <a:r>
              <a:rPr lang="en-US" altLang="en-US" sz="2400" dirty="0">
                <a:latin typeface="+mn-ea"/>
                <a:ea typeface="+mn-ea"/>
              </a:rPr>
              <a:t>abstract</a:t>
            </a:r>
            <a:r>
              <a:rPr lang="zh-CN" altLang="en-US" sz="2400" dirty="0">
                <a:latin typeface="+mn-ea"/>
                <a:ea typeface="+mn-ea"/>
              </a:rPr>
              <a:t>、</a:t>
            </a:r>
            <a:r>
              <a:rPr lang="en-US" altLang="en-US" sz="2400" dirty="0">
                <a:latin typeface="+mn-ea"/>
                <a:ea typeface="+mn-ea"/>
              </a:rPr>
              <a:t> final</a:t>
            </a:r>
            <a:r>
              <a:rPr lang="zh-CN" altLang="en-US" sz="2400" dirty="0">
                <a:latin typeface="+mn-ea"/>
                <a:ea typeface="+mn-ea"/>
              </a:rPr>
              <a:t>、</a:t>
            </a:r>
            <a:r>
              <a:rPr lang="en-US" altLang="en-US" sz="2400" dirty="0">
                <a:latin typeface="+mn-ea"/>
                <a:ea typeface="+mn-ea"/>
              </a:rPr>
              <a:t> </a:t>
            </a:r>
            <a:r>
              <a:rPr lang="en-US" altLang="zh-CN" sz="2400" dirty="0">
                <a:latin typeface="+mn-ea"/>
                <a:ea typeface="+mn-ea"/>
              </a:rPr>
              <a:t>d</a:t>
            </a:r>
            <a:r>
              <a:rPr lang="en-US" altLang="en-US" sz="2400" dirty="0">
                <a:latin typeface="+mn-ea"/>
                <a:ea typeface="+mn-ea"/>
              </a:rPr>
              <a:t>efault</a:t>
            </a:r>
            <a:endParaRPr lang="zh-CN" altLang="en-US" sz="2400" dirty="0">
              <a:latin typeface="+mn-ea"/>
              <a:ea typeface="+mn-ea"/>
            </a:endParaRPr>
          </a:p>
        </p:txBody>
      </p:sp>
      <p:sp>
        <p:nvSpPr>
          <p:cNvPr id="10244" name="文本框 7"/>
          <p:cNvSpPr txBox="1">
            <a:spLocks noChangeArrowheads="1"/>
          </p:cNvSpPr>
          <p:nvPr/>
        </p:nvSpPr>
        <p:spPr bwMode="auto">
          <a:xfrm>
            <a:off x="488950" y="1168400"/>
            <a:ext cx="2506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28600" indent="-228600" fontAlgn="auto">
              <a:spcBef>
                <a:spcPts val="1000"/>
              </a:spcBef>
              <a:spcAft>
                <a:spcPts val="0"/>
              </a:spcAft>
              <a:buFont typeface="Arial" pitchFamily="34" charset="0"/>
              <a:buChar char="•"/>
              <a:defRPr/>
            </a:pPr>
            <a:r>
              <a:rPr lang="en-US" altLang="zh-CN" sz="2400" b="1" dirty="0">
                <a:solidFill>
                  <a:srgbClr val="0070C0"/>
                </a:solidFill>
                <a:latin typeface="+mn-ea"/>
                <a:ea typeface="+mn-ea"/>
              </a:rPr>
              <a:t>3.2.1  </a:t>
            </a:r>
            <a:r>
              <a:rPr lang="zh-CN" altLang="en-US" sz="2400" b="1" dirty="0">
                <a:solidFill>
                  <a:srgbClr val="0070C0"/>
                </a:solidFill>
                <a:latin typeface="+mn-ea"/>
                <a:ea typeface="+mn-ea"/>
              </a:rPr>
              <a:t>类的定义</a:t>
            </a:r>
            <a:endParaRPr lang="en-US" altLang="zh-CN" sz="2400" b="1" dirty="0">
              <a:solidFill>
                <a:srgbClr val="0070C0"/>
              </a:solidFill>
              <a:latin typeface="+mn-ea"/>
              <a:ea typeface="+mn-ea"/>
            </a:endParaRPr>
          </a:p>
        </p:txBody>
      </p:sp>
      <p:sp>
        <p:nvSpPr>
          <p:cNvPr id="5632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类与对象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txBox="1">
            <a:spLocks/>
          </p:cNvSpPr>
          <p:nvPr/>
        </p:nvSpPr>
        <p:spPr bwMode="auto">
          <a:xfrm>
            <a:off x="457200" y="1066800"/>
            <a:ext cx="8229600"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50000"/>
              </a:lnSpc>
              <a:spcBef>
                <a:spcPct val="20000"/>
              </a:spcBef>
              <a:buFontTx/>
              <a:buChar char="•"/>
            </a:pPr>
            <a:r>
              <a:rPr lang="en-US" altLang="zh-CN" sz="2400" b="1">
                <a:solidFill>
                  <a:srgbClr val="0070C0"/>
                </a:solidFill>
              </a:rPr>
              <a:t>3.2.1  </a:t>
            </a:r>
            <a:r>
              <a:rPr lang="zh-CN" altLang="en-US" sz="2400" b="1">
                <a:solidFill>
                  <a:srgbClr val="0070C0"/>
                </a:solidFill>
              </a:rPr>
              <a:t>类的定义</a:t>
            </a:r>
            <a:endParaRPr lang="en-US" altLang="zh-CN" sz="2400" b="1">
              <a:solidFill>
                <a:srgbClr val="0070C0"/>
              </a:solidFill>
            </a:endParaRPr>
          </a:p>
          <a:p>
            <a:pPr lvl="1">
              <a:lnSpc>
                <a:spcPct val="150000"/>
              </a:lnSpc>
              <a:spcBef>
                <a:spcPct val="20000"/>
              </a:spcBef>
              <a:buFontTx/>
              <a:buChar char="–"/>
            </a:pPr>
            <a:r>
              <a:rPr lang="zh-CN" altLang="en-US" sz="2000"/>
              <a:t>接下来，</a:t>
            </a:r>
            <a:r>
              <a:rPr lang="zh-CN" altLang="zh-CN" sz="2000"/>
              <a:t>通过一个案例来学习如何定义一个类</a:t>
            </a:r>
            <a:r>
              <a:rPr lang="zh-CN" altLang="en-US" sz="2000"/>
              <a:t>，如例</a:t>
            </a:r>
            <a:r>
              <a:rPr lang="en-US" altLang="zh-CN" sz="2000"/>
              <a:t>3-1</a:t>
            </a:r>
            <a:r>
              <a:rPr lang="zh-CN" altLang="en-US" sz="2000"/>
              <a:t>所示。</a:t>
            </a:r>
            <a:endParaRPr lang="en-US" altLang="zh-CN" sz="2000"/>
          </a:p>
          <a:p>
            <a:pPr lvl="1">
              <a:lnSpc>
                <a:spcPct val="150000"/>
              </a:lnSpc>
              <a:spcBef>
                <a:spcPct val="20000"/>
              </a:spcBef>
              <a:buFontTx/>
              <a:buChar char="–"/>
            </a:pPr>
            <a:endParaRPr lang="en-US" altLang="zh-CN" sz="2000"/>
          </a:p>
          <a:p>
            <a:pPr lvl="1">
              <a:lnSpc>
                <a:spcPct val="150000"/>
              </a:lnSpc>
              <a:spcBef>
                <a:spcPct val="20000"/>
              </a:spcBef>
              <a:buFontTx/>
              <a:buChar char="–"/>
            </a:pPr>
            <a:endParaRPr lang="en-US" altLang="zh-CN" sz="2000"/>
          </a:p>
          <a:p>
            <a:pPr lvl="1">
              <a:lnSpc>
                <a:spcPct val="150000"/>
              </a:lnSpc>
              <a:spcBef>
                <a:spcPct val="20000"/>
              </a:spcBef>
              <a:buFontTx/>
              <a:buChar char="–"/>
            </a:pPr>
            <a:endParaRPr lang="en-US" altLang="zh-CN" sz="2000"/>
          </a:p>
          <a:p>
            <a:pPr lvl="1">
              <a:lnSpc>
                <a:spcPct val="150000"/>
              </a:lnSpc>
              <a:spcBef>
                <a:spcPct val="20000"/>
              </a:spcBef>
              <a:buFontTx/>
              <a:buChar char="–"/>
            </a:pPr>
            <a:endParaRPr lang="en-US" altLang="zh-CN" sz="2000"/>
          </a:p>
          <a:p>
            <a:pPr lvl="1">
              <a:lnSpc>
                <a:spcPct val="150000"/>
              </a:lnSpc>
              <a:spcBef>
                <a:spcPct val="20000"/>
              </a:spcBef>
              <a:buFontTx/>
              <a:buChar char="–"/>
            </a:pPr>
            <a:endParaRPr lang="en-US" altLang="zh-CN" sz="2000"/>
          </a:p>
          <a:p>
            <a:pPr lvl="1">
              <a:lnSpc>
                <a:spcPct val="150000"/>
              </a:lnSpc>
              <a:spcBef>
                <a:spcPct val="20000"/>
              </a:spcBef>
              <a:buFontTx/>
              <a:buChar char="–"/>
            </a:pPr>
            <a:endParaRPr lang="en-US" altLang="zh-CN" sz="2000"/>
          </a:p>
          <a:p>
            <a:pPr lvl="1">
              <a:lnSpc>
                <a:spcPct val="150000"/>
              </a:lnSpc>
              <a:spcBef>
                <a:spcPct val="20000"/>
              </a:spcBef>
              <a:buFontTx/>
              <a:buChar char="–"/>
            </a:pPr>
            <a:r>
              <a:rPr lang="en-US" altLang="zh-CN" sz="2000"/>
              <a:t>Person</a:t>
            </a:r>
            <a:r>
              <a:rPr lang="zh-CN" altLang="zh-CN" sz="2000"/>
              <a:t>是类名，</a:t>
            </a:r>
            <a:r>
              <a:rPr lang="en-US" altLang="zh-CN" sz="2000"/>
              <a:t>age</a:t>
            </a:r>
            <a:r>
              <a:rPr lang="zh-CN" altLang="zh-CN" sz="2000"/>
              <a:t>是成员变量，</a:t>
            </a:r>
            <a:r>
              <a:rPr lang="en-US" altLang="zh-CN" sz="2000"/>
              <a:t>speak()</a:t>
            </a:r>
            <a:r>
              <a:rPr lang="zh-CN" altLang="zh-CN" sz="2000"/>
              <a:t>是成员方法。在成员方法</a:t>
            </a:r>
            <a:r>
              <a:rPr lang="en-US" altLang="zh-CN" sz="2000"/>
              <a:t>speak()</a:t>
            </a:r>
            <a:r>
              <a:rPr lang="zh-CN" altLang="zh-CN" sz="2000"/>
              <a:t>中可以直接访问成员变量</a:t>
            </a:r>
            <a:r>
              <a:rPr lang="en-US" altLang="zh-CN" sz="2000"/>
              <a:t>age</a:t>
            </a:r>
            <a:r>
              <a:rPr lang="zh-CN" altLang="zh-CN" sz="2000"/>
              <a:t>。</a:t>
            </a:r>
            <a:endParaRPr lang="zh-CN" altLang="en-US" sz="2000"/>
          </a:p>
        </p:txBody>
      </p:sp>
      <p:sp>
        <p:nvSpPr>
          <p:cNvPr id="5734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类与对象</a:t>
            </a:r>
          </a:p>
        </p:txBody>
      </p:sp>
      <p:pic>
        <p:nvPicPr>
          <p:cNvPr id="57348" name="Picture 4"/>
          <p:cNvPicPr>
            <a:picLocks noChangeAspect="1" noChangeArrowheads="1"/>
          </p:cNvPicPr>
          <p:nvPr/>
        </p:nvPicPr>
        <p:blipFill>
          <a:blip r:embed="rId2">
            <a:extLst>
              <a:ext uri="{28A0092B-C50C-407E-A947-70E740481C1C}">
                <a14:useLocalDpi xmlns:a14="http://schemas.microsoft.com/office/drawing/2010/main" val="0"/>
              </a:ext>
            </a:extLst>
          </a:blip>
          <a:srcRect r="11435"/>
          <a:stretch>
            <a:fillRect/>
          </a:stretch>
        </p:blipFill>
        <p:spPr bwMode="auto">
          <a:xfrm>
            <a:off x="69850" y="2398713"/>
            <a:ext cx="89662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334963" y="2011363"/>
            <a:ext cx="8470900" cy="461962"/>
          </a:xfrm>
          <a:prstGeom prst="rect">
            <a:avLst/>
          </a:prstGeom>
          <a:noFill/>
        </p:spPr>
        <p:style>
          <a:lnRef idx="3">
            <a:schemeClr val="lt1"/>
          </a:lnRef>
          <a:fillRef idx="1">
            <a:schemeClr val="accent6"/>
          </a:fillRef>
          <a:effectRef idx="1">
            <a:schemeClr val="accent6"/>
          </a:effectRef>
          <a:fontRef idx="minor">
            <a:schemeClr val="lt1"/>
          </a:fontRef>
        </p:style>
        <p:txBody>
          <a:bodyPr>
            <a:spAutoFit/>
          </a:bodyPr>
          <a:lstStyle/>
          <a:p>
            <a:pPr>
              <a:defRPr/>
            </a:pPr>
            <a:r>
              <a:rPr kumimoji="1" lang="en-US" altLang="zh-CN" sz="2400" noProof="1">
                <a:solidFill>
                  <a:schemeClr val="tx1"/>
                </a:solidFill>
                <a:latin typeface="+mn-ea"/>
              </a:rPr>
              <a:t>[</a:t>
            </a:r>
            <a:r>
              <a:rPr kumimoji="1" lang="zh-CN" altLang="en-US" sz="2400" noProof="1">
                <a:solidFill>
                  <a:schemeClr val="tx1"/>
                </a:solidFill>
                <a:latin typeface="+mn-ea"/>
              </a:rPr>
              <a:t>变量修饰字</a:t>
            </a:r>
            <a:r>
              <a:rPr kumimoji="1" lang="en-US" altLang="zh-CN" sz="2400" noProof="1">
                <a:solidFill>
                  <a:schemeClr val="tx1"/>
                </a:solidFill>
                <a:latin typeface="+mn-ea"/>
              </a:rPr>
              <a:t>] </a:t>
            </a:r>
            <a:r>
              <a:rPr kumimoji="1" lang="zh-CN" altLang="en-US" sz="2400" noProof="1">
                <a:solidFill>
                  <a:schemeClr val="tx1"/>
                </a:solidFill>
                <a:latin typeface="+mn-ea"/>
              </a:rPr>
              <a:t>数据类型    变量名</a:t>
            </a:r>
            <a:r>
              <a:rPr kumimoji="1" lang="en-US" altLang="zh-CN" sz="2400" noProof="1">
                <a:solidFill>
                  <a:schemeClr val="tx1"/>
                </a:solidFill>
                <a:latin typeface="+mn-ea"/>
              </a:rPr>
              <a:t>1,  </a:t>
            </a:r>
            <a:r>
              <a:rPr kumimoji="1" lang="zh-CN" altLang="en-US" sz="2400" noProof="1">
                <a:solidFill>
                  <a:schemeClr val="tx1"/>
                </a:solidFill>
                <a:latin typeface="+mn-ea"/>
              </a:rPr>
              <a:t>变量名</a:t>
            </a:r>
            <a:r>
              <a:rPr kumimoji="1" lang="en-US" altLang="zh-CN" sz="2400" noProof="1">
                <a:solidFill>
                  <a:schemeClr val="tx1"/>
                </a:solidFill>
                <a:latin typeface="+mn-ea"/>
              </a:rPr>
              <a:t>2  [=</a:t>
            </a:r>
            <a:r>
              <a:rPr kumimoji="1" lang="zh-CN" altLang="en-US" sz="2400" noProof="1">
                <a:solidFill>
                  <a:schemeClr val="tx1"/>
                </a:solidFill>
                <a:latin typeface="+mn-ea"/>
              </a:rPr>
              <a:t>变量初值</a:t>
            </a:r>
            <a:r>
              <a:rPr kumimoji="1" lang="en-US" altLang="zh-CN" sz="2400" noProof="1">
                <a:solidFill>
                  <a:schemeClr val="tx1"/>
                </a:solidFill>
                <a:latin typeface="+mn-ea"/>
              </a:rPr>
              <a:t>] …  ;</a:t>
            </a:r>
          </a:p>
        </p:txBody>
      </p:sp>
      <p:sp>
        <p:nvSpPr>
          <p:cNvPr id="12292" name="Text Box 4"/>
          <p:cNvSpPr txBox="1">
            <a:spLocks noChangeArrowheads="1"/>
          </p:cNvSpPr>
          <p:nvPr/>
        </p:nvSpPr>
        <p:spPr bwMode="auto">
          <a:xfrm>
            <a:off x="571500" y="1285875"/>
            <a:ext cx="3819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buClr>
                <a:schemeClr val="folHlink"/>
              </a:buClr>
              <a:buSzPct val="120000"/>
              <a:buFont typeface="Arial" panose="020B0604020202020204" pitchFamily="34" charset="0"/>
              <a:buChar char="•"/>
              <a:defRPr/>
            </a:pPr>
            <a:r>
              <a:rPr lang="en-US" altLang="zh-CN" sz="2400" b="1" dirty="0">
                <a:solidFill>
                  <a:srgbClr val="0070C0"/>
                </a:solidFill>
                <a:latin typeface="+mn-lt"/>
                <a:ea typeface="+mn-ea"/>
              </a:rPr>
              <a:t> </a:t>
            </a:r>
            <a:r>
              <a:rPr lang="zh-CN" altLang="en-US" sz="2400" b="1" dirty="0">
                <a:solidFill>
                  <a:srgbClr val="0070C0"/>
                </a:solidFill>
                <a:latin typeface="+mn-lt"/>
                <a:ea typeface="+mn-ea"/>
              </a:rPr>
              <a:t>成员变量的定义规范</a:t>
            </a:r>
          </a:p>
        </p:txBody>
      </p:sp>
      <p:sp>
        <p:nvSpPr>
          <p:cNvPr id="12293" name="Rectangle 6"/>
          <p:cNvSpPr>
            <a:spLocks noChangeArrowheads="1"/>
          </p:cNvSpPr>
          <p:nvPr/>
        </p:nvSpPr>
        <p:spPr bwMode="auto">
          <a:xfrm>
            <a:off x="334963" y="2686050"/>
            <a:ext cx="847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en-US" altLang="zh-CN" sz="2400" b="1" dirty="0">
                <a:solidFill>
                  <a:srgbClr val="FF0000"/>
                </a:solidFill>
                <a:latin typeface="+mn-lt"/>
              </a:rPr>
              <a:t>[public | protected | private ] [static] [final ] [transient ][volatile]</a:t>
            </a:r>
          </a:p>
        </p:txBody>
      </p:sp>
      <p:sp>
        <p:nvSpPr>
          <p:cNvPr id="58373" name="AutoShape 7"/>
          <p:cNvSpPr>
            <a:spLocks noChangeArrowheads="1"/>
          </p:cNvSpPr>
          <p:nvPr/>
        </p:nvSpPr>
        <p:spPr bwMode="auto">
          <a:xfrm>
            <a:off x="1219200" y="2457450"/>
            <a:ext cx="228600" cy="304800"/>
          </a:xfrm>
          <a:prstGeom prst="downArrow">
            <a:avLst>
              <a:gd name="adj1" fmla="val 50000"/>
              <a:gd name="adj2" fmla="val 33302"/>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2295" name="Rectangle 8"/>
          <p:cNvSpPr>
            <a:spLocks noChangeArrowheads="1"/>
          </p:cNvSpPr>
          <p:nvPr/>
        </p:nvSpPr>
        <p:spPr bwMode="auto">
          <a:xfrm>
            <a:off x="455613" y="3533775"/>
            <a:ext cx="822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zh-CN" altLang="en-US" sz="2000" dirty="0">
                <a:latin typeface="+mn-ea"/>
                <a:ea typeface="+mn-ea"/>
              </a:rPr>
              <a:t>成员变量的类型可以是</a:t>
            </a:r>
            <a:r>
              <a:rPr lang="en-US" altLang="zh-CN" sz="2000" dirty="0">
                <a:latin typeface="+mn-ea"/>
                <a:ea typeface="+mn-ea"/>
              </a:rPr>
              <a:t>Java</a:t>
            </a:r>
            <a:r>
              <a:rPr lang="zh-CN" altLang="en-US" sz="2000" dirty="0">
                <a:latin typeface="+mn-ea"/>
                <a:ea typeface="+mn-ea"/>
              </a:rPr>
              <a:t>中任意的数据类型，包括简单类型，类，接口，数组。在一个类中的成员变量应该是唯一的。</a:t>
            </a:r>
          </a:p>
        </p:txBody>
      </p:sp>
      <p:sp>
        <p:nvSpPr>
          <p:cNvPr id="12296" name="矩形 7"/>
          <p:cNvSpPr>
            <a:spLocks noChangeArrowheads="1"/>
          </p:cNvSpPr>
          <p:nvPr/>
        </p:nvSpPr>
        <p:spPr bwMode="auto">
          <a:xfrm>
            <a:off x="468313" y="4437063"/>
            <a:ext cx="8064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defRPr/>
            </a:pPr>
            <a:r>
              <a:rPr lang="zh-CN" altLang="en-US" sz="2000" dirty="0">
                <a:latin typeface="+mn-ea"/>
                <a:ea typeface="+mn-ea"/>
              </a:rPr>
              <a:t>命名规则：第一个单词的首字母小写（驼峰法）。</a:t>
            </a:r>
            <a:endParaRPr lang="en-US" altLang="zh-CN" sz="2000" dirty="0">
              <a:latin typeface="+mn-ea"/>
              <a:ea typeface="+mn-ea"/>
            </a:endParaRPr>
          </a:p>
        </p:txBody>
      </p:sp>
      <p:sp>
        <p:nvSpPr>
          <p:cNvPr id="5837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类与对象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2"/>
          <p:cNvSpPr txBox="1">
            <a:spLocks noChangeArrowheads="1"/>
          </p:cNvSpPr>
          <p:nvPr/>
        </p:nvSpPr>
        <p:spPr bwMode="auto">
          <a:xfrm>
            <a:off x="485775" y="1357313"/>
            <a:ext cx="82359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defRPr/>
            </a:pPr>
            <a:r>
              <a:rPr lang="zh-CN" altLang="en-US" sz="2000" dirty="0">
                <a:latin typeface="+mn-ea"/>
                <a:ea typeface="+mn-ea"/>
                <a:sym typeface="Arial" panose="020B0604020202020204" pitchFamily="34" charset="0"/>
              </a:rPr>
              <a:t>       变量一旦定义在类中的程序块内部，就成了局部变量，方法体中定义的变量、形参或者程序块中定义的变量都称为</a:t>
            </a:r>
            <a:r>
              <a:rPr lang="zh-CN" altLang="en-US" sz="2000" b="1" dirty="0">
                <a:solidFill>
                  <a:srgbClr val="FF0000"/>
                </a:solidFill>
                <a:latin typeface="+mn-ea"/>
                <a:ea typeface="+mn-ea"/>
                <a:sym typeface="Arial" panose="020B0604020202020204" pitchFamily="34" charset="0"/>
              </a:rPr>
              <a:t>局部变量</a:t>
            </a:r>
            <a:r>
              <a:rPr lang="zh-CN" altLang="en-US" sz="2000" dirty="0">
                <a:latin typeface="+mn-ea"/>
                <a:ea typeface="+mn-ea"/>
                <a:sym typeface="Arial" panose="020B0604020202020204" pitchFamily="34" charset="0"/>
              </a:rPr>
              <a:t>。</a:t>
            </a:r>
          </a:p>
        </p:txBody>
      </p:sp>
      <p:sp>
        <p:nvSpPr>
          <p:cNvPr id="5" name="文本框 4"/>
          <p:cNvSpPr txBox="1"/>
          <p:nvPr/>
        </p:nvSpPr>
        <p:spPr>
          <a:xfrm>
            <a:off x="330200" y="2201863"/>
            <a:ext cx="8391525" cy="4008085"/>
          </a:xfrm>
          <a:prstGeom prst="rect">
            <a:avLst/>
          </a:prstGeom>
          <a:noFill/>
        </p:spPr>
        <p:txBody>
          <a:bodyPr>
            <a:spAutoFit/>
          </a:bodyPr>
          <a:lstStyle/>
          <a:p>
            <a:pPr>
              <a:lnSpc>
                <a:spcPct val="120000"/>
              </a:lnSpc>
              <a:spcBef>
                <a:spcPts val="1200"/>
              </a:spcBef>
              <a:defRPr/>
            </a:pPr>
            <a:r>
              <a:rPr lang="zh-CN" altLang="en-US" sz="2000" b="1" noProof="1">
                <a:latin typeface="+mn-ea"/>
                <a:ea typeface="+mn-ea"/>
                <a:cs typeface="+mn-ea"/>
              </a:rPr>
              <a:t>成员变量和局部变量的区别</a:t>
            </a:r>
            <a:r>
              <a:rPr lang="zh-CN" altLang="en-US" sz="2000" noProof="1">
                <a:latin typeface="+mn-ea"/>
                <a:ea typeface="+mn-ea"/>
                <a:cs typeface="+mn-ea"/>
              </a:rPr>
              <a:t>：</a:t>
            </a:r>
            <a:endParaRPr lang="zh-CN" altLang="en-US" sz="2000" noProof="1">
              <a:latin typeface="+mn-ea"/>
              <a:ea typeface="+mn-ea"/>
            </a:endParaRPr>
          </a:p>
          <a:p>
            <a:pPr marL="342900" indent="-342900">
              <a:lnSpc>
                <a:spcPct val="120000"/>
              </a:lnSpc>
              <a:spcBef>
                <a:spcPts val="1200"/>
              </a:spcBef>
              <a:buFont typeface="Arial" panose="020B0604020202020204" pitchFamily="34" charset="0"/>
              <a:buChar char="•"/>
              <a:defRPr/>
            </a:pPr>
            <a:r>
              <a:rPr lang="zh-CN" altLang="en-US" sz="2000" noProof="1">
                <a:solidFill>
                  <a:srgbClr val="FF0000"/>
                </a:solidFill>
                <a:latin typeface="+mn-ea"/>
                <a:ea typeface="+mn-ea"/>
                <a:cs typeface="+mn-ea"/>
              </a:rPr>
              <a:t>作用域：</a:t>
            </a:r>
            <a:r>
              <a:rPr lang="zh-CN" altLang="en-US" sz="2000" noProof="1">
                <a:latin typeface="+mn-ea"/>
                <a:ea typeface="+mn-ea"/>
                <a:cs typeface="+mn-ea"/>
              </a:rPr>
              <a:t>成员变量的作用域比局部变量的作用域大。</a:t>
            </a:r>
            <a:endParaRPr lang="zh-CN" altLang="en-US" sz="2000" noProof="1">
              <a:latin typeface="+mn-ea"/>
              <a:ea typeface="+mn-ea"/>
            </a:endParaRPr>
          </a:p>
          <a:p>
            <a:pPr marL="342900" indent="-342900">
              <a:lnSpc>
                <a:spcPct val="120000"/>
              </a:lnSpc>
              <a:spcBef>
                <a:spcPts val="1200"/>
              </a:spcBef>
              <a:buFont typeface="Arial" panose="020B0604020202020204" pitchFamily="34" charset="0"/>
              <a:buChar char="•"/>
              <a:defRPr/>
            </a:pPr>
            <a:r>
              <a:rPr lang="zh-CN" altLang="en-US" sz="2000" noProof="1">
                <a:solidFill>
                  <a:srgbClr val="FF0000"/>
                </a:solidFill>
                <a:latin typeface="+mn-ea"/>
                <a:ea typeface="+mn-ea"/>
                <a:cs typeface="+mn-ea"/>
              </a:rPr>
              <a:t>变量的初始值：</a:t>
            </a:r>
            <a:r>
              <a:rPr lang="zh-CN" altLang="en-US" sz="2000" noProof="1">
                <a:latin typeface="+mn-ea"/>
                <a:ea typeface="+mn-ea"/>
                <a:cs typeface="+mn-ea"/>
              </a:rPr>
              <a:t>成员变量可以显式的赋值，也可以缺省取该成员变量数据类型的默认值。但是局部变量必须显式的赋值。</a:t>
            </a:r>
            <a:endParaRPr lang="zh-CN" altLang="en-US" sz="2000" noProof="1">
              <a:latin typeface="+mn-ea"/>
              <a:ea typeface="+mn-ea"/>
            </a:endParaRPr>
          </a:p>
          <a:p>
            <a:pPr marL="342900" indent="-342900">
              <a:lnSpc>
                <a:spcPct val="120000"/>
              </a:lnSpc>
              <a:spcBef>
                <a:spcPts val="1200"/>
              </a:spcBef>
              <a:buFont typeface="Arial" panose="020B0604020202020204" pitchFamily="34" charset="0"/>
              <a:buChar char="•"/>
              <a:defRPr/>
            </a:pPr>
            <a:r>
              <a:rPr lang="zh-CN" altLang="en-US" sz="2000" noProof="1">
                <a:solidFill>
                  <a:srgbClr val="FF0000"/>
                </a:solidFill>
                <a:latin typeface="+mn-ea"/>
                <a:ea typeface="+mn-ea"/>
                <a:cs typeface="+mn-ea"/>
              </a:rPr>
              <a:t>存储位置：</a:t>
            </a:r>
            <a:r>
              <a:rPr lang="zh-CN" altLang="en-US" sz="2000" noProof="1">
                <a:latin typeface="+mn-ea"/>
                <a:ea typeface="+mn-ea"/>
                <a:cs typeface="+mn-ea"/>
              </a:rPr>
              <a:t>成员变量中的实例变量存储在堆内存中，结束时需要垃圾回收器回收空间，局部变量和类变量是存储在栈内存中的，无需垃圾回收器回收，随着程序块（方法）运行结束而结束。</a:t>
            </a:r>
            <a:endParaRPr lang="en-US" altLang="zh-CN" sz="2000" noProof="1">
              <a:latin typeface="+mn-ea"/>
              <a:ea typeface="+mn-ea"/>
              <a:cs typeface="+mn-ea"/>
            </a:endParaRPr>
          </a:p>
          <a:p>
            <a:pPr marL="342900" indent="-342900">
              <a:lnSpc>
                <a:spcPct val="120000"/>
              </a:lnSpc>
              <a:spcBef>
                <a:spcPts val="1200"/>
              </a:spcBef>
              <a:buFont typeface="Arial" panose="020B0604020202020204" pitchFamily="34" charset="0"/>
              <a:buChar char="•"/>
              <a:defRPr/>
            </a:pPr>
            <a:r>
              <a:rPr lang="zh-CN" altLang="en-US" sz="2000" noProof="1">
                <a:solidFill>
                  <a:srgbClr val="FF0000"/>
                </a:solidFill>
                <a:latin typeface="+mn-ea"/>
                <a:ea typeface="+mn-ea"/>
              </a:rPr>
              <a:t>注意：</a:t>
            </a:r>
            <a:r>
              <a:rPr lang="zh-CN" altLang="en-US" sz="2000" noProof="1">
                <a:latin typeface="+mn-ea"/>
                <a:ea typeface="+mn-ea"/>
              </a:rPr>
              <a:t>局部变量名称可以和成员变量名称一样，在方法中使用的时候，采用的是就近原则。</a:t>
            </a:r>
          </a:p>
        </p:txBody>
      </p:sp>
      <p:sp>
        <p:nvSpPr>
          <p:cNvPr id="5939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类与对象</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p:cNvSpPr>
            <a:spLocks noGrp="1"/>
          </p:cNvSpPr>
          <p:nvPr>
            <p:ph idx="1"/>
          </p:nvPr>
        </p:nvSpPr>
        <p:spPr>
          <a:xfrm>
            <a:off x="457200" y="1082675"/>
            <a:ext cx="8229600" cy="5043488"/>
          </a:xfrm>
        </p:spPr>
        <p:txBody>
          <a:bodyPr rtlCol="0">
            <a:normAutofit/>
          </a:bodyPr>
          <a:lstStyle/>
          <a:p>
            <a:pPr eaLnBrk="1" fontAlgn="auto" hangingPunct="1">
              <a:spcAft>
                <a:spcPts val="0"/>
              </a:spcAft>
              <a:defRPr/>
            </a:pPr>
            <a:r>
              <a:rPr lang="en-US" altLang="zh-CN" b="1" dirty="0">
                <a:solidFill>
                  <a:srgbClr val="0070C0"/>
                </a:solidFill>
                <a:cs typeface="+mn-cs"/>
              </a:rPr>
              <a:t>3.2.2 </a:t>
            </a:r>
            <a:r>
              <a:rPr lang="zh-CN" altLang="en-US" b="1" dirty="0">
                <a:solidFill>
                  <a:srgbClr val="0070C0"/>
                </a:solidFill>
                <a:cs typeface="+mn-cs"/>
              </a:rPr>
              <a:t>对象的创建与使用</a:t>
            </a:r>
            <a:endParaRPr lang="en-US" altLang="zh-CN" b="1" dirty="0">
              <a:solidFill>
                <a:srgbClr val="0070C0"/>
              </a:solidFill>
              <a:cs typeface="+mn-cs"/>
            </a:endParaRPr>
          </a:p>
          <a:p>
            <a:pPr lvl="1" eaLnBrk="1" fontAlgn="auto" hangingPunct="1">
              <a:spcAft>
                <a:spcPts val="0"/>
              </a:spcAft>
              <a:defRPr/>
            </a:pPr>
            <a:r>
              <a:rPr lang="zh-CN" altLang="zh-CN" dirty="0">
                <a:cs typeface="+mn-cs"/>
              </a:rPr>
              <a:t>应用程序想要完成具体的功能，仅有类是远远不够的，还需要根据类创建实例对象。</a:t>
            </a:r>
            <a:endParaRPr lang="en-US" altLang="zh-CN" dirty="0">
              <a:cs typeface="+mn-cs"/>
            </a:endParaRPr>
          </a:p>
          <a:p>
            <a:pPr lvl="1" eaLnBrk="1" fontAlgn="auto" hangingPunct="1">
              <a:spcAft>
                <a:spcPts val="0"/>
              </a:spcAft>
              <a:defRPr/>
            </a:pPr>
            <a:r>
              <a:rPr lang="zh-CN" altLang="zh-CN" dirty="0">
                <a:cs typeface="+mn-cs"/>
              </a:rPr>
              <a:t>在</a:t>
            </a:r>
            <a:r>
              <a:rPr lang="en-US" altLang="zh-CN" dirty="0">
                <a:cs typeface="+mn-cs"/>
              </a:rPr>
              <a:t>Java</a:t>
            </a:r>
            <a:r>
              <a:rPr lang="zh-CN" altLang="zh-CN" dirty="0">
                <a:cs typeface="+mn-cs"/>
              </a:rPr>
              <a:t>程序中可以使用</a:t>
            </a:r>
            <a:r>
              <a:rPr lang="en-US" altLang="zh-CN" dirty="0">
                <a:solidFill>
                  <a:srgbClr val="00B0F0"/>
                </a:solidFill>
                <a:cs typeface="+mn-cs"/>
              </a:rPr>
              <a:t>new</a:t>
            </a:r>
            <a:r>
              <a:rPr lang="zh-CN" altLang="zh-CN" dirty="0">
                <a:solidFill>
                  <a:srgbClr val="00B0F0"/>
                </a:solidFill>
                <a:cs typeface="+mn-cs"/>
              </a:rPr>
              <a:t>关键字来创建对象</a:t>
            </a:r>
            <a:r>
              <a:rPr lang="zh-CN" altLang="zh-CN" dirty="0">
                <a:cs typeface="+mn-cs"/>
              </a:rPr>
              <a:t>，具体格式如下：</a:t>
            </a: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r>
              <a:rPr lang="zh-CN" altLang="en-US" dirty="0">
                <a:cs typeface="+mn-cs"/>
              </a:rPr>
              <a:t>例如，创建一个</a:t>
            </a:r>
            <a:r>
              <a:rPr lang="en-US" altLang="zh-CN" dirty="0">
                <a:cs typeface="+mn-cs"/>
              </a:rPr>
              <a:t>Person</a:t>
            </a:r>
            <a:r>
              <a:rPr lang="zh-CN" altLang="en-US" dirty="0">
                <a:cs typeface="+mn-cs"/>
              </a:rPr>
              <a:t>对象，具体示例如下：</a:t>
            </a:r>
            <a:endParaRPr lang="en-US" altLang="zh-CN" dirty="0">
              <a:cs typeface="+mn-cs"/>
            </a:endParaRPr>
          </a:p>
        </p:txBody>
      </p:sp>
      <p:pic>
        <p:nvPicPr>
          <p:cNvPr id="6041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00" y="3270250"/>
            <a:ext cx="7240588"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900" y="4413250"/>
            <a:ext cx="7240588"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类与对象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60350" y="1066800"/>
            <a:ext cx="8578850" cy="5059363"/>
          </a:xfrm>
        </p:spPr>
        <p:txBody>
          <a:bodyPr rtlCol="0">
            <a:normAutofit/>
          </a:bodyPr>
          <a:lstStyle/>
          <a:p>
            <a:pPr eaLnBrk="1" fontAlgn="auto" hangingPunct="1">
              <a:spcAft>
                <a:spcPts val="0"/>
              </a:spcAft>
              <a:defRPr/>
            </a:pPr>
            <a:r>
              <a:rPr lang="en-US" altLang="zh-CN" b="1" dirty="0">
                <a:solidFill>
                  <a:srgbClr val="0070C0"/>
                </a:solidFill>
                <a:cs typeface="+mn-cs"/>
              </a:rPr>
              <a:t>3.2.2 </a:t>
            </a:r>
            <a:r>
              <a:rPr lang="zh-CN" altLang="en-US" b="1" dirty="0">
                <a:solidFill>
                  <a:srgbClr val="0070C0"/>
                </a:solidFill>
                <a:cs typeface="+mn-cs"/>
              </a:rPr>
              <a:t>对象的创建与使用</a:t>
            </a:r>
            <a:endParaRPr lang="en-US" altLang="zh-CN" b="1" dirty="0">
              <a:solidFill>
                <a:srgbClr val="0070C0"/>
              </a:solidFill>
              <a:cs typeface="+mn-cs"/>
            </a:endParaRPr>
          </a:p>
          <a:p>
            <a:pPr lvl="1" eaLnBrk="1" fontAlgn="auto" hangingPunct="1">
              <a:spcAft>
                <a:spcPts val="0"/>
              </a:spcAft>
              <a:defRPr/>
            </a:pPr>
            <a:r>
              <a:rPr lang="zh-CN" altLang="zh-CN" dirty="0">
                <a:cs typeface="+mn-cs"/>
              </a:rPr>
              <a:t>“</a:t>
            </a:r>
            <a:r>
              <a:rPr lang="en-US" altLang="zh-CN" dirty="0">
                <a:cs typeface="+mn-cs"/>
              </a:rPr>
              <a:t>new Person()</a:t>
            </a:r>
            <a:r>
              <a:rPr lang="zh-CN" altLang="zh-CN" dirty="0">
                <a:cs typeface="+mn-cs"/>
              </a:rPr>
              <a:t>”用于创建</a:t>
            </a:r>
            <a:r>
              <a:rPr lang="en-US" altLang="zh-CN" dirty="0">
                <a:cs typeface="+mn-cs"/>
              </a:rPr>
              <a:t>Person</a:t>
            </a:r>
            <a:r>
              <a:rPr lang="zh-CN" altLang="zh-CN" dirty="0">
                <a:cs typeface="+mn-cs"/>
              </a:rPr>
              <a:t>类的一个实例对象，“</a:t>
            </a:r>
            <a:r>
              <a:rPr lang="en-US" altLang="zh-CN" dirty="0">
                <a:cs typeface="+mn-cs"/>
              </a:rPr>
              <a:t>Person p</a:t>
            </a:r>
            <a:r>
              <a:rPr lang="zh-CN" altLang="zh-CN" dirty="0">
                <a:cs typeface="+mn-cs"/>
              </a:rPr>
              <a:t>”则是声明了一个</a:t>
            </a:r>
            <a:r>
              <a:rPr lang="en-US" altLang="zh-CN" dirty="0">
                <a:cs typeface="+mn-cs"/>
              </a:rPr>
              <a:t>Person</a:t>
            </a:r>
            <a:r>
              <a:rPr lang="zh-CN" altLang="zh-CN" dirty="0">
                <a:cs typeface="+mn-cs"/>
              </a:rPr>
              <a:t>类型的变量</a:t>
            </a:r>
            <a:r>
              <a:rPr lang="en-US" altLang="zh-CN" dirty="0">
                <a:cs typeface="+mn-cs"/>
              </a:rPr>
              <a:t>p</a:t>
            </a:r>
            <a:r>
              <a:rPr lang="zh-CN" altLang="zh-CN" dirty="0">
                <a:cs typeface="+mn-cs"/>
              </a:rPr>
              <a:t>。中间的等号用于将</a:t>
            </a:r>
            <a:r>
              <a:rPr lang="en-US" altLang="zh-CN" dirty="0">
                <a:cs typeface="+mn-cs"/>
              </a:rPr>
              <a:t>Person</a:t>
            </a:r>
            <a:r>
              <a:rPr lang="zh-CN" altLang="zh-CN" dirty="0">
                <a:cs typeface="+mn-cs"/>
              </a:rPr>
              <a:t>对象在内存中的地址赋值给变量</a:t>
            </a:r>
            <a:r>
              <a:rPr lang="en-US" altLang="zh-CN" dirty="0">
                <a:cs typeface="+mn-cs"/>
              </a:rPr>
              <a:t>p</a:t>
            </a:r>
            <a:r>
              <a:rPr lang="zh-CN" altLang="zh-CN" dirty="0">
                <a:cs typeface="+mn-cs"/>
              </a:rPr>
              <a:t>，这样变量</a:t>
            </a:r>
            <a:r>
              <a:rPr lang="en-US" altLang="zh-CN" dirty="0">
                <a:cs typeface="+mn-cs"/>
              </a:rPr>
              <a:t>p</a:t>
            </a:r>
            <a:r>
              <a:rPr lang="zh-CN" altLang="zh-CN" dirty="0">
                <a:cs typeface="+mn-cs"/>
              </a:rPr>
              <a:t>便持有了</a:t>
            </a:r>
            <a:r>
              <a:rPr lang="zh-CN" altLang="zh-CN" b="1" dirty="0">
                <a:solidFill>
                  <a:srgbClr val="FF0000"/>
                </a:solidFill>
                <a:cs typeface="+mn-cs"/>
              </a:rPr>
              <a:t>对象的引用</a:t>
            </a:r>
            <a:r>
              <a:rPr lang="zh-CN" altLang="en-US" dirty="0">
                <a:cs typeface="+mn-cs"/>
              </a:rPr>
              <a:t>。</a:t>
            </a:r>
            <a:endParaRPr lang="en-US" altLang="zh-CN" dirty="0">
              <a:cs typeface="+mn-cs"/>
            </a:endParaRPr>
          </a:p>
          <a:p>
            <a:pPr lvl="1" eaLnBrk="1" fontAlgn="auto" hangingPunct="1">
              <a:spcAft>
                <a:spcPts val="0"/>
              </a:spcAft>
              <a:defRPr/>
            </a:pPr>
            <a:r>
              <a:rPr lang="zh-CN" altLang="en-US" dirty="0">
                <a:cs typeface="+mn-cs"/>
              </a:rPr>
              <a:t>变量</a:t>
            </a:r>
            <a:r>
              <a:rPr lang="en-US" altLang="zh-CN" dirty="0">
                <a:cs typeface="+mn-cs"/>
              </a:rPr>
              <a:t>p</a:t>
            </a:r>
            <a:r>
              <a:rPr lang="zh-CN" altLang="en-US" dirty="0">
                <a:cs typeface="+mn-cs"/>
              </a:rPr>
              <a:t>和对象之间的引用关系如下图所示。</a:t>
            </a:r>
            <a:endParaRPr lang="en-US" altLang="zh-CN" dirty="0">
              <a:cs typeface="+mn-cs"/>
            </a:endParaRPr>
          </a:p>
        </p:txBody>
      </p:sp>
      <p:sp>
        <p:nvSpPr>
          <p:cNvPr id="6144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graphicFrame>
        <p:nvGraphicFramePr>
          <p:cNvPr id="61444" name="对象 6"/>
          <p:cNvGraphicFramePr>
            <a:graphicFrameLocks noChangeAspect="1"/>
          </p:cNvGraphicFramePr>
          <p:nvPr/>
        </p:nvGraphicFramePr>
        <p:xfrm>
          <a:off x="2627313" y="3698875"/>
          <a:ext cx="4422775" cy="2730500"/>
        </p:xfrm>
        <a:graphic>
          <a:graphicData uri="http://schemas.openxmlformats.org/presentationml/2006/ole">
            <mc:AlternateContent xmlns:mc="http://schemas.openxmlformats.org/markup-compatibility/2006">
              <mc:Choice xmlns:v="urn:schemas-microsoft-com:vml" Requires="v">
                <p:oleObj spid="_x0000_s61573" name="Visio" r:id="rId3" imgW="5362956" imgH="3293212" progId="Visio.Drawing.11">
                  <p:embed/>
                </p:oleObj>
              </mc:Choice>
              <mc:Fallback>
                <p:oleObj name="Visio" r:id="rId3" imgW="5362956" imgH="3293212"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3698875"/>
                        <a:ext cx="4422775"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类与对象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rtlCol="0">
            <a:normAutofit/>
          </a:bodyPr>
          <a:lstStyle/>
          <a:p>
            <a:pPr eaLnBrk="1" fontAlgn="auto" hangingPunct="1">
              <a:spcAft>
                <a:spcPts val="0"/>
              </a:spcAft>
              <a:defRPr/>
            </a:pPr>
            <a:r>
              <a:rPr lang="en-US" altLang="zh-CN" b="1" dirty="0">
                <a:solidFill>
                  <a:srgbClr val="0070C0"/>
                </a:solidFill>
                <a:cs typeface="+mn-cs"/>
              </a:rPr>
              <a:t>3.2.2 </a:t>
            </a:r>
            <a:r>
              <a:rPr lang="zh-CN" altLang="en-US" b="1" dirty="0">
                <a:solidFill>
                  <a:srgbClr val="0070C0"/>
                </a:solidFill>
                <a:cs typeface="+mn-cs"/>
              </a:rPr>
              <a:t>对象的创建与使用</a:t>
            </a:r>
            <a:endParaRPr lang="en-US" altLang="zh-CN" b="1" dirty="0">
              <a:solidFill>
                <a:srgbClr val="0070C0"/>
              </a:solidFill>
              <a:cs typeface="+mn-cs"/>
            </a:endParaRPr>
          </a:p>
          <a:p>
            <a:pPr lvl="1" eaLnBrk="1" fontAlgn="auto" hangingPunct="1">
              <a:spcAft>
                <a:spcPts val="0"/>
              </a:spcAft>
              <a:defRPr/>
            </a:pPr>
            <a:r>
              <a:rPr lang="zh-CN" altLang="zh-CN" dirty="0">
                <a:cs typeface="+mn-cs"/>
              </a:rPr>
              <a:t>在创建</a:t>
            </a:r>
            <a:r>
              <a:rPr lang="en-US" altLang="zh-CN" dirty="0">
                <a:cs typeface="+mn-cs"/>
              </a:rPr>
              <a:t>Person</a:t>
            </a:r>
            <a:r>
              <a:rPr lang="zh-CN" altLang="zh-CN" dirty="0">
                <a:cs typeface="+mn-cs"/>
              </a:rPr>
              <a:t>对象后，可以通过对象的引用来访问对象所有的成员，具体格式如下：</a:t>
            </a:r>
            <a:endParaRPr lang="en-US" altLang="zh-CN" dirty="0">
              <a:cs typeface="+mn-cs"/>
            </a:endParaRPr>
          </a:p>
        </p:txBody>
      </p:sp>
      <p:sp>
        <p:nvSpPr>
          <p:cNvPr id="6246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624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663" y="2820988"/>
            <a:ext cx="6992937"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6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类与对象</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3595688"/>
            <a:ext cx="901700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7"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4559300"/>
            <a:ext cx="616585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rtlCol="0">
            <a:normAutofit/>
          </a:bodyPr>
          <a:lstStyle/>
          <a:p>
            <a:pPr eaLnBrk="1" fontAlgn="auto" hangingPunct="1">
              <a:spcAft>
                <a:spcPts val="0"/>
              </a:spcAft>
              <a:defRPr/>
            </a:pPr>
            <a:r>
              <a:rPr lang="en-US" altLang="zh-CN" b="1" dirty="0">
                <a:solidFill>
                  <a:srgbClr val="0070C0"/>
                </a:solidFill>
                <a:cs typeface="+mn-cs"/>
              </a:rPr>
              <a:t>3.2.2 </a:t>
            </a:r>
            <a:r>
              <a:rPr lang="zh-CN" altLang="en-US" b="1" dirty="0">
                <a:solidFill>
                  <a:srgbClr val="0070C0"/>
                </a:solidFill>
                <a:cs typeface="+mn-cs"/>
              </a:rPr>
              <a:t>对象的创建与使用</a:t>
            </a:r>
            <a:endParaRPr lang="en-US" altLang="zh-CN" b="1" dirty="0">
              <a:solidFill>
                <a:srgbClr val="0070C0"/>
              </a:solidFill>
              <a:cs typeface="+mn-cs"/>
            </a:endParaRPr>
          </a:p>
          <a:p>
            <a:pPr lvl="1" eaLnBrk="1" fontAlgn="auto" hangingPunct="1">
              <a:spcAft>
                <a:spcPts val="0"/>
              </a:spcAft>
              <a:defRPr/>
            </a:pPr>
            <a:r>
              <a:rPr lang="zh-CN" altLang="zh-CN" dirty="0">
                <a:cs typeface="+mn-cs"/>
              </a:rPr>
              <a:t>针对不同类型的成员变量，</a:t>
            </a:r>
            <a:r>
              <a:rPr lang="en-US" altLang="zh-CN" dirty="0">
                <a:cs typeface="+mn-cs"/>
              </a:rPr>
              <a:t>Java</a:t>
            </a:r>
            <a:r>
              <a:rPr lang="zh-CN" altLang="zh-CN" dirty="0">
                <a:cs typeface="+mn-cs"/>
              </a:rPr>
              <a:t>虚拟机会赋予不同的初始值</a:t>
            </a:r>
            <a:r>
              <a:rPr lang="zh-CN" altLang="en-US" dirty="0">
                <a:cs typeface="+mn-cs"/>
              </a:rPr>
              <a:t>。</a:t>
            </a:r>
            <a:endParaRPr lang="en-US" altLang="zh-CN" dirty="0">
              <a:cs typeface="+mn-cs"/>
            </a:endParaRPr>
          </a:p>
        </p:txBody>
      </p:sp>
      <p:sp>
        <p:nvSpPr>
          <p:cNvPr id="6349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634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088" y="2335213"/>
            <a:ext cx="678180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类与对象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18"/>
          <p:cNvGrpSpPr>
            <a:grpSpLocks/>
          </p:cNvGrpSpPr>
          <p:nvPr/>
        </p:nvGrpSpPr>
        <p:grpSpPr bwMode="auto">
          <a:xfrm>
            <a:off x="547688" y="1981200"/>
            <a:ext cx="2782887" cy="1196975"/>
            <a:chOff x="547807" y="2300724"/>
            <a:chExt cx="2782057" cy="1197209"/>
          </a:xfrm>
        </p:grpSpPr>
        <p:sp>
          <p:nvSpPr>
            <p:cNvPr id="47142" name="矩形 5"/>
            <p:cNvSpPr>
              <a:spLocks noChangeArrowheads="1"/>
            </p:cNvSpPr>
            <p:nvPr/>
          </p:nvSpPr>
          <p:spPr bwMode="auto">
            <a:xfrm>
              <a:off x="1246979" y="2300724"/>
              <a:ext cx="2082885" cy="9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ts val="3600"/>
                </a:lnSpc>
                <a:spcBef>
                  <a:spcPct val="0"/>
                </a:spcBef>
                <a:buFontTx/>
                <a:buNone/>
              </a:pPr>
              <a:r>
                <a:rPr lang="zh-CN" altLang="en-US" sz="2400" b="1">
                  <a:latin typeface="微软雅黑" panose="020B0503020204020204" pitchFamily="34" charset="-122"/>
                  <a:ea typeface="微软雅黑" panose="020B0503020204020204" pitchFamily="34" charset="-122"/>
                </a:rPr>
                <a:t>掌握</a:t>
              </a:r>
              <a:r>
                <a:rPr lang="zh-CN" altLang="en-US" sz="2400" b="1">
                  <a:solidFill>
                    <a:srgbClr val="0070C0"/>
                  </a:solidFill>
                  <a:latin typeface="微软雅黑" panose="020B0503020204020204" pitchFamily="34" charset="-122"/>
                  <a:ea typeface="微软雅黑" panose="020B0503020204020204" pitchFamily="34" charset="-122"/>
                </a:rPr>
                <a:t>类和对象相关知识</a:t>
              </a:r>
              <a:endParaRPr lang="zh-CN" altLang="zh-CN" sz="2400" b="1">
                <a:solidFill>
                  <a:srgbClr val="0070C0"/>
                </a:solidFill>
                <a:latin typeface="微软雅黑" panose="020B0503020204020204" pitchFamily="34" charset="-122"/>
                <a:ea typeface="微软雅黑" panose="020B0503020204020204" pitchFamily="34" charset="-122"/>
              </a:endParaRPr>
            </a:p>
          </p:txBody>
        </p:sp>
        <p:grpSp>
          <p:nvGrpSpPr>
            <p:cNvPr id="47143" name="组合 16"/>
            <p:cNvGrpSpPr>
              <a:grpSpLocks/>
            </p:cNvGrpSpPr>
            <p:nvPr/>
          </p:nvGrpSpPr>
          <p:grpSpPr bwMode="auto">
            <a:xfrm>
              <a:off x="860198" y="2845720"/>
              <a:ext cx="2178276" cy="652213"/>
              <a:chOff x="860198" y="2352244"/>
              <a:chExt cx="2178276" cy="652213"/>
            </a:xfrm>
          </p:grpSpPr>
          <p:cxnSp>
            <p:nvCxnSpPr>
              <p:cNvPr id="47147" name="直接连接符 7"/>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48" name="直接连接符 10"/>
              <p:cNvCxnSpPr>
                <a:cxnSpLocks noChangeShapeType="1"/>
              </p:cNvCxnSpPr>
              <p:nvPr/>
            </p:nvCxnSpPr>
            <p:spPr bwMode="auto">
              <a:xfrm>
                <a:off x="1222939" y="3004457"/>
                <a:ext cx="1815535"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7144" name="组合 15"/>
            <p:cNvGrpSpPr>
              <a:grpSpLocks/>
            </p:cNvGrpSpPr>
            <p:nvPr/>
          </p:nvGrpSpPr>
          <p:grpSpPr bwMode="auto">
            <a:xfrm>
              <a:off x="547807" y="2356492"/>
              <a:ext cx="474581" cy="522300"/>
              <a:chOff x="1232465" y="3529898"/>
              <a:chExt cx="474581" cy="522300"/>
            </a:xfrm>
          </p:grpSpPr>
          <p:sp>
            <p:nvSpPr>
              <p:cNvPr id="94" name="椭圆 93"/>
              <p:cNvSpPr/>
              <p:nvPr/>
            </p:nvSpPr>
            <p:spPr bwMode="auto">
              <a:xfrm>
                <a:off x="1232465" y="3558285"/>
                <a:ext cx="474520" cy="474755"/>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95" name="TextBox 94"/>
              <p:cNvSpPr txBox="1"/>
              <p:nvPr/>
            </p:nvSpPr>
            <p:spPr>
              <a:xfrm>
                <a:off x="1288010" y="3529704"/>
                <a:ext cx="334863" cy="522389"/>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98" name="组合 17"/>
          <p:cNvGrpSpPr>
            <a:grpSpLocks/>
          </p:cNvGrpSpPr>
          <p:nvPr/>
        </p:nvGrpSpPr>
        <p:grpSpPr bwMode="auto">
          <a:xfrm>
            <a:off x="547688" y="4225925"/>
            <a:ext cx="2557462" cy="1184275"/>
            <a:chOff x="547807" y="3950799"/>
            <a:chExt cx="2557021" cy="1183183"/>
          </a:xfrm>
        </p:grpSpPr>
        <p:sp>
          <p:nvSpPr>
            <p:cNvPr id="47135" name="矩形 21"/>
            <p:cNvSpPr>
              <a:spLocks noChangeArrowheads="1"/>
            </p:cNvSpPr>
            <p:nvPr/>
          </p:nvSpPr>
          <p:spPr bwMode="auto">
            <a:xfrm>
              <a:off x="1145394" y="4161075"/>
              <a:ext cx="1959434" cy="972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ts val="3600"/>
                </a:lnSpc>
                <a:spcBef>
                  <a:spcPct val="0"/>
                </a:spcBef>
                <a:buFont typeface="Calibri" panose="020F0502020204030204" pitchFamily="34" charset="0"/>
                <a:buNone/>
              </a:pPr>
              <a:r>
                <a:rPr lang="zh-CN" altLang="en-US" sz="2400" b="1">
                  <a:solidFill>
                    <a:srgbClr val="000000"/>
                  </a:solidFill>
                  <a:latin typeface="微软雅黑" panose="020B0503020204020204" pitchFamily="34" charset="-122"/>
                  <a:ea typeface="微软雅黑" panose="020B0503020204020204" pitchFamily="34" charset="-122"/>
                  <a:sym typeface="宋体" panose="02010600030101010101" pitchFamily="2" charset="-122"/>
                </a:rPr>
                <a:t>了解</a:t>
              </a:r>
              <a:r>
                <a:rPr lang="zh-CN" altLang="en-US" sz="24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垃圾回收机制</a:t>
              </a:r>
              <a:endParaRPr lang="en-US" altLang="zh-CN" sz="24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47136" name="组合 26"/>
            <p:cNvGrpSpPr>
              <a:grpSpLocks/>
            </p:cNvGrpSpPr>
            <p:nvPr/>
          </p:nvGrpSpPr>
          <p:grpSpPr bwMode="auto">
            <a:xfrm rot="10800000" flipH="1">
              <a:off x="860198" y="3950799"/>
              <a:ext cx="2178276" cy="652213"/>
              <a:chOff x="860198" y="2352244"/>
              <a:chExt cx="2178276" cy="652213"/>
            </a:xfrm>
          </p:grpSpPr>
          <p:cxnSp>
            <p:nvCxnSpPr>
              <p:cNvPr id="47140" name="直接连接符 27"/>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41" name="直接连接符 28"/>
              <p:cNvCxnSpPr>
                <a:cxnSpLocks noChangeShapeType="1"/>
              </p:cNvCxnSpPr>
              <p:nvPr/>
            </p:nvCxnSpPr>
            <p:spPr bwMode="auto">
              <a:xfrm>
                <a:off x="1222939" y="3004457"/>
                <a:ext cx="1815535"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7137" name="组合 29"/>
            <p:cNvGrpSpPr>
              <a:grpSpLocks/>
            </p:cNvGrpSpPr>
            <p:nvPr/>
          </p:nvGrpSpPr>
          <p:grpSpPr bwMode="auto">
            <a:xfrm>
              <a:off x="547807" y="4531428"/>
              <a:ext cx="474580" cy="523518"/>
              <a:chOff x="1232465" y="3533639"/>
              <a:chExt cx="474580" cy="523518"/>
            </a:xfrm>
          </p:grpSpPr>
          <p:sp>
            <p:nvSpPr>
              <p:cNvPr id="102" name="椭圆 101"/>
              <p:cNvSpPr/>
              <p:nvPr/>
            </p:nvSpPr>
            <p:spPr bwMode="auto">
              <a:xfrm>
                <a:off x="1232465" y="3558876"/>
                <a:ext cx="474580" cy="474225"/>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103" name="TextBox 102"/>
              <p:cNvSpPr txBox="1"/>
              <p:nvPr/>
            </p:nvSpPr>
            <p:spPr>
              <a:xfrm>
                <a:off x="1275320" y="3533499"/>
                <a:ext cx="334905" cy="523392"/>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106" name="组合 105"/>
          <p:cNvGrpSpPr>
            <a:grpSpLocks/>
          </p:cNvGrpSpPr>
          <p:nvPr/>
        </p:nvGrpSpPr>
        <p:grpSpPr bwMode="auto">
          <a:xfrm>
            <a:off x="5992813" y="2046288"/>
            <a:ext cx="2703512" cy="1163637"/>
            <a:chOff x="5992813" y="2046984"/>
            <a:chExt cx="2703512" cy="1162941"/>
          </a:xfrm>
        </p:grpSpPr>
        <p:grpSp>
          <p:nvGrpSpPr>
            <p:cNvPr id="47128" name="组合 32"/>
            <p:cNvGrpSpPr>
              <a:grpSpLocks/>
            </p:cNvGrpSpPr>
            <p:nvPr/>
          </p:nvGrpSpPr>
          <p:grpSpPr bwMode="auto">
            <a:xfrm flipH="1">
              <a:off x="6253163" y="2557463"/>
              <a:ext cx="2178050" cy="652462"/>
              <a:chOff x="860198" y="2352244"/>
              <a:chExt cx="2178276" cy="652213"/>
            </a:xfrm>
          </p:grpSpPr>
          <p:cxnSp>
            <p:nvCxnSpPr>
              <p:cNvPr id="47133" name="直接连接符 33"/>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34" name="直接连接符 34"/>
              <p:cNvCxnSpPr>
                <a:cxnSpLocks noChangeShapeType="1"/>
              </p:cNvCxnSpPr>
              <p:nvPr/>
            </p:nvCxnSpPr>
            <p:spPr bwMode="auto">
              <a:xfrm>
                <a:off x="1222939" y="3004457"/>
                <a:ext cx="1815535"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7129" name="组合 35"/>
            <p:cNvGrpSpPr>
              <a:grpSpLocks/>
            </p:cNvGrpSpPr>
            <p:nvPr/>
          </p:nvGrpSpPr>
          <p:grpSpPr bwMode="auto">
            <a:xfrm>
              <a:off x="8223250" y="2109791"/>
              <a:ext cx="473075" cy="522287"/>
              <a:chOff x="1232465" y="3530023"/>
              <a:chExt cx="474415" cy="522742"/>
            </a:xfrm>
          </p:grpSpPr>
          <p:sp>
            <p:nvSpPr>
              <p:cNvPr id="110" name="椭圆 109"/>
              <p:cNvSpPr/>
              <p:nvPr/>
            </p:nvSpPr>
            <p:spPr bwMode="auto">
              <a:xfrm>
                <a:off x="1232465" y="3559261"/>
                <a:ext cx="474415" cy="474791"/>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111" name="TextBox 110"/>
              <p:cNvSpPr txBox="1"/>
              <p:nvPr/>
            </p:nvSpPr>
            <p:spPr>
              <a:xfrm>
                <a:off x="1300921" y="3530678"/>
                <a:ext cx="335911" cy="522429"/>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47130" name="矩形 46"/>
            <p:cNvSpPr>
              <a:spLocks noChangeArrowheads="1"/>
            </p:cNvSpPr>
            <p:nvPr/>
          </p:nvSpPr>
          <p:spPr bwMode="auto">
            <a:xfrm>
              <a:off x="5992813" y="2046984"/>
              <a:ext cx="1958975" cy="97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r" eaLnBrk="1" hangingPunct="1">
                <a:lnSpc>
                  <a:spcPts val="3600"/>
                </a:lnSpc>
                <a:spcBef>
                  <a:spcPct val="0"/>
                </a:spcBef>
                <a:buFontTx/>
                <a:buNone/>
              </a:pPr>
              <a:r>
                <a:rPr lang="zh-CN" altLang="en-US" sz="2400" b="1">
                  <a:latin typeface="微软雅黑" panose="020B0503020204020204" pitchFamily="34" charset="-122"/>
                  <a:ea typeface="微软雅黑" panose="020B0503020204020204" pitchFamily="34" charset="-122"/>
                </a:rPr>
                <a:t>理解</a:t>
              </a:r>
              <a:r>
                <a:rPr lang="zh-CN" altLang="en-US" sz="2400" b="1">
                  <a:solidFill>
                    <a:srgbClr val="0070C0"/>
                  </a:solidFill>
                  <a:latin typeface="微软雅黑" panose="020B0503020204020204" pitchFamily="34" charset="-122"/>
                  <a:ea typeface="微软雅黑" panose="020B0503020204020204" pitchFamily="34" charset="-122"/>
                </a:rPr>
                <a:t>面向对象思想</a:t>
              </a:r>
              <a:endParaRPr lang="zh-CN" altLang="zh-CN" sz="2400" b="1">
                <a:solidFill>
                  <a:srgbClr val="0070C0"/>
                </a:solidFill>
                <a:latin typeface="微软雅黑" panose="020B0503020204020204" pitchFamily="34" charset="-122"/>
                <a:ea typeface="微软雅黑" panose="020B0503020204020204" pitchFamily="34" charset="-122"/>
              </a:endParaRPr>
            </a:p>
          </p:txBody>
        </p:sp>
      </p:grpSp>
      <p:grpSp>
        <p:nvGrpSpPr>
          <p:cNvPr id="114" name="组合 113"/>
          <p:cNvGrpSpPr>
            <a:grpSpLocks/>
          </p:cNvGrpSpPr>
          <p:nvPr/>
        </p:nvGrpSpPr>
        <p:grpSpPr bwMode="auto">
          <a:xfrm>
            <a:off x="5992813" y="4225925"/>
            <a:ext cx="2703512" cy="1211263"/>
            <a:chOff x="5992813" y="4225925"/>
            <a:chExt cx="2703512" cy="1211677"/>
          </a:xfrm>
        </p:grpSpPr>
        <p:grpSp>
          <p:nvGrpSpPr>
            <p:cNvPr id="47121" name="组合 38"/>
            <p:cNvGrpSpPr>
              <a:grpSpLocks/>
            </p:cNvGrpSpPr>
            <p:nvPr/>
          </p:nvGrpSpPr>
          <p:grpSpPr bwMode="auto">
            <a:xfrm rot="10800000">
              <a:off x="6253163" y="4225925"/>
              <a:ext cx="2178050" cy="652463"/>
              <a:chOff x="860198" y="2352244"/>
              <a:chExt cx="2178276" cy="652213"/>
            </a:xfrm>
          </p:grpSpPr>
          <p:cxnSp>
            <p:nvCxnSpPr>
              <p:cNvPr id="47126" name="直接连接符 39"/>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7" name="直接连接符 40"/>
              <p:cNvCxnSpPr>
                <a:cxnSpLocks noChangeShapeType="1"/>
              </p:cNvCxnSpPr>
              <p:nvPr/>
            </p:nvCxnSpPr>
            <p:spPr bwMode="auto">
              <a:xfrm>
                <a:off x="1222939" y="3004457"/>
                <a:ext cx="1815535"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7122" name="组合 41"/>
            <p:cNvGrpSpPr>
              <a:grpSpLocks/>
            </p:cNvGrpSpPr>
            <p:nvPr/>
          </p:nvGrpSpPr>
          <p:grpSpPr bwMode="auto">
            <a:xfrm flipH="1">
              <a:off x="8223250" y="4806950"/>
              <a:ext cx="473075" cy="523875"/>
              <a:chOff x="1232465" y="3533629"/>
              <a:chExt cx="474415" cy="523220"/>
            </a:xfrm>
          </p:grpSpPr>
          <p:sp>
            <p:nvSpPr>
              <p:cNvPr id="118" name="椭圆 117"/>
              <p:cNvSpPr/>
              <p:nvPr/>
            </p:nvSpPr>
            <p:spPr bwMode="auto">
              <a:xfrm>
                <a:off x="1232465" y="3559205"/>
                <a:ext cx="474415" cy="474232"/>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119" name="TextBox 118"/>
              <p:cNvSpPr txBox="1"/>
              <p:nvPr/>
            </p:nvSpPr>
            <p:spPr>
              <a:xfrm>
                <a:off x="1305697" y="3533828"/>
                <a:ext cx="335911" cy="523399"/>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47123" name="矩形 51"/>
            <p:cNvSpPr>
              <a:spLocks noChangeArrowheads="1"/>
            </p:cNvSpPr>
            <p:nvPr/>
          </p:nvSpPr>
          <p:spPr bwMode="auto">
            <a:xfrm>
              <a:off x="5992813" y="4463636"/>
              <a:ext cx="2075697" cy="97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r" eaLnBrk="1" hangingPunct="1">
                <a:lnSpc>
                  <a:spcPts val="3600"/>
                </a:lnSpc>
                <a:spcBef>
                  <a:spcPct val="0"/>
                </a:spcBef>
                <a:buFont typeface="Calibri" panose="020F0502020204030204" pitchFamily="34" charset="0"/>
                <a:buNone/>
              </a:pPr>
              <a:r>
                <a:rPr lang="zh-CN" altLang="en-US" sz="2400" b="1">
                  <a:solidFill>
                    <a:srgbClr val="000000"/>
                  </a:solidFill>
                  <a:latin typeface="微软雅黑" panose="020B0503020204020204" pitchFamily="34" charset="-122"/>
                  <a:ea typeface="微软雅黑" panose="020B0503020204020204" pitchFamily="34" charset="-122"/>
                  <a:sym typeface="宋体" panose="02010600030101010101" pitchFamily="2" charset="-122"/>
                </a:rPr>
                <a:t>熟悉</a:t>
              </a:r>
              <a:r>
                <a:rPr lang="en-US" altLang="zh-CN" sz="24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Java</a:t>
              </a:r>
              <a:r>
                <a:rPr lang="zh-CN" altLang="en-US" sz="24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帮助文档使用</a:t>
              </a:r>
              <a:endParaRPr lang="en-US" altLang="zh-CN" sz="24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122" name="组合 121"/>
          <p:cNvGrpSpPr>
            <a:grpSpLocks/>
          </p:cNvGrpSpPr>
          <p:nvPr/>
        </p:nvGrpSpPr>
        <p:grpSpPr bwMode="auto">
          <a:xfrm>
            <a:off x="2074863" y="2022475"/>
            <a:ext cx="5122862" cy="3449638"/>
            <a:chOff x="2074895" y="2022507"/>
            <a:chExt cx="5122798" cy="3449574"/>
          </a:xfrm>
        </p:grpSpPr>
        <p:sp>
          <p:nvSpPr>
            <p:cNvPr id="123" name="弧形 122"/>
            <p:cNvSpPr/>
            <p:nvPr/>
          </p:nvSpPr>
          <p:spPr bwMode="auto">
            <a:xfrm rot="5400000">
              <a:off x="3977493" y="3085315"/>
              <a:ext cx="1312839" cy="1314434"/>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sp>
          <p:nvSpPr>
            <p:cNvPr id="124" name="弧形 123"/>
            <p:cNvSpPr/>
            <p:nvPr/>
          </p:nvSpPr>
          <p:spPr bwMode="auto">
            <a:xfrm>
              <a:off x="4092582" y="3203585"/>
              <a:ext cx="1082661" cy="1084243"/>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sp>
          <p:nvSpPr>
            <p:cNvPr id="125" name="弧形 124"/>
            <p:cNvSpPr/>
            <p:nvPr/>
          </p:nvSpPr>
          <p:spPr bwMode="auto">
            <a:xfrm rot="16200000">
              <a:off x="4172753" y="3347249"/>
              <a:ext cx="898508" cy="823903"/>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grpSp>
          <p:nvGrpSpPr>
            <p:cNvPr id="47115" name="组合 3"/>
            <p:cNvGrpSpPr>
              <a:grpSpLocks/>
            </p:cNvGrpSpPr>
            <p:nvPr/>
          </p:nvGrpSpPr>
          <p:grpSpPr bwMode="auto">
            <a:xfrm>
              <a:off x="2074895" y="2022507"/>
              <a:ext cx="5122798" cy="3449574"/>
              <a:chOff x="2074895" y="2022507"/>
              <a:chExt cx="5122798" cy="3449574"/>
            </a:xfrm>
          </p:grpSpPr>
          <p:graphicFrame>
            <p:nvGraphicFramePr>
              <p:cNvPr id="47119" name="图表 2"/>
              <p:cNvGraphicFramePr>
                <a:graphicFrameLocks/>
              </p:cNvGraphicFramePr>
              <p:nvPr/>
            </p:nvGraphicFramePr>
            <p:xfrm>
              <a:off x="2024095" y="1971707"/>
              <a:ext cx="5224398" cy="3551174"/>
            </p:xfrm>
            <a:graphic>
              <a:graphicData uri="http://schemas.openxmlformats.org/presentationml/2006/ole">
                <mc:AlternateContent xmlns:mc="http://schemas.openxmlformats.org/markup-compatibility/2006">
                  <mc:Choice xmlns:v="urn:schemas-microsoft-com:vml" Requires="v">
                    <p:oleObj spid="_x0000_s47276" r:id="rId3" imgW="5224725" imgH="3554276" progId="Excel.Chart.8">
                      <p:embed/>
                    </p:oleObj>
                  </mc:Choice>
                  <mc:Fallback>
                    <p:oleObj r:id="rId3" imgW="5224725" imgH="3554276" progId="Excel.Chart.8">
                      <p:embed/>
                      <p:pic>
                        <p:nvPicPr>
                          <p:cNvPr id="0" name="图表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095" y="1971707"/>
                            <a:ext cx="5224398" cy="355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 name="TextBox 130"/>
              <p:cNvSpPr txBox="1"/>
              <p:nvPr/>
            </p:nvSpPr>
            <p:spPr>
              <a:xfrm rot="18760561">
                <a:off x="3488549" y="2674163"/>
                <a:ext cx="1041381" cy="36988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sp>
          <p:nvSpPr>
            <p:cNvPr id="127" name="TextBox 126"/>
            <p:cNvSpPr txBox="1"/>
            <p:nvPr/>
          </p:nvSpPr>
          <p:spPr>
            <a:xfrm rot="2839439" flipH="1">
              <a:off x="5018086" y="3003563"/>
              <a:ext cx="1041381" cy="368295"/>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理解</a:t>
              </a:r>
            </a:p>
          </p:txBody>
        </p:sp>
        <p:sp>
          <p:nvSpPr>
            <p:cNvPr id="128" name="TextBox 127"/>
            <p:cNvSpPr txBox="1"/>
            <p:nvPr/>
          </p:nvSpPr>
          <p:spPr>
            <a:xfrm rot="13580827" flipV="1">
              <a:off x="3526649" y="4441017"/>
              <a:ext cx="1041381" cy="36988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p>
          </p:txBody>
        </p:sp>
        <p:sp>
          <p:nvSpPr>
            <p:cNvPr id="129" name="TextBox 128"/>
            <p:cNvSpPr txBox="1"/>
            <p:nvPr/>
          </p:nvSpPr>
          <p:spPr>
            <a:xfrm rot="8019173" flipH="1" flipV="1">
              <a:off x="4979987" y="4179879"/>
              <a:ext cx="1041381" cy="368295"/>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熟悉</a:t>
              </a:r>
            </a:p>
          </p:txBody>
        </p:sp>
      </p:grpSp>
      <p:sp>
        <p:nvSpPr>
          <p:cNvPr id="4711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heel(4)">
                                      <p:cBhvr>
                                        <p:cTn id="7" dur="2000"/>
                                        <p:tgtEl>
                                          <p:spTgt spid="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wipe(right)">
                                      <p:cBhvr>
                                        <p:cTn id="12" dur="500"/>
                                        <p:tgtEl>
                                          <p:spTgt spid="90"/>
                                        </p:tgtEl>
                                      </p:cBhvr>
                                    </p:animEffect>
                                  </p:childTnLst>
                                </p:cTn>
                              </p:par>
                            </p:childTnLst>
                          </p:cTn>
                        </p:par>
                        <p:par>
                          <p:cTn id="13" fill="hold" nodeType="afterGroup">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90"/>
                                        </p:tgtEl>
                                      </p:cBhvr>
                                    </p:animEffect>
                                    <p:animScale>
                                      <p:cBhvr>
                                        <p:cTn id="16" dur="250" autoRev="1" fill="hold"/>
                                        <p:tgtEl>
                                          <p:spTgt spid="90"/>
                                        </p:tgtEl>
                                      </p:cBhvr>
                                      <p:by x="105000" y="105000"/>
                                    </p:animScale>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wipe(left)">
                                      <p:cBhvr>
                                        <p:cTn id="21" dur="500"/>
                                        <p:tgtEl>
                                          <p:spTgt spid="106"/>
                                        </p:tgtEl>
                                      </p:cBhvr>
                                    </p:animEffect>
                                  </p:childTnLst>
                                </p:cTn>
                              </p:par>
                            </p:childTnLst>
                          </p:cTn>
                        </p:par>
                        <p:par>
                          <p:cTn id="22" fill="hold" nodeType="afterGroup">
                            <p:stCondLst>
                              <p:cond delay="500"/>
                            </p:stCondLst>
                            <p:childTnLst>
                              <p:par>
                                <p:cTn id="23" presetID="26" presetClass="emph" presetSubtype="0" fill="hold" nodeType="afterEffect">
                                  <p:stCondLst>
                                    <p:cond delay="0"/>
                                  </p:stCondLst>
                                  <p:childTnLst>
                                    <p:animEffect transition="out" filter="fade">
                                      <p:cBhvr>
                                        <p:cTn id="24" dur="500" tmFilter="0, 0; .2, .5; .8, .5; 1, 0"/>
                                        <p:tgtEl>
                                          <p:spTgt spid="106"/>
                                        </p:tgtEl>
                                      </p:cBhvr>
                                    </p:animEffect>
                                    <p:animScale>
                                      <p:cBhvr>
                                        <p:cTn id="25" dur="250" autoRev="1" fill="hold"/>
                                        <p:tgtEl>
                                          <p:spTgt spid="106"/>
                                        </p:tgtEl>
                                      </p:cBhvr>
                                      <p:by x="105000" y="105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wipe(left)">
                                      <p:cBhvr>
                                        <p:cTn id="30" dur="500"/>
                                        <p:tgtEl>
                                          <p:spTgt spid="114"/>
                                        </p:tgtEl>
                                      </p:cBhvr>
                                    </p:animEffect>
                                  </p:childTnLst>
                                </p:cTn>
                              </p:par>
                            </p:childTnLst>
                          </p:cTn>
                        </p:par>
                        <p:par>
                          <p:cTn id="31" fill="hold" nodeType="afterGroup">
                            <p:stCondLst>
                              <p:cond delay="500"/>
                            </p:stCondLst>
                            <p:childTnLst>
                              <p:par>
                                <p:cTn id="32" presetID="26" presetClass="emph" presetSubtype="0" fill="hold" nodeType="afterEffect">
                                  <p:stCondLst>
                                    <p:cond delay="0"/>
                                  </p:stCondLst>
                                  <p:childTnLst>
                                    <p:animEffect transition="out" filter="fade">
                                      <p:cBhvr>
                                        <p:cTn id="33" dur="500" tmFilter="0, 0; .2, .5; .8, .5; 1, 0"/>
                                        <p:tgtEl>
                                          <p:spTgt spid="114"/>
                                        </p:tgtEl>
                                      </p:cBhvr>
                                    </p:animEffect>
                                    <p:animScale>
                                      <p:cBhvr>
                                        <p:cTn id="34" dur="250" autoRev="1" fill="hold"/>
                                        <p:tgtEl>
                                          <p:spTgt spid="114"/>
                                        </p:tgtEl>
                                      </p:cBhvr>
                                      <p:by x="105000" y="105000"/>
                                    </p:animScale>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wipe(right)">
                                      <p:cBhvr>
                                        <p:cTn id="39" dur="500"/>
                                        <p:tgtEl>
                                          <p:spTgt spid="98"/>
                                        </p:tgtEl>
                                      </p:cBhvr>
                                    </p:animEffect>
                                  </p:childTnLst>
                                </p:cTn>
                              </p:par>
                            </p:childTnLst>
                          </p:cTn>
                        </p:par>
                        <p:par>
                          <p:cTn id="40" fill="hold" nodeType="afterGroup">
                            <p:stCondLst>
                              <p:cond delay="500"/>
                            </p:stCondLst>
                            <p:childTnLst>
                              <p:par>
                                <p:cTn id="41" presetID="26" presetClass="emph" presetSubtype="0" fill="hold" nodeType="afterEffect">
                                  <p:stCondLst>
                                    <p:cond delay="0"/>
                                  </p:stCondLst>
                                  <p:childTnLst>
                                    <p:animEffect transition="out" filter="fade">
                                      <p:cBhvr>
                                        <p:cTn id="42" dur="500" tmFilter="0, 0; .2, .5; .8, .5; 1, 0"/>
                                        <p:tgtEl>
                                          <p:spTgt spid="98"/>
                                        </p:tgtEl>
                                      </p:cBhvr>
                                    </p:animEffect>
                                    <p:animScale>
                                      <p:cBhvr>
                                        <p:cTn id="43" dur="250" autoRev="1" fill="hold"/>
                                        <p:tgtEl>
                                          <p:spTgt spid="9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57200" y="1089025"/>
            <a:ext cx="8229600" cy="5059363"/>
          </a:xfrm>
        </p:spPr>
        <p:txBody>
          <a:bodyPr rtlCol="0">
            <a:normAutofit/>
          </a:bodyPr>
          <a:lstStyle/>
          <a:p>
            <a:pPr eaLnBrk="1" fontAlgn="auto" hangingPunct="1">
              <a:spcAft>
                <a:spcPts val="0"/>
              </a:spcAft>
              <a:defRPr/>
            </a:pPr>
            <a:r>
              <a:rPr lang="en-US" altLang="zh-CN" b="1" dirty="0">
                <a:solidFill>
                  <a:srgbClr val="0070C0"/>
                </a:solidFill>
                <a:cs typeface="+mn-cs"/>
              </a:rPr>
              <a:t>3.2.2 </a:t>
            </a:r>
            <a:r>
              <a:rPr lang="zh-CN" altLang="en-US" b="1" dirty="0">
                <a:solidFill>
                  <a:srgbClr val="0070C0"/>
                </a:solidFill>
                <a:cs typeface="+mn-cs"/>
              </a:rPr>
              <a:t>对象的创建与使用</a:t>
            </a:r>
            <a:endParaRPr lang="en-US" altLang="zh-CN" b="1" dirty="0">
              <a:solidFill>
                <a:srgbClr val="0070C0"/>
              </a:solidFill>
              <a:cs typeface="+mn-cs"/>
            </a:endParaRPr>
          </a:p>
          <a:p>
            <a:pPr lvl="1" eaLnBrk="1" fontAlgn="auto" hangingPunct="1">
              <a:spcAft>
                <a:spcPts val="0"/>
              </a:spcAft>
              <a:defRPr/>
            </a:pPr>
            <a:r>
              <a:rPr lang="zh-CN" altLang="zh-CN" dirty="0">
                <a:cs typeface="+mn-cs"/>
              </a:rPr>
              <a:t>当对象被实例化后，在程序中可以通过对象的引用变量来访问该对象的成员</a:t>
            </a:r>
            <a:r>
              <a:rPr lang="zh-CN" altLang="en-US" dirty="0">
                <a:cs typeface="+mn-cs"/>
              </a:rPr>
              <a:t>。</a:t>
            </a:r>
            <a:r>
              <a:rPr lang="zh-CN" altLang="zh-CN" dirty="0">
                <a:cs typeface="+mn-cs"/>
              </a:rPr>
              <a:t>当</a:t>
            </a:r>
            <a:r>
              <a:rPr lang="zh-CN" altLang="zh-CN" dirty="0">
                <a:solidFill>
                  <a:srgbClr val="00B0F0"/>
                </a:solidFill>
                <a:cs typeface="+mn-cs"/>
              </a:rPr>
              <a:t>没有任何变量引用这个对象</a:t>
            </a:r>
            <a:r>
              <a:rPr lang="zh-CN" altLang="zh-CN" dirty="0">
                <a:cs typeface="+mn-cs"/>
              </a:rPr>
              <a:t>时，它将成为</a:t>
            </a:r>
            <a:r>
              <a:rPr lang="zh-CN" altLang="zh-CN" dirty="0">
                <a:solidFill>
                  <a:srgbClr val="00B0F0"/>
                </a:solidFill>
                <a:cs typeface="+mn-cs"/>
              </a:rPr>
              <a:t>垃圾对象</a:t>
            </a:r>
            <a:r>
              <a:rPr lang="zh-CN" altLang="zh-CN" dirty="0">
                <a:cs typeface="+mn-cs"/>
              </a:rPr>
              <a:t>，不能再被使用。</a:t>
            </a:r>
            <a:endParaRPr lang="en-US" altLang="zh-CN" dirty="0">
              <a:cs typeface="+mn-cs"/>
            </a:endParaRPr>
          </a:p>
          <a:p>
            <a:pPr lvl="1" eaLnBrk="1" fontAlgn="auto" hangingPunct="1">
              <a:spcAft>
                <a:spcPts val="0"/>
              </a:spcAft>
              <a:defRPr/>
            </a:pPr>
            <a:r>
              <a:rPr lang="zh-CN" altLang="en-US" dirty="0">
                <a:cs typeface="+mn-cs"/>
              </a:rPr>
              <a:t>情况</a:t>
            </a:r>
            <a:r>
              <a:rPr lang="en-US" altLang="zh-CN" dirty="0">
                <a:cs typeface="+mn-cs"/>
              </a:rPr>
              <a:t>1</a:t>
            </a:r>
            <a:r>
              <a:rPr lang="zh-CN" altLang="en-US" dirty="0">
                <a:cs typeface="+mn-cs"/>
              </a:rPr>
              <a:t>：变量超出作用域变为垃圾对象。</a:t>
            </a:r>
          </a:p>
        </p:txBody>
      </p:sp>
      <p:sp>
        <p:nvSpPr>
          <p:cNvPr id="645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645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3919538"/>
            <a:ext cx="5386387"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类与对象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rtlCol="0">
            <a:normAutofit/>
          </a:bodyPr>
          <a:lstStyle/>
          <a:p>
            <a:pPr eaLnBrk="1" fontAlgn="auto" hangingPunct="1">
              <a:spcAft>
                <a:spcPts val="0"/>
              </a:spcAft>
              <a:defRPr/>
            </a:pPr>
            <a:r>
              <a:rPr lang="en-US" altLang="zh-CN" b="1" dirty="0">
                <a:solidFill>
                  <a:srgbClr val="0070C0"/>
                </a:solidFill>
                <a:cs typeface="+mn-cs"/>
              </a:rPr>
              <a:t>3.2.2 </a:t>
            </a:r>
            <a:r>
              <a:rPr lang="zh-CN" altLang="en-US" b="1" dirty="0">
                <a:solidFill>
                  <a:srgbClr val="0070C0"/>
                </a:solidFill>
                <a:cs typeface="+mn-cs"/>
              </a:rPr>
              <a:t>对象的创建与使用</a:t>
            </a:r>
            <a:endParaRPr lang="en-US" altLang="zh-CN" b="1" dirty="0">
              <a:solidFill>
                <a:srgbClr val="0070C0"/>
              </a:solidFill>
              <a:cs typeface="+mn-cs"/>
            </a:endParaRPr>
          </a:p>
          <a:p>
            <a:pPr lvl="1" eaLnBrk="1" fontAlgn="auto" hangingPunct="1">
              <a:spcAft>
                <a:spcPts val="0"/>
              </a:spcAft>
              <a:defRPr/>
            </a:pPr>
            <a:r>
              <a:rPr lang="zh-CN" altLang="en-US" dirty="0">
                <a:cs typeface="+mn-cs"/>
              </a:rPr>
              <a:t>情况</a:t>
            </a:r>
            <a:r>
              <a:rPr lang="en-US" altLang="zh-CN" dirty="0">
                <a:cs typeface="+mn-cs"/>
              </a:rPr>
              <a:t>2</a:t>
            </a:r>
            <a:r>
              <a:rPr lang="zh-CN" altLang="en-US" dirty="0">
                <a:cs typeface="+mn-cs"/>
              </a:rPr>
              <a:t>：将变量的值赋为</a:t>
            </a:r>
            <a:r>
              <a:rPr lang="en-US" altLang="zh-CN" dirty="0">
                <a:cs typeface="+mn-cs"/>
              </a:rPr>
              <a:t>null</a:t>
            </a:r>
            <a:r>
              <a:rPr lang="zh-CN" altLang="en-US" dirty="0">
                <a:cs typeface="+mn-cs"/>
              </a:rPr>
              <a:t>。</a:t>
            </a:r>
            <a:endParaRPr lang="en-US" altLang="zh-CN" dirty="0">
              <a:cs typeface="+mn-cs"/>
            </a:endParaRPr>
          </a:p>
          <a:p>
            <a:pPr lvl="1" eaLnBrk="1" fontAlgn="auto" hangingPunct="1">
              <a:spcAft>
                <a:spcPts val="0"/>
              </a:spcAft>
              <a:defRPr/>
            </a:pPr>
            <a:r>
              <a:rPr lang="zh-CN" altLang="en-US" dirty="0">
                <a:cs typeface="+mn-cs"/>
              </a:rPr>
              <a:t>接下来，通过一个案例演示情况</a:t>
            </a:r>
            <a:r>
              <a:rPr lang="en-US" altLang="zh-CN" dirty="0">
                <a:cs typeface="+mn-cs"/>
              </a:rPr>
              <a:t>2</a:t>
            </a:r>
            <a:r>
              <a:rPr lang="zh-CN" altLang="en-US" dirty="0">
                <a:cs typeface="+mn-cs"/>
              </a:rPr>
              <a:t>，如例</a:t>
            </a:r>
            <a:r>
              <a:rPr lang="en-US" altLang="zh-CN" dirty="0">
                <a:cs typeface="+mn-cs"/>
              </a:rPr>
              <a:t>3-3</a:t>
            </a:r>
            <a:r>
              <a:rPr lang="zh-CN" altLang="en-US" dirty="0">
                <a:cs typeface="+mn-cs"/>
              </a:rPr>
              <a:t>所示。</a:t>
            </a:r>
            <a:endParaRPr lang="en-US" altLang="zh-CN" dirty="0">
              <a:cs typeface="+mn-cs"/>
            </a:endParaRPr>
          </a:p>
        </p:txBody>
      </p:sp>
      <p:sp>
        <p:nvSpPr>
          <p:cNvPr id="6656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656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类与对象</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0" y="2674938"/>
            <a:ext cx="8826500" cy="397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7"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2" y="1608139"/>
            <a:ext cx="6480175"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标注 7"/>
          <p:cNvSpPr/>
          <p:nvPr/>
        </p:nvSpPr>
        <p:spPr bwMode="auto">
          <a:xfrm>
            <a:off x="4095750" y="2674938"/>
            <a:ext cx="4991100" cy="3451225"/>
          </a:xfrm>
          <a:prstGeom prst="wedgeRoundRectCallout">
            <a:avLst>
              <a:gd name="adj1" fmla="val -57137"/>
              <a:gd name="adj2" fmla="val 3060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defRPr/>
            </a:pPr>
            <a:r>
              <a:rPr lang="zh-CN" altLang="zh-CN" dirty="0">
                <a:latin typeface="Arial" charset="0"/>
              </a:rPr>
              <a:t>在例程</a:t>
            </a:r>
            <a:r>
              <a:rPr lang="en-US" altLang="zh-CN" dirty="0">
                <a:latin typeface="Arial" charset="0"/>
              </a:rPr>
              <a:t>3-3</a:t>
            </a:r>
            <a:r>
              <a:rPr lang="zh-CN" altLang="zh-CN" dirty="0">
                <a:latin typeface="Arial" charset="0"/>
              </a:rPr>
              <a:t>中，创建了一个</a:t>
            </a:r>
            <a:r>
              <a:rPr lang="en-US" altLang="zh-CN" dirty="0">
                <a:latin typeface="Arial" charset="0"/>
              </a:rPr>
              <a:t>Person</a:t>
            </a:r>
            <a:r>
              <a:rPr lang="zh-CN" altLang="zh-CN" dirty="0">
                <a:latin typeface="Arial" charset="0"/>
              </a:rPr>
              <a:t>类的实例对象，并两次调用了该对象的</a:t>
            </a:r>
            <a:r>
              <a:rPr lang="en-US" altLang="zh-CN" dirty="0">
                <a:latin typeface="Arial" charset="0"/>
              </a:rPr>
              <a:t>say()</a:t>
            </a:r>
            <a:r>
              <a:rPr lang="zh-CN" altLang="zh-CN" dirty="0">
                <a:latin typeface="Arial" charset="0"/>
              </a:rPr>
              <a:t>方法。第一次调用</a:t>
            </a:r>
            <a:r>
              <a:rPr lang="en-US" altLang="zh-CN" dirty="0">
                <a:latin typeface="Arial" charset="0"/>
              </a:rPr>
              <a:t>say()</a:t>
            </a:r>
            <a:r>
              <a:rPr lang="zh-CN" altLang="zh-CN" dirty="0">
                <a:latin typeface="Arial" charset="0"/>
              </a:rPr>
              <a:t>方法时可以正常打印，但在第</a:t>
            </a:r>
            <a:r>
              <a:rPr lang="en-US" altLang="zh-CN" dirty="0">
                <a:latin typeface="Arial" charset="0"/>
              </a:rPr>
              <a:t>10</a:t>
            </a:r>
            <a:r>
              <a:rPr lang="zh-CN" altLang="zh-CN" dirty="0">
                <a:latin typeface="Arial" charset="0"/>
              </a:rPr>
              <a:t>行代码中将变量</a:t>
            </a:r>
            <a:r>
              <a:rPr lang="en-US" altLang="zh-CN" dirty="0">
                <a:latin typeface="Arial" charset="0"/>
              </a:rPr>
              <a:t>p2</a:t>
            </a:r>
            <a:r>
              <a:rPr lang="zh-CN" altLang="zh-CN" dirty="0">
                <a:latin typeface="Arial" charset="0"/>
              </a:rPr>
              <a:t>的值置为</a:t>
            </a:r>
            <a:r>
              <a:rPr lang="en-US" altLang="zh-CN" dirty="0">
                <a:latin typeface="Arial" charset="0"/>
              </a:rPr>
              <a:t>null</a:t>
            </a:r>
            <a:r>
              <a:rPr lang="zh-CN" altLang="zh-CN" dirty="0">
                <a:latin typeface="Arial" charset="0"/>
              </a:rPr>
              <a:t>，当再次调用</a:t>
            </a:r>
            <a:r>
              <a:rPr lang="en-US" altLang="zh-CN" dirty="0">
                <a:latin typeface="Arial" charset="0"/>
              </a:rPr>
              <a:t>say()</a:t>
            </a:r>
            <a:r>
              <a:rPr lang="zh-CN" altLang="zh-CN" dirty="0">
                <a:latin typeface="Arial" charset="0"/>
              </a:rPr>
              <a:t>方法时抛出了空指针异常。</a:t>
            </a:r>
            <a:endParaRPr lang="en-US" altLang="zh-CN" dirty="0">
              <a:latin typeface="Arial" charset="0"/>
            </a:endParaRPr>
          </a:p>
          <a:p>
            <a:pPr>
              <a:defRPr/>
            </a:pPr>
            <a:r>
              <a:rPr lang="zh-CN" altLang="zh-CN" dirty="0">
                <a:latin typeface="Arial" charset="0"/>
              </a:rPr>
              <a:t>在</a:t>
            </a:r>
            <a:r>
              <a:rPr lang="en-US" altLang="zh-CN" dirty="0">
                <a:latin typeface="Arial" charset="0"/>
              </a:rPr>
              <a:t>Java</a:t>
            </a:r>
            <a:r>
              <a:rPr lang="zh-CN" altLang="zh-CN" dirty="0">
                <a:latin typeface="Arial" charset="0"/>
              </a:rPr>
              <a:t>中，</a:t>
            </a:r>
            <a:r>
              <a:rPr lang="en-US" altLang="zh-CN" dirty="0">
                <a:latin typeface="Arial" charset="0"/>
              </a:rPr>
              <a:t>null</a:t>
            </a:r>
            <a:r>
              <a:rPr lang="zh-CN" altLang="zh-CN" dirty="0">
                <a:latin typeface="Arial" charset="0"/>
              </a:rPr>
              <a:t>是一种特殊的常量，当一个变量的值为</a:t>
            </a:r>
            <a:r>
              <a:rPr lang="en-US" altLang="zh-CN" dirty="0">
                <a:latin typeface="Arial" charset="0"/>
              </a:rPr>
              <a:t>null</a:t>
            </a:r>
            <a:r>
              <a:rPr lang="zh-CN" altLang="zh-CN" dirty="0">
                <a:latin typeface="Arial" charset="0"/>
              </a:rPr>
              <a:t>时，则表示该变量不指向任何一个对象。在例程中，当把变量</a:t>
            </a:r>
            <a:r>
              <a:rPr lang="en-US" altLang="zh-CN" dirty="0">
                <a:latin typeface="Arial" charset="0"/>
              </a:rPr>
              <a:t>p2</a:t>
            </a:r>
            <a:r>
              <a:rPr lang="zh-CN" altLang="zh-CN" dirty="0">
                <a:latin typeface="Arial" charset="0"/>
              </a:rPr>
              <a:t>置为</a:t>
            </a:r>
            <a:r>
              <a:rPr lang="en-US" altLang="zh-CN" dirty="0">
                <a:latin typeface="Arial" charset="0"/>
              </a:rPr>
              <a:t>null</a:t>
            </a:r>
            <a:r>
              <a:rPr lang="zh-CN" altLang="zh-CN" dirty="0">
                <a:latin typeface="Arial" charset="0"/>
              </a:rPr>
              <a:t>时，被</a:t>
            </a:r>
            <a:r>
              <a:rPr lang="en-US" altLang="zh-CN" dirty="0">
                <a:latin typeface="Arial" charset="0"/>
              </a:rPr>
              <a:t>p2</a:t>
            </a:r>
            <a:r>
              <a:rPr lang="zh-CN" altLang="zh-CN" dirty="0">
                <a:latin typeface="Arial" charset="0"/>
              </a:rPr>
              <a:t>所引用的</a:t>
            </a:r>
            <a:r>
              <a:rPr lang="en-US" altLang="zh-CN" dirty="0">
                <a:latin typeface="Arial" charset="0"/>
              </a:rPr>
              <a:t>Person</a:t>
            </a:r>
            <a:r>
              <a:rPr lang="zh-CN" altLang="zh-CN" dirty="0">
                <a:latin typeface="Arial" charset="0"/>
              </a:rPr>
              <a:t>对象就会失去引用，成为</a:t>
            </a:r>
            <a:r>
              <a:rPr lang="zh-CN" altLang="zh-CN" b="1" dirty="0">
                <a:solidFill>
                  <a:srgbClr val="FF0000"/>
                </a:solidFill>
                <a:latin typeface="Arial" charset="0"/>
              </a:rPr>
              <a:t>垃圾对象</a:t>
            </a:r>
            <a:r>
              <a:rPr lang="zh-CN" altLang="en-US" dirty="0">
                <a:latin typeface="Arial"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rtlCol="0">
            <a:normAutofit/>
          </a:bodyPr>
          <a:lstStyle/>
          <a:p>
            <a:pPr eaLnBrk="1" fontAlgn="auto" hangingPunct="1">
              <a:spcAft>
                <a:spcPts val="0"/>
              </a:spcAft>
              <a:defRPr/>
            </a:pPr>
            <a:r>
              <a:rPr lang="en-US" altLang="zh-CN" b="1" dirty="0">
                <a:solidFill>
                  <a:srgbClr val="0070C0"/>
                </a:solidFill>
                <a:cs typeface="+mn-cs"/>
              </a:rPr>
              <a:t>3.2.3 </a:t>
            </a:r>
            <a:r>
              <a:rPr lang="zh-CN" altLang="en-US" b="1" dirty="0">
                <a:solidFill>
                  <a:srgbClr val="0070C0"/>
                </a:solidFill>
                <a:cs typeface="+mn-cs"/>
              </a:rPr>
              <a:t>类的设计</a:t>
            </a:r>
            <a:endParaRPr lang="en-US" altLang="zh-CN" b="1" dirty="0">
              <a:solidFill>
                <a:srgbClr val="0070C0"/>
              </a:solidFill>
              <a:cs typeface="+mn-cs"/>
            </a:endParaRPr>
          </a:p>
          <a:p>
            <a:pPr lvl="1" eaLnBrk="1" fontAlgn="auto" hangingPunct="1">
              <a:lnSpc>
                <a:spcPct val="200000"/>
              </a:lnSpc>
              <a:spcAft>
                <a:spcPts val="0"/>
              </a:spcAft>
              <a:defRPr/>
            </a:pPr>
            <a:r>
              <a:rPr lang="zh-CN" altLang="zh-CN" dirty="0">
                <a:cs typeface="+mn-cs"/>
              </a:rPr>
              <a:t>假设要在程序中描述一个学校所有学生的信息，可以先设计一个学生类（</a:t>
            </a:r>
            <a:r>
              <a:rPr lang="en-US" altLang="zh-CN" dirty="0">
                <a:cs typeface="+mn-cs"/>
              </a:rPr>
              <a:t>Student</a:t>
            </a:r>
            <a:r>
              <a:rPr lang="zh-CN" altLang="zh-CN" dirty="0">
                <a:cs typeface="+mn-cs"/>
              </a:rPr>
              <a:t>），在这个类中定义两个属性</a:t>
            </a:r>
            <a:r>
              <a:rPr lang="en-US" altLang="zh-CN" dirty="0">
                <a:cs typeface="+mn-cs"/>
              </a:rPr>
              <a:t>name</a:t>
            </a:r>
            <a:r>
              <a:rPr lang="zh-CN" altLang="zh-CN" dirty="0">
                <a:cs typeface="+mn-cs"/>
              </a:rPr>
              <a:t>、</a:t>
            </a:r>
            <a:r>
              <a:rPr lang="en-US" altLang="zh-CN" dirty="0">
                <a:cs typeface="+mn-cs"/>
              </a:rPr>
              <a:t>age</a:t>
            </a:r>
            <a:r>
              <a:rPr lang="zh-CN" altLang="zh-CN" dirty="0">
                <a:cs typeface="+mn-cs"/>
              </a:rPr>
              <a:t>分别表示学生的姓名和年龄，定义一个方法</a:t>
            </a:r>
            <a:r>
              <a:rPr lang="en-US" altLang="zh-CN" dirty="0">
                <a:cs typeface="+mn-cs"/>
              </a:rPr>
              <a:t>introduce()</a:t>
            </a:r>
            <a:r>
              <a:rPr lang="zh-CN" altLang="zh-CN" dirty="0">
                <a:cs typeface="+mn-cs"/>
              </a:rPr>
              <a:t>表示学生做自我介绍。</a:t>
            </a:r>
            <a:endParaRPr lang="en-US" altLang="zh-CN" dirty="0">
              <a:cs typeface="+mn-cs"/>
            </a:endParaRPr>
          </a:p>
          <a:p>
            <a:pPr lvl="1" eaLnBrk="1" fontAlgn="auto" hangingPunct="1">
              <a:lnSpc>
                <a:spcPct val="200000"/>
              </a:lnSpc>
              <a:spcAft>
                <a:spcPts val="0"/>
              </a:spcAft>
              <a:defRPr/>
            </a:pPr>
            <a:r>
              <a:rPr lang="zh-CN" altLang="en-US" dirty="0">
                <a:cs typeface="+mn-cs"/>
              </a:rPr>
              <a:t>接下来，根据上面的描述，设计一个</a:t>
            </a:r>
            <a:r>
              <a:rPr lang="en-US" altLang="zh-CN" dirty="0">
                <a:cs typeface="+mn-cs"/>
              </a:rPr>
              <a:t>Student</a:t>
            </a:r>
            <a:r>
              <a:rPr lang="zh-CN" altLang="en-US" dirty="0">
                <a:cs typeface="+mn-cs"/>
              </a:rPr>
              <a:t>类，</a:t>
            </a:r>
            <a:r>
              <a:rPr lang="zh-CN" altLang="zh-CN" dirty="0">
                <a:cs typeface="+mn-cs"/>
              </a:rPr>
              <a:t>设计出来的</a:t>
            </a:r>
            <a:r>
              <a:rPr lang="en-US" altLang="zh-CN" dirty="0">
                <a:cs typeface="+mn-cs"/>
              </a:rPr>
              <a:t>Student</a:t>
            </a:r>
            <a:r>
              <a:rPr lang="zh-CN" altLang="zh-CN" dirty="0">
                <a:cs typeface="+mn-cs"/>
              </a:rPr>
              <a:t>类</a:t>
            </a:r>
            <a:r>
              <a:rPr lang="zh-CN" altLang="en-US" dirty="0">
                <a:cs typeface="+mn-cs"/>
              </a:rPr>
              <a:t>如例</a:t>
            </a:r>
            <a:r>
              <a:rPr lang="en-US" altLang="zh-CN" dirty="0">
                <a:cs typeface="+mn-cs"/>
              </a:rPr>
              <a:t>3-4</a:t>
            </a:r>
            <a:r>
              <a:rPr lang="zh-CN" altLang="en-US" dirty="0">
                <a:cs typeface="+mn-cs"/>
              </a:rPr>
              <a:t>所示。</a:t>
            </a:r>
          </a:p>
        </p:txBody>
      </p:sp>
      <p:sp>
        <p:nvSpPr>
          <p:cNvPr id="686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861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类与对象</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3595688"/>
            <a:ext cx="887730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57200" y="1191491"/>
            <a:ext cx="8229600" cy="5029200"/>
          </a:xfrm>
        </p:spPr>
        <p:txBody>
          <a:bodyPr rtlCol="0">
            <a:noAutofit/>
          </a:bodyPr>
          <a:lstStyle/>
          <a:p>
            <a:pPr eaLnBrk="1" fontAlgn="auto" hangingPunct="1">
              <a:lnSpc>
                <a:spcPct val="120000"/>
              </a:lnSpc>
              <a:spcBef>
                <a:spcPts val="600"/>
              </a:spcBef>
              <a:spcAft>
                <a:spcPts val="0"/>
              </a:spcAft>
              <a:defRPr/>
            </a:pPr>
            <a:r>
              <a:rPr lang="en-US" altLang="zh-CN" b="1" dirty="0">
                <a:solidFill>
                  <a:srgbClr val="0070C0"/>
                </a:solidFill>
                <a:cs typeface="+mn-cs"/>
              </a:rPr>
              <a:t>3.2.4 </a:t>
            </a:r>
            <a:r>
              <a:rPr lang="zh-CN" altLang="en-US" b="1" dirty="0">
                <a:solidFill>
                  <a:srgbClr val="0070C0"/>
                </a:solidFill>
                <a:cs typeface="+mn-cs"/>
              </a:rPr>
              <a:t>类的封装</a:t>
            </a:r>
            <a:endParaRPr lang="en-US" altLang="zh-CN" dirty="0">
              <a:solidFill>
                <a:srgbClr val="0070C0"/>
              </a:solidFill>
              <a:cs typeface="+mn-cs"/>
            </a:endParaRPr>
          </a:p>
          <a:p>
            <a:pPr lvl="1" eaLnBrk="1" hangingPunct="1">
              <a:lnSpc>
                <a:spcPct val="120000"/>
              </a:lnSpc>
              <a:spcBef>
                <a:spcPts val="600"/>
              </a:spcBef>
            </a:pPr>
            <a:r>
              <a:rPr lang="zh-CN" altLang="en-US" dirty="0"/>
              <a:t>封装的好处：</a:t>
            </a:r>
            <a:endParaRPr lang="en-US" altLang="zh-CN" dirty="0"/>
          </a:p>
          <a:p>
            <a:pPr lvl="2" eaLnBrk="1" hangingPunct="1">
              <a:lnSpc>
                <a:spcPct val="120000"/>
              </a:lnSpc>
              <a:spcBef>
                <a:spcPts val="600"/>
              </a:spcBef>
            </a:pPr>
            <a:r>
              <a:rPr lang="zh-CN" altLang="en-US" sz="2000" dirty="0"/>
              <a:t>隐藏实现细节，提供公共的访问方式，提高了代码的复用性，提高安全性。</a:t>
            </a:r>
          </a:p>
          <a:p>
            <a:pPr lvl="1" eaLnBrk="1" hangingPunct="1">
              <a:lnSpc>
                <a:spcPct val="120000"/>
              </a:lnSpc>
              <a:spcBef>
                <a:spcPts val="600"/>
              </a:spcBef>
            </a:pPr>
            <a:r>
              <a:rPr lang="zh-CN" altLang="en-US" dirty="0"/>
              <a:t>封装的原则：</a:t>
            </a:r>
          </a:p>
          <a:p>
            <a:pPr lvl="2" eaLnBrk="1" hangingPunct="1">
              <a:lnSpc>
                <a:spcPct val="120000"/>
              </a:lnSpc>
              <a:spcBef>
                <a:spcPts val="600"/>
              </a:spcBef>
            </a:pPr>
            <a:r>
              <a:rPr lang="zh-CN" altLang="en-US" sz="2000" dirty="0"/>
              <a:t>将不需要对外提供的内容都隐藏起来。</a:t>
            </a:r>
          </a:p>
          <a:p>
            <a:pPr lvl="2" eaLnBrk="1" hangingPunct="1">
              <a:lnSpc>
                <a:spcPct val="120000"/>
              </a:lnSpc>
              <a:spcBef>
                <a:spcPts val="600"/>
              </a:spcBef>
            </a:pPr>
            <a:r>
              <a:rPr lang="zh-CN" altLang="en-US" sz="2000" dirty="0"/>
              <a:t>把属性隐藏，提供公共方法对其访问。</a:t>
            </a:r>
          </a:p>
          <a:p>
            <a:pPr lvl="1" eaLnBrk="1" fontAlgn="auto" hangingPunct="1">
              <a:lnSpc>
                <a:spcPct val="120000"/>
              </a:lnSpc>
              <a:spcBef>
                <a:spcPts val="600"/>
              </a:spcBef>
              <a:spcAft>
                <a:spcPts val="0"/>
              </a:spcAft>
              <a:defRPr/>
            </a:pPr>
            <a:r>
              <a:rPr lang="zh-CN" altLang="en-US" dirty="0">
                <a:cs typeface="+mn-cs"/>
              </a:rPr>
              <a:t>类的封装</a:t>
            </a:r>
            <a:r>
              <a:rPr lang="zh-CN" altLang="zh-CN" dirty="0">
                <a:cs typeface="+mn-cs"/>
              </a:rPr>
              <a:t>在定义一个类时</a:t>
            </a:r>
            <a:r>
              <a:rPr lang="zh-CN" altLang="en-US" dirty="0">
                <a:cs typeface="+mn-cs"/>
              </a:rPr>
              <a:t>，进行下列操作：</a:t>
            </a:r>
            <a:endParaRPr lang="en-US" altLang="zh-CN" dirty="0">
              <a:cs typeface="+mn-cs"/>
            </a:endParaRPr>
          </a:p>
          <a:p>
            <a:pPr marL="457200" lvl="1" indent="0" eaLnBrk="1" fontAlgn="auto" hangingPunct="1">
              <a:lnSpc>
                <a:spcPct val="120000"/>
              </a:lnSpc>
              <a:spcBef>
                <a:spcPts val="600"/>
              </a:spcBef>
              <a:spcAft>
                <a:spcPts val="0"/>
              </a:spcAft>
              <a:buNone/>
              <a:defRPr/>
            </a:pPr>
            <a:r>
              <a:rPr lang="zh-CN" altLang="en-US" dirty="0">
                <a:cs typeface="+mn-cs"/>
              </a:rPr>
              <a:t>（</a:t>
            </a:r>
            <a:r>
              <a:rPr lang="en-US" altLang="zh-CN" dirty="0">
                <a:cs typeface="+mn-cs"/>
              </a:rPr>
              <a:t>1</a:t>
            </a:r>
            <a:r>
              <a:rPr lang="zh-CN" altLang="en-US" dirty="0">
                <a:cs typeface="+mn-cs"/>
              </a:rPr>
              <a:t>）</a:t>
            </a:r>
            <a:r>
              <a:rPr lang="zh-CN" altLang="zh-CN" dirty="0">
                <a:cs typeface="+mn-cs"/>
              </a:rPr>
              <a:t>将类中的</a:t>
            </a:r>
            <a:r>
              <a:rPr lang="zh-CN" altLang="zh-CN" dirty="0">
                <a:solidFill>
                  <a:srgbClr val="FF0000"/>
                </a:solidFill>
                <a:cs typeface="+mn-cs"/>
              </a:rPr>
              <a:t>属性私有化</a:t>
            </a:r>
            <a:r>
              <a:rPr lang="zh-CN" altLang="en-US" dirty="0">
                <a:cs typeface="+mn-cs"/>
              </a:rPr>
              <a:t>，即使用</a:t>
            </a:r>
            <a:r>
              <a:rPr lang="en-US" altLang="zh-CN" dirty="0">
                <a:solidFill>
                  <a:srgbClr val="FF0000"/>
                </a:solidFill>
                <a:cs typeface="+mn-cs"/>
              </a:rPr>
              <a:t>private</a:t>
            </a:r>
            <a:r>
              <a:rPr lang="zh-CN" altLang="en-US" dirty="0">
                <a:cs typeface="+mn-cs"/>
              </a:rPr>
              <a:t>修饰属性</a:t>
            </a:r>
            <a:endParaRPr lang="en-US" altLang="zh-CN" dirty="0">
              <a:cs typeface="+mn-cs"/>
            </a:endParaRPr>
          </a:p>
          <a:p>
            <a:pPr marL="457200" lvl="1" indent="0" eaLnBrk="1" fontAlgn="auto" hangingPunct="1">
              <a:lnSpc>
                <a:spcPct val="120000"/>
              </a:lnSpc>
              <a:spcBef>
                <a:spcPts val="600"/>
              </a:spcBef>
              <a:spcAft>
                <a:spcPts val="0"/>
              </a:spcAft>
              <a:buNone/>
              <a:defRPr/>
            </a:pPr>
            <a:r>
              <a:rPr lang="zh-CN" altLang="en-US" dirty="0">
                <a:cs typeface="+mn-cs"/>
              </a:rPr>
              <a:t>（</a:t>
            </a:r>
            <a:r>
              <a:rPr lang="en-US" altLang="zh-CN" dirty="0">
                <a:cs typeface="+mn-cs"/>
              </a:rPr>
              <a:t>2</a:t>
            </a:r>
            <a:r>
              <a:rPr lang="zh-CN" altLang="en-US" dirty="0">
                <a:cs typeface="+mn-cs"/>
              </a:rPr>
              <a:t>）在类中提供</a:t>
            </a:r>
            <a:r>
              <a:rPr lang="zh-CN" altLang="en-US" dirty="0">
                <a:solidFill>
                  <a:srgbClr val="FF0000"/>
                </a:solidFill>
                <a:cs typeface="+mn-cs"/>
              </a:rPr>
              <a:t>公用</a:t>
            </a:r>
            <a:r>
              <a:rPr lang="zh-CN" altLang="en-US" dirty="0">
                <a:cs typeface="+mn-cs"/>
              </a:rPr>
              <a:t>的可以获取属性值的</a:t>
            </a:r>
            <a:r>
              <a:rPr lang="en-US" altLang="zh-CN" dirty="0" err="1">
                <a:solidFill>
                  <a:srgbClr val="FF0000"/>
                </a:solidFill>
                <a:cs typeface="+mn-cs"/>
              </a:rPr>
              <a:t>getXxx</a:t>
            </a:r>
            <a:r>
              <a:rPr lang="zh-CN" altLang="en-US" dirty="0">
                <a:solidFill>
                  <a:srgbClr val="FF0000"/>
                </a:solidFill>
                <a:cs typeface="+mn-cs"/>
              </a:rPr>
              <a:t>方法</a:t>
            </a:r>
            <a:endParaRPr lang="en-US" altLang="zh-CN" dirty="0">
              <a:solidFill>
                <a:srgbClr val="FF0000"/>
              </a:solidFill>
              <a:cs typeface="+mn-cs"/>
            </a:endParaRPr>
          </a:p>
          <a:p>
            <a:pPr marL="457200" lvl="1" indent="0" eaLnBrk="1" fontAlgn="auto" hangingPunct="1">
              <a:lnSpc>
                <a:spcPct val="120000"/>
              </a:lnSpc>
              <a:spcBef>
                <a:spcPts val="600"/>
              </a:spcBef>
              <a:spcAft>
                <a:spcPts val="0"/>
              </a:spcAft>
              <a:buNone/>
              <a:defRPr/>
            </a:pPr>
            <a:r>
              <a:rPr lang="zh-CN" altLang="en-US" dirty="0">
                <a:cs typeface="+mn-cs"/>
              </a:rPr>
              <a:t>（</a:t>
            </a:r>
            <a:r>
              <a:rPr lang="en-US" altLang="zh-CN" dirty="0">
                <a:cs typeface="+mn-cs"/>
              </a:rPr>
              <a:t>3</a:t>
            </a:r>
            <a:r>
              <a:rPr lang="zh-CN" altLang="en-US" dirty="0">
                <a:cs typeface="+mn-cs"/>
              </a:rPr>
              <a:t>）在类中</a:t>
            </a:r>
            <a:r>
              <a:rPr lang="zh-CN" altLang="zh-CN" dirty="0">
                <a:cs typeface="+mn-cs"/>
              </a:rPr>
              <a:t>提供</a:t>
            </a:r>
            <a:r>
              <a:rPr lang="zh-CN" altLang="en-US" dirty="0">
                <a:solidFill>
                  <a:srgbClr val="FF0000"/>
                </a:solidFill>
                <a:cs typeface="+mn-cs"/>
              </a:rPr>
              <a:t>公用</a:t>
            </a:r>
            <a:r>
              <a:rPr lang="zh-CN" altLang="en-US" dirty="0">
                <a:cs typeface="+mn-cs"/>
              </a:rPr>
              <a:t>的可以设置属性值的</a:t>
            </a:r>
            <a:r>
              <a:rPr lang="en-US" altLang="zh-CN" dirty="0" err="1">
                <a:solidFill>
                  <a:srgbClr val="FF0000"/>
                </a:solidFill>
                <a:cs typeface="+mn-cs"/>
              </a:rPr>
              <a:t>setXxx</a:t>
            </a:r>
            <a:r>
              <a:rPr lang="zh-CN" altLang="zh-CN" dirty="0">
                <a:solidFill>
                  <a:srgbClr val="FF0000"/>
                </a:solidFill>
                <a:cs typeface="+mn-cs"/>
              </a:rPr>
              <a:t>方法</a:t>
            </a:r>
            <a:endParaRPr lang="en-US" altLang="zh-CN" dirty="0">
              <a:solidFill>
                <a:srgbClr val="FF0000"/>
              </a:solidFill>
              <a:cs typeface="+mn-cs"/>
            </a:endParaRPr>
          </a:p>
        </p:txBody>
      </p:sp>
      <p:sp>
        <p:nvSpPr>
          <p:cNvPr id="6963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963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类与对象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rtlCol="0">
            <a:normAutofit/>
          </a:bodyPr>
          <a:lstStyle/>
          <a:p>
            <a:pPr eaLnBrk="1" fontAlgn="auto" hangingPunct="1">
              <a:spcAft>
                <a:spcPts val="0"/>
              </a:spcAft>
              <a:defRPr/>
            </a:pPr>
            <a:r>
              <a:rPr lang="en-US" altLang="zh-CN" b="1" dirty="0">
                <a:solidFill>
                  <a:srgbClr val="0070C0"/>
                </a:solidFill>
                <a:cs typeface="+mn-cs"/>
              </a:rPr>
              <a:t>3.2.4 </a:t>
            </a:r>
            <a:r>
              <a:rPr lang="zh-CN" altLang="en-US" b="1" dirty="0">
                <a:solidFill>
                  <a:srgbClr val="0070C0"/>
                </a:solidFill>
                <a:cs typeface="+mn-cs"/>
              </a:rPr>
              <a:t>类的封装</a:t>
            </a:r>
            <a:endParaRPr lang="en-US" altLang="zh-CN" sz="600" dirty="0">
              <a:solidFill>
                <a:srgbClr val="0070C0"/>
              </a:solidFill>
              <a:cs typeface="+mn-cs"/>
            </a:endParaRPr>
          </a:p>
          <a:p>
            <a:pPr lvl="1" eaLnBrk="1" fontAlgn="auto" hangingPunct="1">
              <a:lnSpc>
                <a:spcPct val="200000"/>
              </a:lnSpc>
              <a:spcAft>
                <a:spcPts val="0"/>
              </a:spcAft>
              <a:defRPr/>
            </a:pPr>
            <a:r>
              <a:rPr lang="zh-CN" altLang="en-US" dirty="0">
                <a:cs typeface="+mn-cs"/>
              </a:rPr>
              <a:t>接下来，针对例</a:t>
            </a:r>
            <a:r>
              <a:rPr lang="en-US" altLang="zh-CN" dirty="0">
                <a:cs typeface="+mn-cs"/>
              </a:rPr>
              <a:t>3-4</a:t>
            </a:r>
            <a:r>
              <a:rPr lang="zh-CN" altLang="en-US" dirty="0">
                <a:cs typeface="+mn-cs"/>
              </a:rPr>
              <a:t>中设计的</a:t>
            </a:r>
            <a:r>
              <a:rPr lang="en-US" altLang="zh-CN" dirty="0">
                <a:cs typeface="+mn-cs"/>
              </a:rPr>
              <a:t>Student</a:t>
            </a:r>
            <a:r>
              <a:rPr lang="zh-CN" altLang="en-US" dirty="0">
                <a:cs typeface="+mn-cs"/>
              </a:rPr>
              <a:t>类创建对象，并访问该对象的成员，具体如例</a:t>
            </a:r>
            <a:r>
              <a:rPr lang="en-US" altLang="zh-CN" dirty="0">
                <a:cs typeface="+mn-cs"/>
              </a:rPr>
              <a:t>3-5</a:t>
            </a:r>
            <a:r>
              <a:rPr lang="zh-CN" altLang="en-US" dirty="0">
                <a:cs typeface="+mn-cs"/>
              </a:rPr>
              <a:t>所示。</a:t>
            </a:r>
            <a:endParaRPr lang="en-US" altLang="zh-CN" dirty="0">
              <a:cs typeface="+mn-cs"/>
            </a:endParaRPr>
          </a:p>
        </p:txBody>
      </p:sp>
      <p:sp>
        <p:nvSpPr>
          <p:cNvPr id="7065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066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类与对象</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3670300"/>
            <a:ext cx="895032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678363"/>
            <a:ext cx="66548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标注 7"/>
          <p:cNvSpPr/>
          <p:nvPr/>
        </p:nvSpPr>
        <p:spPr bwMode="auto">
          <a:xfrm>
            <a:off x="1019175" y="1492250"/>
            <a:ext cx="7667625" cy="2446338"/>
          </a:xfrm>
          <a:prstGeom prst="wedgeRoundRectCallout">
            <a:avLst>
              <a:gd name="adj1" fmla="val -15858"/>
              <a:gd name="adj2" fmla="val 5795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200000"/>
              </a:lnSpc>
              <a:defRPr/>
            </a:pPr>
            <a:r>
              <a:rPr lang="zh-CN" altLang="zh-CN" dirty="0"/>
              <a:t>在例程</a:t>
            </a:r>
            <a:r>
              <a:rPr lang="en-US" altLang="zh-CN" dirty="0"/>
              <a:t>3-5</a:t>
            </a:r>
            <a:r>
              <a:rPr lang="zh-CN" altLang="zh-CN" dirty="0"/>
              <a:t>的第</a:t>
            </a:r>
            <a:r>
              <a:rPr lang="en-US" altLang="zh-CN" dirty="0"/>
              <a:t>5</a:t>
            </a:r>
            <a:r>
              <a:rPr lang="zh-CN" altLang="zh-CN" dirty="0"/>
              <a:t>行代码中，将年龄赋值为一个负数</a:t>
            </a:r>
            <a:r>
              <a:rPr lang="en-US" altLang="zh-CN" dirty="0"/>
              <a:t>-30</a:t>
            </a:r>
            <a:r>
              <a:rPr lang="zh-CN" altLang="zh-CN" dirty="0"/>
              <a:t>，这在程序中不会有任何问题，但在现实生活中明显是不合理的。为了解决年龄不能为负数的问题，在设计一个类时，应该对成员变量的访问作出一些限定，不允许外界随意访问。这就需要实现类的封装。</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类与对象</a:t>
            </a:r>
          </a:p>
        </p:txBody>
      </p:sp>
      <p:sp>
        <p:nvSpPr>
          <p:cNvPr id="71683" name="内容占位符 1"/>
          <p:cNvSpPr>
            <a:spLocks noGrp="1"/>
          </p:cNvSpPr>
          <p:nvPr>
            <p:ph idx="1"/>
          </p:nvPr>
        </p:nvSpPr>
        <p:spPr>
          <a:xfrm>
            <a:off x="628650" y="1377950"/>
            <a:ext cx="7886700" cy="4799013"/>
          </a:xfrm>
        </p:spPr>
        <p:txBody>
          <a:bodyPr/>
          <a:lstStyle/>
          <a:p>
            <a:pPr eaLnBrk="1" hangingPunct="1">
              <a:lnSpc>
                <a:spcPct val="150000"/>
              </a:lnSpc>
              <a:spcBef>
                <a:spcPts val="600"/>
              </a:spcBef>
            </a:pPr>
            <a:r>
              <a:rPr lang="zh-CN" altLang="en-US" sz="2000"/>
              <a:t>对</a:t>
            </a:r>
            <a:r>
              <a:rPr lang="en-US" altLang="zh-CN" sz="2000"/>
              <a:t>Student</a:t>
            </a:r>
            <a:r>
              <a:rPr lang="zh-CN" altLang="en-US" sz="2000"/>
              <a:t>类进行封装，通过一个案例来演示封装的好处，具体如例</a:t>
            </a:r>
            <a:r>
              <a:rPr lang="en-US" altLang="zh-CN" sz="2000"/>
              <a:t>3-6</a:t>
            </a:r>
            <a:r>
              <a:rPr lang="zh-CN" altLang="en-US" sz="2000"/>
              <a:t>所示。</a:t>
            </a:r>
            <a:endParaRPr lang="en-US" altLang="zh-CN" sz="200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25" y="112713"/>
            <a:ext cx="6062663" cy="661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300" y="2868613"/>
            <a:ext cx="53308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标注 5"/>
          <p:cNvSpPr/>
          <p:nvPr/>
        </p:nvSpPr>
        <p:spPr bwMode="auto">
          <a:xfrm>
            <a:off x="177800" y="1377950"/>
            <a:ext cx="3240088" cy="4695825"/>
          </a:xfrm>
          <a:prstGeom prst="wedgeRoundRectCallout">
            <a:avLst>
              <a:gd name="adj1" fmla="val 54579"/>
              <a:gd name="adj2" fmla="val -21751"/>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150000"/>
              </a:lnSpc>
              <a:buFont typeface="Wingdings" pitchFamily="2" charset="2"/>
              <a:buChar char="l"/>
              <a:defRPr/>
            </a:pPr>
            <a:r>
              <a:rPr lang="zh-CN" altLang="zh-CN" sz="1600" dirty="0">
                <a:latin typeface="Arial" charset="0"/>
              </a:rPr>
              <a:t>使用</a:t>
            </a:r>
            <a:r>
              <a:rPr lang="en-US" altLang="zh-CN" sz="1600" dirty="0">
                <a:latin typeface="Arial" charset="0"/>
              </a:rPr>
              <a:t>private</a:t>
            </a:r>
            <a:r>
              <a:rPr lang="zh-CN" altLang="zh-CN" sz="1600" dirty="0">
                <a:latin typeface="Arial" charset="0"/>
              </a:rPr>
              <a:t>关键字将属性</a:t>
            </a:r>
            <a:r>
              <a:rPr lang="en-US" altLang="zh-CN" sz="1600" dirty="0">
                <a:latin typeface="Arial" charset="0"/>
              </a:rPr>
              <a:t>name</a:t>
            </a:r>
            <a:r>
              <a:rPr lang="zh-CN" altLang="zh-CN" sz="1600" dirty="0">
                <a:latin typeface="Arial" charset="0"/>
              </a:rPr>
              <a:t>和</a:t>
            </a:r>
            <a:r>
              <a:rPr lang="en-US" altLang="zh-CN" sz="1600" dirty="0">
                <a:latin typeface="Arial" charset="0"/>
              </a:rPr>
              <a:t>age</a:t>
            </a:r>
            <a:r>
              <a:rPr lang="zh-CN" altLang="zh-CN" sz="1600" dirty="0">
                <a:latin typeface="Arial" charset="0"/>
              </a:rPr>
              <a:t>声明为私有</a:t>
            </a:r>
            <a:r>
              <a:rPr lang="zh-CN" altLang="en-US" sz="1600" dirty="0">
                <a:latin typeface="Arial" charset="0"/>
              </a:rPr>
              <a:t>。</a:t>
            </a:r>
            <a:endParaRPr lang="en-US" altLang="zh-CN" sz="1600" dirty="0">
              <a:latin typeface="Arial" charset="0"/>
            </a:endParaRPr>
          </a:p>
          <a:p>
            <a:pPr marL="285750" indent="-285750">
              <a:lnSpc>
                <a:spcPct val="150000"/>
              </a:lnSpc>
              <a:buFont typeface="Wingdings" pitchFamily="2" charset="2"/>
              <a:buChar char="l"/>
              <a:defRPr/>
            </a:pPr>
            <a:r>
              <a:rPr lang="en-US" altLang="zh-CN" sz="1600" dirty="0" err="1">
                <a:latin typeface="Arial" charset="0"/>
              </a:rPr>
              <a:t>getName</a:t>
            </a:r>
            <a:r>
              <a:rPr lang="en-US" altLang="zh-CN" sz="1600" dirty="0">
                <a:latin typeface="Arial" charset="0"/>
              </a:rPr>
              <a:t>()</a:t>
            </a:r>
            <a:r>
              <a:rPr lang="zh-CN" altLang="zh-CN" sz="1600" dirty="0">
                <a:latin typeface="Arial" charset="0"/>
              </a:rPr>
              <a:t>方法用于获取</a:t>
            </a:r>
            <a:r>
              <a:rPr lang="en-US" altLang="zh-CN" sz="1600" dirty="0">
                <a:latin typeface="Arial" charset="0"/>
              </a:rPr>
              <a:t>name</a:t>
            </a:r>
            <a:r>
              <a:rPr lang="zh-CN" altLang="zh-CN" sz="1600" dirty="0">
                <a:latin typeface="Arial" charset="0"/>
              </a:rPr>
              <a:t>属性的值，</a:t>
            </a:r>
            <a:r>
              <a:rPr lang="en-US" altLang="zh-CN" sz="1600" dirty="0" err="1">
                <a:latin typeface="Arial" charset="0"/>
              </a:rPr>
              <a:t>setName</a:t>
            </a:r>
            <a:r>
              <a:rPr lang="en-US" altLang="zh-CN" sz="1600" dirty="0">
                <a:latin typeface="Arial" charset="0"/>
              </a:rPr>
              <a:t>()</a:t>
            </a:r>
            <a:r>
              <a:rPr lang="zh-CN" altLang="zh-CN" sz="1600" dirty="0">
                <a:latin typeface="Arial" charset="0"/>
              </a:rPr>
              <a:t>方法用于设置</a:t>
            </a:r>
            <a:r>
              <a:rPr lang="en-US" altLang="zh-CN" sz="1600" dirty="0">
                <a:latin typeface="Arial" charset="0"/>
              </a:rPr>
              <a:t>name</a:t>
            </a:r>
            <a:r>
              <a:rPr lang="zh-CN" altLang="zh-CN" sz="1600" dirty="0">
                <a:latin typeface="Arial" charset="0"/>
              </a:rPr>
              <a:t>属性的值</a:t>
            </a:r>
            <a:r>
              <a:rPr lang="zh-CN" altLang="en-US" sz="1600" dirty="0">
                <a:latin typeface="Arial" charset="0"/>
              </a:rPr>
              <a:t>。</a:t>
            </a:r>
            <a:endParaRPr lang="en-US" altLang="zh-CN" sz="1600" dirty="0">
              <a:latin typeface="Arial" charset="0"/>
            </a:endParaRPr>
          </a:p>
          <a:p>
            <a:pPr marL="285750" indent="-285750">
              <a:lnSpc>
                <a:spcPct val="150000"/>
              </a:lnSpc>
              <a:buFont typeface="Wingdings" pitchFamily="2" charset="2"/>
              <a:buChar char="l"/>
              <a:defRPr/>
            </a:pPr>
            <a:r>
              <a:rPr lang="en-US" altLang="zh-CN" sz="1600" dirty="0" err="1">
                <a:latin typeface="Arial" charset="0"/>
              </a:rPr>
              <a:t>getAge</a:t>
            </a:r>
            <a:r>
              <a:rPr lang="en-US" altLang="zh-CN" sz="1600" dirty="0">
                <a:latin typeface="Arial" charset="0"/>
              </a:rPr>
              <a:t>()</a:t>
            </a:r>
            <a:r>
              <a:rPr lang="zh-CN" altLang="zh-CN" sz="1600" dirty="0">
                <a:latin typeface="Arial" charset="0"/>
              </a:rPr>
              <a:t>和</a:t>
            </a:r>
            <a:r>
              <a:rPr lang="en-US" altLang="zh-CN" sz="1600" dirty="0" err="1">
                <a:latin typeface="Arial" charset="0"/>
              </a:rPr>
              <a:t>setAge</a:t>
            </a:r>
            <a:r>
              <a:rPr lang="en-US" altLang="zh-CN" sz="1600" dirty="0">
                <a:latin typeface="Arial" charset="0"/>
              </a:rPr>
              <a:t>()</a:t>
            </a:r>
            <a:r>
              <a:rPr lang="zh-CN" altLang="zh-CN" sz="1600" dirty="0">
                <a:latin typeface="Arial" charset="0"/>
              </a:rPr>
              <a:t>方法用于获取和设置</a:t>
            </a:r>
            <a:r>
              <a:rPr lang="en-US" altLang="zh-CN" sz="1600" dirty="0">
                <a:latin typeface="Arial" charset="0"/>
              </a:rPr>
              <a:t>age</a:t>
            </a:r>
            <a:r>
              <a:rPr lang="zh-CN" altLang="zh-CN" sz="1600" dirty="0">
                <a:latin typeface="Arial" charset="0"/>
              </a:rPr>
              <a:t>属性的值。在</a:t>
            </a:r>
            <a:r>
              <a:rPr lang="en-US" altLang="zh-CN" sz="1600" dirty="0" err="1">
                <a:latin typeface="Arial" charset="0"/>
              </a:rPr>
              <a:t>setAge</a:t>
            </a:r>
            <a:r>
              <a:rPr lang="en-US" altLang="zh-CN" sz="1600" dirty="0">
                <a:latin typeface="Arial" charset="0"/>
              </a:rPr>
              <a:t>()</a:t>
            </a:r>
            <a:r>
              <a:rPr lang="zh-CN" altLang="zh-CN" sz="1600" dirty="0">
                <a:latin typeface="Arial" charset="0"/>
              </a:rPr>
              <a:t>方法中对参数</a:t>
            </a:r>
            <a:r>
              <a:rPr lang="en-US" altLang="zh-CN" sz="1600" dirty="0" err="1">
                <a:latin typeface="Arial" charset="0"/>
              </a:rPr>
              <a:t>stuAge</a:t>
            </a:r>
            <a:r>
              <a:rPr lang="zh-CN" altLang="zh-CN" sz="1600" dirty="0">
                <a:latin typeface="Arial" charset="0"/>
              </a:rPr>
              <a:t>的值进行检查</a:t>
            </a:r>
            <a:r>
              <a:rPr lang="zh-CN" altLang="en-US" sz="1600" dirty="0">
                <a:latin typeface="Arial" charset="0"/>
              </a:rPr>
              <a:t>。</a:t>
            </a:r>
            <a:endParaRPr lang="zh-CN" alt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316182"/>
            <a:ext cx="7886700" cy="4736090"/>
          </a:xfrm>
        </p:spPr>
        <p:txBody>
          <a:bodyPr/>
          <a:lstStyle/>
          <a:p>
            <a:pPr marL="514350" indent="-514350">
              <a:lnSpc>
                <a:spcPct val="150000"/>
              </a:lnSpc>
              <a:buFont typeface="+mj-lt"/>
              <a:buAutoNum type="arabicPeriod"/>
            </a:pPr>
            <a:r>
              <a:rPr lang="zh-CN" altLang="en-US" dirty="0"/>
              <a:t>仿照学生类，编写一个手机类，并测试。</a:t>
            </a:r>
            <a:endParaRPr lang="en-US" altLang="zh-CN" dirty="0"/>
          </a:p>
          <a:p>
            <a:pPr marL="514350" indent="-514350">
              <a:lnSpc>
                <a:spcPct val="150000"/>
              </a:lnSpc>
              <a:buFont typeface="+mj-lt"/>
              <a:buAutoNum type="arabicPeriod"/>
            </a:pPr>
            <a:r>
              <a:rPr lang="zh-CN" altLang="en-US" dirty="0"/>
              <a:t>假如社区图书室让你做一个小型的图书管理系统。请分析该系统需要用到哪些类，以及类中包含的属性。</a:t>
            </a:r>
            <a:endParaRPr lang="en-US" altLang="zh-CN" dirty="0"/>
          </a:p>
          <a:p>
            <a:pPr lvl="1">
              <a:lnSpc>
                <a:spcPct val="150000"/>
              </a:lnSpc>
            </a:pPr>
            <a:r>
              <a:rPr lang="zh-CN" altLang="en-US" dirty="0"/>
              <a:t>注意：</a:t>
            </a:r>
            <a:endParaRPr lang="en-US" altLang="zh-CN" dirty="0"/>
          </a:p>
          <a:p>
            <a:pPr lvl="2">
              <a:lnSpc>
                <a:spcPct val="150000"/>
              </a:lnSpc>
            </a:pPr>
            <a:r>
              <a:rPr lang="zh-CN" altLang="en-US" dirty="0"/>
              <a:t>讨论一下这些类会用到哪些操作。</a:t>
            </a:r>
            <a:endParaRPr lang="en-US" altLang="zh-CN" dirty="0"/>
          </a:p>
          <a:p>
            <a:pPr lvl="2">
              <a:lnSpc>
                <a:spcPct val="150000"/>
              </a:lnSpc>
            </a:pPr>
            <a:r>
              <a:rPr lang="zh-CN" altLang="en-US" dirty="0"/>
              <a:t>分析一下类之间的关系。</a:t>
            </a:r>
            <a:endParaRPr lang="en-US" altLang="zh-CN" dirty="0"/>
          </a:p>
        </p:txBody>
      </p:sp>
      <p:sp>
        <p:nvSpPr>
          <p:cNvPr id="3" name="标题 2"/>
          <p:cNvSpPr>
            <a:spLocks noGrp="1"/>
          </p:cNvSpPr>
          <p:nvPr>
            <p:ph type="title"/>
          </p:nvPr>
        </p:nvSpPr>
        <p:spPr/>
        <p:txBody>
          <a:bodyPr/>
          <a:lstStyle/>
          <a:p>
            <a:r>
              <a:rPr lang="zh-CN" altLang="en-US" dirty="0"/>
              <a:t>练习</a:t>
            </a:r>
            <a:r>
              <a:rPr lang="en-US" altLang="zh-CN" dirty="0"/>
              <a:t>1</a:t>
            </a:r>
            <a:endParaRPr lang="zh-CN" altLang="en-US" dirty="0"/>
          </a:p>
        </p:txBody>
      </p:sp>
    </p:spTree>
    <p:extLst>
      <p:ext uri="{BB962C8B-B14F-4D97-AF65-F5344CB8AC3E}">
        <p14:creationId xmlns:p14="http://schemas.microsoft.com/office/powerpoint/2010/main" val="98974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3738" name="Picture 10"/>
          <p:cNvPicPr>
            <a:picLocks noChangeAspect="1" noChangeArrowheads="1"/>
          </p:cNvPicPr>
          <p:nvPr/>
        </p:nvPicPr>
        <p:blipFill>
          <a:blip r:embed="rId2"/>
          <a:srcRect/>
          <a:stretch>
            <a:fillRect/>
          </a:stretch>
        </p:blipFill>
        <p:spPr bwMode="auto">
          <a:xfrm>
            <a:off x="1600200" y="1233055"/>
            <a:ext cx="6264280" cy="5195454"/>
          </a:xfrm>
          <a:prstGeom prst="rect">
            <a:avLst/>
          </a:prstGeom>
          <a:noFill/>
          <a:ln w="9525">
            <a:noFill/>
            <a:miter lim="800000"/>
            <a:headEnd/>
            <a:tailEnd/>
          </a:ln>
        </p:spPr>
      </p:pic>
    </p:spTree>
    <p:extLst>
      <p:ext uri="{BB962C8B-B14F-4D97-AF65-F5344CB8AC3E}">
        <p14:creationId xmlns:p14="http://schemas.microsoft.com/office/powerpoint/2010/main" val="4239900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2711" name="组合 358"/>
          <p:cNvGrpSpPr>
            <a:grpSpLocks/>
          </p:cNvGrpSpPr>
          <p:nvPr/>
        </p:nvGrpSpPr>
        <p:grpSpPr bwMode="auto">
          <a:xfrm>
            <a:off x="1106488" y="3219450"/>
            <a:ext cx="7629525" cy="668338"/>
            <a:chOff x="1029300" y="5045322"/>
            <a:chExt cx="7628925" cy="669008"/>
          </a:xfrm>
        </p:grpSpPr>
        <p:grpSp>
          <p:nvGrpSpPr>
            <p:cNvPr id="72732" name="组合 379"/>
            <p:cNvGrpSpPr>
              <a:grpSpLocks/>
            </p:cNvGrpSpPr>
            <p:nvPr/>
          </p:nvGrpSpPr>
          <p:grpSpPr bwMode="auto">
            <a:xfrm>
              <a:off x="2520950" y="5045323"/>
              <a:ext cx="6137275" cy="669007"/>
              <a:chOff x="2520950" y="4924673"/>
              <a:chExt cx="6137275" cy="789657"/>
            </a:xfrm>
          </p:grpSpPr>
          <p:sp>
            <p:nvSpPr>
              <p:cNvPr id="3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2738" name="组合 385"/>
              <p:cNvGrpSpPr>
                <a:grpSpLocks/>
              </p:cNvGrpSpPr>
              <p:nvPr/>
            </p:nvGrpSpPr>
            <p:grpSpPr bwMode="auto">
              <a:xfrm>
                <a:off x="2520950" y="4924673"/>
                <a:ext cx="6137275" cy="664245"/>
                <a:chOff x="2520950" y="4868193"/>
                <a:chExt cx="6137275" cy="720725"/>
              </a:xfrm>
            </p:grpSpPr>
            <p:sp>
              <p:nvSpPr>
                <p:cNvPr id="3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2734" name="组合 381"/>
            <p:cNvGrpSpPr>
              <a:grpSpLocks/>
            </p:cNvGrpSpPr>
            <p:nvPr/>
          </p:nvGrpSpPr>
          <p:grpSpPr bwMode="auto">
            <a:xfrm>
              <a:off x="1029300" y="5045322"/>
              <a:ext cx="635025" cy="637257"/>
              <a:chOff x="1098627" y="4776118"/>
              <a:chExt cx="903287" cy="906462"/>
            </a:xfrm>
          </p:grpSpPr>
          <p:sp>
            <p:nvSpPr>
              <p:cNvPr id="3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2712" name="TextBox 359"/>
          <p:cNvSpPr txBox="1">
            <a:spLocks noChangeArrowheads="1"/>
          </p:cNvSpPr>
          <p:nvPr/>
        </p:nvSpPr>
        <p:spPr bwMode="auto">
          <a:xfrm>
            <a:off x="3268663" y="1700213"/>
            <a:ext cx="4865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b="1">
                <a:latin typeface="Arial" panose="020B0604020202020204" pitchFamily="34" charset="0"/>
                <a:ea typeface="宋体" panose="02010600030101010101" pitchFamily="2" charset="-122"/>
              </a:rPr>
              <a:t>3.3  </a:t>
            </a:r>
            <a:r>
              <a:rPr lang="zh-CN" altLang="en-US" b="1">
                <a:solidFill>
                  <a:srgbClr val="00ACE6"/>
                </a:solidFill>
                <a:latin typeface="微软雅黑" panose="020B0503020204020204" pitchFamily="34" charset="-122"/>
                <a:ea typeface="微软雅黑" panose="020B0503020204020204" pitchFamily="34" charset="-122"/>
              </a:rPr>
              <a:t>构造方法</a:t>
            </a:r>
            <a:endParaRPr lang="zh-CN" altLang="en-US" b="1">
              <a:solidFill>
                <a:srgbClr val="009ED6"/>
              </a:solidFill>
              <a:latin typeface="微软雅黑" panose="020B0503020204020204" pitchFamily="34" charset="-122"/>
              <a:ea typeface="微软雅黑" panose="020B0503020204020204" pitchFamily="34" charset="-122"/>
            </a:endParaRPr>
          </a:p>
        </p:txBody>
      </p:sp>
      <p:grpSp>
        <p:nvGrpSpPr>
          <p:cNvPr id="72713" name="组合 360"/>
          <p:cNvGrpSpPr>
            <a:grpSpLocks/>
          </p:cNvGrpSpPr>
          <p:nvPr/>
        </p:nvGrpSpPr>
        <p:grpSpPr bwMode="auto">
          <a:xfrm>
            <a:off x="1328738" y="3943350"/>
            <a:ext cx="7407275" cy="669925"/>
            <a:chOff x="1252258" y="5045323"/>
            <a:chExt cx="7405967" cy="669007"/>
          </a:xfrm>
        </p:grpSpPr>
        <p:grpSp>
          <p:nvGrpSpPr>
            <p:cNvPr id="72725" name="组合 372"/>
            <p:cNvGrpSpPr>
              <a:grpSpLocks/>
            </p:cNvGrpSpPr>
            <p:nvPr/>
          </p:nvGrpSpPr>
          <p:grpSpPr bwMode="auto">
            <a:xfrm>
              <a:off x="2520950" y="5045323"/>
              <a:ext cx="6137275" cy="669007"/>
              <a:chOff x="2520950" y="4924673"/>
              <a:chExt cx="6137275" cy="789657"/>
            </a:xfrm>
          </p:grpSpPr>
          <p:sp>
            <p:nvSpPr>
              <p:cNvPr id="25" name="AutoShape 218"/>
              <p:cNvSpPr>
                <a:spLocks noChangeArrowheads="1"/>
              </p:cNvSpPr>
              <p:nvPr/>
            </p:nvSpPr>
            <p:spPr bwMode="auto">
              <a:xfrm>
                <a:off x="2720436" y="5394351"/>
                <a:ext cx="5807637" cy="31997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2729" name="组合 376"/>
              <p:cNvGrpSpPr>
                <a:grpSpLocks/>
              </p:cNvGrpSpPr>
              <p:nvPr/>
            </p:nvGrpSpPr>
            <p:grpSpPr bwMode="auto">
              <a:xfrm>
                <a:off x="2520950" y="4924673"/>
                <a:ext cx="6137275" cy="664245"/>
                <a:chOff x="2520950" y="4868193"/>
                <a:chExt cx="6137275" cy="720725"/>
              </a:xfrm>
            </p:grpSpPr>
            <p:sp>
              <p:nvSpPr>
                <p:cNvPr id="27" name="AutoShape 181"/>
                <p:cNvSpPr>
                  <a:spLocks noChangeArrowheads="1"/>
                </p:cNvSpPr>
                <p:nvPr/>
              </p:nvSpPr>
              <p:spPr bwMode="auto">
                <a:xfrm>
                  <a:off x="2517272" y="4868193"/>
                  <a:ext cx="6140953" cy="720768"/>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8" name="AutoShape 202"/>
                <p:cNvSpPr>
                  <a:spLocks noChangeArrowheads="1"/>
                </p:cNvSpPr>
                <p:nvPr/>
              </p:nvSpPr>
              <p:spPr bwMode="auto">
                <a:xfrm>
                  <a:off x="2761703" y="4983923"/>
                  <a:ext cx="5690183" cy="49134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3" name="Line 188"/>
            <p:cNvSpPr>
              <a:spLocks noChangeShapeType="1"/>
            </p:cNvSpPr>
            <p:nvPr/>
          </p:nvSpPr>
          <p:spPr bwMode="auto">
            <a:xfrm flipH="1">
              <a:off x="1499864" y="5330681"/>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4" name="Oval 151"/>
            <p:cNvSpPr>
              <a:spLocks noChangeArrowheads="1"/>
            </p:cNvSpPr>
            <p:nvPr/>
          </p:nvSpPr>
          <p:spPr bwMode="auto">
            <a:xfrm>
              <a:off x="1252258" y="5064347"/>
              <a:ext cx="169832" cy="16963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72714" name="组合 361"/>
          <p:cNvGrpSpPr>
            <a:grpSpLocks/>
          </p:cNvGrpSpPr>
          <p:nvPr/>
        </p:nvGrpSpPr>
        <p:grpSpPr bwMode="auto">
          <a:xfrm>
            <a:off x="1112838" y="3910013"/>
            <a:ext cx="635000" cy="638175"/>
            <a:chOff x="1190461" y="2772022"/>
            <a:chExt cx="635025" cy="637257"/>
          </a:xfrm>
        </p:grpSpPr>
        <p:sp>
          <p:nvSpPr>
            <p:cNvPr id="20"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1"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72715" name="TextBox 362"/>
          <p:cNvSpPr txBox="1">
            <a:spLocks noChangeArrowheads="1"/>
          </p:cNvSpPr>
          <p:nvPr/>
        </p:nvSpPr>
        <p:spPr bwMode="auto">
          <a:xfrm>
            <a:off x="1055688" y="3336925"/>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3.3.1</a:t>
            </a:r>
            <a:endParaRPr lang="zh-CN" altLang="en-US" sz="1800">
              <a:latin typeface="Arial" panose="020B0604020202020204" pitchFamily="34" charset="0"/>
              <a:ea typeface="宋体" panose="02010600030101010101" pitchFamily="2" charset="-122"/>
            </a:endParaRPr>
          </a:p>
        </p:txBody>
      </p:sp>
      <p:sp>
        <p:nvSpPr>
          <p:cNvPr id="72716" name="TextBox 363"/>
          <p:cNvSpPr txBox="1">
            <a:spLocks noChangeArrowheads="1"/>
          </p:cNvSpPr>
          <p:nvPr/>
        </p:nvSpPr>
        <p:spPr bwMode="auto">
          <a:xfrm>
            <a:off x="1055688" y="4059238"/>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3.3.2</a:t>
            </a:r>
            <a:endParaRPr lang="zh-CN" altLang="en-US" sz="1800">
              <a:latin typeface="Arial" panose="020B0604020202020204" pitchFamily="34" charset="0"/>
              <a:ea typeface="宋体" panose="02010600030101010101" pitchFamily="2" charset="-122"/>
            </a:endParaRPr>
          </a:p>
        </p:txBody>
      </p:sp>
      <p:sp>
        <p:nvSpPr>
          <p:cNvPr id="72717" name="TextBox 364"/>
          <p:cNvSpPr txBox="1">
            <a:spLocks noChangeArrowheads="1"/>
          </p:cNvSpPr>
          <p:nvPr/>
        </p:nvSpPr>
        <p:spPr bwMode="auto">
          <a:xfrm>
            <a:off x="3213100" y="3319463"/>
            <a:ext cx="3221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a:latin typeface="微软雅黑" panose="020B0503020204020204" pitchFamily="34" charset="-122"/>
                <a:ea typeface="微软雅黑" panose="020B0503020204020204" pitchFamily="34" charset="-122"/>
              </a:rPr>
              <a:t>构造方法的定义</a:t>
            </a:r>
          </a:p>
        </p:txBody>
      </p:sp>
      <p:sp>
        <p:nvSpPr>
          <p:cNvPr id="72718" name="TextBox 365"/>
          <p:cNvSpPr txBox="1">
            <a:spLocks noChangeArrowheads="1"/>
          </p:cNvSpPr>
          <p:nvPr/>
        </p:nvSpPr>
        <p:spPr bwMode="auto">
          <a:xfrm>
            <a:off x="3213100" y="4046538"/>
            <a:ext cx="3219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a:latin typeface="微软雅黑" panose="020B0503020204020204" pitchFamily="34" charset="-122"/>
                <a:ea typeface="微软雅黑" panose="020B0503020204020204" pitchFamily="34" charset="-122"/>
              </a:rPr>
              <a:t>构造方法的重载</a:t>
            </a:r>
          </a:p>
        </p:txBody>
      </p:sp>
      <p:pic>
        <p:nvPicPr>
          <p:cNvPr id="72719"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20" name="图片 368">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sp>
        <p:nvSpPr>
          <p:cNvPr id="7272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cSld>
  <p:clrMapOvr>
    <a:masterClrMapping/>
  </p:clrMapOvr>
  <p:transition spd="slow"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135117"/>
            <a:ext cx="7886700" cy="5502166"/>
          </a:xfrm>
        </p:spPr>
        <p:txBody>
          <a:bodyPr/>
          <a:lstStyle/>
          <a:p>
            <a:pPr>
              <a:lnSpc>
                <a:spcPct val="110000"/>
              </a:lnSpc>
              <a:spcBef>
                <a:spcPts val="1200"/>
              </a:spcBef>
              <a:defRPr/>
            </a:pPr>
            <a:r>
              <a:rPr lang="en-US" altLang="zh-CN" sz="2400" b="1" dirty="0">
                <a:solidFill>
                  <a:srgbClr val="0070C0"/>
                </a:solidFill>
              </a:rPr>
              <a:t>3.3.1 </a:t>
            </a:r>
            <a:r>
              <a:rPr lang="zh-CN" altLang="en-US" sz="2400" b="1" dirty="0">
                <a:solidFill>
                  <a:srgbClr val="0070C0"/>
                </a:solidFill>
              </a:rPr>
              <a:t>构造方法的定义</a:t>
            </a:r>
            <a:endParaRPr lang="en-US" altLang="zh-CN" sz="2400" b="1" dirty="0">
              <a:solidFill>
                <a:srgbClr val="0070C0"/>
              </a:solidFill>
            </a:endParaRPr>
          </a:p>
          <a:p>
            <a:pPr>
              <a:lnSpc>
                <a:spcPct val="110000"/>
              </a:lnSpc>
              <a:spcBef>
                <a:spcPts val="1200"/>
              </a:spcBef>
              <a:defRPr/>
            </a:pPr>
            <a:r>
              <a:rPr lang="zh-CN" altLang="en-US" sz="2000" dirty="0"/>
              <a:t>思考：如何实现对象的初始化？</a:t>
            </a:r>
            <a:endParaRPr lang="en-US" altLang="zh-CN" sz="2000" dirty="0"/>
          </a:p>
          <a:p>
            <a:pPr>
              <a:lnSpc>
                <a:spcPct val="110000"/>
              </a:lnSpc>
              <a:spcBef>
                <a:spcPts val="1200"/>
              </a:spcBef>
              <a:defRPr/>
            </a:pPr>
            <a:r>
              <a:rPr lang="zh-CN" altLang="en-US" sz="2000" dirty="0"/>
              <a:t>当创建对象时，系统为这个对象的属性进行默认初始化，这种默认初始化把基本类型的属性设为</a:t>
            </a:r>
            <a:r>
              <a:rPr lang="en-US" altLang="zh-CN" sz="2000" dirty="0"/>
              <a:t>0</a:t>
            </a:r>
            <a:r>
              <a:rPr lang="zh-CN" altLang="en-US" sz="2000" dirty="0"/>
              <a:t>或</a:t>
            </a:r>
            <a:r>
              <a:rPr lang="en-US" altLang="zh-CN" sz="2000" dirty="0"/>
              <a:t>false</a:t>
            </a:r>
            <a:r>
              <a:rPr lang="zh-CN" altLang="en-US" sz="2000" dirty="0"/>
              <a:t>，把所有引用类型的属性设为</a:t>
            </a:r>
            <a:r>
              <a:rPr lang="en-US" altLang="zh-CN" sz="2000" dirty="0"/>
              <a:t>null</a:t>
            </a:r>
            <a:r>
              <a:rPr lang="zh-CN" altLang="en-US" sz="2000" dirty="0"/>
              <a:t>。如果想改变这种初始化，想让系统创建对象时就为对象各属性显式指定初始值，就可以通过构造方法来实现。</a:t>
            </a:r>
            <a:endParaRPr lang="en-US" altLang="zh-CN" sz="2000" dirty="0"/>
          </a:p>
          <a:p>
            <a:pPr>
              <a:lnSpc>
                <a:spcPct val="110000"/>
              </a:lnSpc>
              <a:spcBef>
                <a:spcPts val="1200"/>
              </a:spcBef>
              <a:defRPr/>
            </a:pPr>
            <a:r>
              <a:rPr lang="zh-CN" altLang="en-US" sz="2000" dirty="0">
                <a:latin typeface="+mn-ea"/>
              </a:rPr>
              <a:t>构造方法的语法格式：</a:t>
            </a:r>
          </a:p>
          <a:p>
            <a:pPr marL="0" indent="0" fontAlgn="auto">
              <a:lnSpc>
                <a:spcPct val="110000"/>
              </a:lnSpc>
              <a:spcBef>
                <a:spcPts val="1200"/>
              </a:spcBef>
              <a:spcAft>
                <a:spcPts val="0"/>
              </a:spcAft>
              <a:buFont typeface="Arial" panose="020B0604020202020204" pitchFamily="34" charset="0"/>
              <a:buNone/>
              <a:defRPr/>
            </a:pPr>
            <a:r>
              <a:rPr lang="en-US" altLang="zh-CN" sz="2000" dirty="0">
                <a:latin typeface="+mn-ea"/>
              </a:rPr>
              <a:t>   [</a:t>
            </a:r>
            <a:r>
              <a:rPr lang="zh-CN" altLang="en-US" sz="2000" dirty="0">
                <a:latin typeface="+mn-ea"/>
              </a:rPr>
              <a:t>修饰符</a:t>
            </a:r>
            <a:r>
              <a:rPr lang="en-US" altLang="zh-CN" sz="2000" dirty="0">
                <a:latin typeface="+mn-ea"/>
              </a:rPr>
              <a:t>] </a:t>
            </a:r>
            <a:r>
              <a:rPr lang="zh-CN" altLang="en-US" sz="2000" dirty="0">
                <a:latin typeface="+mn-ea"/>
              </a:rPr>
              <a:t>构造方法名</a:t>
            </a:r>
            <a:r>
              <a:rPr lang="en-US" altLang="zh-CN" sz="2000" dirty="0">
                <a:latin typeface="+mn-ea"/>
              </a:rPr>
              <a:t>(</a:t>
            </a:r>
            <a:r>
              <a:rPr lang="zh-CN" altLang="en-US" sz="2000" dirty="0">
                <a:latin typeface="+mn-ea"/>
              </a:rPr>
              <a:t>形参列表</a:t>
            </a:r>
            <a:r>
              <a:rPr lang="en-US" altLang="zh-CN" sz="2000" dirty="0">
                <a:latin typeface="+mn-ea"/>
              </a:rPr>
              <a:t>)   {</a:t>
            </a:r>
          </a:p>
          <a:p>
            <a:pPr marL="0" indent="0" fontAlgn="auto">
              <a:lnSpc>
                <a:spcPct val="110000"/>
              </a:lnSpc>
              <a:spcBef>
                <a:spcPts val="1200"/>
              </a:spcBef>
              <a:spcAft>
                <a:spcPts val="0"/>
              </a:spcAft>
              <a:buFont typeface="Arial" panose="020B0604020202020204" pitchFamily="34" charset="0"/>
              <a:buNone/>
              <a:defRPr/>
            </a:pPr>
            <a:r>
              <a:rPr lang="zh-CN" altLang="en-US" sz="2000" dirty="0">
                <a:latin typeface="+mn-ea"/>
              </a:rPr>
              <a:t>           构造方法体</a:t>
            </a:r>
          </a:p>
          <a:p>
            <a:pPr marL="0" indent="0" fontAlgn="auto">
              <a:lnSpc>
                <a:spcPct val="110000"/>
              </a:lnSpc>
              <a:spcBef>
                <a:spcPts val="1200"/>
              </a:spcBef>
              <a:spcAft>
                <a:spcPts val="0"/>
              </a:spcAft>
              <a:buFont typeface="Arial" panose="020B0604020202020204" pitchFamily="34" charset="0"/>
              <a:buNone/>
              <a:defRPr/>
            </a:pPr>
            <a:r>
              <a:rPr lang="en-US" altLang="zh-CN" sz="2000" dirty="0">
                <a:latin typeface="+mn-ea"/>
              </a:rPr>
              <a:t>   }</a:t>
            </a:r>
          </a:p>
          <a:p>
            <a:pPr fontAlgn="auto">
              <a:lnSpc>
                <a:spcPct val="110000"/>
              </a:lnSpc>
              <a:spcBef>
                <a:spcPts val="1200"/>
              </a:spcBef>
              <a:spcAft>
                <a:spcPts val="0"/>
              </a:spcAft>
              <a:defRPr/>
            </a:pPr>
            <a:r>
              <a:rPr lang="zh-CN" altLang="en-US" sz="2000" dirty="0"/>
              <a:t>构造方法用</a:t>
            </a:r>
            <a:r>
              <a:rPr lang="en-US" altLang="zh-CN" sz="2000" dirty="0"/>
              <a:t>new</a:t>
            </a:r>
            <a:r>
              <a:rPr lang="zh-CN" altLang="en-US" sz="2000" dirty="0"/>
              <a:t>关键字来调用，</a:t>
            </a:r>
            <a:r>
              <a:rPr lang="en-US" altLang="zh-CN" sz="2000" dirty="0"/>
              <a:t>new</a:t>
            </a:r>
            <a:r>
              <a:rPr lang="zh-CN" altLang="en-US" sz="2000" dirty="0"/>
              <a:t>关键字的作用是用来为对象分配空间，并且进行初始化。</a:t>
            </a:r>
            <a:endParaRPr lang="en-US" altLang="zh-CN" sz="2000" dirty="0">
              <a:latin typeface="+mn-ea"/>
            </a:endParaRPr>
          </a:p>
        </p:txBody>
      </p:sp>
      <p:sp>
        <p:nvSpPr>
          <p:cNvPr id="74755" name="标题 1"/>
          <p:cNvSpPr>
            <a:spLocks noChangeArrowheads="1"/>
          </p:cNvSpPr>
          <p:nvPr/>
        </p:nvSpPr>
        <p:spPr bwMode="auto">
          <a:xfrm>
            <a:off x="1652588" y="41751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构造方法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left)">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left)">
                                      <p:cBhvr>
                                        <p:cTn id="12" dur="500"/>
                                        <p:tgtEl>
                                          <p:spTgt spid="2">
                                            <p:txEl>
                                              <p:pRg st="3" end="3"/>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left)">
                                      <p:cBhvr>
                                        <p:cTn id="15" dur="500"/>
                                        <p:tgtEl>
                                          <p:spTgt spid="2">
                                            <p:txEl>
                                              <p:pRg st="4" end="4"/>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wipe(left)">
                                      <p:cBhvr>
                                        <p:cTn id="18" dur="500"/>
                                        <p:tgtEl>
                                          <p:spTgt spid="2">
                                            <p:txEl>
                                              <p:pRg st="5" end="5"/>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wipe(left)">
                                      <p:cBhvr>
                                        <p:cTn id="21" dur="500"/>
                                        <p:tgtEl>
                                          <p:spTgt spid="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wipe(left)">
                                      <p:cBhvr>
                                        <p:cTn id="2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组合 29"/>
          <p:cNvGrpSpPr>
            <a:grpSpLocks/>
          </p:cNvGrpSpPr>
          <p:nvPr/>
        </p:nvGrpSpPr>
        <p:grpSpPr bwMode="auto">
          <a:xfrm rot="-12767">
            <a:off x="1622425" y="1076325"/>
            <a:ext cx="885825" cy="547688"/>
            <a:chOff x="1936620" y="1275606"/>
            <a:chExt cx="1296144" cy="1728192"/>
          </a:xfrm>
        </p:grpSpPr>
        <p:grpSp>
          <p:nvGrpSpPr>
            <p:cNvPr id="48193" name="组合 31"/>
            <p:cNvGrpSpPr>
              <a:grpSpLocks/>
            </p:cNvGrpSpPr>
            <p:nvPr/>
          </p:nvGrpSpPr>
          <p:grpSpPr bwMode="auto">
            <a:xfrm>
              <a:off x="1936620" y="1275606"/>
              <a:ext cx="1296142" cy="1728192"/>
              <a:chOff x="1907704" y="1275606"/>
              <a:chExt cx="1296142" cy="1728192"/>
            </a:xfrm>
          </p:grpSpPr>
          <p:sp>
            <p:nvSpPr>
              <p:cNvPr id="9" name="圆角矩形 8"/>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10" name="圆角矩形 9"/>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8"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5" name="直接连接符 4"/>
          <p:cNvCxnSpPr/>
          <p:nvPr/>
        </p:nvCxnSpPr>
        <p:spPr bwMode="auto">
          <a:xfrm>
            <a:off x="2722563" y="1401763"/>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8132" name="矩形 35"/>
          <p:cNvSpPr>
            <a:spLocks noChangeArrowheads="1"/>
          </p:cNvSpPr>
          <p:nvPr/>
        </p:nvSpPr>
        <p:spPr bwMode="auto">
          <a:xfrm>
            <a:off x="2590800" y="104140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a:latin typeface="微软雅黑" panose="020B0503020204020204" pitchFamily="34" charset="-122"/>
                <a:ea typeface="微软雅黑" panose="020B0503020204020204" pitchFamily="34" charset="-122"/>
              </a:rPr>
              <a:t>面向对象的概念</a:t>
            </a:r>
            <a:endParaRPr lang="en-US" altLang="zh-CN" sz="1800">
              <a:latin typeface="微软雅黑" panose="020B0503020204020204" pitchFamily="34" charset="-122"/>
              <a:ea typeface="微软雅黑" panose="020B0503020204020204" pitchFamily="34" charset="-122"/>
            </a:endParaRPr>
          </a:p>
        </p:txBody>
      </p:sp>
      <p:grpSp>
        <p:nvGrpSpPr>
          <p:cNvPr id="48133" name="组合 195"/>
          <p:cNvGrpSpPr>
            <a:grpSpLocks/>
          </p:cNvGrpSpPr>
          <p:nvPr/>
        </p:nvGrpSpPr>
        <p:grpSpPr bwMode="auto">
          <a:xfrm>
            <a:off x="3121025" y="1687513"/>
            <a:ext cx="4138613" cy="585787"/>
            <a:chOff x="1710657" y="1198229"/>
            <a:chExt cx="4042443" cy="658031"/>
          </a:xfrm>
        </p:grpSpPr>
        <p:grpSp>
          <p:nvGrpSpPr>
            <p:cNvPr id="48186" name="组合 29"/>
            <p:cNvGrpSpPr>
              <a:grpSpLocks/>
            </p:cNvGrpSpPr>
            <p:nvPr/>
          </p:nvGrpSpPr>
          <p:grpSpPr bwMode="auto">
            <a:xfrm rot="-12767">
              <a:off x="1710657" y="1263652"/>
              <a:ext cx="884411" cy="592608"/>
              <a:chOff x="1936620" y="1275606"/>
              <a:chExt cx="1296144" cy="1728192"/>
            </a:xfrm>
          </p:grpSpPr>
          <p:grpSp>
            <p:nvGrpSpPr>
              <p:cNvPr id="48189" name="组合 31"/>
              <p:cNvGrpSpPr>
                <a:grpSpLocks/>
              </p:cNvGrpSpPr>
              <p:nvPr/>
            </p:nvGrpSpPr>
            <p:grpSpPr bwMode="auto">
              <a:xfrm>
                <a:off x="1936620" y="1275606"/>
                <a:ext cx="1296142" cy="1728192"/>
                <a:chOff x="1907704" y="1275606"/>
                <a:chExt cx="1296142" cy="1728192"/>
              </a:xfrm>
            </p:grpSpPr>
            <p:sp>
              <p:nvSpPr>
                <p:cNvPr id="17" name="圆角矩形 16"/>
                <p:cNvSpPr/>
                <p:nvPr/>
              </p:nvSpPr>
              <p:spPr>
                <a:xfrm>
                  <a:off x="1907703" y="1277231"/>
                  <a:ext cx="1295319" cy="1726564"/>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18" name="圆角矩形 17"/>
                <p:cNvSpPr/>
                <p:nvPr/>
              </p:nvSpPr>
              <p:spPr>
                <a:xfrm>
                  <a:off x="1962242" y="1350038"/>
                  <a:ext cx="1186239" cy="1580950"/>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6" name="圆角矩形 5"/>
              <p:cNvSpPr/>
              <p:nvPr/>
            </p:nvSpPr>
            <p:spPr>
              <a:xfrm>
                <a:off x="1931437" y="2067375"/>
                <a:ext cx="1227145" cy="93089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13" name="直接连接符 12"/>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8188" name="矩形 35"/>
            <p:cNvSpPr>
              <a:spLocks noChangeArrowheads="1"/>
            </p:cNvSpPr>
            <p:nvPr/>
          </p:nvSpPr>
          <p:spPr bwMode="auto">
            <a:xfrm>
              <a:off x="2681682" y="1198229"/>
              <a:ext cx="1082249" cy="41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a:latin typeface="微软雅黑" panose="020B0503020204020204" pitchFamily="34" charset="-122"/>
                  <a:ea typeface="微软雅黑" panose="020B0503020204020204" pitchFamily="34" charset="-122"/>
                </a:rPr>
                <a:t>类与对象</a:t>
              </a:r>
              <a:endParaRPr lang="en-US" altLang="zh-CN" sz="1800">
                <a:latin typeface="微软雅黑" panose="020B0503020204020204" pitchFamily="34" charset="-122"/>
                <a:ea typeface="微软雅黑" panose="020B0503020204020204" pitchFamily="34" charset="-122"/>
              </a:endParaRPr>
            </a:p>
          </p:txBody>
        </p:sp>
      </p:grpSp>
      <p:sp>
        <p:nvSpPr>
          <p:cNvPr id="48134" name="TextBox 126">
            <a:hlinkClick r:id="rId2" action="ppaction://hlinksldjump"/>
          </p:cNvPr>
          <p:cNvSpPr txBox="1">
            <a:spLocks noChangeArrowheads="1"/>
          </p:cNvSpPr>
          <p:nvPr/>
        </p:nvSpPr>
        <p:spPr bwMode="auto">
          <a:xfrm>
            <a:off x="4122738" y="2008188"/>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400" u="sng">
                <a:solidFill>
                  <a:srgbClr val="D9D9D9"/>
                </a:solidFill>
                <a:latin typeface="微软雅黑" panose="020B0503020204020204" pitchFamily="34" charset="-122"/>
                <a:ea typeface="微软雅黑" panose="020B0503020204020204" pitchFamily="34" charset="-122"/>
              </a:rPr>
              <a:t>☞</a:t>
            </a:r>
            <a:r>
              <a:rPr lang="zh-CN" altLang="en-US" sz="1400" u="sng">
                <a:solidFill>
                  <a:srgbClr val="D9D9D9"/>
                </a:solidFill>
                <a:latin typeface="微软雅黑" panose="020B0503020204020204" pitchFamily="34" charset="-122"/>
                <a:ea typeface="微软雅黑" panose="020B0503020204020204" pitchFamily="34" charset="-122"/>
              </a:rPr>
              <a:t>点击查看本小节知识架构</a:t>
            </a:r>
          </a:p>
        </p:txBody>
      </p:sp>
      <p:grpSp>
        <p:nvGrpSpPr>
          <p:cNvPr id="48135" name="组合 195"/>
          <p:cNvGrpSpPr>
            <a:grpSpLocks/>
          </p:cNvGrpSpPr>
          <p:nvPr/>
        </p:nvGrpSpPr>
        <p:grpSpPr bwMode="auto">
          <a:xfrm>
            <a:off x="1622425" y="2379663"/>
            <a:ext cx="4138613" cy="587375"/>
            <a:chOff x="1710657" y="1198229"/>
            <a:chExt cx="4042443" cy="658031"/>
          </a:xfrm>
        </p:grpSpPr>
        <p:grpSp>
          <p:nvGrpSpPr>
            <p:cNvPr id="48179" name="组合 29"/>
            <p:cNvGrpSpPr>
              <a:grpSpLocks/>
            </p:cNvGrpSpPr>
            <p:nvPr/>
          </p:nvGrpSpPr>
          <p:grpSpPr bwMode="auto">
            <a:xfrm rot="-12767">
              <a:off x="1710657" y="1263652"/>
              <a:ext cx="884411" cy="592608"/>
              <a:chOff x="1936620" y="1275606"/>
              <a:chExt cx="1296144" cy="1728192"/>
            </a:xfrm>
          </p:grpSpPr>
          <p:grpSp>
            <p:nvGrpSpPr>
              <p:cNvPr id="48182" name="组合 31"/>
              <p:cNvGrpSpPr>
                <a:grpSpLocks/>
              </p:cNvGrpSpPr>
              <p:nvPr/>
            </p:nvGrpSpPr>
            <p:grpSpPr bwMode="auto">
              <a:xfrm>
                <a:off x="1936620" y="1275606"/>
                <a:ext cx="1296142" cy="1728192"/>
                <a:chOff x="1907704" y="1275606"/>
                <a:chExt cx="1296142" cy="1728192"/>
              </a:xfrm>
            </p:grpSpPr>
            <p:sp>
              <p:nvSpPr>
                <p:cNvPr id="29" name="圆角矩形 28"/>
                <p:cNvSpPr/>
                <p:nvPr/>
              </p:nvSpPr>
              <p:spPr>
                <a:xfrm>
                  <a:off x="1907703" y="1276710"/>
                  <a:ext cx="1295319" cy="1727084"/>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0" name="圆角矩形 29"/>
                <p:cNvSpPr/>
                <p:nvPr/>
              </p:nvSpPr>
              <p:spPr>
                <a:xfrm>
                  <a:off x="1962243" y="1349320"/>
                  <a:ext cx="1186239" cy="1581864"/>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8" name="圆角矩形 5"/>
              <p:cNvSpPr/>
              <p:nvPr/>
            </p:nvSpPr>
            <p:spPr>
              <a:xfrm>
                <a:off x="1931437" y="2064718"/>
                <a:ext cx="1227145" cy="93355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5" name="直接连接符 24"/>
            <p:cNvCxnSpPr/>
            <p:nvPr/>
          </p:nvCxnSpPr>
          <p:spPr bwMode="auto">
            <a:xfrm>
              <a:off x="2810041" y="1569927"/>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8181" name="矩形 35"/>
            <p:cNvSpPr>
              <a:spLocks noChangeArrowheads="1"/>
            </p:cNvSpPr>
            <p:nvPr/>
          </p:nvSpPr>
          <p:spPr bwMode="auto">
            <a:xfrm>
              <a:off x="2681682" y="1198229"/>
              <a:ext cx="1082249" cy="41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a:latin typeface="微软雅黑" panose="020B0503020204020204" pitchFamily="34" charset="-122"/>
                  <a:ea typeface="微软雅黑" panose="020B0503020204020204" pitchFamily="34" charset="-122"/>
                </a:rPr>
                <a:t>构造方法</a:t>
              </a:r>
              <a:endParaRPr lang="en-US" altLang="zh-CN" sz="1800">
                <a:latin typeface="微软雅黑" panose="020B0503020204020204" pitchFamily="34" charset="-122"/>
                <a:ea typeface="微软雅黑" panose="020B0503020204020204" pitchFamily="34" charset="-122"/>
              </a:endParaRPr>
            </a:p>
          </p:txBody>
        </p:sp>
      </p:grpSp>
      <p:sp>
        <p:nvSpPr>
          <p:cNvPr id="48136" name="TextBox 126">
            <a:hlinkClick r:id="rId3" action="ppaction://hlinksldjump"/>
          </p:cNvPr>
          <p:cNvSpPr txBox="1">
            <a:spLocks noChangeArrowheads="1"/>
          </p:cNvSpPr>
          <p:nvPr/>
        </p:nvSpPr>
        <p:spPr bwMode="auto">
          <a:xfrm>
            <a:off x="2624138" y="2701925"/>
            <a:ext cx="23463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400" u="sng">
                <a:solidFill>
                  <a:srgbClr val="D9D9D9"/>
                </a:solidFill>
                <a:latin typeface="微软雅黑" panose="020B0503020204020204" pitchFamily="34" charset="-122"/>
                <a:ea typeface="微软雅黑" panose="020B0503020204020204" pitchFamily="34" charset="-122"/>
              </a:rPr>
              <a:t>☞</a:t>
            </a:r>
            <a:r>
              <a:rPr lang="zh-CN" altLang="en-US" sz="1400" u="sng">
                <a:solidFill>
                  <a:srgbClr val="D9D9D9"/>
                </a:solidFill>
                <a:latin typeface="微软雅黑" panose="020B0503020204020204" pitchFamily="34" charset="-122"/>
                <a:ea typeface="微软雅黑" panose="020B0503020204020204" pitchFamily="34" charset="-122"/>
              </a:rPr>
              <a:t>点击查看本小节知识架构</a:t>
            </a:r>
          </a:p>
        </p:txBody>
      </p:sp>
      <p:grpSp>
        <p:nvGrpSpPr>
          <p:cNvPr id="48137" name="组合 29"/>
          <p:cNvGrpSpPr>
            <a:grpSpLocks/>
          </p:cNvGrpSpPr>
          <p:nvPr/>
        </p:nvGrpSpPr>
        <p:grpSpPr bwMode="auto">
          <a:xfrm rot="-12767">
            <a:off x="3121025" y="3130550"/>
            <a:ext cx="906463" cy="528638"/>
            <a:chOff x="1936620" y="1275606"/>
            <a:chExt cx="1296144" cy="1728192"/>
          </a:xfrm>
        </p:grpSpPr>
        <p:grpSp>
          <p:nvGrpSpPr>
            <p:cNvPr id="48175" name="组合 31"/>
            <p:cNvGrpSpPr>
              <a:grpSpLocks/>
            </p:cNvGrpSpPr>
            <p:nvPr/>
          </p:nvGrpSpPr>
          <p:grpSpPr bwMode="auto">
            <a:xfrm>
              <a:off x="1936620" y="1275606"/>
              <a:ext cx="1296142" cy="1728192"/>
              <a:chOff x="1907704" y="1275606"/>
              <a:chExt cx="1296142" cy="1728192"/>
            </a:xfrm>
          </p:grpSpPr>
          <p:sp>
            <p:nvSpPr>
              <p:cNvPr id="39" name="圆角矩形 38"/>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0" name="圆角矩形 39"/>
              <p:cNvSpPr/>
              <p:nvPr/>
            </p:nvSpPr>
            <p:spPr>
              <a:xfrm>
                <a:off x="1962183" y="1348263"/>
                <a:ext cx="1187186" cy="158287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8" name="圆角矩形 5"/>
            <p:cNvSpPr/>
            <p:nvPr/>
          </p:nvSpPr>
          <p:spPr>
            <a:xfrm>
              <a:off x="1931444" y="2064389"/>
              <a:ext cx="1291604" cy="93415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35" name="直接连接符 34"/>
          <p:cNvCxnSpPr/>
          <p:nvPr/>
        </p:nvCxnSpPr>
        <p:spPr bwMode="auto">
          <a:xfrm>
            <a:off x="4246563" y="3403600"/>
            <a:ext cx="30130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8139" name="矩形 35"/>
          <p:cNvSpPr>
            <a:spLocks noChangeArrowheads="1"/>
          </p:cNvSpPr>
          <p:nvPr/>
        </p:nvSpPr>
        <p:spPr bwMode="auto">
          <a:xfrm>
            <a:off x="4114800" y="3071813"/>
            <a:ext cx="1274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this</a:t>
            </a:r>
            <a:r>
              <a:rPr lang="zh-CN" altLang="en-US" sz="1800">
                <a:latin typeface="微软雅黑" panose="020B0503020204020204" pitchFamily="34" charset="-122"/>
                <a:ea typeface="微软雅黑" panose="020B0503020204020204" pitchFamily="34" charset="-122"/>
              </a:rPr>
              <a:t>关键字</a:t>
            </a:r>
            <a:endParaRPr lang="en-US" altLang="zh-CN" sz="1800">
              <a:latin typeface="微软雅黑" panose="020B0503020204020204" pitchFamily="34" charset="-122"/>
              <a:ea typeface="微软雅黑" panose="020B0503020204020204" pitchFamily="34" charset="-122"/>
            </a:endParaRPr>
          </a:p>
        </p:txBody>
      </p:sp>
      <p:grpSp>
        <p:nvGrpSpPr>
          <p:cNvPr id="48140" name="组合 29"/>
          <p:cNvGrpSpPr>
            <a:grpSpLocks/>
          </p:cNvGrpSpPr>
          <p:nvPr/>
        </p:nvGrpSpPr>
        <p:grpSpPr bwMode="auto">
          <a:xfrm rot="-12767">
            <a:off x="1622425" y="3822700"/>
            <a:ext cx="904875" cy="528638"/>
            <a:chOff x="1936620" y="1275606"/>
            <a:chExt cx="1296144" cy="1728192"/>
          </a:xfrm>
        </p:grpSpPr>
        <p:grpSp>
          <p:nvGrpSpPr>
            <p:cNvPr id="48171" name="组合 31"/>
            <p:cNvGrpSpPr>
              <a:grpSpLocks/>
            </p:cNvGrpSpPr>
            <p:nvPr/>
          </p:nvGrpSpPr>
          <p:grpSpPr bwMode="auto">
            <a:xfrm>
              <a:off x="1936620" y="1275606"/>
              <a:ext cx="1296142" cy="1728192"/>
              <a:chOff x="1907704" y="1275606"/>
              <a:chExt cx="1296142" cy="1728192"/>
            </a:xfrm>
          </p:grpSpPr>
          <p:sp>
            <p:nvSpPr>
              <p:cNvPr id="49" name="圆角矩形 48"/>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3.5</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50" name="圆角矩形 49"/>
              <p:cNvSpPr/>
              <p:nvPr/>
            </p:nvSpPr>
            <p:spPr>
              <a:xfrm>
                <a:off x="1962278" y="1348263"/>
                <a:ext cx="1186995" cy="158287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8" name="圆角矩形 5"/>
            <p:cNvSpPr/>
            <p:nvPr/>
          </p:nvSpPr>
          <p:spPr>
            <a:xfrm>
              <a:off x="1931435" y="2064389"/>
              <a:ext cx="1291596" cy="93415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45" name="直接连接符 44"/>
          <p:cNvCxnSpPr/>
          <p:nvPr/>
        </p:nvCxnSpPr>
        <p:spPr bwMode="auto">
          <a:xfrm>
            <a:off x="2747963" y="4095750"/>
            <a:ext cx="30130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8142" name="矩形 35"/>
          <p:cNvSpPr>
            <a:spLocks noChangeArrowheads="1"/>
          </p:cNvSpPr>
          <p:nvPr/>
        </p:nvSpPr>
        <p:spPr bwMode="auto">
          <a:xfrm>
            <a:off x="2616200" y="376396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a:latin typeface="微软雅黑" panose="020B0503020204020204" pitchFamily="34" charset="-122"/>
                <a:ea typeface="微软雅黑" panose="020B0503020204020204" pitchFamily="34" charset="-122"/>
              </a:rPr>
              <a:t>垃圾回收</a:t>
            </a:r>
            <a:endParaRPr lang="en-US" altLang="zh-CN" sz="1800">
              <a:latin typeface="微软雅黑" panose="020B0503020204020204" pitchFamily="34" charset="-122"/>
              <a:ea typeface="微软雅黑" panose="020B0503020204020204" pitchFamily="34" charset="-122"/>
            </a:endParaRPr>
          </a:p>
        </p:txBody>
      </p:sp>
      <p:grpSp>
        <p:nvGrpSpPr>
          <p:cNvPr id="48143" name="组合 195"/>
          <p:cNvGrpSpPr>
            <a:grpSpLocks/>
          </p:cNvGrpSpPr>
          <p:nvPr/>
        </p:nvGrpSpPr>
        <p:grpSpPr bwMode="auto">
          <a:xfrm>
            <a:off x="3121025" y="4457700"/>
            <a:ext cx="4138613" cy="585788"/>
            <a:chOff x="1710657" y="1198229"/>
            <a:chExt cx="4042443" cy="658031"/>
          </a:xfrm>
        </p:grpSpPr>
        <p:grpSp>
          <p:nvGrpSpPr>
            <p:cNvPr id="48164" name="组合 29"/>
            <p:cNvGrpSpPr>
              <a:grpSpLocks/>
            </p:cNvGrpSpPr>
            <p:nvPr/>
          </p:nvGrpSpPr>
          <p:grpSpPr bwMode="auto">
            <a:xfrm rot="-12767">
              <a:off x="1710657" y="1263652"/>
              <a:ext cx="884411" cy="592608"/>
              <a:chOff x="1936620" y="1275606"/>
              <a:chExt cx="1296144" cy="1728192"/>
            </a:xfrm>
          </p:grpSpPr>
          <p:grpSp>
            <p:nvGrpSpPr>
              <p:cNvPr id="48167" name="组合 31"/>
              <p:cNvGrpSpPr>
                <a:grpSpLocks/>
              </p:cNvGrpSpPr>
              <p:nvPr/>
            </p:nvGrpSpPr>
            <p:grpSpPr bwMode="auto">
              <a:xfrm>
                <a:off x="1936620" y="1275606"/>
                <a:ext cx="1296142" cy="1728192"/>
                <a:chOff x="1907704" y="1275606"/>
                <a:chExt cx="1296142" cy="1728192"/>
              </a:xfrm>
            </p:grpSpPr>
            <p:sp>
              <p:nvSpPr>
                <p:cNvPr id="59" name="圆角矩形 58"/>
                <p:cNvSpPr/>
                <p:nvPr/>
              </p:nvSpPr>
              <p:spPr>
                <a:xfrm>
                  <a:off x="1907703" y="1277234"/>
                  <a:ext cx="1295319" cy="1726561"/>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3.6</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60" name="圆角矩形 59"/>
                <p:cNvSpPr/>
                <p:nvPr/>
              </p:nvSpPr>
              <p:spPr>
                <a:xfrm>
                  <a:off x="1962242" y="1350041"/>
                  <a:ext cx="1186239" cy="1580947"/>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8" name="圆角矩形 5"/>
              <p:cNvSpPr/>
              <p:nvPr/>
            </p:nvSpPr>
            <p:spPr>
              <a:xfrm>
                <a:off x="1931437" y="2067376"/>
                <a:ext cx="1227145" cy="93088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55" name="直接连接符 54"/>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8166" name="矩形 35"/>
            <p:cNvSpPr>
              <a:spLocks noChangeArrowheads="1"/>
            </p:cNvSpPr>
            <p:nvPr/>
          </p:nvSpPr>
          <p:spPr bwMode="auto">
            <a:xfrm>
              <a:off x="2681682" y="1198229"/>
              <a:ext cx="1428281" cy="41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static</a:t>
              </a:r>
              <a:r>
                <a:rPr lang="zh-CN" altLang="en-US" sz="1800">
                  <a:latin typeface="微软雅黑" panose="020B0503020204020204" pitchFamily="34" charset="-122"/>
                  <a:ea typeface="微软雅黑" panose="020B0503020204020204" pitchFamily="34" charset="-122"/>
                </a:rPr>
                <a:t>关键字</a:t>
              </a:r>
              <a:endParaRPr lang="en-US" altLang="zh-CN" sz="1800">
                <a:latin typeface="微软雅黑" panose="020B0503020204020204" pitchFamily="34" charset="-122"/>
                <a:ea typeface="微软雅黑" panose="020B0503020204020204" pitchFamily="34" charset="-122"/>
              </a:endParaRPr>
            </a:p>
          </p:txBody>
        </p:sp>
      </p:grpSp>
      <p:sp>
        <p:nvSpPr>
          <p:cNvPr id="48144" name="TextBox 126">
            <a:hlinkClick r:id="rId4" action="ppaction://hlinksldjump"/>
          </p:cNvPr>
          <p:cNvSpPr txBox="1">
            <a:spLocks noChangeArrowheads="1"/>
          </p:cNvSpPr>
          <p:nvPr/>
        </p:nvSpPr>
        <p:spPr bwMode="auto">
          <a:xfrm>
            <a:off x="4122738" y="4778375"/>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400" u="sng">
                <a:solidFill>
                  <a:srgbClr val="D9D9D9"/>
                </a:solidFill>
                <a:latin typeface="微软雅黑" panose="020B0503020204020204" pitchFamily="34" charset="-122"/>
                <a:ea typeface="微软雅黑" panose="020B0503020204020204" pitchFamily="34" charset="-122"/>
              </a:rPr>
              <a:t>☞</a:t>
            </a:r>
            <a:r>
              <a:rPr lang="zh-CN" altLang="en-US" sz="1400" u="sng">
                <a:solidFill>
                  <a:srgbClr val="D9D9D9"/>
                </a:solidFill>
                <a:latin typeface="微软雅黑" panose="020B0503020204020204" pitchFamily="34" charset="-122"/>
                <a:ea typeface="微软雅黑" panose="020B0503020204020204" pitchFamily="34" charset="-122"/>
              </a:rPr>
              <a:t>点击查看本小节知识架构</a:t>
            </a:r>
          </a:p>
        </p:txBody>
      </p:sp>
      <p:grpSp>
        <p:nvGrpSpPr>
          <p:cNvPr id="48145" name="组合 195"/>
          <p:cNvGrpSpPr>
            <a:grpSpLocks/>
          </p:cNvGrpSpPr>
          <p:nvPr/>
        </p:nvGrpSpPr>
        <p:grpSpPr bwMode="auto">
          <a:xfrm>
            <a:off x="1622425" y="5149850"/>
            <a:ext cx="4138613" cy="587375"/>
            <a:chOff x="1710657" y="1198229"/>
            <a:chExt cx="4042443" cy="658031"/>
          </a:xfrm>
        </p:grpSpPr>
        <p:grpSp>
          <p:nvGrpSpPr>
            <p:cNvPr id="48157" name="组合 29"/>
            <p:cNvGrpSpPr>
              <a:grpSpLocks/>
            </p:cNvGrpSpPr>
            <p:nvPr/>
          </p:nvGrpSpPr>
          <p:grpSpPr bwMode="auto">
            <a:xfrm rot="-12767">
              <a:off x="1710657" y="1263652"/>
              <a:ext cx="884411" cy="592608"/>
              <a:chOff x="1936620" y="1275606"/>
              <a:chExt cx="1296144" cy="1728192"/>
            </a:xfrm>
          </p:grpSpPr>
          <p:grpSp>
            <p:nvGrpSpPr>
              <p:cNvPr id="48160" name="组合 31"/>
              <p:cNvGrpSpPr>
                <a:grpSpLocks/>
              </p:cNvGrpSpPr>
              <p:nvPr/>
            </p:nvGrpSpPr>
            <p:grpSpPr bwMode="auto">
              <a:xfrm>
                <a:off x="1936620" y="1275606"/>
                <a:ext cx="1296142" cy="1728192"/>
                <a:chOff x="1907704" y="1275606"/>
                <a:chExt cx="1296142" cy="1728192"/>
              </a:xfrm>
            </p:grpSpPr>
            <p:sp>
              <p:nvSpPr>
                <p:cNvPr id="69" name="圆角矩形 68"/>
                <p:cNvSpPr/>
                <p:nvPr/>
              </p:nvSpPr>
              <p:spPr>
                <a:xfrm>
                  <a:off x="1907703" y="1276713"/>
                  <a:ext cx="1295319" cy="1727081"/>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3.7</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70" name="圆角矩形 69"/>
                <p:cNvSpPr/>
                <p:nvPr/>
              </p:nvSpPr>
              <p:spPr>
                <a:xfrm>
                  <a:off x="1962243" y="1349323"/>
                  <a:ext cx="1186239" cy="158186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8" name="圆角矩形 5"/>
              <p:cNvSpPr/>
              <p:nvPr/>
            </p:nvSpPr>
            <p:spPr>
              <a:xfrm>
                <a:off x="1931437" y="2064721"/>
                <a:ext cx="1227145" cy="93355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65" name="直接连接符 64"/>
            <p:cNvCxnSpPr/>
            <p:nvPr/>
          </p:nvCxnSpPr>
          <p:spPr bwMode="auto">
            <a:xfrm>
              <a:off x="2810041" y="1569928"/>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8159" name="矩形 35"/>
            <p:cNvSpPr>
              <a:spLocks noChangeArrowheads="1"/>
            </p:cNvSpPr>
            <p:nvPr/>
          </p:nvSpPr>
          <p:spPr bwMode="auto">
            <a:xfrm>
              <a:off x="2681682" y="1198229"/>
              <a:ext cx="856780" cy="41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a:latin typeface="微软雅黑" panose="020B0503020204020204" pitchFamily="34" charset="-122"/>
                  <a:ea typeface="微软雅黑" panose="020B0503020204020204" pitchFamily="34" charset="-122"/>
                </a:rPr>
                <a:t>内部类</a:t>
              </a:r>
              <a:endParaRPr lang="en-US" altLang="zh-CN" sz="1800">
                <a:latin typeface="微软雅黑" panose="020B0503020204020204" pitchFamily="34" charset="-122"/>
                <a:ea typeface="微软雅黑" panose="020B0503020204020204" pitchFamily="34" charset="-122"/>
              </a:endParaRPr>
            </a:p>
          </p:txBody>
        </p:sp>
      </p:grpSp>
      <p:sp>
        <p:nvSpPr>
          <p:cNvPr id="48146" name="TextBox 126">
            <a:hlinkClick r:id="rId5" action="ppaction://hlinksldjump"/>
          </p:cNvPr>
          <p:cNvSpPr txBox="1">
            <a:spLocks noChangeArrowheads="1"/>
          </p:cNvSpPr>
          <p:nvPr/>
        </p:nvSpPr>
        <p:spPr bwMode="auto">
          <a:xfrm>
            <a:off x="2624138" y="5472113"/>
            <a:ext cx="23463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400" u="sng">
                <a:solidFill>
                  <a:srgbClr val="D9D9D9"/>
                </a:solidFill>
                <a:latin typeface="微软雅黑" panose="020B0503020204020204" pitchFamily="34" charset="-122"/>
                <a:ea typeface="微软雅黑" panose="020B0503020204020204" pitchFamily="34" charset="-122"/>
              </a:rPr>
              <a:t>☞</a:t>
            </a:r>
            <a:r>
              <a:rPr lang="zh-CN" altLang="en-US" sz="1400" u="sng">
                <a:solidFill>
                  <a:srgbClr val="D9D9D9"/>
                </a:solidFill>
                <a:latin typeface="微软雅黑" panose="020B0503020204020204" pitchFamily="34" charset="-122"/>
                <a:ea typeface="微软雅黑" panose="020B0503020204020204" pitchFamily="34" charset="-122"/>
              </a:rPr>
              <a:t>点击查看本小节知识架构</a:t>
            </a:r>
          </a:p>
        </p:txBody>
      </p:sp>
      <p:grpSp>
        <p:nvGrpSpPr>
          <p:cNvPr id="48147" name="组合 195"/>
          <p:cNvGrpSpPr>
            <a:grpSpLocks/>
          </p:cNvGrpSpPr>
          <p:nvPr/>
        </p:nvGrpSpPr>
        <p:grpSpPr bwMode="auto">
          <a:xfrm>
            <a:off x="3121025" y="5842000"/>
            <a:ext cx="4138613" cy="587375"/>
            <a:chOff x="1710657" y="1198229"/>
            <a:chExt cx="4042443" cy="658031"/>
          </a:xfrm>
        </p:grpSpPr>
        <p:grpSp>
          <p:nvGrpSpPr>
            <p:cNvPr id="48150" name="组合 29"/>
            <p:cNvGrpSpPr>
              <a:grpSpLocks/>
            </p:cNvGrpSpPr>
            <p:nvPr/>
          </p:nvGrpSpPr>
          <p:grpSpPr bwMode="auto">
            <a:xfrm rot="-12767">
              <a:off x="1710657" y="1263652"/>
              <a:ext cx="884411" cy="592608"/>
              <a:chOff x="1936620" y="1275606"/>
              <a:chExt cx="1296144" cy="1728192"/>
            </a:xfrm>
          </p:grpSpPr>
          <p:grpSp>
            <p:nvGrpSpPr>
              <p:cNvPr id="48153" name="组合 31"/>
              <p:cNvGrpSpPr>
                <a:grpSpLocks/>
              </p:cNvGrpSpPr>
              <p:nvPr/>
            </p:nvGrpSpPr>
            <p:grpSpPr bwMode="auto">
              <a:xfrm>
                <a:off x="1936620" y="1275606"/>
                <a:ext cx="1296142" cy="1728192"/>
                <a:chOff x="1907704" y="1275606"/>
                <a:chExt cx="1296142" cy="1728192"/>
              </a:xfrm>
            </p:grpSpPr>
            <p:sp>
              <p:nvSpPr>
                <p:cNvPr id="79" name="圆角矩形 78"/>
                <p:cNvSpPr/>
                <p:nvPr/>
              </p:nvSpPr>
              <p:spPr>
                <a:xfrm>
                  <a:off x="1907703" y="1276713"/>
                  <a:ext cx="1295319" cy="1727081"/>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3.8</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80" name="圆角矩形 79"/>
                <p:cNvSpPr/>
                <p:nvPr/>
              </p:nvSpPr>
              <p:spPr>
                <a:xfrm>
                  <a:off x="1962243" y="1349323"/>
                  <a:ext cx="1186239" cy="158186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78" name="圆角矩形 5"/>
              <p:cNvSpPr/>
              <p:nvPr/>
            </p:nvSpPr>
            <p:spPr>
              <a:xfrm>
                <a:off x="1931437" y="2064721"/>
                <a:ext cx="1227145" cy="93355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75" name="直接连接符 74"/>
            <p:cNvCxnSpPr/>
            <p:nvPr/>
          </p:nvCxnSpPr>
          <p:spPr bwMode="auto">
            <a:xfrm>
              <a:off x="2810041" y="1569928"/>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8152" name="矩形 35"/>
            <p:cNvSpPr>
              <a:spLocks noChangeArrowheads="1"/>
            </p:cNvSpPr>
            <p:nvPr/>
          </p:nvSpPr>
          <p:spPr bwMode="auto">
            <a:xfrm>
              <a:off x="2681682" y="1198229"/>
              <a:ext cx="1758905" cy="41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Java</a:t>
              </a:r>
              <a:r>
                <a:rPr lang="zh-CN" altLang="en-US" sz="1800">
                  <a:latin typeface="微软雅黑" panose="020B0503020204020204" pitchFamily="34" charset="-122"/>
                  <a:ea typeface="微软雅黑" panose="020B0503020204020204" pitchFamily="34" charset="-122"/>
                </a:rPr>
                <a:t>的帮助文档</a:t>
              </a:r>
              <a:endParaRPr lang="en-US" altLang="zh-CN" sz="1800">
                <a:latin typeface="微软雅黑" panose="020B0503020204020204" pitchFamily="34" charset="-122"/>
                <a:ea typeface="微软雅黑" panose="020B0503020204020204" pitchFamily="34" charset="-122"/>
              </a:endParaRPr>
            </a:p>
          </p:txBody>
        </p:sp>
      </p:grpSp>
      <p:sp>
        <p:nvSpPr>
          <p:cNvPr id="48148" name="TextBox 126">
            <a:hlinkClick r:id="rId6" action="ppaction://hlinksldjump"/>
          </p:cNvPr>
          <p:cNvSpPr txBox="1">
            <a:spLocks noChangeArrowheads="1"/>
          </p:cNvSpPr>
          <p:nvPr/>
        </p:nvSpPr>
        <p:spPr bwMode="auto">
          <a:xfrm>
            <a:off x="4122738" y="6164263"/>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400" u="sng">
                <a:solidFill>
                  <a:srgbClr val="D9D9D9"/>
                </a:solidFill>
                <a:latin typeface="微软雅黑" panose="020B0503020204020204" pitchFamily="34" charset="-122"/>
                <a:ea typeface="微软雅黑" panose="020B0503020204020204" pitchFamily="34" charset="-122"/>
              </a:rPr>
              <a:t>☞</a:t>
            </a:r>
            <a:r>
              <a:rPr lang="zh-CN" altLang="en-US" sz="1400" u="sng">
                <a:solidFill>
                  <a:srgbClr val="D9D9D9"/>
                </a:solidFill>
                <a:latin typeface="微软雅黑" panose="020B0503020204020204" pitchFamily="34" charset="-122"/>
                <a:ea typeface="微软雅黑" panose="020B0503020204020204" pitchFamily="34" charset="-122"/>
              </a:rPr>
              <a:t>点击查看本小节知识架构</a:t>
            </a:r>
          </a:p>
        </p:txBody>
      </p:sp>
      <p:sp>
        <p:nvSpPr>
          <p:cNvPr id="4814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目录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0" name="内容占位符 2"/>
          <p:cNvSpPr>
            <a:spLocks noGrp="1"/>
          </p:cNvSpPr>
          <p:nvPr>
            <p:ph idx="1"/>
          </p:nvPr>
        </p:nvSpPr>
        <p:spPr>
          <a:xfrm>
            <a:off x="457200" y="1100138"/>
            <a:ext cx="8229600" cy="5059362"/>
          </a:xfrm>
        </p:spPr>
        <p:txBody>
          <a:bodyPr rtlCol="0">
            <a:normAutofit/>
          </a:bodyPr>
          <a:lstStyle/>
          <a:p>
            <a:pPr eaLnBrk="1" fontAlgn="auto" hangingPunct="1">
              <a:spcAft>
                <a:spcPts val="0"/>
              </a:spcAft>
              <a:defRPr/>
            </a:pPr>
            <a:r>
              <a:rPr lang="en-US" altLang="zh-CN" b="1" dirty="0">
                <a:solidFill>
                  <a:srgbClr val="0070C0"/>
                </a:solidFill>
                <a:cs typeface="+mn-cs"/>
              </a:rPr>
              <a:t>3.3.1 </a:t>
            </a:r>
            <a:r>
              <a:rPr lang="zh-CN" altLang="en-US" b="1" dirty="0">
                <a:solidFill>
                  <a:srgbClr val="0070C0"/>
                </a:solidFill>
                <a:cs typeface="+mn-cs"/>
              </a:rPr>
              <a:t>构造方法的定义</a:t>
            </a:r>
            <a:endParaRPr lang="en-US" altLang="zh-CN" b="1" dirty="0">
              <a:solidFill>
                <a:srgbClr val="0070C0"/>
              </a:solidFill>
              <a:cs typeface="+mn-cs"/>
            </a:endParaRPr>
          </a:p>
          <a:p>
            <a:pPr lvl="1" eaLnBrk="1" fontAlgn="auto" hangingPunct="1">
              <a:spcAft>
                <a:spcPts val="0"/>
              </a:spcAft>
              <a:defRPr/>
            </a:pPr>
            <a:endParaRPr lang="en-US" altLang="zh-CN" sz="600" dirty="0">
              <a:cs typeface="+mn-cs"/>
            </a:endParaRPr>
          </a:p>
          <a:p>
            <a:pPr lvl="1" eaLnBrk="1" fontAlgn="auto" hangingPunct="1">
              <a:spcAft>
                <a:spcPts val="0"/>
              </a:spcAft>
              <a:defRPr/>
            </a:pPr>
            <a:r>
              <a:rPr lang="zh-CN" altLang="en-US" dirty="0"/>
              <a:t>构造方法的作用：在创建对象时执行初始化。</a:t>
            </a:r>
            <a:endParaRPr lang="en-US" altLang="zh-CN" dirty="0"/>
          </a:p>
          <a:p>
            <a:pPr lvl="1" eaLnBrk="1" fontAlgn="auto" hangingPunct="1">
              <a:spcAft>
                <a:spcPts val="0"/>
              </a:spcAft>
              <a:defRPr/>
            </a:pPr>
            <a:r>
              <a:rPr lang="zh-CN" altLang="zh-CN" dirty="0">
                <a:cs typeface="+mn-cs"/>
              </a:rPr>
              <a:t>在一个类中定义的方法如果同时满足以下三个条件，该方法称为构造方法，具体如下：</a:t>
            </a:r>
            <a:endParaRPr lang="en-US" altLang="zh-CN" dirty="0">
              <a:cs typeface="+mn-cs"/>
            </a:endParaRPr>
          </a:p>
          <a:p>
            <a:pPr marL="457200" lvl="1" indent="0" eaLnBrk="1" fontAlgn="auto" hangingPunct="1">
              <a:spcAft>
                <a:spcPts val="0"/>
              </a:spcAft>
              <a:buFont typeface="Arial" panose="020B0604020202020204" pitchFamily="34" charset="0"/>
              <a:buNone/>
              <a:defRPr/>
            </a:pPr>
            <a:r>
              <a:rPr lang="zh-CN" altLang="en-US" dirty="0">
                <a:cs typeface="+mn-cs"/>
              </a:rPr>
              <a:t>（</a:t>
            </a:r>
            <a:r>
              <a:rPr lang="en-US" altLang="zh-CN" dirty="0">
                <a:cs typeface="+mn-cs"/>
              </a:rPr>
              <a:t>1</a:t>
            </a:r>
            <a:r>
              <a:rPr lang="zh-CN" altLang="en-US" dirty="0">
                <a:cs typeface="+mn-cs"/>
              </a:rPr>
              <a:t>）</a:t>
            </a:r>
            <a:r>
              <a:rPr lang="zh-CN" altLang="en-US" dirty="0">
                <a:solidFill>
                  <a:srgbClr val="00B0F0"/>
                </a:solidFill>
                <a:cs typeface="+mn-cs"/>
              </a:rPr>
              <a:t>方法名</a:t>
            </a:r>
            <a:r>
              <a:rPr lang="zh-CN" altLang="en-US" dirty="0">
                <a:cs typeface="+mn-cs"/>
              </a:rPr>
              <a:t>和</a:t>
            </a:r>
            <a:r>
              <a:rPr lang="zh-CN" altLang="en-US" dirty="0">
                <a:solidFill>
                  <a:srgbClr val="00B0F0"/>
                </a:solidFill>
                <a:cs typeface="+mn-cs"/>
              </a:rPr>
              <a:t>类名相同</a:t>
            </a:r>
            <a:endParaRPr lang="en-US" altLang="zh-CN" dirty="0">
              <a:solidFill>
                <a:srgbClr val="00B0F0"/>
              </a:solidFill>
              <a:cs typeface="+mn-cs"/>
            </a:endParaRPr>
          </a:p>
          <a:p>
            <a:pPr marL="457200" lvl="1" indent="0" eaLnBrk="1" fontAlgn="auto" hangingPunct="1">
              <a:spcAft>
                <a:spcPts val="0"/>
              </a:spcAft>
              <a:buFont typeface="Arial" panose="020B0604020202020204" pitchFamily="34" charset="0"/>
              <a:buNone/>
              <a:defRPr/>
            </a:pPr>
            <a:r>
              <a:rPr lang="zh-CN" altLang="en-US" dirty="0">
                <a:cs typeface="+mn-cs"/>
              </a:rPr>
              <a:t>（</a:t>
            </a:r>
            <a:r>
              <a:rPr lang="en-US" altLang="zh-CN" dirty="0">
                <a:cs typeface="+mn-cs"/>
              </a:rPr>
              <a:t>2</a:t>
            </a:r>
            <a:r>
              <a:rPr lang="zh-CN" altLang="en-US" dirty="0">
                <a:cs typeface="+mn-cs"/>
              </a:rPr>
              <a:t>）方法名的前面</a:t>
            </a:r>
            <a:r>
              <a:rPr lang="zh-CN" altLang="en-US" dirty="0">
                <a:solidFill>
                  <a:srgbClr val="00B0F0"/>
                </a:solidFill>
                <a:cs typeface="+mn-cs"/>
              </a:rPr>
              <a:t>没有返回值类型</a:t>
            </a:r>
            <a:r>
              <a:rPr lang="zh-CN" altLang="en-US" dirty="0">
                <a:cs typeface="+mn-cs"/>
              </a:rPr>
              <a:t>的声明</a:t>
            </a:r>
            <a:endParaRPr lang="en-US" altLang="zh-CN" dirty="0">
              <a:cs typeface="+mn-cs"/>
            </a:endParaRPr>
          </a:p>
          <a:p>
            <a:pPr marL="457200" lvl="1" indent="0" eaLnBrk="1" fontAlgn="auto" hangingPunct="1">
              <a:spcAft>
                <a:spcPts val="0"/>
              </a:spcAft>
              <a:buFont typeface="Arial" panose="020B0604020202020204" pitchFamily="34" charset="0"/>
              <a:buNone/>
              <a:defRPr/>
            </a:pPr>
            <a:r>
              <a:rPr lang="zh-CN" altLang="en-US" dirty="0">
                <a:cs typeface="+mn-cs"/>
              </a:rPr>
              <a:t>（</a:t>
            </a:r>
            <a:r>
              <a:rPr lang="en-US" altLang="zh-CN" dirty="0">
                <a:cs typeface="+mn-cs"/>
              </a:rPr>
              <a:t>3</a:t>
            </a:r>
            <a:r>
              <a:rPr lang="zh-CN" altLang="en-US" dirty="0">
                <a:cs typeface="+mn-cs"/>
              </a:rPr>
              <a:t>）方法中</a:t>
            </a:r>
            <a:r>
              <a:rPr lang="zh-CN" altLang="en-US" dirty="0">
                <a:solidFill>
                  <a:srgbClr val="00B0F0"/>
                </a:solidFill>
                <a:cs typeface="+mn-cs"/>
              </a:rPr>
              <a:t>不能使用</a:t>
            </a:r>
            <a:r>
              <a:rPr lang="en-US" altLang="zh-CN" dirty="0">
                <a:solidFill>
                  <a:srgbClr val="00B0F0"/>
                </a:solidFill>
                <a:cs typeface="+mn-cs"/>
              </a:rPr>
              <a:t>return</a:t>
            </a:r>
            <a:r>
              <a:rPr lang="zh-CN" altLang="en-US" dirty="0">
                <a:solidFill>
                  <a:srgbClr val="00B0F0"/>
                </a:solidFill>
                <a:cs typeface="+mn-cs"/>
              </a:rPr>
              <a:t>语句</a:t>
            </a:r>
            <a:r>
              <a:rPr lang="zh-CN" altLang="en-US" dirty="0">
                <a:cs typeface="+mn-cs"/>
              </a:rPr>
              <a:t>返回一个值</a:t>
            </a:r>
            <a:endParaRPr lang="en-US" altLang="zh-CN" dirty="0">
              <a:cs typeface="+mn-cs"/>
            </a:endParaRPr>
          </a:p>
        </p:txBody>
      </p:sp>
      <p:sp>
        <p:nvSpPr>
          <p:cNvPr id="7373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00000"/>
              </a:lnSpc>
              <a:spcBef>
                <a:spcPct val="0"/>
              </a:spcBef>
              <a:buFontTx/>
              <a:buNone/>
            </a:pP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3733" name="标题 1"/>
          <p:cNvSpPr>
            <a:spLocks noChangeArrowheads="1"/>
          </p:cNvSpPr>
          <p:nvPr/>
        </p:nvSpPr>
        <p:spPr bwMode="auto">
          <a:xfrm>
            <a:off x="1652588" y="41751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构造方法</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0" name="内容占位符 2"/>
          <p:cNvSpPr>
            <a:spLocks noGrp="1"/>
          </p:cNvSpPr>
          <p:nvPr>
            <p:ph idx="1"/>
          </p:nvPr>
        </p:nvSpPr>
        <p:spPr>
          <a:xfrm>
            <a:off x="344488" y="1066800"/>
            <a:ext cx="8229600" cy="5059363"/>
          </a:xfrm>
        </p:spPr>
        <p:txBody>
          <a:bodyPr rtlCol="0">
            <a:normAutofit/>
          </a:bodyPr>
          <a:lstStyle/>
          <a:p>
            <a:pPr eaLnBrk="1" fontAlgn="auto" hangingPunct="1">
              <a:spcAft>
                <a:spcPts val="0"/>
              </a:spcAft>
              <a:defRPr/>
            </a:pPr>
            <a:r>
              <a:rPr lang="en-US" altLang="zh-CN" b="1" dirty="0">
                <a:solidFill>
                  <a:srgbClr val="0070C0"/>
                </a:solidFill>
                <a:cs typeface="+mn-cs"/>
              </a:rPr>
              <a:t>3.3.1 </a:t>
            </a:r>
            <a:r>
              <a:rPr lang="zh-CN" altLang="en-US" b="1" dirty="0">
                <a:solidFill>
                  <a:srgbClr val="0070C0"/>
                </a:solidFill>
                <a:cs typeface="+mn-cs"/>
              </a:rPr>
              <a:t>构造方法的定义</a:t>
            </a:r>
            <a:endParaRPr lang="en-US" altLang="zh-CN" b="1" dirty="0">
              <a:solidFill>
                <a:srgbClr val="0070C0"/>
              </a:solidFill>
              <a:cs typeface="+mn-cs"/>
            </a:endParaRPr>
          </a:p>
          <a:p>
            <a:pPr lvl="1" eaLnBrk="1" fontAlgn="auto" hangingPunct="1">
              <a:lnSpc>
                <a:spcPct val="200000"/>
              </a:lnSpc>
              <a:spcAft>
                <a:spcPts val="0"/>
              </a:spcAft>
              <a:defRPr/>
            </a:pPr>
            <a:r>
              <a:rPr lang="zh-CN" altLang="en-US" dirty="0">
                <a:cs typeface="+mn-cs"/>
              </a:rPr>
              <a:t>对构造方法的特点有所了解后，接下来，通过一个案例来演示如何在类中定义构造方法，具体如例</a:t>
            </a:r>
            <a:r>
              <a:rPr lang="en-US" altLang="zh-CN" dirty="0">
                <a:cs typeface="+mn-cs"/>
              </a:rPr>
              <a:t>3-7</a:t>
            </a:r>
            <a:r>
              <a:rPr lang="zh-CN" altLang="en-US" dirty="0">
                <a:cs typeface="+mn-cs"/>
              </a:rPr>
              <a:t>所示。</a:t>
            </a: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zh-CN"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sz="800" dirty="0">
              <a:cs typeface="+mn-cs"/>
            </a:endParaRPr>
          </a:p>
          <a:p>
            <a:pPr lvl="1" eaLnBrk="1" fontAlgn="auto" hangingPunct="1">
              <a:spcAft>
                <a:spcPts val="0"/>
              </a:spcAft>
              <a:defRPr/>
            </a:pPr>
            <a:endParaRPr lang="zh-CN" altLang="zh-CN" dirty="0">
              <a:cs typeface="+mn-cs"/>
            </a:endParaRPr>
          </a:p>
        </p:txBody>
      </p:sp>
      <p:sp>
        <p:nvSpPr>
          <p:cNvPr id="7578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构造方法</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t="6512"/>
          <a:stretch>
            <a:fillRect/>
          </a:stretch>
        </p:blipFill>
        <p:spPr bwMode="auto">
          <a:xfrm>
            <a:off x="973138" y="1824038"/>
            <a:ext cx="7432675" cy="268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263" y="2611438"/>
            <a:ext cx="6975475"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标注 6"/>
          <p:cNvSpPr/>
          <p:nvPr/>
        </p:nvSpPr>
        <p:spPr bwMode="auto">
          <a:xfrm>
            <a:off x="738188" y="4173538"/>
            <a:ext cx="7667625" cy="2446337"/>
          </a:xfrm>
          <a:prstGeom prst="wedgeRoundRectCallout">
            <a:avLst>
              <a:gd name="adj1" fmla="val -13208"/>
              <a:gd name="adj2" fmla="val -58797"/>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200000"/>
              </a:lnSpc>
              <a:defRPr/>
            </a:pPr>
            <a:r>
              <a:rPr lang="en-US" altLang="zh-CN" dirty="0">
                <a:latin typeface="Arial" charset="0"/>
              </a:rPr>
              <a:t>Person</a:t>
            </a:r>
            <a:r>
              <a:rPr lang="zh-CN" altLang="zh-CN" dirty="0">
                <a:latin typeface="Arial" charset="0"/>
              </a:rPr>
              <a:t>类中定义了一个无参的构造方法</a:t>
            </a:r>
            <a:r>
              <a:rPr lang="en-US" altLang="zh-CN" dirty="0">
                <a:latin typeface="Arial" charset="0"/>
              </a:rPr>
              <a:t>Person()</a:t>
            </a:r>
            <a:r>
              <a:rPr lang="zh-CN" altLang="zh-CN" dirty="0">
                <a:latin typeface="Arial" charset="0"/>
              </a:rPr>
              <a:t>。从运行结果可以看出，</a:t>
            </a:r>
            <a:r>
              <a:rPr lang="en-US" altLang="zh-CN" dirty="0">
                <a:latin typeface="Arial" charset="0"/>
              </a:rPr>
              <a:t>Person</a:t>
            </a:r>
            <a:r>
              <a:rPr lang="zh-CN" altLang="zh-CN" dirty="0">
                <a:latin typeface="Arial" charset="0"/>
              </a:rPr>
              <a:t>类中无参的构造方法被调用了。这是因为第</a:t>
            </a:r>
            <a:r>
              <a:rPr lang="en-US" altLang="zh-CN" dirty="0">
                <a:latin typeface="Arial" charset="0"/>
              </a:rPr>
              <a:t>9</a:t>
            </a:r>
            <a:r>
              <a:rPr lang="zh-CN" altLang="zh-CN" dirty="0">
                <a:latin typeface="Arial" charset="0"/>
              </a:rPr>
              <a:t>行代码在实例化</a:t>
            </a:r>
            <a:r>
              <a:rPr lang="en-US" altLang="zh-CN" dirty="0">
                <a:latin typeface="Arial" charset="0"/>
              </a:rPr>
              <a:t>Person</a:t>
            </a:r>
            <a:r>
              <a:rPr lang="zh-CN" altLang="zh-CN" dirty="0">
                <a:latin typeface="Arial" charset="0"/>
              </a:rPr>
              <a:t>对象时会自动调用类的构造方法，“</a:t>
            </a:r>
            <a:r>
              <a:rPr lang="en-US" altLang="zh-CN" dirty="0">
                <a:latin typeface="Arial" charset="0"/>
              </a:rPr>
              <a:t>new Person()</a:t>
            </a:r>
            <a:r>
              <a:rPr lang="zh-CN" altLang="zh-CN" dirty="0">
                <a:latin typeface="Arial" charset="0"/>
              </a:rPr>
              <a:t>”语句的作用除了会实例化</a:t>
            </a:r>
            <a:r>
              <a:rPr lang="en-US" altLang="zh-CN" dirty="0">
                <a:latin typeface="Arial" charset="0"/>
              </a:rPr>
              <a:t>Person</a:t>
            </a:r>
            <a:r>
              <a:rPr lang="zh-CN" altLang="zh-CN" dirty="0">
                <a:latin typeface="Arial" charset="0"/>
              </a:rPr>
              <a:t>对象，还会调用构造方法</a:t>
            </a:r>
            <a:r>
              <a:rPr lang="en-US" altLang="zh-CN" dirty="0">
                <a:latin typeface="Arial" charset="0"/>
              </a:rPr>
              <a:t>Person()</a:t>
            </a:r>
            <a:r>
              <a:rPr lang="zh-CN" altLang="en-US" dirty="0">
                <a:latin typeface="Arial"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1"/>
          <p:cNvSpPr>
            <a:spLocks noGrp="1"/>
          </p:cNvSpPr>
          <p:nvPr>
            <p:ph idx="1"/>
          </p:nvPr>
        </p:nvSpPr>
        <p:spPr>
          <a:xfrm>
            <a:off x="628650" y="1154113"/>
            <a:ext cx="7886700" cy="4979987"/>
          </a:xfrm>
        </p:spPr>
        <p:txBody>
          <a:bodyPr/>
          <a:lstStyle/>
          <a:p>
            <a:pPr>
              <a:lnSpc>
                <a:spcPct val="100000"/>
              </a:lnSpc>
            </a:pPr>
            <a:r>
              <a:rPr lang="en-US" altLang="zh-CN" sz="2400" b="1">
                <a:solidFill>
                  <a:srgbClr val="0070C0"/>
                </a:solidFill>
              </a:rPr>
              <a:t>3.3.1 </a:t>
            </a:r>
            <a:r>
              <a:rPr lang="zh-CN" altLang="en-US" sz="2400" b="1">
                <a:solidFill>
                  <a:srgbClr val="0070C0"/>
                </a:solidFill>
              </a:rPr>
              <a:t>构造方法的定义</a:t>
            </a:r>
            <a:endParaRPr lang="en-US" altLang="zh-CN" sz="2400" b="1">
              <a:solidFill>
                <a:srgbClr val="0070C0"/>
              </a:solidFill>
            </a:endParaRPr>
          </a:p>
          <a:p>
            <a:pPr>
              <a:lnSpc>
                <a:spcPct val="100000"/>
              </a:lnSpc>
            </a:pPr>
            <a:r>
              <a:rPr lang="zh-CN" altLang="en-US" sz="2000"/>
              <a:t>在一个类中，除了可以定义无参的构造方法，也可以定义有参的构造方法，通过有参的构造方法可以实现对属性的赋值，接下来，对例</a:t>
            </a:r>
            <a:r>
              <a:rPr lang="en-US" altLang="zh-CN" sz="2000"/>
              <a:t>3-7</a:t>
            </a:r>
            <a:r>
              <a:rPr lang="zh-CN" altLang="en-US" sz="2000"/>
              <a:t>进行改写，改写后的代码如例</a:t>
            </a:r>
            <a:r>
              <a:rPr lang="en-US" altLang="zh-CN" sz="2000"/>
              <a:t>3-8</a:t>
            </a:r>
            <a:r>
              <a:rPr lang="zh-CN" altLang="en-US" sz="2000"/>
              <a:t>所示。</a:t>
            </a:r>
            <a:endParaRPr lang="en-US" altLang="zh-CN" sz="2000"/>
          </a:p>
        </p:txBody>
      </p:sp>
      <p:sp>
        <p:nvSpPr>
          <p:cNvPr id="7680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3.3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构造方法</a:t>
            </a:r>
          </a:p>
        </p:txBody>
      </p:sp>
      <p:pic>
        <p:nvPicPr>
          <p:cNvPr id="76804" name="Picture 6"/>
          <p:cNvPicPr>
            <a:picLocks noChangeAspect="1" noChangeArrowheads="1"/>
          </p:cNvPicPr>
          <p:nvPr/>
        </p:nvPicPr>
        <p:blipFill>
          <a:blip r:embed="rId2">
            <a:extLst>
              <a:ext uri="{28A0092B-C50C-407E-A947-70E740481C1C}">
                <a14:useLocalDpi xmlns:a14="http://schemas.microsoft.com/office/drawing/2010/main" val="0"/>
              </a:ext>
            </a:extLst>
          </a:blip>
          <a:srcRect t="4955"/>
          <a:stretch>
            <a:fillRect/>
          </a:stretch>
        </p:blipFill>
        <p:spPr bwMode="auto">
          <a:xfrm>
            <a:off x="422275" y="2643188"/>
            <a:ext cx="7386638"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3128963"/>
            <a:ext cx="5983287"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标注 6"/>
          <p:cNvSpPr/>
          <p:nvPr/>
        </p:nvSpPr>
        <p:spPr bwMode="auto">
          <a:xfrm>
            <a:off x="1209675" y="3905250"/>
            <a:ext cx="7667625" cy="2814638"/>
          </a:xfrm>
          <a:prstGeom prst="wedgeRoundRectCallout">
            <a:avLst>
              <a:gd name="adj1" fmla="val -13208"/>
              <a:gd name="adj2" fmla="val -58797"/>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200000"/>
              </a:lnSpc>
              <a:defRPr/>
            </a:pPr>
            <a:r>
              <a:rPr lang="en-US" altLang="zh-CN" dirty="0">
                <a:latin typeface="Arial" charset="0"/>
              </a:rPr>
              <a:t>Person</a:t>
            </a:r>
            <a:r>
              <a:rPr lang="zh-CN" altLang="zh-CN" dirty="0">
                <a:latin typeface="Arial" charset="0"/>
              </a:rPr>
              <a:t>类中定义了有参的构造方法</a:t>
            </a:r>
            <a:r>
              <a:rPr lang="en-US" altLang="zh-CN" dirty="0">
                <a:latin typeface="Arial" charset="0"/>
              </a:rPr>
              <a:t>Person(</a:t>
            </a:r>
            <a:r>
              <a:rPr lang="en-US" altLang="zh-CN" dirty="0" err="1">
                <a:latin typeface="Arial" charset="0"/>
              </a:rPr>
              <a:t>int</a:t>
            </a:r>
            <a:r>
              <a:rPr lang="en-US" altLang="zh-CN" dirty="0">
                <a:latin typeface="Arial" charset="0"/>
              </a:rPr>
              <a:t> a)</a:t>
            </a:r>
            <a:r>
              <a:rPr lang="zh-CN" altLang="zh-CN" dirty="0">
                <a:latin typeface="Arial" charset="0"/>
              </a:rPr>
              <a:t>。第</a:t>
            </a:r>
            <a:r>
              <a:rPr lang="en-US" altLang="zh-CN" dirty="0">
                <a:latin typeface="Arial" charset="0"/>
              </a:rPr>
              <a:t>13</a:t>
            </a:r>
            <a:r>
              <a:rPr lang="zh-CN" altLang="zh-CN" dirty="0">
                <a:latin typeface="Arial" charset="0"/>
              </a:rPr>
              <a:t>行代码中的“</a:t>
            </a:r>
            <a:r>
              <a:rPr lang="en-US" altLang="zh-CN" dirty="0">
                <a:latin typeface="Arial" charset="0"/>
              </a:rPr>
              <a:t>new Person(20)</a:t>
            </a:r>
            <a:r>
              <a:rPr lang="zh-CN" altLang="zh-CN" dirty="0">
                <a:latin typeface="Arial" charset="0"/>
              </a:rPr>
              <a:t>”会在实例化对象的同时调用有参的构造方法，并传入了参数</a:t>
            </a:r>
            <a:r>
              <a:rPr lang="en-US" altLang="zh-CN" dirty="0">
                <a:latin typeface="Arial" charset="0"/>
              </a:rPr>
              <a:t>20</a:t>
            </a:r>
            <a:r>
              <a:rPr lang="zh-CN" altLang="zh-CN" dirty="0">
                <a:latin typeface="Arial" charset="0"/>
              </a:rPr>
              <a:t>。在构造方法</a:t>
            </a:r>
            <a:r>
              <a:rPr lang="en-US" altLang="zh-CN" dirty="0">
                <a:latin typeface="Arial" charset="0"/>
              </a:rPr>
              <a:t>Person(</a:t>
            </a:r>
            <a:r>
              <a:rPr lang="en-US" altLang="zh-CN" dirty="0" err="1">
                <a:latin typeface="Arial" charset="0"/>
              </a:rPr>
              <a:t>int</a:t>
            </a:r>
            <a:r>
              <a:rPr lang="en-US" altLang="zh-CN" dirty="0">
                <a:latin typeface="Arial" charset="0"/>
              </a:rPr>
              <a:t> a)</a:t>
            </a:r>
            <a:r>
              <a:rPr lang="zh-CN" altLang="zh-CN" dirty="0">
                <a:latin typeface="Arial" charset="0"/>
              </a:rPr>
              <a:t>中将</a:t>
            </a:r>
            <a:r>
              <a:rPr lang="en-US" altLang="zh-CN" dirty="0">
                <a:latin typeface="Arial" charset="0"/>
              </a:rPr>
              <a:t>20</a:t>
            </a:r>
            <a:r>
              <a:rPr lang="zh-CN" altLang="zh-CN" dirty="0">
                <a:latin typeface="Arial" charset="0"/>
              </a:rPr>
              <a:t>赋值给对象的</a:t>
            </a:r>
            <a:r>
              <a:rPr lang="en-US" altLang="zh-CN" dirty="0">
                <a:latin typeface="Arial" charset="0"/>
              </a:rPr>
              <a:t>age</a:t>
            </a:r>
            <a:r>
              <a:rPr lang="zh-CN" altLang="zh-CN" dirty="0">
                <a:latin typeface="Arial" charset="0"/>
              </a:rPr>
              <a:t>属性。通过运行结果可以看出，</a:t>
            </a:r>
            <a:r>
              <a:rPr lang="en-US" altLang="zh-CN" dirty="0">
                <a:latin typeface="Arial" charset="0"/>
              </a:rPr>
              <a:t>Person</a:t>
            </a:r>
            <a:r>
              <a:rPr lang="zh-CN" altLang="zh-CN" dirty="0">
                <a:latin typeface="Arial" charset="0"/>
              </a:rPr>
              <a:t>对象在调用</a:t>
            </a:r>
            <a:r>
              <a:rPr lang="en-US" altLang="zh-CN" dirty="0">
                <a:latin typeface="Arial" charset="0"/>
              </a:rPr>
              <a:t>speak()</a:t>
            </a:r>
            <a:r>
              <a:rPr lang="zh-CN" altLang="zh-CN" dirty="0">
                <a:latin typeface="Arial" charset="0"/>
              </a:rPr>
              <a:t>方法时，其</a:t>
            </a:r>
            <a:r>
              <a:rPr lang="en-US" altLang="zh-CN" dirty="0">
                <a:latin typeface="Arial" charset="0"/>
              </a:rPr>
              <a:t>age</a:t>
            </a:r>
            <a:r>
              <a:rPr lang="zh-CN" altLang="zh-CN" dirty="0">
                <a:latin typeface="Arial" charset="0"/>
              </a:rPr>
              <a:t>属性已经被赋值为</a:t>
            </a:r>
            <a:r>
              <a:rPr lang="en-US" altLang="zh-CN" dirty="0">
                <a:latin typeface="Arial" charset="0"/>
              </a:rPr>
              <a:t>20</a:t>
            </a:r>
            <a:r>
              <a:rPr lang="zh-CN" altLang="zh-CN" dirty="0">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dirty="0"/>
              <a:t>类的初始化过程</a:t>
            </a:r>
          </a:p>
        </p:txBody>
      </p:sp>
      <p:sp>
        <p:nvSpPr>
          <p:cNvPr id="40963" name="内容占位符 2"/>
          <p:cNvSpPr>
            <a:spLocks noGrp="1"/>
          </p:cNvSpPr>
          <p:nvPr>
            <p:ph idx="1"/>
          </p:nvPr>
        </p:nvSpPr>
        <p:spPr>
          <a:xfrm>
            <a:off x="678426" y="1238865"/>
            <a:ext cx="7980568" cy="5206180"/>
          </a:xfrm>
        </p:spPr>
        <p:txBody>
          <a:bodyPr/>
          <a:lstStyle/>
          <a:p>
            <a:pPr>
              <a:lnSpc>
                <a:spcPct val="120000"/>
              </a:lnSpc>
              <a:spcBef>
                <a:spcPts val="1200"/>
              </a:spcBef>
            </a:pPr>
            <a:r>
              <a:rPr lang="en-US" altLang="zh-CN" sz="2800" dirty="0"/>
              <a:t>Student s = new Student();</a:t>
            </a:r>
            <a:r>
              <a:rPr lang="zh-CN" altLang="en-US" sz="2800" dirty="0"/>
              <a:t>在内存中做了哪些事情</a:t>
            </a:r>
            <a:r>
              <a:rPr lang="en-US" altLang="zh-CN" sz="2800" dirty="0"/>
              <a:t>?</a:t>
            </a:r>
          </a:p>
          <a:p>
            <a:pPr lvl="1">
              <a:lnSpc>
                <a:spcPct val="120000"/>
              </a:lnSpc>
              <a:spcBef>
                <a:spcPts val="1200"/>
              </a:spcBef>
            </a:pPr>
            <a:r>
              <a:rPr lang="zh-CN" altLang="en-US" sz="2300" dirty="0"/>
              <a:t>加载</a:t>
            </a:r>
            <a:r>
              <a:rPr lang="en-US" altLang="zh-CN" sz="2300" dirty="0" err="1"/>
              <a:t>Student.class</a:t>
            </a:r>
            <a:r>
              <a:rPr lang="zh-CN" altLang="en-US" sz="2300" dirty="0"/>
              <a:t>文件进内存</a:t>
            </a:r>
            <a:endParaRPr lang="en-US" altLang="zh-CN" sz="2300" dirty="0"/>
          </a:p>
          <a:p>
            <a:pPr lvl="1">
              <a:lnSpc>
                <a:spcPct val="120000"/>
              </a:lnSpc>
              <a:spcBef>
                <a:spcPts val="1200"/>
              </a:spcBef>
            </a:pPr>
            <a:r>
              <a:rPr lang="zh-CN" altLang="en-US" sz="2300" dirty="0"/>
              <a:t>在栈内存为</a:t>
            </a:r>
            <a:r>
              <a:rPr lang="en-US" altLang="zh-CN" sz="2300" dirty="0"/>
              <a:t>s</a:t>
            </a:r>
            <a:r>
              <a:rPr lang="zh-CN" altLang="en-US" sz="2300" dirty="0"/>
              <a:t>开辟空间</a:t>
            </a:r>
            <a:endParaRPr lang="en-US" altLang="zh-CN" sz="2300" dirty="0"/>
          </a:p>
          <a:p>
            <a:pPr lvl="1">
              <a:lnSpc>
                <a:spcPct val="120000"/>
              </a:lnSpc>
              <a:spcBef>
                <a:spcPts val="1200"/>
              </a:spcBef>
            </a:pPr>
            <a:r>
              <a:rPr lang="zh-CN" altLang="en-US" sz="2300" dirty="0"/>
              <a:t>在堆内存为学生对象开辟空间</a:t>
            </a:r>
            <a:endParaRPr lang="en-US" altLang="zh-CN" sz="2300" dirty="0"/>
          </a:p>
          <a:p>
            <a:pPr lvl="1">
              <a:lnSpc>
                <a:spcPct val="120000"/>
              </a:lnSpc>
              <a:spcBef>
                <a:spcPts val="1200"/>
              </a:spcBef>
            </a:pPr>
            <a:r>
              <a:rPr lang="zh-CN" altLang="en-US" sz="2300" dirty="0"/>
              <a:t>对学生对象的成员变量进行默认初始化</a:t>
            </a:r>
            <a:endParaRPr lang="en-US" altLang="zh-CN" sz="2300" dirty="0"/>
          </a:p>
          <a:p>
            <a:pPr lvl="1">
              <a:lnSpc>
                <a:spcPct val="120000"/>
              </a:lnSpc>
              <a:spcBef>
                <a:spcPts val="1200"/>
              </a:spcBef>
            </a:pPr>
            <a:r>
              <a:rPr lang="zh-CN" altLang="en-US" sz="2300" dirty="0"/>
              <a:t>对学生对象的成员变量进行显示初始化</a:t>
            </a:r>
            <a:endParaRPr lang="en-US" altLang="zh-CN" sz="2300" dirty="0"/>
          </a:p>
          <a:p>
            <a:pPr lvl="1">
              <a:lnSpc>
                <a:spcPct val="120000"/>
              </a:lnSpc>
              <a:spcBef>
                <a:spcPts val="1200"/>
              </a:spcBef>
            </a:pPr>
            <a:r>
              <a:rPr lang="zh-CN" altLang="en-US" sz="2300" dirty="0"/>
              <a:t>通过构造方法对学生对象的成员变量赋值</a:t>
            </a:r>
            <a:endParaRPr lang="en-US" altLang="zh-CN" sz="2300" dirty="0"/>
          </a:p>
          <a:p>
            <a:pPr lvl="1">
              <a:lnSpc>
                <a:spcPct val="120000"/>
              </a:lnSpc>
              <a:spcBef>
                <a:spcPts val="1200"/>
              </a:spcBef>
            </a:pPr>
            <a:r>
              <a:rPr lang="zh-CN" altLang="en-US" sz="2300" dirty="0"/>
              <a:t>学生对象初始化完毕，把对象地址赋值给</a:t>
            </a:r>
            <a:r>
              <a:rPr lang="en-US" altLang="zh-CN" sz="2300" dirty="0"/>
              <a:t>s</a:t>
            </a:r>
            <a:r>
              <a:rPr lang="zh-CN" altLang="en-US" sz="2300" dirty="0"/>
              <a:t>变量</a:t>
            </a:r>
            <a:endParaRPr lang="en-US" altLang="zh-CN" sz="2300" dirty="0"/>
          </a:p>
          <a:p>
            <a:pPr lvl="1">
              <a:lnSpc>
                <a:spcPct val="120000"/>
              </a:lnSpc>
              <a:spcBef>
                <a:spcPts val="1200"/>
              </a:spcBef>
            </a:pPr>
            <a:endParaRPr lang="en-US" altLang="zh-CN" sz="2300" dirty="0"/>
          </a:p>
          <a:p>
            <a:pPr>
              <a:lnSpc>
                <a:spcPct val="120000"/>
              </a:lnSpc>
              <a:spcBef>
                <a:spcPts val="1200"/>
              </a:spcBef>
              <a:buFont typeface="Wingdings" panose="05000000000000000000" pitchFamily="2" charset="2"/>
              <a:buNone/>
            </a:pPr>
            <a:endParaRPr lang="en-US" altLang="zh-CN" sz="2800" dirty="0"/>
          </a:p>
        </p:txBody>
      </p:sp>
    </p:spTree>
    <p:extLst>
      <p:ext uri="{BB962C8B-B14F-4D97-AF65-F5344CB8AC3E}">
        <p14:creationId xmlns:p14="http://schemas.microsoft.com/office/powerpoint/2010/main" val="360452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wipe(up)">
                                      <p:cBhvr>
                                        <p:cTn id="7" dur="500"/>
                                        <p:tgtEl>
                                          <p:spTgt spid="40963">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0963">
                                            <p:txEl>
                                              <p:pRg st="2" end="2"/>
                                            </p:txEl>
                                          </p:spTgt>
                                        </p:tgtEl>
                                        <p:attrNameLst>
                                          <p:attrName>style.visibility</p:attrName>
                                        </p:attrNameLst>
                                      </p:cBhvr>
                                      <p:to>
                                        <p:strVal val="visible"/>
                                      </p:to>
                                    </p:set>
                                    <p:animEffect transition="in" filter="wipe(up)">
                                      <p:cBhvr>
                                        <p:cTn id="10" dur="500"/>
                                        <p:tgtEl>
                                          <p:spTgt spid="40963">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40963">
                                            <p:txEl>
                                              <p:pRg st="3" end="3"/>
                                            </p:txEl>
                                          </p:spTgt>
                                        </p:tgtEl>
                                        <p:attrNameLst>
                                          <p:attrName>style.visibility</p:attrName>
                                        </p:attrNameLst>
                                      </p:cBhvr>
                                      <p:to>
                                        <p:strVal val="visible"/>
                                      </p:to>
                                    </p:set>
                                    <p:animEffect transition="in" filter="wipe(up)">
                                      <p:cBhvr>
                                        <p:cTn id="13" dur="500"/>
                                        <p:tgtEl>
                                          <p:spTgt spid="40963">
                                            <p:txEl>
                                              <p:pRg st="3" end="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40963">
                                            <p:txEl>
                                              <p:pRg st="4" end="4"/>
                                            </p:txEl>
                                          </p:spTgt>
                                        </p:tgtEl>
                                        <p:attrNameLst>
                                          <p:attrName>style.visibility</p:attrName>
                                        </p:attrNameLst>
                                      </p:cBhvr>
                                      <p:to>
                                        <p:strVal val="visible"/>
                                      </p:to>
                                    </p:set>
                                    <p:animEffect transition="in" filter="wipe(up)">
                                      <p:cBhvr>
                                        <p:cTn id="16" dur="500"/>
                                        <p:tgtEl>
                                          <p:spTgt spid="40963">
                                            <p:txEl>
                                              <p:pRg st="4" end="4"/>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40963">
                                            <p:txEl>
                                              <p:pRg st="5" end="5"/>
                                            </p:txEl>
                                          </p:spTgt>
                                        </p:tgtEl>
                                        <p:attrNameLst>
                                          <p:attrName>style.visibility</p:attrName>
                                        </p:attrNameLst>
                                      </p:cBhvr>
                                      <p:to>
                                        <p:strVal val="visible"/>
                                      </p:to>
                                    </p:set>
                                    <p:animEffect transition="in" filter="wipe(up)">
                                      <p:cBhvr>
                                        <p:cTn id="19" dur="500"/>
                                        <p:tgtEl>
                                          <p:spTgt spid="40963">
                                            <p:txEl>
                                              <p:pRg st="5" end="5"/>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40963">
                                            <p:txEl>
                                              <p:pRg st="6" end="6"/>
                                            </p:txEl>
                                          </p:spTgt>
                                        </p:tgtEl>
                                        <p:attrNameLst>
                                          <p:attrName>style.visibility</p:attrName>
                                        </p:attrNameLst>
                                      </p:cBhvr>
                                      <p:to>
                                        <p:strVal val="visible"/>
                                      </p:to>
                                    </p:set>
                                    <p:animEffect transition="in" filter="wipe(up)">
                                      <p:cBhvr>
                                        <p:cTn id="22" dur="500"/>
                                        <p:tgtEl>
                                          <p:spTgt spid="40963">
                                            <p:txEl>
                                              <p:pRg st="6" end="6"/>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40963">
                                            <p:txEl>
                                              <p:pRg st="7" end="7"/>
                                            </p:txEl>
                                          </p:spTgt>
                                        </p:tgtEl>
                                        <p:attrNameLst>
                                          <p:attrName>style.visibility</p:attrName>
                                        </p:attrNameLst>
                                      </p:cBhvr>
                                      <p:to>
                                        <p:strVal val="visible"/>
                                      </p:to>
                                    </p:set>
                                    <p:animEffect transition="in" filter="wipe(up)">
                                      <p:cBhvr>
                                        <p:cTn id="25"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0" name="内容占位符 2"/>
          <p:cNvSpPr>
            <a:spLocks noGrp="1"/>
          </p:cNvSpPr>
          <p:nvPr>
            <p:ph idx="1"/>
          </p:nvPr>
        </p:nvSpPr>
        <p:spPr>
          <a:xfrm>
            <a:off x="338138" y="1066800"/>
            <a:ext cx="8229600" cy="5059363"/>
          </a:xfrm>
        </p:spPr>
        <p:txBody>
          <a:bodyPr rtlCol="0">
            <a:normAutofit/>
          </a:bodyPr>
          <a:lstStyle/>
          <a:p>
            <a:pPr eaLnBrk="1" fontAlgn="auto" hangingPunct="1">
              <a:spcAft>
                <a:spcPts val="0"/>
              </a:spcAft>
              <a:defRPr/>
            </a:pPr>
            <a:r>
              <a:rPr lang="en-US" altLang="zh-CN" b="1" dirty="0">
                <a:solidFill>
                  <a:srgbClr val="0070C0"/>
                </a:solidFill>
                <a:cs typeface="+mn-cs"/>
              </a:rPr>
              <a:t>3.3.2 </a:t>
            </a:r>
            <a:r>
              <a:rPr lang="zh-CN" altLang="en-US" b="1" dirty="0">
                <a:solidFill>
                  <a:srgbClr val="0070C0"/>
                </a:solidFill>
                <a:cs typeface="+mn-cs"/>
              </a:rPr>
              <a:t>构造方法的重载</a:t>
            </a:r>
            <a:endParaRPr lang="en-US" altLang="zh-CN" b="1" dirty="0">
              <a:solidFill>
                <a:srgbClr val="0070C0"/>
              </a:solidFill>
              <a:cs typeface="+mn-cs"/>
            </a:endParaRPr>
          </a:p>
          <a:p>
            <a:pPr lvl="1" eaLnBrk="1" fontAlgn="auto" hangingPunct="1">
              <a:lnSpc>
                <a:spcPct val="200000"/>
              </a:lnSpc>
              <a:spcAft>
                <a:spcPts val="0"/>
              </a:spcAft>
              <a:defRPr/>
            </a:pPr>
            <a:r>
              <a:rPr lang="zh-CN" altLang="en-US" dirty="0">
                <a:cs typeface="+mn-cs"/>
              </a:rPr>
              <a:t>和普通方法一样，构造方法也可以重载。</a:t>
            </a:r>
            <a:endParaRPr lang="en-US" altLang="zh-CN" dirty="0">
              <a:cs typeface="+mn-cs"/>
            </a:endParaRPr>
          </a:p>
          <a:p>
            <a:pPr lvl="1" eaLnBrk="1" fontAlgn="auto" hangingPunct="1">
              <a:lnSpc>
                <a:spcPct val="200000"/>
              </a:lnSpc>
              <a:spcAft>
                <a:spcPts val="0"/>
              </a:spcAft>
              <a:defRPr/>
            </a:pPr>
            <a:r>
              <a:rPr lang="zh-CN" altLang="en-US" dirty="0">
                <a:cs typeface="+mn-cs"/>
              </a:rPr>
              <a:t>在一个类中可以定义多个构造方法，只要每个构造方法的参数类型或参数个数不同即可。</a:t>
            </a:r>
            <a:endParaRPr lang="en-US" altLang="zh-CN" dirty="0">
              <a:cs typeface="+mn-cs"/>
            </a:endParaRPr>
          </a:p>
          <a:p>
            <a:pPr lvl="1" eaLnBrk="1" fontAlgn="auto" hangingPunct="1">
              <a:lnSpc>
                <a:spcPct val="200000"/>
              </a:lnSpc>
              <a:spcAft>
                <a:spcPts val="0"/>
              </a:spcAft>
              <a:defRPr/>
            </a:pPr>
            <a:r>
              <a:rPr lang="zh-CN" altLang="en-US" dirty="0">
                <a:cs typeface="+mn-cs"/>
              </a:rPr>
              <a:t>在创建对象时，可以通过调用不同的构造方法为不同的属性赋值。</a:t>
            </a:r>
          </a:p>
        </p:txBody>
      </p:sp>
      <p:sp>
        <p:nvSpPr>
          <p:cNvPr id="7782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构造方法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0" name="内容占位符 2"/>
          <p:cNvSpPr>
            <a:spLocks noGrp="1"/>
          </p:cNvSpPr>
          <p:nvPr>
            <p:ph idx="1"/>
          </p:nvPr>
        </p:nvSpPr>
        <p:spPr>
          <a:xfrm>
            <a:off x="338138" y="1066800"/>
            <a:ext cx="8229600" cy="5059363"/>
          </a:xfrm>
        </p:spPr>
        <p:txBody>
          <a:bodyPr rtlCol="0">
            <a:normAutofit/>
          </a:bodyPr>
          <a:lstStyle/>
          <a:p>
            <a:pPr eaLnBrk="1" fontAlgn="auto" hangingPunct="1">
              <a:spcAft>
                <a:spcPts val="0"/>
              </a:spcAft>
              <a:defRPr/>
            </a:pPr>
            <a:r>
              <a:rPr lang="en-US" altLang="zh-CN" b="1" dirty="0">
                <a:solidFill>
                  <a:srgbClr val="0070C0"/>
                </a:solidFill>
                <a:cs typeface="+mn-cs"/>
              </a:rPr>
              <a:t>3.3.2 </a:t>
            </a:r>
            <a:r>
              <a:rPr lang="zh-CN" altLang="en-US" b="1" dirty="0">
                <a:solidFill>
                  <a:srgbClr val="0070C0"/>
                </a:solidFill>
                <a:cs typeface="+mn-cs"/>
              </a:rPr>
              <a:t>构造方法的重载</a:t>
            </a:r>
            <a:endParaRPr lang="en-US" altLang="zh-CN" b="1" dirty="0">
              <a:solidFill>
                <a:srgbClr val="0070C0"/>
              </a:solidFill>
              <a:cs typeface="+mn-cs"/>
            </a:endParaRPr>
          </a:p>
          <a:p>
            <a:pPr lvl="1" eaLnBrk="1" fontAlgn="auto" hangingPunct="1">
              <a:lnSpc>
                <a:spcPct val="200000"/>
              </a:lnSpc>
              <a:spcAft>
                <a:spcPts val="0"/>
              </a:spcAft>
              <a:defRPr/>
            </a:pPr>
            <a:r>
              <a:rPr lang="zh-CN" altLang="en-US" dirty="0">
                <a:cs typeface="+mn-cs"/>
              </a:rPr>
              <a:t>接下来，通过一个案例来学习构造方法的重载，具体如例</a:t>
            </a:r>
            <a:r>
              <a:rPr lang="en-US" altLang="zh-CN" dirty="0">
                <a:cs typeface="+mn-cs"/>
              </a:rPr>
              <a:t>3-9</a:t>
            </a:r>
            <a:r>
              <a:rPr lang="zh-CN" altLang="en-US" dirty="0">
                <a:cs typeface="+mn-cs"/>
              </a:rPr>
              <a:t>所示</a:t>
            </a:r>
            <a:endParaRPr lang="zh-CN"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sz="800" dirty="0">
              <a:cs typeface="+mn-cs"/>
            </a:endParaRPr>
          </a:p>
          <a:p>
            <a:pPr lvl="1" eaLnBrk="1" fontAlgn="auto" hangingPunct="1">
              <a:spcAft>
                <a:spcPts val="0"/>
              </a:spcAft>
              <a:defRPr/>
            </a:pPr>
            <a:endParaRPr lang="zh-CN" altLang="zh-CN" dirty="0">
              <a:cs typeface="+mn-cs"/>
            </a:endParaRPr>
          </a:p>
        </p:txBody>
      </p:sp>
      <p:pic>
        <p:nvPicPr>
          <p:cNvPr id="78852" name="Picture 13" descr="C:\Users\Administrator\Desktop\未标题-2.png">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0" y="2446338"/>
            <a:ext cx="4397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构造方法</a:t>
            </a: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t="3026"/>
          <a:stretch>
            <a:fillRect/>
          </a:stretch>
        </p:blipFill>
        <p:spPr bwMode="auto">
          <a:xfrm>
            <a:off x="1355725" y="115888"/>
            <a:ext cx="7418388" cy="648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8"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2825" y="3357563"/>
            <a:ext cx="6388100"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标注 6"/>
          <p:cNvSpPr/>
          <p:nvPr/>
        </p:nvSpPr>
        <p:spPr bwMode="auto">
          <a:xfrm>
            <a:off x="338138" y="2370138"/>
            <a:ext cx="6799262" cy="3665537"/>
          </a:xfrm>
          <a:prstGeom prst="wedgeRoundRectCallout">
            <a:avLst>
              <a:gd name="adj1" fmla="val -13650"/>
              <a:gd name="adj2" fmla="val -5037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200000"/>
              </a:lnSpc>
              <a:defRPr/>
            </a:pPr>
            <a:r>
              <a:rPr lang="en-US" altLang="zh-CN" dirty="0">
                <a:latin typeface="Arial" charset="0"/>
              </a:rPr>
              <a:t>Person</a:t>
            </a:r>
            <a:r>
              <a:rPr lang="zh-CN" altLang="zh-CN" dirty="0">
                <a:latin typeface="Arial" charset="0"/>
              </a:rPr>
              <a:t>类中定义了两个构造方法，它们构成了重载。在创建</a:t>
            </a:r>
            <a:r>
              <a:rPr lang="en-US" altLang="zh-CN" dirty="0">
                <a:latin typeface="Arial" charset="0"/>
              </a:rPr>
              <a:t>p1</a:t>
            </a:r>
            <a:r>
              <a:rPr lang="zh-CN" altLang="zh-CN" dirty="0">
                <a:latin typeface="Arial" charset="0"/>
              </a:rPr>
              <a:t>对象和</a:t>
            </a:r>
            <a:r>
              <a:rPr lang="en-US" altLang="zh-CN" dirty="0">
                <a:latin typeface="Arial" charset="0"/>
              </a:rPr>
              <a:t>p2</a:t>
            </a:r>
            <a:r>
              <a:rPr lang="zh-CN" altLang="zh-CN" dirty="0">
                <a:latin typeface="Arial" charset="0"/>
              </a:rPr>
              <a:t>对象时，根据传入参数的不同，分别调用不同的构造方法。从程序的运行结果可以看出，两个构造方法对属性赋值的情况是不一样的，其中一个参数的构造方法只针对</a:t>
            </a:r>
            <a:r>
              <a:rPr lang="en-US" altLang="zh-CN" dirty="0">
                <a:latin typeface="Arial" charset="0"/>
              </a:rPr>
              <a:t>name</a:t>
            </a:r>
            <a:r>
              <a:rPr lang="zh-CN" altLang="zh-CN" dirty="0">
                <a:latin typeface="Arial" charset="0"/>
              </a:rPr>
              <a:t>属性进行赋值，这时</a:t>
            </a:r>
            <a:r>
              <a:rPr lang="en-US" altLang="zh-CN" dirty="0">
                <a:latin typeface="Arial" charset="0"/>
              </a:rPr>
              <a:t>age</a:t>
            </a:r>
            <a:r>
              <a:rPr lang="zh-CN" altLang="zh-CN" dirty="0">
                <a:latin typeface="Arial" charset="0"/>
              </a:rPr>
              <a:t>属性的值为默认值</a:t>
            </a:r>
            <a:r>
              <a:rPr lang="en-US" altLang="zh-CN" dirty="0">
                <a:latin typeface="Arial" charset="0"/>
              </a:rPr>
              <a:t>0</a:t>
            </a:r>
            <a:r>
              <a:rPr lang="zh-CN" altLang="zh-CN" dirty="0">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0" name="内容占位符 2"/>
          <p:cNvSpPr>
            <a:spLocks noGrp="1"/>
          </p:cNvSpPr>
          <p:nvPr>
            <p:ph idx="1"/>
          </p:nvPr>
        </p:nvSpPr>
        <p:spPr>
          <a:xfrm>
            <a:off x="269875" y="1100138"/>
            <a:ext cx="8229600" cy="5059362"/>
          </a:xfrm>
        </p:spPr>
        <p:txBody>
          <a:bodyPr rtlCol="0">
            <a:normAutofit/>
          </a:bodyPr>
          <a:lstStyle/>
          <a:p>
            <a:pPr lvl="1" eaLnBrk="1" fontAlgn="auto" hangingPunct="1">
              <a:spcAft>
                <a:spcPts val="0"/>
              </a:spcAft>
              <a:defRPr/>
            </a:pPr>
            <a:r>
              <a:rPr lang="zh-CN" altLang="en-US" dirty="0">
                <a:cs typeface="+mn-cs"/>
              </a:rPr>
              <a:t>在</a:t>
            </a:r>
            <a:r>
              <a:rPr lang="en-US" altLang="zh-CN" dirty="0">
                <a:cs typeface="+mn-cs"/>
              </a:rPr>
              <a:t>Java</a:t>
            </a:r>
            <a:r>
              <a:rPr lang="zh-CN" altLang="en-US" dirty="0">
                <a:cs typeface="+mn-cs"/>
              </a:rPr>
              <a:t>中的每个类至少都有一个构造方法，如果在一个类中没有定义构造方法，系统会自动为这个类创建一个</a:t>
            </a:r>
            <a:r>
              <a:rPr lang="zh-CN" altLang="en-US" b="1" dirty="0">
                <a:solidFill>
                  <a:srgbClr val="FF0000"/>
                </a:solidFill>
                <a:cs typeface="+mn-cs"/>
              </a:rPr>
              <a:t>默认的构造方法</a:t>
            </a:r>
            <a:r>
              <a:rPr lang="zh-CN" altLang="en-US" dirty="0">
                <a:cs typeface="+mn-cs"/>
              </a:rPr>
              <a:t>，这个默认的构造方法没有参数，在其方法体中没有任何代码，即什么都不做。下列程序中</a:t>
            </a:r>
            <a:r>
              <a:rPr lang="en-US" altLang="zh-CN" dirty="0">
                <a:cs typeface="+mn-cs"/>
              </a:rPr>
              <a:t>Person</a:t>
            </a:r>
            <a:r>
              <a:rPr lang="zh-CN" altLang="en-US" dirty="0">
                <a:cs typeface="+mn-cs"/>
              </a:rPr>
              <a:t>类的两种写法效果是完全一样的。</a:t>
            </a:r>
            <a:endParaRPr lang="en-US" altLang="zh-CN" dirty="0">
              <a:cs typeface="+mn-cs"/>
            </a:endParaRPr>
          </a:p>
          <a:p>
            <a:pPr lvl="1" eaLnBrk="1" fontAlgn="auto" hangingPunct="1">
              <a:spcAft>
                <a:spcPts val="0"/>
              </a:spcAft>
              <a:defRPr/>
            </a:pPr>
            <a:r>
              <a:rPr lang="zh-CN" altLang="en-US" dirty="0">
                <a:cs typeface="+mn-cs"/>
              </a:rPr>
              <a:t>第一种写法：</a:t>
            </a:r>
            <a:endParaRPr lang="en-US" altLang="zh-CN" dirty="0">
              <a:cs typeface="+mn-cs"/>
            </a:endParaRPr>
          </a:p>
          <a:p>
            <a:pPr lvl="1" eaLnBrk="1" fontAlgn="auto" hangingPunct="1">
              <a:spcAft>
                <a:spcPts val="0"/>
              </a:spcAft>
              <a:defRPr/>
            </a:pPr>
            <a:endParaRPr lang="en-US" altLang="zh-CN" sz="1800" dirty="0">
              <a:cs typeface="+mn-cs"/>
            </a:endParaRPr>
          </a:p>
          <a:p>
            <a:pPr lvl="1" eaLnBrk="1" fontAlgn="auto" hangingPunct="1">
              <a:spcAft>
                <a:spcPts val="0"/>
              </a:spcAft>
              <a:defRPr/>
            </a:pPr>
            <a:endParaRPr lang="en-US" altLang="zh-CN" sz="800" dirty="0">
              <a:cs typeface="+mn-cs"/>
            </a:endParaRPr>
          </a:p>
          <a:p>
            <a:pPr lvl="1" eaLnBrk="1" fontAlgn="auto" hangingPunct="1">
              <a:spcAft>
                <a:spcPts val="0"/>
              </a:spcAft>
              <a:defRPr/>
            </a:pPr>
            <a:r>
              <a:rPr lang="zh-CN" altLang="en-US" dirty="0">
                <a:cs typeface="+mn-cs"/>
              </a:rPr>
              <a:t>第二种写法：</a:t>
            </a:r>
            <a:endParaRPr lang="en-US" altLang="zh-CN" dirty="0">
              <a:cs typeface="+mn-cs"/>
            </a:endParaRPr>
          </a:p>
        </p:txBody>
      </p:sp>
      <p:pic>
        <p:nvPicPr>
          <p:cNvPr id="798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450" y="3479800"/>
            <a:ext cx="46355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450" y="4729163"/>
            <a:ext cx="4733925" cy="112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7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脚下留心</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0" name="内容占位符 2"/>
          <p:cNvSpPr>
            <a:spLocks noGrp="1"/>
          </p:cNvSpPr>
          <p:nvPr>
            <p:ph idx="1"/>
          </p:nvPr>
        </p:nvSpPr>
        <p:spPr>
          <a:xfrm>
            <a:off x="304800" y="1100138"/>
            <a:ext cx="8443913" cy="5059362"/>
          </a:xfrm>
        </p:spPr>
        <p:txBody>
          <a:bodyPr rtlCol="0">
            <a:normAutofit/>
          </a:bodyPr>
          <a:lstStyle/>
          <a:p>
            <a:pPr lvl="1" eaLnBrk="1" fontAlgn="auto" hangingPunct="1">
              <a:lnSpc>
                <a:spcPct val="200000"/>
              </a:lnSpc>
              <a:spcAft>
                <a:spcPts val="0"/>
              </a:spcAft>
              <a:defRPr/>
            </a:pPr>
            <a:r>
              <a:rPr lang="zh-CN" altLang="en-US" dirty="0">
                <a:cs typeface="+mn-cs"/>
              </a:rPr>
              <a:t>当为某个类定义了有参数的构造方法后，这时，系统就不再提供默认的构造方法，接下来，通过一个案例来测试，如例</a:t>
            </a:r>
            <a:r>
              <a:rPr lang="en-US" altLang="zh-CN" dirty="0">
                <a:cs typeface="+mn-cs"/>
              </a:rPr>
              <a:t>3-10</a:t>
            </a:r>
            <a:r>
              <a:rPr lang="zh-CN" altLang="en-US" dirty="0">
                <a:cs typeface="+mn-cs"/>
              </a:rPr>
              <a:t>所示。</a:t>
            </a: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lnSpc>
                <a:spcPct val="200000"/>
              </a:lnSpc>
              <a:spcAft>
                <a:spcPts val="0"/>
              </a:spcAft>
              <a:defRPr/>
            </a:pPr>
            <a:endParaRPr lang="en-US" altLang="zh-CN" dirty="0">
              <a:cs typeface="+mn-cs"/>
            </a:endParaRPr>
          </a:p>
          <a:p>
            <a:pPr marL="457200" lvl="1" indent="0" eaLnBrk="1" fontAlgn="auto" hangingPunct="1">
              <a:spcAft>
                <a:spcPts val="0"/>
              </a:spcAft>
              <a:buFontTx/>
              <a:buNone/>
              <a:defRPr/>
            </a:pPr>
            <a:r>
              <a:rPr lang="zh-CN" altLang="en-US" dirty="0">
                <a:cs typeface="+mn-cs"/>
              </a:rPr>
              <a:t>运行结果如下：</a:t>
            </a:r>
            <a:endParaRPr lang="en-US" altLang="zh-CN" dirty="0">
              <a:cs typeface="+mn-cs"/>
            </a:endParaRPr>
          </a:p>
        </p:txBody>
      </p:sp>
      <p:sp>
        <p:nvSpPr>
          <p:cNvPr id="8090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脚下留心</a:t>
            </a:r>
          </a:p>
        </p:txBody>
      </p:sp>
      <p:pic>
        <p:nvPicPr>
          <p:cNvPr id="80901" name="Picture 2"/>
          <p:cNvPicPr>
            <a:picLocks noChangeAspect="1" noChangeArrowheads="1"/>
          </p:cNvPicPr>
          <p:nvPr/>
        </p:nvPicPr>
        <p:blipFill>
          <a:blip r:embed="rId2">
            <a:extLst>
              <a:ext uri="{28A0092B-C50C-407E-A947-70E740481C1C}">
                <a14:useLocalDpi xmlns:a14="http://schemas.microsoft.com/office/drawing/2010/main" val="0"/>
              </a:ext>
            </a:extLst>
          </a:blip>
          <a:srcRect t="13979"/>
          <a:stretch>
            <a:fillRect/>
          </a:stretch>
        </p:blipFill>
        <p:spPr bwMode="auto">
          <a:xfrm>
            <a:off x="588963" y="2403475"/>
            <a:ext cx="796607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6" name="圆角矩形标注 5"/>
          <p:cNvSpPr/>
          <p:nvPr/>
        </p:nvSpPr>
        <p:spPr bwMode="auto">
          <a:xfrm>
            <a:off x="2233613" y="1439863"/>
            <a:ext cx="6799262" cy="2528887"/>
          </a:xfrm>
          <a:prstGeom prst="wedgeRoundRectCallout">
            <a:avLst>
              <a:gd name="adj1" fmla="val -13650"/>
              <a:gd name="adj2" fmla="val -5037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200000"/>
              </a:lnSpc>
              <a:defRPr/>
            </a:pPr>
            <a:r>
              <a:rPr lang="zh-CN" altLang="zh-CN" dirty="0"/>
              <a:t>从图</a:t>
            </a:r>
            <a:r>
              <a:rPr lang="zh-CN" altLang="en-US" dirty="0"/>
              <a:t>中</a:t>
            </a:r>
            <a:r>
              <a:rPr lang="zh-CN" altLang="zh-CN" dirty="0"/>
              <a:t>可以看出程序在编译时报错，其原因是调用</a:t>
            </a:r>
            <a:r>
              <a:rPr lang="en-US" altLang="zh-CN" dirty="0"/>
              <a:t>new Person()</a:t>
            </a:r>
            <a:r>
              <a:rPr lang="zh-CN" altLang="zh-CN" dirty="0"/>
              <a:t>创建</a:t>
            </a:r>
            <a:r>
              <a:rPr lang="en-US" altLang="zh-CN" dirty="0"/>
              <a:t>Person</a:t>
            </a:r>
            <a:r>
              <a:rPr lang="zh-CN" altLang="zh-CN" dirty="0"/>
              <a:t>类的实例对象时，需要调用无参的构造方法，而我们并没有定义无参的构造方法，只是定义了一个有参的构造方法，系统将不再自动生成无参的构造方法</a:t>
            </a:r>
            <a:r>
              <a:rPr lang="zh-CN" altLang="en-US" dirty="0"/>
              <a:t>。</a:t>
            </a:r>
            <a:endParaRPr lang="zh-CN" altLang="zh-CN" b="1" dirty="0">
              <a:latin typeface="Arial" charset="0"/>
            </a:endParaRPr>
          </a:p>
        </p:txBody>
      </p:sp>
      <p:pic>
        <p:nvPicPr>
          <p:cNvPr id="8090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4144963"/>
            <a:ext cx="5513387"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223963"/>
            <a:ext cx="7886700" cy="4953000"/>
          </a:xfrm>
        </p:spPr>
        <p:txBody>
          <a:bodyPr/>
          <a:lstStyle/>
          <a:p>
            <a:pPr eaLnBrk="1" fontAlgn="auto" hangingPunct="1">
              <a:lnSpc>
                <a:spcPct val="150000"/>
              </a:lnSpc>
              <a:spcBef>
                <a:spcPts val="600"/>
              </a:spcBef>
              <a:spcAft>
                <a:spcPts val="0"/>
              </a:spcAft>
              <a:defRPr/>
            </a:pPr>
            <a:r>
              <a:rPr lang="zh-CN" altLang="en-US" sz="2000" dirty="0"/>
              <a:t>思考：声明构造方法时，可以使用</a:t>
            </a:r>
            <a:r>
              <a:rPr lang="en-US" altLang="zh-CN" sz="2000" dirty="0"/>
              <a:t>private</a:t>
            </a:r>
            <a:r>
              <a:rPr lang="zh-CN" altLang="en-US" sz="2000" dirty="0"/>
              <a:t>访问修饰符吗？</a:t>
            </a:r>
            <a:endParaRPr lang="en-US" altLang="zh-CN" sz="2000" dirty="0"/>
          </a:p>
          <a:p>
            <a:pPr eaLnBrk="1" fontAlgn="auto" hangingPunct="1">
              <a:lnSpc>
                <a:spcPct val="150000"/>
              </a:lnSpc>
              <a:spcBef>
                <a:spcPts val="600"/>
              </a:spcBef>
              <a:spcAft>
                <a:spcPts val="0"/>
              </a:spcAft>
              <a:defRPr/>
            </a:pPr>
            <a:r>
              <a:rPr lang="zh-CN" altLang="en-US" sz="2000" dirty="0"/>
              <a:t>接下来，通过一个案例来演示，如例</a:t>
            </a:r>
            <a:r>
              <a:rPr lang="en-US" altLang="zh-CN" sz="2000" dirty="0"/>
              <a:t>3-11</a:t>
            </a:r>
            <a:r>
              <a:rPr lang="zh-CN" altLang="en-US" sz="2000" dirty="0"/>
              <a:t>所示。</a:t>
            </a:r>
            <a:endParaRPr lang="en-US" altLang="zh-CN" sz="2000" dirty="0"/>
          </a:p>
          <a:p>
            <a:pPr marL="0" indent="0" eaLnBrk="1" fontAlgn="auto" hangingPunct="1">
              <a:lnSpc>
                <a:spcPct val="100000"/>
              </a:lnSpc>
              <a:spcBef>
                <a:spcPts val="0"/>
              </a:spcBef>
              <a:spcAft>
                <a:spcPts val="0"/>
              </a:spcAft>
              <a:buFont typeface="Arial" panose="020B0604020202020204" pitchFamily="34" charset="0"/>
              <a:buNone/>
              <a:defRPr/>
            </a:pPr>
            <a:r>
              <a:rPr lang="en-US" altLang="zh-CN" sz="2000" dirty="0"/>
              <a:t>class Person {</a:t>
            </a:r>
          </a:p>
          <a:p>
            <a:pPr marL="0" indent="0" eaLnBrk="1" fontAlgn="auto" hangingPunct="1">
              <a:lnSpc>
                <a:spcPct val="100000"/>
              </a:lnSpc>
              <a:spcBef>
                <a:spcPts val="0"/>
              </a:spcBef>
              <a:spcAft>
                <a:spcPts val="0"/>
              </a:spcAft>
              <a:buFont typeface="Arial" panose="020B0604020202020204" pitchFamily="34" charset="0"/>
              <a:buNone/>
              <a:defRPr/>
            </a:pPr>
            <a:r>
              <a:rPr lang="en-US" altLang="zh-CN" sz="2000" dirty="0"/>
              <a:t>	// </a:t>
            </a:r>
            <a:r>
              <a:rPr lang="zh-CN" altLang="en-US" sz="2000" dirty="0"/>
              <a:t>定义构造方法</a:t>
            </a:r>
          </a:p>
          <a:p>
            <a:pPr marL="0" indent="0" eaLnBrk="1" fontAlgn="auto" hangingPunct="1">
              <a:lnSpc>
                <a:spcPct val="100000"/>
              </a:lnSpc>
              <a:spcBef>
                <a:spcPts val="0"/>
              </a:spcBef>
              <a:spcAft>
                <a:spcPts val="0"/>
              </a:spcAft>
              <a:buFont typeface="Arial" panose="020B0604020202020204" pitchFamily="34" charset="0"/>
              <a:buNone/>
              <a:defRPr/>
            </a:pPr>
            <a:r>
              <a:rPr lang="zh-CN" altLang="en-US" sz="2000" dirty="0"/>
              <a:t>	</a:t>
            </a:r>
            <a:r>
              <a:rPr lang="en-US" altLang="zh-CN" sz="2000" dirty="0"/>
              <a:t>private Person() {</a:t>
            </a:r>
          </a:p>
          <a:p>
            <a:pPr marL="0" indent="0" eaLnBrk="1" fontAlgn="auto" hangingPunct="1">
              <a:lnSpc>
                <a:spcPct val="100000"/>
              </a:lnSpc>
              <a:spcBef>
                <a:spcPts val="0"/>
              </a:spcBef>
              <a:spcAft>
                <a:spcPts val="0"/>
              </a:spcAft>
              <a:buFont typeface="Arial" panose="020B0604020202020204" pitchFamily="34" charset="0"/>
              <a:buNone/>
              <a:defRPr/>
            </a:pPr>
            <a:r>
              <a:rPr lang="en-US" altLang="zh-CN" sz="2000" dirty="0"/>
              <a:t>		</a:t>
            </a:r>
            <a:r>
              <a:rPr lang="en-US" altLang="zh-CN" sz="2000" dirty="0" err="1"/>
              <a:t>System.out.println</a:t>
            </a:r>
            <a:r>
              <a:rPr lang="en-US" altLang="zh-CN" sz="2000" dirty="0"/>
              <a:t>("</a:t>
            </a:r>
            <a:r>
              <a:rPr lang="zh-CN" altLang="en-US" sz="2000" dirty="0"/>
              <a:t>调用无参的构造方法</a:t>
            </a:r>
            <a:r>
              <a:rPr lang="en-US" altLang="zh-CN" sz="2000" dirty="0"/>
              <a:t>");</a:t>
            </a:r>
          </a:p>
          <a:p>
            <a:pPr marL="0" indent="0" eaLnBrk="1" fontAlgn="auto" hangingPunct="1">
              <a:lnSpc>
                <a:spcPct val="100000"/>
              </a:lnSpc>
              <a:spcBef>
                <a:spcPts val="0"/>
              </a:spcBef>
              <a:spcAft>
                <a:spcPts val="0"/>
              </a:spcAft>
              <a:buFont typeface="Arial" panose="020B0604020202020204" pitchFamily="34" charset="0"/>
              <a:buNone/>
              <a:defRPr/>
            </a:pPr>
            <a:r>
              <a:rPr lang="en-US" altLang="zh-CN" sz="2000" dirty="0"/>
              <a:t>	}</a:t>
            </a:r>
          </a:p>
          <a:p>
            <a:pPr marL="0" indent="0" eaLnBrk="1" fontAlgn="auto" hangingPunct="1">
              <a:lnSpc>
                <a:spcPct val="100000"/>
              </a:lnSpc>
              <a:spcBef>
                <a:spcPts val="0"/>
              </a:spcBef>
              <a:spcAft>
                <a:spcPts val="0"/>
              </a:spcAft>
              <a:buFont typeface="Arial" panose="020B0604020202020204" pitchFamily="34" charset="0"/>
              <a:buNone/>
              <a:defRPr/>
            </a:pPr>
            <a:r>
              <a:rPr lang="en-US" altLang="zh-CN" sz="2000" dirty="0"/>
              <a:t>}</a:t>
            </a:r>
          </a:p>
          <a:p>
            <a:pPr marL="0" indent="0" eaLnBrk="1" fontAlgn="auto" hangingPunct="1">
              <a:lnSpc>
                <a:spcPct val="100000"/>
              </a:lnSpc>
              <a:spcBef>
                <a:spcPts val="0"/>
              </a:spcBef>
              <a:spcAft>
                <a:spcPts val="0"/>
              </a:spcAft>
              <a:buFont typeface="Arial" panose="020B0604020202020204" pitchFamily="34" charset="0"/>
              <a:buNone/>
              <a:defRPr/>
            </a:pPr>
            <a:r>
              <a:rPr lang="en-US" altLang="zh-CN" sz="2000" dirty="0"/>
              <a:t>public class Example09 {</a:t>
            </a:r>
          </a:p>
          <a:p>
            <a:pPr marL="0" indent="0" eaLnBrk="1" fontAlgn="auto" hangingPunct="1">
              <a:lnSpc>
                <a:spcPct val="100000"/>
              </a:lnSpc>
              <a:spcBef>
                <a:spcPts val="0"/>
              </a:spcBef>
              <a:spcAft>
                <a:spcPts val="0"/>
              </a:spcAft>
              <a:buFont typeface="Arial" panose="020B0604020202020204" pitchFamily="34" charset="0"/>
              <a:buNone/>
              <a:defRPr/>
            </a:pPr>
            <a:r>
              <a:rPr lang="en-US" altLang="zh-CN" sz="2000" dirty="0"/>
              <a:t>	public static void main(String[] </a:t>
            </a:r>
            <a:r>
              <a:rPr lang="en-US" altLang="zh-CN" sz="2000" dirty="0" err="1"/>
              <a:t>args</a:t>
            </a:r>
            <a:r>
              <a:rPr lang="en-US" altLang="zh-CN" sz="2000" dirty="0"/>
              <a:t>) {</a:t>
            </a:r>
          </a:p>
          <a:p>
            <a:pPr marL="0" indent="0" eaLnBrk="1" fontAlgn="auto" hangingPunct="1">
              <a:lnSpc>
                <a:spcPct val="100000"/>
              </a:lnSpc>
              <a:spcBef>
                <a:spcPts val="0"/>
              </a:spcBef>
              <a:spcAft>
                <a:spcPts val="0"/>
              </a:spcAft>
              <a:buFont typeface="Arial" panose="020B0604020202020204" pitchFamily="34" charset="0"/>
              <a:buNone/>
              <a:defRPr/>
            </a:pPr>
            <a:r>
              <a:rPr lang="en-US" altLang="zh-CN" sz="2000" dirty="0"/>
              <a:t>		Person p = new Person();</a:t>
            </a:r>
          </a:p>
          <a:p>
            <a:pPr marL="0" indent="0" eaLnBrk="1" fontAlgn="auto" hangingPunct="1">
              <a:lnSpc>
                <a:spcPct val="100000"/>
              </a:lnSpc>
              <a:spcBef>
                <a:spcPts val="0"/>
              </a:spcBef>
              <a:spcAft>
                <a:spcPts val="0"/>
              </a:spcAft>
              <a:buFont typeface="Arial" panose="020B0604020202020204" pitchFamily="34" charset="0"/>
              <a:buNone/>
              <a:defRPr/>
            </a:pPr>
            <a:r>
              <a:rPr lang="en-US" altLang="zh-CN" sz="2000" dirty="0"/>
              <a:t>	}</a:t>
            </a:r>
          </a:p>
          <a:p>
            <a:pPr marL="0" indent="0" eaLnBrk="1" fontAlgn="auto" hangingPunct="1">
              <a:lnSpc>
                <a:spcPct val="100000"/>
              </a:lnSpc>
              <a:spcBef>
                <a:spcPts val="0"/>
              </a:spcBef>
              <a:spcAft>
                <a:spcPts val="0"/>
              </a:spcAft>
              <a:buFont typeface="Arial" panose="020B0604020202020204" pitchFamily="34" charset="0"/>
              <a:buNone/>
              <a:defRPr/>
            </a:pPr>
            <a:r>
              <a:rPr lang="en-US" altLang="zh-CN" sz="2000" dirty="0"/>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5150" y="4313238"/>
            <a:ext cx="54102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脚下留心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1"/>
          <p:cNvSpPr>
            <a:spLocks noGrp="1"/>
          </p:cNvSpPr>
          <p:nvPr>
            <p:ph idx="1"/>
          </p:nvPr>
        </p:nvSpPr>
        <p:spPr>
          <a:xfrm>
            <a:off x="628650" y="1504950"/>
            <a:ext cx="7886700" cy="4672013"/>
          </a:xfrm>
        </p:spPr>
        <p:txBody>
          <a:bodyPr/>
          <a:lstStyle/>
          <a:p>
            <a:pPr>
              <a:lnSpc>
                <a:spcPct val="150000"/>
              </a:lnSpc>
            </a:pPr>
            <a:r>
              <a:rPr lang="zh-CN" altLang="en-US" sz="2400" dirty="0"/>
              <a:t>定义一个电视机类，实现电视机的基本功能（换台，调整音量，开关），并测试。</a:t>
            </a:r>
            <a:endParaRPr lang="en-US" altLang="zh-CN" sz="2400" dirty="0"/>
          </a:p>
          <a:p>
            <a:pPr>
              <a:lnSpc>
                <a:spcPct val="150000"/>
              </a:lnSpc>
            </a:pPr>
            <a:r>
              <a:rPr lang="zh-CN" altLang="en-US" sz="2400" dirty="0"/>
              <a:t>设计一个分数类，分数的分子和分母用两个整型数表示，类中定义方法对分数进行加、减、乘、除运算。定义分数类对象，运算并输出运算结果。</a:t>
            </a:r>
          </a:p>
        </p:txBody>
      </p:sp>
      <p:sp>
        <p:nvSpPr>
          <p:cNvPr id="87043" name="标题 2"/>
          <p:cNvSpPr>
            <a:spLocks noGrp="1"/>
          </p:cNvSpPr>
          <p:nvPr>
            <p:ph type="title"/>
          </p:nvPr>
        </p:nvSpPr>
        <p:spPr>
          <a:xfrm>
            <a:off x="1657350" y="153988"/>
            <a:ext cx="4716463" cy="776287"/>
          </a:xfrm>
        </p:spPr>
        <p:txBody>
          <a:bodyPr/>
          <a:lstStyle/>
          <a:p>
            <a:r>
              <a:rPr lang="zh-CN" altLang="en-US" dirty="0"/>
              <a:t>练习</a:t>
            </a:r>
            <a:r>
              <a:rPr lang="en-US" altLang="zh-CN" dirty="0"/>
              <a:t>2</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a:grpSpLocks/>
          </p:cNvGrpSpPr>
          <p:nvPr/>
        </p:nvGrpSpPr>
        <p:grpSpPr bwMode="auto">
          <a:xfrm>
            <a:off x="2379663" y="623888"/>
            <a:ext cx="7170737" cy="4635500"/>
            <a:chOff x="2379663" y="623888"/>
            <a:chExt cx="7170737" cy="4635500"/>
          </a:xfrm>
        </p:grpSpPr>
        <p:pic>
          <p:nvPicPr>
            <p:cNvPr id="49157" name="Picture 6" descr="云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663" y="623888"/>
              <a:ext cx="7170737"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Text Box 7"/>
            <p:cNvSpPr txBox="1">
              <a:spLocks noChangeArrowheads="1"/>
            </p:cNvSpPr>
            <p:nvPr/>
          </p:nvSpPr>
          <p:spPr bwMode="auto">
            <a:xfrm>
              <a:off x="4255337" y="2081897"/>
              <a:ext cx="40433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600" b="1">
                  <a:solidFill>
                    <a:schemeClr val="bg1"/>
                  </a:solidFill>
                  <a:latin typeface="Arial" panose="020B0604020202020204" pitchFamily="34" charset="0"/>
                  <a:ea typeface="黑体" panose="02010609060101010101" pitchFamily="49" charset="-122"/>
                </a:rPr>
                <a:t>什么是面向对象？</a:t>
              </a:r>
            </a:p>
          </p:txBody>
        </p:sp>
      </p:grpSp>
      <p:pic>
        <p:nvPicPr>
          <p:cNvPr id="8" name="Picture 8" descr="问小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38" y="2405063"/>
            <a:ext cx="3411537"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面向对象的概念</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nodeType="afterGroup">
                            <p:stCondLst>
                              <p:cond delay="1500"/>
                            </p:stCondLst>
                            <p:childTnLst>
                              <p:par>
                                <p:cTn id="13" presetID="32" presetClass="emph" presetSubtype="0" fill="hold" nodeType="afterEffect">
                                  <p:stCondLst>
                                    <p:cond delay="0"/>
                                  </p:stCondLst>
                                  <p:childTnLst>
                                    <p:animRot by="120000">
                                      <p:cBhvr>
                                        <p:cTn id="14" dur="50" fill="hold">
                                          <p:stCondLst>
                                            <p:cond delay="0"/>
                                          </p:stCondLst>
                                        </p:cTn>
                                        <p:tgtEl>
                                          <p:spTgt spid="5"/>
                                        </p:tgtEl>
                                        <p:attrNameLst>
                                          <p:attrName>r</p:attrName>
                                        </p:attrNameLst>
                                      </p:cBhvr>
                                    </p:animRot>
                                    <p:animRot by="-240000">
                                      <p:cBhvr>
                                        <p:cTn id="15" dur="100" fill="hold">
                                          <p:stCondLst>
                                            <p:cond delay="100"/>
                                          </p:stCondLst>
                                        </p:cTn>
                                        <p:tgtEl>
                                          <p:spTgt spid="5"/>
                                        </p:tgtEl>
                                        <p:attrNameLst>
                                          <p:attrName>r</p:attrName>
                                        </p:attrNameLst>
                                      </p:cBhvr>
                                    </p:animRot>
                                    <p:animRot by="240000">
                                      <p:cBhvr>
                                        <p:cTn id="16" dur="100" fill="hold">
                                          <p:stCondLst>
                                            <p:cond delay="200"/>
                                          </p:stCondLst>
                                        </p:cTn>
                                        <p:tgtEl>
                                          <p:spTgt spid="5"/>
                                        </p:tgtEl>
                                        <p:attrNameLst>
                                          <p:attrName>r</p:attrName>
                                        </p:attrNameLst>
                                      </p:cBhvr>
                                    </p:animRot>
                                    <p:animRot by="-240000">
                                      <p:cBhvr>
                                        <p:cTn id="17" dur="100" fill="hold">
                                          <p:stCondLst>
                                            <p:cond delay="300"/>
                                          </p:stCondLst>
                                        </p:cTn>
                                        <p:tgtEl>
                                          <p:spTgt spid="5"/>
                                        </p:tgtEl>
                                        <p:attrNameLst>
                                          <p:attrName>r</p:attrName>
                                        </p:attrNameLst>
                                      </p:cBhvr>
                                    </p:animRot>
                                    <p:animRot by="120000">
                                      <p:cBhvr>
                                        <p:cTn id="18" dur="100" fill="hold">
                                          <p:stCondLst>
                                            <p:cond delay="4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内容占位符 2"/>
          <p:cNvSpPr>
            <a:spLocks noGrp="1"/>
          </p:cNvSpPr>
          <p:nvPr>
            <p:ph idx="1"/>
          </p:nvPr>
        </p:nvSpPr>
        <p:spPr>
          <a:xfrm>
            <a:off x="330200" y="1095375"/>
            <a:ext cx="8482013" cy="5059363"/>
          </a:xfrm>
        </p:spPr>
        <p:txBody>
          <a:bodyPr/>
          <a:lstStyle/>
          <a:p>
            <a:pPr eaLnBrk="1" hangingPunct="1"/>
            <a:r>
              <a:rPr lang="zh-CN" altLang="en-US" b="1" dirty="0">
                <a:solidFill>
                  <a:srgbClr val="0070C0"/>
                </a:solidFill>
              </a:rPr>
              <a:t>访问控制级别</a:t>
            </a:r>
            <a:endParaRPr lang="en-US" altLang="zh-CN" b="1" dirty="0">
              <a:solidFill>
                <a:srgbClr val="0070C0"/>
              </a:solidFill>
            </a:endParaRPr>
          </a:p>
          <a:p>
            <a:pPr lvl="1" algn="just" eaLnBrk="1" hangingPunct="1"/>
            <a:r>
              <a:rPr lang="zh-CN" altLang="en-US" dirty="0"/>
              <a:t>在</a:t>
            </a:r>
            <a:r>
              <a:rPr lang="en-US" altLang="zh-CN" dirty="0"/>
              <a:t>Java</a:t>
            </a:r>
            <a:r>
              <a:rPr lang="zh-CN" altLang="en-US" dirty="0"/>
              <a:t>中，</a:t>
            </a:r>
            <a:r>
              <a:rPr lang="zh-CN" altLang="zh-CN" dirty="0"/>
              <a:t>针对类、成员方法和属性提供了四种访问级别，分别是</a:t>
            </a:r>
            <a:r>
              <a:rPr lang="en-US" altLang="zh-CN" dirty="0"/>
              <a:t>private</a:t>
            </a:r>
            <a:r>
              <a:rPr lang="zh-CN" altLang="zh-CN" dirty="0"/>
              <a:t>、</a:t>
            </a:r>
            <a:r>
              <a:rPr lang="en-US" altLang="zh-CN" dirty="0"/>
              <a:t>default</a:t>
            </a:r>
            <a:r>
              <a:rPr lang="zh-CN" altLang="zh-CN" dirty="0"/>
              <a:t>、</a:t>
            </a:r>
            <a:r>
              <a:rPr lang="en-US" altLang="zh-CN" dirty="0"/>
              <a:t>protected</a:t>
            </a:r>
            <a:r>
              <a:rPr lang="zh-CN" altLang="zh-CN" dirty="0"/>
              <a:t>和</a:t>
            </a:r>
            <a:r>
              <a:rPr lang="en-US" altLang="zh-CN" dirty="0"/>
              <a:t>public</a:t>
            </a:r>
            <a:r>
              <a:rPr lang="zh-CN" altLang="en-US" dirty="0"/>
              <a:t>，这些访问级别</a:t>
            </a:r>
            <a:r>
              <a:rPr lang="zh-CN" altLang="zh-CN" dirty="0"/>
              <a:t>由小到大依次</a:t>
            </a:r>
            <a:r>
              <a:rPr lang="zh-CN" altLang="en-US" dirty="0"/>
              <a:t>为：</a:t>
            </a:r>
            <a:endParaRPr lang="en-US" altLang="zh-CN" dirty="0"/>
          </a:p>
        </p:txBody>
      </p:sp>
      <p:pic>
        <p:nvPicPr>
          <p:cNvPr id="163843" name="Picture 2" descr="绘图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75" y="2882106"/>
            <a:ext cx="79248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标注 12"/>
          <p:cNvSpPr/>
          <p:nvPr/>
        </p:nvSpPr>
        <p:spPr bwMode="auto">
          <a:xfrm>
            <a:off x="561181" y="4127103"/>
            <a:ext cx="5753100" cy="2268538"/>
          </a:xfrm>
          <a:prstGeom prst="wedgeRoundRectCallout">
            <a:avLst>
              <a:gd name="adj1" fmla="val -34572"/>
              <a:gd name="adj2" fmla="val -56877"/>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200000"/>
              </a:lnSpc>
              <a:buFont typeface="Arial" panose="020B0604020202020204" pitchFamily="34" charset="0"/>
              <a:buChar char="•"/>
              <a:defRPr/>
            </a:pPr>
            <a:r>
              <a:rPr lang="en-US" altLang="zh-CN" dirty="0">
                <a:latin typeface="Arial" charset="0"/>
              </a:rPr>
              <a:t>private(</a:t>
            </a:r>
            <a:r>
              <a:rPr lang="zh-CN" altLang="zh-CN" dirty="0">
                <a:latin typeface="Arial" charset="0"/>
              </a:rPr>
              <a:t>类访问级别</a:t>
            </a:r>
            <a:r>
              <a:rPr lang="en-US" altLang="zh-CN" dirty="0">
                <a:latin typeface="Arial" charset="0"/>
              </a:rPr>
              <a:t>) </a:t>
            </a:r>
            <a:r>
              <a:rPr lang="zh-CN" altLang="en-US" dirty="0">
                <a:latin typeface="Arial" charset="0"/>
              </a:rPr>
              <a:t>：</a:t>
            </a:r>
            <a:r>
              <a:rPr lang="zh-CN" altLang="zh-CN" dirty="0">
                <a:latin typeface="Arial" charset="0"/>
              </a:rPr>
              <a:t>如果类的成员被</a:t>
            </a:r>
            <a:r>
              <a:rPr lang="en-US" altLang="zh-CN" dirty="0">
                <a:latin typeface="Arial" charset="0"/>
              </a:rPr>
              <a:t>private</a:t>
            </a:r>
            <a:r>
              <a:rPr lang="zh-CN" altLang="zh-CN" dirty="0">
                <a:latin typeface="Arial" charset="0"/>
              </a:rPr>
              <a:t>访问控制符来修饰，则这个成员只能被该类的其它成员访问，其它类无法直接访问</a:t>
            </a:r>
            <a:r>
              <a:rPr lang="zh-CN" altLang="en-US" dirty="0">
                <a:latin typeface="Arial" charset="0"/>
              </a:rPr>
              <a:t>，实现</a:t>
            </a:r>
            <a:r>
              <a:rPr lang="zh-CN" altLang="zh-CN" dirty="0">
                <a:latin typeface="Arial" charset="0"/>
              </a:rPr>
              <a:t>类的良好封装</a:t>
            </a:r>
            <a:r>
              <a:rPr lang="zh-CN" altLang="en-US" dirty="0">
                <a:latin typeface="Arial" charset="0"/>
              </a:rPr>
              <a:t>。</a:t>
            </a:r>
            <a:endParaRPr lang="zh-CN" altLang="zh-CN" b="1" dirty="0"/>
          </a:p>
        </p:txBody>
      </p:sp>
      <p:sp>
        <p:nvSpPr>
          <p:cNvPr id="14" name="圆角矩形标注 13"/>
          <p:cNvSpPr/>
          <p:nvPr/>
        </p:nvSpPr>
        <p:spPr bwMode="auto">
          <a:xfrm>
            <a:off x="2296318" y="4148137"/>
            <a:ext cx="6100763" cy="2511425"/>
          </a:xfrm>
          <a:prstGeom prst="wedgeRoundRectCallout">
            <a:avLst>
              <a:gd name="adj1" fmla="val -30952"/>
              <a:gd name="adj2" fmla="val -57942"/>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200000"/>
              </a:lnSpc>
              <a:buFont typeface="Arial" panose="020B0604020202020204" pitchFamily="34" charset="0"/>
              <a:buChar char="•"/>
              <a:defRPr/>
            </a:pPr>
            <a:r>
              <a:rPr lang="en-US" altLang="zh-CN" dirty="0">
                <a:latin typeface="Arial" charset="0"/>
              </a:rPr>
              <a:t>default(</a:t>
            </a:r>
            <a:r>
              <a:rPr lang="zh-CN" altLang="zh-CN" dirty="0">
                <a:latin typeface="Arial" charset="0"/>
              </a:rPr>
              <a:t>包访问级别</a:t>
            </a:r>
            <a:r>
              <a:rPr lang="en-US" altLang="zh-CN" dirty="0">
                <a:latin typeface="Arial" charset="0"/>
              </a:rPr>
              <a:t>) </a:t>
            </a:r>
            <a:r>
              <a:rPr lang="zh-CN" altLang="en-US" dirty="0">
                <a:latin typeface="Arial" charset="0"/>
              </a:rPr>
              <a:t>：</a:t>
            </a:r>
            <a:r>
              <a:rPr lang="zh-CN" altLang="zh-CN" dirty="0">
                <a:latin typeface="Arial" charset="0"/>
              </a:rPr>
              <a:t>如果一个类或者类的成员不使用任何访问控制符修饰，则称它为默认访问控制级别，这个类或者类的成员只能被本包中的其它类访问</a:t>
            </a:r>
            <a:r>
              <a:rPr lang="zh-CN" altLang="en-US" dirty="0">
                <a:latin typeface="Arial" charset="0"/>
              </a:rPr>
              <a:t>。</a:t>
            </a:r>
            <a:endParaRPr lang="zh-CN" altLang="zh-CN" b="1" dirty="0"/>
          </a:p>
        </p:txBody>
      </p:sp>
      <p:sp>
        <p:nvSpPr>
          <p:cNvPr id="15" name="圆角矩形标注 14"/>
          <p:cNvSpPr/>
          <p:nvPr/>
        </p:nvSpPr>
        <p:spPr bwMode="auto">
          <a:xfrm>
            <a:off x="3748088" y="4117975"/>
            <a:ext cx="5132387" cy="2571750"/>
          </a:xfrm>
          <a:prstGeom prst="wedgeRoundRectCallout">
            <a:avLst>
              <a:gd name="adj1" fmla="val -16257"/>
              <a:gd name="adj2" fmla="val -5388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200000"/>
              </a:lnSpc>
              <a:buFont typeface="Arial" panose="020B0604020202020204" pitchFamily="34" charset="0"/>
              <a:buChar char="•"/>
              <a:defRPr/>
            </a:pPr>
            <a:r>
              <a:rPr lang="en-US" altLang="zh-CN" dirty="0">
                <a:latin typeface="Arial" charset="0"/>
              </a:rPr>
              <a:t>protected(</a:t>
            </a:r>
            <a:r>
              <a:rPr lang="zh-CN" altLang="zh-CN" dirty="0">
                <a:latin typeface="Arial" charset="0"/>
              </a:rPr>
              <a:t>子类访问级别</a:t>
            </a:r>
            <a:r>
              <a:rPr lang="en-US" altLang="zh-CN" dirty="0">
                <a:latin typeface="Arial" charset="0"/>
              </a:rPr>
              <a:t>) </a:t>
            </a:r>
            <a:r>
              <a:rPr lang="zh-CN" altLang="en-US" dirty="0">
                <a:latin typeface="Arial" charset="0"/>
              </a:rPr>
              <a:t>：</a:t>
            </a:r>
            <a:r>
              <a:rPr lang="zh-CN" altLang="zh-CN" dirty="0">
                <a:latin typeface="Arial" charset="0"/>
              </a:rPr>
              <a:t>如果一个类的成员被</a:t>
            </a:r>
            <a:r>
              <a:rPr lang="en-US" altLang="zh-CN" dirty="0">
                <a:latin typeface="Arial" charset="0"/>
              </a:rPr>
              <a:t>protected</a:t>
            </a:r>
            <a:r>
              <a:rPr lang="zh-CN" altLang="zh-CN" dirty="0">
                <a:latin typeface="Arial" charset="0"/>
              </a:rPr>
              <a:t>访问控制符修饰，那么这个成员既能被同一包下的其它类访问，也能被不同包下该类的子类访问</a:t>
            </a:r>
            <a:r>
              <a:rPr lang="zh-CN" altLang="en-US" dirty="0">
                <a:latin typeface="Arial" charset="0"/>
              </a:rPr>
              <a:t>。</a:t>
            </a:r>
            <a:endParaRPr lang="zh-CN" altLang="zh-CN" b="1" dirty="0"/>
          </a:p>
        </p:txBody>
      </p:sp>
      <p:sp>
        <p:nvSpPr>
          <p:cNvPr id="16384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访问控制</a:t>
            </a:r>
          </a:p>
        </p:txBody>
      </p:sp>
      <p:sp>
        <p:nvSpPr>
          <p:cNvPr id="9" name="圆角矩形标注 8"/>
          <p:cNvSpPr/>
          <p:nvPr/>
        </p:nvSpPr>
        <p:spPr bwMode="auto">
          <a:xfrm>
            <a:off x="2936875" y="4178300"/>
            <a:ext cx="6297613" cy="2511425"/>
          </a:xfrm>
          <a:prstGeom prst="wedgeRoundRectCallout">
            <a:avLst>
              <a:gd name="adj1" fmla="val 23717"/>
              <a:gd name="adj2" fmla="val -58194"/>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200000"/>
              </a:lnSpc>
              <a:buFont typeface="Arial" panose="020B0604020202020204" pitchFamily="34" charset="0"/>
              <a:buChar char="•"/>
              <a:defRPr/>
            </a:pPr>
            <a:r>
              <a:rPr lang="en-US" altLang="zh-CN" dirty="0">
                <a:latin typeface="Arial" charset="0"/>
              </a:rPr>
              <a:t>public(</a:t>
            </a:r>
            <a:r>
              <a:rPr lang="zh-CN" altLang="zh-CN" dirty="0">
                <a:latin typeface="Arial" charset="0"/>
              </a:rPr>
              <a:t>公共访问级别</a:t>
            </a:r>
            <a:r>
              <a:rPr lang="en-US" altLang="zh-CN" dirty="0">
                <a:latin typeface="Arial" charset="0"/>
              </a:rPr>
              <a:t>) </a:t>
            </a:r>
            <a:r>
              <a:rPr lang="zh-CN" altLang="en-US" dirty="0">
                <a:latin typeface="Arial" charset="0"/>
              </a:rPr>
              <a:t>：</a:t>
            </a:r>
            <a:r>
              <a:rPr lang="zh-CN" altLang="zh-CN" dirty="0">
                <a:latin typeface="Arial" charset="0"/>
              </a:rPr>
              <a:t>这是一个最宽松的访问控制级别，如果一个类或者类的成员被</a:t>
            </a:r>
            <a:r>
              <a:rPr lang="en-US" altLang="zh-CN" dirty="0">
                <a:latin typeface="Arial" charset="0"/>
              </a:rPr>
              <a:t>public</a:t>
            </a:r>
            <a:r>
              <a:rPr lang="zh-CN" altLang="zh-CN" dirty="0">
                <a:latin typeface="Arial" charset="0"/>
              </a:rPr>
              <a:t>访问控制符修饰，那么这个类或者类的成员能被所有的类访问，不管访问类与被访问类是否在同一个包中</a:t>
            </a:r>
            <a:r>
              <a:rPr lang="zh-CN" altLang="en-US" dirty="0">
                <a:latin typeface="Arial" charset="0"/>
              </a:rPr>
              <a:t>。</a:t>
            </a:r>
            <a:endParaRPr lang="zh-CN" altLang="zh-CN" b="1" dirty="0"/>
          </a:p>
        </p:txBody>
      </p:sp>
    </p:spTree>
    <p:extLst>
      <p:ext uri="{BB962C8B-B14F-4D97-AF65-F5344CB8AC3E}">
        <p14:creationId xmlns:p14="http://schemas.microsoft.com/office/powerpoint/2010/main" val="18548118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3"/>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5"/>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内容占位符 2"/>
          <p:cNvSpPr>
            <a:spLocks noGrp="1"/>
          </p:cNvSpPr>
          <p:nvPr>
            <p:ph idx="1"/>
          </p:nvPr>
        </p:nvSpPr>
        <p:spPr>
          <a:xfrm>
            <a:off x="198438" y="1185863"/>
            <a:ext cx="8482012" cy="5059362"/>
          </a:xfrm>
        </p:spPr>
        <p:txBody>
          <a:bodyPr/>
          <a:lstStyle/>
          <a:p>
            <a:pPr lvl="1" eaLnBrk="1" hangingPunct="1"/>
            <a:r>
              <a:rPr lang="zh-CN" altLang="en-US"/>
              <a:t>为了更直观展示四种访问级别的权限，接下来用一张图来表示四种访问控制符可访问的范围</a:t>
            </a:r>
            <a:endParaRPr lang="zh-CN" altLang="zh-CN"/>
          </a:p>
        </p:txBody>
      </p:sp>
      <p:graphicFrame>
        <p:nvGraphicFramePr>
          <p:cNvPr id="5" name="表格 4"/>
          <p:cNvGraphicFramePr>
            <a:graphicFrameLocks noGrp="1"/>
          </p:cNvGraphicFramePr>
          <p:nvPr>
            <p:extLst>
              <p:ext uri="{D42A27DB-BD31-4B8C-83A1-F6EECF244321}">
                <p14:modId xmlns:p14="http://schemas.microsoft.com/office/powerpoint/2010/main" val="577780662"/>
              </p:ext>
            </p:extLst>
          </p:nvPr>
        </p:nvGraphicFramePr>
        <p:xfrm>
          <a:off x="624189" y="2563977"/>
          <a:ext cx="7630510" cy="3040061"/>
        </p:xfrm>
        <a:graphic>
          <a:graphicData uri="http://schemas.openxmlformats.org/drawingml/2006/table">
            <a:tbl>
              <a:tblPr firstRow="1" bandRow="1">
                <a:tableStyleId>{5C22544A-7EE6-4342-B048-85BDC9FD1C3A}</a:tableStyleId>
              </a:tblPr>
              <a:tblGrid>
                <a:gridCol w="1526102">
                  <a:extLst>
                    <a:ext uri="{9D8B030D-6E8A-4147-A177-3AD203B41FA5}">
                      <a16:colId xmlns:a16="http://schemas.microsoft.com/office/drawing/2014/main" val="20000"/>
                    </a:ext>
                  </a:extLst>
                </a:gridCol>
                <a:gridCol w="1526102">
                  <a:extLst>
                    <a:ext uri="{9D8B030D-6E8A-4147-A177-3AD203B41FA5}">
                      <a16:colId xmlns:a16="http://schemas.microsoft.com/office/drawing/2014/main" val="20001"/>
                    </a:ext>
                  </a:extLst>
                </a:gridCol>
                <a:gridCol w="1526102">
                  <a:extLst>
                    <a:ext uri="{9D8B030D-6E8A-4147-A177-3AD203B41FA5}">
                      <a16:colId xmlns:a16="http://schemas.microsoft.com/office/drawing/2014/main" val="20002"/>
                    </a:ext>
                  </a:extLst>
                </a:gridCol>
                <a:gridCol w="1526102">
                  <a:extLst>
                    <a:ext uri="{9D8B030D-6E8A-4147-A177-3AD203B41FA5}">
                      <a16:colId xmlns:a16="http://schemas.microsoft.com/office/drawing/2014/main" val="20003"/>
                    </a:ext>
                  </a:extLst>
                </a:gridCol>
                <a:gridCol w="1526102">
                  <a:extLst>
                    <a:ext uri="{9D8B030D-6E8A-4147-A177-3AD203B41FA5}">
                      <a16:colId xmlns:a16="http://schemas.microsoft.com/office/drawing/2014/main" val="20004"/>
                    </a:ext>
                  </a:extLst>
                </a:gridCol>
              </a:tblGrid>
              <a:tr h="713017">
                <a:tc>
                  <a:txBody>
                    <a:bodyPr/>
                    <a:lstStyle/>
                    <a:p>
                      <a:pPr indent="266700" algn="l">
                        <a:spcAft>
                          <a:spcPts val="0"/>
                        </a:spcAft>
                      </a:pPr>
                      <a:r>
                        <a:rPr lang="zh-CN" sz="2000" b="1" kern="100" dirty="0">
                          <a:effectLst/>
                          <a:latin typeface="Times New Roman"/>
                          <a:ea typeface="宋体"/>
                          <a:cs typeface="宋体"/>
                        </a:rPr>
                        <a:t>访问范围</a:t>
                      </a:r>
                      <a:endParaRPr lang="zh-CN" sz="2000" kern="100" dirty="0">
                        <a:effectLst/>
                        <a:latin typeface="Times New Roman"/>
                        <a:ea typeface="宋体"/>
                        <a:cs typeface="宋体"/>
                      </a:endParaRPr>
                    </a:p>
                  </a:txBody>
                  <a:tcPr marL="68572" marR="68572" marT="0" marB="0" anchor="ctr">
                    <a:solidFill>
                      <a:schemeClr val="accent1">
                        <a:lumMod val="75000"/>
                      </a:schemeClr>
                    </a:solidFill>
                  </a:tcPr>
                </a:tc>
                <a:tc>
                  <a:txBody>
                    <a:bodyPr/>
                    <a:lstStyle/>
                    <a:p>
                      <a:pPr indent="266700" algn="l">
                        <a:spcAft>
                          <a:spcPts val="0"/>
                        </a:spcAft>
                      </a:pPr>
                      <a:r>
                        <a:rPr lang="en-US" sz="2000" b="1" kern="100" dirty="0">
                          <a:effectLst/>
                          <a:latin typeface="Times New Roman"/>
                          <a:ea typeface="宋体"/>
                          <a:cs typeface="宋体"/>
                        </a:rPr>
                        <a:t>private</a:t>
                      </a:r>
                      <a:endParaRPr lang="zh-CN" sz="2000" kern="100" dirty="0">
                        <a:effectLst/>
                        <a:latin typeface="Times New Roman"/>
                        <a:ea typeface="宋体"/>
                        <a:cs typeface="宋体"/>
                      </a:endParaRPr>
                    </a:p>
                  </a:txBody>
                  <a:tcPr marL="68572" marR="68572" marT="0" marB="0" anchor="ctr">
                    <a:solidFill>
                      <a:schemeClr val="accent1">
                        <a:lumMod val="75000"/>
                      </a:schemeClr>
                    </a:solidFill>
                  </a:tcPr>
                </a:tc>
                <a:tc>
                  <a:txBody>
                    <a:bodyPr/>
                    <a:lstStyle/>
                    <a:p>
                      <a:pPr indent="266700" algn="l">
                        <a:spcAft>
                          <a:spcPts val="0"/>
                        </a:spcAft>
                      </a:pPr>
                      <a:r>
                        <a:rPr lang="en-US" sz="2000" b="1" kern="100" dirty="0">
                          <a:effectLst/>
                          <a:latin typeface="Times New Roman"/>
                          <a:ea typeface="宋体"/>
                          <a:cs typeface="宋体"/>
                        </a:rPr>
                        <a:t>default</a:t>
                      </a:r>
                      <a:endParaRPr lang="zh-CN" sz="2000" kern="100" dirty="0">
                        <a:effectLst/>
                        <a:latin typeface="Times New Roman"/>
                        <a:ea typeface="宋体"/>
                        <a:cs typeface="宋体"/>
                      </a:endParaRPr>
                    </a:p>
                  </a:txBody>
                  <a:tcPr marL="68572" marR="68572" marT="0" marB="0" anchor="ctr">
                    <a:solidFill>
                      <a:schemeClr val="accent1">
                        <a:lumMod val="75000"/>
                      </a:schemeClr>
                    </a:solidFill>
                  </a:tcPr>
                </a:tc>
                <a:tc>
                  <a:txBody>
                    <a:bodyPr/>
                    <a:lstStyle/>
                    <a:p>
                      <a:pPr indent="266700" algn="l">
                        <a:spcAft>
                          <a:spcPts val="0"/>
                        </a:spcAft>
                      </a:pPr>
                      <a:r>
                        <a:rPr lang="en-US" sz="2000" b="1" kern="100" dirty="0">
                          <a:effectLst/>
                          <a:latin typeface="Times New Roman"/>
                          <a:ea typeface="宋体"/>
                          <a:cs typeface="宋体"/>
                        </a:rPr>
                        <a:t>protected</a:t>
                      </a:r>
                      <a:endParaRPr lang="zh-CN" sz="2000" kern="100" dirty="0">
                        <a:effectLst/>
                        <a:latin typeface="Times New Roman"/>
                        <a:ea typeface="宋体"/>
                        <a:cs typeface="宋体"/>
                      </a:endParaRPr>
                    </a:p>
                  </a:txBody>
                  <a:tcPr marL="68572" marR="68572" marT="0" marB="0" anchor="ctr">
                    <a:solidFill>
                      <a:schemeClr val="accent1">
                        <a:lumMod val="75000"/>
                      </a:schemeClr>
                    </a:solidFill>
                  </a:tcPr>
                </a:tc>
                <a:tc>
                  <a:txBody>
                    <a:bodyPr/>
                    <a:lstStyle/>
                    <a:p>
                      <a:pPr indent="266700" algn="l">
                        <a:spcAft>
                          <a:spcPts val="0"/>
                        </a:spcAft>
                      </a:pPr>
                      <a:r>
                        <a:rPr lang="en-US" sz="2000" b="1" kern="100" dirty="0">
                          <a:effectLst/>
                          <a:latin typeface="Times New Roman"/>
                          <a:ea typeface="宋体"/>
                          <a:cs typeface="宋体"/>
                        </a:rPr>
                        <a:t>public</a:t>
                      </a:r>
                      <a:endParaRPr lang="zh-CN" sz="2000" kern="100" dirty="0">
                        <a:effectLst/>
                        <a:latin typeface="Times New Roman"/>
                        <a:ea typeface="宋体"/>
                        <a:cs typeface="宋体"/>
                      </a:endParaRPr>
                    </a:p>
                  </a:txBody>
                  <a:tcPr marL="68572" marR="68572" marT="0" marB="0" anchor="ctr">
                    <a:solidFill>
                      <a:schemeClr val="accent1">
                        <a:lumMod val="75000"/>
                      </a:schemeClr>
                    </a:solidFill>
                  </a:tcPr>
                </a:tc>
                <a:extLst>
                  <a:ext uri="{0D108BD9-81ED-4DB2-BD59-A6C34878D82A}">
                    <a16:rowId xmlns:a16="http://schemas.microsoft.com/office/drawing/2014/main" val="10000"/>
                  </a:ext>
                </a:extLst>
              </a:tr>
              <a:tr h="581761">
                <a:tc>
                  <a:txBody>
                    <a:bodyPr/>
                    <a:lstStyle/>
                    <a:p>
                      <a:pPr indent="266700" algn="l">
                        <a:spcAft>
                          <a:spcPts val="0"/>
                        </a:spcAft>
                      </a:pPr>
                      <a:r>
                        <a:rPr lang="zh-CN" sz="2000" kern="100" dirty="0">
                          <a:effectLst/>
                          <a:latin typeface="Times New Roman"/>
                          <a:ea typeface="宋体"/>
                          <a:cs typeface="宋体"/>
                        </a:rPr>
                        <a:t>同一类中</a:t>
                      </a:r>
                    </a:p>
                  </a:txBody>
                  <a:tcPr marL="68572" marR="68572" marT="0" marB="0" anchor="ctr"/>
                </a:tc>
                <a:tc>
                  <a:txBody>
                    <a:bodyPr/>
                    <a:lstStyle/>
                    <a:p>
                      <a:pPr marL="342900" lvl="0" indent="-342900" algn="ctr">
                        <a:spcAft>
                          <a:spcPts val="0"/>
                        </a:spcAft>
                        <a:buFont typeface="Wingdings"/>
                        <a:buChar char=""/>
                      </a:pPr>
                      <a:r>
                        <a:rPr lang="en-US" sz="2000" kern="100" dirty="0">
                          <a:effectLst/>
                          <a:latin typeface="Times New Roman"/>
                          <a:ea typeface="宋体"/>
                          <a:cs typeface="宋体"/>
                        </a:rPr>
                        <a:t> </a:t>
                      </a:r>
                      <a:endParaRPr lang="zh-CN" sz="2000" kern="100" dirty="0">
                        <a:effectLst/>
                        <a:latin typeface="Times New Roman"/>
                        <a:ea typeface="宋体"/>
                        <a:cs typeface="宋体"/>
                      </a:endParaRPr>
                    </a:p>
                  </a:txBody>
                  <a:tcPr marL="68572" marR="68572" marT="0" marB="0" anchor="ctr"/>
                </a:tc>
                <a:tc>
                  <a:txBody>
                    <a:bodyPr/>
                    <a:lstStyle/>
                    <a:p>
                      <a:pPr marL="342900" lvl="0" indent="-342900" algn="ctr">
                        <a:spcAft>
                          <a:spcPts val="0"/>
                        </a:spcAft>
                        <a:buFont typeface="Wingdings"/>
                        <a:buChar char=""/>
                      </a:pPr>
                      <a:r>
                        <a:rPr lang="en-US" sz="2000" kern="100" dirty="0">
                          <a:effectLst/>
                          <a:latin typeface="Times New Roman"/>
                          <a:ea typeface="宋体"/>
                          <a:cs typeface="宋体"/>
                        </a:rPr>
                        <a:t> </a:t>
                      </a:r>
                      <a:endParaRPr lang="zh-CN" sz="2000" kern="100" dirty="0">
                        <a:effectLst/>
                        <a:latin typeface="Times New Roman"/>
                        <a:ea typeface="宋体"/>
                        <a:cs typeface="宋体"/>
                      </a:endParaRPr>
                    </a:p>
                  </a:txBody>
                  <a:tcPr marL="68572" marR="68572" marT="0" marB="0" anchor="ctr"/>
                </a:tc>
                <a:tc>
                  <a:txBody>
                    <a:bodyPr/>
                    <a:lstStyle/>
                    <a:p>
                      <a:pPr marL="342900" lvl="0" indent="-342900" algn="ctr">
                        <a:spcAft>
                          <a:spcPts val="0"/>
                        </a:spcAft>
                        <a:buFont typeface="Wingdings"/>
                        <a:buChar char=""/>
                      </a:pPr>
                      <a:r>
                        <a:rPr lang="en-US" sz="2000" kern="100" dirty="0">
                          <a:effectLst/>
                          <a:latin typeface="Times New Roman"/>
                          <a:ea typeface="宋体"/>
                          <a:cs typeface="宋体"/>
                        </a:rPr>
                        <a:t> </a:t>
                      </a:r>
                      <a:endParaRPr lang="zh-CN" sz="2000" kern="100" dirty="0">
                        <a:effectLst/>
                        <a:latin typeface="Times New Roman"/>
                        <a:ea typeface="宋体"/>
                        <a:cs typeface="宋体"/>
                      </a:endParaRPr>
                    </a:p>
                  </a:txBody>
                  <a:tcPr marL="68572" marR="68572" marT="0" marB="0" anchor="ctr"/>
                </a:tc>
                <a:tc>
                  <a:txBody>
                    <a:bodyPr/>
                    <a:lstStyle/>
                    <a:p>
                      <a:pPr marL="342900" lvl="0" indent="-342900" algn="ctr">
                        <a:spcAft>
                          <a:spcPts val="0"/>
                        </a:spcAft>
                        <a:buFont typeface="Wingdings"/>
                        <a:buChar char=""/>
                      </a:pPr>
                      <a:r>
                        <a:rPr lang="en-US" sz="2000" kern="100" dirty="0">
                          <a:effectLst/>
                          <a:latin typeface="Times New Roman"/>
                          <a:ea typeface="宋体"/>
                          <a:cs typeface="宋体"/>
                        </a:rPr>
                        <a:t> </a:t>
                      </a:r>
                      <a:endParaRPr lang="zh-CN" sz="2000" kern="100" dirty="0">
                        <a:effectLst/>
                        <a:latin typeface="Times New Roman"/>
                        <a:ea typeface="宋体"/>
                        <a:cs typeface="宋体"/>
                      </a:endParaRPr>
                    </a:p>
                  </a:txBody>
                  <a:tcPr marL="68572" marR="68572" marT="0" marB="0" anchor="ctr"/>
                </a:tc>
                <a:extLst>
                  <a:ext uri="{0D108BD9-81ED-4DB2-BD59-A6C34878D82A}">
                    <a16:rowId xmlns:a16="http://schemas.microsoft.com/office/drawing/2014/main" val="10001"/>
                  </a:ext>
                </a:extLst>
              </a:tr>
              <a:tr h="581761">
                <a:tc>
                  <a:txBody>
                    <a:bodyPr/>
                    <a:lstStyle/>
                    <a:p>
                      <a:pPr indent="266700" algn="l">
                        <a:spcAft>
                          <a:spcPts val="0"/>
                        </a:spcAft>
                      </a:pPr>
                      <a:r>
                        <a:rPr lang="zh-CN" sz="2000" kern="100" dirty="0">
                          <a:effectLst/>
                          <a:latin typeface="Times New Roman"/>
                          <a:ea typeface="宋体"/>
                          <a:cs typeface="宋体"/>
                        </a:rPr>
                        <a:t>同一包中</a:t>
                      </a:r>
                    </a:p>
                  </a:txBody>
                  <a:tcPr marL="68572" marR="68572" marT="0" marB="0" anchor="ctr">
                    <a:solidFill>
                      <a:schemeClr val="bg2">
                        <a:lumMod val="20000"/>
                        <a:lumOff val="80000"/>
                      </a:schemeClr>
                    </a:solidFill>
                  </a:tcPr>
                </a:tc>
                <a:tc>
                  <a:txBody>
                    <a:bodyPr/>
                    <a:lstStyle/>
                    <a:p>
                      <a:pPr indent="266700" algn="ctr">
                        <a:spcAft>
                          <a:spcPts val="0"/>
                        </a:spcAft>
                      </a:pPr>
                      <a:r>
                        <a:rPr lang="en-US" sz="2000" kern="100" dirty="0">
                          <a:effectLst/>
                          <a:latin typeface="Times New Roman"/>
                          <a:ea typeface="宋体"/>
                          <a:cs typeface="宋体"/>
                        </a:rPr>
                        <a:t> </a:t>
                      </a:r>
                      <a:endParaRPr lang="zh-CN" sz="2000" kern="100" dirty="0">
                        <a:effectLst/>
                        <a:latin typeface="Times New Roman"/>
                        <a:ea typeface="宋体"/>
                        <a:cs typeface="宋体"/>
                      </a:endParaRPr>
                    </a:p>
                  </a:txBody>
                  <a:tcPr marL="68572" marR="68572" marT="0" marB="0" anchor="ctr">
                    <a:solidFill>
                      <a:schemeClr val="bg2">
                        <a:lumMod val="20000"/>
                        <a:lumOff val="80000"/>
                      </a:schemeClr>
                    </a:solidFill>
                  </a:tcPr>
                </a:tc>
                <a:tc>
                  <a:txBody>
                    <a:bodyPr/>
                    <a:lstStyle/>
                    <a:p>
                      <a:pPr marL="342900" lvl="0" indent="-342900" algn="ctr">
                        <a:spcAft>
                          <a:spcPts val="0"/>
                        </a:spcAft>
                        <a:buFont typeface="Wingdings"/>
                        <a:buChar char=""/>
                      </a:pPr>
                      <a:r>
                        <a:rPr lang="en-US" sz="2000" kern="100" dirty="0">
                          <a:effectLst/>
                          <a:latin typeface="Times New Roman"/>
                          <a:ea typeface="宋体"/>
                          <a:cs typeface="宋体"/>
                        </a:rPr>
                        <a:t> </a:t>
                      </a:r>
                      <a:endParaRPr lang="zh-CN" sz="2000" kern="100" dirty="0">
                        <a:effectLst/>
                        <a:latin typeface="Times New Roman"/>
                        <a:ea typeface="宋体"/>
                        <a:cs typeface="宋体"/>
                      </a:endParaRPr>
                    </a:p>
                  </a:txBody>
                  <a:tcPr marL="68572" marR="68572" marT="0" marB="0" anchor="ctr">
                    <a:solidFill>
                      <a:schemeClr val="bg2">
                        <a:lumMod val="20000"/>
                        <a:lumOff val="80000"/>
                      </a:schemeClr>
                    </a:solidFill>
                  </a:tcPr>
                </a:tc>
                <a:tc>
                  <a:txBody>
                    <a:bodyPr/>
                    <a:lstStyle/>
                    <a:p>
                      <a:pPr marL="342900" lvl="0" indent="-342900" algn="ctr">
                        <a:spcAft>
                          <a:spcPts val="0"/>
                        </a:spcAft>
                        <a:buFont typeface="Wingdings"/>
                        <a:buChar char=""/>
                      </a:pPr>
                      <a:r>
                        <a:rPr lang="en-US" sz="2000" kern="100" dirty="0">
                          <a:effectLst/>
                          <a:latin typeface="Times New Roman"/>
                          <a:ea typeface="宋体"/>
                          <a:cs typeface="宋体"/>
                        </a:rPr>
                        <a:t> </a:t>
                      </a:r>
                      <a:endParaRPr lang="zh-CN" sz="2000" kern="100" dirty="0">
                        <a:effectLst/>
                        <a:latin typeface="Times New Roman"/>
                        <a:ea typeface="宋体"/>
                        <a:cs typeface="宋体"/>
                      </a:endParaRPr>
                    </a:p>
                  </a:txBody>
                  <a:tcPr marL="68572" marR="68572" marT="0" marB="0" anchor="ctr">
                    <a:solidFill>
                      <a:schemeClr val="bg2">
                        <a:lumMod val="20000"/>
                        <a:lumOff val="80000"/>
                      </a:schemeClr>
                    </a:solidFill>
                  </a:tcPr>
                </a:tc>
                <a:tc>
                  <a:txBody>
                    <a:bodyPr/>
                    <a:lstStyle/>
                    <a:p>
                      <a:pPr marL="342900" lvl="0" indent="-342900" algn="ctr">
                        <a:spcAft>
                          <a:spcPts val="0"/>
                        </a:spcAft>
                        <a:buFont typeface="Wingdings"/>
                        <a:buChar char=""/>
                      </a:pPr>
                      <a:r>
                        <a:rPr lang="en-US" sz="2000" kern="100" dirty="0">
                          <a:effectLst/>
                          <a:latin typeface="Times New Roman"/>
                          <a:ea typeface="宋体"/>
                          <a:cs typeface="宋体"/>
                        </a:rPr>
                        <a:t> </a:t>
                      </a:r>
                      <a:endParaRPr lang="zh-CN" sz="2000" kern="100" dirty="0">
                        <a:effectLst/>
                        <a:latin typeface="Times New Roman"/>
                        <a:ea typeface="宋体"/>
                        <a:cs typeface="宋体"/>
                      </a:endParaRPr>
                    </a:p>
                  </a:txBody>
                  <a:tcPr marL="68572" marR="68572" marT="0" marB="0" anchor="ctr">
                    <a:solidFill>
                      <a:schemeClr val="bg2">
                        <a:lumMod val="20000"/>
                        <a:lumOff val="80000"/>
                      </a:schemeClr>
                    </a:solidFill>
                  </a:tcPr>
                </a:tc>
                <a:extLst>
                  <a:ext uri="{0D108BD9-81ED-4DB2-BD59-A6C34878D82A}">
                    <a16:rowId xmlns:a16="http://schemas.microsoft.com/office/drawing/2014/main" val="10002"/>
                  </a:ext>
                </a:extLst>
              </a:tr>
              <a:tr h="581761">
                <a:tc>
                  <a:txBody>
                    <a:bodyPr/>
                    <a:lstStyle/>
                    <a:p>
                      <a:pPr indent="266700" algn="l">
                        <a:spcAft>
                          <a:spcPts val="0"/>
                        </a:spcAft>
                      </a:pPr>
                      <a:r>
                        <a:rPr lang="zh-CN" sz="2000" kern="100" dirty="0">
                          <a:effectLst/>
                          <a:latin typeface="Times New Roman"/>
                          <a:ea typeface="宋体"/>
                          <a:cs typeface="宋体"/>
                        </a:rPr>
                        <a:t>子类中</a:t>
                      </a:r>
                    </a:p>
                  </a:txBody>
                  <a:tcPr marL="68572" marR="68572" marT="0" marB="0" anchor="ctr"/>
                </a:tc>
                <a:tc>
                  <a:txBody>
                    <a:bodyPr/>
                    <a:lstStyle/>
                    <a:p>
                      <a:pPr indent="266700" algn="ctr">
                        <a:spcAft>
                          <a:spcPts val="0"/>
                        </a:spcAft>
                      </a:pPr>
                      <a:r>
                        <a:rPr lang="en-US" sz="2000" kern="100" dirty="0">
                          <a:effectLst/>
                          <a:latin typeface="Times New Roman"/>
                          <a:ea typeface="宋体"/>
                          <a:cs typeface="宋体"/>
                        </a:rPr>
                        <a:t> </a:t>
                      </a:r>
                      <a:endParaRPr lang="zh-CN" sz="2000" kern="100">
                        <a:effectLst/>
                        <a:latin typeface="Times New Roman"/>
                        <a:ea typeface="宋体"/>
                        <a:cs typeface="宋体"/>
                      </a:endParaRPr>
                    </a:p>
                  </a:txBody>
                  <a:tcPr marL="68572" marR="68572" marT="0" marB="0" anchor="ctr"/>
                </a:tc>
                <a:tc>
                  <a:txBody>
                    <a:bodyPr/>
                    <a:lstStyle/>
                    <a:p>
                      <a:pPr indent="266700" algn="ctr">
                        <a:spcAft>
                          <a:spcPts val="0"/>
                        </a:spcAft>
                      </a:pPr>
                      <a:r>
                        <a:rPr lang="en-US" sz="2000" kern="100" dirty="0">
                          <a:effectLst/>
                          <a:latin typeface="Times New Roman"/>
                          <a:ea typeface="宋体"/>
                          <a:cs typeface="宋体"/>
                        </a:rPr>
                        <a:t> </a:t>
                      </a:r>
                      <a:endParaRPr lang="zh-CN" sz="2000" kern="100" dirty="0">
                        <a:effectLst/>
                        <a:latin typeface="Times New Roman"/>
                        <a:ea typeface="宋体"/>
                        <a:cs typeface="宋体"/>
                      </a:endParaRPr>
                    </a:p>
                  </a:txBody>
                  <a:tcPr marL="68572" marR="68572" marT="0" marB="0" anchor="ctr"/>
                </a:tc>
                <a:tc>
                  <a:txBody>
                    <a:bodyPr/>
                    <a:lstStyle/>
                    <a:p>
                      <a:pPr marL="342900" lvl="0" indent="-342900" algn="ctr">
                        <a:spcAft>
                          <a:spcPts val="0"/>
                        </a:spcAft>
                        <a:buFont typeface="Wingdings"/>
                        <a:buChar char=""/>
                      </a:pPr>
                      <a:r>
                        <a:rPr lang="en-US" sz="2000" kern="100" dirty="0">
                          <a:effectLst/>
                          <a:latin typeface="Times New Roman"/>
                          <a:ea typeface="宋体"/>
                          <a:cs typeface="宋体"/>
                        </a:rPr>
                        <a:t> </a:t>
                      </a:r>
                      <a:endParaRPr lang="zh-CN" sz="2000" kern="100" dirty="0">
                        <a:effectLst/>
                        <a:latin typeface="Times New Roman"/>
                        <a:ea typeface="宋体"/>
                        <a:cs typeface="宋体"/>
                      </a:endParaRPr>
                    </a:p>
                  </a:txBody>
                  <a:tcPr marL="68572" marR="68572" marT="0" marB="0" anchor="ctr"/>
                </a:tc>
                <a:tc>
                  <a:txBody>
                    <a:bodyPr/>
                    <a:lstStyle/>
                    <a:p>
                      <a:pPr marL="342900" lvl="0" indent="-342900" algn="ctr">
                        <a:spcAft>
                          <a:spcPts val="0"/>
                        </a:spcAft>
                        <a:buFont typeface="Wingdings"/>
                        <a:buChar char=""/>
                      </a:pPr>
                      <a:r>
                        <a:rPr lang="en-US" sz="2000" kern="100" dirty="0">
                          <a:effectLst/>
                          <a:latin typeface="Times New Roman"/>
                          <a:ea typeface="宋体"/>
                          <a:cs typeface="宋体"/>
                        </a:rPr>
                        <a:t> </a:t>
                      </a:r>
                      <a:endParaRPr lang="zh-CN" sz="2000" kern="100">
                        <a:effectLst/>
                        <a:latin typeface="Times New Roman"/>
                        <a:ea typeface="宋体"/>
                        <a:cs typeface="宋体"/>
                      </a:endParaRPr>
                    </a:p>
                  </a:txBody>
                  <a:tcPr marL="68572" marR="68572" marT="0" marB="0" anchor="ctr"/>
                </a:tc>
                <a:extLst>
                  <a:ext uri="{0D108BD9-81ED-4DB2-BD59-A6C34878D82A}">
                    <a16:rowId xmlns:a16="http://schemas.microsoft.com/office/drawing/2014/main" val="10003"/>
                  </a:ext>
                </a:extLst>
              </a:tr>
              <a:tr h="581761">
                <a:tc>
                  <a:txBody>
                    <a:bodyPr/>
                    <a:lstStyle/>
                    <a:p>
                      <a:pPr indent="266700" algn="l">
                        <a:spcAft>
                          <a:spcPts val="0"/>
                        </a:spcAft>
                      </a:pPr>
                      <a:r>
                        <a:rPr lang="zh-CN" sz="2000" kern="100" dirty="0">
                          <a:effectLst/>
                          <a:latin typeface="Times New Roman"/>
                          <a:ea typeface="宋体"/>
                          <a:cs typeface="宋体"/>
                        </a:rPr>
                        <a:t>全局范围</a:t>
                      </a:r>
                    </a:p>
                  </a:txBody>
                  <a:tcPr marL="68572" marR="68572" marT="0" marB="0" anchor="ctr">
                    <a:solidFill>
                      <a:schemeClr val="bg2">
                        <a:lumMod val="20000"/>
                        <a:lumOff val="80000"/>
                      </a:schemeClr>
                    </a:solidFill>
                  </a:tcPr>
                </a:tc>
                <a:tc>
                  <a:txBody>
                    <a:bodyPr/>
                    <a:lstStyle/>
                    <a:p>
                      <a:pPr indent="266700" algn="ctr">
                        <a:spcAft>
                          <a:spcPts val="0"/>
                        </a:spcAft>
                      </a:pPr>
                      <a:r>
                        <a:rPr lang="en-US" sz="2000" kern="100" dirty="0">
                          <a:effectLst/>
                          <a:latin typeface="Times New Roman"/>
                          <a:ea typeface="宋体"/>
                          <a:cs typeface="宋体"/>
                        </a:rPr>
                        <a:t> </a:t>
                      </a:r>
                      <a:endParaRPr lang="zh-CN" sz="2000" kern="100" dirty="0">
                        <a:effectLst/>
                        <a:latin typeface="Times New Roman"/>
                        <a:ea typeface="宋体"/>
                        <a:cs typeface="宋体"/>
                      </a:endParaRPr>
                    </a:p>
                  </a:txBody>
                  <a:tcPr marL="68572" marR="68572" marT="0" marB="0" anchor="ctr">
                    <a:solidFill>
                      <a:schemeClr val="bg2">
                        <a:lumMod val="20000"/>
                        <a:lumOff val="80000"/>
                      </a:schemeClr>
                    </a:solidFill>
                  </a:tcPr>
                </a:tc>
                <a:tc>
                  <a:txBody>
                    <a:bodyPr/>
                    <a:lstStyle/>
                    <a:p>
                      <a:pPr indent="266700" algn="ctr">
                        <a:spcAft>
                          <a:spcPts val="0"/>
                        </a:spcAft>
                      </a:pPr>
                      <a:r>
                        <a:rPr lang="en-US" sz="2000" kern="100" dirty="0">
                          <a:effectLst/>
                          <a:latin typeface="Times New Roman"/>
                          <a:ea typeface="宋体"/>
                          <a:cs typeface="宋体"/>
                        </a:rPr>
                        <a:t> </a:t>
                      </a:r>
                      <a:endParaRPr lang="zh-CN" sz="2000" kern="100" dirty="0">
                        <a:effectLst/>
                        <a:latin typeface="Times New Roman"/>
                        <a:ea typeface="宋体"/>
                        <a:cs typeface="宋体"/>
                      </a:endParaRPr>
                    </a:p>
                  </a:txBody>
                  <a:tcPr marL="68572" marR="68572" marT="0" marB="0" anchor="ctr">
                    <a:solidFill>
                      <a:schemeClr val="bg2">
                        <a:lumMod val="20000"/>
                        <a:lumOff val="80000"/>
                      </a:schemeClr>
                    </a:solidFill>
                  </a:tcPr>
                </a:tc>
                <a:tc>
                  <a:txBody>
                    <a:bodyPr/>
                    <a:lstStyle/>
                    <a:p>
                      <a:pPr indent="266700" algn="ctr">
                        <a:spcAft>
                          <a:spcPts val="0"/>
                        </a:spcAft>
                      </a:pPr>
                      <a:r>
                        <a:rPr lang="en-US" sz="2000" kern="100" dirty="0">
                          <a:effectLst/>
                          <a:latin typeface="Times New Roman"/>
                          <a:ea typeface="宋体"/>
                          <a:cs typeface="宋体"/>
                        </a:rPr>
                        <a:t> </a:t>
                      </a:r>
                      <a:endParaRPr lang="zh-CN" sz="2000" kern="100" dirty="0">
                        <a:effectLst/>
                        <a:latin typeface="Times New Roman"/>
                        <a:ea typeface="宋体"/>
                        <a:cs typeface="宋体"/>
                      </a:endParaRPr>
                    </a:p>
                  </a:txBody>
                  <a:tcPr marL="68572" marR="68572" marT="0" marB="0" anchor="ctr">
                    <a:solidFill>
                      <a:schemeClr val="bg2">
                        <a:lumMod val="20000"/>
                        <a:lumOff val="80000"/>
                      </a:schemeClr>
                    </a:solidFill>
                  </a:tcPr>
                </a:tc>
                <a:tc>
                  <a:txBody>
                    <a:bodyPr/>
                    <a:lstStyle/>
                    <a:p>
                      <a:pPr marL="342900" lvl="0" indent="-342900" algn="ctr">
                        <a:spcAft>
                          <a:spcPts val="0"/>
                        </a:spcAft>
                        <a:buFont typeface="Wingdings"/>
                        <a:buChar char=""/>
                      </a:pPr>
                      <a:r>
                        <a:rPr lang="en-US" sz="2000" kern="100" dirty="0">
                          <a:effectLst/>
                          <a:latin typeface="Times New Roman"/>
                          <a:ea typeface="宋体"/>
                          <a:cs typeface="宋体"/>
                        </a:rPr>
                        <a:t> </a:t>
                      </a:r>
                      <a:endParaRPr lang="zh-CN" sz="2000" kern="100" dirty="0">
                        <a:effectLst/>
                        <a:latin typeface="Times New Roman"/>
                        <a:ea typeface="宋体"/>
                        <a:cs typeface="宋体"/>
                      </a:endParaRPr>
                    </a:p>
                  </a:txBody>
                  <a:tcPr marL="68572" marR="68572" marT="0" marB="0" anchor="ctr">
                    <a:solidFill>
                      <a:schemeClr val="bg2">
                        <a:lumMod val="20000"/>
                        <a:lumOff val="80000"/>
                      </a:schemeClr>
                    </a:solidFill>
                  </a:tcPr>
                </a:tc>
                <a:extLst>
                  <a:ext uri="{0D108BD9-81ED-4DB2-BD59-A6C34878D82A}">
                    <a16:rowId xmlns:a16="http://schemas.microsoft.com/office/drawing/2014/main" val="10004"/>
                  </a:ext>
                </a:extLst>
              </a:tr>
            </a:tbl>
          </a:graphicData>
        </a:graphic>
      </p:graphicFrame>
      <p:sp>
        <p:nvSpPr>
          <p:cNvPr id="16490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访问控制</a:t>
            </a:r>
          </a:p>
        </p:txBody>
      </p:sp>
    </p:spTree>
    <p:extLst>
      <p:ext uri="{BB962C8B-B14F-4D97-AF65-F5344CB8AC3E}">
        <p14:creationId xmlns:p14="http://schemas.microsoft.com/office/powerpoint/2010/main" val="345176845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3"/>
          <p:cNvSpPr txBox="1">
            <a:spLocks noChangeArrowheads="1"/>
          </p:cNvSpPr>
          <p:nvPr/>
        </p:nvSpPr>
        <p:spPr bwMode="auto">
          <a:xfrm>
            <a:off x="354013" y="1285875"/>
            <a:ext cx="845127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buFont typeface="Arial" panose="020B0604020202020204" pitchFamily="34" charset="0"/>
              <a:buChar char="•"/>
              <a:defRPr/>
            </a:pPr>
            <a:r>
              <a:rPr lang="zh-CN" altLang="en-US" sz="2400" dirty="0">
                <a:solidFill>
                  <a:srgbClr val="0070C0"/>
                </a:solidFill>
                <a:latin typeface="+mn-ea"/>
                <a:ea typeface="+mn-ea"/>
              </a:rPr>
              <a:t>访问权限修饰符的书写位置：</a:t>
            </a:r>
            <a:endParaRPr lang="en-US" altLang="zh-CN" sz="2400" dirty="0">
              <a:solidFill>
                <a:srgbClr val="0070C0"/>
              </a:solidFill>
              <a:latin typeface="+mn-ea"/>
              <a:ea typeface="+mn-ea"/>
            </a:endParaRPr>
          </a:p>
          <a:p>
            <a:pPr marL="342900" indent="-342900" eaLnBrk="1" hangingPunct="1">
              <a:lnSpc>
                <a:spcPct val="150000"/>
              </a:lnSpc>
              <a:buFont typeface="Arial" panose="020B0604020202020204" pitchFamily="34" charset="0"/>
              <a:buChar char="•"/>
              <a:defRPr/>
            </a:pPr>
            <a:r>
              <a:rPr lang="en-US" altLang="zh-CN" sz="2000" dirty="0">
                <a:latin typeface="+mn-ea"/>
                <a:ea typeface="+mn-ea"/>
              </a:rPr>
              <a:t>Java</a:t>
            </a:r>
            <a:r>
              <a:rPr lang="zh-CN" altLang="en-US" sz="2000" dirty="0">
                <a:latin typeface="+mn-ea"/>
                <a:ea typeface="+mn-ea"/>
              </a:rPr>
              <a:t>访问修饰符</a:t>
            </a:r>
            <a:r>
              <a:rPr lang="en-US" altLang="zh-CN" sz="2000" dirty="0">
                <a:latin typeface="+mn-ea"/>
                <a:ea typeface="+mn-ea"/>
              </a:rPr>
              <a:t>public protected private</a:t>
            </a:r>
            <a:r>
              <a:rPr lang="zh-CN" altLang="en-US" sz="2000" dirty="0">
                <a:latin typeface="+mn-ea"/>
                <a:ea typeface="+mn-ea"/>
              </a:rPr>
              <a:t>置于类的成员定义前，用来限定其他对象对该类对象成员的访问权限。</a:t>
            </a:r>
          </a:p>
        </p:txBody>
      </p:sp>
      <p:sp>
        <p:nvSpPr>
          <p:cNvPr id="71684" name="TextBox 4"/>
          <p:cNvSpPr txBox="1">
            <a:spLocks noChangeArrowheads="1"/>
          </p:cNvSpPr>
          <p:nvPr/>
        </p:nvSpPr>
        <p:spPr bwMode="auto">
          <a:xfrm>
            <a:off x="398174" y="2841865"/>
            <a:ext cx="836295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buFont typeface="Arial" panose="020B0604020202020204" pitchFamily="34" charset="0"/>
              <a:buChar char="•"/>
              <a:defRPr/>
            </a:pPr>
            <a:r>
              <a:rPr lang="zh-CN" altLang="en-US" sz="2000" dirty="0">
                <a:latin typeface="+mn-ea"/>
                <a:ea typeface="+mn-ea"/>
              </a:rPr>
              <a:t>对于</a:t>
            </a:r>
            <a:r>
              <a:rPr lang="en-US" altLang="zh-CN" sz="2000" dirty="0">
                <a:latin typeface="+mn-ea"/>
                <a:ea typeface="+mn-ea"/>
              </a:rPr>
              <a:t>class</a:t>
            </a:r>
            <a:r>
              <a:rPr lang="zh-CN" altLang="en-US" sz="2000" dirty="0">
                <a:latin typeface="+mn-ea"/>
                <a:ea typeface="+mn-ea"/>
              </a:rPr>
              <a:t>的权限修饰符只可以用</a:t>
            </a:r>
            <a:r>
              <a:rPr lang="en-US" altLang="zh-CN" sz="2000" dirty="0">
                <a:latin typeface="+mn-ea"/>
                <a:ea typeface="+mn-ea"/>
              </a:rPr>
              <a:t>public</a:t>
            </a:r>
            <a:r>
              <a:rPr lang="zh-CN" altLang="en-US" sz="2000" dirty="0">
                <a:latin typeface="+mn-ea"/>
                <a:ea typeface="+mn-ea"/>
              </a:rPr>
              <a:t>和</a:t>
            </a:r>
            <a:r>
              <a:rPr lang="en-US" altLang="zh-CN" sz="2000" dirty="0">
                <a:latin typeface="+mn-ea"/>
                <a:ea typeface="+mn-ea"/>
              </a:rPr>
              <a:t>default</a:t>
            </a:r>
            <a:r>
              <a:rPr lang="zh-CN" altLang="en-US" sz="2000" dirty="0">
                <a:latin typeface="+mn-ea"/>
                <a:ea typeface="+mn-ea"/>
              </a:rPr>
              <a:t>。</a:t>
            </a:r>
            <a:endParaRPr lang="en-US" altLang="zh-CN" sz="2000" dirty="0">
              <a:latin typeface="+mn-ea"/>
              <a:ea typeface="+mn-ea"/>
            </a:endParaRPr>
          </a:p>
          <a:p>
            <a:pPr marL="800100" lvl="1" indent="-342900" eaLnBrk="1" hangingPunct="1">
              <a:lnSpc>
                <a:spcPct val="150000"/>
              </a:lnSpc>
              <a:buFont typeface="Arial" panose="020B0604020202020204" pitchFamily="34" charset="0"/>
              <a:buChar char="•"/>
              <a:defRPr/>
            </a:pPr>
            <a:r>
              <a:rPr lang="en-US" altLang="zh-CN" sz="2000" dirty="0">
                <a:latin typeface="+mn-ea"/>
                <a:ea typeface="+mn-ea"/>
              </a:rPr>
              <a:t>public</a:t>
            </a:r>
            <a:r>
              <a:rPr lang="zh-CN" altLang="en-US" sz="2000" dirty="0">
                <a:latin typeface="+mn-ea"/>
                <a:ea typeface="+mn-ea"/>
              </a:rPr>
              <a:t>类可以在任意地方被访问；一个</a:t>
            </a:r>
            <a:r>
              <a:rPr lang="en-US" altLang="zh-CN" sz="2000" dirty="0">
                <a:latin typeface="+mn-ea"/>
                <a:ea typeface="+mn-ea"/>
              </a:rPr>
              <a:t>Java</a:t>
            </a:r>
            <a:r>
              <a:rPr lang="zh-CN" altLang="en-US" sz="2000" dirty="0">
                <a:latin typeface="+mn-ea"/>
                <a:ea typeface="+mn-ea"/>
              </a:rPr>
              <a:t>源程序文件中可以定义多个类，但是最多只能有一个类是</a:t>
            </a:r>
            <a:r>
              <a:rPr lang="en-US" altLang="zh-CN" sz="2000" dirty="0">
                <a:latin typeface="+mn-ea"/>
                <a:ea typeface="+mn-ea"/>
              </a:rPr>
              <a:t>public</a:t>
            </a:r>
            <a:r>
              <a:rPr lang="zh-CN" altLang="en-US" sz="2000" dirty="0">
                <a:latin typeface="+mn-ea"/>
                <a:ea typeface="+mn-ea"/>
              </a:rPr>
              <a:t>类。一般</a:t>
            </a:r>
            <a:r>
              <a:rPr lang="en-US" altLang="zh-CN" sz="2000" dirty="0">
                <a:latin typeface="+mn-ea"/>
                <a:ea typeface="+mn-ea"/>
              </a:rPr>
              <a:t>main()</a:t>
            </a:r>
            <a:r>
              <a:rPr lang="zh-CN" altLang="en-US" sz="2000" dirty="0">
                <a:latin typeface="+mn-ea"/>
                <a:ea typeface="+mn-ea"/>
              </a:rPr>
              <a:t>方法应该定义在</a:t>
            </a:r>
            <a:r>
              <a:rPr lang="en-US" altLang="zh-CN" sz="2000" dirty="0">
                <a:latin typeface="+mn-ea"/>
                <a:ea typeface="+mn-ea"/>
              </a:rPr>
              <a:t>public</a:t>
            </a:r>
            <a:r>
              <a:rPr lang="zh-CN" altLang="en-US" sz="2000" dirty="0">
                <a:latin typeface="+mn-ea"/>
                <a:ea typeface="+mn-ea"/>
              </a:rPr>
              <a:t>类中。</a:t>
            </a:r>
            <a:endParaRPr lang="en-US" altLang="zh-CN" sz="2000" dirty="0">
              <a:latin typeface="+mn-ea"/>
              <a:ea typeface="+mn-ea"/>
            </a:endParaRPr>
          </a:p>
          <a:p>
            <a:pPr marL="800100" lvl="1" indent="-342900" eaLnBrk="1" hangingPunct="1">
              <a:lnSpc>
                <a:spcPct val="150000"/>
              </a:lnSpc>
              <a:buFont typeface="Arial" panose="020B0604020202020204" pitchFamily="34" charset="0"/>
              <a:buChar char="•"/>
              <a:defRPr/>
            </a:pPr>
            <a:r>
              <a:rPr lang="en-US" altLang="zh-CN" sz="2000" dirty="0">
                <a:latin typeface="+mn-ea"/>
                <a:ea typeface="+mn-ea"/>
              </a:rPr>
              <a:t>default</a:t>
            </a:r>
            <a:r>
              <a:rPr lang="zh-CN" altLang="en-US" sz="2000" dirty="0">
                <a:latin typeface="+mn-ea"/>
                <a:ea typeface="+mn-ea"/>
              </a:rPr>
              <a:t>类只可以被同一个包内部的类访问。</a:t>
            </a:r>
          </a:p>
        </p:txBody>
      </p:sp>
      <p:sp>
        <p:nvSpPr>
          <p:cNvPr id="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访问控制</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298450" y="1054100"/>
            <a:ext cx="8334375" cy="5059363"/>
          </a:xfrm>
        </p:spPr>
        <p:txBody>
          <a:bodyPr rtlCol="0">
            <a:normAutofit fontScale="92500" lnSpcReduction="10000"/>
          </a:bodyPr>
          <a:lstStyle/>
          <a:p>
            <a:pPr marL="342900" lvl="1" indent="-342900" eaLnBrk="1" fontAlgn="auto" hangingPunct="1">
              <a:spcAft>
                <a:spcPts val="0"/>
              </a:spcAft>
              <a:buFontTx/>
              <a:buChar char="•"/>
              <a:defRPr/>
            </a:pPr>
            <a:r>
              <a:rPr lang="en-US" altLang="zh-CN" sz="2400" b="1" dirty="0">
                <a:solidFill>
                  <a:srgbClr val="0070C0"/>
                </a:solidFill>
                <a:cs typeface="+mn-cs"/>
              </a:rPr>
              <a:t>this</a:t>
            </a:r>
            <a:r>
              <a:rPr lang="zh-CN" altLang="en-US" sz="2400" b="1" dirty="0">
                <a:solidFill>
                  <a:srgbClr val="0070C0"/>
                </a:solidFill>
                <a:cs typeface="+mn-cs"/>
              </a:rPr>
              <a:t>关键字的用法</a:t>
            </a:r>
            <a:endParaRPr lang="en-US" altLang="zh-CN" sz="2400" b="1" dirty="0">
              <a:solidFill>
                <a:srgbClr val="0070C0"/>
              </a:solidFill>
              <a:cs typeface="+mn-cs"/>
            </a:endParaRPr>
          </a:p>
          <a:p>
            <a:pPr lvl="1" eaLnBrk="1" fontAlgn="auto" hangingPunct="1">
              <a:spcAft>
                <a:spcPts val="0"/>
              </a:spcAft>
              <a:defRPr/>
            </a:pPr>
            <a:r>
              <a:rPr lang="en-US" altLang="zh-CN" dirty="0">
                <a:cs typeface="+mn-cs"/>
              </a:rPr>
              <a:t>1</a:t>
            </a:r>
            <a:r>
              <a:rPr lang="zh-CN" altLang="en-US" dirty="0">
                <a:cs typeface="+mn-cs"/>
              </a:rPr>
              <a:t>、</a:t>
            </a:r>
            <a:r>
              <a:rPr lang="zh-CN" altLang="zh-CN" dirty="0">
                <a:cs typeface="+mn-cs"/>
              </a:rPr>
              <a:t>通过</a:t>
            </a:r>
            <a:r>
              <a:rPr lang="en-US" altLang="zh-CN" dirty="0">
                <a:cs typeface="+mn-cs"/>
              </a:rPr>
              <a:t>this</a:t>
            </a:r>
            <a:r>
              <a:rPr lang="zh-CN" altLang="zh-CN" dirty="0">
                <a:cs typeface="+mn-cs"/>
              </a:rPr>
              <a:t>关键字可以明确地去访问一个类的成员变量，</a:t>
            </a:r>
            <a:r>
              <a:rPr lang="zh-CN" altLang="zh-CN" b="1" dirty="0">
                <a:solidFill>
                  <a:srgbClr val="FF0000"/>
                </a:solidFill>
                <a:cs typeface="+mn-cs"/>
              </a:rPr>
              <a:t>解决与</a:t>
            </a:r>
            <a:r>
              <a:rPr lang="zh-CN" altLang="en-US" b="1" dirty="0">
                <a:solidFill>
                  <a:srgbClr val="FF0000"/>
                </a:solidFill>
                <a:cs typeface="+mn-cs"/>
              </a:rPr>
              <a:t>局部变量名称冲突的问题</a:t>
            </a:r>
            <a:r>
              <a:rPr lang="zh-CN" altLang="en-US" dirty="0">
                <a:cs typeface="+mn-cs"/>
              </a:rPr>
              <a:t>，具体示例如下：</a:t>
            </a: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r>
              <a:rPr lang="zh-CN" altLang="zh-CN" dirty="0">
                <a:cs typeface="+mn-cs"/>
              </a:rPr>
              <a:t>构造方法的参数被定义为</a:t>
            </a:r>
            <a:r>
              <a:rPr lang="en-US" altLang="zh-CN" dirty="0">
                <a:cs typeface="+mn-cs"/>
              </a:rPr>
              <a:t>age</a:t>
            </a:r>
            <a:r>
              <a:rPr lang="zh-CN" altLang="zh-CN" dirty="0">
                <a:cs typeface="+mn-cs"/>
              </a:rPr>
              <a:t>，它是一个局部变量，在类中还定义了一个成员变量，名称也是</a:t>
            </a:r>
            <a:r>
              <a:rPr lang="en-US" altLang="zh-CN" dirty="0">
                <a:cs typeface="+mn-cs"/>
              </a:rPr>
              <a:t>age</a:t>
            </a:r>
            <a:r>
              <a:rPr lang="zh-CN" altLang="zh-CN" dirty="0">
                <a:cs typeface="+mn-cs"/>
              </a:rPr>
              <a:t>。在构造方法中如果使用“</a:t>
            </a:r>
            <a:r>
              <a:rPr lang="en-US" altLang="zh-CN" dirty="0">
                <a:cs typeface="+mn-cs"/>
              </a:rPr>
              <a:t>age</a:t>
            </a:r>
            <a:r>
              <a:rPr lang="zh-CN" altLang="zh-CN" dirty="0">
                <a:cs typeface="+mn-cs"/>
              </a:rPr>
              <a:t>”，则是访问局部变量，但如果使用“</a:t>
            </a:r>
            <a:r>
              <a:rPr lang="en-US" altLang="zh-CN" dirty="0" err="1">
                <a:cs typeface="+mn-cs"/>
              </a:rPr>
              <a:t>this.age</a:t>
            </a:r>
            <a:r>
              <a:rPr lang="zh-CN" altLang="zh-CN" dirty="0">
                <a:cs typeface="+mn-cs"/>
              </a:rPr>
              <a:t>”则是访问成员变量</a:t>
            </a:r>
            <a:r>
              <a:rPr lang="zh-CN" altLang="en-US" dirty="0">
                <a:cs typeface="+mn-cs"/>
              </a:rPr>
              <a:t>。</a:t>
            </a:r>
            <a:endParaRPr lang="en-US" altLang="zh-CN" dirty="0">
              <a:cs typeface="+mn-cs"/>
            </a:endParaRPr>
          </a:p>
        </p:txBody>
      </p:sp>
      <p:pic>
        <p:nvPicPr>
          <p:cNvPr id="90116"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2460625"/>
            <a:ext cx="6029325"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3.4 this</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935163"/>
            <a:ext cx="7886700" cy="4351337"/>
          </a:xfrm>
          <a:solidFill>
            <a:schemeClr val="accent5">
              <a:lumMod val="20000"/>
              <a:lumOff val="80000"/>
            </a:schemeClr>
          </a:solidFill>
          <a:ln>
            <a:solidFill>
              <a:schemeClr val="accent5"/>
            </a:solidFill>
          </a:ln>
        </p:spPr>
        <p:txBody>
          <a:bodyPr/>
          <a:lstStyle/>
          <a:p>
            <a:pPr marL="0" indent="0" fontAlgn="auto">
              <a:spcBef>
                <a:spcPts val="0"/>
              </a:spcBef>
              <a:spcAft>
                <a:spcPts val="0"/>
              </a:spcAft>
              <a:buFont typeface="Arial" panose="020B0604020202020204" pitchFamily="34" charset="0"/>
              <a:buNone/>
              <a:defRPr/>
            </a:pPr>
            <a:r>
              <a:rPr lang="en-US" altLang="zh-CN" sz="2000" dirty="0"/>
              <a:t>public class </a:t>
            </a:r>
            <a:r>
              <a:rPr lang="en-US" altLang="zh-CN" sz="2000" dirty="0" err="1"/>
              <a:t>ThisDemo</a:t>
            </a:r>
            <a:r>
              <a:rPr lang="en-US" altLang="zh-CN" sz="2000" dirty="0"/>
              <a:t> {</a:t>
            </a:r>
          </a:p>
          <a:p>
            <a:pPr marL="0" indent="0" fontAlgn="auto">
              <a:spcBef>
                <a:spcPts val="0"/>
              </a:spcBef>
              <a:spcAft>
                <a:spcPts val="0"/>
              </a:spcAft>
              <a:buFont typeface="Arial" panose="020B0604020202020204" pitchFamily="34" charset="0"/>
              <a:buNone/>
              <a:defRPr/>
            </a:pPr>
            <a:r>
              <a:rPr lang="en-US" altLang="zh-CN" sz="2000" dirty="0"/>
              <a:t>	private </a:t>
            </a:r>
            <a:r>
              <a:rPr lang="en-US" altLang="zh-CN" sz="2000" dirty="0" err="1"/>
              <a:t>int</a:t>
            </a:r>
            <a:r>
              <a:rPr lang="en-US" altLang="zh-CN" sz="2000" dirty="0"/>
              <a:t> </a:t>
            </a:r>
            <a:r>
              <a:rPr lang="en-US" altLang="zh-CN" sz="2000" dirty="0" err="1"/>
              <a:t>i</a:t>
            </a:r>
            <a:r>
              <a:rPr lang="en-US" altLang="zh-CN" sz="2000" dirty="0"/>
              <a:t>;</a:t>
            </a:r>
          </a:p>
          <a:p>
            <a:pPr marL="0" indent="0" fontAlgn="auto">
              <a:lnSpc>
                <a:spcPts val="1600"/>
              </a:lnSpc>
              <a:spcBef>
                <a:spcPts val="0"/>
              </a:spcBef>
              <a:spcAft>
                <a:spcPts val="0"/>
              </a:spcAft>
              <a:buFont typeface="Arial" panose="020B0604020202020204" pitchFamily="34" charset="0"/>
              <a:buNone/>
              <a:defRPr/>
            </a:pPr>
            <a:endParaRPr lang="en-US" altLang="zh-CN" sz="2000" dirty="0"/>
          </a:p>
          <a:p>
            <a:pPr marL="0" indent="0" fontAlgn="auto">
              <a:spcBef>
                <a:spcPts val="0"/>
              </a:spcBef>
              <a:spcAft>
                <a:spcPts val="0"/>
              </a:spcAft>
              <a:buFont typeface="Arial" panose="020B0604020202020204" pitchFamily="34" charset="0"/>
              <a:buNone/>
              <a:defRPr/>
            </a:pPr>
            <a:r>
              <a:rPr lang="en-US" altLang="zh-CN" sz="2000" dirty="0"/>
              <a:t>	</a:t>
            </a:r>
            <a:r>
              <a:rPr lang="en-US" altLang="zh-CN" sz="2000" dirty="0" err="1"/>
              <a:t>ThisDemo</a:t>
            </a:r>
            <a:r>
              <a:rPr lang="en-US" altLang="zh-CN" sz="2000" dirty="0"/>
              <a:t>(</a:t>
            </a:r>
            <a:r>
              <a:rPr lang="en-US" altLang="zh-CN" sz="2000" dirty="0" err="1"/>
              <a:t>int</a:t>
            </a:r>
            <a:r>
              <a:rPr lang="en-US" altLang="zh-CN" sz="2000" dirty="0"/>
              <a:t> </a:t>
            </a:r>
            <a:r>
              <a:rPr lang="en-US" altLang="zh-CN" sz="2000" dirty="0" err="1"/>
              <a:t>i</a:t>
            </a:r>
            <a:r>
              <a:rPr lang="en-US" altLang="zh-CN" sz="2000" dirty="0"/>
              <a:t>) {</a:t>
            </a:r>
          </a:p>
          <a:p>
            <a:pPr marL="0" indent="0" fontAlgn="auto">
              <a:spcBef>
                <a:spcPts val="0"/>
              </a:spcBef>
              <a:spcAft>
                <a:spcPts val="0"/>
              </a:spcAft>
              <a:buFont typeface="Arial" panose="020B0604020202020204" pitchFamily="34" charset="0"/>
              <a:buNone/>
              <a:defRPr/>
            </a:pPr>
            <a:r>
              <a:rPr lang="en-US" altLang="zh-CN" sz="2000" dirty="0"/>
              <a:t>		</a:t>
            </a:r>
            <a:r>
              <a:rPr lang="en-US" altLang="zh-CN" sz="2000" dirty="0" err="1"/>
              <a:t>i</a:t>
            </a:r>
            <a:r>
              <a:rPr lang="en-US" altLang="zh-CN" sz="2000" dirty="0"/>
              <a:t> = </a:t>
            </a:r>
            <a:r>
              <a:rPr lang="en-US" altLang="zh-CN" sz="2000" dirty="0" err="1"/>
              <a:t>i</a:t>
            </a:r>
            <a:r>
              <a:rPr lang="en-US" altLang="zh-CN" sz="2000" dirty="0"/>
              <a:t>;         </a:t>
            </a:r>
            <a:endParaRPr lang="en-US" altLang="zh-CN" sz="2000" dirty="0">
              <a:solidFill>
                <a:srgbClr val="00B050"/>
              </a:solidFill>
            </a:endParaRPr>
          </a:p>
          <a:p>
            <a:pPr marL="0" indent="0" fontAlgn="auto">
              <a:spcBef>
                <a:spcPts val="0"/>
              </a:spcBef>
              <a:spcAft>
                <a:spcPts val="0"/>
              </a:spcAft>
              <a:buFont typeface="Arial" panose="020B0604020202020204" pitchFamily="34" charset="0"/>
              <a:buNone/>
              <a:defRPr/>
            </a:pPr>
            <a:r>
              <a:rPr lang="en-US" altLang="zh-CN" sz="2000" dirty="0"/>
              <a:t>	}</a:t>
            </a:r>
          </a:p>
          <a:p>
            <a:pPr marL="0" indent="0" fontAlgn="auto">
              <a:spcBef>
                <a:spcPts val="0"/>
              </a:spcBef>
              <a:spcAft>
                <a:spcPts val="0"/>
              </a:spcAft>
              <a:buFont typeface="Arial" panose="020B0604020202020204" pitchFamily="34" charset="0"/>
              <a:buNone/>
              <a:defRPr/>
            </a:pPr>
            <a:endParaRPr lang="en-US" altLang="zh-CN" sz="2000" dirty="0"/>
          </a:p>
          <a:p>
            <a:pPr marL="0" indent="0" fontAlgn="auto">
              <a:spcBef>
                <a:spcPts val="0"/>
              </a:spcBef>
              <a:spcAft>
                <a:spcPts val="0"/>
              </a:spcAft>
              <a:buFont typeface="Arial" panose="020B0604020202020204" pitchFamily="34" charset="0"/>
              <a:buNone/>
              <a:defRPr/>
            </a:pPr>
            <a:r>
              <a:rPr lang="en-US" altLang="zh-CN" sz="2000" dirty="0"/>
              <a:t>	public void print() {</a:t>
            </a:r>
          </a:p>
          <a:p>
            <a:pPr marL="0" indent="0" fontAlgn="auto">
              <a:spcBef>
                <a:spcPts val="0"/>
              </a:spcBef>
              <a:spcAft>
                <a:spcPts val="0"/>
              </a:spcAft>
              <a:buFont typeface="Arial" panose="020B0604020202020204" pitchFamily="34" charset="0"/>
              <a:buNone/>
              <a:defRPr/>
            </a:pPr>
            <a:r>
              <a:rPr lang="en-US" altLang="zh-CN" sz="2000" dirty="0"/>
              <a:t>		</a:t>
            </a:r>
            <a:r>
              <a:rPr lang="en-US" altLang="zh-CN" sz="2000" dirty="0" err="1"/>
              <a:t>System.out.println</a:t>
            </a:r>
            <a:r>
              <a:rPr lang="en-US" altLang="zh-CN" sz="2000" dirty="0"/>
              <a:t>("</a:t>
            </a:r>
            <a:r>
              <a:rPr lang="en-US" altLang="zh-CN" sz="2000" dirty="0" err="1"/>
              <a:t>i</a:t>
            </a:r>
            <a:r>
              <a:rPr lang="zh-CN" altLang="en-US" sz="2000" dirty="0"/>
              <a:t>的值是：</a:t>
            </a:r>
            <a:r>
              <a:rPr lang="en-US" altLang="zh-CN" sz="2000" dirty="0"/>
              <a:t>"+</a:t>
            </a:r>
            <a:r>
              <a:rPr lang="en-US" altLang="zh-CN" sz="2000" dirty="0" err="1"/>
              <a:t>i</a:t>
            </a:r>
            <a:r>
              <a:rPr lang="en-US" altLang="zh-CN" sz="2000" dirty="0"/>
              <a:t>);</a:t>
            </a:r>
          </a:p>
          <a:p>
            <a:pPr marL="0" indent="0" fontAlgn="auto">
              <a:spcBef>
                <a:spcPts val="0"/>
              </a:spcBef>
              <a:spcAft>
                <a:spcPts val="0"/>
              </a:spcAft>
              <a:buFont typeface="Arial" panose="020B0604020202020204" pitchFamily="34" charset="0"/>
              <a:buNone/>
              <a:defRPr/>
            </a:pPr>
            <a:r>
              <a:rPr lang="en-US" altLang="zh-CN" sz="2000" dirty="0"/>
              <a:t>	}</a:t>
            </a:r>
          </a:p>
          <a:p>
            <a:pPr marL="0" indent="0" fontAlgn="auto">
              <a:lnSpc>
                <a:spcPts val="1600"/>
              </a:lnSpc>
              <a:spcBef>
                <a:spcPts val="0"/>
              </a:spcBef>
              <a:spcAft>
                <a:spcPts val="0"/>
              </a:spcAft>
              <a:buFont typeface="Arial" panose="020B0604020202020204" pitchFamily="34" charset="0"/>
              <a:buNone/>
              <a:defRPr/>
            </a:pPr>
            <a:endParaRPr lang="en-US" altLang="zh-CN" sz="2000" dirty="0"/>
          </a:p>
          <a:p>
            <a:pPr marL="0" indent="0" fontAlgn="auto">
              <a:spcBef>
                <a:spcPts val="0"/>
              </a:spcBef>
              <a:spcAft>
                <a:spcPts val="0"/>
              </a:spcAft>
              <a:buFont typeface="Arial" panose="020B0604020202020204" pitchFamily="34" charset="0"/>
              <a:buNone/>
              <a:defRPr/>
            </a:pPr>
            <a:r>
              <a:rPr lang="en-US" altLang="zh-CN" sz="2000" dirty="0"/>
              <a:t>	public static void main(String[] </a:t>
            </a:r>
            <a:r>
              <a:rPr lang="en-US" altLang="zh-CN" sz="2000" dirty="0" err="1"/>
              <a:t>args</a:t>
            </a:r>
            <a:r>
              <a:rPr lang="en-US" altLang="zh-CN" sz="2000" dirty="0"/>
              <a:t>) {</a:t>
            </a:r>
          </a:p>
          <a:p>
            <a:pPr marL="0" indent="0" fontAlgn="auto">
              <a:spcBef>
                <a:spcPts val="0"/>
              </a:spcBef>
              <a:spcAft>
                <a:spcPts val="0"/>
              </a:spcAft>
              <a:buFont typeface="Arial" panose="020B0604020202020204" pitchFamily="34" charset="0"/>
              <a:buNone/>
              <a:defRPr/>
            </a:pPr>
            <a:r>
              <a:rPr lang="en-US" altLang="zh-CN" sz="2000" dirty="0"/>
              <a:t>		</a:t>
            </a:r>
            <a:r>
              <a:rPr lang="en-US" altLang="zh-CN" sz="2000" dirty="0" err="1"/>
              <a:t>ThisDemo</a:t>
            </a:r>
            <a:r>
              <a:rPr lang="en-US" altLang="zh-CN" sz="2000" dirty="0"/>
              <a:t> test = new </a:t>
            </a:r>
            <a:r>
              <a:rPr lang="en-US" altLang="zh-CN" sz="2000" dirty="0" err="1"/>
              <a:t>ThisDemo</a:t>
            </a:r>
            <a:r>
              <a:rPr lang="en-US" altLang="zh-CN" sz="2000" dirty="0"/>
              <a:t> (100);</a:t>
            </a:r>
          </a:p>
          <a:p>
            <a:pPr marL="0" indent="0" fontAlgn="auto">
              <a:spcBef>
                <a:spcPts val="0"/>
              </a:spcBef>
              <a:spcAft>
                <a:spcPts val="0"/>
              </a:spcAft>
              <a:buFont typeface="Arial" panose="020B0604020202020204" pitchFamily="34" charset="0"/>
              <a:buNone/>
              <a:defRPr/>
            </a:pPr>
            <a:r>
              <a:rPr lang="en-US" altLang="zh-CN" sz="2000" dirty="0"/>
              <a:t>		</a:t>
            </a:r>
            <a:r>
              <a:rPr lang="en-US" altLang="zh-CN" sz="2000" dirty="0" err="1"/>
              <a:t>test.print</a:t>
            </a:r>
            <a:r>
              <a:rPr lang="en-US" altLang="zh-CN" sz="2000" dirty="0"/>
              <a:t>();</a:t>
            </a:r>
          </a:p>
          <a:p>
            <a:pPr marL="0" indent="0" fontAlgn="auto">
              <a:spcBef>
                <a:spcPts val="0"/>
              </a:spcBef>
              <a:spcAft>
                <a:spcPts val="0"/>
              </a:spcAft>
              <a:buFont typeface="Arial" panose="020B0604020202020204" pitchFamily="34" charset="0"/>
              <a:buNone/>
              <a:defRPr/>
            </a:pPr>
            <a:r>
              <a:rPr lang="en-US" altLang="zh-CN" sz="2000" dirty="0"/>
              <a:t>	}</a:t>
            </a:r>
          </a:p>
          <a:p>
            <a:pPr marL="0" indent="0" fontAlgn="auto">
              <a:spcBef>
                <a:spcPts val="0"/>
              </a:spcBef>
              <a:spcAft>
                <a:spcPts val="0"/>
              </a:spcAft>
              <a:buFont typeface="Arial" panose="020B0604020202020204" pitchFamily="34" charset="0"/>
              <a:buNone/>
              <a:defRPr/>
            </a:pPr>
            <a:r>
              <a:rPr lang="en-US" altLang="zh-CN" sz="2000" dirty="0"/>
              <a:t>}</a:t>
            </a:r>
            <a:endParaRPr lang="zh-CN" altLang="en-US" sz="2000" dirty="0"/>
          </a:p>
        </p:txBody>
      </p:sp>
      <p:sp>
        <p:nvSpPr>
          <p:cNvPr id="9113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3.4 this</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1140" name="文本框 4"/>
          <p:cNvSpPr txBox="1">
            <a:spLocks noChangeArrowheads="1"/>
          </p:cNvSpPr>
          <p:nvPr/>
        </p:nvSpPr>
        <p:spPr bwMode="auto">
          <a:xfrm>
            <a:off x="433388" y="1173163"/>
            <a:ext cx="80819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pPr>
            <a:r>
              <a:rPr lang="zh-CN" altLang="en-US" sz="2000">
                <a:latin typeface="Arial" panose="020B0604020202020204" pitchFamily="34" charset="0"/>
                <a:ea typeface="宋体" panose="02010600030101010101" pitchFamily="2" charset="-122"/>
              </a:rPr>
              <a:t>思考：在构造方法中，如果形参与属性重名，不使用</a:t>
            </a:r>
            <a:r>
              <a:rPr lang="en-US" altLang="zh-CN" sz="2000">
                <a:latin typeface="Arial" panose="020B0604020202020204" pitchFamily="34" charset="0"/>
                <a:ea typeface="宋体" panose="02010600030101010101" pitchFamily="2" charset="-122"/>
              </a:rPr>
              <a:t>this</a:t>
            </a:r>
            <a:r>
              <a:rPr lang="zh-CN" altLang="en-US" sz="2000">
                <a:latin typeface="Arial" panose="020B0604020202020204" pitchFamily="34" charset="0"/>
                <a:ea typeface="宋体" panose="02010600030101010101" pitchFamily="2" charset="-122"/>
              </a:rPr>
              <a:t>关键字，会出现什么结果？为什么？</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95813" y="2103438"/>
            <a:ext cx="37623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377825" y="1044575"/>
            <a:ext cx="8229600" cy="5059363"/>
          </a:xfrm>
        </p:spPr>
        <p:txBody>
          <a:bodyPr rtlCol="0">
            <a:normAutofit lnSpcReduction="10000"/>
          </a:bodyPr>
          <a:lstStyle/>
          <a:p>
            <a:pPr marL="342900" lvl="1" indent="-342900" eaLnBrk="1" fontAlgn="auto" hangingPunct="1">
              <a:spcAft>
                <a:spcPts val="0"/>
              </a:spcAft>
              <a:buFontTx/>
              <a:buChar char="•"/>
              <a:defRPr/>
            </a:pPr>
            <a:r>
              <a:rPr lang="en-US" altLang="zh-CN" sz="2400" b="1" dirty="0">
                <a:solidFill>
                  <a:srgbClr val="0070C0"/>
                </a:solidFill>
                <a:cs typeface="+mn-cs"/>
              </a:rPr>
              <a:t>this</a:t>
            </a:r>
            <a:r>
              <a:rPr lang="zh-CN" altLang="en-US" sz="2400" b="1" dirty="0">
                <a:solidFill>
                  <a:srgbClr val="0070C0"/>
                </a:solidFill>
                <a:cs typeface="+mn-cs"/>
              </a:rPr>
              <a:t>关键字的用法</a:t>
            </a:r>
            <a:endParaRPr lang="en-US" altLang="zh-CN" sz="2400" b="1" dirty="0">
              <a:solidFill>
                <a:srgbClr val="0070C0"/>
              </a:solidFill>
              <a:cs typeface="+mn-cs"/>
            </a:endParaRPr>
          </a:p>
          <a:p>
            <a:pPr lvl="1" eaLnBrk="1" fontAlgn="auto" hangingPunct="1">
              <a:spcAft>
                <a:spcPts val="0"/>
              </a:spcAft>
              <a:defRPr/>
            </a:pPr>
            <a:r>
              <a:rPr lang="en-US" altLang="zh-CN" dirty="0">
                <a:cs typeface="+mn-cs"/>
              </a:rPr>
              <a:t>2</a:t>
            </a:r>
            <a:r>
              <a:rPr lang="zh-CN" altLang="en-US" dirty="0">
                <a:cs typeface="+mn-cs"/>
              </a:rPr>
              <a:t>、</a:t>
            </a:r>
            <a:r>
              <a:rPr lang="zh-CN" altLang="zh-CN" b="1" dirty="0">
                <a:solidFill>
                  <a:srgbClr val="FF0000"/>
                </a:solidFill>
                <a:cs typeface="+mn-cs"/>
              </a:rPr>
              <a:t>通过</a:t>
            </a:r>
            <a:r>
              <a:rPr lang="en-US" altLang="zh-CN" b="1" dirty="0">
                <a:solidFill>
                  <a:srgbClr val="FF0000"/>
                </a:solidFill>
                <a:cs typeface="+mn-cs"/>
              </a:rPr>
              <a:t>this</a:t>
            </a:r>
            <a:r>
              <a:rPr lang="zh-CN" altLang="zh-CN" b="1" dirty="0">
                <a:solidFill>
                  <a:srgbClr val="FF0000"/>
                </a:solidFill>
                <a:cs typeface="+mn-cs"/>
              </a:rPr>
              <a:t>关键字调用成员方法</a:t>
            </a:r>
            <a:endParaRPr lang="en-US" altLang="zh-CN" b="1" dirty="0">
              <a:solidFill>
                <a:srgbClr val="FF0000"/>
              </a:solidFill>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r>
              <a:rPr lang="zh-CN" altLang="zh-CN" dirty="0">
                <a:cs typeface="+mn-cs"/>
              </a:rPr>
              <a:t>在</a:t>
            </a:r>
            <a:r>
              <a:rPr lang="en-US" altLang="zh-CN" dirty="0">
                <a:cs typeface="+mn-cs"/>
              </a:rPr>
              <a:t>speak()</a:t>
            </a:r>
            <a:r>
              <a:rPr lang="zh-CN" altLang="en-US" dirty="0">
                <a:cs typeface="+mn-cs"/>
              </a:rPr>
              <a:t>方法</a:t>
            </a:r>
            <a:r>
              <a:rPr lang="zh-CN" altLang="zh-CN" dirty="0">
                <a:cs typeface="+mn-cs"/>
              </a:rPr>
              <a:t>中，</a:t>
            </a:r>
            <a:r>
              <a:rPr lang="zh-CN" altLang="en-US" dirty="0">
                <a:cs typeface="+mn-cs"/>
              </a:rPr>
              <a:t>用</a:t>
            </a:r>
            <a:r>
              <a:rPr lang="en-US" altLang="zh-CN" dirty="0">
                <a:cs typeface="+mn-cs"/>
              </a:rPr>
              <a:t>this</a:t>
            </a:r>
            <a:r>
              <a:rPr lang="zh-CN" altLang="en-US" dirty="0">
                <a:cs typeface="+mn-cs"/>
              </a:rPr>
              <a:t>关键字调用</a:t>
            </a:r>
            <a:r>
              <a:rPr lang="en-US" altLang="zh-CN" dirty="0" err="1">
                <a:cs typeface="+mn-cs"/>
              </a:rPr>
              <a:t>openMouth</a:t>
            </a:r>
            <a:r>
              <a:rPr lang="en-US" altLang="zh-CN" dirty="0">
                <a:cs typeface="+mn-cs"/>
              </a:rPr>
              <a:t>()</a:t>
            </a:r>
            <a:r>
              <a:rPr lang="zh-CN" altLang="en-US" dirty="0">
                <a:cs typeface="+mn-cs"/>
              </a:rPr>
              <a:t>。此处的</a:t>
            </a:r>
            <a:r>
              <a:rPr lang="en-US" altLang="zh-CN" dirty="0">
                <a:cs typeface="+mn-cs"/>
              </a:rPr>
              <a:t>this</a:t>
            </a:r>
            <a:r>
              <a:rPr lang="zh-CN" altLang="en-US" dirty="0">
                <a:cs typeface="+mn-cs"/>
              </a:rPr>
              <a:t>关键字可以省略。</a:t>
            </a:r>
            <a:endParaRPr lang="en-US" altLang="zh-CN" dirty="0">
              <a:cs typeface="+mn-cs"/>
            </a:endParaRPr>
          </a:p>
          <a:p>
            <a:pPr lvl="1" eaLnBrk="1" fontAlgn="auto" hangingPunct="1">
              <a:spcAft>
                <a:spcPts val="0"/>
              </a:spcAft>
              <a:defRPr/>
            </a:pPr>
            <a:r>
              <a:rPr lang="zh-CN" altLang="en-US" b="1" dirty="0">
                <a:solidFill>
                  <a:srgbClr val="FF0000"/>
                </a:solidFill>
                <a:cs typeface="+mn-cs"/>
              </a:rPr>
              <a:t>注意：</a:t>
            </a:r>
            <a:r>
              <a:rPr lang="en-US" altLang="zh-CN" b="1" dirty="0">
                <a:solidFill>
                  <a:srgbClr val="FF0000"/>
                </a:solidFill>
                <a:cs typeface="+mn-cs"/>
              </a:rPr>
              <a:t>this</a:t>
            </a:r>
            <a:r>
              <a:rPr lang="zh-CN" altLang="en-US" b="1" dirty="0">
                <a:solidFill>
                  <a:srgbClr val="FF0000"/>
                </a:solidFill>
                <a:cs typeface="+mn-cs"/>
              </a:rPr>
              <a:t>关键字可以出现在实例方法和构造方法中，但不可以出现在类方法中。</a:t>
            </a:r>
            <a:endParaRPr lang="en-US" altLang="zh-CN" b="1" dirty="0">
              <a:solidFill>
                <a:srgbClr val="FF0000"/>
              </a:solidFill>
              <a:cs typeface="+mn-cs"/>
            </a:endParaRPr>
          </a:p>
        </p:txBody>
      </p:sp>
      <p:pic>
        <p:nvPicPr>
          <p:cNvPr id="921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250" y="2171700"/>
            <a:ext cx="50704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6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3.4 this</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322263" y="1066800"/>
            <a:ext cx="8505825" cy="5059363"/>
          </a:xfrm>
        </p:spPr>
        <p:txBody>
          <a:bodyPr rtlCol="0">
            <a:normAutofit/>
          </a:bodyPr>
          <a:lstStyle/>
          <a:p>
            <a:pPr marL="342900" lvl="1" indent="-342900" eaLnBrk="1" fontAlgn="auto" hangingPunct="1">
              <a:lnSpc>
                <a:spcPct val="110000"/>
              </a:lnSpc>
              <a:spcBef>
                <a:spcPts val="600"/>
              </a:spcBef>
              <a:spcAft>
                <a:spcPts val="0"/>
              </a:spcAft>
              <a:buFontTx/>
              <a:buChar char="•"/>
              <a:defRPr/>
            </a:pPr>
            <a:r>
              <a:rPr lang="en-US" altLang="zh-CN" sz="2400" b="1" dirty="0">
                <a:solidFill>
                  <a:srgbClr val="0070C0"/>
                </a:solidFill>
                <a:cs typeface="+mn-cs"/>
              </a:rPr>
              <a:t>this</a:t>
            </a:r>
            <a:r>
              <a:rPr lang="zh-CN" altLang="en-US" sz="2400" b="1" dirty="0">
                <a:solidFill>
                  <a:srgbClr val="0070C0"/>
                </a:solidFill>
                <a:cs typeface="+mn-cs"/>
              </a:rPr>
              <a:t>关键字的用法</a:t>
            </a:r>
            <a:endParaRPr lang="en-US" altLang="zh-CN" sz="2400" b="1" dirty="0">
              <a:solidFill>
                <a:srgbClr val="0070C0"/>
              </a:solidFill>
              <a:cs typeface="+mn-cs"/>
            </a:endParaRPr>
          </a:p>
          <a:p>
            <a:pPr marL="457200" lvl="1" indent="0" eaLnBrk="1" fontAlgn="auto" hangingPunct="1">
              <a:lnSpc>
                <a:spcPct val="110000"/>
              </a:lnSpc>
              <a:spcBef>
                <a:spcPts val="600"/>
              </a:spcBef>
              <a:spcAft>
                <a:spcPts val="0"/>
              </a:spcAft>
              <a:buNone/>
              <a:defRPr/>
            </a:pPr>
            <a:r>
              <a:rPr lang="en-US" altLang="zh-CN" dirty="0">
                <a:cs typeface="+mn-cs"/>
              </a:rPr>
              <a:t>3</a:t>
            </a:r>
            <a:r>
              <a:rPr lang="zh-CN" altLang="en-US" dirty="0">
                <a:cs typeface="+mn-cs"/>
              </a:rPr>
              <a:t>、</a:t>
            </a:r>
            <a:r>
              <a:rPr lang="zh-CN" altLang="zh-CN" dirty="0">
                <a:cs typeface="+mn-cs"/>
              </a:rPr>
              <a:t>构造方法是在实例化对象时被</a:t>
            </a:r>
            <a:r>
              <a:rPr lang="en-US" altLang="zh-CN" dirty="0">
                <a:cs typeface="+mn-cs"/>
              </a:rPr>
              <a:t>Java</a:t>
            </a:r>
            <a:r>
              <a:rPr lang="zh-CN" altLang="zh-CN" dirty="0">
                <a:cs typeface="+mn-cs"/>
              </a:rPr>
              <a:t>虚拟机自动调用的，在程序中不能像调用其它方法一样去调用构造方法，但可以在一个构造方法中</a:t>
            </a:r>
            <a:r>
              <a:rPr lang="zh-CN" altLang="zh-CN" b="1" dirty="0">
                <a:solidFill>
                  <a:srgbClr val="FF0000"/>
                </a:solidFill>
                <a:cs typeface="+mn-cs"/>
              </a:rPr>
              <a:t>使用“</a:t>
            </a:r>
            <a:r>
              <a:rPr lang="en-US" altLang="zh-CN" b="1" dirty="0">
                <a:solidFill>
                  <a:srgbClr val="FF0000"/>
                </a:solidFill>
                <a:cs typeface="+mn-cs"/>
              </a:rPr>
              <a:t>this([</a:t>
            </a:r>
            <a:r>
              <a:rPr lang="zh-CN" altLang="zh-CN" b="1" dirty="0">
                <a:solidFill>
                  <a:srgbClr val="FF0000"/>
                </a:solidFill>
                <a:cs typeface="+mn-cs"/>
              </a:rPr>
              <a:t>参数</a:t>
            </a:r>
            <a:r>
              <a:rPr lang="en-US" altLang="zh-CN" b="1" dirty="0">
                <a:solidFill>
                  <a:srgbClr val="FF0000"/>
                </a:solidFill>
                <a:cs typeface="+mn-cs"/>
              </a:rPr>
              <a:t>1,</a:t>
            </a:r>
            <a:r>
              <a:rPr lang="zh-CN" altLang="zh-CN" b="1" dirty="0">
                <a:solidFill>
                  <a:srgbClr val="FF0000"/>
                </a:solidFill>
                <a:cs typeface="+mn-cs"/>
              </a:rPr>
              <a:t>参数</a:t>
            </a:r>
            <a:r>
              <a:rPr lang="en-US" altLang="zh-CN" b="1" dirty="0">
                <a:solidFill>
                  <a:srgbClr val="FF0000"/>
                </a:solidFill>
                <a:cs typeface="+mn-cs"/>
              </a:rPr>
              <a:t>2…])</a:t>
            </a:r>
            <a:r>
              <a:rPr lang="zh-CN" altLang="zh-CN" b="1" dirty="0">
                <a:solidFill>
                  <a:srgbClr val="FF0000"/>
                </a:solidFill>
                <a:cs typeface="+mn-cs"/>
              </a:rPr>
              <a:t>”的形式来调用其它的构造方法</a:t>
            </a:r>
            <a:r>
              <a:rPr lang="zh-CN" altLang="en-US" dirty="0">
                <a:cs typeface="+mn-cs"/>
              </a:rPr>
              <a:t>。</a:t>
            </a:r>
            <a:endParaRPr lang="en-US" altLang="zh-CN" dirty="0">
              <a:cs typeface="+mn-cs"/>
            </a:endParaRPr>
          </a:p>
          <a:p>
            <a:pPr lvl="1" eaLnBrk="1" fontAlgn="auto" hangingPunct="1">
              <a:lnSpc>
                <a:spcPct val="110000"/>
              </a:lnSpc>
              <a:spcBef>
                <a:spcPts val="600"/>
              </a:spcBef>
              <a:spcAft>
                <a:spcPts val="0"/>
              </a:spcAft>
              <a:defRPr/>
            </a:pPr>
            <a:r>
              <a:rPr lang="zh-CN" altLang="zh-CN" dirty="0">
                <a:cs typeface="+mn-cs"/>
              </a:rPr>
              <a:t>接下来通过一个案例来演示，如例程</a:t>
            </a:r>
            <a:r>
              <a:rPr lang="en-US" altLang="zh-CN" dirty="0">
                <a:cs typeface="+mn-cs"/>
              </a:rPr>
              <a:t>3-12</a:t>
            </a:r>
            <a:r>
              <a:rPr lang="zh-CN" altLang="zh-CN" dirty="0">
                <a:cs typeface="+mn-cs"/>
              </a:rPr>
              <a:t>所示。</a:t>
            </a:r>
          </a:p>
        </p:txBody>
      </p:sp>
      <p:sp>
        <p:nvSpPr>
          <p:cNvPr id="9318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3.4 this</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l="320" t="5348" r="-320" b="5368"/>
          <a:stretch>
            <a:fillRect/>
          </a:stretch>
        </p:blipFill>
        <p:spPr bwMode="auto">
          <a:xfrm>
            <a:off x="261938" y="2941638"/>
            <a:ext cx="86201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3" y="3871913"/>
            <a:ext cx="7534275"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p:spPr>
        <p:txBody>
          <a:bodyPr rtlCol="0">
            <a:normAutofit/>
          </a:bodyPr>
          <a:lstStyle/>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zh-CN" altLang="zh-CN" sz="800" dirty="0">
              <a:cs typeface="+mn-cs"/>
            </a:endParaRPr>
          </a:p>
        </p:txBody>
      </p:sp>
      <p:sp>
        <p:nvSpPr>
          <p:cNvPr id="8" name="内容占位符 2"/>
          <p:cNvSpPr txBox="1">
            <a:spLocks/>
          </p:cNvSpPr>
          <p:nvPr/>
        </p:nvSpPr>
        <p:spPr bwMode="auto">
          <a:xfrm>
            <a:off x="260350" y="1155700"/>
            <a:ext cx="8680450" cy="48021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a:lnSpc>
                <a:spcPct val="110000"/>
              </a:lnSpc>
              <a:spcBef>
                <a:spcPts val="600"/>
              </a:spcBef>
              <a:buFontTx/>
              <a:buNone/>
              <a:defRPr/>
            </a:pPr>
            <a:r>
              <a:rPr lang="zh-CN" altLang="en-US" sz="2400" b="1" dirty="0">
                <a:solidFill>
                  <a:srgbClr val="0070C0"/>
                </a:solidFill>
              </a:rPr>
              <a:t>注意事项：</a:t>
            </a:r>
            <a:endParaRPr lang="en-US" altLang="zh-CN" sz="2400" b="1" dirty="0">
              <a:solidFill>
                <a:srgbClr val="0070C0"/>
              </a:solidFill>
            </a:endParaRPr>
          </a:p>
          <a:p>
            <a:pPr lvl="1">
              <a:lnSpc>
                <a:spcPct val="110000"/>
              </a:lnSpc>
              <a:spcBef>
                <a:spcPts val="600"/>
              </a:spcBef>
              <a:defRPr/>
            </a:pPr>
            <a:r>
              <a:rPr lang="en-US" altLang="zh-CN" dirty="0"/>
              <a:t>1</a:t>
            </a:r>
            <a:r>
              <a:rPr lang="zh-CN" altLang="zh-CN" dirty="0"/>
              <a:t>、只能在构造方法中使用</a:t>
            </a:r>
            <a:r>
              <a:rPr lang="en-US" altLang="zh-CN" dirty="0"/>
              <a:t>this</a:t>
            </a:r>
            <a:r>
              <a:rPr lang="zh-CN" altLang="zh-CN" dirty="0"/>
              <a:t>调用其它的构造方法</a:t>
            </a:r>
            <a:r>
              <a:rPr lang="zh-CN" altLang="en-US" dirty="0"/>
              <a:t>。</a:t>
            </a:r>
            <a:endParaRPr lang="en-US" altLang="zh-CN" dirty="0"/>
          </a:p>
          <a:p>
            <a:pPr lvl="1">
              <a:lnSpc>
                <a:spcPct val="110000"/>
              </a:lnSpc>
              <a:spcBef>
                <a:spcPts val="600"/>
              </a:spcBef>
              <a:defRPr/>
            </a:pPr>
            <a:r>
              <a:rPr lang="en-US" altLang="zh-CN" dirty="0"/>
              <a:t>2</a:t>
            </a:r>
            <a:r>
              <a:rPr lang="zh-CN" altLang="zh-CN" dirty="0"/>
              <a:t>、在构造方法中，使用</a:t>
            </a:r>
            <a:r>
              <a:rPr lang="en-US" altLang="zh-CN" dirty="0"/>
              <a:t>this</a:t>
            </a:r>
            <a:r>
              <a:rPr lang="zh-CN" altLang="zh-CN" dirty="0"/>
              <a:t>调用构造方法的语句</a:t>
            </a:r>
            <a:r>
              <a:rPr lang="zh-CN" altLang="zh-CN" b="1" dirty="0">
                <a:solidFill>
                  <a:srgbClr val="FF0000"/>
                </a:solidFill>
              </a:rPr>
              <a:t>必须位于第一行</a:t>
            </a:r>
            <a:r>
              <a:rPr lang="zh-CN" altLang="zh-CN" dirty="0"/>
              <a:t>，且只能出现一次</a:t>
            </a:r>
            <a:r>
              <a:rPr lang="zh-CN" altLang="en-US" dirty="0"/>
              <a:t>，</a:t>
            </a:r>
            <a:r>
              <a:rPr lang="zh-CN" altLang="zh-CN" dirty="0"/>
              <a:t>下面的写法是非法的</a:t>
            </a:r>
            <a:r>
              <a:rPr lang="zh-CN" altLang="en-US" dirty="0"/>
              <a:t>。</a:t>
            </a:r>
            <a:endParaRPr lang="en-US" altLang="zh-CN" dirty="0"/>
          </a:p>
          <a:p>
            <a:pPr lvl="1">
              <a:lnSpc>
                <a:spcPct val="110000"/>
              </a:lnSpc>
              <a:spcBef>
                <a:spcPts val="600"/>
              </a:spcBef>
              <a:defRPr/>
            </a:pPr>
            <a:endParaRPr lang="en-US" altLang="zh-CN" dirty="0"/>
          </a:p>
          <a:p>
            <a:pPr lvl="1">
              <a:lnSpc>
                <a:spcPct val="110000"/>
              </a:lnSpc>
              <a:spcBef>
                <a:spcPts val="600"/>
              </a:spcBef>
              <a:defRPr/>
            </a:pPr>
            <a:endParaRPr lang="en-US" altLang="zh-CN" dirty="0"/>
          </a:p>
          <a:p>
            <a:pPr lvl="1">
              <a:lnSpc>
                <a:spcPct val="110000"/>
              </a:lnSpc>
              <a:spcBef>
                <a:spcPts val="600"/>
              </a:spcBef>
              <a:defRPr/>
            </a:pPr>
            <a:endParaRPr lang="en-US" altLang="zh-CN" dirty="0"/>
          </a:p>
          <a:p>
            <a:pPr lvl="1">
              <a:lnSpc>
                <a:spcPct val="110000"/>
              </a:lnSpc>
              <a:spcBef>
                <a:spcPts val="600"/>
              </a:spcBef>
              <a:defRPr/>
            </a:pPr>
            <a:r>
              <a:rPr lang="en-US" altLang="zh-CN" dirty="0"/>
              <a:t>3</a:t>
            </a:r>
            <a:r>
              <a:rPr lang="zh-CN" altLang="zh-CN" dirty="0"/>
              <a:t>、不能在一个类的两个构造方法中使用</a:t>
            </a:r>
            <a:r>
              <a:rPr lang="en-US" altLang="zh-CN" dirty="0"/>
              <a:t>this</a:t>
            </a:r>
            <a:r>
              <a:rPr lang="zh-CN" altLang="zh-CN" dirty="0"/>
              <a:t>互相调用</a:t>
            </a:r>
            <a:r>
              <a:rPr lang="zh-CN" altLang="en-US" dirty="0"/>
              <a:t>。</a:t>
            </a:r>
            <a:endParaRPr lang="en-US" altLang="zh-CN" dirty="0"/>
          </a:p>
        </p:txBody>
      </p:sp>
      <p:pic>
        <p:nvPicPr>
          <p:cNvPr id="942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650" y="2870200"/>
            <a:ext cx="7723188"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2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4491038"/>
            <a:ext cx="6970712"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21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3.4 this</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1"/>
          <p:cNvSpPr txBox="1">
            <a:spLocks noChangeArrowheads="1"/>
          </p:cNvSpPr>
          <p:nvPr/>
        </p:nvSpPr>
        <p:spPr bwMode="auto">
          <a:xfrm>
            <a:off x="107950" y="1014413"/>
            <a:ext cx="8891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mj-lt"/>
              <a:buAutoNum type="arabicPeriod" startAt="4"/>
              <a:defRPr/>
            </a:pPr>
            <a:r>
              <a:rPr lang="zh-CN" altLang="en-US" sz="2000" dirty="0">
                <a:latin typeface="+mn-ea"/>
                <a:ea typeface="+mn-ea"/>
              </a:rPr>
              <a:t>当</a:t>
            </a:r>
            <a:r>
              <a:rPr lang="en-US" altLang="zh-CN" sz="2000" dirty="0">
                <a:latin typeface="+mn-ea"/>
                <a:ea typeface="+mn-ea"/>
              </a:rPr>
              <a:t>this</a:t>
            </a:r>
            <a:r>
              <a:rPr lang="zh-CN" altLang="en-US" sz="2000" dirty="0">
                <a:latin typeface="+mn-ea"/>
                <a:ea typeface="+mn-ea"/>
              </a:rPr>
              <a:t>作为对象的默认引用使用时，程序可以像访问普通引用变量一样访问这个</a:t>
            </a:r>
            <a:r>
              <a:rPr lang="en-US" altLang="zh-CN" sz="2000" dirty="0">
                <a:latin typeface="+mn-ea"/>
                <a:ea typeface="+mn-ea"/>
              </a:rPr>
              <a:t>this</a:t>
            </a:r>
            <a:r>
              <a:rPr lang="zh-CN" altLang="en-US" sz="2000" dirty="0">
                <a:latin typeface="+mn-ea"/>
                <a:ea typeface="+mn-ea"/>
              </a:rPr>
              <a:t>引用，甚至可以把</a:t>
            </a:r>
            <a:r>
              <a:rPr lang="en-US" altLang="zh-CN" sz="2000" dirty="0">
                <a:latin typeface="+mn-ea"/>
                <a:ea typeface="+mn-ea"/>
              </a:rPr>
              <a:t>this</a:t>
            </a:r>
            <a:r>
              <a:rPr lang="zh-CN" altLang="en-US" sz="2000" dirty="0">
                <a:latin typeface="+mn-ea"/>
                <a:ea typeface="+mn-ea"/>
              </a:rPr>
              <a:t>当成普通方法的返回值。如下面的代码：</a:t>
            </a:r>
          </a:p>
        </p:txBody>
      </p:sp>
      <p:sp>
        <p:nvSpPr>
          <p:cNvPr id="3" name="矩形 2"/>
          <p:cNvSpPr/>
          <p:nvPr/>
        </p:nvSpPr>
        <p:spPr>
          <a:xfrm>
            <a:off x="277813" y="1760538"/>
            <a:ext cx="8642350" cy="50577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altLang="zh-CN" sz="1900" dirty="0"/>
              <a:t>public class </a:t>
            </a:r>
            <a:r>
              <a:rPr lang="en-US" altLang="zh-CN" sz="1900" dirty="0" err="1"/>
              <a:t>ReturnThis</a:t>
            </a:r>
            <a:endParaRPr lang="en-US" altLang="zh-CN" sz="1900" dirty="0"/>
          </a:p>
          <a:p>
            <a:pPr fontAlgn="auto">
              <a:lnSpc>
                <a:spcPts val="1700"/>
              </a:lnSpc>
              <a:spcBef>
                <a:spcPts val="0"/>
              </a:spcBef>
              <a:spcAft>
                <a:spcPts val="0"/>
              </a:spcAft>
              <a:defRPr/>
            </a:pPr>
            <a:r>
              <a:rPr lang="en-US" altLang="zh-CN" sz="1900" dirty="0"/>
              <a:t>{</a:t>
            </a:r>
          </a:p>
          <a:p>
            <a:pPr fontAlgn="auto">
              <a:lnSpc>
                <a:spcPts val="1700"/>
              </a:lnSpc>
              <a:spcBef>
                <a:spcPts val="0"/>
              </a:spcBef>
              <a:spcAft>
                <a:spcPts val="0"/>
              </a:spcAft>
              <a:defRPr/>
            </a:pPr>
            <a:r>
              <a:rPr lang="en-US" altLang="zh-CN" sz="1900" dirty="0"/>
              <a:t>	public </a:t>
            </a:r>
            <a:r>
              <a:rPr lang="en-US" altLang="zh-CN" sz="1900" dirty="0" err="1"/>
              <a:t>int</a:t>
            </a:r>
            <a:r>
              <a:rPr lang="en-US" altLang="zh-CN" sz="1900" dirty="0"/>
              <a:t> age;</a:t>
            </a:r>
          </a:p>
          <a:p>
            <a:pPr fontAlgn="auto">
              <a:spcBef>
                <a:spcPts val="0"/>
              </a:spcBef>
              <a:spcAft>
                <a:spcPts val="0"/>
              </a:spcAft>
              <a:defRPr/>
            </a:pPr>
            <a:r>
              <a:rPr lang="en-US" altLang="zh-CN" sz="1900" dirty="0"/>
              <a:t>	</a:t>
            </a:r>
            <a:r>
              <a:rPr lang="en-US" altLang="zh-CN" dirty="0"/>
              <a:t>public </a:t>
            </a:r>
            <a:r>
              <a:rPr lang="en-US" altLang="zh-CN" dirty="0" err="1"/>
              <a:t>ReturnThis</a:t>
            </a:r>
            <a:r>
              <a:rPr lang="en-US" altLang="zh-CN" dirty="0"/>
              <a:t> grow()</a:t>
            </a:r>
          </a:p>
          <a:p>
            <a:pPr fontAlgn="auto">
              <a:spcBef>
                <a:spcPts val="0"/>
              </a:spcBef>
              <a:spcAft>
                <a:spcPts val="0"/>
              </a:spcAft>
              <a:defRPr/>
            </a:pPr>
            <a:r>
              <a:rPr lang="en-US" altLang="zh-CN" dirty="0"/>
              <a:t>	{</a:t>
            </a:r>
          </a:p>
          <a:p>
            <a:pPr fontAlgn="auto">
              <a:spcBef>
                <a:spcPts val="0"/>
              </a:spcBef>
              <a:spcAft>
                <a:spcPts val="0"/>
              </a:spcAft>
              <a:defRPr/>
            </a:pPr>
            <a:r>
              <a:rPr lang="en-US" altLang="zh-CN" sz="1900" dirty="0"/>
              <a:t>		age++;</a:t>
            </a:r>
          </a:p>
          <a:p>
            <a:pPr fontAlgn="auto">
              <a:spcBef>
                <a:spcPts val="0"/>
              </a:spcBef>
              <a:spcAft>
                <a:spcPts val="0"/>
              </a:spcAft>
              <a:defRPr/>
            </a:pPr>
            <a:r>
              <a:rPr lang="en-US" altLang="zh-CN" sz="1900" dirty="0"/>
              <a:t>		//return this</a:t>
            </a:r>
            <a:r>
              <a:rPr lang="zh-CN" altLang="en-US" sz="1900" dirty="0"/>
              <a:t>，返回调用该方法的对象</a:t>
            </a:r>
          </a:p>
          <a:p>
            <a:pPr fontAlgn="auto">
              <a:spcBef>
                <a:spcPts val="0"/>
              </a:spcBef>
              <a:spcAft>
                <a:spcPts val="0"/>
              </a:spcAft>
              <a:defRPr/>
            </a:pPr>
            <a:r>
              <a:rPr lang="zh-CN" altLang="en-US" dirty="0"/>
              <a:t>		</a:t>
            </a:r>
            <a:r>
              <a:rPr lang="en-US" altLang="zh-CN" dirty="0"/>
              <a:t>return this;</a:t>
            </a:r>
          </a:p>
          <a:p>
            <a:pPr fontAlgn="auto">
              <a:spcBef>
                <a:spcPts val="0"/>
              </a:spcBef>
              <a:spcAft>
                <a:spcPts val="0"/>
              </a:spcAft>
              <a:defRPr/>
            </a:pPr>
            <a:r>
              <a:rPr lang="en-US" altLang="zh-CN" dirty="0"/>
              <a:t>	}</a:t>
            </a:r>
          </a:p>
          <a:p>
            <a:pPr fontAlgn="auto">
              <a:spcBef>
                <a:spcPts val="0"/>
              </a:spcBef>
              <a:spcAft>
                <a:spcPts val="0"/>
              </a:spcAft>
              <a:defRPr/>
            </a:pPr>
            <a:r>
              <a:rPr lang="en-US" altLang="zh-CN" sz="1900" dirty="0"/>
              <a:t>	public static void main(String[] </a:t>
            </a:r>
            <a:r>
              <a:rPr lang="en-US" altLang="zh-CN" sz="1900" dirty="0" err="1"/>
              <a:t>args</a:t>
            </a:r>
            <a:r>
              <a:rPr lang="en-US" altLang="zh-CN" sz="1900" dirty="0"/>
              <a:t>)</a:t>
            </a:r>
          </a:p>
          <a:p>
            <a:pPr fontAlgn="auto">
              <a:spcBef>
                <a:spcPts val="0"/>
              </a:spcBef>
              <a:spcAft>
                <a:spcPts val="0"/>
              </a:spcAft>
              <a:defRPr/>
            </a:pPr>
            <a:r>
              <a:rPr lang="en-US" altLang="zh-CN" sz="1900" dirty="0"/>
              <a:t>	{</a:t>
            </a:r>
          </a:p>
          <a:p>
            <a:pPr fontAlgn="auto">
              <a:spcBef>
                <a:spcPts val="0"/>
              </a:spcBef>
              <a:spcAft>
                <a:spcPts val="0"/>
              </a:spcAft>
              <a:defRPr/>
            </a:pPr>
            <a:r>
              <a:rPr lang="en-US" altLang="zh-CN" sz="1900" dirty="0"/>
              <a:t>		</a:t>
            </a:r>
            <a:r>
              <a:rPr lang="en-US" altLang="zh-CN" sz="1900" dirty="0" err="1"/>
              <a:t>ReturnThis</a:t>
            </a:r>
            <a:r>
              <a:rPr lang="en-US" altLang="zh-CN" sz="1900" dirty="0"/>
              <a:t> </a:t>
            </a:r>
            <a:r>
              <a:rPr lang="en-US" altLang="zh-CN" sz="1900" dirty="0" err="1"/>
              <a:t>rt</a:t>
            </a:r>
            <a:r>
              <a:rPr lang="en-US" altLang="zh-CN" sz="1900" dirty="0"/>
              <a:t> = new </a:t>
            </a:r>
            <a:r>
              <a:rPr lang="en-US" altLang="zh-CN" sz="1900" dirty="0" err="1"/>
              <a:t>ReturnThis</a:t>
            </a:r>
            <a:r>
              <a:rPr lang="en-US" altLang="zh-CN" sz="1900" dirty="0"/>
              <a:t>();</a:t>
            </a:r>
          </a:p>
          <a:p>
            <a:pPr fontAlgn="auto">
              <a:spcBef>
                <a:spcPts val="0"/>
              </a:spcBef>
              <a:spcAft>
                <a:spcPts val="0"/>
              </a:spcAft>
              <a:defRPr/>
            </a:pPr>
            <a:r>
              <a:rPr lang="en-US" altLang="zh-CN" sz="1900" dirty="0"/>
              <a:t>		</a:t>
            </a:r>
            <a:r>
              <a:rPr lang="en-US" altLang="zh-CN" sz="1900" dirty="0" err="1"/>
              <a:t>rt.age</a:t>
            </a:r>
            <a:r>
              <a:rPr lang="en-US" altLang="zh-CN" sz="1900" dirty="0"/>
              <a:t> = 100;</a:t>
            </a:r>
          </a:p>
          <a:p>
            <a:pPr fontAlgn="auto">
              <a:spcBef>
                <a:spcPts val="0"/>
              </a:spcBef>
              <a:spcAft>
                <a:spcPts val="0"/>
              </a:spcAft>
              <a:defRPr/>
            </a:pPr>
            <a:r>
              <a:rPr lang="en-US" altLang="zh-CN" sz="1900" dirty="0"/>
              <a:t>		//</a:t>
            </a:r>
            <a:r>
              <a:rPr lang="zh-CN" altLang="en-US" sz="1900" dirty="0"/>
              <a:t>可以连续调用同一个方法</a:t>
            </a:r>
          </a:p>
          <a:p>
            <a:pPr fontAlgn="auto">
              <a:spcBef>
                <a:spcPts val="0"/>
              </a:spcBef>
              <a:spcAft>
                <a:spcPts val="0"/>
              </a:spcAft>
              <a:defRPr/>
            </a:pPr>
            <a:r>
              <a:rPr lang="zh-CN" altLang="en-US" sz="1900" dirty="0"/>
              <a:t>		</a:t>
            </a:r>
            <a:r>
              <a:rPr lang="en-US" altLang="zh-CN" sz="1900" dirty="0" err="1"/>
              <a:t>rt.grow</a:t>
            </a:r>
            <a:r>
              <a:rPr lang="en-US" altLang="zh-CN" sz="1900" dirty="0"/>
              <a:t>() .grow().grow();</a:t>
            </a:r>
          </a:p>
          <a:p>
            <a:pPr fontAlgn="auto">
              <a:spcBef>
                <a:spcPts val="0"/>
              </a:spcBef>
              <a:spcAft>
                <a:spcPts val="0"/>
              </a:spcAft>
              <a:defRPr/>
            </a:pPr>
            <a:r>
              <a:rPr lang="en-US" altLang="zh-CN" sz="1900" dirty="0"/>
              <a:t>		</a:t>
            </a:r>
            <a:r>
              <a:rPr lang="en-US" altLang="zh-CN" sz="1900" dirty="0" err="1"/>
              <a:t>System.out.println</a:t>
            </a:r>
            <a:r>
              <a:rPr lang="en-US" altLang="zh-CN" sz="1900" dirty="0"/>
              <a:t>("</a:t>
            </a:r>
            <a:r>
              <a:rPr lang="en-US" altLang="zh-CN" sz="1900" dirty="0" err="1"/>
              <a:t>rt</a:t>
            </a:r>
            <a:r>
              <a:rPr lang="zh-CN" altLang="en-US" sz="1900" dirty="0"/>
              <a:t>的</a:t>
            </a:r>
            <a:r>
              <a:rPr lang="en-US" altLang="zh-CN" sz="1900" dirty="0"/>
              <a:t>age</a:t>
            </a:r>
            <a:r>
              <a:rPr lang="zh-CN" altLang="en-US" sz="1900" dirty="0"/>
              <a:t>属性值是</a:t>
            </a:r>
            <a:r>
              <a:rPr lang="en-US" altLang="zh-CN" sz="1900" dirty="0"/>
              <a:t>:" + </a:t>
            </a:r>
            <a:r>
              <a:rPr lang="en-US" altLang="zh-CN" sz="1900" dirty="0" err="1"/>
              <a:t>rt.age</a:t>
            </a:r>
            <a:r>
              <a:rPr lang="en-US" altLang="zh-CN" sz="1900" dirty="0"/>
              <a:t>);</a:t>
            </a:r>
          </a:p>
          <a:p>
            <a:pPr fontAlgn="auto">
              <a:lnSpc>
                <a:spcPts val="1300"/>
              </a:lnSpc>
              <a:spcBef>
                <a:spcPts val="0"/>
              </a:spcBef>
              <a:spcAft>
                <a:spcPts val="0"/>
              </a:spcAft>
              <a:defRPr/>
            </a:pPr>
            <a:r>
              <a:rPr lang="en-US" altLang="zh-CN" dirty="0"/>
              <a:t>	}</a:t>
            </a:r>
          </a:p>
          <a:p>
            <a:pPr fontAlgn="auto">
              <a:lnSpc>
                <a:spcPts val="1300"/>
              </a:lnSpc>
              <a:spcBef>
                <a:spcPts val="0"/>
              </a:spcBef>
              <a:spcAft>
                <a:spcPts val="0"/>
              </a:spcAft>
              <a:defRPr/>
            </a:pPr>
            <a:r>
              <a:rPr lang="en-US" altLang="zh-CN" dirty="0"/>
              <a:t>}</a:t>
            </a:r>
            <a:endParaRPr lang="zh-CN" altLang="en-US" dirty="0"/>
          </a:p>
        </p:txBody>
      </p:sp>
      <p:sp>
        <p:nvSpPr>
          <p:cNvPr id="9523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3.4 this</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73563" y="2039938"/>
            <a:ext cx="442912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5" name="TextBox 8"/>
          <p:cNvSpPr txBox="1">
            <a:spLocks noChangeArrowheads="1"/>
          </p:cNvSpPr>
          <p:nvPr/>
        </p:nvSpPr>
        <p:spPr bwMode="auto">
          <a:xfrm>
            <a:off x="650875" y="931863"/>
            <a:ext cx="83137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Font typeface="Arial" panose="020B0604020202020204" pitchFamily="34" charset="0"/>
              <a:buChar char="•"/>
              <a:defRPr/>
            </a:pPr>
            <a:r>
              <a:rPr lang="zh-CN" altLang="en-US" sz="2400" b="1" dirty="0">
                <a:solidFill>
                  <a:srgbClr val="0070C0"/>
                </a:solidFill>
                <a:latin typeface="+mn-lt"/>
                <a:ea typeface="+mn-ea"/>
              </a:rPr>
              <a:t>对象的内存分配</a:t>
            </a:r>
          </a:p>
        </p:txBody>
      </p:sp>
      <p:grpSp>
        <p:nvGrpSpPr>
          <p:cNvPr id="96259" name="组合 5"/>
          <p:cNvGrpSpPr>
            <a:grpSpLocks/>
          </p:cNvGrpSpPr>
          <p:nvPr/>
        </p:nvGrpSpPr>
        <p:grpSpPr bwMode="auto">
          <a:xfrm>
            <a:off x="436563" y="1638300"/>
            <a:ext cx="8064500" cy="4438650"/>
            <a:chOff x="395288" y="2159000"/>
            <a:chExt cx="8064500" cy="4438650"/>
          </a:xfrm>
        </p:grpSpPr>
        <p:sp>
          <p:nvSpPr>
            <p:cNvPr id="2" name="矩形 1"/>
            <p:cNvSpPr/>
            <p:nvPr/>
          </p:nvSpPr>
          <p:spPr>
            <a:xfrm>
              <a:off x="395288" y="2159000"/>
              <a:ext cx="8064500" cy="443865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noProof="1">
                <a:latin typeface="+mn-ea"/>
              </a:endParaRPr>
            </a:p>
          </p:txBody>
        </p:sp>
        <p:sp>
          <p:nvSpPr>
            <p:cNvPr id="3" name="矩形 2"/>
            <p:cNvSpPr/>
            <p:nvPr/>
          </p:nvSpPr>
          <p:spPr>
            <a:xfrm>
              <a:off x="609600" y="2373313"/>
              <a:ext cx="3314700" cy="2640012"/>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noProof="1">
                <a:latin typeface="+mn-ea"/>
              </a:endParaRPr>
            </a:p>
          </p:txBody>
        </p:sp>
        <p:sp>
          <p:nvSpPr>
            <p:cNvPr id="4" name="矩形 3"/>
            <p:cNvSpPr/>
            <p:nvPr/>
          </p:nvSpPr>
          <p:spPr>
            <a:xfrm>
              <a:off x="4067175" y="2373313"/>
              <a:ext cx="4176713" cy="2640012"/>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noProof="1">
                <a:latin typeface="+mn-ea"/>
              </a:endParaRPr>
            </a:p>
          </p:txBody>
        </p:sp>
        <p:sp>
          <p:nvSpPr>
            <p:cNvPr id="5" name="矩形 4"/>
            <p:cNvSpPr/>
            <p:nvPr/>
          </p:nvSpPr>
          <p:spPr>
            <a:xfrm>
              <a:off x="611188" y="5165725"/>
              <a:ext cx="7632700" cy="128746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noProof="1">
                <a:latin typeface="+mn-ea"/>
              </a:endParaRPr>
            </a:p>
          </p:txBody>
        </p:sp>
        <p:sp>
          <p:nvSpPr>
            <p:cNvPr id="55302" name="TextBox 5"/>
            <p:cNvSpPr txBox="1">
              <a:spLocks noChangeArrowheads="1"/>
            </p:cNvSpPr>
            <p:nvPr/>
          </p:nvSpPr>
          <p:spPr bwMode="auto">
            <a:xfrm>
              <a:off x="827088" y="2492375"/>
              <a:ext cx="642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zh-CN" altLang="en-US" sz="2400">
                  <a:latin typeface="+mn-ea"/>
                  <a:ea typeface="+mn-ea"/>
                </a:rPr>
                <a:t>栈</a:t>
              </a:r>
            </a:p>
          </p:txBody>
        </p:sp>
        <p:sp>
          <p:nvSpPr>
            <p:cNvPr id="55303" name="TextBox 6"/>
            <p:cNvSpPr txBox="1">
              <a:spLocks noChangeArrowheads="1"/>
            </p:cNvSpPr>
            <p:nvPr/>
          </p:nvSpPr>
          <p:spPr bwMode="auto">
            <a:xfrm>
              <a:off x="4427538" y="2420938"/>
              <a:ext cx="642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zh-CN" altLang="en-US" sz="2400" dirty="0">
                  <a:latin typeface="+mn-ea"/>
                  <a:ea typeface="+mn-ea"/>
                </a:rPr>
                <a:t>堆</a:t>
              </a:r>
            </a:p>
          </p:txBody>
        </p:sp>
        <p:sp>
          <p:nvSpPr>
            <p:cNvPr id="55304" name="TextBox 7"/>
            <p:cNvSpPr txBox="1">
              <a:spLocks noChangeArrowheads="1"/>
            </p:cNvSpPr>
            <p:nvPr/>
          </p:nvSpPr>
          <p:spPr bwMode="auto">
            <a:xfrm>
              <a:off x="827088" y="5229225"/>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zh-CN" altLang="en-US" sz="2400">
                  <a:latin typeface="+mn-ea"/>
                  <a:ea typeface="+mn-ea"/>
                </a:rPr>
                <a:t>方法区</a:t>
              </a:r>
            </a:p>
          </p:txBody>
        </p:sp>
        <p:sp>
          <p:nvSpPr>
            <p:cNvPr id="11" name="矩形 10"/>
            <p:cNvSpPr/>
            <p:nvPr/>
          </p:nvSpPr>
          <p:spPr>
            <a:xfrm>
              <a:off x="5857875" y="5572125"/>
              <a:ext cx="2214563" cy="50006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noProof="1">
                  <a:latin typeface="+mn-ea"/>
                </a:rPr>
                <a:t>常量池</a:t>
              </a:r>
            </a:p>
          </p:txBody>
        </p:sp>
        <p:sp>
          <p:nvSpPr>
            <p:cNvPr id="13" name="圆角矩形 12"/>
            <p:cNvSpPr/>
            <p:nvPr/>
          </p:nvSpPr>
          <p:spPr>
            <a:xfrm>
              <a:off x="5310187" y="3040063"/>
              <a:ext cx="1839913" cy="979487"/>
            </a:xfrm>
            <a:prstGeom prst="roundRect">
              <a:avLst/>
            </a:prstGeom>
            <a:solidFill>
              <a:schemeClr val="accent5">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noProof="1">
                  <a:latin typeface="+mn-ea"/>
                </a:rPr>
                <a:t>存放对象实例</a:t>
              </a:r>
            </a:p>
          </p:txBody>
        </p:sp>
        <p:sp>
          <p:nvSpPr>
            <p:cNvPr id="14" name="圆角矩形 13"/>
            <p:cNvSpPr/>
            <p:nvPr/>
          </p:nvSpPr>
          <p:spPr>
            <a:xfrm>
              <a:off x="1643063" y="2857500"/>
              <a:ext cx="1500187" cy="1500188"/>
            </a:xfrm>
            <a:prstGeom prst="roundRect">
              <a:avLst/>
            </a:prstGeom>
            <a:solidFill>
              <a:schemeClr val="accent5">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noProof="1">
                  <a:latin typeface="+mn-ea"/>
                </a:rPr>
                <a:t>局部变量、</a:t>
              </a:r>
              <a:endParaRPr lang="en-US" altLang="zh-CN" noProof="1">
                <a:latin typeface="+mn-ea"/>
              </a:endParaRPr>
            </a:p>
            <a:p>
              <a:pPr algn="ctr">
                <a:defRPr/>
              </a:pPr>
              <a:r>
                <a:rPr lang="zh-CN" altLang="en-US" noProof="1">
                  <a:latin typeface="+mn-ea"/>
                </a:rPr>
                <a:t>对象引用等</a:t>
              </a:r>
            </a:p>
          </p:txBody>
        </p:sp>
        <p:sp>
          <p:nvSpPr>
            <p:cNvPr id="15" name="圆角矩形 14"/>
            <p:cNvSpPr/>
            <p:nvPr/>
          </p:nvSpPr>
          <p:spPr>
            <a:xfrm>
              <a:off x="2143125" y="5357813"/>
              <a:ext cx="3357563" cy="714375"/>
            </a:xfrm>
            <a:prstGeom prst="roundRect">
              <a:avLst/>
            </a:prstGeom>
            <a:solidFill>
              <a:schemeClr val="accent5">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noProof="1">
                  <a:latin typeface="+mn-ea"/>
                </a:rPr>
                <a:t>类的信息、即时编译器编译后的代码、静态变量、常量等</a:t>
              </a:r>
            </a:p>
          </p:txBody>
        </p:sp>
      </p:grpSp>
      <p:sp>
        <p:nvSpPr>
          <p:cNvPr id="9626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3.5 </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垃圾回收</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音乐、耳机"/>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811" y="3378006"/>
            <a:ext cx="1620000" cy="117668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2" descr="闹钟"/>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0480" y="1663400"/>
            <a:ext cx="1800000" cy="1232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2" descr="C:\Program Files\Microsoft Office\MEDIA\CAGCAT10\j0212957.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1750" y="1389063"/>
            <a:ext cx="143986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C:\Program Files\Microsoft Office\MEDIA\CAGCAT10\j0183290.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9563" y="1554163"/>
            <a:ext cx="126047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组合 14"/>
          <p:cNvGrpSpPr>
            <a:grpSpLocks/>
          </p:cNvGrpSpPr>
          <p:nvPr/>
        </p:nvGrpSpPr>
        <p:grpSpPr bwMode="auto">
          <a:xfrm>
            <a:off x="2840038" y="2378075"/>
            <a:ext cx="3463925" cy="1504950"/>
            <a:chOff x="2766007" y="2130795"/>
            <a:chExt cx="3464743" cy="1504206"/>
          </a:xfrm>
        </p:grpSpPr>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2892" y="2130795"/>
              <a:ext cx="734729" cy="981484"/>
            </a:xfrm>
            <a:prstGeom prst="ellipse">
              <a:avLst/>
            </a:prstGeom>
            <a:ln>
              <a:noFill/>
            </a:ln>
            <a:effectLst>
              <a:softEdge rad="112500"/>
            </a:effectLst>
          </p:spPr>
        </p:pic>
        <p:sp>
          <p:nvSpPr>
            <p:cNvPr id="17" name="TextBox 16"/>
            <p:cNvSpPr txBox="1"/>
            <p:nvPr/>
          </p:nvSpPr>
          <p:spPr>
            <a:xfrm>
              <a:off x="2766007" y="2435444"/>
              <a:ext cx="3464743" cy="1199557"/>
            </a:xfrm>
            <a:prstGeom prst="rect">
              <a:avLst/>
            </a:prstGeom>
            <a:noFill/>
          </p:spPr>
          <p:txBody>
            <a:bodyPr>
              <a:spAutoFit/>
            </a:bodyPr>
            <a:lstStyle/>
            <a:p>
              <a:pPr algn="ctr">
                <a:defRPr/>
              </a:pPr>
              <a:r>
                <a:rPr lang="zh-CN" altLang="en-US" sz="2400" b="1" dirty="0">
                  <a:latin typeface="+mj-ea"/>
                  <a:ea typeface="+mj-ea"/>
                </a:rPr>
                <a:t>想一想</a:t>
              </a:r>
              <a:endParaRPr lang="en-US" altLang="zh-CN" sz="2400" b="1" dirty="0">
                <a:latin typeface="+mj-ea"/>
                <a:ea typeface="+mj-ea"/>
              </a:endParaRPr>
            </a:p>
            <a:p>
              <a:pPr algn="ctr">
                <a:defRPr/>
              </a:pPr>
              <a:r>
                <a:rPr lang="zh-CN" altLang="en-US" sz="2400" b="1" dirty="0">
                  <a:latin typeface="+mj-ea"/>
                  <a:ea typeface="+mj-ea"/>
                </a:rPr>
                <a:t>在程序中</a:t>
              </a:r>
              <a:endParaRPr lang="en-US" altLang="zh-CN" sz="2400" b="1" dirty="0">
                <a:latin typeface="+mj-ea"/>
                <a:ea typeface="+mj-ea"/>
              </a:endParaRPr>
            </a:p>
            <a:p>
              <a:pPr algn="ctr">
                <a:defRPr/>
              </a:pPr>
              <a:r>
                <a:rPr lang="zh-CN" altLang="en-US" sz="2400" b="1" dirty="0">
                  <a:latin typeface="+mj-ea"/>
                  <a:ea typeface="+mj-ea"/>
                </a:rPr>
                <a:t>如何表示这些事物？</a:t>
              </a:r>
            </a:p>
          </p:txBody>
        </p:sp>
      </p:grpSp>
      <p:sp>
        <p:nvSpPr>
          <p:cNvPr id="18" name="虚尾箭头 17"/>
          <p:cNvSpPr/>
          <p:nvPr/>
        </p:nvSpPr>
        <p:spPr>
          <a:xfrm rot="5400000">
            <a:off x="4179094" y="4334669"/>
            <a:ext cx="785813" cy="714375"/>
          </a:xfrm>
          <a:prstGeom prst="stripedRightArrow">
            <a:avLst/>
          </a:prstGeom>
          <a:solidFill>
            <a:schemeClr val="tx2">
              <a:lumMod val="60000"/>
              <a:lumOff val="4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Box 19"/>
          <p:cNvSpPr txBox="1"/>
          <p:nvPr/>
        </p:nvSpPr>
        <p:spPr>
          <a:xfrm>
            <a:off x="12044" y="5452246"/>
            <a:ext cx="9188399" cy="707886"/>
          </a:xfrm>
          <a:prstGeom prst="rect">
            <a:avLst/>
          </a:prstGeom>
          <a:gradFill flip="none" rotWithShape="1">
            <a:gsLst>
              <a:gs pos="100000">
                <a:srgbClr val="8FE2FF"/>
              </a:gs>
              <a:gs pos="0">
                <a:srgbClr val="F9FAE2">
                  <a:alpha val="0"/>
                </a:srgbClr>
              </a:gs>
            </a:gsLst>
            <a:path path="circle">
              <a:fillToRect l="100000" t="100000"/>
            </a:path>
            <a:tileRect r="-100000" b="-100000"/>
          </a:gradFill>
          <a:ln w="3175">
            <a:noFill/>
          </a:ln>
        </p:spPr>
        <p:txBody>
          <a:bodyPr anchor="ctr">
            <a:spAutoFit/>
          </a:bodyPr>
          <a:lstStyle/>
          <a:p>
            <a:pPr algn="ctr">
              <a:defRPr/>
            </a:pPr>
            <a:r>
              <a:rPr lang="zh-CN" altLang="en-US" sz="3200" b="1" dirty="0">
                <a:latin typeface="+mj-ea"/>
              </a:rPr>
              <a:t>在程序中，是用</a:t>
            </a:r>
            <a:r>
              <a:rPr lang="zh-CN" altLang="en-US" sz="4000" dirty="0">
                <a:solidFill>
                  <a:srgbClr val="FF0000"/>
                </a:solidFill>
                <a:latin typeface="微软雅黑" panose="020B0503020204020204" pitchFamily="34" charset="-122"/>
                <a:ea typeface="微软雅黑" panose="020B0503020204020204" pitchFamily="34" charset="-122"/>
              </a:rPr>
              <a:t>对象</a:t>
            </a:r>
            <a:r>
              <a:rPr lang="zh-CN" altLang="en-US" sz="3200" b="1" dirty="0">
                <a:latin typeface="+mj-ea"/>
              </a:rPr>
              <a:t>表示的。</a:t>
            </a:r>
          </a:p>
        </p:txBody>
      </p:sp>
      <p:pic>
        <p:nvPicPr>
          <p:cNvPr id="21" name="图片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8302377">
            <a:off x="7122636" y="3633350"/>
            <a:ext cx="994727" cy="132721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8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面向对象的概念</a:t>
            </a:r>
          </a:p>
        </p:txBody>
      </p:sp>
      <p:sp>
        <p:nvSpPr>
          <p:cNvPr id="14" name="TextBox 13"/>
          <p:cNvSpPr txBox="1"/>
          <p:nvPr/>
        </p:nvSpPr>
        <p:spPr>
          <a:xfrm>
            <a:off x="5893985" y="6173270"/>
            <a:ext cx="2492990"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pPr marL="0" lvl="1"/>
            <a:r>
              <a:rPr lang="zh-CN" altLang="en-US" sz="2000" dirty="0"/>
              <a:t>举例：学生选课系统</a:t>
            </a:r>
            <a:endParaRPr lang="en-US" altLang="zh-CN"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400"/>
                                        <p:tgtEl>
                                          <p:spTgt spid="13"/>
                                        </p:tgtEl>
                                      </p:cBhvr>
                                    </p:animEffect>
                                  </p:childTnLst>
                                </p:cTn>
                              </p:par>
                            </p:childTnLst>
                          </p:cTn>
                        </p:par>
                        <p:par>
                          <p:cTn id="12" fill="hold" nodeType="afterGroup">
                            <p:stCondLst>
                              <p:cond delay="9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400"/>
                                        <p:tgtEl>
                                          <p:spTgt spid="12"/>
                                        </p:tgtEl>
                                      </p:cBhvr>
                                    </p:animEffect>
                                  </p:childTnLst>
                                </p:cTn>
                              </p:par>
                            </p:childTnLst>
                          </p:cTn>
                        </p:par>
                        <p:par>
                          <p:cTn id="16" fill="hold" nodeType="afterGroup">
                            <p:stCondLst>
                              <p:cond delay="13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400"/>
                                        <p:tgtEl>
                                          <p:spTgt spid="10"/>
                                        </p:tgtEl>
                                      </p:cBhvr>
                                    </p:animEffect>
                                  </p:childTnLst>
                                </p:cTn>
                              </p:par>
                            </p:childTnLst>
                          </p:cTn>
                        </p:par>
                        <p:par>
                          <p:cTn id="20" fill="hold" nodeType="afterGroup">
                            <p:stCondLst>
                              <p:cond delay="1700"/>
                            </p:stCondLst>
                            <p:childTnLst>
                              <p:par>
                                <p:cTn id="21" presetID="26" presetClass="emph" presetSubtype="0" fill="hold" nodeType="afterEffect">
                                  <p:stCondLst>
                                    <p:cond delay="0"/>
                                  </p:stCondLst>
                                  <p:childTnLst>
                                    <p:animEffect transition="out" filter="fade">
                                      <p:cBhvr>
                                        <p:cTn id="22" dur="500" tmFilter="0, 0; .2, .5; .8, .5; 1, 0"/>
                                        <p:tgtEl>
                                          <p:spTgt spid="15"/>
                                        </p:tgtEl>
                                      </p:cBhvr>
                                    </p:animEffect>
                                    <p:animScale>
                                      <p:cBhvr>
                                        <p:cTn id="23" dur="250" autoRev="1" fill="hold"/>
                                        <p:tgtEl>
                                          <p:spTgt spid="15"/>
                                        </p:tgtEl>
                                      </p:cBhvr>
                                      <p:by x="105000" y="105000"/>
                                    </p:animScale>
                                  </p:childTnLst>
                                </p:cTn>
                              </p:par>
                            </p:childTnLst>
                          </p:cTn>
                        </p:par>
                        <p:par>
                          <p:cTn id="24" fill="hold" nodeType="afterGroup">
                            <p:stCondLst>
                              <p:cond delay="2200"/>
                            </p:stCondLst>
                            <p:childTnLst>
                              <p:par>
                                <p:cTn id="25" presetID="10"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400"/>
                                        <p:tgtEl>
                                          <p:spTgt spid="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par>
                          <p:cTn id="33" fill="hold" nodeType="afterGroup">
                            <p:stCondLst>
                              <p:cond delay="500"/>
                            </p:stCondLst>
                            <p:childTnLst>
                              <p:par>
                                <p:cTn id="34" presetID="10" presetClass="entr" presetSubtype="0"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97283" name="内容占位符 2"/>
          <p:cNvSpPr txBox="1">
            <a:spLocks/>
          </p:cNvSpPr>
          <p:nvPr/>
        </p:nvSpPr>
        <p:spPr bwMode="auto">
          <a:xfrm>
            <a:off x="260350" y="1339850"/>
            <a:ext cx="8426450"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lvl="1">
              <a:lnSpc>
                <a:spcPct val="110000"/>
              </a:lnSpc>
              <a:spcBef>
                <a:spcPts val="1200"/>
              </a:spcBef>
              <a:buFontTx/>
              <a:buChar char="–"/>
            </a:pPr>
            <a:r>
              <a:rPr lang="zh-CN" altLang="en-US" b="1" dirty="0">
                <a:solidFill>
                  <a:srgbClr val="0070C0"/>
                </a:solidFill>
              </a:rPr>
              <a:t>垃圾回收机制</a:t>
            </a:r>
            <a:endParaRPr lang="en-US" altLang="zh-CN" b="1" dirty="0">
              <a:solidFill>
                <a:srgbClr val="0070C0"/>
              </a:solidFill>
            </a:endParaRPr>
          </a:p>
          <a:p>
            <a:pPr lvl="1">
              <a:lnSpc>
                <a:spcPct val="110000"/>
              </a:lnSpc>
              <a:spcBef>
                <a:spcPts val="1200"/>
              </a:spcBef>
              <a:buFontTx/>
              <a:buChar char="–"/>
            </a:pPr>
            <a:r>
              <a:rPr lang="zh-CN" altLang="zh-CN" sz="2000" dirty="0"/>
              <a:t>对象成为垃圾后仍会占用内存空间，时间一长，就会导致内存空间的不足</a:t>
            </a:r>
            <a:r>
              <a:rPr lang="zh-CN" altLang="en-US" sz="2000" dirty="0"/>
              <a:t>，</a:t>
            </a:r>
            <a:r>
              <a:rPr lang="zh-CN" altLang="zh-CN" sz="2000" dirty="0"/>
              <a:t>针对这种情况，</a:t>
            </a:r>
            <a:r>
              <a:rPr lang="en-US" altLang="zh-CN" sz="2000" dirty="0"/>
              <a:t>Java</a:t>
            </a:r>
            <a:r>
              <a:rPr lang="zh-CN" altLang="zh-CN" sz="2000" dirty="0"/>
              <a:t>中引入了垃圾回收机制</a:t>
            </a:r>
            <a:r>
              <a:rPr lang="zh-CN" altLang="en-US" sz="2000" dirty="0"/>
              <a:t>。</a:t>
            </a:r>
            <a:endParaRPr lang="en-US" altLang="zh-CN" sz="2000" dirty="0"/>
          </a:p>
          <a:p>
            <a:pPr lvl="1">
              <a:lnSpc>
                <a:spcPct val="110000"/>
              </a:lnSpc>
              <a:spcBef>
                <a:spcPts val="1200"/>
              </a:spcBef>
              <a:buFontTx/>
              <a:buChar char="–"/>
            </a:pPr>
            <a:r>
              <a:rPr lang="en-US" altLang="zh-CN" sz="2000" dirty="0"/>
              <a:t>Java</a:t>
            </a:r>
            <a:r>
              <a:rPr lang="zh-CN" altLang="zh-CN" sz="2000" dirty="0"/>
              <a:t>虚拟机就会启动垃圾回收器将这些垃圾对象从内存中释放，从而使程序获得更多可用的内存空间</a:t>
            </a:r>
            <a:r>
              <a:rPr lang="zh-CN" altLang="en-US" sz="2000" dirty="0"/>
              <a:t>。一般来说，</a:t>
            </a:r>
            <a:r>
              <a:rPr lang="en-US" altLang="zh-CN" sz="2000" dirty="0"/>
              <a:t>Java</a:t>
            </a:r>
            <a:r>
              <a:rPr lang="zh-CN" altLang="en-US" sz="2000" dirty="0"/>
              <a:t>虚拟机在内存不足时才开始启动垃圾回收器。</a:t>
            </a:r>
            <a:endParaRPr lang="en-US" altLang="zh-CN" sz="2000" dirty="0"/>
          </a:p>
          <a:p>
            <a:pPr lvl="1">
              <a:lnSpc>
                <a:spcPct val="110000"/>
              </a:lnSpc>
              <a:spcBef>
                <a:spcPts val="1200"/>
              </a:spcBef>
              <a:buFontTx/>
              <a:buChar char="–"/>
            </a:pPr>
            <a:r>
              <a:rPr lang="zh-CN" altLang="zh-CN" sz="2000" dirty="0"/>
              <a:t>除了等待</a:t>
            </a:r>
            <a:r>
              <a:rPr lang="en-US" altLang="zh-CN" sz="2000" dirty="0"/>
              <a:t>Java</a:t>
            </a:r>
            <a:r>
              <a:rPr lang="zh-CN" altLang="zh-CN" sz="2000" dirty="0"/>
              <a:t>虚拟机进行自动垃圾回收，也可以通过调用</a:t>
            </a:r>
            <a:r>
              <a:rPr lang="en-US" altLang="zh-CN" sz="2000" dirty="0" err="1">
                <a:solidFill>
                  <a:srgbClr val="FF0000"/>
                </a:solidFill>
              </a:rPr>
              <a:t>System.gc</a:t>
            </a:r>
            <a:r>
              <a:rPr lang="en-US" altLang="zh-CN" sz="2000" dirty="0">
                <a:solidFill>
                  <a:srgbClr val="FF0000"/>
                </a:solidFill>
              </a:rPr>
              <a:t>()</a:t>
            </a:r>
            <a:r>
              <a:rPr lang="zh-CN" altLang="zh-CN" sz="2000" dirty="0"/>
              <a:t>方法来通知</a:t>
            </a:r>
            <a:r>
              <a:rPr lang="en-US" altLang="zh-CN" sz="2000" dirty="0"/>
              <a:t>Java</a:t>
            </a:r>
            <a:r>
              <a:rPr lang="zh-CN" altLang="zh-CN" sz="2000" dirty="0"/>
              <a:t>虚拟机立即进行垃圾回收</a:t>
            </a:r>
            <a:r>
              <a:rPr lang="zh-CN" altLang="en-US" sz="2000" dirty="0"/>
              <a:t>。</a:t>
            </a:r>
            <a:endParaRPr lang="en-US" altLang="zh-CN" sz="2000" dirty="0"/>
          </a:p>
          <a:p>
            <a:pPr lvl="1">
              <a:lnSpc>
                <a:spcPct val="110000"/>
              </a:lnSpc>
              <a:spcBef>
                <a:spcPts val="1200"/>
              </a:spcBef>
              <a:buFontTx/>
              <a:buChar char="–"/>
            </a:pPr>
            <a:r>
              <a:rPr lang="en-US" altLang="zh-CN" sz="2000" dirty="0">
                <a:solidFill>
                  <a:srgbClr val="FF0000"/>
                </a:solidFill>
              </a:rPr>
              <a:t>finalize()</a:t>
            </a:r>
            <a:r>
              <a:rPr lang="zh-CN" altLang="en-US" sz="2000" dirty="0">
                <a:solidFill>
                  <a:srgbClr val="FF0000"/>
                </a:solidFill>
              </a:rPr>
              <a:t>方法</a:t>
            </a:r>
            <a:r>
              <a:rPr lang="zh-CN" altLang="en-US" sz="2000" dirty="0"/>
              <a:t>是在垃圾回收器工作之前调用，用来验证回收条件是否已经成熟，该方法由垃圾回收器自动调用，而且并不一定调用。在</a:t>
            </a:r>
            <a:r>
              <a:rPr lang="en-US" altLang="zh-CN" sz="2000" dirty="0"/>
              <a:t>finalize()</a:t>
            </a:r>
            <a:r>
              <a:rPr lang="zh-CN" altLang="en-US" sz="2000" dirty="0"/>
              <a:t>方法中可以设置回收条件，阻止一些不想被回收的对象，使垃圾对象重新复活。</a:t>
            </a:r>
            <a:endParaRPr lang="en-US" altLang="zh-CN" sz="2000" dirty="0"/>
          </a:p>
        </p:txBody>
      </p:sp>
      <p:sp>
        <p:nvSpPr>
          <p:cNvPr id="9728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3.5 </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垃圾回收</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p:spPr>
        <p:txBody>
          <a:bodyPr rtlCol="0">
            <a:normAutofit/>
          </a:bodyPr>
          <a:lstStyle/>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zh-CN" altLang="zh-CN" sz="800" dirty="0">
              <a:cs typeface="+mn-cs"/>
            </a:endParaRPr>
          </a:p>
        </p:txBody>
      </p:sp>
      <p:sp>
        <p:nvSpPr>
          <p:cNvPr id="98308" name="内容占位符 2"/>
          <p:cNvSpPr txBox="1">
            <a:spLocks/>
          </p:cNvSpPr>
          <p:nvPr/>
        </p:nvSpPr>
        <p:spPr bwMode="auto">
          <a:xfrm>
            <a:off x="260350" y="1103313"/>
            <a:ext cx="8426450"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lvl="1">
              <a:lnSpc>
                <a:spcPct val="200000"/>
              </a:lnSpc>
              <a:spcBef>
                <a:spcPct val="20000"/>
              </a:spcBef>
              <a:buFontTx/>
              <a:buChar char="–"/>
            </a:pPr>
            <a:r>
              <a:rPr lang="zh-CN" altLang="zh-CN" sz="2000"/>
              <a:t>当一个对象在内存中被释放时，它的</a:t>
            </a:r>
            <a:r>
              <a:rPr lang="en-US" altLang="zh-CN" sz="2000"/>
              <a:t>finalize()</a:t>
            </a:r>
            <a:r>
              <a:rPr lang="zh-CN" altLang="zh-CN" sz="2000"/>
              <a:t>方法会被自动调用</a:t>
            </a:r>
            <a:r>
              <a:rPr lang="zh-CN" altLang="en-US" sz="2000"/>
              <a:t>。</a:t>
            </a:r>
            <a:endParaRPr lang="en-US" altLang="zh-CN" sz="2000"/>
          </a:p>
          <a:p>
            <a:pPr lvl="1">
              <a:lnSpc>
                <a:spcPct val="200000"/>
              </a:lnSpc>
              <a:spcBef>
                <a:spcPct val="20000"/>
              </a:spcBef>
              <a:buFontTx/>
              <a:buChar char="–"/>
            </a:pPr>
            <a:r>
              <a:rPr lang="zh-CN" altLang="en-US" sz="2000"/>
              <a:t>接下来，通过一个案例来演示</a:t>
            </a:r>
            <a:r>
              <a:rPr lang="en-US" altLang="zh-CN" sz="2000"/>
              <a:t>Java</a:t>
            </a:r>
            <a:r>
              <a:rPr lang="zh-CN" altLang="en-US" sz="2000"/>
              <a:t>虚拟机进行垃圾回收的过程，具体如例</a:t>
            </a:r>
            <a:r>
              <a:rPr lang="en-US" altLang="zh-CN" sz="2000"/>
              <a:t>3-13</a:t>
            </a:r>
            <a:r>
              <a:rPr lang="zh-CN" altLang="en-US" sz="2000"/>
              <a:t>所示。</a:t>
            </a:r>
            <a:endParaRPr lang="en-US" altLang="zh-CN" sz="2000"/>
          </a:p>
        </p:txBody>
      </p:sp>
      <p:sp>
        <p:nvSpPr>
          <p:cNvPr id="9830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3.5 </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垃圾回收</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720725"/>
            <a:ext cx="7981950" cy="562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2524125"/>
            <a:ext cx="7381875"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标注 8"/>
          <p:cNvSpPr/>
          <p:nvPr/>
        </p:nvSpPr>
        <p:spPr bwMode="auto">
          <a:xfrm>
            <a:off x="2084388" y="2935288"/>
            <a:ext cx="6799262" cy="3303587"/>
          </a:xfrm>
          <a:prstGeom prst="wedgeRoundRectCallout">
            <a:avLst>
              <a:gd name="adj1" fmla="val -13650"/>
              <a:gd name="adj2" fmla="val -5037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50000"/>
              </a:lnSpc>
              <a:defRPr/>
            </a:pPr>
            <a:r>
              <a:rPr lang="zh-CN" altLang="zh-CN" dirty="0"/>
              <a:t>在例程</a:t>
            </a:r>
            <a:r>
              <a:rPr lang="en-US" altLang="zh-CN" dirty="0"/>
              <a:t>3-13</a:t>
            </a:r>
            <a:r>
              <a:rPr lang="zh-CN" altLang="zh-CN" dirty="0"/>
              <a:t>的</a:t>
            </a:r>
            <a:r>
              <a:rPr lang="en-US" altLang="zh-CN" dirty="0"/>
              <a:t>Person</a:t>
            </a:r>
            <a:r>
              <a:rPr lang="zh-CN" altLang="zh-CN" dirty="0"/>
              <a:t>类中定义了一个</a:t>
            </a:r>
            <a:r>
              <a:rPr lang="en-US" altLang="zh-CN" dirty="0"/>
              <a:t>finalize()</a:t>
            </a:r>
            <a:r>
              <a:rPr lang="zh-CN" altLang="zh-CN" dirty="0"/>
              <a:t>方法，该方法的返回值必须为</a:t>
            </a:r>
            <a:r>
              <a:rPr lang="en-US" altLang="zh-CN" dirty="0"/>
              <a:t>void</a:t>
            </a:r>
            <a:r>
              <a:rPr lang="zh-CN" altLang="zh-CN" dirty="0"/>
              <a:t>，并且要使用</a:t>
            </a:r>
            <a:r>
              <a:rPr lang="en-US" altLang="zh-CN" dirty="0"/>
              <a:t>public</a:t>
            </a:r>
            <a:r>
              <a:rPr lang="zh-CN" altLang="zh-CN" dirty="0"/>
              <a:t>来修饰。在</a:t>
            </a:r>
            <a:r>
              <a:rPr lang="en-US" altLang="zh-CN" dirty="0"/>
              <a:t>main()</a:t>
            </a:r>
            <a:r>
              <a:rPr lang="zh-CN" altLang="zh-CN" dirty="0"/>
              <a:t>方法中创建了两个对象</a:t>
            </a:r>
            <a:r>
              <a:rPr lang="en-US" altLang="zh-CN" dirty="0"/>
              <a:t>p1</a:t>
            </a:r>
            <a:r>
              <a:rPr lang="zh-CN" altLang="zh-CN" dirty="0"/>
              <a:t>和</a:t>
            </a:r>
            <a:r>
              <a:rPr lang="en-US" altLang="zh-CN" dirty="0"/>
              <a:t>p2</a:t>
            </a:r>
            <a:r>
              <a:rPr lang="zh-CN" altLang="zh-CN" dirty="0"/>
              <a:t>，然后将两个变量置为</a:t>
            </a:r>
            <a:r>
              <a:rPr lang="en-US" altLang="zh-CN" dirty="0"/>
              <a:t>null</a:t>
            </a:r>
            <a:r>
              <a:rPr lang="zh-CN" altLang="zh-CN" dirty="0"/>
              <a:t>，这意味着新创建的两个对象成为垃圾了，紧接着通过“</a:t>
            </a:r>
            <a:r>
              <a:rPr lang="en-US" altLang="zh-CN" dirty="0" err="1"/>
              <a:t>System.gc</a:t>
            </a:r>
            <a:r>
              <a:rPr lang="en-US" altLang="zh-CN" dirty="0"/>
              <a:t>()</a:t>
            </a:r>
            <a:r>
              <a:rPr lang="zh-CN" altLang="zh-CN" dirty="0"/>
              <a:t>”语句通知虚拟机进行垃圾回收。从运行结果可以看出，虚拟机针对两个垃圾对象进行了回收，并在回收之前分别调用两个对象的</a:t>
            </a:r>
            <a:r>
              <a:rPr lang="en-US" altLang="zh-CN" dirty="0"/>
              <a:t>finalize()</a:t>
            </a:r>
            <a:r>
              <a:rPr lang="zh-CN" altLang="zh-CN" dirty="0"/>
              <a:t>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99335" name="组合 153"/>
          <p:cNvGrpSpPr>
            <a:grpSpLocks/>
          </p:cNvGrpSpPr>
          <p:nvPr/>
        </p:nvGrpSpPr>
        <p:grpSpPr bwMode="auto">
          <a:xfrm>
            <a:off x="1106488" y="2579688"/>
            <a:ext cx="7629525" cy="669925"/>
            <a:chOff x="1029300" y="5045322"/>
            <a:chExt cx="7628925" cy="669008"/>
          </a:xfrm>
        </p:grpSpPr>
        <p:grpSp>
          <p:nvGrpSpPr>
            <p:cNvPr id="99382" name="组合 219"/>
            <p:cNvGrpSpPr>
              <a:grpSpLocks/>
            </p:cNvGrpSpPr>
            <p:nvPr/>
          </p:nvGrpSpPr>
          <p:grpSpPr bwMode="auto">
            <a:xfrm>
              <a:off x="2520950" y="5045323"/>
              <a:ext cx="6137275" cy="669007"/>
              <a:chOff x="2520950" y="4924673"/>
              <a:chExt cx="6137275" cy="789657"/>
            </a:xfrm>
          </p:grpSpPr>
          <p:sp>
            <p:nvSpPr>
              <p:cNvPr id="74" name="AutoShape 218"/>
              <p:cNvSpPr>
                <a:spLocks noChangeArrowheads="1"/>
              </p:cNvSpPr>
              <p:nvPr/>
            </p:nvSpPr>
            <p:spPr bwMode="auto">
              <a:xfrm>
                <a:off x="2721442" y="5394349"/>
                <a:ext cx="5806618" cy="319981"/>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99388" name="组合 225"/>
              <p:cNvGrpSpPr>
                <a:grpSpLocks/>
              </p:cNvGrpSpPr>
              <p:nvPr/>
            </p:nvGrpSpPr>
            <p:grpSpPr bwMode="auto">
              <a:xfrm>
                <a:off x="2520950" y="4924673"/>
                <a:ext cx="6137275" cy="664245"/>
                <a:chOff x="2520950" y="4868193"/>
                <a:chExt cx="6137275" cy="720725"/>
              </a:xfrm>
            </p:grpSpPr>
            <p:sp>
              <p:nvSpPr>
                <p:cNvPr id="76" name="AutoShape 181"/>
                <p:cNvSpPr>
                  <a:spLocks noChangeArrowheads="1"/>
                </p:cNvSpPr>
                <p:nvPr/>
              </p:nvSpPr>
              <p:spPr bwMode="auto">
                <a:xfrm>
                  <a:off x="2521433" y="4868192"/>
                  <a:ext cx="6136792"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7" name="AutoShape 202"/>
                <p:cNvSpPr>
                  <a:spLocks noChangeArrowheads="1"/>
                </p:cNvSpPr>
                <p:nvPr/>
              </p:nvSpPr>
              <p:spPr bwMode="auto">
                <a:xfrm>
                  <a:off x="2762714" y="4983920"/>
                  <a:ext cx="5689152" cy="49134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0"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99384" name="组合 221"/>
            <p:cNvGrpSpPr>
              <a:grpSpLocks/>
            </p:cNvGrpSpPr>
            <p:nvPr/>
          </p:nvGrpSpPr>
          <p:grpSpPr bwMode="auto">
            <a:xfrm>
              <a:off x="1029300" y="5045322"/>
              <a:ext cx="635025" cy="637257"/>
              <a:chOff x="1098627" y="4776118"/>
              <a:chExt cx="903287" cy="906462"/>
            </a:xfrm>
          </p:grpSpPr>
          <p:sp>
            <p:nvSpPr>
              <p:cNvPr id="72" name="Oval 148"/>
              <p:cNvSpPr>
                <a:spLocks noChangeArrowheads="1"/>
              </p:cNvSpPr>
              <p:nvPr/>
            </p:nvSpPr>
            <p:spPr bwMode="auto">
              <a:xfrm>
                <a:off x="1098627" y="4776118"/>
                <a:ext cx="903180" cy="906526"/>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3"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99336" name="TextBox 154"/>
          <p:cNvSpPr txBox="1">
            <a:spLocks noChangeArrowheads="1"/>
          </p:cNvSpPr>
          <p:nvPr/>
        </p:nvSpPr>
        <p:spPr bwMode="auto">
          <a:xfrm>
            <a:off x="3870325" y="1700213"/>
            <a:ext cx="377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b="1">
                <a:latin typeface="Arial" panose="020B0604020202020204" pitchFamily="34" charset="0"/>
                <a:ea typeface="宋体" panose="02010600030101010101" pitchFamily="2" charset="-122"/>
              </a:rPr>
              <a:t>3.6  </a:t>
            </a:r>
            <a:r>
              <a:rPr lang="en-US" altLang="zh-CN" b="1">
                <a:solidFill>
                  <a:srgbClr val="00ACE6"/>
                </a:solidFill>
                <a:latin typeface="微软雅黑" panose="020B0503020204020204" pitchFamily="34" charset="-122"/>
                <a:ea typeface="微软雅黑" panose="020B0503020204020204" pitchFamily="34" charset="-122"/>
              </a:rPr>
              <a:t>static</a:t>
            </a:r>
            <a:r>
              <a:rPr lang="zh-CN" altLang="en-US" b="1">
                <a:solidFill>
                  <a:srgbClr val="00ACE6"/>
                </a:solidFill>
                <a:latin typeface="微软雅黑" panose="020B0503020204020204" pitchFamily="34" charset="-122"/>
                <a:ea typeface="微软雅黑" panose="020B0503020204020204" pitchFamily="34" charset="-122"/>
              </a:rPr>
              <a:t>关键字</a:t>
            </a:r>
            <a:endParaRPr lang="zh-CN" altLang="en-US" b="1">
              <a:latin typeface="微软雅黑" panose="020B0503020204020204" pitchFamily="34" charset="-122"/>
              <a:ea typeface="微软雅黑" panose="020B0503020204020204" pitchFamily="34" charset="-122"/>
            </a:endParaRPr>
          </a:p>
        </p:txBody>
      </p:sp>
      <p:grpSp>
        <p:nvGrpSpPr>
          <p:cNvPr id="99337" name="组合 155"/>
          <p:cNvGrpSpPr>
            <a:grpSpLocks/>
          </p:cNvGrpSpPr>
          <p:nvPr/>
        </p:nvGrpSpPr>
        <p:grpSpPr bwMode="auto">
          <a:xfrm>
            <a:off x="1328738" y="3305175"/>
            <a:ext cx="7407275" cy="668338"/>
            <a:chOff x="1252258" y="5045323"/>
            <a:chExt cx="7405967" cy="669007"/>
          </a:xfrm>
        </p:grpSpPr>
        <p:grpSp>
          <p:nvGrpSpPr>
            <p:cNvPr id="99375" name="组合 212"/>
            <p:cNvGrpSpPr>
              <a:grpSpLocks/>
            </p:cNvGrpSpPr>
            <p:nvPr/>
          </p:nvGrpSpPr>
          <p:grpSpPr bwMode="auto">
            <a:xfrm>
              <a:off x="2520950" y="5045323"/>
              <a:ext cx="6137275" cy="669007"/>
              <a:chOff x="2520950" y="4924673"/>
              <a:chExt cx="6137275" cy="789657"/>
            </a:xfrm>
          </p:grpSpPr>
          <p:sp>
            <p:nvSpPr>
              <p:cNvPr id="65"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99379" name="组合 216"/>
              <p:cNvGrpSpPr>
                <a:grpSpLocks/>
              </p:cNvGrpSpPr>
              <p:nvPr/>
            </p:nvGrpSpPr>
            <p:grpSpPr bwMode="auto">
              <a:xfrm>
                <a:off x="2520950" y="4924673"/>
                <a:ext cx="6137275" cy="664245"/>
                <a:chOff x="2520950" y="4868193"/>
                <a:chExt cx="6137275" cy="720725"/>
              </a:xfrm>
            </p:grpSpPr>
            <p:sp>
              <p:nvSpPr>
                <p:cNvPr id="67"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8"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3"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4"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99338" name="组合 156"/>
          <p:cNvGrpSpPr>
            <a:grpSpLocks/>
          </p:cNvGrpSpPr>
          <p:nvPr/>
        </p:nvGrpSpPr>
        <p:grpSpPr bwMode="auto">
          <a:xfrm>
            <a:off x="1328738" y="4030663"/>
            <a:ext cx="7407275" cy="668337"/>
            <a:chOff x="1252258" y="5045323"/>
            <a:chExt cx="7405967" cy="669007"/>
          </a:xfrm>
        </p:grpSpPr>
        <p:grpSp>
          <p:nvGrpSpPr>
            <p:cNvPr id="99368" name="组合 205"/>
            <p:cNvGrpSpPr>
              <a:grpSpLocks/>
            </p:cNvGrpSpPr>
            <p:nvPr/>
          </p:nvGrpSpPr>
          <p:grpSpPr bwMode="auto">
            <a:xfrm>
              <a:off x="2520950" y="5045323"/>
              <a:ext cx="6137275" cy="669007"/>
              <a:chOff x="2520950" y="4924673"/>
              <a:chExt cx="6137275" cy="789657"/>
            </a:xfrm>
          </p:grpSpPr>
          <p:sp>
            <p:nvSpPr>
              <p:cNvPr id="58"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99372" name="组合 209"/>
              <p:cNvGrpSpPr>
                <a:grpSpLocks/>
              </p:cNvGrpSpPr>
              <p:nvPr/>
            </p:nvGrpSpPr>
            <p:grpSpPr bwMode="auto">
              <a:xfrm>
                <a:off x="2520950" y="4924673"/>
                <a:ext cx="6137275" cy="664245"/>
                <a:chOff x="2520950" y="4868193"/>
                <a:chExt cx="6137275" cy="720725"/>
              </a:xfrm>
            </p:grpSpPr>
            <p:sp>
              <p:nvSpPr>
                <p:cNvPr id="60" name="AutoShape 181"/>
                <p:cNvSpPr>
                  <a:spLocks noChangeArrowheads="1"/>
                </p:cNvSpPr>
                <p:nvPr/>
              </p:nvSpPr>
              <p:spPr bwMode="auto">
                <a:xfrm>
                  <a:off x="2517272" y="4868193"/>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1"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7"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99339" name="组合 157"/>
          <p:cNvGrpSpPr>
            <a:grpSpLocks/>
          </p:cNvGrpSpPr>
          <p:nvPr/>
        </p:nvGrpSpPr>
        <p:grpSpPr bwMode="auto">
          <a:xfrm>
            <a:off x="1328738" y="4754563"/>
            <a:ext cx="7407275" cy="669925"/>
            <a:chOff x="1252258" y="5045323"/>
            <a:chExt cx="7405967" cy="669007"/>
          </a:xfrm>
        </p:grpSpPr>
        <p:grpSp>
          <p:nvGrpSpPr>
            <p:cNvPr id="99361" name="组合 198"/>
            <p:cNvGrpSpPr>
              <a:grpSpLocks/>
            </p:cNvGrpSpPr>
            <p:nvPr/>
          </p:nvGrpSpPr>
          <p:grpSpPr bwMode="auto">
            <a:xfrm>
              <a:off x="2520950" y="5045323"/>
              <a:ext cx="6137275" cy="669007"/>
              <a:chOff x="2520950" y="4924673"/>
              <a:chExt cx="6137275" cy="789657"/>
            </a:xfrm>
          </p:grpSpPr>
          <p:sp>
            <p:nvSpPr>
              <p:cNvPr id="51" name="AutoShape 218"/>
              <p:cNvSpPr>
                <a:spLocks noChangeArrowheads="1"/>
              </p:cNvSpPr>
              <p:nvPr/>
            </p:nvSpPr>
            <p:spPr bwMode="auto">
              <a:xfrm>
                <a:off x="2720436" y="5394350"/>
                <a:ext cx="5807637" cy="31998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99365" name="组合 202"/>
              <p:cNvGrpSpPr>
                <a:grpSpLocks/>
              </p:cNvGrpSpPr>
              <p:nvPr/>
            </p:nvGrpSpPr>
            <p:grpSpPr bwMode="auto">
              <a:xfrm>
                <a:off x="2520950" y="4924673"/>
                <a:ext cx="6137275" cy="664245"/>
                <a:chOff x="2520950" y="4868193"/>
                <a:chExt cx="6137275" cy="720725"/>
              </a:xfrm>
            </p:grpSpPr>
            <p:sp>
              <p:nvSpPr>
                <p:cNvPr id="53" name="AutoShape 181"/>
                <p:cNvSpPr>
                  <a:spLocks noChangeArrowheads="1"/>
                </p:cNvSpPr>
                <p:nvPr/>
              </p:nvSpPr>
              <p:spPr bwMode="auto">
                <a:xfrm>
                  <a:off x="2517272" y="4868193"/>
                  <a:ext cx="6140953" cy="720767"/>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4" name="AutoShape 202"/>
                <p:cNvSpPr>
                  <a:spLocks noChangeArrowheads="1"/>
                </p:cNvSpPr>
                <p:nvPr/>
              </p:nvSpPr>
              <p:spPr bwMode="auto">
                <a:xfrm>
                  <a:off x="2761703" y="4983921"/>
                  <a:ext cx="5690183" cy="49134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9" name="Line 188"/>
            <p:cNvSpPr>
              <a:spLocks noChangeShapeType="1"/>
            </p:cNvSpPr>
            <p:nvPr/>
          </p:nvSpPr>
          <p:spPr bwMode="auto">
            <a:xfrm flipH="1">
              <a:off x="1499864" y="5330681"/>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0" name="Oval 151"/>
            <p:cNvSpPr>
              <a:spLocks noChangeArrowheads="1"/>
            </p:cNvSpPr>
            <p:nvPr/>
          </p:nvSpPr>
          <p:spPr bwMode="auto">
            <a:xfrm>
              <a:off x="1252258" y="5064347"/>
              <a:ext cx="169832" cy="16962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99340" name="组合 159"/>
          <p:cNvGrpSpPr>
            <a:grpSpLocks/>
          </p:cNvGrpSpPr>
          <p:nvPr/>
        </p:nvGrpSpPr>
        <p:grpSpPr bwMode="auto">
          <a:xfrm>
            <a:off x="1112838" y="3271838"/>
            <a:ext cx="635000" cy="636587"/>
            <a:chOff x="1190461" y="2772022"/>
            <a:chExt cx="635025" cy="637257"/>
          </a:xfrm>
        </p:grpSpPr>
        <p:sp>
          <p:nvSpPr>
            <p:cNvPr id="39"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0"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99341" name="组合 160"/>
          <p:cNvGrpSpPr>
            <a:grpSpLocks/>
          </p:cNvGrpSpPr>
          <p:nvPr/>
        </p:nvGrpSpPr>
        <p:grpSpPr bwMode="auto">
          <a:xfrm>
            <a:off x="1112838" y="3994150"/>
            <a:ext cx="635000" cy="636588"/>
            <a:chOff x="1190461" y="2772022"/>
            <a:chExt cx="635025" cy="637257"/>
          </a:xfrm>
        </p:grpSpPr>
        <p:sp>
          <p:nvSpPr>
            <p:cNvPr id="3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8" name="Oval 151"/>
            <p:cNvSpPr>
              <a:spLocks noChangeArrowheads="1"/>
            </p:cNvSpPr>
            <p:nvPr/>
          </p:nvSpPr>
          <p:spPr bwMode="auto">
            <a:xfrm>
              <a:off x="1412720" y="2791092"/>
              <a:ext cx="169869"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99342" name="组合 161"/>
          <p:cNvGrpSpPr>
            <a:grpSpLocks/>
          </p:cNvGrpSpPr>
          <p:nvPr/>
        </p:nvGrpSpPr>
        <p:grpSpPr bwMode="auto">
          <a:xfrm>
            <a:off x="1112838" y="4716463"/>
            <a:ext cx="635000" cy="636587"/>
            <a:chOff x="1190461" y="2772022"/>
            <a:chExt cx="635025" cy="637257"/>
          </a:xfrm>
        </p:grpSpPr>
        <p:sp>
          <p:nvSpPr>
            <p:cNvPr id="3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6"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99343" name="TextBox 163"/>
          <p:cNvSpPr txBox="1">
            <a:spLocks noChangeArrowheads="1"/>
          </p:cNvSpPr>
          <p:nvPr/>
        </p:nvSpPr>
        <p:spPr bwMode="auto">
          <a:xfrm>
            <a:off x="1055688" y="26971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3.6.1</a:t>
            </a:r>
            <a:endParaRPr lang="zh-CN" altLang="en-US" sz="1800">
              <a:latin typeface="Arial" panose="020B0604020202020204" pitchFamily="34" charset="0"/>
              <a:ea typeface="宋体" panose="02010600030101010101" pitchFamily="2" charset="-122"/>
            </a:endParaRPr>
          </a:p>
        </p:txBody>
      </p:sp>
      <p:sp>
        <p:nvSpPr>
          <p:cNvPr id="99344" name="TextBox 164"/>
          <p:cNvSpPr txBox="1">
            <a:spLocks noChangeArrowheads="1"/>
          </p:cNvSpPr>
          <p:nvPr/>
        </p:nvSpPr>
        <p:spPr bwMode="auto">
          <a:xfrm>
            <a:off x="1055688" y="342106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3.6.2</a:t>
            </a:r>
            <a:endParaRPr lang="zh-CN" altLang="en-US" sz="1800">
              <a:latin typeface="Arial" panose="020B0604020202020204" pitchFamily="34" charset="0"/>
              <a:ea typeface="宋体" panose="02010600030101010101" pitchFamily="2" charset="-122"/>
            </a:endParaRPr>
          </a:p>
        </p:txBody>
      </p:sp>
      <p:sp>
        <p:nvSpPr>
          <p:cNvPr id="99345" name="TextBox 165"/>
          <p:cNvSpPr txBox="1">
            <a:spLocks noChangeArrowheads="1"/>
          </p:cNvSpPr>
          <p:nvPr/>
        </p:nvSpPr>
        <p:spPr bwMode="auto">
          <a:xfrm>
            <a:off x="1055688" y="4143375"/>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3.6.3</a:t>
            </a:r>
            <a:endParaRPr lang="zh-CN" altLang="en-US" sz="1800">
              <a:latin typeface="Arial" panose="020B0604020202020204" pitchFamily="34" charset="0"/>
              <a:ea typeface="宋体" panose="02010600030101010101" pitchFamily="2" charset="-122"/>
            </a:endParaRPr>
          </a:p>
        </p:txBody>
      </p:sp>
      <p:sp>
        <p:nvSpPr>
          <p:cNvPr id="99346" name="TextBox 166"/>
          <p:cNvSpPr txBox="1">
            <a:spLocks noChangeArrowheads="1"/>
          </p:cNvSpPr>
          <p:nvPr/>
        </p:nvSpPr>
        <p:spPr bwMode="auto">
          <a:xfrm>
            <a:off x="1055688" y="4865688"/>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3.6.4</a:t>
            </a:r>
            <a:endParaRPr lang="zh-CN" altLang="en-US" sz="1800">
              <a:latin typeface="Arial" panose="020B0604020202020204" pitchFamily="34" charset="0"/>
              <a:ea typeface="宋体" panose="02010600030101010101" pitchFamily="2" charset="-122"/>
            </a:endParaRPr>
          </a:p>
        </p:txBody>
      </p:sp>
      <p:sp>
        <p:nvSpPr>
          <p:cNvPr id="99347" name="TextBox 168"/>
          <p:cNvSpPr txBox="1">
            <a:spLocks noChangeArrowheads="1"/>
          </p:cNvSpPr>
          <p:nvPr/>
        </p:nvSpPr>
        <p:spPr bwMode="auto">
          <a:xfrm>
            <a:off x="3213100" y="2681288"/>
            <a:ext cx="170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静态变量</a:t>
            </a:r>
          </a:p>
        </p:txBody>
      </p:sp>
      <p:sp>
        <p:nvSpPr>
          <p:cNvPr id="99348" name="TextBox 169"/>
          <p:cNvSpPr txBox="1">
            <a:spLocks noChangeArrowheads="1"/>
          </p:cNvSpPr>
          <p:nvPr/>
        </p:nvSpPr>
        <p:spPr bwMode="auto">
          <a:xfrm>
            <a:off x="3213100" y="3408363"/>
            <a:ext cx="2185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静态方法</a:t>
            </a:r>
          </a:p>
        </p:txBody>
      </p:sp>
      <p:sp>
        <p:nvSpPr>
          <p:cNvPr id="99349" name="TextBox 170"/>
          <p:cNvSpPr txBox="1">
            <a:spLocks noChangeArrowheads="1"/>
          </p:cNvSpPr>
          <p:nvPr/>
        </p:nvSpPr>
        <p:spPr bwMode="auto">
          <a:xfrm>
            <a:off x="3213100" y="4135438"/>
            <a:ext cx="170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静态代码块</a:t>
            </a:r>
          </a:p>
        </p:txBody>
      </p:sp>
      <p:sp>
        <p:nvSpPr>
          <p:cNvPr id="99350" name="TextBox 171"/>
          <p:cNvSpPr txBox="1">
            <a:spLocks noChangeArrowheads="1"/>
          </p:cNvSpPr>
          <p:nvPr/>
        </p:nvSpPr>
        <p:spPr bwMode="auto">
          <a:xfrm>
            <a:off x="3213100" y="4862513"/>
            <a:ext cx="170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单例设计模式</a:t>
            </a:r>
          </a:p>
        </p:txBody>
      </p:sp>
      <p:pic>
        <p:nvPicPr>
          <p:cNvPr id="99351"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52"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sp>
        <p:nvSpPr>
          <p:cNvPr id="9935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cSld>
  <p:clrMapOvr>
    <a:masterClrMapping/>
  </p:clrMapOvr>
  <p:transition spd="slow" advClick="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p:spPr>
        <p:txBody>
          <a:bodyPr rtlCol="0">
            <a:normAutofit/>
          </a:bodyPr>
          <a:lstStyle/>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zh-CN" altLang="zh-CN" sz="800" dirty="0">
              <a:cs typeface="+mn-cs"/>
            </a:endParaRPr>
          </a:p>
        </p:txBody>
      </p:sp>
      <p:sp>
        <p:nvSpPr>
          <p:cNvPr id="100356" name="内容占位符 2"/>
          <p:cNvSpPr txBox="1">
            <a:spLocks/>
          </p:cNvSpPr>
          <p:nvPr/>
        </p:nvSpPr>
        <p:spPr bwMode="auto">
          <a:xfrm>
            <a:off x="161925" y="998538"/>
            <a:ext cx="8699500"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200000"/>
              </a:lnSpc>
              <a:spcBef>
                <a:spcPct val="20000"/>
              </a:spcBef>
              <a:buFontTx/>
              <a:buChar char="•"/>
            </a:pPr>
            <a:r>
              <a:rPr lang="en-US" altLang="zh-CN" sz="2400" b="1" dirty="0">
                <a:solidFill>
                  <a:srgbClr val="0070C0"/>
                </a:solidFill>
              </a:rPr>
              <a:t>3.6.1 </a:t>
            </a:r>
            <a:r>
              <a:rPr lang="zh-CN" altLang="en-US" sz="2400" b="1" dirty="0">
                <a:solidFill>
                  <a:srgbClr val="0070C0"/>
                </a:solidFill>
              </a:rPr>
              <a:t>静态变量</a:t>
            </a:r>
            <a:endParaRPr lang="en-US" altLang="zh-CN" sz="2400" b="1" dirty="0">
              <a:solidFill>
                <a:srgbClr val="0070C0"/>
              </a:solidFill>
            </a:endParaRPr>
          </a:p>
          <a:p>
            <a:pPr lvl="1">
              <a:lnSpc>
                <a:spcPct val="150000"/>
              </a:lnSpc>
              <a:spcBef>
                <a:spcPct val="20000"/>
              </a:spcBef>
              <a:buFontTx/>
              <a:buChar char="–"/>
            </a:pPr>
            <a:r>
              <a:rPr lang="zh-CN" altLang="zh-CN" sz="2000" dirty="0"/>
              <a:t>在一个</a:t>
            </a:r>
            <a:r>
              <a:rPr lang="en-US" altLang="zh-CN" sz="2000" dirty="0"/>
              <a:t>Java</a:t>
            </a:r>
            <a:r>
              <a:rPr lang="zh-CN" altLang="zh-CN" sz="2000" dirty="0"/>
              <a:t>类中，可以使用</a:t>
            </a:r>
            <a:r>
              <a:rPr lang="en-US" altLang="zh-CN" sz="2000" dirty="0"/>
              <a:t>static</a:t>
            </a:r>
            <a:r>
              <a:rPr lang="zh-CN" altLang="zh-CN" sz="2000" dirty="0"/>
              <a:t>关键字来修饰成员变量，该变量被称作静态变量</a:t>
            </a:r>
            <a:r>
              <a:rPr lang="zh-CN" altLang="en-US" sz="2000" dirty="0"/>
              <a:t>，或称类变量。</a:t>
            </a:r>
            <a:endParaRPr lang="en-US" altLang="zh-CN" sz="2000" dirty="0"/>
          </a:p>
          <a:p>
            <a:pPr lvl="1">
              <a:lnSpc>
                <a:spcPct val="150000"/>
              </a:lnSpc>
              <a:spcBef>
                <a:spcPct val="20000"/>
              </a:spcBef>
              <a:buFontTx/>
              <a:buChar char="–"/>
            </a:pPr>
            <a:r>
              <a:rPr lang="zh-CN" altLang="zh-CN" sz="2000" dirty="0">
                <a:solidFill>
                  <a:srgbClr val="FF0000"/>
                </a:solidFill>
              </a:rPr>
              <a:t>静态变量被所有实例共享，</a:t>
            </a:r>
            <a:r>
              <a:rPr lang="zh-CN" altLang="zh-CN" sz="2000" dirty="0"/>
              <a:t>可以使用“类名</a:t>
            </a:r>
            <a:r>
              <a:rPr lang="en-US" altLang="zh-CN" sz="2000" dirty="0"/>
              <a:t>.</a:t>
            </a:r>
            <a:r>
              <a:rPr lang="zh-CN" altLang="zh-CN" sz="2000" dirty="0"/>
              <a:t>变量名”的形式来访问</a:t>
            </a:r>
            <a:r>
              <a:rPr lang="zh-CN" altLang="en-US" sz="2000" dirty="0"/>
              <a:t>。</a:t>
            </a:r>
            <a:endParaRPr lang="en-US" altLang="zh-CN" sz="2000" dirty="0"/>
          </a:p>
          <a:p>
            <a:pPr lvl="1">
              <a:lnSpc>
                <a:spcPct val="150000"/>
              </a:lnSpc>
              <a:spcBef>
                <a:spcPct val="20000"/>
              </a:spcBef>
              <a:buFontTx/>
              <a:buChar char="–"/>
            </a:pPr>
            <a:r>
              <a:rPr lang="en-US" altLang="zh-CN" sz="2000" dirty="0"/>
              <a:t>static</a:t>
            </a:r>
            <a:r>
              <a:rPr lang="zh-CN" altLang="zh-CN" sz="2000" dirty="0"/>
              <a:t>关键字只能用于修饰成员变量，不能用于修饰局部变量，否则编译会报错，下面的代码是非法的。</a:t>
            </a:r>
          </a:p>
        </p:txBody>
      </p:sp>
      <p:pic>
        <p:nvPicPr>
          <p:cNvPr id="10035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 y="4429125"/>
            <a:ext cx="8850313"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3.6 static</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p:spPr>
        <p:txBody>
          <a:bodyPr rtlCol="0">
            <a:normAutofit/>
          </a:bodyPr>
          <a:lstStyle/>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zh-CN" altLang="zh-CN" sz="800" dirty="0">
              <a:cs typeface="+mn-cs"/>
            </a:endParaRPr>
          </a:p>
        </p:txBody>
      </p:sp>
      <p:sp>
        <p:nvSpPr>
          <p:cNvPr id="6" name="内容占位符 2"/>
          <p:cNvSpPr txBox="1">
            <a:spLocks/>
          </p:cNvSpPr>
          <p:nvPr/>
        </p:nvSpPr>
        <p:spPr bwMode="auto">
          <a:xfrm>
            <a:off x="260350" y="1255713"/>
            <a:ext cx="8601075" cy="54403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nSpc>
                <a:spcPct val="100000"/>
              </a:lnSpc>
              <a:spcBef>
                <a:spcPts val="0"/>
              </a:spcBef>
              <a:spcAft>
                <a:spcPts val="1200"/>
              </a:spcAft>
              <a:defRPr/>
            </a:pPr>
            <a:r>
              <a:rPr lang="en-US" altLang="zh-CN" b="1" dirty="0">
                <a:solidFill>
                  <a:srgbClr val="0070C0"/>
                </a:solidFill>
              </a:rPr>
              <a:t>3.6.1 </a:t>
            </a:r>
            <a:r>
              <a:rPr lang="zh-CN" altLang="en-US" b="1" dirty="0">
                <a:solidFill>
                  <a:srgbClr val="0070C0"/>
                </a:solidFill>
              </a:rPr>
              <a:t>静态变量</a:t>
            </a:r>
            <a:endParaRPr lang="en-US" altLang="zh-CN" b="1" dirty="0">
              <a:solidFill>
                <a:srgbClr val="0070C0"/>
              </a:solidFill>
            </a:endParaRPr>
          </a:p>
          <a:p>
            <a:pPr lvl="1">
              <a:lnSpc>
                <a:spcPct val="100000"/>
              </a:lnSpc>
              <a:spcBef>
                <a:spcPts val="0"/>
              </a:spcBef>
              <a:defRPr/>
            </a:pPr>
            <a:r>
              <a:rPr lang="zh-CN" altLang="en-US" dirty="0"/>
              <a:t>接下来，通过一个案例来演示静态变量的用法，具体如例</a:t>
            </a:r>
            <a:r>
              <a:rPr lang="en-US" altLang="zh-CN" dirty="0"/>
              <a:t>3-14</a:t>
            </a:r>
            <a:r>
              <a:rPr lang="zh-CN" altLang="en-US" dirty="0"/>
              <a:t>所示。</a:t>
            </a:r>
            <a:endParaRPr lang="en-US" altLang="zh-CN" dirty="0"/>
          </a:p>
          <a:p>
            <a:pPr marL="457200" lvl="1" indent="0">
              <a:lnSpc>
                <a:spcPct val="100000"/>
              </a:lnSpc>
              <a:spcBef>
                <a:spcPts val="0"/>
              </a:spcBef>
              <a:buFontTx/>
              <a:buNone/>
              <a:defRPr/>
            </a:pPr>
            <a:r>
              <a:rPr lang="en-US" altLang="zh-CN" dirty="0"/>
              <a:t>class Student {</a:t>
            </a:r>
          </a:p>
          <a:p>
            <a:pPr marL="457200" lvl="1" indent="0">
              <a:lnSpc>
                <a:spcPct val="100000"/>
              </a:lnSpc>
              <a:spcBef>
                <a:spcPts val="0"/>
              </a:spcBef>
              <a:buFontTx/>
              <a:buNone/>
              <a:defRPr/>
            </a:pPr>
            <a:r>
              <a:rPr lang="en-US" altLang="zh-CN" dirty="0"/>
              <a:t>	static String </a:t>
            </a:r>
            <a:r>
              <a:rPr lang="en-US" altLang="zh-CN" dirty="0" err="1"/>
              <a:t>schoolName</a:t>
            </a:r>
            <a:r>
              <a:rPr lang="en-US" altLang="zh-CN" dirty="0"/>
              <a:t>;  </a:t>
            </a:r>
            <a:r>
              <a:rPr lang="en-US" altLang="zh-CN" dirty="0">
                <a:solidFill>
                  <a:srgbClr val="00B050"/>
                </a:solidFill>
              </a:rPr>
              <a:t>// </a:t>
            </a:r>
            <a:r>
              <a:rPr lang="zh-CN" altLang="en-US" dirty="0">
                <a:solidFill>
                  <a:srgbClr val="00B050"/>
                </a:solidFill>
              </a:rPr>
              <a:t>定义静态变量</a:t>
            </a:r>
            <a:r>
              <a:rPr lang="en-US" altLang="zh-CN" dirty="0" err="1">
                <a:solidFill>
                  <a:srgbClr val="00B050"/>
                </a:solidFill>
              </a:rPr>
              <a:t>schoolName</a:t>
            </a:r>
            <a:endParaRPr lang="en-US" altLang="zh-CN" dirty="0">
              <a:solidFill>
                <a:srgbClr val="00B050"/>
              </a:solidFill>
            </a:endParaRPr>
          </a:p>
          <a:p>
            <a:pPr marL="457200" lvl="1" indent="0">
              <a:lnSpc>
                <a:spcPct val="100000"/>
              </a:lnSpc>
              <a:spcBef>
                <a:spcPts val="0"/>
              </a:spcBef>
              <a:buFontTx/>
              <a:buNone/>
              <a:defRPr/>
            </a:pPr>
            <a:r>
              <a:rPr lang="en-US" altLang="zh-CN" dirty="0"/>
              <a:t>}</a:t>
            </a:r>
          </a:p>
          <a:p>
            <a:pPr marL="457200" lvl="1" indent="0">
              <a:lnSpc>
                <a:spcPct val="100000"/>
              </a:lnSpc>
              <a:spcBef>
                <a:spcPts val="0"/>
              </a:spcBef>
              <a:buFontTx/>
              <a:buNone/>
              <a:defRPr/>
            </a:pPr>
            <a:r>
              <a:rPr lang="en-US" altLang="zh-CN" dirty="0"/>
              <a:t>public class Example12 {</a:t>
            </a:r>
          </a:p>
          <a:p>
            <a:pPr marL="457200" lvl="1" indent="0">
              <a:lnSpc>
                <a:spcPct val="100000"/>
              </a:lnSpc>
              <a:spcBef>
                <a:spcPts val="0"/>
              </a:spcBef>
              <a:buFontTx/>
              <a:buNone/>
              <a:defRPr/>
            </a:pPr>
            <a:r>
              <a:rPr lang="en-US" altLang="zh-CN" dirty="0"/>
              <a:t>	public static void main(String[] </a:t>
            </a:r>
            <a:r>
              <a:rPr lang="en-US" altLang="zh-CN" dirty="0" err="1"/>
              <a:t>args</a:t>
            </a:r>
            <a:r>
              <a:rPr lang="en-US" altLang="zh-CN" dirty="0"/>
              <a:t>) {</a:t>
            </a:r>
          </a:p>
          <a:p>
            <a:pPr marL="457200" lvl="1" indent="0">
              <a:lnSpc>
                <a:spcPct val="100000"/>
              </a:lnSpc>
              <a:spcBef>
                <a:spcPts val="0"/>
              </a:spcBef>
              <a:buFontTx/>
              <a:buNone/>
              <a:defRPr/>
            </a:pPr>
            <a:r>
              <a:rPr lang="en-US" altLang="zh-CN" dirty="0"/>
              <a:t>		Student stu1 = new Student();	     </a:t>
            </a:r>
            <a:r>
              <a:rPr lang="en-US" altLang="zh-CN" dirty="0">
                <a:solidFill>
                  <a:srgbClr val="00B050"/>
                </a:solidFill>
              </a:rPr>
              <a:t>// </a:t>
            </a:r>
            <a:r>
              <a:rPr lang="zh-CN" altLang="en-US" dirty="0">
                <a:solidFill>
                  <a:srgbClr val="00B050"/>
                </a:solidFill>
              </a:rPr>
              <a:t>创建学生对象</a:t>
            </a:r>
          </a:p>
          <a:p>
            <a:pPr marL="457200" lvl="1" indent="0">
              <a:lnSpc>
                <a:spcPct val="100000"/>
              </a:lnSpc>
              <a:spcBef>
                <a:spcPts val="0"/>
              </a:spcBef>
              <a:buFontTx/>
              <a:buNone/>
              <a:defRPr/>
            </a:pPr>
            <a:r>
              <a:rPr lang="zh-CN" altLang="en-US" dirty="0"/>
              <a:t>		</a:t>
            </a:r>
            <a:r>
              <a:rPr lang="en-US" altLang="zh-CN" dirty="0"/>
              <a:t>Student stu2 = new Student();</a:t>
            </a:r>
          </a:p>
          <a:p>
            <a:pPr marL="457200" lvl="1" indent="0">
              <a:lnSpc>
                <a:spcPct val="100000"/>
              </a:lnSpc>
              <a:spcBef>
                <a:spcPts val="0"/>
              </a:spcBef>
              <a:buFontTx/>
              <a:buNone/>
              <a:defRPr/>
            </a:pPr>
            <a:r>
              <a:rPr lang="en-US" altLang="zh-CN" dirty="0"/>
              <a:t>		</a:t>
            </a:r>
            <a:r>
              <a:rPr lang="en-US" altLang="zh-CN" dirty="0" err="1"/>
              <a:t>Student.schoolName</a:t>
            </a:r>
            <a:r>
              <a:rPr lang="en-US" altLang="zh-CN" dirty="0"/>
              <a:t> = “</a:t>
            </a:r>
            <a:r>
              <a:rPr lang="zh-CN" altLang="en-US" dirty="0"/>
              <a:t>河南大学</a:t>
            </a:r>
            <a:r>
              <a:rPr lang="en-US" altLang="zh-CN" dirty="0"/>
              <a:t>";     </a:t>
            </a:r>
            <a:r>
              <a:rPr lang="en-US" altLang="zh-CN" dirty="0">
                <a:solidFill>
                  <a:srgbClr val="00B050"/>
                </a:solidFill>
              </a:rPr>
              <a:t>// </a:t>
            </a:r>
            <a:r>
              <a:rPr lang="zh-CN" altLang="en-US" dirty="0">
                <a:solidFill>
                  <a:srgbClr val="00B050"/>
                </a:solidFill>
              </a:rPr>
              <a:t>为静态变量赋值</a:t>
            </a:r>
          </a:p>
          <a:p>
            <a:pPr marL="457200" lvl="1" indent="0">
              <a:lnSpc>
                <a:spcPct val="100000"/>
              </a:lnSpc>
              <a:spcBef>
                <a:spcPts val="0"/>
              </a:spcBef>
              <a:buFontTx/>
              <a:buNone/>
              <a:defRPr/>
            </a:pPr>
            <a:r>
              <a:rPr lang="zh-CN" altLang="en-US" dirty="0"/>
              <a:t>		</a:t>
            </a:r>
            <a:r>
              <a:rPr lang="en-US" altLang="zh-CN" dirty="0" err="1"/>
              <a:t>System.out.println</a:t>
            </a:r>
            <a:r>
              <a:rPr lang="en-US" altLang="zh-CN" dirty="0"/>
              <a:t>("</a:t>
            </a:r>
            <a:r>
              <a:rPr lang="zh-CN" altLang="en-US" dirty="0"/>
              <a:t>我的学校是</a:t>
            </a:r>
            <a:r>
              <a:rPr lang="en-US" altLang="zh-CN" dirty="0"/>
              <a:t>" + stu1.schoolName</a:t>
            </a:r>
            <a:r>
              <a:rPr lang="en-US" altLang="zh-CN" dirty="0">
                <a:solidFill>
                  <a:srgbClr val="00B050"/>
                </a:solidFill>
              </a:rPr>
              <a:t>);  // </a:t>
            </a:r>
            <a:r>
              <a:rPr lang="zh-CN" altLang="en-US" dirty="0">
                <a:solidFill>
                  <a:srgbClr val="00B050"/>
                </a:solidFill>
              </a:rPr>
              <a:t>打印第一个学生对象的学校</a:t>
            </a:r>
          </a:p>
          <a:p>
            <a:pPr marL="457200" lvl="1" indent="0">
              <a:lnSpc>
                <a:spcPct val="100000"/>
              </a:lnSpc>
              <a:spcBef>
                <a:spcPts val="0"/>
              </a:spcBef>
              <a:buFontTx/>
              <a:buNone/>
              <a:defRPr/>
            </a:pPr>
            <a:r>
              <a:rPr lang="zh-CN" altLang="en-US" dirty="0"/>
              <a:t>		</a:t>
            </a:r>
            <a:r>
              <a:rPr lang="en-US" altLang="zh-CN" dirty="0" err="1"/>
              <a:t>System.out.println</a:t>
            </a:r>
            <a:r>
              <a:rPr lang="en-US" altLang="zh-CN" dirty="0"/>
              <a:t>("</a:t>
            </a:r>
            <a:r>
              <a:rPr lang="zh-CN" altLang="en-US" dirty="0"/>
              <a:t>我的学校是</a:t>
            </a:r>
            <a:r>
              <a:rPr lang="en-US" altLang="zh-CN" dirty="0"/>
              <a:t>" + stu2.schoolName</a:t>
            </a:r>
            <a:r>
              <a:rPr lang="en-US" altLang="zh-CN" dirty="0">
                <a:solidFill>
                  <a:srgbClr val="00B050"/>
                </a:solidFill>
              </a:rPr>
              <a:t>); // </a:t>
            </a:r>
            <a:r>
              <a:rPr lang="zh-CN" altLang="en-US" dirty="0">
                <a:solidFill>
                  <a:srgbClr val="00B050"/>
                </a:solidFill>
              </a:rPr>
              <a:t>打印第二个学生对象的学校</a:t>
            </a:r>
          </a:p>
          <a:p>
            <a:pPr marL="457200" lvl="1" indent="0">
              <a:lnSpc>
                <a:spcPct val="100000"/>
              </a:lnSpc>
              <a:spcBef>
                <a:spcPts val="0"/>
              </a:spcBef>
              <a:buFontTx/>
              <a:buNone/>
              <a:defRPr/>
            </a:pPr>
            <a:r>
              <a:rPr lang="zh-CN" altLang="en-US" dirty="0"/>
              <a:t>	</a:t>
            </a:r>
            <a:r>
              <a:rPr lang="en-US" altLang="zh-CN" dirty="0"/>
              <a:t>}</a:t>
            </a:r>
          </a:p>
          <a:p>
            <a:pPr marL="457200" lvl="1" indent="0">
              <a:lnSpc>
                <a:spcPct val="100000"/>
              </a:lnSpc>
              <a:spcBef>
                <a:spcPts val="0"/>
              </a:spcBef>
              <a:buFontTx/>
              <a:buNone/>
              <a:defRPr/>
            </a:pPr>
            <a:r>
              <a:rPr lang="en-US" altLang="zh-CN" dirty="0"/>
              <a:t>}</a:t>
            </a:r>
          </a:p>
        </p:txBody>
      </p:sp>
      <p:sp>
        <p:nvSpPr>
          <p:cNvPr id="10138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3.6 static</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p>
        </p:txBody>
      </p:sp>
      <p:pic>
        <p:nvPicPr>
          <p:cNvPr id="8"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525" y="5303838"/>
            <a:ext cx="38735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标注 8"/>
          <p:cNvSpPr/>
          <p:nvPr/>
        </p:nvSpPr>
        <p:spPr bwMode="auto">
          <a:xfrm>
            <a:off x="1684338" y="1905000"/>
            <a:ext cx="7264400" cy="2879035"/>
          </a:xfrm>
          <a:prstGeom prst="wedgeRoundRectCallout">
            <a:avLst>
              <a:gd name="adj1" fmla="val -13650"/>
              <a:gd name="adj2" fmla="val -5037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50000"/>
              </a:lnSpc>
              <a:defRPr/>
            </a:pPr>
            <a:r>
              <a:rPr lang="en-US" altLang="zh-CN" dirty="0"/>
              <a:t>Student</a:t>
            </a:r>
            <a:r>
              <a:rPr lang="zh-CN" altLang="zh-CN" dirty="0"/>
              <a:t>类中定义了一个静态变量</a:t>
            </a:r>
            <a:r>
              <a:rPr lang="en-US" altLang="zh-CN" dirty="0" err="1"/>
              <a:t>schoolName</a:t>
            </a:r>
            <a:r>
              <a:rPr lang="zh-CN" altLang="zh-CN" dirty="0"/>
              <a:t>，用于表示学生所在的学校，它被所有的实例所共享。由于</a:t>
            </a:r>
            <a:r>
              <a:rPr lang="en-US" altLang="zh-CN" dirty="0" err="1"/>
              <a:t>schoolName</a:t>
            </a:r>
            <a:r>
              <a:rPr lang="zh-CN" altLang="zh-CN" dirty="0"/>
              <a:t>是静态变量，因此可以直接使用</a:t>
            </a:r>
            <a:r>
              <a:rPr lang="en-US" altLang="zh-CN" dirty="0" err="1"/>
              <a:t>Student.schoolName</a:t>
            </a:r>
            <a:r>
              <a:rPr lang="zh-CN" altLang="zh-CN" dirty="0"/>
              <a:t>的方式进行调用，也可以通过</a:t>
            </a:r>
            <a:r>
              <a:rPr lang="en-US" altLang="zh-CN" dirty="0"/>
              <a:t>Student</a:t>
            </a:r>
            <a:r>
              <a:rPr lang="zh-CN" altLang="zh-CN" dirty="0"/>
              <a:t>的实例对象进行调用，如</a:t>
            </a:r>
            <a:r>
              <a:rPr lang="en-US" altLang="zh-CN" dirty="0"/>
              <a:t>stu2.schoolName</a:t>
            </a:r>
            <a:r>
              <a:rPr lang="zh-CN" altLang="zh-CN" dirty="0"/>
              <a:t>。在第</a:t>
            </a:r>
            <a:r>
              <a:rPr lang="en-US" altLang="zh-CN" dirty="0"/>
              <a:t>8</a:t>
            </a:r>
            <a:r>
              <a:rPr lang="zh-CN" altLang="zh-CN" dirty="0"/>
              <a:t>行代码将变量</a:t>
            </a:r>
            <a:r>
              <a:rPr lang="en-US" altLang="zh-CN" dirty="0" err="1"/>
              <a:t>schoolName</a:t>
            </a:r>
            <a:r>
              <a:rPr lang="zh-CN" altLang="zh-CN" dirty="0"/>
              <a:t>赋值为“河南大学”，通过运行结果可以看出学生对象</a:t>
            </a:r>
            <a:r>
              <a:rPr lang="en-US" altLang="zh-CN" dirty="0"/>
              <a:t>stu1</a:t>
            </a:r>
            <a:r>
              <a:rPr lang="zh-CN" altLang="zh-CN" dirty="0"/>
              <a:t>和</a:t>
            </a:r>
            <a:r>
              <a:rPr lang="en-US" altLang="zh-CN" dirty="0"/>
              <a:t>stu2</a:t>
            </a:r>
            <a:r>
              <a:rPr lang="zh-CN" altLang="zh-CN" dirty="0"/>
              <a:t>的</a:t>
            </a:r>
            <a:r>
              <a:rPr lang="en-US" altLang="zh-CN" dirty="0" err="1"/>
              <a:t>schoolName</a:t>
            </a:r>
            <a:r>
              <a:rPr lang="zh-CN" altLang="zh-CN" dirty="0"/>
              <a:t>属性均为“</a:t>
            </a:r>
            <a:r>
              <a:rPr lang="zh-CN" altLang="zh-CN" dirty="0">
                <a:sym typeface="+mn-ea"/>
              </a:rPr>
              <a:t>河南大学</a:t>
            </a:r>
            <a:r>
              <a:rPr lang="zh-CN"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
          <p:cNvSpPr>
            <a:spLocks noChangeArrowheads="1"/>
          </p:cNvSpPr>
          <p:nvPr/>
        </p:nvSpPr>
        <p:spPr bwMode="auto">
          <a:xfrm>
            <a:off x="349250" y="1238664"/>
            <a:ext cx="8404225" cy="575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20000"/>
              </a:lnSpc>
              <a:spcBef>
                <a:spcPts val="1800"/>
              </a:spcBef>
              <a:buFont typeface="Arial" panose="020B0604020202020204" pitchFamily="34" charset="0"/>
              <a:buChar char="•"/>
              <a:defRPr/>
            </a:pPr>
            <a:r>
              <a:rPr lang="zh-CN" altLang="en-US" sz="2400" b="1" dirty="0">
                <a:solidFill>
                  <a:srgbClr val="0070C0"/>
                </a:solidFill>
                <a:latin typeface="+mn-lt"/>
                <a:ea typeface="+mn-ea"/>
              </a:rPr>
              <a:t>静态变量和实例变量的区别</a:t>
            </a:r>
            <a:endParaRPr lang="en-US" altLang="zh-CN" sz="2400" b="1" dirty="0">
              <a:solidFill>
                <a:srgbClr val="0070C0"/>
              </a:solidFill>
              <a:latin typeface="+mn-lt"/>
              <a:ea typeface="+mn-ea"/>
            </a:endParaRPr>
          </a:p>
          <a:p>
            <a:pPr marL="457200" indent="-457200" eaLnBrk="1" hangingPunct="1">
              <a:lnSpc>
                <a:spcPct val="120000"/>
              </a:lnSpc>
              <a:spcBef>
                <a:spcPts val="1800"/>
              </a:spcBef>
              <a:buFont typeface="+mj-lt"/>
              <a:buAutoNum type="arabicPeriod"/>
              <a:defRPr/>
            </a:pPr>
            <a:r>
              <a:rPr lang="zh-CN" altLang="en-US" sz="2000" dirty="0">
                <a:latin typeface="+mn-ea"/>
                <a:ea typeface="+mn-ea"/>
              </a:rPr>
              <a:t>从修饰符讲，实例变量无</a:t>
            </a:r>
            <a:r>
              <a:rPr lang="en-US" altLang="zh-CN" sz="2000" dirty="0">
                <a:latin typeface="+mn-ea"/>
                <a:ea typeface="+mn-ea"/>
              </a:rPr>
              <a:t>static</a:t>
            </a:r>
            <a:r>
              <a:rPr lang="zh-CN" altLang="en-US" sz="2000" dirty="0">
                <a:latin typeface="+mn-ea"/>
                <a:ea typeface="+mn-ea"/>
              </a:rPr>
              <a:t>修饰，而类变量则需要</a:t>
            </a:r>
            <a:r>
              <a:rPr lang="en-US" altLang="zh-CN" sz="2000" dirty="0">
                <a:latin typeface="+mn-ea"/>
                <a:ea typeface="+mn-ea"/>
              </a:rPr>
              <a:t>static</a:t>
            </a:r>
            <a:r>
              <a:rPr lang="zh-CN" altLang="en-US" sz="2000" dirty="0">
                <a:latin typeface="+mn-ea"/>
                <a:ea typeface="+mn-ea"/>
              </a:rPr>
              <a:t>修饰。</a:t>
            </a:r>
            <a:endParaRPr lang="en-US" altLang="zh-CN" sz="2000" dirty="0">
              <a:latin typeface="+mn-ea"/>
              <a:ea typeface="+mn-ea"/>
            </a:endParaRPr>
          </a:p>
          <a:p>
            <a:pPr marL="457200" indent="-457200" eaLnBrk="1" hangingPunct="1">
              <a:lnSpc>
                <a:spcPct val="120000"/>
              </a:lnSpc>
              <a:spcBef>
                <a:spcPts val="1800"/>
              </a:spcBef>
              <a:buFont typeface="+mj-lt"/>
              <a:buAutoNum type="arabicPeriod"/>
              <a:defRPr/>
            </a:pPr>
            <a:r>
              <a:rPr lang="zh-CN" altLang="en-US" sz="2000" dirty="0">
                <a:latin typeface="+mn-ea"/>
                <a:ea typeface="+mn-ea"/>
              </a:rPr>
              <a:t>从生存期讲，实例变量的生存期从执行</a:t>
            </a:r>
            <a:r>
              <a:rPr lang="en-US" altLang="zh-CN" sz="2000" dirty="0">
                <a:latin typeface="+mn-ea"/>
                <a:ea typeface="+mn-ea"/>
              </a:rPr>
              <a:t>new</a:t>
            </a:r>
            <a:r>
              <a:rPr lang="zh-CN" altLang="en-US" sz="2000" dirty="0">
                <a:latin typeface="+mn-ea"/>
                <a:ea typeface="+mn-ea"/>
              </a:rPr>
              <a:t>运算后创建对象开始存在，直到</a:t>
            </a:r>
            <a:r>
              <a:rPr lang="en-US" altLang="zh-CN" sz="2000" dirty="0">
                <a:latin typeface="+mn-ea"/>
                <a:ea typeface="+mn-ea"/>
              </a:rPr>
              <a:t>Java</a:t>
            </a:r>
            <a:r>
              <a:rPr lang="zh-CN" altLang="en-US" sz="2000" dirty="0">
                <a:latin typeface="+mn-ea"/>
                <a:ea typeface="+mn-ea"/>
              </a:rPr>
              <a:t>垃圾回收器销毁这个对象结束，实例变量的生存期与对象的生存期一致。而类变量的生存期从定义类开始存在，直到该类所在的程序停止执行为止，很明显类变量的生存期要大于等于实例变量的生存期。静态变量随着类的加载而加载，优先于对象存在。</a:t>
            </a:r>
            <a:endParaRPr lang="en-US" altLang="zh-CN" sz="2000" dirty="0">
              <a:latin typeface="+mn-ea"/>
              <a:ea typeface="+mn-ea"/>
            </a:endParaRPr>
          </a:p>
          <a:p>
            <a:pPr marL="457200" indent="-457200" eaLnBrk="1" hangingPunct="1">
              <a:lnSpc>
                <a:spcPct val="120000"/>
              </a:lnSpc>
              <a:spcBef>
                <a:spcPts val="1800"/>
              </a:spcBef>
              <a:buFont typeface="+mj-lt"/>
              <a:buAutoNum type="arabicPeriod"/>
              <a:defRPr/>
            </a:pPr>
            <a:r>
              <a:rPr lang="zh-CN" altLang="en-US" sz="2000" dirty="0">
                <a:latin typeface="+mn-ea"/>
                <a:ea typeface="+mn-ea"/>
              </a:rPr>
              <a:t>从访问方式讲，实例变量只能通过</a:t>
            </a:r>
            <a:r>
              <a:rPr lang="zh-CN" altLang="en-US" sz="2000" b="1" dirty="0">
                <a:solidFill>
                  <a:srgbClr val="FF0000"/>
                </a:solidFill>
                <a:latin typeface="+mn-ea"/>
                <a:ea typeface="+mn-ea"/>
              </a:rPr>
              <a:t>实例名</a:t>
            </a:r>
            <a:r>
              <a:rPr lang="en-US" altLang="zh-CN" sz="2000" b="1" dirty="0">
                <a:solidFill>
                  <a:srgbClr val="FF0000"/>
                </a:solidFill>
                <a:latin typeface="+mn-ea"/>
                <a:ea typeface="+mn-ea"/>
              </a:rPr>
              <a:t>.</a:t>
            </a:r>
            <a:r>
              <a:rPr lang="zh-CN" altLang="en-US" sz="2000" b="1" dirty="0">
                <a:solidFill>
                  <a:srgbClr val="FF0000"/>
                </a:solidFill>
                <a:latin typeface="+mn-ea"/>
                <a:ea typeface="+mn-ea"/>
              </a:rPr>
              <a:t>实例变量</a:t>
            </a:r>
            <a:r>
              <a:rPr lang="zh-CN" altLang="en-US" sz="2000" dirty="0">
                <a:latin typeface="+mn-ea"/>
                <a:ea typeface="+mn-ea"/>
              </a:rPr>
              <a:t>的方式来访问，而类变量可以使用</a:t>
            </a:r>
            <a:r>
              <a:rPr lang="zh-CN" altLang="en-US" sz="2000" b="1" dirty="0">
                <a:solidFill>
                  <a:srgbClr val="FF0000"/>
                </a:solidFill>
                <a:latin typeface="+mn-ea"/>
                <a:ea typeface="+mn-ea"/>
              </a:rPr>
              <a:t>实例名</a:t>
            </a:r>
            <a:r>
              <a:rPr lang="en-US" altLang="zh-CN" sz="2000" b="1" dirty="0">
                <a:solidFill>
                  <a:srgbClr val="FF0000"/>
                </a:solidFill>
                <a:latin typeface="+mn-ea"/>
                <a:ea typeface="+mn-ea"/>
              </a:rPr>
              <a:t>.</a:t>
            </a:r>
            <a:r>
              <a:rPr lang="zh-CN" altLang="en-US" sz="2000" b="1" dirty="0">
                <a:solidFill>
                  <a:srgbClr val="FF0000"/>
                </a:solidFill>
                <a:latin typeface="+mn-ea"/>
                <a:ea typeface="+mn-ea"/>
              </a:rPr>
              <a:t>类变量</a:t>
            </a:r>
            <a:r>
              <a:rPr lang="zh-CN" altLang="en-US" sz="2000" dirty="0">
                <a:latin typeface="+mn-ea"/>
                <a:ea typeface="+mn-ea"/>
              </a:rPr>
              <a:t>和</a:t>
            </a:r>
            <a:r>
              <a:rPr lang="zh-CN" altLang="en-US" sz="2000" b="1" dirty="0">
                <a:solidFill>
                  <a:srgbClr val="FF0000"/>
                </a:solidFill>
                <a:latin typeface="+mn-ea"/>
                <a:ea typeface="+mn-ea"/>
              </a:rPr>
              <a:t>类名</a:t>
            </a:r>
            <a:r>
              <a:rPr lang="en-US" altLang="zh-CN" sz="2000" b="1" dirty="0">
                <a:solidFill>
                  <a:srgbClr val="FF0000"/>
                </a:solidFill>
                <a:latin typeface="+mn-ea"/>
                <a:ea typeface="+mn-ea"/>
              </a:rPr>
              <a:t>.</a:t>
            </a:r>
            <a:r>
              <a:rPr lang="zh-CN" altLang="en-US" sz="2000" b="1" dirty="0">
                <a:solidFill>
                  <a:srgbClr val="FF0000"/>
                </a:solidFill>
                <a:latin typeface="+mn-ea"/>
                <a:ea typeface="+mn-ea"/>
              </a:rPr>
              <a:t>类变量</a:t>
            </a:r>
            <a:r>
              <a:rPr lang="zh-CN" altLang="en-US" sz="2000" dirty="0">
                <a:latin typeface="+mn-ea"/>
                <a:ea typeface="+mn-ea"/>
              </a:rPr>
              <a:t>两种方式访问。</a:t>
            </a:r>
            <a:endParaRPr lang="en-US" altLang="zh-CN" sz="2000" dirty="0">
              <a:latin typeface="+mn-ea"/>
              <a:ea typeface="+mn-ea"/>
            </a:endParaRPr>
          </a:p>
          <a:p>
            <a:pPr marL="457200" indent="-457200" eaLnBrk="1" hangingPunct="1">
              <a:lnSpc>
                <a:spcPct val="120000"/>
              </a:lnSpc>
              <a:spcBef>
                <a:spcPts val="1800"/>
              </a:spcBef>
              <a:buFont typeface="+mj-lt"/>
              <a:buAutoNum type="arabicPeriod"/>
              <a:defRPr/>
            </a:pPr>
            <a:r>
              <a:rPr lang="zh-CN" altLang="en-US" sz="2000" dirty="0">
                <a:latin typeface="+mn-ea"/>
                <a:ea typeface="+mn-ea"/>
              </a:rPr>
              <a:t>在内存中位置不同，静态变量存储于方法区的静态区，成员变量存储于堆内存。</a:t>
            </a:r>
            <a:endParaRPr lang="en-US" altLang="zh-CN" sz="2000" dirty="0">
              <a:latin typeface="+mn-ea"/>
              <a:ea typeface="+mn-ea"/>
            </a:endParaRPr>
          </a:p>
          <a:p>
            <a:pPr marL="457200" indent="-457200" eaLnBrk="1" hangingPunct="1">
              <a:lnSpc>
                <a:spcPct val="120000"/>
              </a:lnSpc>
              <a:spcBef>
                <a:spcPts val="1800"/>
              </a:spcBef>
              <a:buFont typeface="+mj-lt"/>
              <a:buAutoNum type="arabicPeriod"/>
              <a:defRPr/>
            </a:pPr>
            <a:endParaRPr lang="zh-CN" altLang="en-US" sz="2000" dirty="0">
              <a:latin typeface="+mn-ea"/>
              <a:ea typeface="+mn-ea"/>
            </a:endParaRPr>
          </a:p>
        </p:txBody>
      </p:sp>
      <p:sp>
        <p:nvSpPr>
          <p:cNvPr id="10240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3.6 static</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p:spPr>
        <p:txBody>
          <a:bodyPr rtlCol="0">
            <a:normAutofit/>
          </a:bodyPr>
          <a:lstStyle/>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zh-CN" altLang="zh-CN" sz="800" dirty="0">
              <a:cs typeface="+mn-cs"/>
            </a:endParaRPr>
          </a:p>
        </p:txBody>
      </p:sp>
      <p:sp>
        <p:nvSpPr>
          <p:cNvPr id="10" name="内容占位符 2"/>
          <p:cNvSpPr txBox="1">
            <a:spLocks/>
          </p:cNvSpPr>
          <p:nvPr/>
        </p:nvSpPr>
        <p:spPr bwMode="auto">
          <a:xfrm>
            <a:off x="457200" y="1066800"/>
            <a:ext cx="8229600" cy="541351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defRPr/>
            </a:pPr>
            <a:r>
              <a:rPr lang="en-US" altLang="zh-CN" b="1" dirty="0">
                <a:solidFill>
                  <a:srgbClr val="0070C0"/>
                </a:solidFill>
              </a:rPr>
              <a:t>3.6.2 </a:t>
            </a:r>
            <a:r>
              <a:rPr lang="zh-CN" altLang="en-US" b="1" dirty="0">
                <a:solidFill>
                  <a:srgbClr val="0070C0"/>
                </a:solidFill>
              </a:rPr>
              <a:t>静态方法</a:t>
            </a:r>
            <a:endParaRPr lang="en-US" altLang="zh-CN" b="1" dirty="0">
              <a:solidFill>
                <a:srgbClr val="0070C0"/>
              </a:solidFill>
            </a:endParaRPr>
          </a:p>
          <a:p>
            <a:pPr lvl="1">
              <a:lnSpc>
                <a:spcPct val="200000"/>
              </a:lnSpc>
              <a:defRPr/>
            </a:pPr>
            <a:r>
              <a:rPr lang="zh-CN" altLang="en-US" dirty="0"/>
              <a:t>被</a:t>
            </a:r>
            <a:r>
              <a:rPr lang="en-US" altLang="zh-CN" dirty="0"/>
              <a:t>static</a:t>
            </a:r>
            <a:r>
              <a:rPr lang="zh-CN" altLang="en-US" dirty="0"/>
              <a:t>关键字修饰的方法称为静态方法。</a:t>
            </a:r>
            <a:endParaRPr lang="en-US" altLang="zh-CN" dirty="0"/>
          </a:p>
          <a:p>
            <a:pPr lvl="1">
              <a:defRPr/>
            </a:pPr>
            <a:r>
              <a:rPr lang="zh-CN" altLang="zh-CN" dirty="0"/>
              <a:t>同静态变量一样，静态方法可以使用“类名</a:t>
            </a:r>
            <a:r>
              <a:rPr lang="en-US" altLang="zh-CN" dirty="0"/>
              <a:t>.</a:t>
            </a:r>
            <a:r>
              <a:rPr lang="zh-CN" altLang="zh-CN" dirty="0"/>
              <a:t>方法名”的方式来访问，也可以通过类的实例对象来访问。</a:t>
            </a:r>
            <a:endParaRPr lang="en-US" altLang="zh-CN" dirty="0"/>
          </a:p>
          <a:p>
            <a:pPr lvl="1">
              <a:defRPr/>
            </a:pPr>
            <a:r>
              <a:rPr lang="zh-CN" altLang="en-US" dirty="0"/>
              <a:t>注意：</a:t>
            </a:r>
            <a:endParaRPr lang="en-US" altLang="zh-CN" dirty="0"/>
          </a:p>
          <a:p>
            <a:pPr marL="914400" lvl="1" indent="-457200">
              <a:buFont typeface="+mj-lt"/>
              <a:buAutoNum type="arabicPeriod"/>
              <a:defRPr/>
            </a:pPr>
            <a:r>
              <a:rPr lang="zh-CN" altLang="zh-CN" dirty="0"/>
              <a:t>在一个静态方法中</a:t>
            </a:r>
            <a:r>
              <a:rPr lang="zh-CN" altLang="zh-CN" b="1" dirty="0">
                <a:solidFill>
                  <a:srgbClr val="FF0000"/>
                </a:solidFill>
              </a:rPr>
              <a:t>只能访问用</a:t>
            </a:r>
            <a:r>
              <a:rPr lang="en-US" altLang="zh-CN" b="1" dirty="0">
                <a:solidFill>
                  <a:srgbClr val="FF0000"/>
                </a:solidFill>
              </a:rPr>
              <a:t>static</a:t>
            </a:r>
            <a:r>
              <a:rPr lang="zh-CN" altLang="zh-CN" b="1" dirty="0">
                <a:solidFill>
                  <a:srgbClr val="FF0000"/>
                </a:solidFill>
              </a:rPr>
              <a:t>修饰的成员，</a:t>
            </a:r>
            <a:r>
              <a:rPr lang="zh-CN" altLang="zh-CN" dirty="0"/>
              <a:t>原因在于没有被</a:t>
            </a:r>
            <a:r>
              <a:rPr lang="en-US" altLang="zh-CN" dirty="0"/>
              <a:t>static</a:t>
            </a:r>
            <a:r>
              <a:rPr lang="zh-CN" altLang="zh-CN" dirty="0"/>
              <a:t>修饰的成员需要先创建对象才能访问，而静态方法在被调用时可以不创建任何对象。</a:t>
            </a:r>
            <a:endParaRPr lang="en-US" altLang="zh-CN" dirty="0"/>
          </a:p>
          <a:p>
            <a:pPr marL="914400" lvl="1" indent="-457200">
              <a:buFont typeface="+mj-lt"/>
              <a:buAutoNum type="arabicPeriod"/>
              <a:defRPr/>
            </a:pPr>
            <a:r>
              <a:rPr lang="en-US" altLang="zh-CN" dirty="0"/>
              <a:t>this</a:t>
            </a:r>
            <a:r>
              <a:rPr lang="zh-CN" altLang="en-US" dirty="0"/>
              <a:t>关键字不能出现在类方法中。</a:t>
            </a:r>
            <a:endParaRPr lang="en-US" altLang="zh-CN" dirty="0"/>
          </a:p>
          <a:p>
            <a:pPr marL="914400" lvl="1" indent="-457200">
              <a:buFont typeface="+mj-lt"/>
              <a:buAutoNum type="arabicPeriod"/>
              <a:defRPr/>
            </a:pPr>
            <a:r>
              <a:rPr lang="en-US" altLang="zh-CN" dirty="0"/>
              <a:t>static</a:t>
            </a:r>
            <a:r>
              <a:rPr lang="zh-CN" altLang="en-US" dirty="0"/>
              <a:t>关键字是不能修饰构造方法的。</a:t>
            </a:r>
            <a:endParaRPr lang="en-US" altLang="zh-CN" dirty="0"/>
          </a:p>
        </p:txBody>
      </p:sp>
      <p:sp>
        <p:nvSpPr>
          <p:cNvPr id="10342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3.6 static</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p:spPr>
        <p:txBody>
          <a:bodyPr rtlCol="0">
            <a:normAutofit/>
          </a:bodyPr>
          <a:lstStyle/>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zh-CN" altLang="zh-CN" sz="800" dirty="0">
              <a:cs typeface="+mn-cs"/>
            </a:endParaRPr>
          </a:p>
        </p:txBody>
      </p:sp>
      <p:sp>
        <p:nvSpPr>
          <p:cNvPr id="10" name="内容占位符 2"/>
          <p:cNvSpPr txBox="1">
            <a:spLocks/>
          </p:cNvSpPr>
          <p:nvPr/>
        </p:nvSpPr>
        <p:spPr bwMode="auto">
          <a:xfrm>
            <a:off x="457200" y="1066800"/>
            <a:ext cx="8229600" cy="5059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defRPr/>
            </a:pPr>
            <a:r>
              <a:rPr lang="en-US" altLang="zh-CN" b="1" dirty="0">
                <a:solidFill>
                  <a:srgbClr val="0070C0"/>
                </a:solidFill>
              </a:rPr>
              <a:t>3.6.2 </a:t>
            </a:r>
            <a:r>
              <a:rPr lang="zh-CN" altLang="en-US" b="1" dirty="0">
                <a:solidFill>
                  <a:srgbClr val="0070C0"/>
                </a:solidFill>
              </a:rPr>
              <a:t>静态方法</a:t>
            </a:r>
            <a:endParaRPr lang="en-US" altLang="zh-CN" b="1" dirty="0">
              <a:solidFill>
                <a:srgbClr val="0070C0"/>
              </a:solidFill>
            </a:endParaRPr>
          </a:p>
          <a:p>
            <a:pPr lvl="1">
              <a:lnSpc>
                <a:spcPct val="200000"/>
              </a:lnSpc>
              <a:defRPr/>
            </a:pPr>
            <a:r>
              <a:rPr lang="zh-CN" altLang="en-US" dirty="0"/>
              <a:t>接下来，通过一个案例来学习静态方法的使用，如例</a:t>
            </a:r>
            <a:r>
              <a:rPr lang="en-US" altLang="zh-CN" dirty="0"/>
              <a:t>3-15</a:t>
            </a:r>
            <a:r>
              <a:rPr lang="zh-CN" altLang="en-US" dirty="0"/>
              <a:t>所示。</a:t>
            </a:r>
            <a:endParaRPr lang="en-US" altLang="zh-CN" dirty="0"/>
          </a:p>
          <a:p>
            <a:pPr lvl="1">
              <a:defRPr/>
            </a:pPr>
            <a:endParaRPr lang="en-US" altLang="zh-CN" dirty="0"/>
          </a:p>
          <a:p>
            <a:pPr marL="457200" lvl="1" indent="0">
              <a:buFontTx/>
              <a:buNone/>
              <a:defRPr/>
            </a:pPr>
            <a:endParaRPr lang="en-US" altLang="zh-CN" dirty="0"/>
          </a:p>
          <a:p>
            <a:pPr lvl="1">
              <a:defRPr/>
            </a:pPr>
            <a:endParaRPr lang="en-US" altLang="zh-CN" dirty="0"/>
          </a:p>
          <a:p>
            <a:pPr lvl="1">
              <a:defRPr/>
            </a:pPr>
            <a:endParaRPr lang="en-US" altLang="zh-CN" dirty="0"/>
          </a:p>
          <a:p>
            <a:pPr marL="457200" lvl="1" indent="0">
              <a:buFontTx/>
              <a:buNone/>
              <a:defRPr/>
            </a:pPr>
            <a:endParaRPr lang="en-US" altLang="zh-CN" dirty="0"/>
          </a:p>
          <a:p>
            <a:pPr marL="457200" lvl="1" indent="0">
              <a:buFontTx/>
              <a:buNone/>
              <a:defRPr/>
            </a:pPr>
            <a:endParaRPr lang="en-US" altLang="zh-CN" dirty="0"/>
          </a:p>
          <a:p>
            <a:pPr lvl="1">
              <a:defRPr/>
            </a:pPr>
            <a:endParaRPr lang="zh-CN" altLang="zh-CN" sz="800" dirty="0"/>
          </a:p>
        </p:txBody>
      </p:sp>
      <p:sp>
        <p:nvSpPr>
          <p:cNvPr id="10445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3.6 static</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p>
        </p:txBody>
      </p:sp>
      <p:pic>
        <p:nvPicPr>
          <p:cNvPr id="104454" name="Picture 2"/>
          <p:cNvPicPr>
            <a:picLocks noChangeAspect="1" noChangeArrowheads="1"/>
          </p:cNvPicPr>
          <p:nvPr/>
        </p:nvPicPr>
        <p:blipFill>
          <a:blip r:embed="rId2">
            <a:extLst>
              <a:ext uri="{28A0092B-C50C-407E-A947-70E740481C1C}">
                <a14:useLocalDpi xmlns:a14="http://schemas.microsoft.com/office/drawing/2010/main" val="0"/>
              </a:ext>
            </a:extLst>
          </a:blip>
          <a:srcRect t="9695"/>
          <a:stretch>
            <a:fillRect/>
          </a:stretch>
        </p:blipFill>
        <p:spPr bwMode="auto">
          <a:xfrm>
            <a:off x="122238" y="2382838"/>
            <a:ext cx="8899525" cy="284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10445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8" y="5281613"/>
            <a:ext cx="724852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标注 8"/>
          <p:cNvSpPr/>
          <p:nvPr/>
        </p:nvSpPr>
        <p:spPr bwMode="auto">
          <a:xfrm>
            <a:off x="1174750" y="2960688"/>
            <a:ext cx="7207250" cy="2203450"/>
          </a:xfrm>
          <a:prstGeom prst="wedgeRoundRectCallout">
            <a:avLst>
              <a:gd name="adj1" fmla="val -13650"/>
              <a:gd name="adj2" fmla="val -5037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200000"/>
              </a:lnSpc>
              <a:defRPr/>
            </a:pPr>
            <a:r>
              <a:rPr lang="en-US" altLang="zh-CN" dirty="0"/>
              <a:t>Person</a:t>
            </a:r>
            <a:r>
              <a:rPr lang="zh-CN" altLang="zh-CN" dirty="0"/>
              <a:t>类中定义了静态方法</a:t>
            </a:r>
            <a:r>
              <a:rPr lang="en-US" altLang="zh-CN" dirty="0" err="1"/>
              <a:t>sayHello</a:t>
            </a:r>
            <a:r>
              <a:rPr lang="en-US" altLang="zh-CN" dirty="0"/>
              <a:t>()</a:t>
            </a:r>
            <a:r>
              <a:rPr lang="zh-CN" altLang="zh-CN" dirty="0"/>
              <a:t>，在第</a:t>
            </a:r>
            <a:r>
              <a:rPr lang="en-US" altLang="zh-CN" dirty="0"/>
              <a:t>8</a:t>
            </a:r>
            <a:r>
              <a:rPr lang="zh-CN" altLang="zh-CN" dirty="0"/>
              <a:t>行代码处通过“</a:t>
            </a:r>
            <a:r>
              <a:rPr lang="en-US" altLang="zh-CN" dirty="0" err="1"/>
              <a:t>Person.sayHello</a:t>
            </a:r>
            <a:r>
              <a:rPr lang="en-US" altLang="zh-CN" dirty="0"/>
              <a:t>()</a:t>
            </a:r>
            <a:r>
              <a:rPr lang="zh-CN" altLang="zh-CN" dirty="0"/>
              <a:t>”的形式调用了静态方法，由此可见静态方法不需要创建对象就可以调用。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1141412" y="3929063"/>
            <a:ext cx="5859463"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265613" y="4522788"/>
            <a:ext cx="4645025" cy="1643062"/>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anchor="ctr"/>
          <a:lstStyle/>
          <a:p>
            <a:pPr fontAlgn="auto">
              <a:spcBef>
                <a:spcPts val="600"/>
              </a:spcBef>
              <a:spcAft>
                <a:spcPts val="0"/>
              </a:spcAft>
              <a:defRPr/>
            </a:pPr>
            <a:r>
              <a:rPr lang="zh-CN" altLang="en-US" sz="2400" b="1" dirty="0">
                <a:solidFill>
                  <a:schemeClr val="bg1"/>
                </a:solidFill>
                <a:latin typeface="+mn-ea"/>
              </a:rPr>
              <a:t>静态方法只能访问静态变量；</a:t>
            </a:r>
            <a:endParaRPr lang="en-US" altLang="zh-CN" sz="2400" b="1" dirty="0">
              <a:solidFill>
                <a:schemeClr val="bg1"/>
              </a:solidFill>
              <a:latin typeface="+mn-ea"/>
            </a:endParaRPr>
          </a:p>
          <a:p>
            <a:pPr fontAlgn="auto">
              <a:spcBef>
                <a:spcPts val="600"/>
              </a:spcBef>
              <a:spcAft>
                <a:spcPts val="0"/>
              </a:spcAft>
              <a:defRPr/>
            </a:pPr>
            <a:r>
              <a:rPr lang="zh-CN" altLang="en-US" sz="2400" b="1" dirty="0">
                <a:solidFill>
                  <a:schemeClr val="bg1"/>
                </a:solidFill>
                <a:latin typeface="+mn-ea"/>
              </a:rPr>
              <a:t>非静态方法既可以访问静态变量也可以访问非静态变量</a:t>
            </a:r>
          </a:p>
        </p:txBody>
      </p:sp>
      <p:sp>
        <p:nvSpPr>
          <p:cNvPr id="36869" name="矩形 7"/>
          <p:cNvSpPr>
            <a:spLocks noChangeArrowheads="1"/>
          </p:cNvSpPr>
          <p:nvPr/>
        </p:nvSpPr>
        <p:spPr bwMode="auto">
          <a:xfrm>
            <a:off x="179388" y="1135063"/>
            <a:ext cx="381635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b="1" dirty="0">
                <a:solidFill>
                  <a:srgbClr val="0070C0"/>
                </a:solidFill>
                <a:latin typeface="+mn-lt"/>
                <a:ea typeface="+mn-ea"/>
              </a:rPr>
              <a:t>3.6.2 </a:t>
            </a:r>
            <a:r>
              <a:rPr lang="zh-CN" altLang="en-US" sz="2400" b="1" dirty="0">
                <a:solidFill>
                  <a:srgbClr val="0070C0"/>
                </a:solidFill>
                <a:latin typeface="+mn-lt"/>
                <a:ea typeface="+mn-ea"/>
              </a:rPr>
              <a:t>静态方法</a:t>
            </a:r>
            <a:endParaRPr lang="en-US" altLang="zh-CN" sz="2400" b="1" dirty="0">
              <a:solidFill>
                <a:srgbClr val="0070C0"/>
              </a:solidFill>
              <a:latin typeface="+mn-lt"/>
              <a:ea typeface="+mn-ea"/>
            </a:endParaRPr>
          </a:p>
          <a:p>
            <a:pPr eaLnBrk="1" hangingPunct="1">
              <a:defRPr/>
            </a:pPr>
            <a:r>
              <a:rPr lang="en-US" altLang="zh-CN" sz="2400" dirty="0">
                <a:latin typeface="+mn-lt"/>
                <a:ea typeface="+mn-ea"/>
              </a:rPr>
              <a:t>class </a:t>
            </a:r>
            <a:r>
              <a:rPr lang="en-US" altLang="zh-CN" sz="2400" dirty="0" err="1">
                <a:latin typeface="+mn-lt"/>
                <a:ea typeface="+mn-ea"/>
              </a:rPr>
              <a:t>TestStudent</a:t>
            </a:r>
            <a:r>
              <a:rPr lang="en-US" altLang="zh-CN" sz="2400" dirty="0">
                <a:latin typeface="+mn-lt"/>
                <a:ea typeface="+mn-ea"/>
              </a:rPr>
              <a:t> </a:t>
            </a:r>
          </a:p>
          <a:p>
            <a:pPr eaLnBrk="1" hangingPunct="1">
              <a:defRPr/>
            </a:pPr>
            <a:r>
              <a:rPr lang="en-US" altLang="zh-CN" sz="2400" dirty="0">
                <a:latin typeface="+mn-lt"/>
                <a:ea typeface="+mn-ea"/>
              </a:rPr>
              <a:t>{</a:t>
            </a:r>
          </a:p>
          <a:p>
            <a:pPr eaLnBrk="1" hangingPunct="1">
              <a:defRPr/>
            </a:pPr>
            <a:r>
              <a:rPr lang="en-US" altLang="zh-CN" sz="2400" dirty="0">
                <a:latin typeface="+mn-lt"/>
                <a:ea typeface="+mn-ea"/>
              </a:rPr>
              <a:t>     private </a:t>
            </a:r>
            <a:r>
              <a:rPr lang="en-US" altLang="zh-CN" sz="2400" dirty="0">
                <a:solidFill>
                  <a:srgbClr val="FF0000"/>
                </a:solidFill>
                <a:latin typeface="+mn-lt"/>
                <a:ea typeface="+mn-ea"/>
              </a:rPr>
              <a:t>static</a:t>
            </a:r>
            <a:r>
              <a:rPr lang="en-US" altLang="zh-CN" sz="2400" dirty="0">
                <a:latin typeface="+mn-lt"/>
                <a:ea typeface="+mn-ea"/>
              </a:rPr>
              <a:t> </a:t>
            </a:r>
            <a:r>
              <a:rPr lang="en-US" altLang="zh-CN" sz="2400" dirty="0" err="1">
                <a:latin typeface="+mn-lt"/>
                <a:ea typeface="+mn-ea"/>
              </a:rPr>
              <a:t>int</a:t>
            </a:r>
            <a:r>
              <a:rPr lang="en-US" altLang="zh-CN" sz="2400" dirty="0">
                <a:latin typeface="+mn-lt"/>
                <a:ea typeface="+mn-ea"/>
              </a:rPr>
              <a:t> sum;</a:t>
            </a:r>
          </a:p>
          <a:p>
            <a:pPr eaLnBrk="1" hangingPunct="1">
              <a:defRPr/>
            </a:pPr>
            <a:r>
              <a:rPr lang="en-US" altLang="zh-CN" sz="2400" dirty="0">
                <a:latin typeface="+mn-lt"/>
                <a:ea typeface="+mn-ea"/>
              </a:rPr>
              <a:t>     private String name;</a:t>
            </a:r>
          </a:p>
          <a:p>
            <a:pPr eaLnBrk="1" hangingPunct="1">
              <a:defRPr/>
            </a:pPr>
            <a:r>
              <a:rPr lang="en-US" altLang="zh-CN" sz="2400" dirty="0">
                <a:latin typeface="+mn-lt"/>
                <a:ea typeface="+mn-ea"/>
              </a:rPr>
              <a:t>     </a:t>
            </a:r>
            <a:r>
              <a:rPr lang="en-US" altLang="zh-CN" sz="2400" dirty="0" err="1">
                <a:latin typeface="+mn-lt"/>
                <a:ea typeface="+mn-ea"/>
              </a:rPr>
              <a:t>TestStudent</a:t>
            </a:r>
            <a:r>
              <a:rPr lang="en-US" altLang="zh-CN" sz="2400" dirty="0">
                <a:latin typeface="+mn-lt"/>
                <a:ea typeface="+mn-ea"/>
              </a:rPr>
              <a:t>(String _name)</a:t>
            </a:r>
          </a:p>
          <a:p>
            <a:pPr eaLnBrk="1" hangingPunct="1">
              <a:defRPr/>
            </a:pPr>
            <a:r>
              <a:rPr lang="en-US" altLang="zh-CN" sz="2400" dirty="0">
                <a:latin typeface="+mn-lt"/>
                <a:ea typeface="+mn-ea"/>
              </a:rPr>
              <a:t>     {</a:t>
            </a:r>
          </a:p>
          <a:p>
            <a:pPr eaLnBrk="1" hangingPunct="1">
              <a:defRPr/>
            </a:pPr>
            <a:r>
              <a:rPr lang="en-US" altLang="zh-CN" sz="2400" dirty="0">
                <a:latin typeface="+mn-lt"/>
                <a:ea typeface="+mn-ea"/>
              </a:rPr>
              <a:t>	name = _name;</a:t>
            </a:r>
          </a:p>
          <a:p>
            <a:pPr eaLnBrk="1" hangingPunct="1">
              <a:defRPr/>
            </a:pPr>
            <a:r>
              <a:rPr lang="en-US" altLang="zh-CN" sz="2400" dirty="0">
                <a:latin typeface="+mn-lt"/>
                <a:ea typeface="+mn-ea"/>
              </a:rPr>
              <a:t>     }</a:t>
            </a:r>
          </a:p>
          <a:p>
            <a:pPr eaLnBrk="1" hangingPunct="1">
              <a:defRPr/>
            </a:pPr>
            <a:r>
              <a:rPr lang="en-US" altLang="zh-CN" sz="2400" dirty="0">
                <a:latin typeface="+mn-lt"/>
                <a:ea typeface="+mn-ea"/>
              </a:rPr>
              <a:t>      public void print()</a:t>
            </a:r>
          </a:p>
          <a:p>
            <a:pPr eaLnBrk="1" hangingPunct="1">
              <a:defRPr/>
            </a:pPr>
            <a:r>
              <a:rPr lang="en-US" altLang="zh-CN" sz="2400" dirty="0">
                <a:latin typeface="+mn-lt"/>
                <a:ea typeface="+mn-ea"/>
              </a:rPr>
              <a:t>      {</a:t>
            </a:r>
          </a:p>
          <a:p>
            <a:pPr eaLnBrk="1" hangingPunct="1">
              <a:defRPr/>
            </a:pPr>
            <a:r>
              <a:rPr lang="en-US" altLang="zh-CN" sz="2400" dirty="0">
                <a:latin typeface="+mn-lt"/>
                <a:ea typeface="+mn-ea"/>
              </a:rPr>
              <a:t>          sum++;</a:t>
            </a:r>
          </a:p>
          <a:p>
            <a:pPr eaLnBrk="1" hangingPunct="1">
              <a:defRPr/>
            </a:pPr>
            <a:r>
              <a:rPr lang="en-US" altLang="zh-CN" sz="2400" dirty="0">
                <a:latin typeface="+mn-lt"/>
                <a:ea typeface="+mn-ea"/>
              </a:rPr>
              <a:t>      </a:t>
            </a:r>
            <a:r>
              <a:rPr lang="en-US" altLang="zh-CN" sz="2400" dirty="0" err="1">
                <a:latin typeface="+mn-lt"/>
                <a:ea typeface="+mn-ea"/>
              </a:rPr>
              <a:t>System.out.println</a:t>
            </a:r>
            <a:r>
              <a:rPr lang="en-US" altLang="zh-CN" sz="2400" dirty="0">
                <a:latin typeface="+mn-lt"/>
                <a:ea typeface="+mn-ea"/>
              </a:rPr>
              <a:t>(name);</a:t>
            </a:r>
          </a:p>
          <a:p>
            <a:pPr eaLnBrk="1" hangingPunct="1">
              <a:defRPr/>
            </a:pPr>
            <a:r>
              <a:rPr lang="en-US" altLang="zh-CN" sz="2400" dirty="0">
                <a:latin typeface="+mn-lt"/>
                <a:ea typeface="+mn-ea"/>
              </a:rPr>
              <a:t>      }</a:t>
            </a:r>
          </a:p>
        </p:txBody>
      </p:sp>
      <p:sp>
        <p:nvSpPr>
          <p:cNvPr id="105477" name="矩形 8"/>
          <p:cNvSpPr>
            <a:spLocks noChangeArrowheads="1"/>
          </p:cNvSpPr>
          <p:nvPr/>
        </p:nvSpPr>
        <p:spPr bwMode="auto">
          <a:xfrm>
            <a:off x="4140200" y="1244600"/>
            <a:ext cx="5003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dirty="0">
                <a:ea typeface="宋体" panose="02010600030101010101" pitchFamily="2" charset="-122"/>
              </a:rPr>
              <a:t>public static void main(String[] </a:t>
            </a:r>
            <a:r>
              <a:rPr lang="en-US" altLang="zh-CN" sz="2400" dirty="0" err="1">
                <a:ea typeface="宋体" panose="02010600030101010101" pitchFamily="2" charset="-122"/>
              </a:rPr>
              <a:t>args</a:t>
            </a:r>
            <a:r>
              <a:rPr lang="en-US" altLang="zh-CN" sz="2400" dirty="0">
                <a:ea typeface="宋体" panose="02010600030101010101" pitchFamily="2" charset="-122"/>
              </a:rPr>
              <a:t>) </a:t>
            </a:r>
          </a:p>
          <a:p>
            <a:pPr eaLnBrk="1" hangingPunct="1">
              <a:lnSpc>
                <a:spcPct val="100000"/>
              </a:lnSpc>
              <a:spcBef>
                <a:spcPct val="0"/>
              </a:spcBef>
              <a:buFontTx/>
              <a:buNone/>
            </a:pPr>
            <a:r>
              <a:rPr lang="en-US" altLang="zh-CN" sz="2400" dirty="0">
                <a:ea typeface="宋体" panose="02010600030101010101" pitchFamily="2" charset="-122"/>
              </a:rPr>
              <a:t>{</a:t>
            </a:r>
          </a:p>
          <a:p>
            <a:pPr eaLnBrk="1" hangingPunct="1">
              <a:lnSpc>
                <a:spcPct val="100000"/>
              </a:lnSpc>
              <a:spcBef>
                <a:spcPct val="0"/>
              </a:spcBef>
              <a:buFontTx/>
              <a:buNone/>
            </a:pPr>
            <a:r>
              <a:rPr lang="en-US" altLang="zh-CN" sz="2400" dirty="0">
                <a:ea typeface="宋体" panose="02010600030101010101" pitchFamily="2" charset="-122"/>
              </a:rPr>
              <a:t>     </a:t>
            </a:r>
            <a:r>
              <a:rPr lang="en-US" altLang="zh-CN" sz="2400" dirty="0" err="1">
                <a:ea typeface="宋体" panose="02010600030101010101" pitchFamily="2" charset="-122"/>
              </a:rPr>
              <a:t>TestStudent</a:t>
            </a:r>
            <a:r>
              <a:rPr lang="en-US" altLang="zh-CN" sz="2400" dirty="0">
                <a:ea typeface="宋体" panose="02010600030101010101" pitchFamily="2" charset="-122"/>
              </a:rPr>
              <a:t> s1 = new </a:t>
            </a:r>
          </a:p>
          <a:p>
            <a:pPr eaLnBrk="1" hangingPunct="1">
              <a:lnSpc>
                <a:spcPct val="100000"/>
              </a:lnSpc>
              <a:spcBef>
                <a:spcPct val="0"/>
              </a:spcBef>
              <a:buFontTx/>
              <a:buNone/>
            </a:pPr>
            <a:r>
              <a:rPr lang="en-US" altLang="zh-CN" sz="2400" dirty="0">
                <a:ea typeface="宋体" panose="02010600030101010101" pitchFamily="2" charset="-122"/>
              </a:rPr>
              <a:t>                                </a:t>
            </a:r>
            <a:r>
              <a:rPr lang="en-US" altLang="zh-CN" sz="2400" dirty="0" err="1">
                <a:ea typeface="宋体" panose="02010600030101010101" pitchFamily="2" charset="-122"/>
              </a:rPr>
              <a:t>TestStudent</a:t>
            </a:r>
            <a:r>
              <a:rPr lang="en-US" altLang="zh-CN" sz="2400" dirty="0">
                <a:ea typeface="宋体" panose="02010600030101010101" pitchFamily="2" charset="-122"/>
              </a:rPr>
              <a:t> ("</a:t>
            </a:r>
            <a:r>
              <a:rPr lang="zh-CN" altLang="en-US" sz="2400" dirty="0">
                <a:ea typeface="宋体" panose="02010600030101010101" pitchFamily="2" charset="-122"/>
              </a:rPr>
              <a:t>张三</a:t>
            </a:r>
            <a:r>
              <a:rPr lang="en-US" altLang="zh-CN" sz="2400" dirty="0">
                <a:ea typeface="宋体" panose="02010600030101010101" pitchFamily="2" charset="-122"/>
              </a:rPr>
              <a:t>");</a:t>
            </a:r>
          </a:p>
          <a:p>
            <a:pPr eaLnBrk="1" hangingPunct="1">
              <a:lnSpc>
                <a:spcPct val="100000"/>
              </a:lnSpc>
              <a:spcBef>
                <a:spcPct val="0"/>
              </a:spcBef>
              <a:buFontTx/>
              <a:buNone/>
            </a:pPr>
            <a:r>
              <a:rPr lang="en-US" altLang="zh-CN" sz="2400" dirty="0">
                <a:ea typeface="宋体" panose="02010600030101010101" pitchFamily="2" charset="-122"/>
              </a:rPr>
              <a:t>      s1.print();</a:t>
            </a:r>
          </a:p>
          <a:p>
            <a:pPr eaLnBrk="1" hangingPunct="1">
              <a:lnSpc>
                <a:spcPct val="100000"/>
              </a:lnSpc>
              <a:spcBef>
                <a:spcPct val="0"/>
              </a:spcBef>
              <a:buFontTx/>
              <a:buNone/>
            </a:pPr>
            <a:r>
              <a:rPr lang="en-US" altLang="zh-CN" sz="2400" dirty="0">
                <a:ea typeface="宋体" panose="02010600030101010101" pitchFamily="2" charset="-122"/>
              </a:rPr>
              <a:t>      </a:t>
            </a:r>
            <a:r>
              <a:rPr lang="en-US" altLang="zh-CN" sz="2400" dirty="0" err="1">
                <a:ea typeface="宋体" panose="02010600030101010101" pitchFamily="2" charset="-122"/>
              </a:rPr>
              <a:t>System.out.println</a:t>
            </a:r>
            <a:r>
              <a:rPr lang="en-US" altLang="zh-CN" sz="2400" dirty="0">
                <a:ea typeface="宋体" panose="02010600030101010101" pitchFamily="2" charset="-122"/>
              </a:rPr>
              <a:t>(sum);</a:t>
            </a:r>
          </a:p>
          <a:p>
            <a:pPr eaLnBrk="1" hangingPunct="1">
              <a:lnSpc>
                <a:spcPct val="100000"/>
              </a:lnSpc>
              <a:spcBef>
                <a:spcPct val="0"/>
              </a:spcBef>
              <a:buFontTx/>
              <a:buNone/>
            </a:pPr>
            <a:r>
              <a:rPr lang="en-US" altLang="zh-CN" sz="2400" dirty="0">
                <a:solidFill>
                  <a:srgbClr val="00B050"/>
                </a:solidFill>
                <a:ea typeface="宋体" panose="02010600030101010101" pitchFamily="2" charset="-122"/>
              </a:rPr>
              <a:t>      //</a:t>
            </a:r>
            <a:r>
              <a:rPr lang="en-US" altLang="zh-CN" sz="2400" dirty="0" err="1">
                <a:solidFill>
                  <a:srgbClr val="00B050"/>
                </a:solidFill>
                <a:ea typeface="宋体" panose="02010600030101010101" pitchFamily="2" charset="-122"/>
              </a:rPr>
              <a:t>System.out.println</a:t>
            </a:r>
            <a:r>
              <a:rPr lang="en-US" altLang="zh-CN" sz="2400" dirty="0">
                <a:solidFill>
                  <a:srgbClr val="00B050"/>
                </a:solidFill>
                <a:ea typeface="宋体" panose="02010600030101010101" pitchFamily="2" charset="-122"/>
              </a:rPr>
              <a:t>(name);</a:t>
            </a:r>
          </a:p>
          <a:p>
            <a:pPr eaLnBrk="1" hangingPunct="1">
              <a:lnSpc>
                <a:spcPct val="100000"/>
              </a:lnSpc>
              <a:spcBef>
                <a:spcPct val="0"/>
              </a:spcBef>
              <a:buFontTx/>
              <a:buNone/>
            </a:pPr>
            <a:r>
              <a:rPr lang="en-US" altLang="zh-CN" sz="2400" dirty="0">
                <a:ea typeface="宋体" panose="02010600030101010101" pitchFamily="2" charset="-122"/>
              </a:rPr>
              <a:t>     }</a:t>
            </a:r>
          </a:p>
          <a:p>
            <a:pPr eaLnBrk="1" hangingPunct="1">
              <a:lnSpc>
                <a:spcPct val="100000"/>
              </a:lnSpc>
              <a:spcBef>
                <a:spcPct val="0"/>
              </a:spcBef>
              <a:buFontTx/>
              <a:buNone/>
            </a:pPr>
            <a:r>
              <a:rPr lang="en-US" altLang="zh-CN" sz="2400" dirty="0">
                <a:ea typeface="宋体" panose="02010600030101010101" pitchFamily="2" charset="-122"/>
              </a:rPr>
              <a:t>}</a:t>
            </a:r>
          </a:p>
        </p:txBody>
      </p:sp>
      <p:sp>
        <p:nvSpPr>
          <p:cNvPr id="10547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3.6 static</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p>
        </p:txBody>
      </p:sp>
      <p:pic>
        <p:nvPicPr>
          <p:cNvPr id="3" name="图片 2"/>
          <p:cNvPicPr>
            <a:picLocks noChangeAspect="1"/>
          </p:cNvPicPr>
          <p:nvPr/>
        </p:nvPicPr>
        <p:blipFill>
          <a:blip r:embed="rId2"/>
          <a:stretch>
            <a:fillRect/>
          </a:stretch>
        </p:blipFill>
        <p:spPr>
          <a:xfrm>
            <a:off x="2705055" y="0"/>
            <a:ext cx="3505457" cy="14400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1825" y="1236663"/>
            <a:ext cx="8108950" cy="5299075"/>
          </a:xfrm>
        </p:spPr>
        <p:txBody>
          <a:bodyPr/>
          <a:lstStyle/>
          <a:p>
            <a:pPr>
              <a:lnSpc>
                <a:spcPct val="110000"/>
              </a:lnSpc>
              <a:spcBef>
                <a:spcPts val="1200"/>
              </a:spcBef>
              <a:defRPr/>
            </a:pPr>
            <a:r>
              <a:rPr lang="zh-CN" altLang="en-US" sz="2400" b="1" dirty="0">
                <a:solidFill>
                  <a:srgbClr val="0070C0"/>
                </a:solidFill>
                <a:cs typeface="+mn-cs"/>
              </a:rPr>
              <a:t>类方法和实例方法的区别</a:t>
            </a:r>
            <a:endParaRPr lang="en-US" altLang="zh-CN" sz="2400" b="1" dirty="0">
              <a:solidFill>
                <a:srgbClr val="0070C0"/>
              </a:solidFill>
              <a:cs typeface="+mn-cs"/>
            </a:endParaRPr>
          </a:p>
          <a:p>
            <a:pPr marL="457200" indent="-457200">
              <a:lnSpc>
                <a:spcPct val="110000"/>
              </a:lnSpc>
              <a:spcBef>
                <a:spcPts val="1200"/>
              </a:spcBef>
              <a:buFont typeface="+mj-lt"/>
              <a:buAutoNum type="arabicPeriod"/>
              <a:defRPr/>
            </a:pPr>
            <a:r>
              <a:rPr lang="zh-CN" altLang="en-US" sz="2000" b="1" dirty="0">
                <a:solidFill>
                  <a:srgbClr val="FF0000"/>
                </a:solidFill>
                <a:cs typeface="+mn-cs"/>
              </a:rPr>
              <a:t>调用方式不同：</a:t>
            </a:r>
            <a:r>
              <a:rPr lang="zh-CN" altLang="en-US" sz="2000" dirty="0">
                <a:cs typeface="+mn-cs"/>
              </a:rPr>
              <a:t>类方法可用类名或对象名调用，实例方法只能用对象名调用。</a:t>
            </a:r>
            <a:endParaRPr lang="en-US" altLang="zh-CN" sz="2000" dirty="0">
              <a:cs typeface="+mn-cs"/>
            </a:endParaRPr>
          </a:p>
          <a:p>
            <a:pPr marL="457200" indent="-457200">
              <a:lnSpc>
                <a:spcPct val="110000"/>
              </a:lnSpc>
              <a:spcBef>
                <a:spcPts val="1200"/>
              </a:spcBef>
              <a:buFont typeface="+mj-lt"/>
              <a:buAutoNum type="arabicPeriod"/>
              <a:defRPr/>
            </a:pPr>
            <a:r>
              <a:rPr lang="zh-CN" altLang="en-US" sz="2000" b="1" dirty="0">
                <a:solidFill>
                  <a:srgbClr val="FF0000"/>
                </a:solidFill>
                <a:cs typeface="+mn-cs"/>
              </a:rPr>
              <a:t>执行机制不同：</a:t>
            </a:r>
            <a:endParaRPr lang="en-US" altLang="zh-CN" sz="2000" b="1" dirty="0">
              <a:solidFill>
                <a:srgbClr val="FF0000"/>
              </a:solidFill>
              <a:cs typeface="+mn-cs"/>
            </a:endParaRPr>
          </a:p>
          <a:p>
            <a:pPr lvl="1">
              <a:lnSpc>
                <a:spcPct val="110000"/>
              </a:lnSpc>
              <a:spcBef>
                <a:spcPts val="1200"/>
              </a:spcBef>
              <a:defRPr/>
            </a:pPr>
            <a:r>
              <a:rPr lang="zh-CN" altLang="en-US" sz="2000" dirty="0">
                <a:cs typeface="+mn-cs"/>
              </a:rPr>
              <a:t>类方法是在该类的字节码文件被加载到内存时，就分配了相应的入口地址，其入口地址直到程序退出才被取消。因此类方法不能操作实例变量。</a:t>
            </a:r>
            <a:endParaRPr lang="en-US" altLang="zh-CN" sz="2000" dirty="0">
              <a:cs typeface="+mn-cs"/>
            </a:endParaRPr>
          </a:p>
          <a:p>
            <a:pPr lvl="1">
              <a:lnSpc>
                <a:spcPct val="110000"/>
              </a:lnSpc>
              <a:spcBef>
                <a:spcPts val="1200"/>
              </a:spcBef>
              <a:defRPr/>
            </a:pPr>
            <a:r>
              <a:rPr lang="zh-CN" altLang="en-US" sz="2000" dirty="0">
                <a:cs typeface="+mn-cs"/>
              </a:rPr>
              <a:t>而实例方法是当类被加载到内存时，并不会被分配入口地址，只有该类创建对象后，才分配入口地址，并且是当创建第一个对象时分配入口地址，以后再创建其它同类对象就不再分配入口地址了。方法的入口地址被所有对象共享，当所有对象都不存在时，方法的入口地址才被取消。因此实例方法可以被类创建的任何对象调用执行。</a:t>
            </a:r>
            <a:endParaRPr lang="en-US" altLang="zh-CN" sz="2000" dirty="0">
              <a:cs typeface="+mn-cs"/>
            </a:endParaRPr>
          </a:p>
        </p:txBody>
      </p:sp>
      <p:sp>
        <p:nvSpPr>
          <p:cNvPr id="10649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3.6 static</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7" descr="总结小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38" y="900113"/>
            <a:ext cx="3649663" cy="592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2781300" y="1462088"/>
            <a:ext cx="5956300" cy="4601260"/>
          </a:xfrm>
          <a:prstGeom prst="rect">
            <a:avLst/>
          </a:prstGeom>
        </p:spPr>
        <p:txBody>
          <a:bodyPr>
            <a:spAutoFit/>
          </a:bodyPr>
          <a:lstStyle/>
          <a:p>
            <a:pPr marL="342900" indent="-342900">
              <a:lnSpc>
                <a:spcPct val="150000"/>
              </a:lnSpc>
              <a:buFont typeface="Wingdings" panose="05000000000000000000" pitchFamily="2" charset="2"/>
              <a:buChar char="l"/>
              <a:defRPr/>
            </a:pPr>
            <a:r>
              <a:rPr lang="zh-CN" altLang="zh-CN" sz="2000" dirty="0">
                <a:solidFill>
                  <a:srgbClr val="00A1DA"/>
                </a:solidFill>
                <a:latin typeface="+mn-lt"/>
                <a:ea typeface="+mn-ea"/>
              </a:rPr>
              <a:t>面向对象</a:t>
            </a:r>
            <a:r>
              <a:rPr lang="zh-CN" altLang="zh-CN" sz="2000" dirty="0">
                <a:latin typeface="+mn-lt"/>
                <a:ea typeface="+mn-ea"/>
              </a:rPr>
              <a:t>是一种符合人类思维习惯的</a:t>
            </a:r>
            <a:r>
              <a:rPr lang="zh-CN" altLang="zh-CN" sz="2000" dirty="0">
                <a:solidFill>
                  <a:srgbClr val="00A1DA"/>
                </a:solidFill>
                <a:latin typeface="+mn-lt"/>
                <a:ea typeface="+mn-ea"/>
              </a:rPr>
              <a:t>编程思想</a:t>
            </a:r>
            <a:r>
              <a:rPr lang="zh-CN" altLang="zh-CN" sz="2000" dirty="0">
                <a:latin typeface="+mn-lt"/>
                <a:ea typeface="+mn-ea"/>
              </a:rPr>
              <a:t>。</a:t>
            </a:r>
            <a:endParaRPr lang="en-US" altLang="zh-CN" sz="2000" dirty="0">
              <a:latin typeface="+mn-lt"/>
              <a:ea typeface="+mn-ea"/>
            </a:endParaRPr>
          </a:p>
          <a:p>
            <a:pPr marL="342900" indent="-342900">
              <a:buFont typeface="Wingdings" panose="05000000000000000000" pitchFamily="2" charset="2"/>
              <a:buChar char="l"/>
              <a:defRPr/>
            </a:pPr>
            <a:endParaRPr lang="en-US" altLang="zh-CN" sz="1100" dirty="0">
              <a:latin typeface="+mj-ea"/>
              <a:ea typeface="+mj-ea"/>
            </a:endParaRPr>
          </a:p>
          <a:p>
            <a:pPr marL="342900" indent="-342900">
              <a:lnSpc>
                <a:spcPct val="150000"/>
              </a:lnSpc>
              <a:buFont typeface="Wingdings" panose="05000000000000000000" pitchFamily="2" charset="2"/>
              <a:buChar char="l"/>
              <a:defRPr/>
            </a:pPr>
            <a:r>
              <a:rPr lang="zh-CN" altLang="zh-CN" sz="2000" dirty="0">
                <a:latin typeface="+mn-lt"/>
                <a:ea typeface="+mn-ea"/>
              </a:rPr>
              <a:t>现实生活中存在各种形态不同的事物，这些事物之间存在着各种各样的联系。</a:t>
            </a:r>
            <a:endParaRPr lang="en-US" altLang="zh-CN" sz="2000" dirty="0">
              <a:latin typeface="+mn-lt"/>
              <a:ea typeface="+mn-ea"/>
            </a:endParaRPr>
          </a:p>
          <a:p>
            <a:pPr marL="342900" indent="-342900">
              <a:buFont typeface="Wingdings" panose="05000000000000000000" pitchFamily="2" charset="2"/>
              <a:buChar char="l"/>
              <a:defRPr/>
            </a:pPr>
            <a:endParaRPr lang="en-US" altLang="zh-CN" sz="1200" dirty="0">
              <a:latin typeface="+mj-ea"/>
              <a:ea typeface="+mj-ea"/>
            </a:endParaRPr>
          </a:p>
          <a:p>
            <a:pPr marL="342900" indent="-342900">
              <a:lnSpc>
                <a:spcPct val="150000"/>
              </a:lnSpc>
              <a:buFont typeface="Wingdings" panose="05000000000000000000" pitchFamily="2" charset="2"/>
              <a:buChar char="l"/>
              <a:defRPr/>
            </a:pPr>
            <a:r>
              <a:rPr lang="zh-CN" altLang="zh-CN" sz="2000" dirty="0">
                <a:latin typeface="+mn-lt"/>
                <a:ea typeface="+mn-ea"/>
              </a:rPr>
              <a:t>在程序中使用</a:t>
            </a:r>
            <a:r>
              <a:rPr lang="zh-CN" altLang="zh-CN" sz="2000" dirty="0">
                <a:solidFill>
                  <a:srgbClr val="00A1DA"/>
                </a:solidFill>
                <a:latin typeface="+mn-lt"/>
                <a:ea typeface="+mn-ea"/>
              </a:rPr>
              <a:t>对象</a:t>
            </a:r>
            <a:r>
              <a:rPr lang="zh-CN" altLang="zh-CN" sz="2000" dirty="0">
                <a:latin typeface="+mn-lt"/>
                <a:ea typeface="+mn-ea"/>
              </a:rPr>
              <a:t>来</a:t>
            </a:r>
            <a:r>
              <a:rPr lang="zh-CN" altLang="zh-CN" sz="2000" dirty="0">
                <a:solidFill>
                  <a:srgbClr val="00A1DA"/>
                </a:solidFill>
                <a:latin typeface="+mn-lt"/>
                <a:ea typeface="+mn-ea"/>
              </a:rPr>
              <a:t>映射</a:t>
            </a:r>
            <a:r>
              <a:rPr lang="zh-CN" altLang="zh-CN" sz="2000" dirty="0">
                <a:latin typeface="+mn-lt"/>
                <a:ea typeface="+mn-ea"/>
              </a:rPr>
              <a:t>现实中的</a:t>
            </a:r>
            <a:r>
              <a:rPr lang="zh-CN" altLang="zh-CN" sz="2000" dirty="0">
                <a:solidFill>
                  <a:srgbClr val="00A1DA"/>
                </a:solidFill>
                <a:latin typeface="+mn-lt"/>
                <a:ea typeface="+mn-ea"/>
              </a:rPr>
              <a:t>事物</a:t>
            </a:r>
            <a:r>
              <a:rPr lang="zh-CN" altLang="zh-CN" sz="2000" dirty="0">
                <a:latin typeface="+mn-lt"/>
                <a:ea typeface="+mn-ea"/>
              </a:rPr>
              <a:t>，使用</a:t>
            </a:r>
            <a:r>
              <a:rPr lang="zh-CN" altLang="zh-CN" sz="2000" dirty="0">
                <a:solidFill>
                  <a:srgbClr val="00A1DA"/>
                </a:solidFill>
                <a:latin typeface="+mn-lt"/>
                <a:ea typeface="+mn-ea"/>
              </a:rPr>
              <a:t>对象的关系</a:t>
            </a:r>
            <a:r>
              <a:rPr lang="zh-CN" altLang="zh-CN" sz="2000" dirty="0">
                <a:latin typeface="+mn-lt"/>
                <a:ea typeface="+mn-ea"/>
              </a:rPr>
              <a:t>来描述</a:t>
            </a:r>
            <a:r>
              <a:rPr lang="zh-CN" altLang="zh-CN" sz="2000" dirty="0">
                <a:solidFill>
                  <a:srgbClr val="00A1DA"/>
                </a:solidFill>
                <a:latin typeface="+mn-lt"/>
                <a:ea typeface="+mn-ea"/>
              </a:rPr>
              <a:t>事物之间的联系</a:t>
            </a:r>
            <a:r>
              <a:rPr lang="zh-CN" altLang="zh-CN" sz="2000" dirty="0">
                <a:latin typeface="+mn-lt"/>
                <a:ea typeface="+mn-ea"/>
              </a:rPr>
              <a:t>，这种思想就是面向对象。</a:t>
            </a:r>
            <a:endParaRPr lang="en-US" altLang="zh-CN" sz="2000" dirty="0">
              <a:latin typeface="+mn-lt"/>
              <a:ea typeface="+mn-ea"/>
            </a:endParaRPr>
          </a:p>
          <a:p>
            <a:pPr marL="342900" indent="-342900">
              <a:lnSpc>
                <a:spcPct val="150000"/>
              </a:lnSpc>
              <a:buFont typeface="Wingdings" panose="05000000000000000000" pitchFamily="2" charset="2"/>
              <a:buChar char="l"/>
              <a:defRPr/>
            </a:pPr>
            <a:r>
              <a:rPr lang="zh-CN" altLang="en-US" sz="2000" dirty="0">
                <a:latin typeface="+mn-lt"/>
                <a:ea typeface="+mn-ea"/>
              </a:rPr>
              <a:t>学习编程时要牢固树立面向对象的思想。</a:t>
            </a:r>
            <a:endParaRPr lang="en-US" altLang="zh-CN" sz="2000" dirty="0">
              <a:latin typeface="+mn-lt"/>
              <a:ea typeface="+mn-ea"/>
            </a:endParaRPr>
          </a:p>
          <a:p>
            <a:pPr marL="342900" indent="-342900">
              <a:lnSpc>
                <a:spcPct val="150000"/>
              </a:lnSpc>
              <a:buFont typeface="Wingdings" panose="05000000000000000000" pitchFamily="2" charset="2"/>
              <a:buChar char="l"/>
              <a:defRPr/>
            </a:pPr>
            <a:r>
              <a:rPr lang="zh-CN" altLang="en-US" sz="2000" dirty="0">
                <a:latin typeface="+mn-lt"/>
                <a:ea typeface="+mn-ea"/>
              </a:rPr>
              <a:t>以后做开发为了便于开发和后期维护都要用面向对象的思想。</a:t>
            </a:r>
            <a:endParaRPr lang="en-US" altLang="zh-CN" sz="2000" dirty="0">
              <a:latin typeface="+mn-lt"/>
              <a:ea typeface="+mn-ea"/>
            </a:endParaRPr>
          </a:p>
        </p:txBody>
      </p:sp>
      <p:sp>
        <p:nvSpPr>
          <p:cNvPr id="5120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面向对象的概念</a:t>
            </a: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p:spPr>
        <p:txBody>
          <a:bodyPr rtlCol="0">
            <a:normAutofit/>
          </a:bodyPr>
          <a:lstStyle/>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zh-CN" altLang="zh-CN" sz="800" dirty="0">
              <a:cs typeface="+mn-cs"/>
            </a:endParaRPr>
          </a:p>
        </p:txBody>
      </p:sp>
      <p:sp>
        <p:nvSpPr>
          <p:cNvPr id="107524" name="内容占位符 2"/>
          <p:cNvSpPr txBox="1">
            <a:spLocks/>
          </p:cNvSpPr>
          <p:nvPr/>
        </p:nvSpPr>
        <p:spPr bwMode="auto">
          <a:xfrm>
            <a:off x="172278" y="1089025"/>
            <a:ext cx="8786192" cy="54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20000"/>
              </a:lnSpc>
              <a:spcBef>
                <a:spcPts val="600"/>
              </a:spcBef>
              <a:buFontTx/>
              <a:buChar char="•"/>
            </a:pPr>
            <a:r>
              <a:rPr lang="en-US" altLang="zh-CN" sz="2400" b="1" dirty="0">
                <a:solidFill>
                  <a:srgbClr val="0070C0"/>
                </a:solidFill>
              </a:rPr>
              <a:t>3.6.3 </a:t>
            </a:r>
            <a:r>
              <a:rPr lang="zh-CN" altLang="en-US" sz="2400" b="1" dirty="0">
                <a:solidFill>
                  <a:srgbClr val="0070C0"/>
                </a:solidFill>
              </a:rPr>
              <a:t>代码块</a:t>
            </a:r>
            <a:endParaRPr lang="en-US" altLang="zh-CN" sz="2400" b="1" dirty="0">
              <a:solidFill>
                <a:srgbClr val="0070C0"/>
              </a:solidFill>
            </a:endParaRPr>
          </a:p>
          <a:p>
            <a:pPr lvl="1">
              <a:lnSpc>
                <a:spcPct val="120000"/>
              </a:lnSpc>
              <a:spcBef>
                <a:spcPts val="600"/>
              </a:spcBef>
              <a:buFontTx/>
              <a:buChar char="–"/>
            </a:pPr>
            <a:r>
              <a:rPr lang="zh-CN" altLang="en-US" sz="2000" dirty="0"/>
              <a:t>在</a:t>
            </a:r>
            <a:r>
              <a:rPr lang="en-US" altLang="zh-CN" sz="2000" dirty="0"/>
              <a:t>Java</a:t>
            </a:r>
            <a:r>
              <a:rPr lang="zh-CN" altLang="en-US" sz="2000" dirty="0"/>
              <a:t>中，使用一对大括号包围起来的若干行代码被称为一个</a:t>
            </a:r>
            <a:r>
              <a:rPr lang="zh-CN" altLang="en-US" sz="2000" dirty="0">
                <a:solidFill>
                  <a:srgbClr val="FF0000"/>
                </a:solidFill>
              </a:rPr>
              <a:t>代码块</a:t>
            </a:r>
            <a:r>
              <a:rPr lang="zh-CN" altLang="en-US" sz="2000" dirty="0"/>
              <a:t>。根据其位置和声明的不同，可以分为局部代码块，构造代码块，静态代码块，同步代码块</a:t>
            </a:r>
            <a:r>
              <a:rPr lang="en-US" altLang="zh-CN" sz="2000" dirty="0"/>
              <a:t>(</a:t>
            </a:r>
            <a:r>
              <a:rPr lang="zh-CN" altLang="en-US" sz="2000" dirty="0"/>
              <a:t>多线程讲解</a:t>
            </a:r>
            <a:r>
              <a:rPr lang="en-US" altLang="zh-CN" sz="2000" dirty="0"/>
              <a:t>)</a:t>
            </a:r>
            <a:r>
              <a:rPr lang="zh-CN" altLang="en-US" sz="2000" dirty="0"/>
              <a:t>。</a:t>
            </a:r>
            <a:endParaRPr lang="en-US" altLang="zh-CN" sz="2000" dirty="0"/>
          </a:p>
          <a:p>
            <a:pPr lvl="1">
              <a:lnSpc>
                <a:spcPct val="120000"/>
              </a:lnSpc>
              <a:spcBef>
                <a:spcPts val="600"/>
              </a:spcBef>
              <a:buFontTx/>
              <a:buChar char="–"/>
            </a:pPr>
            <a:r>
              <a:rPr lang="zh-CN" altLang="en-US" sz="2000" b="1" dirty="0">
                <a:solidFill>
                  <a:srgbClr val="FF0000"/>
                </a:solidFill>
              </a:rPr>
              <a:t>静态代码块</a:t>
            </a:r>
            <a:endParaRPr lang="en-US" altLang="zh-CN" sz="2000" b="1" dirty="0"/>
          </a:p>
          <a:p>
            <a:pPr lvl="2">
              <a:lnSpc>
                <a:spcPct val="120000"/>
              </a:lnSpc>
              <a:spcBef>
                <a:spcPts val="600"/>
              </a:spcBef>
              <a:buFontTx/>
              <a:buChar char="–"/>
            </a:pPr>
            <a:r>
              <a:rPr lang="zh-CN" altLang="en-US" dirty="0"/>
              <a:t>类中方法外出现，并加上</a:t>
            </a:r>
            <a:r>
              <a:rPr lang="en-US" altLang="zh-CN" dirty="0"/>
              <a:t>static</a:t>
            </a:r>
            <a:r>
              <a:rPr lang="zh-CN" altLang="en-US" dirty="0"/>
              <a:t>修饰的代码块。</a:t>
            </a:r>
            <a:r>
              <a:rPr lang="zh-CN" altLang="en-US" b="1" dirty="0">
                <a:solidFill>
                  <a:srgbClr val="FF0000"/>
                </a:solidFill>
              </a:rPr>
              <a:t>当类被加载时，静态代码块会执行，并且只会执行一次。</a:t>
            </a:r>
            <a:r>
              <a:rPr lang="zh-CN" altLang="en-US" sz="2000" dirty="0"/>
              <a:t>在程序中，经常使用静态代码块来对类的成员变量进行初始化。</a:t>
            </a:r>
            <a:endParaRPr lang="en-US" altLang="zh-CN" dirty="0"/>
          </a:p>
          <a:p>
            <a:pPr lvl="1">
              <a:lnSpc>
                <a:spcPct val="120000"/>
              </a:lnSpc>
              <a:spcBef>
                <a:spcPts val="600"/>
              </a:spcBef>
              <a:buFontTx/>
              <a:buChar char="–"/>
            </a:pPr>
            <a:r>
              <a:rPr lang="zh-CN" altLang="en-US" sz="2000" b="1" dirty="0">
                <a:solidFill>
                  <a:srgbClr val="FF0000"/>
                </a:solidFill>
              </a:rPr>
              <a:t>构造代码块 </a:t>
            </a:r>
            <a:endParaRPr lang="en-US" altLang="zh-CN" sz="2000" b="1" dirty="0">
              <a:solidFill>
                <a:srgbClr val="FF0000"/>
              </a:solidFill>
            </a:endParaRPr>
          </a:p>
          <a:p>
            <a:pPr lvl="2">
              <a:lnSpc>
                <a:spcPct val="120000"/>
              </a:lnSpc>
              <a:spcBef>
                <a:spcPts val="600"/>
              </a:spcBef>
              <a:buFontTx/>
              <a:buChar char="–"/>
            </a:pPr>
            <a:r>
              <a:rPr lang="zh-CN" altLang="en-US" dirty="0"/>
              <a:t>在类中方法外出现，可把多个构造方法中相同的代码放在一起，对对象进行初始化。每次建立对象都执行，并且在构造方法前执行。</a:t>
            </a:r>
          </a:p>
          <a:p>
            <a:pPr lvl="1">
              <a:lnSpc>
                <a:spcPct val="120000"/>
              </a:lnSpc>
              <a:spcBef>
                <a:spcPts val="600"/>
              </a:spcBef>
              <a:buFontTx/>
              <a:buChar char="–"/>
            </a:pPr>
            <a:r>
              <a:rPr lang="zh-CN" altLang="en-US" sz="2000" b="1" dirty="0">
                <a:solidFill>
                  <a:srgbClr val="FF0000"/>
                </a:solidFill>
              </a:rPr>
              <a:t>局部代码块 </a:t>
            </a:r>
            <a:endParaRPr lang="en-US" altLang="zh-CN" sz="2000" b="1" dirty="0">
              <a:solidFill>
                <a:srgbClr val="FF0000"/>
              </a:solidFill>
            </a:endParaRPr>
          </a:p>
          <a:p>
            <a:pPr lvl="2">
              <a:lnSpc>
                <a:spcPct val="120000"/>
              </a:lnSpc>
              <a:spcBef>
                <a:spcPts val="600"/>
              </a:spcBef>
              <a:buFontTx/>
              <a:buChar char="–"/>
            </a:pPr>
            <a:r>
              <a:rPr lang="zh-CN" altLang="en-US" dirty="0"/>
              <a:t>在方法中出现，限定变量生命周期，及早释放，提高内存利用率。</a:t>
            </a:r>
            <a:endParaRPr lang="en-US" altLang="zh-CN" dirty="0"/>
          </a:p>
        </p:txBody>
      </p:sp>
      <p:sp>
        <p:nvSpPr>
          <p:cNvPr id="10752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3.6 static</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p:spPr>
        <p:txBody>
          <a:bodyPr rtlCol="0">
            <a:normAutofit/>
          </a:bodyPr>
          <a:lstStyle/>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zh-CN" altLang="zh-CN" sz="800" dirty="0">
              <a:cs typeface="+mn-cs"/>
            </a:endParaRPr>
          </a:p>
        </p:txBody>
      </p:sp>
      <p:sp>
        <p:nvSpPr>
          <p:cNvPr id="10" name="内容占位符 2"/>
          <p:cNvSpPr txBox="1">
            <a:spLocks/>
          </p:cNvSpPr>
          <p:nvPr/>
        </p:nvSpPr>
        <p:spPr bwMode="auto">
          <a:xfrm>
            <a:off x="457200" y="1146175"/>
            <a:ext cx="8229600" cy="5059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defRPr/>
            </a:pPr>
            <a:r>
              <a:rPr lang="en-US" altLang="zh-CN" b="1" dirty="0">
                <a:solidFill>
                  <a:srgbClr val="0070C0"/>
                </a:solidFill>
              </a:rPr>
              <a:t>3.6.3 </a:t>
            </a:r>
            <a:r>
              <a:rPr lang="zh-CN" altLang="en-US" b="1" dirty="0">
                <a:solidFill>
                  <a:srgbClr val="0070C0"/>
                </a:solidFill>
              </a:rPr>
              <a:t>静态代码块</a:t>
            </a:r>
            <a:endParaRPr lang="en-US" altLang="zh-CN" b="1" dirty="0">
              <a:solidFill>
                <a:srgbClr val="0070C0"/>
              </a:solidFill>
            </a:endParaRPr>
          </a:p>
          <a:p>
            <a:pPr lvl="1">
              <a:lnSpc>
                <a:spcPct val="200000"/>
              </a:lnSpc>
              <a:defRPr/>
            </a:pPr>
            <a:r>
              <a:rPr lang="zh-CN" altLang="en-US" dirty="0"/>
              <a:t>接下来，通过一个案例来学习静态代码块的用法，具体如例</a:t>
            </a:r>
            <a:r>
              <a:rPr lang="en-US" altLang="zh-CN" dirty="0"/>
              <a:t>3-16</a:t>
            </a:r>
            <a:r>
              <a:rPr lang="zh-CN" altLang="en-US" dirty="0"/>
              <a:t>所示。</a:t>
            </a:r>
            <a:endParaRPr lang="en-US" altLang="zh-CN" dirty="0"/>
          </a:p>
          <a:p>
            <a:pPr marL="457200" lvl="1" indent="0">
              <a:buFontTx/>
              <a:buNone/>
              <a:defRPr/>
            </a:pPr>
            <a:endParaRPr lang="en-US" altLang="zh-CN" dirty="0"/>
          </a:p>
          <a:p>
            <a:pPr lvl="1">
              <a:defRPr/>
            </a:pPr>
            <a:endParaRPr lang="en-US" altLang="zh-CN" dirty="0"/>
          </a:p>
          <a:p>
            <a:pPr marL="457200" lvl="1" indent="0">
              <a:buFontTx/>
              <a:buNone/>
              <a:defRPr/>
            </a:pPr>
            <a:endParaRPr lang="en-US" altLang="zh-CN" dirty="0"/>
          </a:p>
          <a:p>
            <a:pPr lvl="1">
              <a:defRPr/>
            </a:pPr>
            <a:endParaRPr lang="en-US" altLang="zh-CN" dirty="0"/>
          </a:p>
          <a:p>
            <a:pPr lvl="1">
              <a:defRPr/>
            </a:pPr>
            <a:endParaRPr lang="en-US" altLang="zh-CN" dirty="0"/>
          </a:p>
          <a:p>
            <a:pPr marL="457200" lvl="1" indent="0">
              <a:buFontTx/>
              <a:buNone/>
              <a:defRPr/>
            </a:pPr>
            <a:endParaRPr lang="en-US" altLang="zh-CN" dirty="0"/>
          </a:p>
          <a:p>
            <a:pPr marL="457200" lvl="1" indent="0">
              <a:buFontTx/>
              <a:buNone/>
              <a:defRPr/>
            </a:pPr>
            <a:endParaRPr lang="en-US" altLang="zh-CN" dirty="0"/>
          </a:p>
          <a:p>
            <a:pPr lvl="1">
              <a:defRPr/>
            </a:pPr>
            <a:endParaRPr lang="zh-CN" altLang="zh-CN" sz="800" dirty="0"/>
          </a:p>
        </p:txBody>
      </p:sp>
      <p:sp>
        <p:nvSpPr>
          <p:cNvPr id="10854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3.6 static</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t="4779"/>
          <a:stretch>
            <a:fillRect/>
          </a:stretch>
        </p:blipFill>
        <p:spPr bwMode="auto">
          <a:xfrm>
            <a:off x="346075" y="735013"/>
            <a:ext cx="8569325" cy="588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0" y="3346450"/>
            <a:ext cx="70326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标注 8"/>
          <p:cNvSpPr/>
          <p:nvPr/>
        </p:nvSpPr>
        <p:spPr bwMode="auto">
          <a:xfrm>
            <a:off x="982663" y="2382838"/>
            <a:ext cx="7480300" cy="3400425"/>
          </a:xfrm>
          <a:prstGeom prst="wedgeRoundRectCallout">
            <a:avLst>
              <a:gd name="adj1" fmla="val -13650"/>
              <a:gd name="adj2" fmla="val -5037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200000"/>
              </a:lnSpc>
              <a:defRPr/>
            </a:pPr>
            <a:r>
              <a:rPr lang="zh-CN" altLang="zh-CN" dirty="0"/>
              <a:t>从运行结果可以看出，程序中的两段静态代码块都执行了。在命令行窗口输入“</a:t>
            </a:r>
            <a:r>
              <a:rPr lang="en-US" altLang="zh-CN" dirty="0"/>
              <a:t>java Example14</a:t>
            </a:r>
            <a:r>
              <a:rPr lang="zh-CN" altLang="zh-CN" dirty="0"/>
              <a:t>”后，虚拟机首先会加载类</a:t>
            </a:r>
            <a:r>
              <a:rPr lang="en-US" altLang="zh-CN" dirty="0"/>
              <a:t>Example14</a:t>
            </a:r>
            <a:r>
              <a:rPr lang="zh-CN" altLang="zh-CN" dirty="0"/>
              <a:t>，在加载类的同时就会执行该类的静态代码块，紧接着会调用</a:t>
            </a:r>
            <a:r>
              <a:rPr lang="en-US" altLang="zh-CN" dirty="0"/>
              <a:t>main()</a:t>
            </a:r>
            <a:r>
              <a:rPr lang="zh-CN" altLang="zh-CN" dirty="0"/>
              <a:t>方法。在该方法中创建了两个</a:t>
            </a:r>
            <a:r>
              <a:rPr lang="en-US" altLang="zh-CN" dirty="0"/>
              <a:t>Person</a:t>
            </a:r>
            <a:r>
              <a:rPr lang="zh-CN" altLang="zh-CN" dirty="0"/>
              <a:t>对象，但在两次实例化对象的过程中，静态代码块只执行一次，这就说明类在第一次使用时才会被加载，并且只会加载一次</a:t>
            </a:r>
            <a:r>
              <a:rPr lang="zh-CN" altLang="en-US" dirty="0"/>
              <a:t>。</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6563" y="1031875"/>
            <a:ext cx="8115300" cy="4493538"/>
          </a:xfrm>
          <a:prstGeom prst="rect">
            <a:avLst/>
          </a:prstGeom>
          <a:noFill/>
        </p:spPr>
        <p:txBody>
          <a:bodyPr>
            <a:spAutoFit/>
          </a:bodyPr>
          <a:lstStyle/>
          <a:p>
            <a:pPr marL="342900" indent="-342900">
              <a:lnSpc>
                <a:spcPct val="150000"/>
              </a:lnSpc>
              <a:spcBef>
                <a:spcPts val="1200"/>
              </a:spcBef>
              <a:buFont typeface="Arial" panose="020B0604020202020204" pitchFamily="34" charset="0"/>
              <a:buChar char="•"/>
              <a:defRPr/>
            </a:pPr>
            <a:r>
              <a:rPr lang="zh-CN" altLang="en-US" sz="2400" b="1" noProof="1">
                <a:solidFill>
                  <a:srgbClr val="0070C0"/>
                </a:solidFill>
                <a:latin typeface="+mn-ea"/>
                <a:ea typeface="+mn-ea"/>
              </a:rPr>
              <a:t>构造程序块和静态程序块的区别</a:t>
            </a:r>
          </a:p>
          <a:p>
            <a:pPr marL="457200" indent="-457200">
              <a:lnSpc>
                <a:spcPct val="150000"/>
              </a:lnSpc>
              <a:spcBef>
                <a:spcPts val="1200"/>
              </a:spcBef>
              <a:buFont typeface="+mj-lt"/>
              <a:buAutoNum type="arabicPeriod"/>
              <a:defRPr/>
            </a:pPr>
            <a:r>
              <a:rPr lang="zh-CN" altLang="en-US" sz="2000" noProof="1">
                <a:latin typeface="+mn-ea"/>
                <a:ea typeface="+mn-ea"/>
                <a:cs typeface="+mn-ea"/>
              </a:rPr>
              <a:t>执行的顺序不同，静态程序块在编译即被执行且执行一次，而构造程序块只有在使用new运算符实例化对象被调用且每建立一个对象均会执行一次； </a:t>
            </a:r>
            <a:endParaRPr lang="zh-CN" altLang="en-US" sz="2000" noProof="1">
              <a:latin typeface="+mn-ea"/>
              <a:ea typeface="+mn-ea"/>
            </a:endParaRPr>
          </a:p>
          <a:p>
            <a:pPr marL="457200" indent="-457200">
              <a:lnSpc>
                <a:spcPct val="150000"/>
              </a:lnSpc>
              <a:spcBef>
                <a:spcPts val="1200"/>
              </a:spcBef>
              <a:buFont typeface="+mj-lt"/>
              <a:buAutoNum type="arabicPeriod"/>
              <a:defRPr/>
            </a:pPr>
            <a:r>
              <a:rPr lang="zh-CN" altLang="en-US" sz="2000" noProof="1">
                <a:latin typeface="+mn-ea"/>
                <a:ea typeface="+mn-ea"/>
                <a:cs typeface="+mn-ea"/>
              </a:rPr>
              <a:t>静态程序块只能访问类成员，而构造程序块既可以访问实例成员，也可以访问类成员。</a:t>
            </a:r>
            <a:endParaRPr lang="en-US" altLang="zh-CN" sz="2000" noProof="1">
              <a:latin typeface="+mn-ea"/>
              <a:ea typeface="+mn-ea"/>
              <a:cs typeface="+mn-ea"/>
            </a:endParaRPr>
          </a:p>
          <a:p>
            <a:pPr marL="457200" indent="-457200">
              <a:lnSpc>
                <a:spcPct val="150000"/>
              </a:lnSpc>
              <a:spcBef>
                <a:spcPts val="1200"/>
              </a:spcBef>
              <a:buFont typeface="Arial" panose="020B0604020202020204" pitchFamily="34" charset="0"/>
              <a:buChar char="•"/>
              <a:defRPr/>
            </a:pPr>
            <a:r>
              <a:rPr lang="zh-CN" altLang="en-US" sz="2000" b="1" dirty="0">
                <a:solidFill>
                  <a:srgbClr val="FF0000"/>
                </a:solidFill>
              </a:rPr>
              <a:t>执行顺序：静态代码块→构造代码块→构造方法</a:t>
            </a:r>
            <a:endParaRPr lang="en-US" altLang="zh-CN" sz="2000" b="1" dirty="0">
              <a:solidFill>
                <a:srgbClr val="FF0000"/>
              </a:solidFill>
            </a:endParaRPr>
          </a:p>
          <a:p>
            <a:pPr marL="457200" indent="-457200">
              <a:lnSpc>
                <a:spcPct val="150000"/>
              </a:lnSpc>
              <a:spcBef>
                <a:spcPts val="1200"/>
              </a:spcBef>
              <a:buFont typeface="Arial" panose="020B0604020202020204" pitchFamily="34" charset="0"/>
              <a:buChar char="•"/>
              <a:defRPr/>
            </a:pPr>
            <a:r>
              <a:rPr lang="zh-CN" altLang="en-US" sz="2000" noProof="1">
                <a:latin typeface="+mn-ea"/>
                <a:ea typeface="+mn-ea"/>
                <a:cs typeface="+mn-ea"/>
              </a:rPr>
              <a:t>请看下面的例子。</a:t>
            </a:r>
            <a:endParaRPr lang="zh-CN" altLang="en-US" sz="2000" noProof="1">
              <a:latin typeface="+mn-ea"/>
              <a:ea typeface="+mn-ea"/>
            </a:endParaRPr>
          </a:p>
        </p:txBody>
      </p:sp>
      <p:sp>
        <p:nvSpPr>
          <p:cNvPr id="10957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3.6 static</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a:xfrm>
            <a:off x="1657350" y="153988"/>
            <a:ext cx="4716463" cy="776287"/>
          </a:xfrm>
        </p:spPr>
        <p:txBody>
          <a:bodyPr/>
          <a:lstStyle/>
          <a:p>
            <a:endParaRPr lang="zh-CN" altLang="en-US" dirty="0"/>
          </a:p>
        </p:txBody>
      </p:sp>
      <p:sp>
        <p:nvSpPr>
          <p:cNvPr id="3" name="内容占位符 2"/>
          <p:cNvSpPr>
            <a:spLocks noGrp="1"/>
          </p:cNvSpPr>
          <p:nvPr>
            <p:ph idx="1"/>
          </p:nvPr>
        </p:nvSpPr>
        <p:spPr>
          <a:xfrm>
            <a:off x="309563" y="1"/>
            <a:ext cx="8591550" cy="6858000"/>
          </a:xfrm>
          <a:solidFill>
            <a:schemeClr val="bg2"/>
          </a:solidFill>
          <a:ln>
            <a:solidFill>
              <a:schemeClr val="accent5"/>
            </a:solidFill>
          </a:ln>
        </p:spPr>
        <p:txBody>
          <a:bodyPr/>
          <a:lstStyle/>
          <a:p>
            <a:pPr marL="0" indent="0">
              <a:spcBef>
                <a:spcPts val="0"/>
              </a:spcBef>
              <a:buNone/>
              <a:defRPr/>
            </a:pPr>
            <a:r>
              <a:rPr lang="en-US" altLang="zh-CN" sz="2000" dirty="0"/>
              <a:t>public class </a:t>
            </a:r>
            <a:r>
              <a:rPr lang="en-US" altLang="zh-CN" sz="2000" dirty="0" err="1"/>
              <a:t>StaticBlockDemo</a:t>
            </a:r>
            <a:r>
              <a:rPr lang="en-US" altLang="zh-CN" sz="2000" dirty="0"/>
              <a:t>{</a:t>
            </a:r>
          </a:p>
          <a:p>
            <a:pPr marL="0" indent="0">
              <a:spcBef>
                <a:spcPts val="0"/>
              </a:spcBef>
              <a:buNone/>
              <a:defRPr/>
            </a:pPr>
            <a:r>
              <a:rPr lang="en-US" altLang="zh-CN" sz="2000" dirty="0"/>
              <a:t>	String name;	static </a:t>
            </a:r>
            <a:r>
              <a:rPr lang="en-US" altLang="zh-CN" sz="2000" dirty="0" err="1"/>
              <a:t>int</a:t>
            </a:r>
            <a:r>
              <a:rPr lang="en-US" altLang="zh-CN" sz="2000" dirty="0"/>
              <a:t> age;</a:t>
            </a:r>
          </a:p>
          <a:p>
            <a:pPr marL="0" indent="0">
              <a:spcBef>
                <a:spcPts val="0"/>
              </a:spcBef>
              <a:buNone/>
              <a:defRPr/>
            </a:pPr>
            <a:r>
              <a:rPr lang="en-US" altLang="zh-CN" sz="2000" dirty="0"/>
              <a:t>	</a:t>
            </a:r>
            <a:r>
              <a:rPr lang="en-US" altLang="zh-CN" sz="2000" dirty="0" err="1"/>
              <a:t>StaticBlockDemo</a:t>
            </a:r>
            <a:r>
              <a:rPr lang="en-US" altLang="zh-CN" sz="2000" dirty="0"/>
              <a:t>(String n){    </a:t>
            </a:r>
            <a:r>
              <a:rPr lang="en-US" altLang="zh-CN" sz="2000" b="1" dirty="0">
                <a:solidFill>
                  <a:srgbClr val="00B050"/>
                </a:solidFill>
              </a:rPr>
              <a:t>//</a:t>
            </a:r>
            <a:r>
              <a:rPr lang="zh-CN" altLang="en-US" sz="2000" b="1" dirty="0">
                <a:solidFill>
                  <a:srgbClr val="00B050"/>
                </a:solidFill>
              </a:rPr>
              <a:t>带参构造方法</a:t>
            </a:r>
            <a:endParaRPr lang="en-US" altLang="zh-CN" sz="2000" b="1" dirty="0">
              <a:solidFill>
                <a:srgbClr val="00B050"/>
              </a:solidFill>
            </a:endParaRPr>
          </a:p>
          <a:p>
            <a:pPr marL="0" indent="0">
              <a:spcBef>
                <a:spcPts val="0"/>
              </a:spcBef>
              <a:buNone/>
              <a:defRPr/>
            </a:pPr>
            <a:r>
              <a:rPr lang="en-US" altLang="zh-CN" sz="2000" dirty="0"/>
              <a:t>		name=n;</a:t>
            </a:r>
          </a:p>
          <a:p>
            <a:pPr marL="0" indent="0">
              <a:spcBef>
                <a:spcPts val="0"/>
              </a:spcBef>
              <a:buNone/>
              <a:defRPr/>
            </a:pPr>
            <a:r>
              <a:rPr lang="en-US" altLang="zh-CN" sz="2000" dirty="0"/>
              <a:t>		</a:t>
            </a:r>
            <a:r>
              <a:rPr lang="en-US" altLang="zh-CN" sz="2000" dirty="0" err="1"/>
              <a:t>System.out.println</a:t>
            </a:r>
            <a:r>
              <a:rPr lang="en-US" altLang="zh-CN" sz="2000" dirty="0"/>
              <a:t>("constructor.name:" + name);</a:t>
            </a:r>
          </a:p>
          <a:p>
            <a:pPr marL="0" indent="0">
              <a:spcBef>
                <a:spcPts val="0"/>
              </a:spcBef>
              <a:buNone/>
              <a:defRPr/>
            </a:pPr>
            <a:r>
              <a:rPr lang="en-US" altLang="zh-CN" sz="2000" dirty="0"/>
              <a:t>	}</a:t>
            </a:r>
          </a:p>
          <a:p>
            <a:pPr marL="0" indent="0">
              <a:spcBef>
                <a:spcPts val="0"/>
              </a:spcBef>
              <a:buNone/>
              <a:defRPr/>
            </a:pPr>
            <a:r>
              <a:rPr lang="en-US" altLang="zh-CN" sz="2000" dirty="0"/>
              <a:t>	</a:t>
            </a:r>
            <a:r>
              <a:rPr lang="en-US" altLang="zh-CN" sz="2000" dirty="0" err="1"/>
              <a:t>StaticBlockDemo</a:t>
            </a:r>
            <a:r>
              <a:rPr lang="en-US" altLang="zh-CN" sz="2000" dirty="0"/>
              <a:t>(){	</a:t>
            </a:r>
            <a:r>
              <a:rPr lang="en-US" altLang="zh-CN" sz="2000" dirty="0">
                <a:solidFill>
                  <a:srgbClr val="00B050"/>
                </a:solidFill>
              </a:rPr>
              <a:t> </a:t>
            </a:r>
            <a:r>
              <a:rPr lang="en-US" altLang="zh-CN" sz="2000" b="1" dirty="0">
                <a:solidFill>
                  <a:srgbClr val="00B050"/>
                </a:solidFill>
              </a:rPr>
              <a:t>//</a:t>
            </a:r>
            <a:r>
              <a:rPr lang="zh-CN" altLang="en-US" sz="2000" b="1" dirty="0">
                <a:solidFill>
                  <a:srgbClr val="00B050"/>
                </a:solidFill>
              </a:rPr>
              <a:t>无参构造方法</a:t>
            </a:r>
            <a:endParaRPr lang="en-US" altLang="zh-CN" sz="2000" b="1" dirty="0"/>
          </a:p>
          <a:p>
            <a:pPr marL="0" indent="0">
              <a:spcBef>
                <a:spcPts val="0"/>
              </a:spcBef>
              <a:buNone/>
              <a:defRPr/>
            </a:pPr>
            <a:r>
              <a:rPr lang="en-US" altLang="zh-CN" sz="2000" dirty="0"/>
              <a:t>		</a:t>
            </a:r>
            <a:r>
              <a:rPr lang="en-US" altLang="zh-CN" sz="2000" dirty="0" err="1"/>
              <a:t>System.out.println</a:t>
            </a:r>
            <a:r>
              <a:rPr lang="en-US" altLang="zh-CN" sz="2000" dirty="0"/>
              <a:t>("default constructor.name:" + name);</a:t>
            </a:r>
          </a:p>
          <a:p>
            <a:pPr marL="0" indent="0">
              <a:spcBef>
                <a:spcPts val="0"/>
              </a:spcBef>
              <a:buNone/>
              <a:defRPr/>
            </a:pPr>
            <a:r>
              <a:rPr lang="en-US" altLang="zh-CN" sz="2000" dirty="0"/>
              <a:t>	}	</a:t>
            </a:r>
          </a:p>
          <a:p>
            <a:pPr marL="0" indent="0">
              <a:spcBef>
                <a:spcPts val="0"/>
              </a:spcBef>
              <a:buNone/>
              <a:defRPr/>
            </a:pPr>
            <a:r>
              <a:rPr lang="en-US" altLang="zh-CN" sz="2000" dirty="0"/>
              <a:t>	{			</a:t>
            </a:r>
            <a:r>
              <a:rPr lang="en-US" altLang="zh-CN" sz="2000" b="1" dirty="0">
                <a:solidFill>
                  <a:srgbClr val="00B050"/>
                </a:solidFill>
              </a:rPr>
              <a:t>//</a:t>
            </a:r>
            <a:r>
              <a:rPr lang="zh-CN" altLang="en-US" sz="2000" b="1" dirty="0">
                <a:solidFill>
                  <a:srgbClr val="00B050"/>
                </a:solidFill>
              </a:rPr>
              <a:t>构造代码块</a:t>
            </a:r>
            <a:endParaRPr lang="en-US" altLang="zh-CN" sz="2000" b="1" dirty="0">
              <a:solidFill>
                <a:srgbClr val="00B050"/>
              </a:solidFill>
            </a:endParaRPr>
          </a:p>
          <a:p>
            <a:pPr marL="0" indent="0">
              <a:spcBef>
                <a:spcPts val="0"/>
              </a:spcBef>
              <a:buNone/>
              <a:defRPr/>
            </a:pPr>
            <a:r>
              <a:rPr lang="en-US" altLang="zh-CN" sz="2000" dirty="0"/>
              <a:t>		name="Eric";</a:t>
            </a:r>
          </a:p>
          <a:p>
            <a:pPr marL="0" indent="0">
              <a:spcBef>
                <a:spcPts val="0"/>
              </a:spcBef>
              <a:buNone/>
              <a:defRPr/>
            </a:pPr>
            <a:r>
              <a:rPr lang="en-US" altLang="zh-CN" sz="2000" dirty="0"/>
              <a:t>		</a:t>
            </a:r>
            <a:r>
              <a:rPr lang="en-US" altLang="zh-CN" sz="2000" dirty="0" err="1"/>
              <a:t>System.out.println</a:t>
            </a:r>
            <a:r>
              <a:rPr lang="en-US" altLang="zh-CN" sz="2000" dirty="0"/>
              <a:t>("2.name:" + name);</a:t>
            </a:r>
          </a:p>
          <a:p>
            <a:pPr marL="0" indent="0">
              <a:spcBef>
                <a:spcPts val="0"/>
              </a:spcBef>
              <a:buNone/>
              <a:defRPr/>
            </a:pPr>
            <a:r>
              <a:rPr lang="en-US" altLang="zh-CN" sz="2000" dirty="0"/>
              <a:t>	}</a:t>
            </a:r>
          </a:p>
          <a:p>
            <a:pPr marL="0" indent="0">
              <a:spcBef>
                <a:spcPts val="0"/>
              </a:spcBef>
              <a:buNone/>
              <a:defRPr/>
            </a:pPr>
            <a:r>
              <a:rPr lang="en-US" altLang="zh-CN" sz="2000" dirty="0"/>
              <a:t>	static{			</a:t>
            </a:r>
            <a:r>
              <a:rPr lang="en-US" altLang="zh-CN" sz="2000" b="1" dirty="0">
                <a:solidFill>
                  <a:srgbClr val="00B050"/>
                </a:solidFill>
              </a:rPr>
              <a:t>//</a:t>
            </a:r>
            <a:r>
              <a:rPr lang="zh-CN" altLang="en-US" sz="2000" b="1" dirty="0">
                <a:solidFill>
                  <a:srgbClr val="00B050"/>
                </a:solidFill>
              </a:rPr>
              <a:t>静态代码块</a:t>
            </a:r>
            <a:endParaRPr lang="en-US" altLang="zh-CN" sz="2000" b="1" dirty="0">
              <a:solidFill>
                <a:srgbClr val="00B050"/>
              </a:solidFill>
            </a:endParaRPr>
          </a:p>
          <a:p>
            <a:pPr marL="0" indent="0">
              <a:spcBef>
                <a:spcPts val="0"/>
              </a:spcBef>
              <a:buNone/>
              <a:defRPr/>
            </a:pPr>
            <a:r>
              <a:rPr lang="en-US" altLang="zh-CN" sz="2000" dirty="0"/>
              <a:t>	</a:t>
            </a:r>
            <a:r>
              <a:rPr lang="en-US" altLang="zh-CN" sz="2000" b="1" dirty="0">
                <a:solidFill>
                  <a:srgbClr val="00B050"/>
                </a:solidFill>
              </a:rPr>
              <a:t>//name="Melon";   </a:t>
            </a:r>
            <a:r>
              <a:rPr lang="zh-CN" altLang="en-US" sz="2000" b="1" dirty="0">
                <a:solidFill>
                  <a:srgbClr val="00B050"/>
                </a:solidFill>
              </a:rPr>
              <a:t>此行错误，静态程序块中不能初始化实例变量</a:t>
            </a:r>
          </a:p>
          <a:p>
            <a:pPr marL="0" indent="0">
              <a:spcBef>
                <a:spcPts val="0"/>
              </a:spcBef>
              <a:buNone/>
              <a:defRPr/>
            </a:pPr>
            <a:r>
              <a:rPr lang="zh-CN" altLang="en-US" sz="2000" dirty="0"/>
              <a:t>		</a:t>
            </a:r>
            <a:r>
              <a:rPr lang="en-US" altLang="zh-CN" sz="2000" dirty="0"/>
              <a:t>age=18;		String name="Melon";</a:t>
            </a:r>
          </a:p>
          <a:p>
            <a:pPr marL="0" indent="0">
              <a:spcBef>
                <a:spcPts val="0"/>
              </a:spcBef>
              <a:buNone/>
              <a:defRPr/>
            </a:pPr>
            <a:r>
              <a:rPr lang="en-US" altLang="zh-CN" sz="2000" dirty="0"/>
              <a:t>		</a:t>
            </a:r>
            <a:r>
              <a:rPr lang="en-US" altLang="zh-CN" sz="2000" dirty="0" err="1"/>
              <a:t>System.out.println</a:t>
            </a:r>
            <a:r>
              <a:rPr lang="en-US" altLang="zh-CN" sz="2000" dirty="0"/>
              <a:t>("1.name:" + name + ",age:" + age);</a:t>
            </a:r>
          </a:p>
          <a:p>
            <a:pPr marL="0" indent="0">
              <a:spcBef>
                <a:spcPts val="0"/>
              </a:spcBef>
              <a:buNone/>
              <a:defRPr/>
            </a:pPr>
            <a:r>
              <a:rPr lang="en-US" altLang="zh-CN" sz="2000" dirty="0"/>
              <a:t>	}</a:t>
            </a:r>
          </a:p>
          <a:p>
            <a:pPr marL="0" indent="0">
              <a:spcBef>
                <a:spcPts val="0"/>
              </a:spcBef>
              <a:buNone/>
              <a:defRPr/>
            </a:pPr>
            <a:r>
              <a:rPr lang="en-US" altLang="zh-CN" sz="2000" dirty="0"/>
              <a:t>	public static void main(String[] </a:t>
            </a:r>
            <a:r>
              <a:rPr lang="en-US" altLang="zh-CN" sz="2000" dirty="0" err="1"/>
              <a:t>args</a:t>
            </a:r>
            <a:r>
              <a:rPr lang="en-US" altLang="zh-CN" sz="2000" dirty="0"/>
              <a:t>)	{</a:t>
            </a:r>
          </a:p>
          <a:p>
            <a:pPr marL="0" indent="0">
              <a:spcBef>
                <a:spcPts val="0"/>
              </a:spcBef>
              <a:buNone/>
              <a:defRPr/>
            </a:pPr>
            <a:r>
              <a:rPr lang="en-US" altLang="zh-CN" sz="2000" dirty="0"/>
              <a:t>		</a:t>
            </a:r>
            <a:r>
              <a:rPr lang="en-US" altLang="zh-CN" sz="2000" dirty="0" err="1"/>
              <a:t>StaticBlockDemo</a:t>
            </a:r>
            <a:r>
              <a:rPr lang="en-US" altLang="zh-CN" sz="2000" dirty="0"/>
              <a:t> bd1=new </a:t>
            </a:r>
            <a:r>
              <a:rPr lang="en-US" altLang="zh-CN" sz="2000" dirty="0" err="1"/>
              <a:t>StaticBlockDemo</a:t>
            </a:r>
            <a:r>
              <a:rPr lang="en-US" altLang="zh-CN" sz="2000" dirty="0"/>
              <a:t>();</a:t>
            </a:r>
          </a:p>
          <a:p>
            <a:pPr marL="0" indent="0">
              <a:spcBef>
                <a:spcPts val="0"/>
              </a:spcBef>
              <a:buNone/>
              <a:defRPr/>
            </a:pPr>
            <a:r>
              <a:rPr lang="en-US" altLang="zh-CN" sz="2000" dirty="0"/>
              <a:t>		</a:t>
            </a:r>
            <a:r>
              <a:rPr lang="en-US" altLang="zh-CN" sz="2000" dirty="0" err="1"/>
              <a:t>System.out.println</a:t>
            </a:r>
            <a:r>
              <a:rPr lang="en-US" altLang="zh-CN" sz="2000" dirty="0"/>
              <a:t>("3.name:" + bd1.name + ",age:" + age);</a:t>
            </a:r>
          </a:p>
          <a:p>
            <a:pPr marL="0" indent="0">
              <a:spcBef>
                <a:spcPts val="0"/>
              </a:spcBef>
              <a:buNone/>
              <a:defRPr/>
            </a:pPr>
            <a:r>
              <a:rPr lang="en-US" altLang="zh-CN" sz="2000" dirty="0"/>
              <a:t>		</a:t>
            </a:r>
            <a:r>
              <a:rPr lang="en-US" altLang="zh-CN" sz="2000" dirty="0" err="1"/>
              <a:t>StaticBlockDemo</a:t>
            </a:r>
            <a:r>
              <a:rPr lang="en-US" altLang="zh-CN" sz="2000" dirty="0"/>
              <a:t> bd2=new </a:t>
            </a:r>
            <a:r>
              <a:rPr lang="en-US" altLang="zh-CN" sz="2000" dirty="0" err="1"/>
              <a:t>StaticBlockDemo</a:t>
            </a:r>
            <a:r>
              <a:rPr lang="en-US" altLang="zh-CN" sz="2000" dirty="0"/>
              <a:t>("Tom");</a:t>
            </a:r>
          </a:p>
          <a:p>
            <a:pPr marL="0" indent="0">
              <a:spcBef>
                <a:spcPts val="0"/>
              </a:spcBef>
              <a:buNone/>
              <a:defRPr/>
            </a:pPr>
            <a:r>
              <a:rPr lang="en-US" altLang="zh-CN" sz="2000" dirty="0"/>
              <a:t>		</a:t>
            </a:r>
            <a:r>
              <a:rPr lang="en-US" altLang="zh-CN" sz="2000" dirty="0" err="1"/>
              <a:t>System.out.println</a:t>
            </a:r>
            <a:r>
              <a:rPr lang="en-US" altLang="zh-CN" sz="2000" dirty="0"/>
              <a:t>("3.name:" + bd2.name + ",age:" + age);</a:t>
            </a:r>
          </a:p>
          <a:p>
            <a:pPr marL="0" indent="0">
              <a:spcBef>
                <a:spcPts val="0"/>
              </a:spcBef>
              <a:buNone/>
              <a:defRPr/>
            </a:pPr>
            <a:r>
              <a:rPr lang="en-US" altLang="zh-CN" sz="2000" dirty="0"/>
              <a:t>	}</a:t>
            </a:r>
          </a:p>
          <a:p>
            <a:pPr marL="0" indent="0">
              <a:spcBef>
                <a:spcPts val="0"/>
              </a:spcBef>
              <a:buNone/>
              <a:defRPr/>
            </a:pPr>
            <a:r>
              <a:rPr lang="en-US" altLang="zh-CN" sz="2000" dirty="0"/>
              <a:t>}</a:t>
            </a:r>
            <a:endParaRPr lang="zh-CN" altLang="en-US" sz="2000" dirty="0"/>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020" y="1076770"/>
            <a:ext cx="3257359" cy="2314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arn(inVertical)">
                                      <p:cBhvr>
                                        <p:cTn id="7" dur="500"/>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内容占位符 1"/>
          <p:cNvSpPr>
            <a:spLocks noGrp="1"/>
          </p:cNvSpPr>
          <p:nvPr>
            <p:ph idx="1"/>
          </p:nvPr>
        </p:nvSpPr>
        <p:spPr>
          <a:xfrm>
            <a:off x="628650" y="1398588"/>
            <a:ext cx="7886700" cy="4778375"/>
          </a:xfrm>
        </p:spPr>
        <p:txBody>
          <a:bodyPr/>
          <a:lstStyle/>
          <a:p>
            <a:pPr>
              <a:lnSpc>
                <a:spcPct val="100000"/>
              </a:lnSpc>
              <a:spcBef>
                <a:spcPts val="1200"/>
              </a:spcBef>
            </a:pPr>
            <a:r>
              <a:rPr lang="zh-CN" altLang="en-US" dirty="0"/>
              <a:t>设计一个雇员类，创建雇员类对象，统计雇员的出勤人数。</a:t>
            </a:r>
            <a:endParaRPr lang="en-US" altLang="zh-CN" dirty="0"/>
          </a:p>
          <a:p>
            <a:pPr lvl="1">
              <a:lnSpc>
                <a:spcPct val="100000"/>
              </a:lnSpc>
              <a:spcBef>
                <a:spcPts val="1200"/>
              </a:spcBef>
            </a:pPr>
            <a:r>
              <a:rPr lang="zh-CN" altLang="en-US" dirty="0"/>
              <a:t>属性包括：编号、姓名、年龄、职务、部门、出勤人数</a:t>
            </a:r>
            <a:endParaRPr lang="en-US" altLang="zh-CN" dirty="0"/>
          </a:p>
          <a:p>
            <a:pPr lvl="1">
              <a:lnSpc>
                <a:spcPct val="100000"/>
              </a:lnSpc>
              <a:spcBef>
                <a:spcPts val="1200"/>
              </a:spcBef>
            </a:pPr>
            <a:r>
              <a:rPr lang="zh-CN" altLang="en-US" dirty="0"/>
              <a:t>方法包括：构造方法、输出信息的方法、签到方法</a:t>
            </a:r>
            <a:endParaRPr lang="en-US" altLang="zh-CN" dirty="0"/>
          </a:p>
          <a:p>
            <a:pPr>
              <a:lnSpc>
                <a:spcPct val="100000"/>
              </a:lnSpc>
              <a:spcBef>
                <a:spcPts val="1200"/>
              </a:spcBef>
            </a:pPr>
            <a:r>
              <a:rPr lang="zh-CN" altLang="en-US" dirty="0"/>
              <a:t>要求：</a:t>
            </a:r>
            <a:endParaRPr lang="en-US" altLang="zh-CN" dirty="0"/>
          </a:p>
          <a:p>
            <a:pPr lvl="1">
              <a:lnSpc>
                <a:spcPct val="100000"/>
              </a:lnSpc>
              <a:spcBef>
                <a:spcPts val="1200"/>
              </a:spcBef>
            </a:pPr>
            <a:r>
              <a:rPr lang="zh-CN" altLang="en-US" dirty="0"/>
              <a:t>考虑属性和方法的访问权限</a:t>
            </a:r>
            <a:endParaRPr lang="en-US" altLang="zh-CN" dirty="0"/>
          </a:p>
          <a:p>
            <a:pPr lvl="1">
              <a:lnSpc>
                <a:spcPct val="100000"/>
              </a:lnSpc>
              <a:spcBef>
                <a:spcPts val="1200"/>
              </a:spcBef>
            </a:pPr>
            <a:r>
              <a:rPr lang="zh-CN" altLang="en-US" dirty="0"/>
              <a:t>考虑方法的功能</a:t>
            </a:r>
            <a:endParaRPr lang="en-US" altLang="zh-CN" dirty="0"/>
          </a:p>
          <a:p>
            <a:pPr lvl="1">
              <a:lnSpc>
                <a:spcPct val="100000"/>
              </a:lnSpc>
              <a:spcBef>
                <a:spcPts val="1200"/>
              </a:spcBef>
            </a:pPr>
            <a:r>
              <a:rPr lang="zh-CN" altLang="en-US" dirty="0"/>
              <a:t>考虑</a:t>
            </a:r>
            <a:r>
              <a:rPr lang="en-US" altLang="zh-CN" dirty="0"/>
              <a:t>main</a:t>
            </a:r>
            <a:r>
              <a:rPr lang="zh-CN" altLang="en-US" dirty="0"/>
              <a:t>方法如何实现要求统计的信息</a:t>
            </a:r>
          </a:p>
        </p:txBody>
      </p:sp>
      <p:sp>
        <p:nvSpPr>
          <p:cNvPr id="112643" name="标题 2"/>
          <p:cNvSpPr>
            <a:spLocks noGrp="1"/>
          </p:cNvSpPr>
          <p:nvPr>
            <p:ph type="title"/>
          </p:nvPr>
        </p:nvSpPr>
        <p:spPr>
          <a:xfrm>
            <a:off x="1657350" y="153988"/>
            <a:ext cx="4716463" cy="776287"/>
          </a:xfrm>
        </p:spPr>
        <p:txBody>
          <a:bodyPr/>
          <a:lstStyle/>
          <a:p>
            <a:r>
              <a:rPr lang="zh-CN" altLang="en-US" dirty="0"/>
              <a:t>练习</a:t>
            </a:r>
            <a:r>
              <a:rPr lang="en-US" altLang="zh-CN" dirty="0"/>
              <a:t>3</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312545"/>
            <a:ext cx="7886700" cy="4759643"/>
          </a:xfrm>
        </p:spPr>
        <p:txBody>
          <a:bodyPr/>
          <a:lstStyle/>
          <a:p>
            <a:pPr>
              <a:lnSpc>
                <a:spcPct val="150000"/>
              </a:lnSpc>
            </a:pPr>
            <a:r>
              <a:rPr lang="zh-CN" altLang="en-US" sz="2400" dirty="0"/>
              <a:t>仿照超市购物的例子编写一个学生借书的程序。</a:t>
            </a:r>
            <a:endParaRPr lang="en-US" altLang="zh-CN" sz="2400" dirty="0"/>
          </a:p>
          <a:p>
            <a:pPr>
              <a:lnSpc>
                <a:spcPct val="150000"/>
              </a:lnSpc>
            </a:pPr>
            <a:r>
              <a:rPr lang="zh-CN" altLang="en-US" sz="2400" dirty="0"/>
              <a:t>提示：</a:t>
            </a:r>
            <a:endParaRPr lang="en-US" altLang="zh-CN" sz="2400" dirty="0"/>
          </a:p>
          <a:p>
            <a:pPr lvl="1">
              <a:lnSpc>
                <a:spcPct val="150000"/>
              </a:lnSpc>
            </a:pPr>
            <a:r>
              <a:rPr lang="zh-CN" altLang="en-US" dirty="0"/>
              <a:t>思考需要定义的类，例如：本程序需要用到学生、借书卡、书等对象，最后实现借书的过程，如果有指定的书，则输出“***借到了***书”，否则输出“****没有借到****书”。</a:t>
            </a:r>
            <a:endParaRPr lang="en-US" altLang="zh-CN" dirty="0"/>
          </a:p>
          <a:p>
            <a:pPr lvl="1">
              <a:lnSpc>
                <a:spcPct val="150000"/>
              </a:lnSpc>
            </a:pPr>
            <a:r>
              <a:rPr lang="zh-CN" altLang="en-US" dirty="0"/>
              <a:t>还需要认真思考每个类中有哪些属性和方法，能够更好的完成这个程序。</a:t>
            </a:r>
            <a:endParaRPr lang="en-US" altLang="zh-CN" dirty="0"/>
          </a:p>
        </p:txBody>
      </p:sp>
      <p:sp>
        <p:nvSpPr>
          <p:cNvPr id="3" name="标题 2"/>
          <p:cNvSpPr>
            <a:spLocks noGrp="1"/>
          </p:cNvSpPr>
          <p:nvPr>
            <p:ph type="title"/>
          </p:nvPr>
        </p:nvSpPr>
        <p:spPr/>
        <p:txBody>
          <a:bodyPr/>
          <a:lstStyle/>
          <a:p>
            <a:r>
              <a:rPr lang="zh-CN" altLang="en-US" dirty="0"/>
              <a:t>练习</a:t>
            </a:r>
            <a:r>
              <a:rPr lang="en-US" altLang="zh-CN" dirty="0"/>
              <a:t>4</a:t>
            </a:r>
            <a:endParaRPr lang="zh-CN" altLang="en-US" dirty="0"/>
          </a:p>
        </p:txBody>
      </p:sp>
    </p:spTree>
    <p:extLst>
      <p:ext uri="{BB962C8B-B14F-4D97-AF65-F5344CB8AC3E}">
        <p14:creationId xmlns:p14="http://schemas.microsoft.com/office/powerpoint/2010/main" val="5097844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p:spPr>
        <p:txBody>
          <a:bodyPr rtlCol="0">
            <a:normAutofit/>
          </a:bodyPr>
          <a:lstStyle/>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zh-CN" altLang="zh-CN" sz="800" dirty="0">
              <a:cs typeface="+mn-cs"/>
            </a:endParaRPr>
          </a:p>
        </p:txBody>
      </p:sp>
      <p:sp>
        <p:nvSpPr>
          <p:cNvPr id="113668" name="内容占位符 2"/>
          <p:cNvSpPr txBox="1">
            <a:spLocks/>
          </p:cNvSpPr>
          <p:nvPr/>
        </p:nvSpPr>
        <p:spPr bwMode="auto">
          <a:xfrm>
            <a:off x="457200" y="11811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20000"/>
              </a:lnSpc>
              <a:spcBef>
                <a:spcPts val="1200"/>
              </a:spcBef>
              <a:buFontTx/>
              <a:buChar char="•"/>
            </a:pPr>
            <a:r>
              <a:rPr lang="en-US" altLang="zh-CN" sz="2400" b="1">
                <a:solidFill>
                  <a:srgbClr val="0070C0"/>
                </a:solidFill>
              </a:rPr>
              <a:t>3.6.4 </a:t>
            </a:r>
            <a:r>
              <a:rPr lang="zh-CN" altLang="en-US" sz="2400" b="1">
                <a:solidFill>
                  <a:srgbClr val="0070C0"/>
                </a:solidFill>
              </a:rPr>
              <a:t>单例模式</a:t>
            </a:r>
            <a:endParaRPr lang="en-US" altLang="zh-CN" sz="2400" b="1">
              <a:solidFill>
                <a:srgbClr val="0070C0"/>
              </a:solidFill>
            </a:endParaRPr>
          </a:p>
          <a:p>
            <a:pPr lvl="1">
              <a:lnSpc>
                <a:spcPct val="120000"/>
              </a:lnSpc>
              <a:spcBef>
                <a:spcPts val="1200"/>
              </a:spcBef>
              <a:buFontTx/>
              <a:buChar char="–"/>
            </a:pPr>
            <a:r>
              <a:rPr lang="zh-CN" altLang="zh-CN" sz="2000"/>
              <a:t>设计模式就是针对这些问题和需求，在大量的实践中总结和理论化之后优选的代码结构、编程风格、以及解决问题的思考方式</a:t>
            </a:r>
            <a:endParaRPr lang="en-US" altLang="zh-CN" sz="2000"/>
          </a:p>
          <a:p>
            <a:pPr lvl="1">
              <a:lnSpc>
                <a:spcPct val="120000"/>
              </a:lnSpc>
              <a:spcBef>
                <a:spcPts val="1200"/>
              </a:spcBef>
              <a:buFontTx/>
              <a:buChar char="–"/>
            </a:pPr>
            <a:r>
              <a:rPr lang="zh-CN" altLang="zh-CN" sz="2000"/>
              <a:t>单例模式是</a:t>
            </a:r>
            <a:r>
              <a:rPr lang="en-US" altLang="zh-CN" sz="2000"/>
              <a:t>Java</a:t>
            </a:r>
            <a:r>
              <a:rPr lang="zh-CN" altLang="zh-CN" sz="2000"/>
              <a:t>中的一种设计模式，它是指在设计一个类时，需要保证在整个程序运行期间针对该类只存在一个实例对象</a:t>
            </a:r>
            <a:r>
              <a:rPr lang="zh-CN" altLang="en-US" sz="2000"/>
              <a:t>。</a:t>
            </a:r>
            <a:endParaRPr lang="en-US" altLang="zh-CN" sz="2000"/>
          </a:p>
          <a:p>
            <a:pPr eaLnBrk="1" hangingPunct="1">
              <a:lnSpc>
                <a:spcPct val="120000"/>
              </a:lnSpc>
              <a:spcBef>
                <a:spcPts val="1200"/>
              </a:spcBef>
              <a:buFontTx/>
              <a:buChar char="•"/>
            </a:pPr>
            <a:r>
              <a:rPr lang="zh-CN" altLang="en-US" sz="2400"/>
              <a:t>单例模式有以下特点：</a:t>
            </a:r>
          </a:p>
          <a:p>
            <a:pPr lvl="1" eaLnBrk="1" hangingPunct="1">
              <a:lnSpc>
                <a:spcPct val="120000"/>
              </a:lnSpc>
              <a:spcBef>
                <a:spcPts val="1200"/>
              </a:spcBef>
              <a:buFontTx/>
              <a:buChar char="–"/>
            </a:pPr>
            <a:r>
              <a:rPr lang="zh-CN" altLang="en-US" sz="2000"/>
              <a:t>1、单例类只能有一个实例。</a:t>
            </a:r>
          </a:p>
          <a:p>
            <a:pPr lvl="1" eaLnBrk="1" hangingPunct="1">
              <a:lnSpc>
                <a:spcPct val="120000"/>
              </a:lnSpc>
              <a:spcBef>
                <a:spcPts val="1200"/>
              </a:spcBef>
              <a:buFontTx/>
              <a:buChar char="–"/>
            </a:pPr>
            <a:r>
              <a:rPr lang="zh-CN" altLang="en-US" sz="2000"/>
              <a:t>2、单例类必须自己创建自己的唯一实例。</a:t>
            </a:r>
          </a:p>
          <a:p>
            <a:pPr lvl="1" eaLnBrk="1" hangingPunct="1">
              <a:lnSpc>
                <a:spcPct val="120000"/>
              </a:lnSpc>
              <a:spcBef>
                <a:spcPts val="1200"/>
              </a:spcBef>
              <a:buFontTx/>
              <a:buChar char="–"/>
            </a:pPr>
            <a:r>
              <a:rPr lang="zh-CN" altLang="en-US" sz="2000"/>
              <a:t>3、单例类必须给所有其他对象提供这一实例。</a:t>
            </a:r>
          </a:p>
        </p:txBody>
      </p:sp>
      <p:sp>
        <p:nvSpPr>
          <p:cNvPr id="11366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3.6 static</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p:spPr>
        <p:txBody>
          <a:bodyPr rtlCol="0">
            <a:normAutofit/>
          </a:bodyPr>
          <a:lstStyle/>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zh-CN" altLang="zh-CN" sz="800" dirty="0">
              <a:cs typeface="+mn-cs"/>
            </a:endParaRPr>
          </a:p>
        </p:txBody>
      </p:sp>
      <p:sp>
        <p:nvSpPr>
          <p:cNvPr id="114692" name="内容占位符 2"/>
          <p:cNvSpPr txBox="1">
            <a:spLocks/>
          </p:cNvSpPr>
          <p:nvPr/>
        </p:nvSpPr>
        <p:spPr bwMode="auto">
          <a:xfrm>
            <a:off x="457200" y="112395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ts val="1200"/>
              </a:spcBef>
              <a:buFontTx/>
              <a:buChar char="•"/>
            </a:pPr>
            <a:r>
              <a:rPr lang="en-US" altLang="zh-CN" sz="2400" b="1">
                <a:solidFill>
                  <a:srgbClr val="0070C0"/>
                </a:solidFill>
              </a:rPr>
              <a:t>3.6.4 </a:t>
            </a:r>
            <a:r>
              <a:rPr lang="zh-CN" altLang="en-US" sz="2400" b="1">
                <a:solidFill>
                  <a:srgbClr val="0070C0"/>
                </a:solidFill>
              </a:rPr>
              <a:t>单例模式</a:t>
            </a:r>
            <a:endParaRPr lang="en-US" altLang="zh-CN" sz="2400" b="1">
              <a:solidFill>
                <a:srgbClr val="0070C0"/>
              </a:solidFill>
            </a:endParaRPr>
          </a:p>
          <a:p>
            <a:pPr lvl="1">
              <a:lnSpc>
                <a:spcPct val="100000"/>
              </a:lnSpc>
              <a:spcBef>
                <a:spcPts val="1200"/>
              </a:spcBef>
              <a:buFontTx/>
              <a:buChar char="–"/>
            </a:pPr>
            <a:r>
              <a:rPr lang="zh-CN" altLang="en-US" sz="2000"/>
              <a:t>掌握了单例模式的相关知识后，接下来，通过一个案例来实现单例模式，如例</a:t>
            </a:r>
            <a:r>
              <a:rPr lang="en-US" altLang="zh-CN" sz="2000"/>
              <a:t>3-17</a:t>
            </a:r>
            <a:r>
              <a:rPr lang="zh-CN" altLang="en-US" sz="2000"/>
              <a:t>所示。</a:t>
            </a:r>
            <a:endParaRPr lang="en-US" altLang="zh-CN" sz="2000"/>
          </a:p>
        </p:txBody>
      </p:sp>
      <p:sp>
        <p:nvSpPr>
          <p:cNvPr id="11469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3.6 static</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p>
        </p:txBody>
      </p:sp>
      <p:pic>
        <p:nvPicPr>
          <p:cNvPr id="114694" name="Picture 2"/>
          <p:cNvPicPr>
            <a:picLocks noChangeAspect="1" noChangeArrowheads="1"/>
          </p:cNvPicPr>
          <p:nvPr/>
        </p:nvPicPr>
        <p:blipFill>
          <a:blip r:embed="rId2">
            <a:extLst>
              <a:ext uri="{28A0092B-C50C-407E-A947-70E740481C1C}">
                <a14:useLocalDpi xmlns:a14="http://schemas.microsoft.com/office/drawing/2010/main" val="0"/>
              </a:ext>
            </a:extLst>
          </a:blip>
          <a:srcRect t="10030"/>
          <a:stretch>
            <a:fillRect/>
          </a:stretch>
        </p:blipFill>
        <p:spPr bwMode="auto">
          <a:xfrm>
            <a:off x="0" y="2590800"/>
            <a:ext cx="9117013"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p:spPr>
        <p:txBody>
          <a:bodyPr/>
          <a:lstStyle/>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marL="457200" lvl="1" indent="0">
              <a:buFontTx/>
              <a:buNone/>
              <a:defRPr/>
            </a:pPr>
            <a:endParaRPr lang="en-US" altLang="zh-CN" dirty="0"/>
          </a:p>
          <a:p>
            <a:pPr lvl="1">
              <a:defRPr/>
            </a:pPr>
            <a:endParaRPr lang="en-US" altLang="zh-CN" dirty="0"/>
          </a:p>
          <a:p>
            <a:pPr marL="457200" lvl="1" indent="0">
              <a:buFontTx/>
              <a:buNone/>
              <a:defRPr/>
            </a:pPr>
            <a:endParaRPr lang="en-US" altLang="zh-CN" dirty="0"/>
          </a:p>
          <a:p>
            <a:pPr lvl="1">
              <a:defRPr/>
            </a:pPr>
            <a:endParaRPr lang="en-US" altLang="zh-CN" dirty="0"/>
          </a:p>
          <a:p>
            <a:pPr lvl="1">
              <a:defRPr/>
            </a:pPr>
            <a:endParaRPr lang="en-US" altLang="zh-CN" dirty="0"/>
          </a:p>
          <a:p>
            <a:pPr marL="457200" lvl="1" indent="0">
              <a:buFontTx/>
              <a:buNone/>
              <a:defRPr/>
            </a:pPr>
            <a:endParaRPr lang="en-US" altLang="zh-CN" dirty="0"/>
          </a:p>
          <a:p>
            <a:pPr lvl="1">
              <a:defRPr/>
            </a:pPr>
            <a:endParaRPr lang="en-US" altLang="zh-CN" dirty="0"/>
          </a:p>
          <a:p>
            <a:pPr lvl="1">
              <a:defRPr/>
            </a:pPr>
            <a:endParaRPr lang="en-US" altLang="zh-CN" dirty="0"/>
          </a:p>
          <a:p>
            <a:pPr marL="457200" lvl="1" indent="0">
              <a:buFontTx/>
              <a:buNone/>
              <a:defRPr/>
            </a:pPr>
            <a:endParaRPr lang="en-US" altLang="zh-CN" dirty="0"/>
          </a:p>
          <a:p>
            <a:pPr marL="457200" lvl="1" indent="0">
              <a:buFontTx/>
              <a:buNone/>
              <a:defRPr/>
            </a:pPr>
            <a:endParaRPr lang="en-US" altLang="zh-CN" dirty="0"/>
          </a:p>
          <a:p>
            <a:pPr lvl="1">
              <a:defRPr/>
            </a:pPr>
            <a:endParaRPr lang="zh-CN" altLang="zh-CN" sz="800" dirty="0"/>
          </a:p>
        </p:txBody>
      </p:sp>
      <p:sp>
        <p:nvSpPr>
          <p:cNvPr id="115716" name="内容占位符 2"/>
          <p:cNvSpPr txBox="1">
            <a:spLocks noChangeArrowheads="1"/>
          </p:cNvSpPr>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50000"/>
              </a:lnSpc>
              <a:spcBef>
                <a:spcPct val="20000"/>
              </a:spcBef>
              <a:buFontTx/>
              <a:buChar char="•"/>
            </a:pPr>
            <a:r>
              <a:rPr lang="en-US" altLang="zh-CN" sz="2400" b="1">
                <a:solidFill>
                  <a:srgbClr val="0070C0"/>
                </a:solidFill>
              </a:rPr>
              <a:t>3.8.4 </a:t>
            </a:r>
            <a:r>
              <a:rPr lang="zh-CN" altLang="en-US" sz="2400" b="1">
                <a:solidFill>
                  <a:srgbClr val="0070C0"/>
                </a:solidFill>
              </a:rPr>
              <a:t>单例模式</a:t>
            </a:r>
            <a:endParaRPr lang="en-US" altLang="zh-CN" sz="2400" b="1">
              <a:solidFill>
                <a:srgbClr val="0070C0"/>
              </a:solidFill>
            </a:endParaRPr>
          </a:p>
          <a:p>
            <a:pPr lvl="1">
              <a:lnSpc>
                <a:spcPct val="150000"/>
              </a:lnSpc>
              <a:spcBef>
                <a:spcPct val="20000"/>
              </a:spcBef>
              <a:buFontTx/>
              <a:buChar char="–"/>
            </a:pPr>
            <a:r>
              <a:rPr lang="zh-CN" altLang="en-US" sz="2000"/>
              <a:t>类</a:t>
            </a:r>
            <a:r>
              <a:rPr lang="zh-CN" altLang="zh-CN" sz="2000"/>
              <a:t>的构造方法使用</a:t>
            </a:r>
            <a:r>
              <a:rPr lang="en-US" altLang="zh-CN" sz="2000"/>
              <a:t>private</a:t>
            </a:r>
            <a:r>
              <a:rPr lang="zh-CN" altLang="zh-CN" sz="2000"/>
              <a:t>修饰，声明为私有，这样就不能在类的外部使用</a:t>
            </a:r>
            <a:r>
              <a:rPr lang="en-US" altLang="zh-CN" sz="2000"/>
              <a:t>new</a:t>
            </a:r>
            <a:r>
              <a:rPr lang="zh-CN" altLang="zh-CN" sz="2000"/>
              <a:t>关键字来创建实例对象了。</a:t>
            </a:r>
            <a:endParaRPr lang="en-US" altLang="zh-CN" sz="2000"/>
          </a:p>
          <a:p>
            <a:pPr lvl="1">
              <a:lnSpc>
                <a:spcPct val="150000"/>
              </a:lnSpc>
              <a:spcBef>
                <a:spcPct val="20000"/>
              </a:spcBef>
              <a:buFontTx/>
              <a:buChar char="–"/>
            </a:pPr>
            <a:r>
              <a:rPr lang="zh-CN" altLang="en-US" sz="2000"/>
              <a:t>在类</a:t>
            </a:r>
            <a:r>
              <a:rPr lang="zh-CN" altLang="zh-CN" sz="2000"/>
              <a:t>的内部创建一个该类的实例对象，并使用静态变量</a:t>
            </a:r>
            <a:r>
              <a:rPr lang="en-US" altLang="zh-CN" sz="2000"/>
              <a:t>INSTANCE</a:t>
            </a:r>
            <a:r>
              <a:rPr lang="zh-CN" altLang="zh-CN" sz="2000"/>
              <a:t>引用该对象，由于变量应该禁止外界直接访问，因此使用</a:t>
            </a:r>
            <a:r>
              <a:rPr lang="en-US" altLang="zh-CN" sz="2000"/>
              <a:t>private</a:t>
            </a:r>
            <a:r>
              <a:rPr lang="zh-CN" altLang="zh-CN" sz="2000"/>
              <a:t>修饰，声明为私有成员</a:t>
            </a:r>
            <a:r>
              <a:rPr lang="zh-CN" altLang="en-US" sz="2000"/>
              <a:t>。</a:t>
            </a:r>
            <a:endParaRPr lang="en-US" altLang="zh-CN" sz="2000"/>
          </a:p>
          <a:p>
            <a:pPr lvl="1">
              <a:lnSpc>
                <a:spcPct val="150000"/>
              </a:lnSpc>
              <a:spcBef>
                <a:spcPct val="20000"/>
              </a:spcBef>
              <a:buFontTx/>
              <a:buChar char="–"/>
            </a:pPr>
            <a:r>
              <a:rPr lang="zh-CN" altLang="en-US" sz="2000"/>
              <a:t>为了</a:t>
            </a:r>
            <a:r>
              <a:rPr lang="zh-CN" altLang="zh-CN" sz="2000"/>
              <a:t>让类的外部能够获得类的实例对象，需要定义一个静态方法</a:t>
            </a:r>
            <a:r>
              <a:rPr lang="en-US" altLang="zh-CN" sz="2000"/>
              <a:t>getInstance()</a:t>
            </a:r>
            <a:r>
              <a:rPr lang="zh-CN" altLang="zh-CN" sz="2000"/>
              <a:t>，用于返回该类实例</a:t>
            </a:r>
            <a:r>
              <a:rPr lang="en-US" altLang="zh-CN" sz="2000"/>
              <a:t>INSTANCE</a:t>
            </a:r>
            <a:r>
              <a:rPr lang="zh-CN" altLang="zh-CN" sz="2000"/>
              <a:t>。由于方法是静态的，外界可以通过“类名</a:t>
            </a:r>
            <a:r>
              <a:rPr lang="en-US" altLang="zh-CN" sz="2000"/>
              <a:t>.</a:t>
            </a:r>
            <a:r>
              <a:rPr lang="zh-CN" altLang="zh-CN" sz="2000"/>
              <a:t>方法名”的方式来访问</a:t>
            </a:r>
            <a:r>
              <a:rPr lang="zh-CN" altLang="en-US" sz="2000"/>
              <a:t>。</a:t>
            </a:r>
            <a:endParaRPr lang="en-US" altLang="zh-CN" sz="2000"/>
          </a:p>
        </p:txBody>
      </p:sp>
      <p:sp>
        <p:nvSpPr>
          <p:cNvPr id="11571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3.6 static</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关键字</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16739" name="内容占位符 2"/>
          <p:cNvSpPr txBox="1">
            <a:spLocks/>
          </p:cNvSpPr>
          <p:nvPr/>
        </p:nvSpPr>
        <p:spPr bwMode="auto">
          <a:xfrm>
            <a:off x="457200" y="1231900"/>
            <a:ext cx="82296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ts val="600"/>
              </a:spcBef>
              <a:buFontTx/>
              <a:buChar char="•"/>
            </a:pPr>
            <a:r>
              <a:rPr lang="en-US" altLang="zh-CN" sz="2400" b="1">
                <a:solidFill>
                  <a:srgbClr val="0070C0"/>
                </a:solidFill>
              </a:rPr>
              <a:t>3.6.4 </a:t>
            </a:r>
            <a:r>
              <a:rPr lang="zh-CN" altLang="en-US" sz="2400" b="1">
                <a:solidFill>
                  <a:srgbClr val="0070C0"/>
                </a:solidFill>
              </a:rPr>
              <a:t>单例模式</a:t>
            </a:r>
            <a:endParaRPr lang="en-US" altLang="zh-CN" sz="2400" b="1">
              <a:solidFill>
                <a:srgbClr val="0070C0"/>
              </a:solidFill>
            </a:endParaRPr>
          </a:p>
          <a:p>
            <a:pPr>
              <a:lnSpc>
                <a:spcPct val="100000"/>
              </a:lnSpc>
              <a:spcBef>
                <a:spcPts val="600"/>
              </a:spcBef>
              <a:buFontTx/>
              <a:buChar char="•"/>
            </a:pPr>
            <a:r>
              <a:rPr lang="zh-CN" altLang="en-US" sz="2000"/>
              <a:t>编写一个测试类对实现了单例的</a:t>
            </a:r>
            <a:r>
              <a:rPr lang="en-US" altLang="zh-CN" sz="2000"/>
              <a:t>Single</a:t>
            </a:r>
            <a:r>
              <a:rPr lang="zh-CN" altLang="en-US" sz="2000"/>
              <a:t>类进行测试，具体代码如例</a:t>
            </a:r>
            <a:r>
              <a:rPr lang="en-US" altLang="zh-CN" sz="2000"/>
              <a:t>3-18</a:t>
            </a:r>
            <a:r>
              <a:rPr lang="zh-CN" altLang="en-US" sz="2000"/>
              <a:t>所示。</a:t>
            </a:r>
            <a:endParaRPr lang="en-US" altLang="zh-CN" sz="2000"/>
          </a:p>
          <a:p>
            <a:pPr lvl="1">
              <a:lnSpc>
                <a:spcPct val="100000"/>
              </a:lnSpc>
              <a:spcBef>
                <a:spcPct val="0"/>
              </a:spcBef>
              <a:buFontTx/>
              <a:buNone/>
            </a:pPr>
            <a:r>
              <a:rPr lang="en-US" altLang="zh-CN" sz="2000"/>
              <a:t>class Example15 {</a:t>
            </a:r>
          </a:p>
          <a:p>
            <a:pPr lvl="1">
              <a:lnSpc>
                <a:spcPct val="100000"/>
              </a:lnSpc>
              <a:spcBef>
                <a:spcPct val="0"/>
              </a:spcBef>
              <a:buFontTx/>
              <a:buNone/>
            </a:pPr>
            <a:r>
              <a:rPr lang="en-US" altLang="zh-CN" sz="2000"/>
              <a:t>	public static void main(String[] args) {</a:t>
            </a:r>
          </a:p>
          <a:p>
            <a:pPr lvl="1">
              <a:lnSpc>
                <a:spcPct val="100000"/>
              </a:lnSpc>
              <a:spcBef>
                <a:spcPct val="0"/>
              </a:spcBef>
              <a:buFontTx/>
              <a:buNone/>
            </a:pPr>
            <a:r>
              <a:rPr lang="en-US" altLang="zh-CN" sz="2000"/>
              <a:t>		Single s1 = Single.getInstance();</a:t>
            </a:r>
          </a:p>
          <a:p>
            <a:pPr lvl="1">
              <a:lnSpc>
                <a:spcPct val="100000"/>
              </a:lnSpc>
              <a:spcBef>
                <a:spcPct val="0"/>
              </a:spcBef>
              <a:buFontTx/>
              <a:buNone/>
            </a:pPr>
            <a:r>
              <a:rPr lang="en-US" altLang="zh-CN" sz="2000"/>
              <a:t>		Single s2 = Single.getInstance();</a:t>
            </a:r>
          </a:p>
          <a:p>
            <a:pPr lvl="1">
              <a:lnSpc>
                <a:spcPct val="100000"/>
              </a:lnSpc>
              <a:spcBef>
                <a:spcPct val="0"/>
              </a:spcBef>
              <a:buFontTx/>
              <a:buNone/>
            </a:pPr>
            <a:r>
              <a:rPr lang="en-US" altLang="zh-CN" sz="2000"/>
              <a:t>		System.out.println(s1==s2);</a:t>
            </a:r>
          </a:p>
          <a:p>
            <a:pPr lvl="1">
              <a:lnSpc>
                <a:spcPct val="100000"/>
              </a:lnSpc>
              <a:spcBef>
                <a:spcPct val="0"/>
              </a:spcBef>
              <a:buFontTx/>
              <a:buNone/>
            </a:pPr>
            <a:r>
              <a:rPr lang="en-US" altLang="zh-CN" sz="2000"/>
              <a:t>	}</a:t>
            </a:r>
          </a:p>
          <a:p>
            <a:pPr lvl="1">
              <a:lnSpc>
                <a:spcPct val="100000"/>
              </a:lnSpc>
              <a:spcBef>
                <a:spcPct val="0"/>
              </a:spcBef>
              <a:buFontTx/>
              <a:buNone/>
            </a:pPr>
            <a:r>
              <a:rPr lang="en-US" altLang="zh-CN" sz="2000"/>
              <a:t>}</a:t>
            </a:r>
          </a:p>
          <a:p>
            <a:pPr>
              <a:lnSpc>
                <a:spcPct val="100000"/>
              </a:lnSpc>
              <a:spcBef>
                <a:spcPts val="600"/>
              </a:spcBef>
              <a:buFontTx/>
              <a:buChar char="•"/>
            </a:pPr>
            <a:r>
              <a:rPr lang="zh-CN" altLang="en-US" sz="2000"/>
              <a:t>单例模式还可以写成其他形式，具体如例</a:t>
            </a:r>
            <a:r>
              <a:rPr lang="en-US" altLang="zh-CN" sz="2000"/>
              <a:t>3-19</a:t>
            </a:r>
            <a:r>
              <a:rPr lang="zh-CN" altLang="en-US" sz="2000"/>
              <a:t>所示。</a:t>
            </a:r>
            <a:endParaRPr lang="en-US" altLang="zh-CN" sz="2000"/>
          </a:p>
          <a:p>
            <a:pPr lvl="1">
              <a:lnSpc>
                <a:spcPct val="100000"/>
              </a:lnSpc>
              <a:spcBef>
                <a:spcPct val="0"/>
              </a:spcBef>
              <a:buFontTx/>
              <a:buNone/>
            </a:pPr>
            <a:r>
              <a:rPr lang="en-US" altLang="zh-CN" sz="2000"/>
              <a:t> class Single {</a:t>
            </a:r>
          </a:p>
          <a:p>
            <a:pPr lvl="1">
              <a:lnSpc>
                <a:spcPct val="100000"/>
              </a:lnSpc>
              <a:spcBef>
                <a:spcPct val="0"/>
              </a:spcBef>
              <a:buFontTx/>
              <a:buNone/>
            </a:pPr>
            <a:r>
              <a:rPr lang="en-US" altLang="zh-CN" sz="2000"/>
              <a:t>		private Single() {}</a:t>
            </a:r>
          </a:p>
          <a:p>
            <a:pPr lvl="1">
              <a:lnSpc>
                <a:spcPct val="100000"/>
              </a:lnSpc>
              <a:spcBef>
                <a:spcPct val="0"/>
              </a:spcBef>
              <a:buFontTx/>
              <a:buNone/>
            </a:pPr>
            <a:r>
              <a:rPr lang="en-US" altLang="zh-CN" sz="2000"/>
              <a:t>		public static final Single INSTANCE = new Single();</a:t>
            </a:r>
          </a:p>
          <a:p>
            <a:pPr lvl="1">
              <a:lnSpc>
                <a:spcPct val="100000"/>
              </a:lnSpc>
              <a:spcBef>
                <a:spcPct val="0"/>
              </a:spcBef>
              <a:buFontTx/>
              <a:buNone/>
            </a:pPr>
            <a:r>
              <a:rPr lang="en-US" altLang="zh-CN" sz="2000"/>
              <a:t>}</a:t>
            </a:r>
          </a:p>
        </p:txBody>
      </p:sp>
      <p:sp>
        <p:nvSpPr>
          <p:cNvPr id="11674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多学一招</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260350" y="1092200"/>
            <a:ext cx="8472488" cy="2659063"/>
          </a:xfrm>
        </p:spPr>
        <p:txBody>
          <a:bodyPr/>
          <a:lstStyle/>
          <a:p>
            <a:pPr lvl="1" eaLnBrk="1" hangingPunct="1"/>
            <a:r>
              <a:rPr lang="zh-CN" altLang="zh-CN" dirty="0"/>
              <a:t>面向对象的编程思想力图在程序中对事物的描述与该事物在现实中的形态保持一致。为了做到这一点，面向对象的思想中提出两个概念，即</a:t>
            </a:r>
            <a:r>
              <a:rPr lang="zh-CN" altLang="zh-CN" b="1" dirty="0">
                <a:solidFill>
                  <a:srgbClr val="00B0F0"/>
                </a:solidFill>
              </a:rPr>
              <a:t>类和对象</a:t>
            </a:r>
            <a:r>
              <a:rPr lang="zh-CN" altLang="zh-CN" dirty="0"/>
              <a:t>。</a:t>
            </a:r>
            <a:r>
              <a:rPr lang="en-US" altLang="zh-CN" dirty="0"/>
              <a:t> </a:t>
            </a:r>
          </a:p>
          <a:p>
            <a:pPr lvl="1" eaLnBrk="1" hangingPunct="1"/>
            <a:r>
              <a:rPr lang="zh-CN" altLang="zh-CN" dirty="0"/>
              <a:t>类是对某一类事物的抽象描述，而对象用于表示现实中该类事物的个体。</a:t>
            </a:r>
            <a:r>
              <a:rPr lang="zh-CN" altLang="en-US" dirty="0"/>
              <a:t>类和对象的关系如同玩具和玩具模型的关系。</a:t>
            </a:r>
            <a:endParaRPr lang="en-US" altLang="zh-CN" dirty="0"/>
          </a:p>
          <a:p>
            <a:pPr lvl="1" eaLnBrk="1" hangingPunct="1"/>
            <a:endParaRPr lang="zh-CN" altLang="zh-CN" dirty="0"/>
          </a:p>
          <a:p>
            <a:pPr marL="0" indent="0" eaLnBrk="1" hangingPunct="1">
              <a:buFontTx/>
              <a:buNone/>
            </a:pPr>
            <a:endParaRPr lang="en-US" altLang="zh-CN" dirty="0"/>
          </a:p>
        </p:txBody>
      </p:sp>
      <p:pic>
        <p:nvPicPr>
          <p:cNvPr id="5427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3505200"/>
            <a:ext cx="4048125"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类与对象</a:t>
            </a:r>
          </a:p>
        </p:txBody>
      </p:sp>
      <p:sp>
        <p:nvSpPr>
          <p:cNvPr id="5" name="圆角矩形标注 4"/>
          <p:cNvSpPr/>
          <p:nvPr/>
        </p:nvSpPr>
        <p:spPr bwMode="auto">
          <a:xfrm>
            <a:off x="4618038" y="3557588"/>
            <a:ext cx="4114800" cy="2538412"/>
          </a:xfrm>
          <a:prstGeom prst="wedgeRoundRectCallout">
            <a:avLst>
              <a:gd name="adj1" fmla="val 14176"/>
              <a:gd name="adj2" fmla="val -49614"/>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defRPr/>
            </a:pPr>
            <a:r>
              <a:rPr lang="zh-CN" altLang="zh-CN" dirty="0">
                <a:latin typeface="+mn-ea"/>
                <a:ea typeface="+mn-ea"/>
              </a:rPr>
              <a:t>玩具模型</a:t>
            </a:r>
            <a:r>
              <a:rPr lang="zh-CN" altLang="en-US" dirty="0">
                <a:latin typeface="+mn-ea"/>
                <a:ea typeface="+mn-ea"/>
              </a:rPr>
              <a:t>可以</a:t>
            </a:r>
            <a:r>
              <a:rPr lang="zh-CN" altLang="zh-CN" dirty="0">
                <a:latin typeface="+mn-ea"/>
                <a:ea typeface="+mn-ea"/>
              </a:rPr>
              <a:t>看作是一个类，将一个个玩具看作对象，从玩具模型和玩具之间的关系便可以看出类与对象之间的关系。类用于描述多个对象的共同特征，它是对象的模板。对象用于描述现实中的个体，它是类的实例</a:t>
            </a:r>
            <a:r>
              <a:rPr lang="zh-CN" altLang="en-US" dirty="0">
                <a:latin typeface="+mn-ea"/>
                <a:ea typeface="+mn-ea"/>
              </a:rPr>
              <a:t>，</a:t>
            </a:r>
            <a:r>
              <a:rPr lang="zh-CN" altLang="zh-CN" dirty="0">
                <a:latin typeface="+mn-ea"/>
                <a:ea typeface="+mn-ea"/>
              </a:rPr>
              <a:t>并且一个类可以对应多个对象</a:t>
            </a:r>
            <a:r>
              <a:rPr lang="zh-CN" altLang="en-US" dirty="0">
                <a:latin typeface="+mn-ea"/>
                <a:ea typeface="+mn-ea"/>
              </a:rPr>
              <a:t>。</a:t>
            </a:r>
            <a:endParaRPr lang="zh-CN" altLang="en-US" b="1" dirty="0">
              <a:latin typeface="+mn-ea"/>
              <a:ea typeface="+mn-ea"/>
            </a:endParaRPr>
          </a:p>
        </p:txBody>
      </p:sp>
    </p:spTree>
    <p:extLst>
      <p:ext uri="{BB962C8B-B14F-4D97-AF65-F5344CB8AC3E}">
        <p14:creationId xmlns:p14="http://schemas.microsoft.com/office/powerpoint/2010/main" val="352040041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7767" name="组合 358"/>
          <p:cNvGrpSpPr>
            <a:grpSpLocks/>
          </p:cNvGrpSpPr>
          <p:nvPr/>
        </p:nvGrpSpPr>
        <p:grpSpPr bwMode="auto">
          <a:xfrm>
            <a:off x="1106488" y="3219450"/>
            <a:ext cx="7629525" cy="668338"/>
            <a:chOff x="1029300" y="5045322"/>
            <a:chExt cx="7628925" cy="669008"/>
          </a:xfrm>
        </p:grpSpPr>
        <p:grpSp>
          <p:nvGrpSpPr>
            <p:cNvPr id="117788" name="组合 379"/>
            <p:cNvGrpSpPr>
              <a:grpSpLocks/>
            </p:cNvGrpSpPr>
            <p:nvPr/>
          </p:nvGrpSpPr>
          <p:grpSpPr bwMode="auto">
            <a:xfrm>
              <a:off x="2520950" y="5045323"/>
              <a:ext cx="6137275" cy="669007"/>
              <a:chOff x="2520950" y="4924673"/>
              <a:chExt cx="6137275" cy="789657"/>
            </a:xfrm>
          </p:grpSpPr>
          <p:sp>
            <p:nvSpPr>
              <p:cNvPr id="3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7794" name="组合 385"/>
              <p:cNvGrpSpPr>
                <a:grpSpLocks/>
              </p:cNvGrpSpPr>
              <p:nvPr/>
            </p:nvGrpSpPr>
            <p:grpSpPr bwMode="auto">
              <a:xfrm>
                <a:off x="2520950" y="4924673"/>
                <a:ext cx="6137275" cy="664245"/>
                <a:chOff x="2520950" y="4868193"/>
                <a:chExt cx="6137275" cy="720725"/>
              </a:xfrm>
            </p:grpSpPr>
            <p:sp>
              <p:nvSpPr>
                <p:cNvPr id="3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7790" name="组合 381"/>
            <p:cNvGrpSpPr>
              <a:grpSpLocks/>
            </p:cNvGrpSpPr>
            <p:nvPr/>
          </p:nvGrpSpPr>
          <p:grpSpPr bwMode="auto">
            <a:xfrm>
              <a:off x="1029300" y="5045322"/>
              <a:ext cx="635025" cy="637257"/>
              <a:chOff x="1098627" y="4776118"/>
              <a:chExt cx="903287" cy="906462"/>
            </a:xfrm>
          </p:grpSpPr>
          <p:sp>
            <p:nvSpPr>
              <p:cNvPr id="3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17768" name="TextBox 359"/>
          <p:cNvSpPr txBox="1">
            <a:spLocks noChangeArrowheads="1"/>
          </p:cNvSpPr>
          <p:nvPr/>
        </p:nvSpPr>
        <p:spPr bwMode="auto">
          <a:xfrm>
            <a:off x="3268663" y="1700213"/>
            <a:ext cx="4865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b="1">
                <a:latin typeface="Arial" panose="020B0604020202020204" pitchFamily="34" charset="0"/>
                <a:ea typeface="宋体" panose="02010600030101010101" pitchFamily="2" charset="-122"/>
              </a:rPr>
              <a:t>3.8  </a:t>
            </a:r>
            <a:r>
              <a:rPr lang="en-US" altLang="zh-CN" b="1">
                <a:solidFill>
                  <a:srgbClr val="00ACE6"/>
                </a:solidFill>
                <a:latin typeface="微软雅黑" panose="020B0503020204020204" pitchFamily="34" charset="-122"/>
                <a:ea typeface="微软雅黑" panose="020B0503020204020204" pitchFamily="34" charset="-122"/>
              </a:rPr>
              <a:t>Java</a:t>
            </a:r>
            <a:r>
              <a:rPr lang="zh-CN" altLang="en-US" b="1">
                <a:solidFill>
                  <a:srgbClr val="00ACE6"/>
                </a:solidFill>
                <a:latin typeface="微软雅黑" panose="020B0503020204020204" pitchFamily="34" charset="-122"/>
                <a:ea typeface="微软雅黑" panose="020B0503020204020204" pitchFamily="34" charset="-122"/>
              </a:rPr>
              <a:t>的帮助文档</a:t>
            </a:r>
            <a:endParaRPr lang="zh-CN" altLang="en-US" b="1">
              <a:solidFill>
                <a:srgbClr val="009ED6"/>
              </a:solidFill>
              <a:latin typeface="微软雅黑" panose="020B0503020204020204" pitchFamily="34" charset="-122"/>
              <a:ea typeface="微软雅黑" panose="020B0503020204020204" pitchFamily="34" charset="-122"/>
            </a:endParaRPr>
          </a:p>
        </p:txBody>
      </p:sp>
      <p:grpSp>
        <p:nvGrpSpPr>
          <p:cNvPr id="117769" name="组合 360"/>
          <p:cNvGrpSpPr>
            <a:grpSpLocks/>
          </p:cNvGrpSpPr>
          <p:nvPr/>
        </p:nvGrpSpPr>
        <p:grpSpPr bwMode="auto">
          <a:xfrm>
            <a:off x="1328738" y="3943350"/>
            <a:ext cx="7407275" cy="669925"/>
            <a:chOff x="1252258" y="5045323"/>
            <a:chExt cx="7405967" cy="669007"/>
          </a:xfrm>
        </p:grpSpPr>
        <p:grpSp>
          <p:nvGrpSpPr>
            <p:cNvPr id="117781" name="组合 372"/>
            <p:cNvGrpSpPr>
              <a:grpSpLocks/>
            </p:cNvGrpSpPr>
            <p:nvPr/>
          </p:nvGrpSpPr>
          <p:grpSpPr bwMode="auto">
            <a:xfrm>
              <a:off x="2520950" y="5045323"/>
              <a:ext cx="6137275" cy="669007"/>
              <a:chOff x="2520950" y="4924673"/>
              <a:chExt cx="6137275" cy="789657"/>
            </a:xfrm>
          </p:grpSpPr>
          <p:sp>
            <p:nvSpPr>
              <p:cNvPr id="25" name="AutoShape 218"/>
              <p:cNvSpPr>
                <a:spLocks noChangeArrowheads="1"/>
              </p:cNvSpPr>
              <p:nvPr/>
            </p:nvSpPr>
            <p:spPr bwMode="auto">
              <a:xfrm>
                <a:off x="2720436" y="5394351"/>
                <a:ext cx="5807637" cy="31997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7785" name="组合 376"/>
              <p:cNvGrpSpPr>
                <a:grpSpLocks/>
              </p:cNvGrpSpPr>
              <p:nvPr/>
            </p:nvGrpSpPr>
            <p:grpSpPr bwMode="auto">
              <a:xfrm>
                <a:off x="2520950" y="4924673"/>
                <a:ext cx="6137275" cy="664245"/>
                <a:chOff x="2520950" y="4868193"/>
                <a:chExt cx="6137275" cy="720725"/>
              </a:xfrm>
            </p:grpSpPr>
            <p:sp>
              <p:nvSpPr>
                <p:cNvPr id="27" name="AutoShape 181"/>
                <p:cNvSpPr>
                  <a:spLocks noChangeArrowheads="1"/>
                </p:cNvSpPr>
                <p:nvPr/>
              </p:nvSpPr>
              <p:spPr bwMode="auto">
                <a:xfrm>
                  <a:off x="2517272" y="4868193"/>
                  <a:ext cx="6140953" cy="720768"/>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8" name="AutoShape 202"/>
                <p:cNvSpPr>
                  <a:spLocks noChangeArrowheads="1"/>
                </p:cNvSpPr>
                <p:nvPr/>
              </p:nvSpPr>
              <p:spPr bwMode="auto">
                <a:xfrm>
                  <a:off x="2761703" y="4983923"/>
                  <a:ext cx="5690183" cy="49134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3" name="Line 188"/>
            <p:cNvSpPr>
              <a:spLocks noChangeShapeType="1"/>
            </p:cNvSpPr>
            <p:nvPr/>
          </p:nvSpPr>
          <p:spPr bwMode="auto">
            <a:xfrm flipH="1">
              <a:off x="1499864" y="5330681"/>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4" name="Oval 151"/>
            <p:cNvSpPr>
              <a:spLocks noChangeArrowheads="1"/>
            </p:cNvSpPr>
            <p:nvPr/>
          </p:nvSpPr>
          <p:spPr bwMode="auto">
            <a:xfrm>
              <a:off x="1252258" y="5064347"/>
              <a:ext cx="169832" cy="16963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17770" name="组合 361"/>
          <p:cNvGrpSpPr>
            <a:grpSpLocks/>
          </p:cNvGrpSpPr>
          <p:nvPr/>
        </p:nvGrpSpPr>
        <p:grpSpPr bwMode="auto">
          <a:xfrm>
            <a:off x="1112838" y="3910013"/>
            <a:ext cx="635000" cy="638175"/>
            <a:chOff x="1190461" y="2772022"/>
            <a:chExt cx="635025" cy="637257"/>
          </a:xfrm>
        </p:grpSpPr>
        <p:sp>
          <p:nvSpPr>
            <p:cNvPr id="20"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1"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17771" name="TextBox 362"/>
          <p:cNvSpPr txBox="1">
            <a:spLocks noChangeArrowheads="1"/>
          </p:cNvSpPr>
          <p:nvPr/>
        </p:nvSpPr>
        <p:spPr bwMode="auto">
          <a:xfrm>
            <a:off x="1055688" y="3336925"/>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3.8.1</a:t>
            </a:r>
            <a:endParaRPr lang="zh-CN" altLang="en-US" sz="1800">
              <a:latin typeface="Arial" panose="020B0604020202020204" pitchFamily="34" charset="0"/>
              <a:ea typeface="宋体" panose="02010600030101010101" pitchFamily="2" charset="-122"/>
            </a:endParaRPr>
          </a:p>
        </p:txBody>
      </p:sp>
      <p:sp>
        <p:nvSpPr>
          <p:cNvPr id="117772" name="TextBox 363"/>
          <p:cNvSpPr txBox="1">
            <a:spLocks noChangeArrowheads="1"/>
          </p:cNvSpPr>
          <p:nvPr/>
        </p:nvSpPr>
        <p:spPr bwMode="auto">
          <a:xfrm>
            <a:off x="1055688" y="4059238"/>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3.8.2</a:t>
            </a:r>
            <a:endParaRPr lang="zh-CN" altLang="en-US" sz="1800">
              <a:latin typeface="Arial" panose="020B0604020202020204" pitchFamily="34" charset="0"/>
              <a:ea typeface="宋体" panose="02010600030101010101" pitchFamily="2" charset="-122"/>
            </a:endParaRPr>
          </a:p>
        </p:txBody>
      </p:sp>
      <p:sp>
        <p:nvSpPr>
          <p:cNvPr id="117773" name="TextBox 364"/>
          <p:cNvSpPr txBox="1">
            <a:spLocks noChangeArrowheads="1"/>
          </p:cNvSpPr>
          <p:nvPr/>
        </p:nvSpPr>
        <p:spPr bwMode="auto">
          <a:xfrm>
            <a:off x="3213100" y="3319463"/>
            <a:ext cx="3221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Java</a:t>
            </a:r>
            <a:r>
              <a:rPr lang="zh-CN" altLang="en-US" sz="1800">
                <a:latin typeface="微软雅黑" panose="020B0503020204020204" pitchFamily="34" charset="-122"/>
                <a:ea typeface="微软雅黑" panose="020B0503020204020204" pitchFamily="34" charset="-122"/>
              </a:rPr>
              <a:t>的文档注释</a:t>
            </a:r>
          </a:p>
        </p:txBody>
      </p:sp>
      <p:sp>
        <p:nvSpPr>
          <p:cNvPr id="117774" name="TextBox 365"/>
          <p:cNvSpPr txBox="1">
            <a:spLocks noChangeArrowheads="1"/>
          </p:cNvSpPr>
          <p:nvPr/>
        </p:nvSpPr>
        <p:spPr bwMode="auto">
          <a:xfrm>
            <a:off x="3213100" y="4046538"/>
            <a:ext cx="3219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JDK</a:t>
            </a:r>
            <a:r>
              <a:rPr lang="zh-CN" altLang="en-US" sz="1800">
                <a:latin typeface="微软雅黑" panose="020B0503020204020204" pitchFamily="34" charset="-122"/>
                <a:ea typeface="微软雅黑" panose="020B0503020204020204" pitchFamily="34" charset="-122"/>
              </a:rPr>
              <a:t>帮助文档的使用</a:t>
            </a:r>
          </a:p>
        </p:txBody>
      </p:sp>
      <p:pic>
        <p:nvPicPr>
          <p:cNvPr id="117775"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776" name="图片 368">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sp>
        <p:nvSpPr>
          <p:cNvPr id="11777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cSld>
  <p:clrMapOvr>
    <a:masterClrMapping/>
  </p:clrMapOvr>
  <p:transition spd="slow" advClick="0"/>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p:spPr>
        <p:txBody>
          <a:bodyPr rtlCol="0">
            <a:normAutofit/>
          </a:bodyPr>
          <a:lstStyle/>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zh-CN" altLang="zh-CN" sz="800" dirty="0">
              <a:cs typeface="+mn-cs"/>
            </a:endParaRPr>
          </a:p>
        </p:txBody>
      </p:sp>
      <p:sp>
        <p:nvSpPr>
          <p:cNvPr id="10" name="内容占位符 2"/>
          <p:cNvSpPr txBox="1">
            <a:spLocks/>
          </p:cNvSpPr>
          <p:nvPr/>
        </p:nvSpPr>
        <p:spPr bwMode="auto">
          <a:xfrm>
            <a:off x="457200" y="1123950"/>
            <a:ext cx="8229600" cy="5059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defRPr/>
            </a:pPr>
            <a:r>
              <a:rPr lang="en-US" altLang="zh-CN" b="1" dirty="0">
                <a:solidFill>
                  <a:srgbClr val="0070C0"/>
                </a:solidFill>
              </a:rPr>
              <a:t>3.8.1 Java</a:t>
            </a:r>
            <a:r>
              <a:rPr lang="zh-CN" altLang="en-US" b="1" dirty="0">
                <a:solidFill>
                  <a:srgbClr val="0070C0"/>
                </a:solidFill>
              </a:rPr>
              <a:t>的文档注释</a:t>
            </a:r>
            <a:endParaRPr lang="en-US" altLang="zh-CN" b="1" dirty="0">
              <a:solidFill>
                <a:srgbClr val="0070C0"/>
              </a:solidFill>
            </a:endParaRPr>
          </a:p>
          <a:p>
            <a:pPr lvl="1">
              <a:lnSpc>
                <a:spcPct val="200000"/>
              </a:lnSpc>
              <a:defRPr/>
            </a:pPr>
            <a:r>
              <a:rPr lang="zh-CN" altLang="zh-CN" dirty="0"/>
              <a:t>文档注释</a:t>
            </a:r>
            <a:r>
              <a:rPr lang="zh-CN" altLang="en-US" dirty="0"/>
              <a:t>用于</a:t>
            </a:r>
            <a:r>
              <a:rPr lang="zh-CN" altLang="zh-CN" dirty="0"/>
              <a:t>是嵌入到程序当中的帮助信息，用于说明如何使用当前程序</a:t>
            </a:r>
            <a:r>
              <a:rPr lang="zh-CN" altLang="en-US" dirty="0"/>
              <a:t>，它</a:t>
            </a:r>
            <a:r>
              <a:rPr lang="zh-CN" altLang="zh-CN" dirty="0"/>
              <a:t>以“</a:t>
            </a:r>
            <a:r>
              <a:rPr lang="en-US" altLang="zh-CN" dirty="0"/>
              <a:t>/**</a:t>
            </a:r>
            <a:r>
              <a:rPr lang="zh-CN" altLang="zh-CN" dirty="0"/>
              <a:t>”开头，以“</a:t>
            </a:r>
            <a:r>
              <a:rPr lang="en-US" altLang="zh-CN" dirty="0"/>
              <a:t>*/</a:t>
            </a:r>
            <a:r>
              <a:rPr lang="zh-CN" altLang="zh-CN" dirty="0"/>
              <a:t>”标志结束</a:t>
            </a:r>
            <a:r>
              <a:rPr lang="zh-CN" altLang="en-US" dirty="0"/>
              <a:t>。</a:t>
            </a:r>
            <a:endParaRPr lang="en-US" altLang="zh-CN" dirty="0"/>
          </a:p>
          <a:p>
            <a:pPr lvl="1">
              <a:lnSpc>
                <a:spcPct val="200000"/>
              </a:lnSpc>
              <a:defRPr/>
            </a:pPr>
            <a:r>
              <a:rPr lang="en-US" altLang="zh-CN" dirty="0"/>
              <a:t>Java</a:t>
            </a:r>
            <a:r>
              <a:rPr lang="zh-CN" altLang="zh-CN" dirty="0"/>
              <a:t>中提供了</a:t>
            </a:r>
            <a:r>
              <a:rPr lang="en-US" altLang="zh-CN" dirty="0" err="1"/>
              <a:t>javadoc</a:t>
            </a:r>
            <a:r>
              <a:rPr lang="zh-CN" altLang="zh-CN" dirty="0"/>
              <a:t>命令，它可以将这些帮助信息提取出来，自动生成</a:t>
            </a:r>
            <a:r>
              <a:rPr lang="en-US" altLang="zh-CN" dirty="0"/>
              <a:t>HTML</a:t>
            </a:r>
            <a:r>
              <a:rPr lang="zh-CN" altLang="zh-CN" dirty="0"/>
              <a:t>格式的帮助文档，从而实现程序的文档化</a:t>
            </a:r>
            <a:r>
              <a:rPr lang="zh-CN" altLang="en-US" dirty="0"/>
              <a:t>。</a:t>
            </a:r>
            <a:endParaRPr lang="en-US" altLang="zh-CN" dirty="0"/>
          </a:p>
          <a:p>
            <a:pPr marL="457200" lvl="1" indent="0">
              <a:buFontTx/>
              <a:buNone/>
              <a:defRPr/>
            </a:pPr>
            <a:endParaRPr lang="en-US" altLang="zh-CN" dirty="0"/>
          </a:p>
          <a:p>
            <a:pPr lvl="1">
              <a:defRPr/>
            </a:pPr>
            <a:endParaRPr lang="en-US" altLang="zh-CN" dirty="0"/>
          </a:p>
          <a:p>
            <a:pPr lvl="1">
              <a:defRPr/>
            </a:pPr>
            <a:endParaRPr lang="en-US" altLang="zh-CN" dirty="0"/>
          </a:p>
          <a:p>
            <a:pPr marL="457200" lvl="1" indent="0">
              <a:buFontTx/>
              <a:buNone/>
              <a:defRPr/>
            </a:pPr>
            <a:endParaRPr lang="en-US" altLang="zh-CN" dirty="0"/>
          </a:p>
          <a:p>
            <a:pPr marL="457200" lvl="1" indent="0">
              <a:buFontTx/>
              <a:buNone/>
              <a:defRPr/>
            </a:pPr>
            <a:endParaRPr lang="en-US" altLang="zh-CN" dirty="0"/>
          </a:p>
          <a:p>
            <a:pPr lvl="1">
              <a:defRPr/>
            </a:pPr>
            <a:endParaRPr lang="zh-CN" altLang="zh-CN" sz="800" dirty="0"/>
          </a:p>
        </p:txBody>
      </p:sp>
      <p:sp>
        <p:nvSpPr>
          <p:cNvPr id="11878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3.8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的帮助文档</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p:spPr>
        <p:txBody>
          <a:bodyPr rtlCol="0">
            <a:normAutofit/>
          </a:bodyPr>
          <a:lstStyle/>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zh-CN" altLang="zh-CN" sz="800" dirty="0">
              <a:cs typeface="+mn-cs"/>
            </a:endParaRPr>
          </a:p>
        </p:txBody>
      </p:sp>
      <p:sp>
        <p:nvSpPr>
          <p:cNvPr id="119812" name="内容占位符 2"/>
          <p:cNvSpPr txBox="1">
            <a:spLocks/>
          </p:cNvSpPr>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ts val="600"/>
              </a:spcBef>
              <a:buFontTx/>
              <a:buChar char="•"/>
            </a:pPr>
            <a:r>
              <a:rPr lang="en-US" altLang="zh-CN" sz="2400" b="1" dirty="0">
                <a:solidFill>
                  <a:srgbClr val="0070C0"/>
                </a:solidFill>
              </a:rPr>
              <a:t>3.8.1 Java</a:t>
            </a:r>
            <a:r>
              <a:rPr lang="zh-CN" altLang="en-US" sz="2400" b="1" dirty="0">
                <a:solidFill>
                  <a:srgbClr val="0070C0"/>
                </a:solidFill>
              </a:rPr>
              <a:t>的文档注释</a:t>
            </a:r>
            <a:endParaRPr lang="en-US" altLang="zh-CN" sz="2400" b="1" dirty="0">
              <a:solidFill>
                <a:srgbClr val="0070C0"/>
              </a:solidFill>
            </a:endParaRPr>
          </a:p>
          <a:p>
            <a:pPr>
              <a:lnSpc>
                <a:spcPct val="100000"/>
              </a:lnSpc>
              <a:spcBef>
                <a:spcPts val="600"/>
              </a:spcBef>
              <a:buFontTx/>
              <a:buChar char="•"/>
            </a:pPr>
            <a:r>
              <a:rPr lang="zh-CN" altLang="en-US" sz="2000" dirty="0"/>
              <a:t>接下来，就为大家演示如何使用</a:t>
            </a:r>
            <a:r>
              <a:rPr lang="en-US" altLang="zh-CN" sz="2000" dirty="0" err="1"/>
              <a:t>javadoc</a:t>
            </a:r>
            <a:r>
              <a:rPr lang="zh-CN" altLang="en-US" sz="2000" dirty="0"/>
              <a:t>命令生成帮助文档，首先需要定义一个</a:t>
            </a:r>
            <a:r>
              <a:rPr lang="en-US" altLang="zh-CN" sz="2000" dirty="0"/>
              <a:t>Person</a:t>
            </a:r>
            <a:r>
              <a:rPr lang="zh-CN" altLang="en-US" sz="2000" dirty="0"/>
              <a:t>类，在</a:t>
            </a:r>
            <a:r>
              <a:rPr lang="en-US" altLang="zh-CN" sz="2000" dirty="0"/>
              <a:t>Person</a:t>
            </a:r>
            <a:r>
              <a:rPr lang="zh-CN" altLang="en-US" sz="2000" dirty="0"/>
              <a:t>类中定义一个构造方法和一个</a:t>
            </a:r>
            <a:r>
              <a:rPr lang="en-US" altLang="zh-CN" sz="2000" dirty="0"/>
              <a:t>read()</a:t>
            </a:r>
            <a:r>
              <a:rPr lang="zh-CN" altLang="en-US" sz="2000" dirty="0"/>
              <a:t>方法，具体如例</a:t>
            </a:r>
            <a:r>
              <a:rPr lang="en-US" altLang="zh-CN" sz="2000" dirty="0"/>
              <a:t>3-24</a:t>
            </a:r>
            <a:r>
              <a:rPr lang="zh-CN" altLang="en-US" sz="2000" dirty="0"/>
              <a:t>所示。</a:t>
            </a:r>
            <a:endParaRPr lang="en-US" altLang="zh-CN" sz="2000" dirty="0"/>
          </a:p>
          <a:p>
            <a:pPr lvl="1">
              <a:lnSpc>
                <a:spcPct val="100000"/>
              </a:lnSpc>
              <a:spcBef>
                <a:spcPts val="600"/>
              </a:spcBef>
              <a:buFontTx/>
              <a:buNone/>
            </a:pPr>
            <a:r>
              <a:rPr lang="en-US" altLang="zh-CN" sz="2000" dirty="0"/>
              <a:t>class Person {</a:t>
            </a:r>
          </a:p>
          <a:p>
            <a:pPr lvl="1">
              <a:lnSpc>
                <a:spcPct val="100000"/>
              </a:lnSpc>
              <a:spcBef>
                <a:spcPts val="600"/>
              </a:spcBef>
              <a:buFontTx/>
              <a:buNone/>
            </a:pPr>
            <a:r>
              <a:rPr lang="en-US" altLang="zh-CN" sz="2000" dirty="0"/>
              <a:t>	</a:t>
            </a:r>
            <a:r>
              <a:rPr lang="en-US" altLang="zh-CN" sz="2000" dirty="0" err="1"/>
              <a:t>int</a:t>
            </a:r>
            <a:r>
              <a:rPr lang="en-US" altLang="zh-CN" sz="2000" dirty="0"/>
              <a:t> age;        // </a:t>
            </a:r>
            <a:r>
              <a:rPr lang="zh-CN" altLang="en-US" sz="2000" dirty="0"/>
              <a:t>定义</a:t>
            </a:r>
            <a:r>
              <a:rPr lang="en-US" altLang="zh-CN" sz="2000" dirty="0" err="1"/>
              <a:t>int</a:t>
            </a:r>
            <a:r>
              <a:rPr lang="zh-CN" altLang="en-US" sz="2000" dirty="0"/>
              <a:t>类型的变量</a:t>
            </a:r>
            <a:r>
              <a:rPr lang="en-US" altLang="zh-CN" sz="2000" dirty="0"/>
              <a:t>age</a:t>
            </a:r>
          </a:p>
          <a:p>
            <a:pPr lvl="1">
              <a:lnSpc>
                <a:spcPct val="100000"/>
              </a:lnSpc>
              <a:spcBef>
                <a:spcPts val="600"/>
              </a:spcBef>
              <a:buFontTx/>
              <a:buNone/>
            </a:pPr>
            <a:r>
              <a:rPr lang="en-US" altLang="zh-CN" sz="2000" dirty="0"/>
              <a:t>	// </a:t>
            </a:r>
            <a:r>
              <a:rPr lang="zh-CN" altLang="en-US" sz="2000" dirty="0"/>
              <a:t>定义 </a:t>
            </a:r>
            <a:r>
              <a:rPr lang="en-US" altLang="zh-CN" sz="2000" dirty="0"/>
              <a:t>speak() </a:t>
            </a:r>
            <a:r>
              <a:rPr lang="zh-CN" altLang="en-US" sz="2000" dirty="0"/>
              <a:t>方法</a:t>
            </a:r>
          </a:p>
          <a:p>
            <a:pPr lvl="1">
              <a:lnSpc>
                <a:spcPct val="100000"/>
              </a:lnSpc>
              <a:spcBef>
                <a:spcPts val="600"/>
              </a:spcBef>
              <a:buFontTx/>
              <a:buNone/>
            </a:pPr>
            <a:r>
              <a:rPr lang="zh-CN" altLang="en-US" sz="2000" dirty="0"/>
              <a:t>	</a:t>
            </a:r>
            <a:r>
              <a:rPr lang="en-US" altLang="zh-CN" sz="2000" dirty="0"/>
              <a:t>void speak() {  </a:t>
            </a:r>
          </a:p>
          <a:p>
            <a:pPr lvl="1">
              <a:lnSpc>
                <a:spcPct val="100000"/>
              </a:lnSpc>
              <a:spcBef>
                <a:spcPts val="600"/>
              </a:spcBef>
              <a:buFontTx/>
              <a:buNone/>
            </a:pPr>
            <a:r>
              <a:rPr lang="en-US" altLang="zh-CN" sz="2000" dirty="0"/>
              <a:t>		</a:t>
            </a:r>
            <a:r>
              <a:rPr lang="en-US" altLang="zh-CN" sz="2000" dirty="0" err="1"/>
              <a:t>System.out.println</a:t>
            </a:r>
            <a:r>
              <a:rPr lang="en-US" altLang="zh-CN" sz="2000" dirty="0"/>
              <a:t>("</a:t>
            </a:r>
            <a:r>
              <a:rPr lang="zh-CN" altLang="en-US" sz="2000" dirty="0"/>
              <a:t>大家好，我今年</a:t>
            </a:r>
            <a:r>
              <a:rPr lang="en-US" altLang="zh-CN" sz="2000" dirty="0"/>
              <a:t>" + age + "</a:t>
            </a:r>
            <a:r>
              <a:rPr lang="zh-CN" altLang="en-US" sz="2000" dirty="0"/>
              <a:t>岁</a:t>
            </a:r>
            <a:r>
              <a:rPr lang="en-US" altLang="zh-CN" sz="2000" dirty="0"/>
              <a:t>!");</a:t>
            </a:r>
          </a:p>
          <a:p>
            <a:pPr lvl="1">
              <a:lnSpc>
                <a:spcPct val="100000"/>
              </a:lnSpc>
              <a:spcBef>
                <a:spcPts val="600"/>
              </a:spcBef>
              <a:buFontTx/>
              <a:buNone/>
            </a:pPr>
            <a:r>
              <a:rPr lang="en-US" altLang="zh-CN" sz="2000" dirty="0"/>
              <a:t>	}</a:t>
            </a:r>
          </a:p>
          <a:p>
            <a:pPr lvl="1">
              <a:lnSpc>
                <a:spcPct val="100000"/>
              </a:lnSpc>
              <a:spcBef>
                <a:spcPts val="600"/>
              </a:spcBef>
              <a:buFontTx/>
              <a:buNone/>
            </a:pPr>
            <a:r>
              <a:rPr lang="en-US" altLang="zh-CN" sz="2000" dirty="0"/>
              <a:t>}</a:t>
            </a:r>
          </a:p>
          <a:p>
            <a:pPr>
              <a:lnSpc>
                <a:spcPct val="100000"/>
              </a:lnSpc>
              <a:spcBef>
                <a:spcPts val="600"/>
              </a:spcBef>
              <a:buFontTx/>
              <a:buChar char="•"/>
            </a:pPr>
            <a:r>
              <a:rPr lang="zh-CN" altLang="en-US" sz="2000" dirty="0"/>
              <a:t>在定义好的</a:t>
            </a:r>
            <a:r>
              <a:rPr lang="en-US" altLang="zh-CN" sz="2000" dirty="0"/>
              <a:t>Person</a:t>
            </a:r>
            <a:r>
              <a:rPr lang="zh-CN" altLang="en-US" sz="2000" dirty="0"/>
              <a:t>类中加入文档注释，修改后的代码如例</a:t>
            </a:r>
            <a:r>
              <a:rPr lang="en-US" altLang="zh-CN" sz="2000" dirty="0"/>
              <a:t>3-25</a:t>
            </a:r>
            <a:r>
              <a:rPr lang="zh-CN" altLang="en-US" sz="2000" dirty="0"/>
              <a:t>所示。</a:t>
            </a:r>
            <a:endParaRPr lang="en-US" altLang="zh-CN" sz="2000" dirty="0"/>
          </a:p>
        </p:txBody>
      </p:sp>
      <p:sp>
        <p:nvSpPr>
          <p:cNvPr id="11981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3.8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的帮助文档</a:t>
            </a:r>
          </a:p>
        </p:txBody>
      </p:sp>
      <p:sp>
        <p:nvSpPr>
          <p:cNvPr id="2" name="文本框 1"/>
          <p:cNvSpPr txBox="1"/>
          <p:nvPr/>
        </p:nvSpPr>
        <p:spPr>
          <a:xfrm>
            <a:off x="2836863" y="61913"/>
            <a:ext cx="6118225" cy="6738937"/>
          </a:xfrm>
          <a:prstGeom prst="rect">
            <a:avLst/>
          </a:prstGeom>
          <a:solidFill>
            <a:schemeClr val="accent1">
              <a:lumMod val="20000"/>
              <a:lumOff val="80000"/>
            </a:schemeClr>
          </a:solidFill>
          <a:ln>
            <a:solidFill>
              <a:schemeClr val="accent1"/>
            </a:solidFill>
          </a:ln>
        </p:spPr>
        <p:txBody>
          <a:bodyPr>
            <a:spAutoFit/>
          </a:bodyPr>
          <a:lstStyle/>
          <a:p>
            <a:pPr>
              <a:defRPr/>
            </a:pPr>
            <a:r>
              <a:rPr lang="en-US" altLang="zh-CN" dirty="0">
                <a:solidFill>
                  <a:srgbClr val="FF0000"/>
                </a:solidFill>
              </a:rPr>
              <a:t>/**</a:t>
            </a:r>
          </a:p>
          <a:p>
            <a:pPr>
              <a:defRPr/>
            </a:pPr>
            <a:r>
              <a:rPr lang="en-US" altLang="zh-CN" dirty="0">
                <a:solidFill>
                  <a:srgbClr val="FF0000"/>
                </a:solidFill>
              </a:rPr>
              <a:t> * Title: Person</a:t>
            </a:r>
            <a:r>
              <a:rPr lang="zh-CN" altLang="en-US" dirty="0">
                <a:solidFill>
                  <a:srgbClr val="FF0000"/>
                </a:solidFill>
              </a:rPr>
              <a:t>类</a:t>
            </a:r>
            <a:r>
              <a:rPr lang="en-US" altLang="zh-CN" dirty="0">
                <a:solidFill>
                  <a:srgbClr val="FF0000"/>
                </a:solidFill>
              </a:rPr>
              <a:t>&lt;</a:t>
            </a:r>
            <a:r>
              <a:rPr lang="en-US" altLang="zh-CN" dirty="0" err="1">
                <a:solidFill>
                  <a:srgbClr val="FF0000"/>
                </a:solidFill>
              </a:rPr>
              <a:t>br</a:t>
            </a:r>
            <a:r>
              <a:rPr lang="en-US" altLang="zh-CN" dirty="0">
                <a:solidFill>
                  <a:srgbClr val="FF0000"/>
                </a:solidFill>
              </a:rPr>
              <a:t>&gt;</a:t>
            </a:r>
          </a:p>
          <a:p>
            <a:pPr>
              <a:defRPr/>
            </a:pPr>
            <a:r>
              <a:rPr lang="en-US" altLang="zh-CN" dirty="0">
                <a:solidFill>
                  <a:srgbClr val="FF0000"/>
                </a:solidFill>
              </a:rPr>
              <a:t> * Description: </a:t>
            </a:r>
            <a:r>
              <a:rPr lang="zh-CN" altLang="en-US" dirty="0">
                <a:solidFill>
                  <a:srgbClr val="FF0000"/>
                </a:solidFill>
              </a:rPr>
              <a:t>通过</a:t>
            </a:r>
            <a:r>
              <a:rPr lang="en-US" altLang="zh-CN" dirty="0">
                <a:solidFill>
                  <a:srgbClr val="FF0000"/>
                </a:solidFill>
              </a:rPr>
              <a:t>Person</a:t>
            </a:r>
            <a:r>
              <a:rPr lang="zh-CN" altLang="en-US" dirty="0">
                <a:solidFill>
                  <a:srgbClr val="FF0000"/>
                </a:solidFill>
              </a:rPr>
              <a:t>类来说明</a:t>
            </a:r>
            <a:r>
              <a:rPr lang="en-US" altLang="zh-CN" dirty="0">
                <a:solidFill>
                  <a:srgbClr val="FF0000"/>
                </a:solidFill>
              </a:rPr>
              <a:t>Java</a:t>
            </a:r>
            <a:r>
              <a:rPr lang="zh-CN" altLang="en-US" dirty="0">
                <a:solidFill>
                  <a:srgbClr val="FF0000"/>
                </a:solidFill>
              </a:rPr>
              <a:t>中的文档注释</a:t>
            </a:r>
            <a:r>
              <a:rPr lang="en-US" altLang="zh-CN" dirty="0">
                <a:solidFill>
                  <a:srgbClr val="FF0000"/>
                </a:solidFill>
              </a:rPr>
              <a:t>&lt;</a:t>
            </a:r>
            <a:r>
              <a:rPr lang="en-US" altLang="zh-CN" dirty="0" err="1">
                <a:solidFill>
                  <a:srgbClr val="FF0000"/>
                </a:solidFill>
              </a:rPr>
              <a:t>br</a:t>
            </a:r>
            <a:r>
              <a:rPr lang="en-US" altLang="zh-CN" dirty="0">
                <a:solidFill>
                  <a:srgbClr val="FF0000"/>
                </a:solidFill>
              </a:rPr>
              <a:t>&gt;</a:t>
            </a:r>
          </a:p>
          <a:p>
            <a:pPr>
              <a:defRPr/>
            </a:pPr>
            <a:r>
              <a:rPr lang="en-US" altLang="zh-CN" dirty="0">
                <a:solidFill>
                  <a:srgbClr val="FF0000"/>
                </a:solidFill>
              </a:rPr>
              <a:t> * Company: </a:t>
            </a:r>
            <a:r>
              <a:rPr lang="en-US" altLang="zh-CN" dirty="0" err="1">
                <a:solidFill>
                  <a:srgbClr val="FF0000"/>
                </a:solidFill>
              </a:rPr>
              <a:t>Itcast</a:t>
            </a:r>
            <a:endParaRPr lang="en-US" altLang="zh-CN" dirty="0">
              <a:solidFill>
                <a:srgbClr val="FF0000"/>
              </a:solidFill>
            </a:endParaRPr>
          </a:p>
          <a:p>
            <a:pPr>
              <a:defRPr/>
            </a:pPr>
            <a:r>
              <a:rPr lang="en-US" altLang="zh-CN" dirty="0">
                <a:solidFill>
                  <a:srgbClr val="FF0000"/>
                </a:solidFill>
              </a:rPr>
              <a:t> * @author </a:t>
            </a:r>
            <a:r>
              <a:rPr lang="en-US" altLang="zh-CN" dirty="0" err="1">
                <a:solidFill>
                  <a:srgbClr val="FF0000"/>
                </a:solidFill>
              </a:rPr>
              <a:t>Itcast</a:t>
            </a:r>
            <a:endParaRPr lang="en-US" altLang="zh-CN" dirty="0">
              <a:solidFill>
                <a:srgbClr val="FF0000"/>
              </a:solidFill>
            </a:endParaRPr>
          </a:p>
          <a:p>
            <a:pPr>
              <a:defRPr/>
            </a:pPr>
            <a:r>
              <a:rPr lang="en-US" altLang="zh-CN" dirty="0">
                <a:solidFill>
                  <a:srgbClr val="FF0000"/>
                </a:solidFill>
              </a:rPr>
              <a:t> * @version 1.0</a:t>
            </a:r>
          </a:p>
          <a:p>
            <a:pPr>
              <a:defRPr/>
            </a:pPr>
            <a:r>
              <a:rPr lang="en-US" altLang="zh-CN" dirty="0">
                <a:solidFill>
                  <a:srgbClr val="FF0000"/>
                </a:solidFill>
              </a:rPr>
              <a:t> */</a:t>
            </a:r>
          </a:p>
          <a:p>
            <a:pPr>
              <a:defRPr/>
            </a:pPr>
            <a:r>
              <a:rPr lang="en-US" altLang="zh-CN" dirty="0"/>
              <a:t>public class Person {</a:t>
            </a:r>
          </a:p>
          <a:p>
            <a:pPr>
              <a:defRPr/>
            </a:pPr>
            <a:r>
              <a:rPr lang="en-US" altLang="zh-CN" dirty="0"/>
              <a:t>	public String name;</a:t>
            </a:r>
          </a:p>
          <a:p>
            <a:pPr>
              <a:defRPr/>
            </a:pPr>
            <a:r>
              <a:rPr lang="en-US" altLang="zh-CN" dirty="0"/>
              <a:t>	</a:t>
            </a:r>
            <a:r>
              <a:rPr lang="en-US" altLang="zh-CN" dirty="0">
                <a:solidFill>
                  <a:srgbClr val="FF0000"/>
                </a:solidFill>
              </a:rPr>
              <a:t>/**</a:t>
            </a:r>
          </a:p>
          <a:p>
            <a:pPr>
              <a:defRPr/>
            </a:pPr>
            <a:r>
              <a:rPr lang="en-US" altLang="zh-CN" dirty="0">
                <a:solidFill>
                  <a:srgbClr val="FF0000"/>
                </a:solidFill>
              </a:rPr>
              <a:t>	 * </a:t>
            </a:r>
            <a:r>
              <a:rPr lang="zh-CN" altLang="en-US" dirty="0">
                <a:solidFill>
                  <a:srgbClr val="FF0000"/>
                </a:solidFill>
              </a:rPr>
              <a:t>这是</a:t>
            </a:r>
            <a:r>
              <a:rPr lang="en-US" altLang="zh-CN" dirty="0">
                <a:solidFill>
                  <a:srgbClr val="FF0000"/>
                </a:solidFill>
              </a:rPr>
              <a:t>Person</a:t>
            </a:r>
            <a:r>
              <a:rPr lang="zh-CN" altLang="en-US" dirty="0">
                <a:solidFill>
                  <a:srgbClr val="FF0000"/>
                </a:solidFill>
              </a:rPr>
              <a:t>类的构造方法</a:t>
            </a:r>
          </a:p>
          <a:p>
            <a:pPr>
              <a:defRPr/>
            </a:pPr>
            <a:r>
              <a:rPr lang="zh-CN" altLang="en-US" dirty="0">
                <a:solidFill>
                  <a:srgbClr val="FF0000"/>
                </a:solidFill>
              </a:rPr>
              <a:t>	 * </a:t>
            </a:r>
            <a:r>
              <a:rPr lang="en-US" altLang="zh-CN" dirty="0">
                <a:solidFill>
                  <a:srgbClr val="FF0000"/>
                </a:solidFill>
              </a:rPr>
              <a:t>@</a:t>
            </a:r>
            <a:r>
              <a:rPr lang="en-US" altLang="zh-CN" dirty="0" err="1">
                <a:solidFill>
                  <a:srgbClr val="FF0000"/>
                </a:solidFill>
              </a:rPr>
              <a:t>param</a:t>
            </a:r>
            <a:r>
              <a:rPr lang="en-US" altLang="zh-CN" dirty="0">
                <a:solidFill>
                  <a:srgbClr val="FF0000"/>
                </a:solidFill>
              </a:rPr>
              <a:t> name Person</a:t>
            </a:r>
            <a:r>
              <a:rPr lang="zh-CN" altLang="en-US" dirty="0">
                <a:solidFill>
                  <a:srgbClr val="FF0000"/>
                </a:solidFill>
              </a:rPr>
              <a:t>的名字</a:t>
            </a:r>
          </a:p>
          <a:p>
            <a:pPr>
              <a:defRPr/>
            </a:pPr>
            <a:r>
              <a:rPr lang="zh-CN" altLang="en-US" dirty="0">
                <a:solidFill>
                  <a:srgbClr val="FF0000"/>
                </a:solidFill>
              </a:rPr>
              <a:t>	 *</a:t>
            </a:r>
            <a:r>
              <a:rPr lang="en-US" altLang="zh-CN" dirty="0">
                <a:solidFill>
                  <a:srgbClr val="FF0000"/>
                </a:solidFill>
              </a:rPr>
              <a:t>/</a:t>
            </a:r>
          </a:p>
          <a:p>
            <a:pPr>
              <a:defRPr/>
            </a:pPr>
            <a:r>
              <a:rPr lang="en-US" altLang="zh-CN" dirty="0"/>
              <a:t>	public Person(String name){  </a:t>
            </a:r>
            <a:r>
              <a:rPr lang="zh-CN" altLang="en-US" dirty="0"/>
              <a:t>执行语句；</a:t>
            </a:r>
            <a:r>
              <a:rPr lang="en-US" altLang="zh-CN" dirty="0"/>
              <a:t>}</a:t>
            </a:r>
          </a:p>
          <a:p>
            <a:pPr>
              <a:defRPr/>
            </a:pPr>
            <a:r>
              <a:rPr lang="en-US" altLang="zh-CN" dirty="0"/>
              <a:t>	</a:t>
            </a:r>
            <a:r>
              <a:rPr lang="en-US" altLang="zh-CN" dirty="0">
                <a:solidFill>
                  <a:srgbClr val="FF0000"/>
                </a:solidFill>
              </a:rPr>
              <a:t>/**</a:t>
            </a:r>
          </a:p>
          <a:p>
            <a:pPr>
              <a:defRPr/>
            </a:pPr>
            <a:r>
              <a:rPr lang="en-US" altLang="zh-CN" dirty="0">
                <a:solidFill>
                  <a:srgbClr val="FF0000"/>
                </a:solidFill>
              </a:rPr>
              <a:t>	 * </a:t>
            </a:r>
            <a:r>
              <a:rPr lang="zh-CN" altLang="en-US" dirty="0">
                <a:solidFill>
                  <a:srgbClr val="FF0000"/>
                </a:solidFill>
              </a:rPr>
              <a:t>这是</a:t>
            </a:r>
            <a:r>
              <a:rPr lang="en-US" altLang="zh-CN" dirty="0">
                <a:solidFill>
                  <a:srgbClr val="FF0000"/>
                </a:solidFill>
              </a:rPr>
              <a:t>read()</a:t>
            </a:r>
            <a:r>
              <a:rPr lang="zh-CN" altLang="en-US" dirty="0">
                <a:solidFill>
                  <a:srgbClr val="FF0000"/>
                </a:solidFill>
              </a:rPr>
              <a:t>方法的说明</a:t>
            </a:r>
          </a:p>
          <a:p>
            <a:pPr>
              <a:defRPr/>
            </a:pPr>
            <a:r>
              <a:rPr lang="zh-CN" altLang="en-US" dirty="0">
                <a:solidFill>
                  <a:srgbClr val="FF0000"/>
                </a:solidFill>
              </a:rPr>
              <a:t>	 * </a:t>
            </a:r>
            <a:r>
              <a:rPr lang="en-US" altLang="zh-CN" dirty="0">
                <a:solidFill>
                  <a:srgbClr val="FF0000"/>
                </a:solidFill>
              </a:rPr>
              <a:t>@</a:t>
            </a:r>
            <a:r>
              <a:rPr lang="en-US" altLang="zh-CN" dirty="0" err="1">
                <a:solidFill>
                  <a:srgbClr val="FF0000"/>
                </a:solidFill>
              </a:rPr>
              <a:t>param</a:t>
            </a:r>
            <a:r>
              <a:rPr lang="en-US" altLang="zh-CN" dirty="0">
                <a:solidFill>
                  <a:srgbClr val="FF0000"/>
                </a:solidFill>
              </a:rPr>
              <a:t> </a:t>
            </a:r>
            <a:r>
              <a:rPr lang="en-US" altLang="zh-CN" dirty="0" err="1">
                <a:solidFill>
                  <a:srgbClr val="FF0000"/>
                </a:solidFill>
              </a:rPr>
              <a:t>bookName</a:t>
            </a:r>
            <a:r>
              <a:rPr lang="en-US" altLang="zh-CN" dirty="0">
                <a:solidFill>
                  <a:srgbClr val="FF0000"/>
                </a:solidFill>
              </a:rPr>
              <a:t> </a:t>
            </a:r>
            <a:r>
              <a:rPr lang="zh-CN" altLang="en-US" dirty="0">
                <a:solidFill>
                  <a:srgbClr val="FF0000"/>
                </a:solidFill>
              </a:rPr>
              <a:t>读的书的名字</a:t>
            </a:r>
          </a:p>
          <a:p>
            <a:pPr>
              <a:defRPr/>
            </a:pPr>
            <a:r>
              <a:rPr lang="zh-CN" altLang="en-US" dirty="0">
                <a:solidFill>
                  <a:srgbClr val="FF0000"/>
                </a:solidFill>
              </a:rPr>
              <a:t>	 * </a:t>
            </a:r>
            <a:r>
              <a:rPr lang="en-US" altLang="zh-CN" dirty="0">
                <a:solidFill>
                  <a:srgbClr val="FF0000"/>
                </a:solidFill>
              </a:rPr>
              <a:t>@</a:t>
            </a:r>
            <a:r>
              <a:rPr lang="en-US" altLang="zh-CN" dirty="0" err="1">
                <a:solidFill>
                  <a:srgbClr val="FF0000"/>
                </a:solidFill>
              </a:rPr>
              <a:t>param</a:t>
            </a:r>
            <a:r>
              <a:rPr lang="en-US" altLang="zh-CN" dirty="0">
                <a:solidFill>
                  <a:srgbClr val="FF0000"/>
                </a:solidFill>
              </a:rPr>
              <a:t> time </a:t>
            </a:r>
            <a:r>
              <a:rPr lang="zh-CN" altLang="en-US" dirty="0">
                <a:solidFill>
                  <a:srgbClr val="FF0000"/>
                </a:solidFill>
              </a:rPr>
              <a:t>读书所需的时间</a:t>
            </a:r>
          </a:p>
          <a:p>
            <a:pPr>
              <a:defRPr/>
            </a:pPr>
            <a:r>
              <a:rPr lang="zh-CN" altLang="en-US" dirty="0">
                <a:solidFill>
                  <a:srgbClr val="FF0000"/>
                </a:solidFill>
              </a:rPr>
              <a:t>	 * </a:t>
            </a:r>
            <a:r>
              <a:rPr lang="en-US" altLang="zh-CN" dirty="0">
                <a:solidFill>
                  <a:srgbClr val="FF0000"/>
                </a:solidFill>
              </a:rPr>
              <a:t>@return </a:t>
            </a:r>
            <a:r>
              <a:rPr lang="zh-CN" altLang="en-US" dirty="0">
                <a:solidFill>
                  <a:srgbClr val="FF0000"/>
                </a:solidFill>
              </a:rPr>
              <a:t>读的书的数量</a:t>
            </a:r>
          </a:p>
          <a:p>
            <a:pPr>
              <a:defRPr/>
            </a:pPr>
            <a:r>
              <a:rPr lang="zh-CN" altLang="en-US" dirty="0">
                <a:solidFill>
                  <a:srgbClr val="FF0000"/>
                </a:solidFill>
              </a:rPr>
              <a:t>	 *</a:t>
            </a:r>
            <a:r>
              <a:rPr lang="en-US" altLang="zh-CN" dirty="0">
                <a:solidFill>
                  <a:srgbClr val="FF0000"/>
                </a:solidFill>
              </a:rPr>
              <a:t>/</a:t>
            </a:r>
          </a:p>
          <a:p>
            <a:pPr>
              <a:defRPr/>
            </a:pPr>
            <a:r>
              <a:rPr lang="en-US" altLang="zh-CN" dirty="0"/>
              <a:t>	public </a:t>
            </a:r>
            <a:r>
              <a:rPr lang="en-US" altLang="zh-CN" dirty="0" err="1"/>
              <a:t>int</a:t>
            </a:r>
            <a:r>
              <a:rPr lang="en-US" altLang="zh-CN" dirty="0"/>
              <a:t> read(String </a:t>
            </a:r>
            <a:r>
              <a:rPr lang="en-US" altLang="zh-CN" dirty="0" err="1"/>
              <a:t>bookName,int</a:t>
            </a:r>
            <a:r>
              <a:rPr lang="en-US" altLang="zh-CN" dirty="0"/>
              <a:t> time){</a:t>
            </a:r>
          </a:p>
          <a:p>
            <a:pPr>
              <a:defRPr/>
            </a:pPr>
            <a:r>
              <a:rPr lang="en-US" altLang="zh-CN" dirty="0"/>
              <a:t>		</a:t>
            </a:r>
            <a:r>
              <a:rPr lang="zh-CN" altLang="en-US" dirty="0"/>
              <a:t>执行语句；</a:t>
            </a:r>
          </a:p>
          <a:p>
            <a:pPr>
              <a:defRPr/>
            </a:pPr>
            <a:r>
              <a:rPr lang="zh-CN" altLang="en-US" dirty="0"/>
              <a:t>	</a:t>
            </a:r>
            <a:r>
              <a:rPr lang="en-US" altLang="zh-CN" dirty="0"/>
              <a:t>}</a:t>
            </a:r>
          </a:p>
          <a:p>
            <a:pPr>
              <a:defRPr/>
            </a:pP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p:spPr>
        <p:txBody>
          <a:bodyPr rtlCol="0">
            <a:normAutofit/>
          </a:bodyPr>
          <a:lstStyle/>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zh-CN" altLang="zh-CN" sz="800" dirty="0">
              <a:cs typeface="+mn-cs"/>
            </a:endParaRPr>
          </a:p>
        </p:txBody>
      </p:sp>
      <p:sp>
        <p:nvSpPr>
          <p:cNvPr id="10" name="内容占位符 2"/>
          <p:cNvSpPr txBox="1">
            <a:spLocks/>
          </p:cNvSpPr>
          <p:nvPr/>
        </p:nvSpPr>
        <p:spPr bwMode="auto">
          <a:xfrm>
            <a:off x="457200" y="1066800"/>
            <a:ext cx="8229600" cy="5059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defRPr/>
            </a:pPr>
            <a:r>
              <a:rPr lang="en-US" altLang="zh-CN" b="1" dirty="0">
                <a:solidFill>
                  <a:srgbClr val="0070C0"/>
                </a:solidFill>
              </a:rPr>
              <a:t>3.8.1 Java</a:t>
            </a:r>
            <a:r>
              <a:rPr lang="zh-CN" altLang="en-US" b="1" dirty="0">
                <a:solidFill>
                  <a:srgbClr val="0070C0"/>
                </a:solidFill>
              </a:rPr>
              <a:t>的文档注释</a:t>
            </a:r>
            <a:endParaRPr lang="en-US" altLang="zh-CN" b="1" dirty="0">
              <a:solidFill>
                <a:srgbClr val="0070C0"/>
              </a:solidFill>
            </a:endParaRPr>
          </a:p>
          <a:p>
            <a:pPr lvl="1">
              <a:defRPr/>
            </a:pPr>
            <a:r>
              <a:rPr lang="zh-CN" altLang="zh-CN" dirty="0"/>
              <a:t>为程序添加文档注释后，便可以使用</a:t>
            </a:r>
            <a:r>
              <a:rPr lang="en-US" altLang="zh-CN" dirty="0" err="1"/>
              <a:t>javadoc</a:t>
            </a:r>
            <a:r>
              <a:rPr lang="zh-CN" altLang="zh-CN" dirty="0"/>
              <a:t>命令生成</a:t>
            </a:r>
            <a:r>
              <a:rPr lang="en-US" altLang="zh-CN" dirty="0"/>
              <a:t>Person</a:t>
            </a:r>
            <a:r>
              <a:rPr lang="zh-CN" altLang="zh-CN" dirty="0"/>
              <a:t>类的帮助文档</a:t>
            </a:r>
            <a:r>
              <a:rPr lang="zh-CN" altLang="en-US" dirty="0"/>
              <a:t>。</a:t>
            </a:r>
            <a:r>
              <a:rPr lang="zh-CN" altLang="zh-CN" dirty="0"/>
              <a:t>打开命令行窗口，进入程序所在的目录，输入生成文档的命令，具体如下所示：</a:t>
            </a:r>
            <a:endParaRPr lang="en-US" altLang="zh-CN" dirty="0"/>
          </a:p>
          <a:p>
            <a:pPr lvl="1">
              <a:defRPr/>
            </a:pPr>
            <a:endParaRPr lang="en-US" altLang="zh-CN" dirty="0"/>
          </a:p>
          <a:p>
            <a:pPr lvl="1">
              <a:defRPr/>
            </a:pPr>
            <a:r>
              <a:rPr lang="zh-CN" altLang="en-US" dirty="0"/>
              <a:t>其中：</a:t>
            </a:r>
            <a:endParaRPr lang="en-US" altLang="zh-CN" dirty="0"/>
          </a:p>
          <a:p>
            <a:pPr marL="457200" lvl="1" indent="0">
              <a:buFontTx/>
              <a:buNone/>
              <a:defRPr/>
            </a:pPr>
            <a:r>
              <a:rPr lang="en-US" altLang="zh-CN" dirty="0"/>
              <a:t>             -d </a:t>
            </a:r>
            <a:r>
              <a:rPr lang="zh-CN" altLang="zh-CN" dirty="0"/>
              <a:t>用来指定输出文档存放的目录</a:t>
            </a:r>
            <a:endParaRPr lang="en-US" altLang="zh-CN" dirty="0"/>
          </a:p>
          <a:p>
            <a:pPr marL="457200" lvl="1" indent="0">
              <a:buFontTx/>
              <a:buNone/>
              <a:defRPr/>
            </a:pPr>
            <a:r>
              <a:rPr lang="en-US" altLang="zh-CN" dirty="0"/>
              <a:t>             . </a:t>
            </a:r>
            <a:r>
              <a:rPr lang="zh-CN" altLang="zh-CN" dirty="0"/>
              <a:t>表示当前的目录</a:t>
            </a:r>
            <a:endParaRPr lang="en-US" altLang="zh-CN" dirty="0"/>
          </a:p>
          <a:p>
            <a:pPr marL="457200" lvl="1" indent="0">
              <a:buFontTx/>
              <a:buNone/>
              <a:defRPr/>
            </a:pPr>
            <a:r>
              <a:rPr lang="en-US" altLang="zh-CN" dirty="0"/>
              <a:t>             -version </a:t>
            </a:r>
            <a:r>
              <a:rPr lang="zh-CN" altLang="zh-CN" dirty="0"/>
              <a:t>用来指定输出文档中需包含版本信息</a:t>
            </a:r>
          </a:p>
          <a:p>
            <a:pPr marL="457200" lvl="1" indent="0">
              <a:buFontTx/>
              <a:buNone/>
              <a:defRPr/>
            </a:pPr>
            <a:r>
              <a:rPr lang="en-US" altLang="zh-CN" dirty="0"/>
              <a:t>             -author </a:t>
            </a:r>
            <a:r>
              <a:rPr lang="zh-CN" altLang="zh-CN" dirty="0"/>
              <a:t>用来指定输出文档中需包含作者信息</a:t>
            </a:r>
            <a:endParaRPr lang="en-US" altLang="zh-CN" dirty="0"/>
          </a:p>
        </p:txBody>
      </p:sp>
      <p:pic>
        <p:nvPicPr>
          <p:cNvPr id="1208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3168650"/>
            <a:ext cx="73723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58938"/>
            <a:ext cx="4679950" cy="344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863" y="2801938"/>
            <a:ext cx="4706937"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4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3.8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的帮助文档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7108"/>
                                        </p:tgtEl>
                                        <p:attrNameLst>
                                          <p:attrName>style.visibility</p:attrName>
                                        </p:attrNameLst>
                                      </p:cBhvr>
                                      <p:to>
                                        <p:strVal val="visible"/>
                                      </p:to>
                                    </p:set>
                                    <p:animEffect transition="in" filter="fade">
                                      <p:cBhvr>
                                        <p:cTn id="12"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255713"/>
            <a:ext cx="8229600" cy="5059362"/>
          </a:xfrm>
        </p:spPr>
        <p:txBody>
          <a:bodyPr rtlCol="0">
            <a:normAutofit/>
          </a:bodyPr>
          <a:lstStyle/>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zh-CN" altLang="zh-CN" sz="800" dirty="0">
              <a:cs typeface="+mn-cs"/>
            </a:endParaRPr>
          </a:p>
        </p:txBody>
      </p:sp>
      <p:sp>
        <p:nvSpPr>
          <p:cNvPr id="121860" name="内容占位符 2"/>
          <p:cNvSpPr txBox="1">
            <a:spLocks/>
          </p:cNvSpPr>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50000"/>
              </a:lnSpc>
              <a:spcBef>
                <a:spcPct val="20000"/>
              </a:spcBef>
              <a:buFontTx/>
              <a:buChar char="•"/>
            </a:pPr>
            <a:r>
              <a:rPr lang="en-US" altLang="zh-CN" sz="2400" b="1">
                <a:solidFill>
                  <a:srgbClr val="0070C0"/>
                </a:solidFill>
                <a:latin typeface="Arial" panose="020B0604020202020204" pitchFamily="34" charset="0"/>
                <a:ea typeface="宋体" panose="02010600030101010101" pitchFamily="2" charset="-122"/>
              </a:rPr>
              <a:t>3.8.2 JDK</a:t>
            </a:r>
            <a:r>
              <a:rPr lang="zh-CN" altLang="en-US" sz="2400" b="1">
                <a:solidFill>
                  <a:srgbClr val="0070C0"/>
                </a:solidFill>
                <a:latin typeface="Arial" panose="020B0604020202020204" pitchFamily="34" charset="0"/>
                <a:ea typeface="宋体" panose="02010600030101010101" pitchFamily="2" charset="-122"/>
              </a:rPr>
              <a:t>帮助文档的使用</a:t>
            </a:r>
            <a:endParaRPr lang="en-US" altLang="zh-CN" sz="2400" b="1">
              <a:solidFill>
                <a:srgbClr val="0070C0"/>
              </a:solidFill>
              <a:latin typeface="Arial" panose="020B0604020202020204" pitchFamily="34" charset="0"/>
              <a:ea typeface="宋体" panose="02010600030101010101" pitchFamily="2" charset="-122"/>
            </a:endParaRPr>
          </a:p>
          <a:p>
            <a:pPr lvl="1">
              <a:lnSpc>
                <a:spcPct val="150000"/>
              </a:lnSpc>
              <a:spcBef>
                <a:spcPct val="20000"/>
              </a:spcBef>
              <a:buFontTx/>
              <a:buChar char="–"/>
            </a:pPr>
            <a:r>
              <a:rPr lang="en-US" altLang="zh-CN" sz="2000">
                <a:latin typeface="Arial" panose="020B0604020202020204" pitchFamily="34" charset="0"/>
                <a:ea typeface="宋体" panose="02010600030101010101" pitchFamily="2" charset="-122"/>
              </a:rPr>
              <a:t>JDK</a:t>
            </a:r>
            <a:r>
              <a:rPr lang="zh-CN" altLang="en-US" sz="2000">
                <a:latin typeface="Arial" panose="020B0604020202020204" pitchFamily="34" charset="0"/>
                <a:ea typeface="宋体" panose="02010600030101010101" pitchFamily="2" charset="-122"/>
              </a:rPr>
              <a:t>帮助文档是</a:t>
            </a:r>
            <a:r>
              <a:rPr lang="en-US" altLang="zh-CN" sz="2000">
                <a:latin typeface="Arial" panose="020B0604020202020204" pitchFamily="34" charset="0"/>
                <a:ea typeface="宋体" panose="02010600030101010101" pitchFamily="2" charset="-122"/>
              </a:rPr>
              <a:t>Oracle</a:t>
            </a:r>
            <a:r>
              <a:rPr lang="zh-CN" altLang="zh-CN" sz="2000">
                <a:latin typeface="Arial" panose="020B0604020202020204" pitchFamily="34" charset="0"/>
                <a:ea typeface="宋体" panose="02010600030101010101" pitchFamily="2" charset="-122"/>
              </a:rPr>
              <a:t>公司针对</a:t>
            </a:r>
            <a:r>
              <a:rPr lang="en-US" altLang="zh-CN" sz="2000">
                <a:latin typeface="Arial" panose="020B0604020202020204" pitchFamily="34" charset="0"/>
                <a:ea typeface="宋体" panose="02010600030101010101" pitchFamily="2" charset="-122"/>
              </a:rPr>
              <a:t>JDK</a:t>
            </a:r>
            <a:r>
              <a:rPr lang="zh-CN" altLang="zh-CN" sz="2000">
                <a:latin typeface="Arial" panose="020B0604020202020204" pitchFamily="34" charset="0"/>
                <a:ea typeface="宋体" panose="02010600030101010101" pitchFamily="2" charset="-122"/>
              </a:rPr>
              <a:t>中所有的</a:t>
            </a:r>
            <a:r>
              <a:rPr lang="en-US" altLang="zh-CN" sz="2000">
                <a:latin typeface="Arial" panose="020B0604020202020204" pitchFamily="34" charset="0"/>
                <a:ea typeface="宋体" panose="02010600030101010101" pitchFamily="2" charset="-122"/>
              </a:rPr>
              <a:t>Java</a:t>
            </a:r>
            <a:r>
              <a:rPr lang="zh-CN" altLang="zh-CN" sz="2000">
                <a:latin typeface="Arial" panose="020B0604020202020204" pitchFamily="34" charset="0"/>
                <a:ea typeface="宋体" panose="02010600030101010101" pitchFamily="2" charset="-122"/>
              </a:rPr>
              <a:t>类提供</a:t>
            </a:r>
            <a:r>
              <a:rPr lang="zh-CN" altLang="en-US" sz="2000">
                <a:latin typeface="Arial" panose="020B0604020202020204" pitchFamily="34" charset="0"/>
                <a:ea typeface="宋体" panose="02010600030101010101" pitchFamily="2" charset="-122"/>
              </a:rPr>
              <a:t>的</a:t>
            </a:r>
            <a:r>
              <a:rPr lang="zh-CN" altLang="zh-CN" sz="2000">
                <a:latin typeface="Arial" panose="020B0604020202020204" pitchFamily="34" charset="0"/>
                <a:ea typeface="宋体" panose="02010600030101010101" pitchFamily="2" charset="-122"/>
              </a:rPr>
              <a:t>一整套帮助文档</a:t>
            </a:r>
            <a:r>
              <a:rPr lang="zh-CN" altLang="en-US" sz="2000">
                <a:latin typeface="Arial" panose="020B0604020202020204" pitchFamily="34" charset="0"/>
                <a:ea typeface="宋体" panose="02010600030101010101" pitchFamily="2" charset="-122"/>
              </a:rPr>
              <a:t>，它详细介绍了</a:t>
            </a:r>
            <a:r>
              <a:rPr lang="zh-CN" altLang="zh-CN" sz="2000">
                <a:latin typeface="Arial" panose="020B0604020202020204" pitchFamily="34" charset="0"/>
                <a:ea typeface="宋体" panose="02010600030101010101" pitchFamily="2" charset="-122"/>
              </a:rPr>
              <a:t>所有</a:t>
            </a:r>
            <a:r>
              <a:rPr lang="en-US" altLang="zh-CN" sz="2000">
                <a:latin typeface="Arial" panose="020B0604020202020204" pitchFamily="34" charset="0"/>
                <a:ea typeface="宋体" panose="02010600030101010101" pitchFamily="2" charset="-122"/>
              </a:rPr>
              <a:t>Java</a:t>
            </a:r>
            <a:r>
              <a:rPr lang="zh-CN" altLang="zh-CN" sz="2000">
                <a:latin typeface="Arial" panose="020B0604020202020204" pitchFamily="34" charset="0"/>
                <a:ea typeface="宋体" panose="02010600030101010101" pitchFamily="2" charset="-122"/>
              </a:rPr>
              <a:t>类的属性、方法、继承关系和示例用法等内容</a:t>
            </a:r>
            <a:r>
              <a:rPr lang="zh-CN" altLang="en-US" sz="2000">
                <a:latin typeface="Arial" panose="020B0604020202020204" pitchFamily="34" charset="0"/>
                <a:ea typeface="宋体" panose="02010600030101010101" pitchFamily="2" charset="-122"/>
              </a:rPr>
              <a:t>。</a:t>
            </a:r>
            <a:endParaRPr lang="en-US" altLang="zh-CN" sz="2000">
              <a:latin typeface="Arial" panose="020B0604020202020204" pitchFamily="34" charset="0"/>
              <a:ea typeface="宋体" panose="02010600030101010101" pitchFamily="2" charset="-122"/>
            </a:endParaRPr>
          </a:p>
          <a:p>
            <a:pPr lvl="1">
              <a:lnSpc>
                <a:spcPct val="150000"/>
              </a:lnSpc>
              <a:spcBef>
                <a:spcPct val="20000"/>
              </a:spcBef>
              <a:buFontTx/>
              <a:buChar char="–"/>
            </a:pPr>
            <a:r>
              <a:rPr lang="en-US" altLang="zh-CN" sz="2000">
                <a:latin typeface="Arial" panose="020B0604020202020204" pitchFamily="34" charset="0"/>
                <a:ea typeface="宋体" panose="02010600030101010101" pitchFamily="2" charset="-122"/>
              </a:rPr>
              <a:t>JDK</a:t>
            </a:r>
            <a:r>
              <a:rPr lang="zh-CN" altLang="zh-CN" sz="2000">
                <a:latin typeface="Arial" panose="020B0604020202020204" pitchFamily="34" charset="0"/>
                <a:ea typeface="宋体" panose="02010600030101010101" pitchFamily="2" charset="-122"/>
              </a:rPr>
              <a:t>帮助文档通常有两种，一种是</a:t>
            </a:r>
            <a:r>
              <a:rPr lang="en-US" altLang="zh-CN" sz="2000">
                <a:latin typeface="Arial" panose="020B0604020202020204" pitchFamily="34" charset="0"/>
                <a:ea typeface="宋体" panose="02010600030101010101" pitchFamily="2" charset="-122"/>
              </a:rPr>
              <a:t>Oracle</a:t>
            </a:r>
            <a:r>
              <a:rPr lang="zh-CN" altLang="zh-CN" sz="2000">
                <a:latin typeface="Arial" panose="020B0604020202020204" pitchFamily="34" charset="0"/>
                <a:ea typeface="宋体" panose="02010600030101010101" pitchFamily="2" charset="-122"/>
              </a:rPr>
              <a:t>公司官方发布的</a:t>
            </a:r>
            <a:r>
              <a:rPr lang="en-US" altLang="zh-CN" sz="2000">
                <a:latin typeface="Arial" panose="020B0604020202020204" pitchFamily="34" charset="0"/>
                <a:ea typeface="宋体" panose="02010600030101010101" pitchFamily="2" charset="-122"/>
              </a:rPr>
              <a:t>HTML</a:t>
            </a:r>
            <a:r>
              <a:rPr lang="zh-CN" altLang="zh-CN" sz="2000">
                <a:latin typeface="Arial" panose="020B0604020202020204" pitchFamily="34" charset="0"/>
                <a:ea typeface="宋体" panose="02010600030101010101" pitchFamily="2" charset="-122"/>
              </a:rPr>
              <a:t>格式的</a:t>
            </a:r>
            <a:r>
              <a:rPr lang="en-US" altLang="zh-CN" sz="2000">
                <a:latin typeface="Arial" panose="020B0604020202020204" pitchFamily="34" charset="0"/>
                <a:ea typeface="宋体" panose="02010600030101010101" pitchFamily="2" charset="-122"/>
              </a:rPr>
              <a:t>JDK</a:t>
            </a:r>
            <a:r>
              <a:rPr lang="zh-CN" altLang="zh-CN" sz="2000">
                <a:latin typeface="Arial" panose="020B0604020202020204" pitchFamily="34" charset="0"/>
                <a:ea typeface="宋体" panose="02010600030101010101" pitchFamily="2" charset="-122"/>
              </a:rPr>
              <a:t>帮助文档</a:t>
            </a:r>
            <a:r>
              <a:rPr lang="zh-CN" altLang="en-US" sz="2000">
                <a:latin typeface="Arial" panose="020B0604020202020204" pitchFamily="34" charset="0"/>
                <a:ea typeface="宋体" panose="02010600030101010101" pitchFamily="2" charset="-122"/>
              </a:rPr>
              <a:t>，一种是</a:t>
            </a:r>
            <a:r>
              <a:rPr lang="zh-CN" altLang="zh-CN" sz="2000">
                <a:latin typeface="Arial" panose="020B0604020202020204" pitchFamily="34" charset="0"/>
                <a:ea typeface="宋体" panose="02010600030101010101" pitchFamily="2" charset="-122"/>
              </a:rPr>
              <a:t>由一些</a:t>
            </a:r>
            <a:r>
              <a:rPr lang="en-US" altLang="zh-CN" sz="2000">
                <a:latin typeface="Arial" panose="020B0604020202020204" pitchFamily="34" charset="0"/>
                <a:ea typeface="宋体" panose="02010600030101010101" pitchFamily="2" charset="-122"/>
              </a:rPr>
              <a:t>Java</a:t>
            </a:r>
            <a:r>
              <a:rPr lang="zh-CN" altLang="zh-CN" sz="2000">
                <a:latin typeface="Arial" panose="020B0604020202020204" pitchFamily="34" charset="0"/>
                <a:ea typeface="宋体" panose="02010600030101010101" pitchFamily="2" charset="-122"/>
              </a:rPr>
              <a:t>爱好者根据官方文档制作而成的</a:t>
            </a:r>
            <a:r>
              <a:rPr lang="en-US" altLang="zh-CN" sz="2000">
                <a:latin typeface="Arial" panose="020B0604020202020204" pitchFamily="34" charset="0"/>
                <a:ea typeface="宋体" panose="02010600030101010101" pitchFamily="2" charset="-122"/>
              </a:rPr>
              <a:t>CHM</a:t>
            </a:r>
            <a:r>
              <a:rPr lang="zh-CN" altLang="zh-CN" sz="2000">
                <a:latin typeface="Arial" panose="020B0604020202020204" pitchFamily="34" charset="0"/>
                <a:ea typeface="宋体" panose="02010600030101010101" pitchFamily="2" charset="-122"/>
              </a:rPr>
              <a:t>格式的</a:t>
            </a:r>
            <a:r>
              <a:rPr lang="en-US" altLang="zh-CN" sz="2000">
                <a:latin typeface="Arial" panose="020B0604020202020204" pitchFamily="34" charset="0"/>
                <a:ea typeface="宋体" panose="02010600030101010101" pitchFamily="2" charset="-122"/>
              </a:rPr>
              <a:t>JDK</a:t>
            </a:r>
            <a:r>
              <a:rPr lang="zh-CN" altLang="zh-CN" sz="2000">
                <a:latin typeface="Arial" panose="020B0604020202020204" pitchFamily="34" charset="0"/>
                <a:ea typeface="宋体" panose="02010600030101010101" pitchFamily="2" charset="-122"/>
              </a:rPr>
              <a:t>帮助文档</a:t>
            </a:r>
            <a:r>
              <a:rPr lang="zh-CN" altLang="en-US" sz="2000">
                <a:latin typeface="Arial" panose="020B0604020202020204" pitchFamily="34" charset="0"/>
                <a:ea typeface="宋体" panose="02010600030101010101" pitchFamily="2" charset="-122"/>
              </a:rPr>
              <a:t>。</a:t>
            </a:r>
            <a:endParaRPr lang="en-US" altLang="zh-CN" sz="2000">
              <a:latin typeface="Arial" panose="020B0604020202020204" pitchFamily="34" charset="0"/>
              <a:ea typeface="宋体" panose="02010600030101010101" pitchFamily="2" charset="-122"/>
            </a:endParaRP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38" y="1700213"/>
            <a:ext cx="5551487"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3438525"/>
            <a:ext cx="5468938"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3.8 Java</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的帮助文档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fade">
                                      <p:cBhvr>
                                        <p:cTn id="7" dur="500"/>
                                        <p:tgtEl>
                                          <p:spTgt spid="48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36550" y="1119188"/>
            <a:ext cx="8578850" cy="5645150"/>
          </a:xfrm>
        </p:spPr>
        <p:txBody>
          <a:bodyPr/>
          <a:lstStyle/>
          <a:p>
            <a:pPr>
              <a:spcBef>
                <a:spcPts val="0"/>
              </a:spcBef>
              <a:defRPr/>
            </a:pPr>
            <a:r>
              <a:rPr lang="en-US" altLang="zh-CN" sz="2400" dirty="0"/>
              <a:t>Java</a:t>
            </a:r>
            <a:r>
              <a:rPr lang="zh-CN" altLang="en-US" sz="2400" dirty="0"/>
              <a:t>提供的</a:t>
            </a:r>
            <a:r>
              <a:rPr lang="en-US" altLang="zh-CN" sz="2400" dirty="0"/>
              <a:t>Arrays</a:t>
            </a:r>
            <a:r>
              <a:rPr lang="zh-CN" altLang="en-US" sz="2400" dirty="0"/>
              <a:t>类（</a:t>
            </a:r>
            <a:r>
              <a:rPr lang="en-US" altLang="zh-CN" sz="2400" dirty="0" err="1"/>
              <a:t>java.util</a:t>
            </a:r>
            <a:r>
              <a:rPr lang="zh-CN" altLang="en-US" sz="2400" dirty="0"/>
              <a:t>包中）提供了很多</a:t>
            </a:r>
            <a:r>
              <a:rPr lang="en-US" altLang="zh-CN" sz="2400" dirty="0"/>
              <a:t>static</a:t>
            </a:r>
            <a:r>
              <a:rPr lang="zh-CN" altLang="en-US" sz="2400" dirty="0"/>
              <a:t>方法，如下面例子：</a:t>
            </a:r>
            <a:endParaRPr lang="en-US" altLang="zh-CN" sz="2400" dirty="0"/>
          </a:p>
          <a:p>
            <a:pPr marL="0" indent="0">
              <a:spcBef>
                <a:spcPts val="0"/>
              </a:spcBef>
              <a:buFont typeface="Arial" panose="020B0604020202020204" pitchFamily="34" charset="0"/>
              <a:buNone/>
              <a:defRPr/>
            </a:pPr>
            <a:r>
              <a:rPr lang="en-US" altLang="zh-CN" sz="2000" dirty="0"/>
              <a:t>import </a:t>
            </a:r>
            <a:r>
              <a:rPr lang="en-US" altLang="zh-CN" sz="2000" dirty="0" err="1"/>
              <a:t>java.util</a:t>
            </a:r>
            <a:r>
              <a:rPr lang="en-US" altLang="zh-CN" sz="2000" dirty="0"/>
              <a:t>.*;</a:t>
            </a:r>
          </a:p>
          <a:p>
            <a:pPr marL="0" indent="0">
              <a:spcBef>
                <a:spcPts val="0"/>
              </a:spcBef>
              <a:buFont typeface="Arial" panose="020B0604020202020204" pitchFamily="34" charset="0"/>
              <a:buNone/>
              <a:defRPr/>
            </a:pPr>
            <a:r>
              <a:rPr lang="en-US" altLang="zh-CN" sz="2000" dirty="0"/>
              <a:t>public class Example4_11 {</a:t>
            </a:r>
          </a:p>
          <a:p>
            <a:pPr marL="0" indent="0">
              <a:spcBef>
                <a:spcPts val="0"/>
              </a:spcBef>
              <a:buFont typeface="Arial" panose="020B0604020202020204" pitchFamily="34" charset="0"/>
              <a:buNone/>
              <a:defRPr/>
            </a:pPr>
            <a:r>
              <a:rPr lang="en-US" altLang="zh-CN" sz="2000" dirty="0"/>
              <a:t>   public static void main(String </a:t>
            </a:r>
            <a:r>
              <a:rPr lang="en-US" altLang="zh-CN" sz="2000" dirty="0" err="1"/>
              <a:t>args</a:t>
            </a:r>
            <a:r>
              <a:rPr lang="en-US" altLang="zh-CN" sz="2000" dirty="0"/>
              <a:t>[]) {</a:t>
            </a:r>
          </a:p>
          <a:p>
            <a:pPr marL="0" indent="0">
              <a:spcBef>
                <a:spcPts val="0"/>
              </a:spcBef>
              <a:buFont typeface="Arial" panose="020B0604020202020204" pitchFamily="34" charset="0"/>
              <a:buNone/>
              <a:defRPr/>
            </a:pPr>
            <a:r>
              <a:rPr lang="en-US" altLang="zh-CN" sz="2000" dirty="0"/>
              <a:t>      Scanner </a:t>
            </a:r>
            <a:r>
              <a:rPr lang="en-US" altLang="zh-CN" sz="2000" dirty="0" err="1"/>
              <a:t>scanner</a:t>
            </a:r>
            <a:r>
              <a:rPr lang="en-US" altLang="zh-CN" sz="2000" dirty="0"/>
              <a:t> = new Scanner(System.in);</a:t>
            </a:r>
          </a:p>
          <a:p>
            <a:pPr marL="0" indent="0">
              <a:spcBef>
                <a:spcPts val="0"/>
              </a:spcBef>
              <a:buFont typeface="Arial" panose="020B0604020202020204" pitchFamily="34" charset="0"/>
              <a:buNone/>
              <a:defRPr/>
            </a:pPr>
            <a:r>
              <a:rPr lang="en-US" altLang="zh-CN" sz="2000" dirty="0"/>
              <a:t>      </a:t>
            </a:r>
            <a:r>
              <a:rPr lang="en-US" altLang="zh-CN" sz="2000" dirty="0" err="1"/>
              <a:t>int</a:t>
            </a:r>
            <a:r>
              <a:rPr lang="en-US" altLang="zh-CN" sz="2000" dirty="0"/>
              <a:t> [] a={12,34,9,23,45,6,45,90,123,19,34};</a:t>
            </a:r>
          </a:p>
          <a:p>
            <a:pPr marL="0" indent="0">
              <a:spcBef>
                <a:spcPts val="0"/>
              </a:spcBef>
              <a:buFont typeface="Arial" panose="020B0604020202020204" pitchFamily="34" charset="0"/>
              <a:buNone/>
              <a:defRPr/>
            </a:pPr>
            <a:r>
              <a:rPr lang="en-US" altLang="zh-CN" sz="2000" dirty="0">
                <a:solidFill>
                  <a:srgbClr val="FF0000"/>
                </a:solidFill>
              </a:rPr>
              <a:t>      </a:t>
            </a:r>
            <a:r>
              <a:rPr lang="en-US" altLang="zh-CN" sz="2000" dirty="0" err="1">
                <a:solidFill>
                  <a:srgbClr val="FF0000"/>
                </a:solidFill>
              </a:rPr>
              <a:t>Arrays.sort</a:t>
            </a:r>
            <a:r>
              <a:rPr lang="en-US" altLang="zh-CN" sz="2000" dirty="0">
                <a:solidFill>
                  <a:srgbClr val="FF0000"/>
                </a:solidFill>
              </a:rPr>
              <a:t>(a);</a:t>
            </a:r>
          </a:p>
          <a:p>
            <a:pPr marL="0" indent="0">
              <a:spcBef>
                <a:spcPts val="0"/>
              </a:spcBef>
              <a:buFont typeface="Arial" panose="020B0604020202020204" pitchFamily="34" charset="0"/>
              <a:buNone/>
              <a:defRPr/>
            </a:pPr>
            <a:r>
              <a:rPr lang="en-US" altLang="zh-CN" sz="2000" dirty="0"/>
              <a:t>      </a:t>
            </a:r>
            <a:r>
              <a:rPr lang="en-US" altLang="zh-CN" sz="2000" dirty="0" err="1"/>
              <a:t>System.out.println</a:t>
            </a:r>
            <a:r>
              <a:rPr lang="en-US" altLang="zh-CN" sz="2000" dirty="0">
                <a:solidFill>
                  <a:srgbClr val="FF0000"/>
                </a:solidFill>
              </a:rPr>
              <a:t>(</a:t>
            </a:r>
            <a:r>
              <a:rPr lang="en-US" altLang="zh-CN" sz="2000" dirty="0" err="1">
                <a:solidFill>
                  <a:srgbClr val="FF0000"/>
                </a:solidFill>
              </a:rPr>
              <a:t>Arrays.toString</a:t>
            </a:r>
            <a:r>
              <a:rPr lang="en-US" altLang="zh-CN" sz="2000" dirty="0">
                <a:solidFill>
                  <a:srgbClr val="FF0000"/>
                </a:solidFill>
              </a:rPr>
              <a:t>(a));</a:t>
            </a:r>
          </a:p>
          <a:p>
            <a:pPr marL="0" indent="0">
              <a:spcBef>
                <a:spcPts val="0"/>
              </a:spcBef>
              <a:buFont typeface="Arial" panose="020B0604020202020204" pitchFamily="34" charset="0"/>
              <a:buNone/>
              <a:defRPr/>
            </a:pPr>
            <a:r>
              <a:rPr lang="en-US" altLang="zh-CN" sz="2000" dirty="0"/>
              <a:t>      </a:t>
            </a:r>
            <a:r>
              <a:rPr lang="en-US" altLang="zh-CN" sz="2000" dirty="0" err="1"/>
              <a:t>System.out.println</a:t>
            </a:r>
            <a:r>
              <a:rPr lang="en-US" altLang="zh-CN" sz="2000" dirty="0"/>
              <a:t>("</a:t>
            </a:r>
            <a:r>
              <a:rPr lang="zh-CN" altLang="en-US" sz="2000" dirty="0"/>
              <a:t>输入整数，程序判断该整数是否在数组中</a:t>
            </a:r>
            <a:r>
              <a:rPr lang="en-US" altLang="zh-CN" sz="2000" dirty="0"/>
              <a:t>:");</a:t>
            </a:r>
          </a:p>
          <a:p>
            <a:pPr marL="0" indent="0">
              <a:spcBef>
                <a:spcPts val="0"/>
              </a:spcBef>
              <a:buFont typeface="Arial" panose="020B0604020202020204" pitchFamily="34" charset="0"/>
              <a:buNone/>
              <a:defRPr/>
            </a:pPr>
            <a:r>
              <a:rPr lang="en-US" altLang="zh-CN" sz="2000" dirty="0"/>
              <a:t>      </a:t>
            </a:r>
            <a:r>
              <a:rPr lang="en-US" altLang="zh-CN" sz="2000" dirty="0" err="1"/>
              <a:t>int</a:t>
            </a:r>
            <a:r>
              <a:rPr lang="en-US" altLang="zh-CN" sz="2000" dirty="0"/>
              <a:t> number = </a:t>
            </a:r>
            <a:r>
              <a:rPr lang="en-US" altLang="zh-CN" sz="2000" dirty="0" err="1"/>
              <a:t>scanner.nextInt</a:t>
            </a:r>
            <a:r>
              <a:rPr lang="en-US" altLang="zh-CN" sz="2000" dirty="0"/>
              <a:t>();</a:t>
            </a:r>
          </a:p>
          <a:p>
            <a:pPr marL="0" indent="0">
              <a:spcBef>
                <a:spcPts val="0"/>
              </a:spcBef>
              <a:buFont typeface="Arial" panose="020B0604020202020204" pitchFamily="34" charset="0"/>
              <a:buNone/>
              <a:defRPr/>
            </a:pPr>
            <a:r>
              <a:rPr lang="en-US" altLang="zh-CN" sz="2000" dirty="0"/>
              <a:t>      </a:t>
            </a:r>
            <a:r>
              <a:rPr lang="en-US" altLang="zh-CN" sz="2000" dirty="0" err="1"/>
              <a:t>int</a:t>
            </a:r>
            <a:r>
              <a:rPr lang="en-US" altLang="zh-CN" sz="2000" dirty="0"/>
              <a:t> index=</a:t>
            </a:r>
            <a:r>
              <a:rPr lang="en-US" altLang="zh-CN" sz="2000" dirty="0" err="1">
                <a:solidFill>
                  <a:srgbClr val="FF0000"/>
                </a:solidFill>
              </a:rPr>
              <a:t>Arrays.binarySearch</a:t>
            </a:r>
            <a:r>
              <a:rPr lang="en-US" altLang="zh-CN" sz="2000" dirty="0">
                <a:solidFill>
                  <a:srgbClr val="FF0000"/>
                </a:solidFill>
              </a:rPr>
              <a:t>(</a:t>
            </a:r>
            <a:r>
              <a:rPr lang="en-US" altLang="zh-CN" sz="2000" dirty="0" err="1">
                <a:solidFill>
                  <a:srgbClr val="FF0000"/>
                </a:solidFill>
              </a:rPr>
              <a:t>a,number</a:t>
            </a:r>
            <a:r>
              <a:rPr lang="en-US" altLang="zh-CN" sz="2000" dirty="0">
                <a:solidFill>
                  <a:srgbClr val="FF0000"/>
                </a:solidFill>
              </a:rPr>
              <a:t>);    </a:t>
            </a:r>
          </a:p>
          <a:p>
            <a:pPr marL="0" indent="0">
              <a:spcBef>
                <a:spcPts val="0"/>
              </a:spcBef>
              <a:buFont typeface="Arial" panose="020B0604020202020204" pitchFamily="34" charset="0"/>
              <a:buNone/>
              <a:defRPr/>
            </a:pPr>
            <a:r>
              <a:rPr lang="en-US" altLang="zh-CN" sz="2000" dirty="0"/>
              <a:t>      if(index&gt;=0)</a:t>
            </a:r>
          </a:p>
          <a:p>
            <a:pPr marL="0" indent="0">
              <a:spcBef>
                <a:spcPts val="0"/>
              </a:spcBef>
              <a:buFont typeface="Arial" panose="020B0604020202020204" pitchFamily="34" charset="0"/>
              <a:buNone/>
              <a:defRPr/>
            </a:pPr>
            <a:r>
              <a:rPr lang="en-US" altLang="zh-CN" sz="2000" dirty="0"/>
              <a:t>         </a:t>
            </a:r>
            <a:r>
              <a:rPr lang="en-US" altLang="zh-CN" sz="2000" dirty="0" err="1"/>
              <a:t>System.out.println</a:t>
            </a:r>
            <a:r>
              <a:rPr lang="en-US" altLang="zh-CN" sz="2000" dirty="0"/>
              <a:t>(number+"</a:t>
            </a:r>
            <a:r>
              <a:rPr lang="zh-CN" altLang="en-US" sz="2000" dirty="0"/>
              <a:t>和数组中索引为</a:t>
            </a:r>
            <a:r>
              <a:rPr lang="en-US" altLang="zh-CN" sz="2000" dirty="0"/>
              <a:t>"+index+"</a:t>
            </a:r>
            <a:r>
              <a:rPr lang="zh-CN" altLang="en-US" sz="2000" dirty="0"/>
              <a:t>的元素值相同</a:t>
            </a:r>
            <a:r>
              <a:rPr lang="en-US" altLang="zh-CN" sz="2000" dirty="0"/>
              <a:t>");   </a:t>
            </a:r>
          </a:p>
          <a:p>
            <a:pPr marL="0" indent="0">
              <a:spcBef>
                <a:spcPts val="0"/>
              </a:spcBef>
              <a:buFont typeface="Arial" panose="020B0604020202020204" pitchFamily="34" charset="0"/>
              <a:buNone/>
              <a:defRPr/>
            </a:pPr>
            <a:r>
              <a:rPr lang="en-US" altLang="zh-CN" sz="2000" dirty="0"/>
              <a:t>      else</a:t>
            </a:r>
          </a:p>
          <a:p>
            <a:pPr marL="0" indent="0">
              <a:spcBef>
                <a:spcPts val="0"/>
              </a:spcBef>
              <a:buFont typeface="Arial" panose="020B0604020202020204" pitchFamily="34" charset="0"/>
              <a:buNone/>
              <a:defRPr/>
            </a:pPr>
            <a:r>
              <a:rPr lang="en-US" altLang="zh-CN" sz="2000" dirty="0"/>
              <a:t>         </a:t>
            </a:r>
            <a:r>
              <a:rPr lang="en-US" altLang="zh-CN" sz="2000" dirty="0" err="1"/>
              <a:t>System.out.println</a:t>
            </a:r>
            <a:r>
              <a:rPr lang="en-US" altLang="zh-CN" sz="2000" dirty="0"/>
              <a:t>(number+"</a:t>
            </a:r>
            <a:r>
              <a:rPr lang="zh-CN" altLang="en-US" sz="2000" dirty="0"/>
              <a:t>不与数组中任何元素值相同</a:t>
            </a:r>
            <a:r>
              <a:rPr lang="en-US" altLang="zh-CN" sz="2000" dirty="0"/>
              <a:t>"); </a:t>
            </a:r>
          </a:p>
          <a:p>
            <a:pPr marL="0" indent="0">
              <a:spcBef>
                <a:spcPts val="0"/>
              </a:spcBef>
              <a:buFont typeface="Arial" panose="020B0604020202020204" pitchFamily="34" charset="0"/>
              <a:buNone/>
              <a:defRPr/>
            </a:pPr>
            <a:r>
              <a:rPr lang="en-US" altLang="zh-CN" sz="2000" dirty="0"/>
              <a:t>    }</a:t>
            </a:r>
          </a:p>
          <a:p>
            <a:pPr marL="0" indent="0">
              <a:spcBef>
                <a:spcPts val="0"/>
              </a:spcBef>
              <a:buFont typeface="Arial" panose="020B0604020202020204" pitchFamily="34" charset="0"/>
              <a:buNone/>
              <a:defRPr/>
            </a:pPr>
            <a:r>
              <a:rPr lang="en-US" altLang="zh-CN" sz="2000" dirty="0"/>
              <a:t>}</a:t>
            </a:r>
            <a:endParaRPr lang="zh-CN" altLang="en-US" sz="2000" dirty="0"/>
          </a:p>
          <a:p>
            <a:pPr>
              <a:spcBef>
                <a:spcPts val="0"/>
              </a:spcBef>
              <a:defRPr/>
            </a:pPr>
            <a:r>
              <a:rPr lang="en-US" altLang="zh-CN" sz="2400" dirty="0"/>
              <a:t>Java</a:t>
            </a:r>
            <a:r>
              <a:rPr lang="zh-CN" altLang="en-US" sz="2400" dirty="0"/>
              <a:t>提供的</a:t>
            </a:r>
            <a:r>
              <a:rPr lang="en-US" altLang="zh-CN" sz="2400" dirty="0"/>
              <a:t>Math</a:t>
            </a:r>
            <a:r>
              <a:rPr lang="zh-CN" altLang="en-US" sz="2400" dirty="0"/>
              <a:t>类，所有方法都是</a:t>
            </a:r>
            <a:r>
              <a:rPr lang="en-US" altLang="zh-CN" sz="2400" dirty="0"/>
              <a:t>static</a:t>
            </a:r>
            <a:r>
              <a:rPr lang="zh-CN" altLang="en-US" sz="2400" dirty="0"/>
              <a:t>方法（见</a:t>
            </a:r>
            <a:r>
              <a:rPr lang="en-US" altLang="zh-CN" sz="2400" dirty="0"/>
              <a:t>API</a:t>
            </a:r>
            <a:r>
              <a:rPr lang="zh-CN" altLang="en-US" sz="2400" dirty="0"/>
              <a:t>文档）。</a:t>
            </a:r>
            <a:endParaRPr lang="en-US" altLang="zh-CN" sz="2400" dirty="0"/>
          </a:p>
        </p:txBody>
      </p:sp>
      <p:sp>
        <p:nvSpPr>
          <p:cNvPr id="3" name="标题 2"/>
          <p:cNvSpPr>
            <a:spLocks noGrp="1"/>
          </p:cNvSpPr>
          <p:nvPr>
            <p:ph type="title"/>
          </p:nvPr>
        </p:nvSpPr>
        <p:spPr>
          <a:xfrm>
            <a:off x="1657350" y="153988"/>
            <a:ext cx="4972050" cy="776287"/>
          </a:xfrm>
        </p:spPr>
        <p:txBody>
          <a:bodyPr>
            <a:noAutofit/>
          </a:bodyPr>
          <a:lstStyle/>
          <a:p>
            <a:pPr>
              <a:defRPr/>
            </a:pPr>
            <a:r>
              <a:rPr lang="en-US" altLang="zh-CN" sz="2400" b="1" dirty="0">
                <a:solidFill>
                  <a:srgbClr val="0070C0"/>
                </a:solidFill>
                <a:cs typeface="+mn-cs"/>
              </a:rPr>
              <a:t>Java</a:t>
            </a:r>
            <a:r>
              <a:rPr lang="zh-CN" altLang="en-US" sz="2400" b="1" dirty="0">
                <a:solidFill>
                  <a:srgbClr val="0070C0"/>
                </a:solidFill>
                <a:cs typeface="+mn-cs"/>
              </a:rPr>
              <a:t>类库中的</a:t>
            </a:r>
            <a:r>
              <a:rPr lang="en-US" altLang="zh-CN" sz="2400" b="1" dirty="0">
                <a:solidFill>
                  <a:srgbClr val="0070C0"/>
                </a:solidFill>
                <a:cs typeface="+mn-cs"/>
              </a:rPr>
              <a:t>Arrays</a:t>
            </a:r>
            <a:r>
              <a:rPr lang="zh-CN" altLang="en-US" sz="2400" b="1" dirty="0">
                <a:solidFill>
                  <a:srgbClr val="0070C0"/>
                </a:solidFill>
                <a:cs typeface="+mn-cs"/>
              </a:rPr>
              <a:t>类和</a:t>
            </a:r>
            <a:r>
              <a:rPr lang="en-US" altLang="zh-CN" sz="2400" b="1" dirty="0">
                <a:solidFill>
                  <a:srgbClr val="0070C0"/>
                </a:solidFill>
                <a:cs typeface="+mn-cs"/>
              </a:rPr>
              <a:t>Math</a:t>
            </a:r>
            <a:r>
              <a:rPr lang="zh-CN" altLang="en-US" sz="2400" b="1" dirty="0">
                <a:solidFill>
                  <a:srgbClr val="0070C0"/>
                </a:solidFill>
                <a:cs typeface="+mn-cs"/>
              </a:rPr>
              <a:t>类</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内容占位符 1"/>
          <p:cNvSpPr>
            <a:spLocks noGrp="1"/>
          </p:cNvSpPr>
          <p:nvPr>
            <p:ph idx="1"/>
          </p:nvPr>
        </p:nvSpPr>
        <p:spPr>
          <a:xfrm>
            <a:off x="525463" y="1292225"/>
            <a:ext cx="8229600" cy="4813300"/>
          </a:xfrm>
        </p:spPr>
        <p:txBody>
          <a:bodyPr/>
          <a:lstStyle/>
          <a:p>
            <a:pPr eaLnBrk="1" hangingPunct="1">
              <a:lnSpc>
                <a:spcPct val="200000"/>
              </a:lnSpc>
            </a:pPr>
            <a:r>
              <a:rPr lang="zh-CN" altLang="zh-CN" sz="2000" dirty="0"/>
              <a:t>本章详细介绍了面向对象的基础知识，</a:t>
            </a:r>
            <a:r>
              <a:rPr lang="zh-CN" altLang="en-US" sz="2000" dirty="0"/>
              <a:t>包括</a:t>
            </a:r>
            <a:r>
              <a:rPr lang="zh-CN" altLang="zh-CN" sz="2000" dirty="0"/>
              <a:t>什么是面向对象</a:t>
            </a:r>
            <a:r>
              <a:rPr lang="zh-CN" altLang="en-US" sz="2000" dirty="0"/>
              <a:t>、类和对象之间的关系、类的封装与使用、构造方法的定义与重载、</a:t>
            </a:r>
            <a:r>
              <a:rPr lang="en-US" altLang="zh-CN" sz="2000" dirty="0"/>
              <a:t>this</a:t>
            </a:r>
            <a:r>
              <a:rPr lang="zh-CN" altLang="en-US" sz="2000" dirty="0"/>
              <a:t>关键字、</a:t>
            </a:r>
            <a:r>
              <a:rPr lang="en-US" altLang="zh-CN" sz="2000" dirty="0"/>
              <a:t>static</a:t>
            </a:r>
            <a:r>
              <a:rPr lang="zh-CN" altLang="en-US" sz="2000"/>
              <a:t>关键字等</a:t>
            </a:r>
            <a:r>
              <a:rPr lang="zh-CN" altLang="en-US" sz="2000" dirty="0"/>
              <a:t>。</a:t>
            </a:r>
            <a:endParaRPr lang="en-US" altLang="zh-CN" sz="2000" dirty="0"/>
          </a:p>
          <a:p>
            <a:pPr eaLnBrk="1" hangingPunct="1">
              <a:lnSpc>
                <a:spcPct val="200000"/>
              </a:lnSpc>
            </a:pPr>
            <a:r>
              <a:rPr lang="zh-CN" altLang="zh-CN" sz="2000" b="1" u="sng" dirty="0">
                <a:solidFill>
                  <a:srgbClr val="FF0000"/>
                </a:solidFill>
              </a:rPr>
              <a:t>重点在于</a:t>
            </a:r>
            <a:r>
              <a:rPr lang="zh-CN" altLang="en-US" sz="2000" b="1" u="sng" dirty="0">
                <a:solidFill>
                  <a:srgbClr val="FF0000"/>
                </a:solidFill>
              </a:rPr>
              <a:t>面向对象的编程思想、类和对象、类的封装、构造方法以及</a:t>
            </a:r>
            <a:r>
              <a:rPr lang="en-US" altLang="zh-CN" sz="2000" b="1" u="sng" dirty="0">
                <a:solidFill>
                  <a:srgbClr val="FF0000"/>
                </a:solidFill>
              </a:rPr>
              <a:t>this</a:t>
            </a:r>
            <a:r>
              <a:rPr lang="zh-CN" altLang="en-US" sz="2000" b="1" u="sng" dirty="0">
                <a:solidFill>
                  <a:srgbClr val="FF0000"/>
                </a:solidFill>
              </a:rPr>
              <a:t>关键字的使用，</a:t>
            </a:r>
            <a:r>
              <a:rPr lang="zh-CN" altLang="en-US" sz="2000" dirty="0"/>
              <a:t>大家应该多思考，深刻领会面向对象的好处。</a:t>
            </a:r>
            <a:endParaRPr lang="en-US" altLang="zh-CN" sz="2000" dirty="0"/>
          </a:p>
          <a:p>
            <a:pPr eaLnBrk="1" hangingPunct="1">
              <a:lnSpc>
                <a:spcPct val="200000"/>
              </a:lnSpc>
            </a:pPr>
            <a:r>
              <a:rPr lang="zh-CN" altLang="zh-CN" sz="2000" dirty="0"/>
              <a:t>熟练掌握好这些知识，有助于学习下一章的内容。深入理解面向对象的思想，对以后的实际开发也是大有裨益的</a:t>
            </a:r>
            <a:r>
              <a:rPr lang="zh-CN" altLang="en-US" sz="2000" dirty="0"/>
              <a:t>。</a:t>
            </a:r>
            <a:endParaRPr lang="en-US" altLang="zh-CN" sz="2000" b="1" u="sng" dirty="0"/>
          </a:p>
        </p:txBody>
      </p:sp>
      <p:sp>
        <p:nvSpPr>
          <p:cNvPr id="12288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a:solidFill>
                  <a:srgbClr val="0070C0"/>
                </a:solidFill>
                <a:latin typeface="Arial" panose="020B0604020202020204" pitchFamily="34" charset="0"/>
                <a:ea typeface="宋体" panose="02010600030101010101" pitchFamily="2" charset="-122"/>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本章小结</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757054" y="1223091"/>
            <a:ext cx="6179128" cy="5246976"/>
          </a:xfrm>
        </p:spPr>
        <p:txBody>
          <a:bodyPr/>
          <a:lstStyle/>
          <a:p>
            <a:r>
              <a:rPr lang="zh-CN" altLang="en-US" sz="2000" dirty="0"/>
              <a:t>如何开发更符合面向对象思想的程序呢</a:t>
            </a:r>
            <a:r>
              <a:rPr lang="en-US" altLang="zh-CN" sz="2000" dirty="0"/>
              <a:t>?</a:t>
            </a:r>
          </a:p>
          <a:p>
            <a:pPr lvl="1"/>
            <a:r>
              <a:rPr lang="en-US" altLang="zh-CN" sz="1800" dirty="0"/>
              <a:t>A:</a:t>
            </a:r>
            <a:r>
              <a:rPr lang="zh-CN" altLang="en-US" sz="1800" dirty="0"/>
              <a:t>有哪些类</a:t>
            </a:r>
          </a:p>
          <a:p>
            <a:pPr lvl="1"/>
            <a:r>
              <a:rPr lang="en-US" altLang="zh-CN" sz="1800" dirty="0"/>
              <a:t>B:</a:t>
            </a:r>
            <a:r>
              <a:rPr lang="zh-CN" altLang="en-US" sz="1800" dirty="0"/>
              <a:t>每个类有哪些成员</a:t>
            </a:r>
          </a:p>
          <a:p>
            <a:pPr lvl="1"/>
            <a:r>
              <a:rPr lang="en-US" altLang="zh-CN" sz="1800" dirty="0"/>
              <a:t>C:</a:t>
            </a:r>
            <a:r>
              <a:rPr lang="zh-CN" altLang="en-US" sz="1800" dirty="0"/>
              <a:t>类与类的关系</a:t>
            </a:r>
            <a:endParaRPr lang="en-US" altLang="zh-CN" sz="1800" dirty="0"/>
          </a:p>
          <a:p>
            <a:r>
              <a:rPr lang="zh-CN" altLang="en-US" sz="2000" dirty="0"/>
              <a:t>如何分析有哪些类？</a:t>
            </a:r>
            <a:endParaRPr lang="en-US" altLang="zh-CN" sz="2000" dirty="0"/>
          </a:p>
          <a:p>
            <a:pPr lvl="1"/>
            <a:r>
              <a:rPr lang="en-US" altLang="zh-CN" sz="1800" dirty="0"/>
              <a:t>UML</a:t>
            </a:r>
            <a:r>
              <a:rPr lang="zh-CN" altLang="en-US" sz="1800" dirty="0"/>
              <a:t>（统一建模语言），名词提取法</a:t>
            </a:r>
            <a:endParaRPr lang="en-US" altLang="zh-CN" sz="1800" dirty="0"/>
          </a:p>
          <a:p>
            <a:pPr>
              <a:defRPr/>
            </a:pPr>
            <a:r>
              <a:rPr lang="zh-CN" altLang="en-US" sz="2000" dirty="0"/>
              <a:t>面向对象开发</a:t>
            </a:r>
            <a:endParaRPr lang="en-US" altLang="zh-CN" sz="2000" dirty="0"/>
          </a:p>
          <a:p>
            <a:pPr lvl="1">
              <a:defRPr/>
            </a:pPr>
            <a:r>
              <a:rPr lang="zh-CN" altLang="en-US" sz="1800" dirty="0"/>
              <a:t>就是不断的创建对象，使用对象，指挥对象做事情。</a:t>
            </a:r>
            <a:endParaRPr lang="en-US" altLang="zh-CN" sz="1800" dirty="0"/>
          </a:p>
          <a:p>
            <a:pPr>
              <a:defRPr/>
            </a:pPr>
            <a:r>
              <a:rPr lang="zh-CN" altLang="en-US" sz="2000" dirty="0"/>
              <a:t>面向对象设计</a:t>
            </a:r>
            <a:endParaRPr lang="en-US" altLang="zh-CN" sz="2000" dirty="0"/>
          </a:p>
          <a:p>
            <a:pPr lvl="1">
              <a:defRPr/>
            </a:pPr>
            <a:r>
              <a:rPr lang="zh-CN" altLang="en-US" sz="1800" dirty="0"/>
              <a:t>其实就是在管理和维护对象之间的关系。</a:t>
            </a:r>
            <a:endParaRPr lang="en-US" altLang="zh-CN" dirty="0"/>
          </a:p>
        </p:txBody>
      </p:sp>
      <p:pic>
        <p:nvPicPr>
          <p:cNvPr id="3" name="Picture 7" descr="总结小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38" y="900113"/>
            <a:ext cx="3649663" cy="592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面向对象的概念</a:t>
            </a:r>
          </a:p>
        </p:txBody>
      </p:sp>
      <p:sp>
        <p:nvSpPr>
          <p:cNvPr id="6" name="文本框 5"/>
          <p:cNvSpPr txBox="1"/>
          <p:nvPr/>
        </p:nvSpPr>
        <p:spPr>
          <a:xfrm>
            <a:off x="5756853" y="2013279"/>
            <a:ext cx="3269672" cy="1477328"/>
          </a:xfrm>
          <a:prstGeom prst="wedgeRectCallout">
            <a:avLst>
              <a:gd name="adj1" fmla="val -67020"/>
              <a:gd name="adj2" fmla="val 14671"/>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dirty="0">
                <a:solidFill>
                  <a:srgbClr val="FF0000"/>
                </a:solidFill>
              </a:rPr>
              <a:t>关联关系：</a:t>
            </a:r>
            <a:r>
              <a:rPr lang="zh-CN" altLang="en-US" dirty="0"/>
              <a:t>类的成员变量为其它类的对象。</a:t>
            </a:r>
            <a:endParaRPr lang="en-US" altLang="zh-CN" dirty="0"/>
          </a:p>
          <a:p>
            <a:r>
              <a:rPr lang="zh-CN" altLang="en-US" dirty="0">
                <a:solidFill>
                  <a:srgbClr val="FF0000"/>
                </a:solidFill>
              </a:rPr>
              <a:t>依赖关系：</a:t>
            </a:r>
            <a:r>
              <a:rPr lang="zh-CN" altLang="en-US" dirty="0"/>
              <a:t>类中方法的参数是其它类的对象。</a:t>
            </a:r>
            <a:endParaRPr lang="en-US" altLang="zh-CN" dirty="0"/>
          </a:p>
          <a:p>
            <a:r>
              <a:rPr lang="zh-CN" altLang="en-US" dirty="0">
                <a:solidFill>
                  <a:srgbClr val="FF0000"/>
                </a:solidFill>
              </a:rPr>
              <a:t>泛化关系：</a:t>
            </a:r>
            <a:r>
              <a:rPr lang="zh-CN" altLang="en-US" dirty="0"/>
              <a:t>继承。</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3357563"/>
            <a:ext cx="8858250" cy="302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85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500"/>
                                        <p:tgtEl>
                                          <p:spTgt spid="2">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500"/>
                                        <p:tgtEl>
                                          <p:spTgt spid="2">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fade">
                                      <p:cBhvr>
                                        <p:cTn id="39" dur="500"/>
                                        <p:tgtEl>
                                          <p:spTgt spid="2">
                                            <p:txEl>
                                              <p:pRg st="6" end="6"/>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a:spLocks noGrp="1"/>
          </p:cNvSpPr>
          <p:nvPr>
            <p:ph idx="1"/>
          </p:nvPr>
        </p:nvSpPr>
        <p:spPr>
          <a:xfrm>
            <a:off x="457200" y="1066800"/>
            <a:ext cx="8229600" cy="682625"/>
          </a:xfrm>
        </p:spPr>
        <p:txBody>
          <a:bodyPr rtlCol="0">
            <a:normAutofit/>
          </a:bodyPr>
          <a:lstStyle/>
          <a:p>
            <a:pPr eaLnBrk="1" fontAlgn="auto" hangingPunct="1">
              <a:spcAft>
                <a:spcPts val="0"/>
              </a:spcAft>
              <a:defRPr/>
            </a:pPr>
            <a:r>
              <a:rPr lang="zh-CN" altLang="en-US" b="1" dirty="0">
                <a:solidFill>
                  <a:srgbClr val="0070C0"/>
                </a:solidFill>
                <a:cs typeface="+mn-cs"/>
              </a:rPr>
              <a:t>面向对象的三大特征</a:t>
            </a:r>
            <a:endParaRPr lang="en-US" altLang="zh-CN" b="1" dirty="0">
              <a:solidFill>
                <a:srgbClr val="0070C0"/>
              </a:solidFill>
              <a:cs typeface="+mn-cs"/>
            </a:endParaRPr>
          </a:p>
          <a:p>
            <a:pPr marL="457200" lvl="1" indent="0" eaLnBrk="1" fontAlgn="auto" hangingPunct="1">
              <a:spcAft>
                <a:spcPts val="0"/>
              </a:spcAft>
              <a:buFontTx/>
              <a:buNone/>
              <a:defRPr/>
            </a:pPr>
            <a:endParaRPr lang="en-US" altLang="zh-CN" dirty="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sz="800" dirty="0">
              <a:cs typeface="+mn-cs"/>
            </a:endParaRPr>
          </a:p>
          <a:p>
            <a:pPr lvl="1" eaLnBrk="1" fontAlgn="auto" hangingPunct="1">
              <a:spcAft>
                <a:spcPts val="0"/>
              </a:spcAft>
              <a:defRPr/>
            </a:pPr>
            <a:endParaRPr lang="zh-CN" altLang="zh-CN" dirty="0">
              <a:cs typeface="+mn-cs"/>
            </a:endParaRPr>
          </a:p>
        </p:txBody>
      </p:sp>
      <p:sp>
        <p:nvSpPr>
          <p:cNvPr id="19" name="TextBox 18"/>
          <p:cNvSpPr txBox="1">
            <a:spLocks noChangeArrowheads="1"/>
          </p:cNvSpPr>
          <p:nvPr/>
        </p:nvSpPr>
        <p:spPr bwMode="auto">
          <a:xfrm>
            <a:off x="1116013" y="1928813"/>
            <a:ext cx="2159000" cy="460375"/>
          </a:xfrm>
          <a:prstGeom prst="rect">
            <a:avLst/>
          </a:prstGeom>
          <a:gradFill rotWithShape="0">
            <a:gsLst>
              <a:gs pos="0">
                <a:srgbClr val="00B0F0"/>
              </a:gs>
              <a:gs pos="50000">
                <a:srgbClr val="00B0F0"/>
              </a:gs>
              <a:gs pos="100000">
                <a:srgbClr val="9FD8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a:lnSpc>
                <a:spcPct val="100000"/>
              </a:lnSpc>
              <a:spcBef>
                <a:spcPct val="0"/>
              </a:spcBef>
              <a:buFontTx/>
              <a:buNone/>
            </a:pPr>
            <a:r>
              <a:rPr lang="zh-CN" altLang="en-US" sz="2400" b="1">
                <a:solidFill>
                  <a:schemeClr val="bg1"/>
                </a:solidFill>
                <a:latin typeface="微软雅黑" panose="020B0503020204020204" pitchFamily="34" charset="-122"/>
                <a:ea typeface="微软雅黑" panose="020B0503020204020204" pitchFamily="34" charset="-122"/>
              </a:rPr>
              <a:t>封装性</a:t>
            </a:r>
          </a:p>
        </p:txBody>
      </p:sp>
      <p:sp>
        <p:nvSpPr>
          <p:cNvPr id="20" name="TextBox 19"/>
          <p:cNvSpPr txBox="1">
            <a:spLocks noChangeArrowheads="1"/>
          </p:cNvSpPr>
          <p:nvPr/>
        </p:nvSpPr>
        <p:spPr bwMode="auto">
          <a:xfrm>
            <a:off x="3544888" y="1928813"/>
            <a:ext cx="2159000" cy="460375"/>
          </a:xfrm>
          <a:prstGeom prst="rect">
            <a:avLst/>
          </a:prstGeom>
          <a:gradFill rotWithShape="0">
            <a:gsLst>
              <a:gs pos="0">
                <a:srgbClr val="00B0F0"/>
              </a:gs>
              <a:gs pos="50000">
                <a:srgbClr val="00B0F0"/>
              </a:gs>
              <a:gs pos="100000">
                <a:srgbClr val="9FD8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a:lnSpc>
                <a:spcPct val="100000"/>
              </a:lnSpc>
              <a:spcBef>
                <a:spcPct val="0"/>
              </a:spcBef>
              <a:buFontTx/>
              <a:buNone/>
            </a:pPr>
            <a:r>
              <a:rPr lang="zh-CN" altLang="en-US" sz="2400" b="1">
                <a:solidFill>
                  <a:schemeClr val="bg1"/>
                </a:solidFill>
                <a:latin typeface="微软雅黑" panose="020B0503020204020204" pitchFamily="34" charset="-122"/>
                <a:ea typeface="微软雅黑" panose="020B0503020204020204" pitchFamily="34" charset="-122"/>
              </a:rPr>
              <a:t>继承性</a:t>
            </a:r>
          </a:p>
        </p:txBody>
      </p:sp>
      <p:sp>
        <p:nvSpPr>
          <p:cNvPr id="21" name="TextBox 20"/>
          <p:cNvSpPr txBox="1">
            <a:spLocks noChangeArrowheads="1"/>
          </p:cNvSpPr>
          <p:nvPr/>
        </p:nvSpPr>
        <p:spPr bwMode="auto">
          <a:xfrm>
            <a:off x="5973763" y="1928813"/>
            <a:ext cx="2159000" cy="460375"/>
          </a:xfrm>
          <a:prstGeom prst="rect">
            <a:avLst/>
          </a:prstGeom>
          <a:gradFill rotWithShape="0">
            <a:gsLst>
              <a:gs pos="0">
                <a:srgbClr val="00B0F0"/>
              </a:gs>
              <a:gs pos="50000">
                <a:srgbClr val="00B0F0"/>
              </a:gs>
              <a:gs pos="100000">
                <a:srgbClr val="9FD8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a:lnSpc>
                <a:spcPct val="100000"/>
              </a:lnSpc>
              <a:spcBef>
                <a:spcPct val="0"/>
              </a:spcBef>
              <a:buFontTx/>
              <a:buNone/>
            </a:pPr>
            <a:r>
              <a:rPr lang="zh-CN" altLang="en-US" sz="2400" b="1">
                <a:solidFill>
                  <a:schemeClr val="bg1"/>
                </a:solidFill>
                <a:latin typeface="微软雅黑" panose="020B0503020204020204" pitchFamily="34" charset="-122"/>
                <a:ea typeface="微软雅黑" panose="020B0503020204020204" pitchFamily="34" charset="-122"/>
              </a:rPr>
              <a:t>多态性</a:t>
            </a:r>
          </a:p>
        </p:txBody>
      </p:sp>
      <p:sp>
        <p:nvSpPr>
          <p:cNvPr id="24" name="折角形 23"/>
          <p:cNvSpPr/>
          <p:nvPr/>
        </p:nvSpPr>
        <p:spPr>
          <a:xfrm>
            <a:off x="1116013" y="2432050"/>
            <a:ext cx="2159000" cy="2879725"/>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zh-CN" dirty="0">
                <a:solidFill>
                  <a:schemeClr val="tx1"/>
                </a:solidFill>
                <a:latin typeface="+mj-ea"/>
              </a:rPr>
              <a:t>是面向对象的</a:t>
            </a:r>
            <a:r>
              <a:rPr lang="zh-CN" altLang="zh-CN" b="1" dirty="0">
                <a:solidFill>
                  <a:srgbClr val="00B0F0"/>
                </a:solidFill>
                <a:latin typeface="+mj-ea"/>
              </a:rPr>
              <a:t>核心思想</a:t>
            </a:r>
            <a:r>
              <a:rPr lang="zh-CN" altLang="zh-CN" dirty="0">
                <a:solidFill>
                  <a:schemeClr val="tx1"/>
                </a:solidFill>
                <a:latin typeface="+mj-ea"/>
              </a:rPr>
              <a:t>，将对象的属性和行为封装起来，不需要让外界知道具体实现细节，这就是封装思想</a:t>
            </a:r>
            <a:r>
              <a:rPr lang="zh-CN" altLang="en-US" dirty="0">
                <a:solidFill>
                  <a:schemeClr val="tx1"/>
                </a:solidFill>
                <a:latin typeface="+mj-ea"/>
              </a:rPr>
              <a:t>。</a:t>
            </a:r>
          </a:p>
        </p:txBody>
      </p:sp>
      <p:sp>
        <p:nvSpPr>
          <p:cNvPr id="25" name="折角形 24"/>
          <p:cNvSpPr/>
          <p:nvPr/>
        </p:nvSpPr>
        <p:spPr>
          <a:xfrm>
            <a:off x="3563938" y="2432050"/>
            <a:ext cx="2160587" cy="2879725"/>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zh-CN" dirty="0">
                <a:solidFill>
                  <a:schemeClr val="tx1"/>
                </a:solidFill>
                <a:latin typeface="+mj-ea"/>
              </a:rPr>
              <a:t>描述的是类与类之间的关系，通过继承，可以在无需重新编写原有类的情况下，</a:t>
            </a:r>
            <a:r>
              <a:rPr lang="zh-CN" altLang="zh-CN" b="1" dirty="0">
                <a:solidFill>
                  <a:srgbClr val="00B0F0"/>
                </a:solidFill>
                <a:latin typeface="+mj-ea"/>
              </a:rPr>
              <a:t>对原有类的功能进行扩展</a:t>
            </a:r>
            <a:r>
              <a:rPr lang="zh-CN" altLang="en-US" b="1" dirty="0">
                <a:solidFill>
                  <a:srgbClr val="00B0F0"/>
                </a:solidFill>
                <a:latin typeface="+mj-ea"/>
              </a:rPr>
              <a:t>。</a:t>
            </a:r>
          </a:p>
        </p:txBody>
      </p:sp>
      <p:sp>
        <p:nvSpPr>
          <p:cNvPr id="26" name="折角形 25"/>
          <p:cNvSpPr/>
          <p:nvPr/>
        </p:nvSpPr>
        <p:spPr>
          <a:xfrm>
            <a:off x="6011863" y="2432050"/>
            <a:ext cx="2160587" cy="2879725"/>
          </a:xfrm>
          <a:prstGeom prst="foldedCorner">
            <a:avLst/>
          </a:prstGeom>
          <a:solidFill>
            <a:srgbClr val="CDFFE4">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zh-CN" dirty="0">
                <a:solidFill>
                  <a:schemeClr val="tx1"/>
                </a:solidFill>
                <a:latin typeface="+mj-ea"/>
              </a:rPr>
              <a:t>指在一个类中定义的属性和方法被其它类继承后，它们可以</a:t>
            </a:r>
            <a:r>
              <a:rPr lang="zh-CN" altLang="zh-CN" b="1" dirty="0">
                <a:solidFill>
                  <a:srgbClr val="00B0F0"/>
                </a:solidFill>
                <a:latin typeface="+mj-ea"/>
              </a:rPr>
              <a:t>具有不同的数据类型或表现出不同的行为</a:t>
            </a:r>
            <a:r>
              <a:rPr lang="zh-CN" altLang="en-US" b="1" dirty="0">
                <a:solidFill>
                  <a:srgbClr val="00B0F0"/>
                </a:solidFill>
                <a:latin typeface="+mj-ea"/>
              </a:rPr>
              <a:t>。</a:t>
            </a:r>
          </a:p>
        </p:txBody>
      </p:sp>
      <p:sp>
        <p:nvSpPr>
          <p:cNvPr id="5223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面向对象的概念</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arn(outVertical)">
                                      <p:cBhvr>
                                        <p:cTn id="10" dur="500"/>
                                        <p:tgtEl>
                                          <p:spTgt spid="20"/>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outVertical)">
                                      <p:cBhvr>
                                        <p:cTn id="13" dur="500"/>
                                        <p:tgtEl>
                                          <p:spTgt spid="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up)">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4" grpId="0" animBg="1"/>
      <p:bldP spid="25" grpId="0" animBg="1"/>
      <p:bldP spid="26"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12235</TotalTime>
  <Pages>0</Pages>
  <Words>7523</Words>
  <Characters>0</Characters>
  <Application>Microsoft Office PowerPoint</Application>
  <DocSecurity>0</DocSecurity>
  <PresentationFormat>全屏显示(4:3)</PresentationFormat>
  <Lines>0</Lines>
  <Paragraphs>913</Paragraphs>
  <Slides>76</Slides>
  <Notes>5</Notes>
  <HiddenSlides>2</HiddenSlides>
  <MMClips>0</MMClips>
  <ScaleCrop>false</ScaleCrop>
  <HeadingPairs>
    <vt:vector size="10"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76</vt:i4>
      </vt:variant>
      <vt:variant>
        <vt:lpstr>自定义放映</vt:lpstr>
      </vt:variant>
      <vt:variant>
        <vt:i4>1</vt:i4>
      </vt:variant>
    </vt:vector>
  </HeadingPairs>
  <TitlesOfParts>
    <vt:vector size="92" baseType="lpstr">
      <vt:lpstr>Gulim</vt:lpstr>
      <vt:lpstr>等线</vt:lpstr>
      <vt:lpstr>等线 Light</vt:lpstr>
      <vt:lpstr>微软雅黑</vt:lpstr>
      <vt:lpstr>Arial</vt:lpstr>
      <vt:lpstr>Arial Black</vt:lpstr>
      <vt:lpstr>Calibri</vt:lpstr>
      <vt:lpstr>Calibri Light</vt:lpstr>
      <vt:lpstr>Cambria Math</vt:lpstr>
      <vt:lpstr>Times New Roman</vt:lpstr>
      <vt:lpstr>Wingdings</vt:lpstr>
      <vt:lpstr>Office 主题​​</vt:lpstr>
      <vt:lpstr>1_Office 主题​​</vt:lpstr>
      <vt:lpstr>Microsoft Excel Chart</vt:lpstr>
      <vt:lpstr>Visio</vt:lpstr>
      <vt:lpstr>Java基础入门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练习1</vt:lpstr>
      <vt:lpstr>PowerPoint 演示文稿</vt:lpstr>
      <vt:lpstr>PowerPoint 演示文稿</vt:lpstr>
      <vt:lpstr>PowerPoint 演示文稿</vt:lpstr>
      <vt:lpstr>PowerPoint 演示文稿</vt:lpstr>
      <vt:lpstr>PowerPoint 演示文稿</vt:lpstr>
      <vt:lpstr>PowerPoint 演示文稿</vt:lpstr>
      <vt:lpstr>类的初始化过程</vt:lpstr>
      <vt:lpstr>PowerPoint 演示文稿</vt:lpstr>
      <vt:lpstr>PowerPoint 演示文稿</vt:lpstr>
      <vt:lpstr>PowerPoint 演示文稿</vt:lpstr>
      <vt:lpstr>PowerPoint 演示文稿</vt:lpstr>
      <vt:lpstr>PowerPoint 演示文稿</vt:lpstr>
      <vt:lpstr>练习2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练习3</vt:lpstr>
      <vt:lpstr>练习4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Java类库中的Arrays类和Math类</vt:lpstr>
      <vt:lpstr>PowerPoint 演示文稿</vt:lpstr>
      <vt:lpstr>自定义放映 1</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王哲</dc:creator>
  <cp:lastModifiedBy>Liang</cp:lastModifiedBy>
  <cp:revision>448</cp:revision>
  <dcterms:created xsi:type="dcterms:W3CDTF">2013-01-25T01:44:32Z</dcterms:created>
  <dcterms:modified xsi:type="dcterms:W3CDTF">2020-10-13T08:31:31Z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