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1"/>
  </p:sldMasterIdLst>
  <p:notesMasterIdLst>
    <p:notesMasterId r:id="rId48"/>
  </p:notesMasterIdLst>
  <p:sldIdLst>
    <p:sldId id="343" r:id="rId2"/>
    <p:sldId id="275" r:id="rId3"/>
    <p:sldId id="345" r:id="rId4"/>
    <p:sldId id="306" r:id="rId5"/>
    <p:sldId id="346" r:id="rId6"/>
    <p:sldId id="344" r:id="rId7"/>
    <p:sldId id="350" r:id="rId8"/>
    <p:sldId id="310" r:id="rId9"/>
    <p:sldId id="311" r:id="rId10"/>
    <p:sldId id="357" r:id="rId11"/>
    <p:sldId id="351" r:id="rId12"/>
    <p:sldId id="352" r:id="rId13"/>
    <p:sldId id="353" r:id="rId14"/>
    <p:sldId id="347" r:id="rId15"/>
    <p:sldId id="309" r:id="rId16"/>
    <p:sldId id="358" r:id="rId17"/>
    <p:sldId id="354" r:id="rId18"/>
    <p:sldId id="312" r:id="rId19"/>
    <p:sldId id="313" r:id="rId20"/>
    <p:sldId id="314" r:id="rId21"/>
    <p:sldId id="316" r:id="rId22"/>
    <p:sldId id="318" r:id="rId23"/>
    <p:sldId id="319" r:id="rId24"/>
    <p:sldId id="320" r:id="rId25"/>
    <p:sldId id="322" r:id="rId26"/>
    <p:sldId id="321" r:id="rId27"/>
    <p:sldId id="323" r:id="rId28"/>
    <p:sldId id="324" r:id="rId29"/>
    <p:sldId id="348"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9" r:id="rId44"/>
    <p:sldId id="340" r:id="rId45"/>
    <p:sldId id="308" r:id="rId46"/>
    <p:sldId id="356" r:id="rId47"/>
  </p:sldIdLst>
  <p:sldSz cx="9144000" cy="6858000" type="screen4x3"/>
  <p:notesSz cx="6858000" cy="9144000"/>
  <p:custShowLst>
    <p:custShow name="自定义放映 1" id="0">
      <p:sldLst>
        <p:sld r:id="rId2"/>
        <p:sld r:id="rId4"/>
        <p:sld r:id="rId5"/>
        <p:sld r:id="rId7"/>
        <p:sld r:id="rId9"/>
        <p:sld r:id="rId10"/>
        <p:sld r:id="rId16"/>
        <p:sld r:id="rId19"/>
        <p:sld r:id="rId20"/>
        <p:sld r:id="rId21"/>
        <p:sld r:id="rId22"/>
        <p:sld r:id="rId23"/>
        <p:sld r:id="rId24"/>
        <p:sld r:id="rId25"/>
        <p:sld r:id="rId26"/>
        <p:sld r:id="rId27"/>
        <p:sld r:id="rId28"/>
        <p:sld r:id="rId29"/>
        <p:sld r:id="rId31"/>
        <p:sld r:id="rId32"/>
        <p:sld r:id="rId33"/>
        <p:sld r:id="rId34"/>
        <p:sld r:id="rId35"/>
        <p:sld r:id="rId36"/>
        <p:sld r:id="rId37"/>
        <p:sld r:id="rId38"/>
        <p:sld r:id="rId39"/>
        <p:sld r:id="rId40"/>
        <p:sld r:id="rId41"/>
        <p:sld r:id="rId42"/>
        <p:sld r:id="rId43"/>
        <p:sld r:id="rId44"/>
        <p:sld r:id="rId45"/>
        <p:sld r:id="rId46"/>
      </p:sldLst>
    </p:custShow>
  </p:custShowLst>
  <p:custDataLst>
    <p:tags r:id="rId49"/>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D6"/>
    <a:srgbClr val="1369B2"/>
    <a:srgbClr val="FFFF00"/>
    <a:srgbClr val="A3D3FF"/>
    <a:srgbClr val="D5F2FF"/>
    <a:srgbClr val="3BCCFF"/>
    <a:srgbClr val="D5E6FF"/>
    <a:srgbClr val="D5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9404" autoAdjust="0"/>
  </p:normalViewPr>
  <p:slideViewPr>
    <p:cSldViewPr snapToGrid="0" snapToObjects="1">
      <p:cViewPr varScale="1">
        <p:scale>
          <a:sx n="115" d="100"/>
          <a:sy n="115" d="100"/>
        </p:scale>
        <p:origin x="1434" y="102"/>
      </p:cViewPr>
      <p:guideLst>
        <p:guide orient="horz" pos="2113"/>
        <p:guide pos="2881"/>
      </p:guideLst>
    </p:cSldViewPr>
  </p:slideViewPr>
  <p:notesTextViewPr>
    <p:cViewPr>
      <p:scale>
        <a:sx n="1" d="1"/>
        <a:sy n="1" d="1"/>
      </p:scale>
      <p:origin x="0" y="0"/>
    </p:cViewPr>
  </p:notesTextViewPr>
  <p:sorterViewPr>
    <p:cViewPr>
      <p:scale>
        <a:sx n="100" d="100"/>
        <a:sy n="100" d="100"/>
      </p:scale>
      <p:origin x="0" y="0"/>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35EDBFD1-C819-4B50-8F3C-EF8F0333D54B}" type="datetimeFigureOut">
              <a:rPr lang="zh-CN" altLang="en-US"/>
              <a:pPr>
                <a:defRPr/>
              </a:pPr>
              <a:t>2020/9/18</a:t>
            </a:fld>
            <a:endParaRPr lang="en-US"/>
          </a:p>
        </p:txBody>
      </p:sp>
      <p:sp>
        <p:nvSpPr>
          <p:cNvPr id="2560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F0432EFD-8721-4E49-80AB-E5D5348B36F0}" type="slidenum">
              <a:rPr lang="zh-CN" altLang="en-US"/>
              <a:pPr>
                <a:defRPr/>
              </a:pPr>
              <a:t>‹#›</a:t>
            </a:fld>
            <a:endParaRPr lang="en-US" altLang="zh-CN"/>
          </a:p>
        </p:txBody>
      </p:sp>
    </p:spTree>
    <p:extLst>
      <p:ext uri="{BB962C8B-B14F-4D97-AF65-F5344CB8AC3E}">
        <p14:creationId xmlns:p14="http://schemas.microsoft.com/office/powerpoint/2010/main" val="3590242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p:spPr>
        <p:txBody>
          <a:bodyPr/>
          <a:lstStyle/>
          <a:p>
            <a:endParaRPr lang="zh-CN" altLang="en-US"/>
          </a:p>
        </p:txBody>
      </p:sp>
      <p:sp>
        <p:nvSpPr>
          <p:cNvPr id="33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92B861-B38B-4F2F-AE01-FDD70146C026}" type="slidenum">
              <a:rPr lang="zh-CN" altLang="en-US"/>
              <a:pPr/>
              <a:t>8</a:t>
            </a:fld>
            <a:endParaRPr lang="en-US" altLang="zh-CN"/>
          </a:p>
        </p:txBody>
      </p:sp>
    </p:spTree>
    <p:extLst>
      <p:ext uri="{BB962C8B-B14F-4D97-AF65-F5344CB8AC3E}">
        <p14:creationId xmlns:p14="http://schemas.microsoft.com/office/powerpoint/2010/main" val="21873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6"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BF5DFD72-1D5C-4C36-B122-C173511F49A8}" type="datetime1">
              <a:rPr lang="zh-CN" altLang="en-US"/>
              <a:pPr>
                <a:defRPr/>
              </a:pPr>
              <a:t>2020/9/18</a:t>
            </a:fld>
            <a:endParaRPr lang="zh-CN" altLang="en-US"/>
          </a:p>
        </p:txBody>
      </p:sp>
      <p:sp>
        <p:nvSpPr>
          <p:cNvPr id="7"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smtClean="0">
                <a:latin typeface="Arial" panose="020B0604020202020204" pitchFamily="34" charset="0"/>
              </a:defRPr>
            </a:lvl1pPr>
          </a:lstStyle>
          <a:p>
            <a:pPr>
              <a:defRPr/>
            </a:pPr>
            <a:fld id="{CEBF2D3D-8213-4E98-B045-61FE37CD94D1}" type="slidenum">
              <a:rPr lang="zh-CN" altLang="en-US"/>
              <a:pPr>
                <a:defRPr/>
              </a:pPr>
              <a:t>‹#›</a:t>
            </a:fld>
            <a:endParaRPr lang="zh-CN" altLang="en-US"/>
          </a:p>
        </p:txBody>
      </p:sp>
    </p:spTree>
    <p:extLst>
      <p:ext uri="{BB962C8B-B14F-4D97-AF65-F5344CB8AC3E}">
        <p14:creationId xmlns:p14="http://schemas.microsoft.com/office/powerpoint/2010/main" val="352345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9093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520882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5449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76982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正文">
    <p:spTree>
      <p:nvGrpSpPr>
        <p:cNvPr id="1" name=""/>
        <p:cNvGrpSpPr/>
        <p:nvPr/>
      </p:nvGrpSpPr>
      <p:grpSpPr>
        <a:xfrm>
          <a:off x="0" y="0"/>
          <a:ext cx="0" cy="0"/>
          <a:chOff x="0" y="0"/>
          <a:chExt cx="0" cy="0"/>
        </a:xfrm>
      </p:grpSpPr>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9018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p:spPr>
        <p:txBody>
          <a:bodyPr/>
          <a:lstStyle>
            <a:lvl1pPr>
              <a:buFontTx/>
              <a:buNone/>
              <a:defRPr>
                <a:latin typeface="+mn-lt"/>
                <a:ea typeface="+mn-ea"/>
              </a:defRPr>
            </a:lvl1pPr>
          </a:lstStyle>
          <a:p>
            <a:pPr>
              <a:defRPr/>
            </a:pPr>
            <a:fld id="{E03793CF-4030-44E4-B56D-D4D838F346CA}" type="datetimeFigureOut">
              <a:rPr lang="zh-CN" altLang="en-US"/>
              <a:pPr>
                <a:defRPr/>
              </a:pPr>
              <a:t>2020/9/18</a:t>
            </a:fld>
            <a:endParaRPr lang="zh-CN" altLang="en-US"/>
          </a:p>
        </p:txBody>
      </p:sp>
      <p:sp>
        <p:nvSpPr>
          <p:cNvPr id="3" name="页脚占位符 4"/>
          <p:cNvSpPr>
            <a:spLocks noGrp="1"/>
          </p:cNvSpPr>
          <p:nvPr>
            <p:ph type="ftr" sz="quarter" idx="11"/>
          </p:nvPr>
        </p:nvSpPr>
        <p:spPr>
          <a:xfrm>
            <a:off x="3124200" y="6356350"/>
            <a:ext cx="2895600" cy="365125"/>
          </a:xfrm>
        </p:spPr>
        <p:txBody>
          <a:bodyPr/>
          <a:lstStyle>
            <a:lvl1pPr>
              <a:buFontTx/>
              <a:buNone/>
              <a:defRPr>
                <a:latin typeface="+mn-lt"/>
                <a:ea typeface="+mn-ea"/>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p:spPr>
        <p:txBody>
          <a:bodyPr/>
          <a:lstStyle>
            <a:lvl1pPr>
              <a:defRPr noProof="1" smtClean="0">
                <a:ea typeface="等线" panose="02010600030101010101" pitchFamily="2" charset="-122"/>
              </a:defRPr>
            </a:lvl1pPr>
          </a:lstStyle>
          <a:p>
            <a:pPr>
              <a:defRPr/>
            </a:pPr>
            <a:fld id="{C4AF89CE-5F39-40E7-BF13-CE469E8C7591}" type="slidenum">
              <a:rPr altLang="en-US"/>
              <a:pPr>
                <a:defRPr/>
              </a:pPr>
              <a:t>‹#›</a:t>
            </a:fld>
            <a:endParaRPr lang="zh-CN" altLang="en-US">
              <a:ea typeface="宋体" panose="02010600030101010101" pitchFamily="2" charset="-122"/>
            </a:endParaRPr>
          </a:p>
        </p:txBody>
      </p:sp>
    </p:spTree>
    <p:extLst>
      <p:ext uri="{BB962C8B-B14F-4D97-AF65-F5344CB8AC3E}">
        <p14:creationId xmlns:p14="http://schemas.microsoft.com/office/powerpoint/2010/main" val="265815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81675DC1-0C49-4561-82DA-3721112A4775}" type="datetime1">
              <a:rPr lang="zh-CN" altLang="en-US"/>
              <a:pPr>
                <a:defRPr/>
              </a:pPr>
              <a:t>2020/9/18</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smtClean="0">
                <a:latin typeface="Arial" panose="020B0604020202020204" pitchFamily="34" charset="0"/>
              </a:defRPr>
            </a:lvl1pPr>
          </a:lstStyle>
          <a:p>
            <a:pPr>
              <a:defRPr/>
            </a:pPr>
            <a:fld id="{9EEC9793-8B6D-43E1-B53A-43A6D7ECE0EF}" type="slidenum">
              <a:rPr lang="zh-CN" altLang="en-US"/>
              <a:pPr>
                <a:defRPr/>
              </a:pPr>
              <a:t>‹#›</a:t>
            </a:fld>
            <a:endParaRPr lang="zh-CN" altLang="en-US"/>
          </a:p>
        </p:txBody>
      </p:sp>
    </p:spTree>
    <p:extLst>
      <p:ext uri="{BB962C8B-B14F-4D97-AF65-F5344CB8AC3E}">
        <p14:creationId xmlns:p14="http://schemas.microsoft.com/office/powerpoint/2010/main" val="364356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4A05D9B5-152C-4517-B3FC-7DAE2120CC81}" type="datetime1">
              <a:rPr lang="zh-CN" altLang="en-US"/>
              <a:pPr>
                <a:defRPr/>
              </a:pPr>
              <a:t>2020/9/18</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hangingPunct="0">
              <a:defRPr smtClean="0">
                <a:latin typeface="Arial" panose="020B0604020202020204" pitchFamily="34" charset="0"/>
              </a:defRPr>
            </a:lvl1pPr>
          </a:lstStyle>
          <a:p>
            <a:pPr>
              <a:defRPr/>
            </a:pPr>
            <a:fld id="{5E77850D-3B63-4251-A70A-3AC7B577F529}" type="slidenum">
              <a:rPr lang="zh-CN" altLang="en-US"/>
              <a:pPr>
                <a:defRPr/>
              </a:pPr>
              <a:t>‹#›</a:t>
            </a:fld>
            <a:endParaRPr lang="zh-CN" altLang="en-US"/>
          </a:p>
        </p:txBody>
      </p:sp>
    </p:spTree>
    <p:extLst>
      <p:ext uri="{BB962C8B-B14F-4D97-AF65-F5344CB8AC3E}">
        <p14:creationId xmlns:p14="http://schemas.microsoft.com/office/powerpoint/2010/main" val="206774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B49055C6-7CFE-48ED-91D9-C7FCE3AED909}" type="datetime1">
              <a:rPr lang="zh-CN" altLang="en-US"/>
              <a:pPr>
                <a:defRPr/>
              </a:pPr>
              <a:t>2020/9/18</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hangingPunct="0">
              <a:defRPr smtClean="0">
                <a:latin typeface="Arial" panose="020B0604020202020204" pitchFamily="34" charset="0"/>
              </a:defRPr>
            </a:lvl1pPr>
          </a:lstStyle>
          <a:p>
            <a:pPr>
              <a:defRPr/>
            </a:pPr>
            <a:fld id="{570C5888-FB52-4858-8B03-0759844227BD}" type="slidenum">
              <a:rPr lang="zh-CN" altLang="en-US"/>
              <a:pPr>
                <a:defRPr/>
              </a:pPr>
              <a:t>‹#›</a:t>
            </a:fld>
            <a:endParaRPr lang="zh-CN" altLang="en-US"/>
          </a:p>
        </p:txBody>
      </p:sp>
    </p:spTree>
    <p:extLst>
      <p:ext uri="{BB962C8B-B14F-4D97-AF65-F5344CB8AC3E}">
        <p14:creationId xmlns:p14="http://schemas.microsoft.com/office/powerpoint/2010/main" val="92350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04DB7024-6A47-48D0-AB25-3D3FBB667217}" type="datetime1">
              <a:rPr lang="zh-CN" altLang="en-US"/>
              <a:pPr>
                <a:defRPr/>
              </a:pPr>
              <a:t>2020/9/18</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hangingPunct="0">
              <a:defRPr smtClean="0">
                <a:latin typeface="Arial" panose="020B0604020202020204" pitchFamily="34" charset="0"/>
              </a:defRPr>
            </a:lvl1pPr>
          </a:lstStyle>
          <a:p>
            <a:pPr>
              <a:defRPr/>
            </a:pPr>
            <a:fld id="{F6342CBD-F128-42A2-B65D-65D6F947576D}" type="slidenum">
              <a:rPr lang="zh-CN" altLang="en-US"/>
              <a:pPr>
                <a:defRPr/>
              </a:pPr>
              <a:t>‹#›</a:t>
            </a:fld>
            <a:endParaRPr lang="zh-CN" altLang="en-US"/>
          </a:p>
        </p:txBody>
      </p:sp>
    </p:spTree>
    <p:extLst>
      <p:ext uri="{BB962C8B-B14F-4D97-AF65-F5344CB8AC3E}">
        <p14:creationId xmlns:p14="http://schemas.microsoft.com/office/powerpoint/2010/main" val="85566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AA957D83-364B-4625-9E5D-253F9A68A4A7}" type="datetime1">
              <a:rPr lang="zh-CN" altLang="en-US"/>
              <a:pPr>
                <a:defRPr/>
              </a:pPr>
              <a:t>2020/9/18</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hangingPunct="0">
              <a:defRPr smtClean="0">
                <a:latin typeface="Arial" panose="020B0604020202020204" pitchFamily="34" charset="0"/>
              </a:defRPr>
            </a:lvl1pPr>
          </a:lstStyle>
          <a:p>
            <a:pPr>
              <a:defRPr/>
            </a:pPr>
            <a:fld id="{E3E3E8DF-438F-404D-8A10-003B258C62F9}" type="slidenum">
              <a:rPr lang="zh-CN" altLang="en-US"/>
              <a:pPr>
                <a:defRPr/>
              </a:pPr>
              <a:t>‹#›</a:t>
            </a:fld>
            <a:endParaRPr lang="zh-CN" altLang="en-US"/>
          </a:p>
        </p:txBody>
      </p:sp>
    </p:spTree>
    <p:extLst>
      <p:ext uri="{BB962C8B-B14F-4D97-AF65-F5344CB8AC3E}">
        <p14:creationId xmlns:p14="http://schemas.microsoft.com/office/powerpoint/2010/main" val="86402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504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57607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59992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userDrawn="1"/>
        </p:nvSpPr>
        <p:spPr>
          <a:xfrm>
            <a:off x="360363" y="6661150"/>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pic>
        <p:nvPicPr>
          <p:cNvPr id="1028" name="图片 8"/>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308725" y="74613"/>
            <a:ext cx="26860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30"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807F9A35-330D-4CF3-8E22-B3C2C8A30321}" type="datetime1">
              <a:rPr lang="zh-CN" altLang="en-US"/>
              <a:pPr>
                <a:defRPr/>
              </a:pPr>
              <a:t>2020/9/18</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8C6A3FF1-A7C1-4A0A-833B-4B016CABEC6B}" type="slidenum">
              <a:rPr lang="zh-CN" altLang="en-US"/>
              <a:pPr>
                <a:defRPr/>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Lst>
  <p:hf hdr="0" ftr="0"/>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2pPr>
      <a:lvl3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3pPr>
      <a:lvl4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4pPr>
      <a:lvl5pPr algn="l" rtl="0" eaLnBrk="0" fontAlgn="base" hangingPunct="0">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ctrTitle"/>
          </p:nvPr>
        </p:nvSpPr>
        <p:spPr>
          <a:xfrm>
            <a:off x="539750" y="1352550"/>
            <a:ext cx="8135938" cy="2065338"/>
          </a:xfrm>
        </p:spPr>
        <p:txBody>
          <a:bodyPr/>
          <a:lstStyle/>
          <a:p>
            <a:pPr eaLnBrk="1" hangingPunct="1"/>
            <a:r>
              <a:rPr lang="en-US" altLang="zh-CN" b="1" dirty="0">
                <a:solidFill>
                  <a:srgbClr val="000000"/>
                </a:solidFill>
              </a:rPr>
              <a:t>Java</a:t>
            </a:r>
            <a:r>
              <a:rPr lang="zh-CN" altLang="en-US" b="1" dirty="0">
                <a:solidFill>
                  <a:srgbClr val="000000"/>
                </a:solidFill>
              </a:rPr>
              <a:t>程序设计基础</a:t>
            </a:r>
          </a:p>
        </p:txBody>
      </p:sp>
      <p:sp>
        <p:nvSpPr>
          <p:cNvPr id="26627" name="副标题 2"/>
          <p:cNvSpPr txBox="1">
            <a:spLocks/>
          </p:cNvSpPr>
          <p:nvPr/>
        </p:nvSpPr>
        <p:spPr bwMode="auto">
          <a:xfrm>
            <a:off x="1143000" y="3836988"/>
            <a:ext cx="68580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buFont typeface="Arial" panose="020B0604020202020204" pitchFamily="34" charset="0"/>
              <a:buNone/>
            </a:pPr>
            <a:r>
              <a:rPr lang="zh-CN" altLang="en-US" sz="3200" b="1">
                <a:solidFill>
                  <a:schemeClr val="bg1"/>
                </a:solidFill>
                <a:latin typeface="微软雅黑" panose="020B0503020204020204" pitchFamily="34" charset="-122"/>
                <a:ea typeface="微软雅黑" panose="020B0503020204020204" pitchFamily="34" charset="-122"/>
              </a:rPr>
              <a:t>第</a:t>
            </a:r>
            <a:r>
              <a:rPr lang="en-US" altLang="zh-CN" sz="3200" b="1">
                <a:solidFill>
                  <a:schemeClr val="bg1"/>
                </a:solidFill>
                <a:latin typeface="微软雅黑" panose="020B0503020204020204" pitchFamily="34" charset="-122"/>
                <a:ea typeface="微软雅黑" panose="020B0503020204020204" pitchFamily="34" charset="-122"/>
              </a:rPr>
              <a:t>1</a:t>
            </a:r>
            <a:r>
              <a:rPr lang="zh-CN" altLang="en-US" sz="3200" b="1">
                <a:solidFill>
                  <a:schemeClr val="bg1"/>
                </a:solidFill>
                <a:latin typeface="微软雅黑" panose="020B0503020204020204" pitchFamily="34" charset="-122"/>
                <a:ea typeface="微软雅黑" panose="020B0503020204020204" pitchFamily="34" charset="-122"/>
              </a:rPr>
              <a:t>章 </a:t>
            </a:r>
            <a:r>
              <a:rPr lang="en-US" altLang="zh-CN" sz="3200" b="1">
                <a:solidFill>
                  <a:schemeClr val="bg1"/>
                </a:solidFill>
                <a:latin typeface="微软雅黑" panose="020B0503020204020204" pitchFamily="34" charset="-122"/>
                <a:ea typeface="微软雅黑" panose="020B0503020204020204" pitchFamily="34" charset="-122"/>
              </a:rPr>
              <a:t>Java</a:t>
            </a:r>
            <a:r>
              <a:rPr lang="zh-CN" altLang="en-US" sz="3200" b="1">
                <a:solidFill>
                  <a:schemeClr val="bg1"/>
                </a:solidFill>
                <a:latin typeface="微软雅黑" panose="020B0503020204020204" pitchFamily="34" charset="-122"/>
                <a:ea typeface="微软雅黑" panose="020B0503020204020204" pitchFamily="34" charset="-122"/>
              </a:rPr>
              <a:t>开发入门</a:t>
            </a:r>
          </a:p>
        </p:txBody>
      </p:sp>
      <p:sp>
        <p:nvSpPr>
          <p:cNvPr id="7" name="TextBox 13"/>
          <p:cNvSpPr>
            <a:spLocks noChangeArrowheads="1"/>
          </p:cNvSpPr>
          <p:nvPr/>
        </p:nvSpPr>
        <p:spPr bwMode="auto">
          <a:xfrm>
            <a:off x="5430838" y="5516563"/>
            <a:ext cx="3462337"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buFont typeface="Arial" pitchFamily="34" charset="0"/>
              <a:buNone/>
              <a:defRPr/>
            </a:pPr>
            <a:r>
              <a:rPr lang="en-US" altLang="zh-CN" b="1">
                <a:solidFill>
                  <a:schemeClr val="accent1">
                    <a:lumMod val="75000"/>
                  </a:schemeClr>
                </a:solidFill>
                <a:latin typeface="微软雅黑" pitchFamily="34" charset="-122"/>
                <a:ea typeface="微软雅黑" pitchFamily="34" charset="-122"/>
                <a:sym typeface="微软雅黑" pitchFamily="34" charset="-122"/>
              </a:rPr>
              <a:t>· </a:t>
            </a:r>
            <a:r>
              <a:rPr lang="zh-CN" altLang="en-US">
                <a:solidFill>
                  <a:schemeClr val="accent1">
                    <a:lumMod val="75000"/>
                  </a:schemeClr>
                </a:solidFill>
                <a:latin typeface="微软雅黑" pitchFamily="34" charset="-122"/>
                <a:ea typeface="微软雅黑" pitchFamily="34" charset="-122"/>
                <a:sym typeface="微软雅黑" pitchFamily="34" charset="-122"/>
              </a:rPr>
              <a:t>环境变量的配置</a:t>
            </a:r>
          </a:p>
          <a:p>
            <a:pPr>
              <a:lnSpc>
                <a:spcPct val="150000"/>
              </a:lnSpc>
              <a:buFont typeface="Arial" pitchFamily="34" charset="0"/>
              <a:buNone/>
              <a:defRPr/>
            </a:pPr>
            <a:r>
              <a:rPr lang="en-US" altLang="zh-CN" b="1">
                <a:solidFill>
                  <a:schemeClr val="accent1">
                    <a:lumMod val="75000"/>
                  </a:schemeClr>
                </a:solidFill>
                <a:latin typeface="微软雅黑" pitchFamily="34" charset="-122"/>
                <a:ea typeface="微软雅黑" pitchFamily="34" charset="-122"/>
                <a:sym typeface="微软雅黑" pitchFamily="34" charset="-122"/>
              </a:rPr>
              <a:t>· </a:t>
            </a:r>
            <a:r>
              <a:rPr lang="en-US" altLang="zh-CN">
                <a:solidFill>
                  <a:schemeClr val="accent1">
                    <a:lumMod val="75000"/>
                  </a:schemeClr>
                </a:solidFill>
                <a:latin typeface="微软雅黑" pitchFamily="34" charset="-122"/>
                <a:ea typeface="微软雅黑" pitchFamily="34" charset="-122"/>
                <a:sym typeface="微软雅黑" pitchFamily="34" charset="-122"/>
              </a:rPr>
              <a:t>Java</a:t>
            </a:r>
            <a:r>
              <a:rPr lang="zh-CN" altLang="en-US">
                <a:solidFill>
                  <a:schemeClr val="accent1">
                    <a:lumMod val="75000"/>
                  </a:schemeClr>
                </a:solidFill>
                <a:latin typeface="微软雅黑" pitchFamily="34" charset="-122"/>
                <a:ea typeface="微软雅黑" pitchFamily="34" charset="-122"/>
                <a:sym typeface="微软雅黑" pitchFamily="34" charset="-122"/>
              </a:rPr>
              <a:t>的运行机制</a:t>
            </a:r>
          </a:p>
        </p:txBody>
      </p:sp>
      <p:sp>
        <p:nvSpPr>
          <p:cNvPr id="8" name="矩形 7"/>
          <p:cNvSpPr/>
          <p:nvPr/>
        </p:nvSpPr>
        <p:spPr>
          <a:xfrm>
            <a:off x="2752725" y="5538788"/>
            <a:ext cx="4572000" cy="923925"/>
          </a:xfrm>
          <a:prstGeom prst="rect">
            <a:avLst/>
          </a:prstGeom>
        </p:spPr>
        <p:txBody>
          <a:bodyPr>
            <a:spAutoFit/>
          </a:bodyPr>
          <a:lstStyle/>
          <a:p>
            <a:pPr>
              <a:lnSpc>
                <a:spcPct val="150000"/>
              </a:lnSpc>
              <a:buFont typeface="Arial" pitchFamily="34" charset="0"/>
              <a:buNone/>
              <a:defRPr/>
            </a:pPr>
            <a:r>
              <a:rPr lang="en-US" altLang="zh-CN" b="1">
                <a:solidFill>
                  <a:schemeClr val="accent1">
                    <a:lumMod val="75000"/>
                  </a:schemeClr>
                </a:solidFill>
                <a:latin typeface="微软雅黑" pitchFamily="34" charset="-122"/>
                <a:ea typeface="微软雅黑" pitchFamily="34" charset="-122"/>
                <a:sym typeface="微软雅黑" pitchFamily="34" charset="-122"/>
              </a:rPr>
              <a:t>· </a:t>
            </a:r>
            <a:r>
              <a:rPr lang="en-US" altLang="zh-CN">
                <a:solidFill>
                  <a:schemeClr val="accent1">
                    <a:lumMod val="75000"/>
                  </a:schemeClr>
                </a:solidFill>
                <a:latin typeface="微软雅黑" pitchFamily="34" charset="-122"/>
                <a:ea typeface="微软雅黑" pitchFamily="34" charset="-122"/>
                <a:sym typeface="微软雅黑" pitchFamily="34" charset="-122"/>
              </a:rPr>
              <a:t>Java</a:t>
            </a:r>
            <a:r>
              <a:rPr lang="zh-CN" altLang="en-US">
                <a:solidFill>
                  <a:schemeClr val="accent1">
                    <a:lumMod val="75000"/>
                  </a:schemeClr>
                </a:solidFill>
                <a:latin typeface="微软雅黑" pitchFamily="34" charset="-122"/>
                <a:ea typeface="微软雅黑" pitchFamily="34" charset="-122"/>
                <a:sym typeface="微软雅黑" pitchFamily="34" charset="-122"/>
              </a:rPr>
              <a:t>语言的特点</a:t>
            </a:r>
          </a:p>
          <a:p>
            <a:pPr>
              <a:lnSpc>
                <a:spcPct val="150000"/>
              </a:lnSpc>
              <a:buFont typeface="Arial" pitchFamily="34" charset="0"/>
              <a:buNone/>
              <a:defRPr/>
            </a:pPr>
            <a:r>
              <a:rPr lang="en-US" altLang="zh-CN" b="1">
                <a:solidFill>
                  <a:schemeClr val="accent1">
                    <a:lumMod val="75000"/>
                  </a:schemeClr>
                </a:solidFill>
                <a:latin typeface="微软雅黑" pitchFamily="34" charset="-122"/>
                <a:ea typeface="微软雅黑" pitchFamily="34" charset="-122"/>
                <a:sym typeface="微软雅黑" pitchFamily="34" charset="-122"/>
              </a:rPr>
              <a:t>·</a:t>
            </a:r>
            <a:r>
              <a:rPr lang="en-US" altLang="zh-CN">
                <a:solidFill>
                  <a:schemeClr val="accent1">
                    <a:lumMod val="75000"/>
                  </a:schemeClr>
                </a:solidFill>
                <a:latin typeface="微软雅黑" pitchFamily="34" charset="-122"/>
                <a:ea typeface="微软雅黑" pitchFamily="34" charset="-122"/>
                <a:sym typeface="微软雅黑" pitchFamily="34" charset="-122"/>
              </a:rPr>
              <a:t> Java</a:t>
            </a:r>
            <a:r>
              <a:rPr lang="zh-CN" altLang="en-US">
                <a:solidFill>
                  <a:schemeClr val="accent1">
                    <a:lumMod val="75000"/>
                  </a:schemeClr>
                </a:solidFill>
                <a:latin typeface="微软雅黑" pitchFamily="34" charset="-122"/>
                <a:ea typeface="微软雅黑" pitchFamily="34" charset="-122"/>
                <a:sym typeface="微软雅黑" pitchFamily="34" charset="-122"/>
              </a:rPr>
              <a:t>开发环境的搭建</a:t>
            </a: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9477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练习：编写一个</a:t>
            </a:r>
            <a:r>
              <a:rPr lang="en-US" altLang="zh-CN" dirty="0"/>
              <a:t>HelloWorld</a:t>
            </a:r>
            <a:r>
              <a:rPr lang="zh-CN" altLang="en-US" dirty="0"/>
              <a:t>程序</a:t>
            </a:r>
            <a:endParaRPr lang="en-US" altLang="zh-CN" dirty="0"/>
          </a:p>
          <a:p>
            <a:endParaRPr lang="en-US" altLang="zh-CN" dirty="0"/>
          </a:p>
          <a:p>
            <a:r>
              <a:rPr lang="zh-CN" altLang="en-US" dirty="0"/>
              <a:t>使用</a:t>
            </a:r>
            <a:r>
              <a:rPr lang="en-US" altLang="zh-CN" dirty="0" err="1"/>
              <a:t>javac</a:t>
            </a:r>
            <a:r>
              <a:rPr lang="en-US" altLang="zh-CN" dirty="0"/>
              <a:t>/java</a:t>
            </a:r>
            <a:r>
              <a:rPr lang="zh-CN" altLang="en-US"/>
              <a:t>命令编译和运行。</a:t>
            </a:r>
            <a:endParaRPr lang="zh-CN" altLang="en-US" dirty="0"/>
          </a:p>
        </p:txBody>
      </p:sp>
    </p:spTree>
    <p:extLst>
      <p:ext uri="{BB962C8B-B14F-4D97-AF65-F5344CB8AC3E}">
        <p14:creationId xmlns:p14="http://schemas.microsoft.com/office/powerpoint/2010/main" val="1768484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1"/>
          <p:cNvSpPr txBox="1">
            <a:spLocks noChangeArrowheads="1"/>
          </p:cNvSpPr>
          <p:nvPr/>
        </p:nvSpPr>
        <p:spPr bwMode="auto">
          <a:xfrm>
            <a:off x="234950" y="1133475"/>
            <a:ext cx="1101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buFont typeface="Arial" panose="020B0604020202020204" pitchFamily="34" charset="0"/>
              <a:buChar char="•"/>
              <a:defRPr/>
            </a:pPr>
            <a:r>
              <a:rPr lang="en-US" altLang="zh-CN" sz="2400" b="1" dirty="0">
                <a:solidFill>
                  <a:srgbClr val="0070C0"/>
                </a:solidFill>
                <a:latin typeface="+mn-lt"/>
                <a:ea typeface="+mn-ea"/>
                <a:cs typeface="等线"/>
              </a:rPr>
              <a:t>1.1.3 Java</a:t>
            </a:r>
            <a:r>
              <a:rPr lang="zh-CN" altLang="en-US" sz="2400" b="1" dirty="0">
                <a:solidFill>
                  <a:srgbClr val="0070C0"/>
                </a:solidFill>
                <a:latin typeface="+mn-lt"/>
                <a:ea typeface="+mn-ea"/>
                <a:cs typeface="等线"/>
              </a:rPr>
              <a:t>程序运行机制</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1959429"/>
            <a:ext cx="8699500" cy="381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标题 3"/>
          <p:cNvSpPr>
            <a:spLocks noGrp="1"/>
          </p:cNvSpPr>
          <p:nvPr>
            <p:ph type="title"/>
          </p:nvPr>
        </p:nvSpPr>
        <p:spPr>
          <a:xfrm>
            <a:off x="1657350" y="365125"/>
            <a:ext cx="4716463" cy="611188"/>
          </a:xfrm>
        </p:spPr>
        <p:txBody>
          <a:bodyPr/>
          <a:lstStyle/>
          <a:p>
            <a:pPr>
              <a:defRPr/>
            </a:pPr>
            <a:r>
              <a:rPr lang="en-US" altLang="zh-CN" sz="3200">
                <a:solidFill>
                  <a:srgbClr val="006BA9"/>
                </a:solidFill>
                <a:sym typeface="宋体" panose="02010600030101010101" pitchFamily="2" charset="-122"/>
              </a:rPr>
              <a:t>1.1 Java</a:t>
            </a:r>
            <a:r>
              <a:rPr lang="zh-CN" altLang="en-US" sz="3200">
                <a:solidFill>
                  <a:srgbClr val="006BA9"/>
                </a:solidFill>
                <a:sym typeface="宋体" panose="02010600030101010101" pitchFamily="2" charset="-122"/>
              </a:rPr>
              <a:t>概述</a:t>
            </a:r>
            <a:endParaRPr lang="zh-CN" altLang="en-US" sz="32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049588"/>
            <a:ext cx="8682037"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42875" y="1571625"/>
            <a:ext cx="9110663" cy="1477963"/>
          </a:xfrm>
          <a:prstGeom prst="rect">
            <a:avLst/>
          </a:prstGeom>
          <a:noFill/>
          <a:ln>
            <a:noFill/>
          </a:ln>
        </p:spPr>
        <p:style>
          <a:lnRef idx="2">
            <a:schemeClr val="accent1"/>
          </a:lnRef>
          <a:fillRef idx="1001">
            <a:schemeClr val="lt1"/>
          </a:fillRef>
          <a:effectRef idx="0">
            <a:schemeClr val="accent1"/>
          </a:effectRef>
          <a:fontRef idx="minor">
            <a:schemeClr val="dk1"/>
          </a:fontRef>
        </p:style>
        <p:txBody>
          <a:bodyPr>
            <a:spAutoFit/>
          </a:bodyPr>
          <a:lstStyle/>
          <a:p>
            <a:pPr marL="342900" indent="-342900">
              <a:lnSpc>
                <a:spcPct val="150000"/>
              </a:lnSpc>
              <a:spcBef>
                <a:spcPts val="0"/>
              </a:spcBef>
              <a:spcAft>
                <a:spcPts val="0"/>
              </a:spcAft>
              <a:buFont typeface="Calibri" panose="020F0502020204030204" pitchFamily="34" charset="0"/>
              <a:buChar char="•"/>
              <a:defRPr/>
            </a:pPr>
            <a:r>
              <a:rPr lang="en-US" altLang="zh-CN" sz="2000" dirty="0"/>
              <a:t>  Java</a:t>
            </a:r>
            <a:r>
              <a:rPr lang="zh-CN" altLang="en-US" sz="2000" dirty="0"/>
              <a:t>虚拟机可以理解成一个以字节码为机器指令的</a:t>
            </a:r>
            <a:r>
              <a:rPr lang="en-US" altLang="zh-CN" sz="2000" dirty="0"/>
              <a:t>CPU</a:t>
            </a:r>
            <a:r>
              <a:rPr lang="zh-CN" altLang="en-US" sz="2000" dirty="0"/>
              <a:t>。</a:t>
            </a:r>
            <a:endParaRPr lang="en-US" altLang="zh-CN" sz="2000" dirty="0"/>
          </a:p>
          <a:p>
            <a:pPr marL="342900" indent="-342900">
              <a:lnSpc>
                <a:spcPct val="150000"/>
              </a:lnSpc>
              <a:spcBef>
                <a:spcPts val="0"/>
              </a:spcBef>
              <a:spcAft>
                <a:spcPts val="0"/>
              </a:spcAft>
              <a:buFont typeface="Calibri" panose="020F0502020204030204" pitchFamily="34" charset="0"/>
              <a:buChar char="•"/>
              <a:defRPr/>
            </a:pPr>
            <a:r>
              <a:rPr lang="zh-CN" altLang="en-US" sz="2000" dirty="0"/>
              <a:t>  对于不同的运行平台，有不同的虚拟机，实现了“一次编译，随处运行”。</a:t>
            </a:r>
            <a:endParaRPr lang="en-US" altLang="zh-CN" sz="2000" dirty="0"/>
          </a:p>
          <a:p>
            <a:pPr marL="342900" indent="-342900">
              <a:lnSpc>
                <a:spcPct val="150000"/>
              </a:lnSpc>
              <a:spcBef>
                <a:spcPts val="0"/>
              </a:spcBef>
              <a:spcAft>
                <a:spcPts val="0"/>
              </a:spcAft>
              <a:buFont typeface="Calibri" panose="020F0502020204030204" pitchFamily="34" charset="0"/>
              <a:buChar char="•"/>
              <a:defRPr/>
            </a:pPr>
            <a:r>
              <a:rPr lang="en-US" altLang="zh-CN" sz="2000" dirty="0"/>
              <a:t>  Java</a:t>
            </a:r>
            <a:r>
              <a:rPr lang="zh-CN" altLang="en-US" sz="2000" dirty="0"/>
              <a:t>虚拟机机制屏蔽了底层运行平台的差别。</a:t>
            </a:r>
          </a:p>
        </p:txBody>
      </p:sp>
      <p:sp>
        <p:nvSpPr>
          <p:cNvPr id="20484" name="TextBox 1"/>
          <p:cNvSpPr txBox="1">
            <a:spLocks noChangeArrowheads="1"/>
          </p:cNvSpPr>
          <p:nvPr/>
        </p:nvSpPr>
        <p:spPr bwMode="auto">
          <a:xfrm>
            <a:off x="234950" y="1109663"/>
            <a:ext cx="8455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buFont typeface="Arial" panose="020B0604020202020204" pitchFamily="34" charset="0"/>
              <a:buChar char="•"/>
              <a:defRPr/>
            </a:pPr>
            <a:r>
              <a:rPr lang="en-US" altLang="zh-CN" sz="2400" b="1" dirty="0">
                <a:solidFill>
                  <a:srgbClr val="0070C0"/>
                </a:solidFill>
                <a:latin typeface="+mn-lt"/>
                <a:ea typeface="+mn-ea"/>
                <a:cs typeface="等线"/>
              </a:rPr>
              <a:t>1.2.3 Java</a:t>
            </a:r>
            <a:r>
              <a:rPr lang="zh-CN" altLang="en-US" sz="2400" b="1" dirty="0">
                <a:solidFill>
                  <a:srgbClr val="0070C0"/>
                </a:solidFill>
                <a:latin typeface="+mn-lt"/>
                <a:ea typeface="+mn-ea"/>
                <a:cs typeface="等线"/>
              </a:rPr>
              <a:t>程序运行机制</a:t>
            </a:r>
            <a:r>
              <a:rPr lang="en-US" altLang="zh-CN" sz="2400" b="1" dirty="0">
                <a:solidFill>
                  <a:srgbClr val="0070C0"/>
                </a:solidFill>
                <a:latin typeface="+mn-lt"/>
                <a:ea typeface="+mn-ea"/>
                <a:cs typeface="等线"/>
              </a:rPr>
              <a:t>--</a:t>
            </a:r>
            <a:r>
              <a:rPr lang="en-US" altLang="zh-CN" sz="2400" b="1" dirty="0">
                <a:solidFill>
                  <a:srgbClr val="0070C0"/>
                </a:solidFill>
                <a:latin typeface="+mn-lt"/>
                <a:ea typeface="+mn-ea"/>
                <a:cs typeface="等线"/>
                <a:sym typeface="Arial" panose="020B0604020202020204" pitchFamily="34" charset="0"/>
              </a:rPr>
              <a:t>Java</a:t>
            </a:r>
            <a:r>
              <a:rPr lang="zh-CN" altLang="en-US" sz="2400" b="1" dirty="0">
                <a:solidFill>
                  <a:srgbClr val="0070C0"/>
                </a:solidFill>
                <a:latin typeface="+mn-lt"/>
                <a:ea typeface="+mn-ea"/>
                <a:cs typeface="等线"/>
                <a:sym typeface="Arial" panose="020B0604020202020204" pitchFamily="34" charset="0"/>
              </a:rPr>
              <a:t>虚拟机</a:t>
            </a:r>
            <a:endParaRPr lang="zh-CN" altLang="en-US" sz="2400" b="1" dirty="0">
              <a:solidFill>
                <a:srgbClr val="0070C0"/>
              </a:solidFill>
              <a:latin typeface="+mn-lt"/>
              <a:ea typeface="+mn-ea"/>
              <a:cs typeface="等线"/>
            </a:endParaRPr>
          </a:p>
        </p:txBody>
      </p:sp>
      <p:sp>
        <p:nvSpPr>
          <p:cNvPr id="36869" name="标题 3"/>
          <p:cNvSpPr>
            <a:spLocks noGrp="1"/>
          </p:cNvSpPr>
          <p:nvPr>
            <p:ph type="title"/>
          </p:nvPr>
        </p:nvSpPr>
        <p:spPr>
          <a:xfrm>
            <a:off x="1657350" y="365125"/>
            <a:ext cx="4716463" cy="611188"/>
          </a:xfrm>
        </p:spPr>
        <p:txBody>
          <a:bodyPr/>
          <a:lstStyle/>
          <a:p>
            <a:pPr>
              <a:defRPr/>
            </a:pPr>
            <a:r>
              <a:rPr lang="en-US" altLang="zh-CN" sz="3200">
                <a:solidFill>
                  <a:srgbClr val="006BA9"/>
                </a:solidFill>
                <a:sym typeface="宋体" panose="02010600030101010101" pitchFamily="2" charset="-122"/>
              </a:rPr>
              <a:t>1.1 Java</a:t>
            </a:r>
            <a:r>
              <a:rPr lang="zh-CN" altLang="en-US" sz="3200">
                <a:solidFill>
                  <a:srgbClr val="006BA9"/>
                </a:solidFill>
                <a:sym typeface="宋体" panose="02010600030101010101" pitchFamily="2" charset="-122"/>
              </a:rPr>
              <a:t>概述</a:t>
            </a:r>
            <a:endParaRPr lang="zh-CN" altLang="en-US" sz="32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34950" y="1030288"/>
            <a:ext cx="8020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nSpc>
                <a:spcPct val="140000"/>
              </a:lnSpc>
              <a:buFont typeface="Arial" panose="020B0604020202020204" pitchFamily="34" charset="0"/>
              <a:buChar char="•"/>
              <a:defRPr/>
            </a:pPr>
            <a:r>
              <a:rPr lang="en-US" altLang="zh-CN" sz="2400" b="1" dirty="0">
                <a:solidFill>
                  <a:srgbClr val="0070C0"/>
                </a:solidFill>
                <a:latin typeface="+mn-lt"/>
                <a:ea typeface="+mn-ea"/>
                <a:cs typeface="等线"/>
                <a:sym typeface="Arial" panose="020B0604020202020204" pitchFamily="34" charset="0"/>
              </a:rPr>
              <a:t>1.1.3 Java</a:t>
            </a:r>
            <a:r>
              <a:rPr lang="zh-CN" altLang="en-US" sz="2400" b="1" dirty="0">
                <a:solidFill>
                  <a:srgbClr val="0070C0"/>
                </a:solidFill>
                <a:latin typeface="+mn-lt"/>
                <a:ea typeface="+mn-ea"/>
                <a:cs typeface="等线"/>
                <a:sym typeface="Arial" panose="020B0604020202020204" pitchFamily="34" charset="0"/>
              </a:rPr>
              <a:t>程序运行机制</a:t>
            </a:r>
            <a:r>
              <a:rPr lang="en-US" altLang="zh-CN" sz="2400" b="1" dirty="0">
                <a:solidFill>
                  <a:srgbClr val="0070C0"/>
                </a:solidFill>
                <a:latin typeface="+mn-lt"/>
                <a:ea typeface="+mn-ea"/>
                <a:cs typeface="等线"/>
                <a:sym typeface="Arial" panose="020B0604020202020204" pitchFamily="34" charset="0"/>
              </a:rPr>
              <a:t>----</a:t>
            </a:r>
            <a:r>
              <a:rPr lang="zh-CN" altLang="en-US" sz="2400" b="1" dirty="0">
                <a:solidFill>
                  <a:srgbClr val="0070C0"/>
                </a:solidFill>
                <a:latin typeface="+mn-lt"/>
                <a:ea typeface="+mn-ea"/>
                <a:cs typeface="等线"/>
              </a:rPr>
              <a:t>垃圾回收机制</a:t>
            </a:r>
          </a:p>
        </p:txBody>
      </p:sp>
      <p:sp>
        <p:nvSpPr>
          <p:cNvPr id="37891" name="TextBox 3"/>
          <p:cNvSpPr txBox="1">
            <a:spLocks noChangeArrowheads="1"/>
          </p:cNvSpPr>
          <p:nvPr/>
        </p:nvSpPr>
        <p:spPr bwMode="auto">
          <a:xfrm>
            <a:off x="354013" y="1695450"/>
            <a:ext cx="85947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50000"/>
              </a:lnSpc>
              <a:spcBef>
                <a:spcPts val="1200"/>
              </a:spcBef>
              <a:buFont typeface="Calibri" panose="020F0502020204030204" pitchFamily="34" charset="0"/>
              <a:buChar char="•"/>
            </a:pPr>
            <a:r>
              <a:rPr lang="zh-CN" altLang="en-US" sz="2000">
                <a:ea typeface="宋体" panose="02010600030101010101" pitchFamily="2" charset="-122"/>
              </a:rPr>
              <a:t>不再使用的内存空间应回收</a:t>
            </a:r>
            <a:r>
              <a:rPr lang="en-US" altLang="zh-CN" sz="2000">
                <a:ea typeface="宋体" panose="02010600030101010101" pitchFamily="2" charset="-122"/>
              </a:rPr>
              <a:t>——</a:t>
            </a:r>
            <a:r>
              <a:rPr lang="zh-CN" altLang="en-US" sz="2000">
                <a:ea typeface="宋体" panose="02010600030101010101" pitchFamily="2" charset="-122"/>
              </a:rPr>
              <a:t>垃圾收集。</a:t>
            </a:r>
            <a:endParaRPr lang="en-US" altLang="zh-CN" sz="2000">
              <a:ea typeface="宋体" panose="02010600030101010101" pitchFamily="2" charset="-122"/>
            </a:endParaRPr>
          </a:p>
          <a:p>
            <a:pPr>
              <a:lnSpc>
                <a:spcPct val="150000"/>
              </a:lnSpc>
              <a:spcBef>
                <a:spcPts val="1200"/>
              </a:spcBef>
              <a:buFont typeface="Calibri" panose="020F0502020204030204" pitchFamily="34" charset="0"/>
              <a:buChar char="•"/>
            </a:pPr>
            <a:r>
              <a:rPr lang="zh-CN" altLang="en-US" sz="2000">
                <a:ea typeface="宋体" panose="02010600030101010101" pitchFamily="2" charset="-122"/>
              </a:rPr>
              <a:t>在</a:t>
            </a:r>
            <a:r>
              <a:rPr lang="en-US" altLang="zh-CN" sz="2000">
                <a:ea typeface="宋体" panose="02010600030101010101" pitchFamily="2" charset="-122"/>
              </a:rPr>
              <a:t>c/c++</a:t>
            </a:r>
            <a:r>
              <a:rPr lang="zh-CN" altLang="en-US" sz="2000">
                <a:ea typeface="宋体" panose="02010600030101010101" pitchFamily="2" charset="-122"/>
              </a:rPr>
              <a:t>等语言中，由程序员负责回收无用内存。</a:t>
            </a:r>
            <a:endParaRPr lang="en-US" altLang="zh-CN" sz="2000">
              <a:ea typeface="宋体" panose="02010600030101010101" pitchFamily="2" charset="-122"/>
            </a:endParaRPr>
          </a:p>
          <a:p>
            <a:pPr>
              <a:lnSpc>
                <a:spcPct val="150000"/>
              </a:lnSpc>
              <a:spcBef>
                <a:spcPts val="1200"/>
              </a:spcBef>
              <a:buFont typeface="Calibri" panose="020F0502020204030204" pitchFamily="34" charset="0"/>
              <a:buChar char="•"/>
            </a:pPr>
            <a:r>
              <a:rPr lang="en-US" altLang="zh-CN" sz="2000">
                <a:ea typeface="宋体" panose="02010600030101010101" pitchFamily="2" charset="-122"/>
              </a:rPr>
              <a:t>Java</a:t>
            </a:r>
            <a:r>
              <a:rPr lang="zh-CN" altLang="en-US" sz="2000">
                <a:ea typeface="宋体" panose="02010600030101010101" pitchFamily="2" charset="-122"/>
              </a:rPr>
              <a:t>语言消除了程序员回收无用内存空间的责任；</a:t>
            </a:r>
            <a:r>
              <a:rPr lang="en-US" altLang="zh-CN" sz="2000">
                <a:ea typeface="宋体" panose="02010600030101010101" pitchFamily="2" charset="-122"/>
              </a:rPr>
              <a:t>JRE</a:t>
            </a:r>
            <a:r>
              <a:rPr lang="zh-CN" altLang="en-US" sz="2000">
                <a:ea typeface="宋体" panose="02010600030101010101" pitchFamily="2" charset="-122"/>
              </a:rPr>
              <a:t>负责回收那些不再使用的内存，通常</a:t>
            </a:r>
            <a:r>
              <a:rPr lang="en-US" altLang="zh-CN" sz="2000">
                <a:ea typeface="宋体" panose="02010600030101010101" pitchFamily="2" charset="-122"/>
              </a:rPr>
              <a:t>JRE</a:t>
            </a:r>
            <a:r>
              <a:rPr lang="zh-CN" altLang="en-US" sz="2000">
                <a:ea typeface="宋体" panose="02010600030101010101" pitchFamily="2" charset="-122"/>
              </a:rPr>
              <a:t>会提供一种系统级线程跟踪存储空间的分配情况。并在</a:t>
            </a:r>
            <a:r>
              <a:rPr lang="en-US" altLang="zh-CN" sz="2000">
                <a:ea typeface="宋体" panose="02010600030101010101" pitchFamily="2" charset="-122"/>
              </a:rPr>
              <a:t>JVM</a:t>
            </a:r>
            <a:r>
              <a:rPr lang="zh-CN" altLang="en-US" sz="2000">
                <a:ea typeface="宋体" panose="02010600030101010101" pitchFamily="2" charset="-122"/>
              </a:rPr>
              <a:t>的空闲时，检查并释放那些可被释放的存储器空间。</a:t>
            </a:r>
            <a:endParaRPr lang="en-US" altLang="zh-CN" sz="2000">
              <a:ea typeface="宋体" panose="02010600030101010101" pitchFamily="2" charset="-122"/>
            </a:endParaRPr>
          </a:p>
          <a:p>
            <a:pPr>
              <a:lnSpc>
                <a:spcPct val="150000"/>
              </a:lnSpc>
              <a:spcBef>
                <a:spcPts val="1200"/>
              </a:spcBef>
              <a:buFont typeface="Calibri" panose="020F0502020204030204" pitchFamily="34" charset="0"/>
              <a:buChar char="•"/>
            </a:pPr>
            <a:r>
              <a:rPr lang="zh-CN" altLang="en-US" sz="2000">
                <a:ea typeface="宋体" panose="02010600030101010101" pitchFamily="2" charset="-122"/>
              </a:rPr>
              <a:t>垃圾收集在</a:t>
            </a:r>
            <a:r>
              <a:rPr lang="en-US" altLang="zh-CN" sz="2000">
                <a:ea typeface="宋体" panose="02010600030101010101" pitchFamily="2" charset="-122"/>
              </a:rPr>
              <a:t>Java</a:t>
            </a:r>
            <a:r>
              <a:rPr lang="zh-CN" altLang="en-US" sz="2000">
                <a:ea typeface="宋体" panose="02010600030101010101" pitchFamily="2" charset="-122"/>
              </a:rPr>
              <a:t>程序运行过程中自动进行，程序员无法精确控制和干预。</a:t>
            </a:r>
          </a:p>
        </p:txBody>
      </p:sp>
      <p:sp>
        <p:nvSpPr>
          <p:cNvPr id="37892" name="标题 3"/>
          <p:cNvSpPr>
            <a:spLocks noGrp="1"/>
          </p:cNvSpPr>
          <p:nvPr>
            <p:ph type="title"/>
          </p:nvPr>
        </p:nvSpPr>
        <p:spPr>
          <a:xfrm>
            <a:off x="1657350" y="365125"/>
            <a:ext cx="4716463" cy="611188"/>
          </a:xfrm>
        </p:spPr>
        <p:txBody>
          <a:bodyPr/>
          <a:lstStyle/>
          <a:p>
            <a:pPr>
              <a:defRPr/>
            </a:pPr>
            <a:r>
              <a:rPr lang="en-US" altLang="zh-CN" sz="3200">
                <a:solidFill>
                  <a:srgbClr val="006BA9"/>
                </a:solidFill>
                <a:sym typeface="宋体" panose="02010600030101010101" pitchFamily="2" charset="-122"/>
              </a:rPr>
              <a:t>1.1 Java</a:t>
            </a:r>
            <a:r>
              <a:rPr lang="zh-CN" altLang="en-US" sz="3200">
                <a:solidFill>
                  <a:srgbClr val="006BA9"/>
                </a:solidFill>
                <a:sym typeface="宋体" panose="02010600030101010101" pitchFamily="2" charset="-122"/>
              </a:rPr>
              <a:t>概述</a:t>
            </a:r>
            <a:endParaRPr lang="zh-CN" altLang="en-US" sz="3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8919" name="组合 311"/>
          <p:cNvGrpSpPr>
            <a:grpSpLocks/>
          </p:cNvGrpSpPr>
          <p:nvPr/>
        </p:nvGrpSpPr>
        <p:grpSpPr bwMode="auto">
          <a:xfrm>
            <a:off x="1106488" y="2987675"/>
            <a:ext cx="7629525" cy="668338"/>
            <a:chOff x="1029300" y="5045322"/>
            <a:chExt cx="7628925" cy="669008"/>
          </a:xfrm>
        </p:grpSpPr>
        <p:grpSp>
          <p:nvGrpSpPr>
            <p:cNvPr id="38955" name="组合 345"/>
            <p:cNvGrpSpPr>
              <a:grpSpLocks/>
            </p:cNvGrpSpPr>
            <p:nvPr/>
          </p:nvGrpSpPr>
          <p:grpSpPr bwMode="auto">
            <a:xfrm>
              <a:off x="2520950" y="5045323"/>
              <a:ext cx="6137275" cy="669007"/>
              <a:chOff x="2520950" y="4924673"/>
              <a:chExt cx="6137275" cy="789657"/>
            </a:xfrm>
          </p:grpSpPr>
          <p:sp>
            <p:nvSpPr>
              <p:cNvPr id="47"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8961" name="组合 351"/>
              <p:cNvGrpSpPr>
                <a:grpSpLocks/>
              </p:cNvGrpSpPr>
              <p:nvPr/>
            </p:nvGrpSpPr>
            <p:grpSpPr bwMode="auto">
              <a:xfrm>
                <a:off x="2520950" y="4924673"/>
                <a:ext cx="6137275" cy="664245"/>
                <a:chOff x="2520950" y="4868193"/>
                <a:chExt cx="6137275" cy="720725"/>
              </a:xfrm>
            </p:grpSpPr>
            <p:sp>
              <p:nvSpPr>
                <p:cNvPr id="49"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3"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8957" name="组合 347"/>
            <p:cNvGrpSpPr>
              <a:grpSpLocks/>
            </p:cNvGrpSpPr>
            <p:nvPr/>
          </p:nvGrpSpPr>
          <p:grpSpPr bwMode="auto">
            <a:xfrm>
              <a:off x="1029300" y="5045322"/>
              <a:ext cx="635025" cy="637257"/>
              <a:chOff x="1098627" y="4776118"/>
              <a:chExt cx="903287" cy="906462"/>
            </a:xfrm>
          </p:grpSpPr>
          <p:sp>
            <p:nvSpPr>
              <p:cNvPr id="45"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6"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8920" name="TextBox 312"/>
          <p:cNvSpPr txBox="1">
            <a:spLocks noChangeArrowheads="1"/>
          </p:cNvSpPr>
          <p:nvPr/>
        </p:nvSpPr>
        <p:spPr bwMode="auto">
          <a:xfrm>
            <a:off x="3870325" y="17002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b="1">
                <a:latin typeface="Arial" panose="020B0604020202020204" pitchFamily="34" charset="0"/>
                <a:ea typeface="宋体" panose="02010600030101010101" pitchFamily="2" charset="-122"/>
              </a:rPr>
              <a:t>1.2  </a:t>
            </a:r>
            <a:r>
              <a:rPr lang="en-US" altLang="zh-CN" b="1">
                <a:solidFill>
                  <a:srgbClr val="00ACE6"/>
                </a:solidFill>
                <a:latin typeface="微软雅黑" panose="020B0503020204020204" pitchFamily="34" charset="-122"/>
                <a:ea typeface="微软雅黑" panose="020B0503020204020204" pitchFamily="34" charset="-122"/>
              </a:rPr>
              <a:t>JDK</a:t>
            </a:r>
            <a:r>
              <a:rPr lang="zh-CN" altLang="en-US" b="1">
                <a:latin typeface="微软雅黑" panose="020B0503020204020204" pitchFamily="34" charset="-122"/>
                <a:ea typeface="微软雅黑" panose="020B0503020204020204" pitchFamily="34" charset="-122"/>
              </a:rPr>
              <a:t>的使用</a:t>
            </a:r>
            <a:endParaRPr lang="zh-CN" altLang="en-US" b="1">
              <a:solidFill>
                <a:srgbClr val="009ED6"/>
              </a:solidFill>
              <a:latin typeface="微软雅黑" panose="020B0503020204020204" pitchFamily="34" charset="-122"/>
              <a:ea typeface="微软雅黑" panose="020B0503020204020204" pitchFamily="34" charset="-122"/>
            </a:endParaRPr>
          </a:p>
        </p:txBody>
      </p:sp>
      <p:grpSp>
        <p:nvGrpSpPr>
          <p:cNvPr id="38921" name="组合 313"/>
          <p:cNvGrpSpPr>
            <a:grpSpLocks/>
          </p:cNvGrpSpPr>
          <p:nvPr/>
        </p:nvGrpSpPr>
        <p:grpSpPr bwMode="auto">
          <a:xfrm>
            <a:off x="1328738" y="3713163"/>
            <a:ext cx="7407275" cy="668337"/>
            <a:chOff x="1252258" y="5045323"/>
            <a:chExt cx="7405967" cy="669007"/>
          </a:xfrm>
        </p:grpSpPr>
        <p:grpSp>
          <p:nvGrpSpPr>
            <p:cNvPr id="38948" name="组合 338"/>
            <p:cNvGrpSpPr>
              <a:grpSpLocks/>
            </p:cNvGrpSpPr>
            <p:nvPr/>
          </p:nvGrpSpPr>
          <p:grpSpPr bwMode="auto">
            <a:xfrm>
              <a:off x="2520950" y="5045323"/>
              <a:ext cx="6137275" cy="669007"/>
              <a:chOff x="2520950" y="4924673"/>
              <a:chExt cx="6137275" cy="789657"/>
            </a:xfrm>
          </p:grpSpPr>
          <p:sp>
            <p:nvSpPr>
              <p:cNvPr id="3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8952" name="组合 342"/>
              <p:cNvGrpSpPr>
                <a:grpSpLocks/>
              </p:cNvGrpSpPr>
              <p:nvPr/>
            </p:nvGrpSpPr>
            <p:grpSpPr bwMode="auto">
              <a:xfrm>
                <a:off x="2520950" y="4924673"/>
                <a:ext cx="6137275" cy="664245"/>
                <a:chOff x="2520950" y="4868193"/>
                <a:chExt cx="6137275" cy="720725"/>
              </a:xfrm>
            </p:grpSpPr>
            <p:sp>
              <p:nvSpPr>
                <p:cNvPr id="40"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8922" name="组合 314"/>
          <p:cNvGrpSpPr>
            <a:grpSpLocks/>
          </p:cNvGrpSpPr>
          <p:nvPr/>
        </p:nvGrpSpPr>
        <p:grpSpPr bwMode="auto">
          <a:xfrm>
            <a:off x="1328738" y="4438650"/>
            <a:ext cx="7407275" cy="668338"/>
            <a:chOff x="1252258" y="5045323"/>
            <a:chExt cx="7405967" cy="669007"/>
          </a:xfrm>
        </p:grpSpPr>
        <p:grpSp>
          <p:nvGrpSpPr>
            <p:cNvPr id="38941" name="组合 331"/>
            <p:cNvGrpSpPr>
              <a:grpSpLocks/>
            </p:cNvGrpSpPr>
            <p:nvPr/>
          </p:nvGrpSpPr>
          <p:grpSpPr bwMode="auto">
            <a:xfrm>
              <a:off x="2520950" y="5045323"/>
              <a:ext cx="6137275" cy="669007"/>
              <a:chOff x="2520950" y="4924673"/>
              <a:chExt cx="6137275" cy="789657"/>
            </a:xfrm>
          </p:grpSpPr>
          <p:sp>
            <p:nvSpPr>
              <p:cNvPr id="31"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8945" name="组合 335"/>
              <p:cNvGrpSpPr>
                <a:grpSpLocks/>
              </p:cNvGrpSpPr>
              <p:nvPr/>
            </p:nvGrpSpPr>
            <p:grpSpPr bwMode="auto">
              <a:xfrm>
                <a:off x="2520950" y="4924673"/>
                <a:ext cx="6137275" cy="664245"/>
                <a:chOff x="2520950" y="4868193"/>
                <a:chExt cx="6137275" cy="720725"/>
              </a:xfrm>
            </p:grpSpPr>
            <p:sp>
              <p:nvSpPr>
                <p:cNvPr id="33"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4"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2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0"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8923" name="组合 315"/>
          <p:cNvGrpSpPr>
            <a:grpSpLocks/>
          </p:cNvGrpSpPr>
          <p:nvPr/>
        </p:nvGrpSpPr>
        <p:grpSpPr bwMode="auto">
          <a:xfrm>
            <a:off x="1112838" y="3678238"/>
            <a:ext cx="635000" cy="638175"/>
            <a:chOff x="1190461" y="2772022"/>
            <a:chExt cx="635025" cy="637257"/>
          </a:xfrm>
        </p:grpSpPr>
        <p:sp>
          <p:nvSpPr>
            <p:cNvPr id="26"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7"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8924" name="组合 316"/>
          <p:cNvGrpSpPr>
            <a:grpSpLocks/>
          </p:cNvGrpSpPr>
          <p:nvPr/>
        </p:nvGrpSpPr>
        <p:grpSpPr bwMode="auto">
          <a:xfrm>
            <a:off x="1112838" y="4402138"/>
            <a:ext cx="635000" cy="636587"/>
            <a:chOff x="1190461" y="2772022"/>
            <a:chExt cx="635025" cy="637257"/>
          </a:xfrm>
        </p:grpSpPr>
        <p:sp>
          <p:nvSpPr>
            <p:cNvPr id="2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25"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8925"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1.2.1</a:t>
            </a:r>
            <a:endParaRPr lang="zh-CN" altLang="en-US" sz="1800">
              <a:latin typeface="Arial" panose="020B0604020202020204" pitchFamily="34" charset="0"/>
              <a:ea typeface="宋体" panose="02010600030101010101" pitchFamily="2" charset="-122"/>
            </a:endParaRPr>
          </a:p>
        </p:txBody>
      </p:sp>
      <p:sp>
        <p:nvSpPr>
          <p:cNvPr id="38926" name="TextBox 318"/>
          <p:cNvSpPr txBox="1">
            <a:spLocks noChangeArrowheads="1"/>
          </p:cNvSpPr>
          <p:nvPr/>
        </p:nvSpPr>
        <p:spPr bwMode="auto">
          <a:xfrm>
            <a:off x="1055688" y="38274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1.2.2</a:t>
            </a:r>
            <a:endParaRPr lang="zh-CN" altLang="en-US" sz="1800">
              <a:latin typeface="Arial" panose="020B0604020202020204" pitchFamily="34" charset="0"/>
              <a:ea typeface="宋体" panose="02010600030101010101" pitchFamily="2" charset="-122"/>
            </a:endParaRPr>
          </a:p>
        </p:txBody>
      </p:sp>
      <p:sp>
        <p:nvSpPr>
          <p:cNvPr id="38927" name="TextBox 319"/>
          <p:cNvSpPr txBox="1">
            <a:spLocks noChangeArrowheads="1"/>
          </p:cNvSpPr>
          <p:nvPr/>
        </p:nvSpPr>
        <p:spPr bwMode="auto">
          <a:xfrm>
            <a:off x="1055688" y="45513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1.2.3</a:t>
            </a:r>
            <a:endParaRPr lang="zh-CN" altLang="en-US" sz="1800">
              <a:latin typeface="Arial" panose="020B0604020202020204" pitchFamily="34" charset="0"/>
              <a:ea typeface="宋体" panose="02010600030101010101" pitchFamily="2" charset="-122"/>
            </a:endParaRPr>
          </a:p>
        </p:txBody>
      </p:sp>
      <p:sp>
        <p:nvSpPr>
          <p:cNvPr id="38928" name="TextBox 320"/>
          <p:cNvSpPr txBox="1">
            <a:spLocks noChangeArrowheads="1"/>
          </p:cNvSpPr>
          <p:nvPr/>
        </p:nvSpPr>
        <p:spPr bwMode="auto">
          <a:xfrm>
            <a:off x="3213100" y="3089275"/>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什么是</a:t>
            </a:r>
            <a:r>
              <a:rPr lang="en-US" altLang="zh-CN" sz="1800">
                <a:latin typeface="微软雅黑" panose="020B0503020204020204" pitchFamily="34" charset="-122"/>
                <a:ea typeface="微软雅黑" panose="020B0503020204020204" pitchFamily="34" charset="-122"/>
              </a:rPr>
              <a:t>JDK</a:t>
            </a:r>
            <a:endParaRPr lang="zh-CN" altLang="en-US" sz="1800">
              <a:latin typeface="微软雅黑" panose="020B0503020204020204" pitchFamily="34" charset="-122"/>
              <a:ea typeface="微软雅黑" panose="020B0503020204020204" pitchFamily="34" charset="-122"/>
            </a:endParaRPr>
          </a:p>
        </p:txBody>
      </p:sp>
      <p:sp>
        <p:nvSpPr>
          <p:cNvPr id="38929" name="TextBox 321"/>
          <p:cNvSpPr txBox="1">
            <a:spLocks noChangeArrowheads="1"/>
          </p:cNvSpPr>
          <p:nvPr/>
        </p:nvSpPr>
        <p:spPr bwMode="auto">
          <a:xfrm>
            <a:off x="3213100" y="3814763"/>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安装</a:t>
            </a:r>
            <a:r>
              <a:rPr lang="en-US" altLang="zh-CN" sz="1800">
                <a:latin typeface="微软雅黑" panose="020B0503020204020204" pitchFamily="34" charset="-122"/>
                <a:ea typeface="微软雅黑" panose="020B0503020204020204" pitchFamily="34" charset="-122"/>
              </a:rPr>
              <a:t>JDK</a:t>
            </a:r>
            <a:endParaRPr lang="zh-CN" altLang="en-US" sz="1800">
              <a:latin typeface="微软雅黑" panose="020B0503020204020204" pitchFamily="34" charset="-122"/>
              <a:ea typeface="微软雅黑" panose="020B0503020204020204" pitchFamily="34" charset="-122"/>
            </a:endParaRPr>
          </a:p>
        </p:txBody>
      </p:sp>
      <p:sp>
        <p:nvSpPr>
          <p:cNvPr id="38930" name="TextBox 322"/>
          <p:cNvSpPr txBox="1">
            <a:spLocks noChangeArrowheads="1"/>
          </p:cNvSpPr>
          <p:nvPr/>
        </p:nvSpPr>
        <p:spPr bwMode="auto">
          <a:xfrm>
            <a:off x="3213100" y="4541838"/>
            <a:ext cx="244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JDK</a:t>
            </a:r>
            <a:r>
              <a:rPr lang="zh-CN" altLang="en-US" sz="1800">
                <a:latin typeface="微软雅黑" panose="020B0503020204020204" pitchFamily="34" charset="-122"/>
                <a:ea typeface="微软雅黑" panose="020B0503020204020204" pitchFamily="34" charset="-122"/>
              </a:rPr>
              <a:t>目录介绍</a:t>
            </a:r>
          </a:p>
        </p:txBody>
      </p:sp>
      <p:pic>
        <p:nvPicPr>
          <p:cNvPr id="38931"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32" name="图片 325">
            <a:hlinkClick r:id="rId3" action="ppaction://hlinksldjump"/>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a:hlinkClick r:id="rId3"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sp>
        <p:nvSpPr>
          <p:cNvPr id="3893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
        <p:nvSpPr>
          <p:cNvPr id="38935"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fld id="{F7056993-E787-4F56-B28B-CEEABFD3E92E}" type="datetime1">
              <a:rPr lang="zh-CN" altLang="en-US"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2020/9/18</a:t>
            </a:fld>
            <a:endParaRPr lang="zh-CN" altLang="en-US" sz="1200">
              <a:solidFill>
                <a:srgbClr val="898989"/>
              </a:solidFill>
              <a:latin typeface="Arial" panose="020B0604020202020204" pitchFamily="34" charset="0"/>
              <a:ea typeface="宋体" panose="02010600030101010101" pitchFamily="2" charset="-122"/>
            </a:endParaRPr>
          </a:p>
        </p:txBody>
      </p:sp>
      <p:sp>
        <p:nvSpPr>
          <p:cNvPr id="38936"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fld id="{DBB78D5F-0E0D-4A05-A87E-2260E2E2ACA2}" type="slidenum">
              <a:rPr lang="zh-CN" altLang="en-US" sz="120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14</a:t>
            </a:fld>
            <a:endParaRPr lang="zh-CN" altLang="en-US" sz="1200">
              <a:solidFill>
                <a:srgbClr val="898989"/>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p:txBody>
          <a:bodyPr/>
          <a:lstStyle/>
          <a:p>
            <a:pPr eaLnBrk="1" hangingPunct="1"/>
            <a:r>
              <a:rPr lang="en-US" altLang="zh-CN" b="1" dirty="0">
                <a:solidFill>
                  <a:srgbClr val="0070C0"/>
                </a:solidFill>
              </a:rPr>
              <a:t>1.2.1 </a:t>
            </a:r>
            <a:r>
              <a:rPr lang="zh-CN" altLang="en-US" b="1" dirty="0">
                <a:solidFill>
                  <a:srgbClr val="0070C0"/>
                </a:solidFill>
              </a:rPr>
              <a:t>什么是</a:t>
            </a:r>
            <a:r>
              <a:rPr lang="en-US" altLang="zh-CN" b="1" dirty="0">
                <a:solidFill>
                  <a:srgbClr val="0070C0"/>
                </a:solidFill>
              </a:rPr>
              <a:t>JDK</a:t>
            </a:r>
          </a:p>
          <a:p>
            <a:pPr lvl="1" eaLnBrk="1" hangingPunct="1"/>
            <a:r>
              <a:rPr lang="en-US" altLang="zh-CN" dirty="0"/>
              <a:t>SUN</a:t>
            </a:r>
            <a:r>
              <a:rPr lang="zh-CN" altLang="en-US" dirty="0"/>
              <a:t>公司提供了一套</a:t>
            </a:r>
            <a:r>
              <a:rPr lang="en-US" altLang="zh-CN" dirty="0"/>
              <a:t>Java</a:t>
            </a:r>
            <a:r>
              <a:rPr lang="zh-CN" altLang="en-US" dirty="0"/>
              <a:t>开发环境，简称</a:t>
            </a:r>
            <a:r>
              <a:rPr lang="en-US" altLang="zh-CN" dirty="0">
                <a:solidFill>
                  <a:srgbClr val="FF0000"/>
                </a:solidFill>
              </a:rPr>
              <a:t>JDK</a:t>
            </a:r>
            <a:r>
              <a:rPr lang="en-US" altLang="zh-CN" dirty="0"/>
              <a:t>(Java Development Kit</a:t>
            </a:r>
            <a:r>
              <a:rPr lang="zh-CN" altLang="en-US" dirty="0"/>
              <a:t>，</a:t>
            </a:r>
            <a:r>
              <a:rPr lang="en-US" altLang="zh-CN" dirty="0"/>
              <a:t>Java</a:t>
            </a:r>
            <a:r>
              <a:rPr lang="zh-CN" altLang="en-US" dirty="0"/>
              <a:t>开发工具包</a:t>
            </a:r>
            <a:r>
              <a:rPr lang="en-US" altLang="zh-CN" dirty="0"/>
              <a:t>)</a:t>
            </a:r>
            <a:r>
              <a:rPr lang="zh-CN" altLang="en-US" dirty="0"/>
              <a:t>，它是整个</a:t>
            </a:r>
            <a:r>
              <a:rPr lang="en-US" altLang="zh-CN" dirty="0"/>
              <a:t>Java</a:t>
            </a:r>
            <a:r>
              <a:rPr lang="zh-CN" altLang="en-US" dirty="0"/>
              <a:t>的核心，其中包括</a:t>
            </a:r>
            <a:r>
              <a:rPr lang="en-US" altLang="zh-CN" dirty="0"/>
              <a:t>Java</a:t>
            </a:r>
            <a:r>
              <a:rPr lang="zh-CN" altLang="en-US" dirty="0"/>
              <a:t>编译器、</a:t>
            </a:r>
            <a:r>
              <a:rPr lang="en-US" altLang="zh-CN" dirty="0"/>
              <a:t>Java</a:t>
            </a:r>
            <a:r>
              <a:rPr lang="zh-CN" altLang="en-US" dirty="0"/>
              <a:t>运行工具、</a:t>
            </a:r>
            <a:r>
              <a:rPr lang="en-US" altLang="zh-CN" dirty="0"/>
              <a:t>Java</a:t>
            </a:r>
            <a:r>
              <a:rPr lang="zh-CN" altLang="en-US" dirty="0"/>
              <a:t>文档生成工具、</a:t>
            </a:r>
            <a:r>
              <a:rPr lang="en-US" altLang="zh-CN" dirty="0"/>
              <a:t>Java</a:t>
            </a:r>
            <a:r>
              <a:rPr lang="zh-CN" altLang="en-US" dirty="0"/>
              <a:t>打包工具等。</a:t>
            </a:r>
            <a:endParaRPr lang="en-US" altLang="zh-CN" dirty="0"/>
          </a:p>
          <a:p>
            <a:pPr lvl="1" eaLnBrk="1" hangingPunct="1"/>
            <a:r>
              <a:rPr lang="zh-CN" altLang="en-US" dirty="0"/>
              <a:t>本教材是针对</a:t>
            </a:r>
            <a:r>
              <a:rPr lang="en-US" altLang="zh-CN" dirty="0"/>
              <a:t>JDK7.0</a:t>
            </a:r>
            <a:r>
              <a:rPr lang="zh-CN" altLang="en-US" dirty="0"/>
              <a:t>版本进行讲解。</a:t>
            </a:r>
            <a:endParaRPr lang="en-US" altLang="zh-CN" dirty="0"/>
          </a:p>
          <a:p>
            <a:pPr lvl="1" eaLnBrk="1" hangingPunct="1"/>
            <a:r>
              <a:rPr lang="en-US" altLang="zh-CN" dirty="0">
                <a:solidFill>
                  <a:srgbClr val="FF0000"/>
                </a:solidFill>
              </a:rPr>
              <a:t>JRE</a:t>
            </a:r>
            <a:r>
              <a:rPr lang="zh-CN" altLang="zh-CN" dirty="0"/>
              <a:t>是</a:t>
            </a:r>
            <a:r>
              <a:rPr lang="en-US" altLang="zh-CN" dirty="0"/>
              <a:t>Java Runtime Environment</a:t>
            </a:r>
            <a:r>
              <a:rPr lang="zh-CN" altLang="zh-CN" dirty="0"/>
              <a:t>的缩写，它是</a:t>
            </a:r>
            <a:r>
              <a:rPr lang="en-US" altLang="zh-CN" dirty="0"/>
              <a:t>Java</a:t>
            </a:r>
            <a:r>
              <a:rPr lang="zh-CN" altLang="zh-CN" dirty="0"/>
              <a:t>运行环境。</a:t>
            </a:r>
            <a:r>
              <a:rPr lang="zh-CN" altLang="en-US" noProof="1"/>
              <a:t>包含核心类库、</a:t>
            </a:r>
            <a:r>
              <a:rPr lang="en-US" altLang="zh-CN" noProof="1"/>
              <a:t>Java</a:t>
            </a:r>
            <a:r>
              <a:rPr lang="zh-CN" altLang="en-US" noProof="1"/>
              <a:t>虚拟机和支持文件。</a:t>
            </a:r>
          </a:p>
          <a:p>
            <a:pPr lvl="1" eaLnBrk="1" hangingPunct="1"/>
            <a:r>
              <a:rPr lang="zh-CN" altLang="en-US" dirty="0"/>
              <a:t>为了方便使用，</a:t>
            </a:r>
            <a:r>
              <a:rPr lang="en-US" altLang="zh-CN" dirty="0"/>
              <a:t>SUN</a:t>
            </a:r>
            <a:r>
              <a:rPr lang="zh-CN" altLang="en-US" dirty="0"/>
              <a:t>公司在其</a:t>
            </a:r>
            <a:r>
              <a:rPr lang="en-US" altLang="zh-CN" dirty="0"/>
              <a:t>JDK</a:t>
            </a:r>
            <a:r>
              <a:rPr lang="zh-CN" altLang="en-US" dirty="0"/>
              <a:t>工具中自带了一个</a:t>
            </a:r>
            <a:r>
              <a:rPr lang="en-US" altLang="zh-CN" dirty="0"/>
              <a:t>JRE</a:t>
            </a:r>
            <a:r>
              <a:rPr lang="zh-CN" altLang="en-US" dirty="0"/>
              <a:t>工具，也就是说开发环境中包含运行环境。</a:t>
            </a:r>
          </a:p>
        </p:txBody>
      </p:sp>
      <p:sp>
        <p:nvSpPr>
          <p:cNvPr id="399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1.2 JDK</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solidFill>
                  <a:srgbClr val="009ED6"/>
                </a:solidFill>
              </a:rPr>
              <a:t>JVM/JRE/JDK</a:t>
            </a:r>
            <a:r>
              <a:rPr lang="zh-CN" altLang="en-US" b="1" dirty="0">
                <a:solidFill>
                  <a:srgbClr val="009ED6"/>
                </a:solidFill>
              </a:rPr>
              <a:t>之间的关系</a:t>
            </a:r>
          </a:p>
        </p:txBody>
      </p:sp>
      <p:pic>
        <p:nvPicPr>
          <p:cNvPr id="41986" name="Picture 2" descr="https://gss3.bdstatic.com/7Po3dSag_xI4khGkpoWK1HF6hhy/baike/s%3D220/sign=94c8de6172f0f736dcfe4b033a54b382/7af40ad162d9f2d36880ccf1a3ec8a136327cc1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438" y="1935451"/>
            <a:ext cx="5702514" cy="375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8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框 5"/>
          <p:cNvSpPr txBox="1">
            <a:spLocks noChangeArrowheads="1"/>
          </p:cNvSpPr>
          <p:nvPr/>
        </p:nvSpPr>
        <p:spPr bwMode="auto">
          <a:xfrm>
            <a:off x="809625" y="1066800"/>
            <a:ext cx="17668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pPr>
            <a:r>
              <a:rPr lang="zh-CN" altLang="en-US" sz="2400" b="1">
                <a:solidFill>
                  <a:srgbClr val="009ED6"/>
                </a:solidFill>
                <a:latin typeface="Arial" panose="020B0604020202020204" pitchFamily="34" charset="0"/>
                <a:ea typeface="宋体" panose="02010600030101010101" pitchFamily="2" charset="-122"/>
              </a:rPr>
              <a:t>下载JDK</a:t>
            </a:r>
          </a:p>
        </p:txBody>
      </p:sp>
      <p:graphicFrame>
        <p:nvGraphicFramePr>
          <p:cNvPr id="23553" name="对象 2"/>
          <p:cNvGraphicFramePr>
            <a:graphicFrameLocks/>
          </p:cNvGraphicFramePr>
          <p:nvPr/>
        </p:nvGraphicFramePr>
        <p:xfrm>
          <a:off x="-754063" y="1066800"/>
          <a:ext cx="10467976" cy="5353050"/>
        </p:xfrm>
        <a:graphic>
          <a:graphicData uri="http://schemas.openxmlformats.org/presentationml/2006/ole">
            <mc:AlternateContent xmlns:mc="http://schemas.openxmlformats.org/markup-compatibility/2006">
              <mc:Choice xmlns:v="urn:schemas-microsoft-com:vml" Requires="v">
                <p:oleObj spid="_x0000_s40989" name="BMP 图像" r:id="rId3" imgW="10469436" imgH="5353797" progId="Paint.Picture">
                  <p:embed/>
                </p:oleObj>
              </mc:Choice>
              <mc:Fallback>
                <p:oleObj name="BMP 图像" r:id="rId3" imgW="10469436" imgH="5353797" progId="Paint.Picture">
                  <p:embed/>
                  <p:pic>
                    <p:nvPicPr>
                      <p:cNvPr id="0" name="对象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063" y="1066800"/>
                        <a:ext cx="10467976"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6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1.2 JDK</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p>
        </p:txBody>
      </p:sp>
      <p:pic>
        <p:nvPicPr>
          <p:cNvPr id="7" name="图片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3950" y="161925"/>
            <a:ext cx="5465763"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9600" y="950913"/>
            <a:ext cx="57134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3553"/>
                                        </p:tgtEl>
                                        <p:attrNameLst>
                                          <p:attrName>style.visibility</p:attrName>
                                        </p:attrNameLst>
                                      </p:cBhvr>
                                      <p:to>
                                        <p:strVal val="visible"/>
                                      </p:to>
                                    </p:set>
                                    <p:animEffect transition="in" filter="randombar(horizontal)">
                                      <p:cBhvr>
                                        <p:cTn id="7" dur="500"/>
                                        <p:tgtEl>
                                          <p:spTgt spid="235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p:txBody>
          <a:bodyPr/>
          <a:lstStyle/>
          <a:p>
            <a:pPr eaLnBrk="1" hangingPunct="1"/>
            <a:r>
              <a:rPr lang="en-US" altLang="zh-CN" b="1" dirty="0">
                <a:solidFill>
                  <a:srgbClr val="0070C0"/>
                </a:solidFill>
              </a:rPr>
              <a:t>1.2.2 </a:t>
            </a:r>
            <a:r>
              <a:rPr lang="zh-CN" altLang="en-US" b="1" dirty="0">
                <a:solidFill>
                  <a:srgbClr val="0070C0"/>
                </a:solidFill>
              </a:rPr>
              <a:t>安装</a:t>
            </a:r>
            <a:r>
              <a:rPr lang="en-US" altLang="zh-CN" b="1" dirty="0">
                <a:solidFill>
                  <a:srgbClr val="0070C0"/>
                </a:solidFill>
              </a:rPr>
              <a:t>JDK</a:t>
            </a:r>
          </a:p>
          <a:p>
            <a:pPr lvl="1" eaLnBrk="1" hangingPunct="1"/>
            <a:r>
              <a:rPr lang="en-US" altLang="zh-CN" dirty="0"/>
              <a:t>Oracle</a:t>
            </a:r>
            <a:r>
              <a:rPr lang="zh-CN" altLang="en-US" dirty="0"/>
              <a:t>公司提供了多种操作系统的</a:t>
            </a:r>
            <a:r>
              <a:rPr lang="en-US" altLang="zh-CN" dirty="0"/>
              <a:t>JDK</a:t>
            </a:r>
            <a:r>
              <a:rPr lang="zh-CN" altLang="en-US" dirty="0"/>
              <a:t>，每种操作系统的</a:t>
            </a:r>
            <a:r>
              <a:rPr lang="en-US" altLang="zh-CN" dirty="0"/>
              <a:t>JDK</a:t>
            </a:r>
            <a:r>
              <a:rPr lang="zh-CN" altLang="en-US" dirty="0"/>
              <a:t>在使用上基本类似，初学者可以根据自己使用的操作系统，从</a:t>
            </a:r>
            <a:r>
              <a:rPr lang="en-US" altLang="zh-CN" dirty="0"/>
              <a:t>Oracle</a:t>
            </a:r>
            <a:r>
              <a:rPr lang="zh-CN" altLang="en-US" dirty="0"/>
              <a:t>官方网站下载相应的</a:t>
            </a:r>
            <a:r>
              <a:rPr lang="en-US" altLang="zh-CN" dirty="0"/>
              <a:t>JDK</a:t>
            </a:r>
            <a:r>
              <a:rPr lang="zh-CN" altLang="en-US" dirty="0"/>
              <a:t>安装文件。</a:t>
            </a:r>
            <a:endParaRPr lang="en-US" altLang="zh-CN" dirty="0"/>
          </a:p>
          <a:p>
            <a:pPr lvl="1" eaLnBrk="1" hangingPunct="1"/>
            <a:r>
              <a:rPr lang="zh-CN" altLang="en-US" dirty="0"/>
              <a:t>接下来以</a:t>
            </a:r>
            <a:r>
              <a:rPr lang="en-US" altLang="zh-CN" dirty="0"/>
              <a:t>Windows 7</a:t>
            </a:r>
            <a:r>
              <a:rPr lang="zh-CN" altLang="en-US" dirty="0"/>
              <a:t>系统为例来演示</a:t>
            </a:r>
            <a:r>
              <a:rPr lang="en-US" altLang="zh-CN" dirty="0"/>
              <a:t>JDK7.0</a:t>
            </a:r>
            <a:r>
              <a:rPr lang="zh-CN" altLang="en-US" dirty="0"/>
              <a:t>的安装过程，具体步骤如下：</a:t>
            </a:r>
          </a:p>
        </p:txBody>
      </p:sp>
      <p:sp>
        <p:nvSpPr>
          <p:cNvPr id="419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1.2 JDK</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p:txBody>
          <a:bodyPr/>
          <a:lstStyle/>
          <a:p>
            <a:pPr eaLnBrk="1" hangingPunct="1"/>
            <a:r>
              <a:rPr lang="en-US" altLang="zh-CN" b="1">
                <a:solidFill>
                  <a:srgbClr val="0070C0"/>
                </a:solidFill>
              </a:rPr>
              <a:t>1.2.2 </a:t>
            </a:r>
            <a:r>
              <a:rPr lang="zh-CN" altLang="en-US" b="1">
                <a:solidFill>
                  <a:srgbClr val="0070C0"/>
                </a:solidFill>
              </a:rPr>
              <a:t>安装</a:t>
            </a:r>
            <a:r>
              <a:rPr lang="en-US" altLang="zh-CN" b="1">
                <a:solidFill>
                  <a:srgbClr val="0070C0"/>
                </a:solidFill>
              </a:rPr>
              <a:t>JDK</a:t>
            </a:r>
          </a:p>
          <a:p>
            <a:pPr eaLnBrk="1" hangingPunct="1">
              <a:buFont typeface="Arial" panose="020B0604020202020204" pitchFamily="34" charset="0"/>
              <a:buChar char="̶"/>
            </a:pPr>
            <a:r>
              <a:rPr lang="zh-CN" altLang="en-US"/>
              <a:t>步骤一：开始安装</a:t>
            </a:r>
            <a:r>
              <a:rPr lang="en-US" altLang="zh-CN"/>
              <a:t>JDK</a:t>
            </a:r>
            <a:endParaRPr lang="zh-CN" altLang="en-US"/>
          </a:p>
        </p:txBody>
      </p:sp>
      <p:pic>
        <p:nvPicPr>
          <p:cNvPr id="430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2373313"/>
            <a:ext cx="5292725"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1.2 JDK</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p>
        </p:txBody>
      </p:sp>
    </p:spTree>
    <p:custDataLst>
      <p:tags r:id="rId1"/>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2559" y="1347643"/>
            <a:ext cx="7886700" cy="4351338"/>
          </a:xfrm>
        </p:spPr>
        <p:txBody>
          <a:bodyPr/>
          <a:lstStyle/>
          <a:p>
            <a:pPr marL="0" indent="0">
              <a:buNone/>
            </a:pPr>
            <a:r>
              <a:rPr lang="zh-CN" altLang="en-US" dirty="0"/>
              <a:t>梁胜彬 </a:t>
            </a:r>
            <a:r>
              <a:rPr lang="en-US" altLang="zh-CN" dirty="0"/>
              <a:t>15093162629</a:t>
            </a:r>
            <a:r>
              <a:rPr lang="zh-CN" altLang="en-US" dirty="0"/>
              <a:t>，</a:t>
            </a:r>
            <a:r>
              <a:rPr lang="en-US" altLang="zh-CN" dirty="0"/>
              <a:t>QQ:664315483</a:t>
            </a:r>
          </a:p>
          <a:p>
            <a:pPr marL="0" indent="0">
              <a:buNone/>
            </a:pPr>
            <a:r>
              <a:rPr lang="zh-CN" altLang="en-US" dirty="0"/>
              <a:t>副教授，硕士生导师</a:t>
            </a:r>
            <a:endParaRPr lang="en-US" altLang="zh-CN" dirty="0"/>
          </a:p>
          <a:p>
            <a:pPr marL="0" indent="0">
              <a:buNone/>
            </a:pPr>
            <a:r>
              <a:rPr lang="zh-CN" altLang="en-US" dirty="0"/>
              <a:t>研究方向：大数据统计与分析；软件工程</a:t>
            </a:r>
            <a:endParaRPr lang="en-US" altLang="zh-CN" dirty="0"/>
          </a:p>
          <a:p>
            <a:r>
              <a:rPr lang="zh-CN" altLang="en-US" sz="1600" dirty="0"/>
              <a:t>河南大学教学质量奖特等奖（</a:t>
            </a:r>
            <a:r>
              <a:rPr lang="en-US" altLang="zh-CN" sz="1600" dirty="0"/>
              <a:t>2013</a:t>
            </a:r>
            <a:r>
              <a:rPr lang="zh-CN" altLang="en-US" sz="1600" dirty="0"/>
              <a:t>，</a:t>
            </a:r>
            <a:r>
              <a:rPr lang="en-US" altLang="zh-CN" sz="1600" dirty="0"/>
              <a:t>2016</a:t>
            </a:r>
            <a:r>
              <a:rPr lang="zh-CN" altLang="en-US" sz="1600" dirty="0"/>
              <a:t>，</a:t>
            </a:r>
            <a:r>
              <a:rPr lang="en-US" altLang="zh-CN" sz="1600" dirty="0"/>
              <a:t>2018</a:t>
            </a:r>
            <a:r>
              <a:rPr lang="zh-CN" altLang="en-US" sz="1600" dirty="0"/>
              <a:t>），一等奖（</a:t>
            </a:r>
            <a:r>
              <a:rPr lang="en-US" altLang="zh-CN" sz="1600" dirty="0"/>
              <a:t>2017</a:t>
            </a:r>
            <a:r>
              <a:rPr lang="zh-CN" altLang="en-US" sz="1600" dirty="0"/>
              <a:t>），二等奖（</a:t>
            </a:r>
            <a:r>
              <a:rPr lang="en-US" altLang="zh-CN" sz="1600" dirty="0"/>
              <a:t>2010</a:t>
            </a:r>
            <a:r>
              <a:rPr lang="zh-CN" altLang="en-US" sz="1600" dirty="0"/>
              <a:t>，</a:t>
            </a:r>
            <a:r>
              <a:rPr lang="en-US" altLang="zh-CN" sz="1600" dirty="0"/>
              <a:t>2015</a:t>
            </a:r>
            <a:r>
              <a:rPr lang="zh-CN" altLang="en-US" sz="1600" dirty="0"/>
              <a:t>）</a:t>
            </a:r>
            <a:endParaRPr lang="en-US" altLang="zh-CN" sz="1600" dirty="0"/>
          </a:p>
          <a:p>
            <a:r>
              <a:rPr lang="zh-CN" altLang="en-US" sz="1600" dirty="0"/>
              <a:t>河南大学教学优秀奖（</a:t>
            </a:r>
            <a:r>
              <a:rPr lang="en-US" altLang="zh-CN" sz="1600" dirty="0"/>
              <a:t>2013</a:t>
            </a:r>
            <a:r>
              <a:rPr lang="zh-CN" altLang="en-US" sz="1600" dirty="0"/>
              <a:t>）</a:t>
            </a:r>
            <a:endParaRPr lang="en-US" altLang="zh-CN" sz="1600" dirty="0"/>
          </a:p>
          <a:p>
            <a:r>
              <a:rPr lang="zh-CN" altLang="en-US" sz="1600" dirty="0"/>
              <a:t>河南大学师德先进个人（</a:t>
            </a:r>
            <a:r>
              <a:rPr lang="en-US" altLang="zh-CN" sz="1600" dirty="0"/>
              <a:t>2013</a:t>
            </a:r>
            <a:r>
              <a:rPr lang="zh-CN" altLang="en-US" sz="1600" dirty="0"/>
              <a:t>）</a:t>
            </a:r>
            <a:endParaRPr lang="en-US" altLang="zh-CN" sz="1600" dirty="0"/>
          </a:p>
          <a:p>
            <a:r>
              <a:rPr lang="zh-CN" altLang="en-US" sz="1600" dirty="0"/>
              <a:t>河南大学优秀共产党员（</a:t>
            </a:r>
            <a:r>
              <a:rPr lang="en-US" altLang="zh-CN" sz="1600" dirty="0"/>
              <a:t>2017</a:t>
            </a:r>
            <a:r>
              <a:rPr lang="zh-CN" altLang="en-US" sz="1600" dirty="0"/>
              <a:t>）</a:t>
            </a:r>
            <a:endParaRPr lang="en-US" altLang="zh-CN" sz="1600" dirty="0"/>
          </a:p>
          <a:p>
            <a:r>
              <a:rPr lang="zh-CN" altLang="en-US" sz="1600" dirty="0"/>
              <a:t>河南大学软件学院教学能手（</a:t>
            </a:r>
            <a:r>
              <a:rPr lang="en-US" altLang="zh-CN" sz="1600" dirty="0"/>
              <a:t>2018</a:t>
            </a:r>
            <a:r>
              <a:rPr lang="zh-CN" altLang="en-US" sz="1600" dirty="0"/>
              <a:t>）</a:t>
            </a:r>
            <a:endParaRPr lang="en-US" altLang="zh-CN" sz="1600" dirty="0"/>
          </a:p>
          <a:p>
            <a:r>
              <a:rPr lang="zh-CN" altLang="en-US" sz="1600" dirty="0"/>
              <a:t>主持教育部协同育人项目</a:t>
            </a:r>
            <a:r>
              <a:rPr lang="en-US" altLang="zh-CN" sz="1600" dirty="0"/>
              <a:t>1</a:t>
            </a:r>
            <a:r>
              <a:rPr lang="zh-CN" altLang="en-US" sz="1600" dirty="0"/>
              <a:t>项，授权国家发明专利</a:t>
            </a:r>
            <a:r>
              <a:rPr lang="en-US" altLang="zh-CN" sz="1600" dirty="0"/>
              <a:t>3</a:t>
            </a:r>
            <a:r>
              <a:rPr lang="zh-CN" altLang="en-US" sz="1600" dirty="0"/>
              <a:t>项，河南省科技厅项目</a:t>
            </a:r>
            <a:r>
              <a:rPr lang="en-US" altLang="zh-CN" sz="1600" dirty="0"/>
              <a:t>1</a:t>
            </a:r>
            <a:r>
              <a:rPr lang="zh-CN" altLang="en-US" sz="1600" dirty="0"/>
              <a:t>项，省教育厅项目</a:t>
            </a:r>
            <a:r>
              <a:rPr lang="en-US" altLang="zh-CN" sz="1600" dirty="0"/>
              <a:t>2</a:t>
            </a:r>
            <a:r>
              <a:rPr lang="zh-CN" altLang="en-US" sz="1600" dirty="0"/>
              <a:t>项，参与国家自然科学基金项目</a:t>
            </a:r>
            <a:r>
              <a:rPr lang="en-US" altLang="zh-CN" sz="1600" dirty="0"/>
              <a:t>2</a:t>
            </a:r>
            <a:r>
              <a:rPr lang="zh-CN" altLang="en-US" sz="1600" dirty="0"/>
              <a:t>项</a:t>
            </a:r>
            <a:endParaRPr lang="en-US" altLang="zh-CN" sz="1600" dirty="0"/>
          </a:p>
          <a:p>
            <a:r>
              <a:rPr lang="zh-CN" altLang="en-US" sz="1600" dirty="0"/>
              <a:t>主编教材</a:t>
            </a:r>
            <a:r>
              <a:rPr lang="en-US" altLang="zh-CN" sz="1600" dirty="0"/>
              <a:t>《Java</a:t>
            </a:r>
            <a:r>
              <a:rPr lang="zh-CN" altLang="en-US" sz="1600" dirty="0"/>
              <a:t>语言实例教程</a:t>
            </a:r>
            <a:r>
              <a:rPr lang="en-US" altLang="zh-CN" sz="1600" dirty="0"/>
              <a:t>》</a:t>
            </a:r>
            <a:r>
              <a:rPr lang="zh-CN" altLang="en-US" sz="1600" dirty="0"/>
              <a:t>、</a:t>
            </a:r>
            <a:r>
              <a:rPr lang="en-US" altLang="zh-CN" sz="1600" dirty="0"/>
              <a:t>《Java Web</a:t>
            </a:r>
            <a:r>
              <a:rPr lang="zh-CN" altLang="en-US" sz="1600" dirty="0"/>
              <a:t>应用开发与实践</a:t>
            </a:r>
            <a:r>
              <a:rPr lang="en-US" altLang="zh-CN" sz="1600" dirty="0"/>
              <a:t>》</a:t>
            </a:r>
            <a:r>
              <a:rPr lang="zh-CN" altLang="en-US" sz="1600" dirty="0"/>
              <a:t>等教材三部，参编教材四部</a:t>
            </a:r>
            <a:endParaRPr lang="en-US" altLang="zh-CN" sz="1600" dirty="0"/>
          </a:p>
          <a:p>
            <a:r>
              <a:rPr lang="zh-CN" altLang="en-US" sz="1600" dirty="0"/>
              <a:t>研发工程项目数十项</a:t>
            </a:r>
            <a:endParaRPr lang="en-US" altLang="zh-CN" sz="1600" dirty="0"/>
          </a:p>
          <a:p>
            <a:pPr marL="0" indent="0">
              <a:buNone/>
            </a:pPr>
            <a:endParaRPr lang="zh-CN" altLang="en-US" dirty="0"/>
          </a:p>
        </p:txBody>
      </p:sp>
      <p:sp>
        <p:nvSpPr>
          <p:cNvPr id="4" name="日期占位符 3"/>
          <p:cNvSpPr>
            <a:spLocks noGrp="1"/>
          </p:cNvSpPr>
          <p:nvPr>
            <p:ph type="dt" sz="half" idx="10"/>
          </p:nvPr>
        </p:nvSpPr>
        <p:spPr/>
        <p:txBody>
          <a:bodyPr/>
          <a:lstStyle/>
          <a:p>
            <a:pPr>
              <a:defRPr/>
            </a:pPr>
            <a:fld id="{81675DC1-0C49-4561-82DA-3721112A4775}" type="datetime1">
              <a:rPr lang="zh-CN" altLang="en-US" smtClean="0"/>
              <a:pPr>
                <a:defRPr/>
              </a:pPr>
              <a:t>2020/9/18</a:t>
            </a:fld>
            <a:endParaRPr lang="zh-CN" altLang="en-US"/>
          </a:p>
        </p:txBody>
      </p:sp>
      <p:sp>
        <p:nvSpPr>
          <p:cNvPr id="5" name="灯片编号占位符 4"/>
          <p:cNvSpPr>
            <a:spLocks noGrp="1"/>
          </p:cNvSpPr>
          <p:nvPr>
            <p:ph type="sldNum" sz="quarter" idx="12"/>
          </p:nvPr>
        </p:nvSpPr>
        <p:spPr/>
        <p:txBody>
          <a:bodyPr/>
          <a:lstStyle/>
          <a:p>
            <a:pPr>
              <a:defRPr/>
            </a:pPr>
            <a:fld id="{9EEC9793-8B6D-43E1-B53A-43A6D7ECE0EF}" type="slidenum">
              <a:rPr lang="zh-CN" altLang="en-US" smtClean="0"/>
              <a:pPr>
                <a:defRPr/>
              </a:pPr>
              <a:t>2</a:t>
            </a:fld>
            <a:endParaRPr lang="zh-CN" altLang="en-US"/>
          </a:p>
        </p:txBody>
      </p:sp>
    </p:spTree>
    <p:extLst>
      <p:ext uri="{BB962C8B-B14F-4D97-AF65-F5344CB8AC3E}">
        <p14:creationId xmlns:p14="http://schemas.microsoft.com/office/powerpoint/2010/main" val="1339668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p:txBody>
          <a:bodyPr rtlCol="0">
            <a:normAutofit/>
          </a:bodyPr>
          <a:lstStyle/>
          <a:p>
            <a:pPr marL="0" indent="0" eaLnBrk="1" fontAlgn="auto" hangingPunct="1">
              <a:spcAft>
                <a:spcPts val="0"/>
              </a:spcAft>
              <a:buFontTx/>
              <a:buNone/>
              <a:defRPr/>
            </a:pPr>
            <a:r>
              <a:rPr lang="en-US" altLang="zh-CN" b="1" dirty="0">
                <a:solidFill>
                  <a:srgbClr val="0070C0"/>
                </a:solidFill>
                <a:cs typeface="+mn-cs"/>
              </a:rPr>
              <a:t>1.2.2 </a:t>
            </a:r>
            <a:r>
              <a:rPr lang="zh-CN" altLang="en-US" b="1" dirty="0">
                <a:solidFill>
                  <a:srgbClr val="0070C0"/>
                </a:solidFill>
                <a:cs typeface="+mn-cs"/>
              </a:rPr>
              <a:t>安装</a:t>
            </a:r>
            <a:r>
              <a:rPr lang="en-US" altLang="zh-CN" b="1" dirty="0">
                <a:solidFill>
                  <a:srgbClr val="0070C0"/>
                </a:solidFill>
                <a:cs typeface="+mn-cs"/>
              </a:rPr>
              <a:t>JDK</a:t>
            </a:r>
          </a:p>
          <a:p>
            <a:pPr eaLnBrk="1" fontAlgn="auto" hangingPunct="1">
              <a:spcAft>
                <a:spcPts val="0"/>
              </a:spcAft>
              <a:buFont typeface="Arial" panose="020B0604020202020204" pitchFamily="34" charset="0"/>
              <a:buChar char="─"/>
              <a:defRPr/>
            </a:pPr>
            <a:r>
              <a:rPr lang="zh-CN" altLang="en-US" dirty="0">
                <a:cs typeface="+mn-cs"/>
              </a:rPr>
              <a:t>步骤二：自定义安装功能和路径</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397125"/>
            <a:ext cx="574675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标注 3"/>
          <p:cNvSpPr/>
          <p:nvPr/>
        </p:nvSpPr>
        <p:spPr bwMode="auto">
          <a:xfrm>
            <a:off x="3429000" y="1066800"/>
            <a:ext cx="5527675" cy="5287963"/>
          </a:xfrm>
          <a:prstGeom prst="wedgeRoundRectCallout">
            <a:avLst>
              <a:gd name="adj1" fmla="val -56288"/>
              <a:gd name="adj2" fmla="val 898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zh-CN" altLang="zh-CN" b="1" dirty="0">
                <a:solidFill>
                  <a:srgbClr val="FF0000"/>
                </a:solidFill>
              </a:rPr>
              <a:t>开发工具</a:t>
            </a:r>
            <a:r>
              <a:rPr lang="zh-CN" altLang="zh-CN" dirty="0">
                <a:solidFill>
                  <a:srgbClr val="FF0000"/>
                </a:solidFill>
              </a:rPr>
              <a:t>：</a:t>
            </a:r>
            <a:r>
              <a:rPr lang="zh-CN" altLang="zh-CN" dirty="0"/>
              <a:t>是</a:t>
            </a:r>
            <a:r>
              <a:rPr lang="en-US" altLang="zh-CN" dirty="0"/>
              <a:t>JDK</a:t>
            </a:r>
            <a:r>
              <a:rPr lang="zh-CN" altLang="zh-CN" dirty="0"/>
              <a:t>中的核心功能模块，其中包含一系列可执行程序，如</a:t>
            </a:r>
            <a:r>
              <a:rPr lang="en-US" altLang="zh-CN" dirty="0"/>
              <a:t>javac.exe</a:t>
            </a:r>
            <a:r>
              <a:rPr lang="zh-CN" altLang="zh-CN" dirty="0"/>
              <a:t>、</a:t>
            </a:r>
            <a:r>
              <a:rPr lang="en-US" altLang="zh-CN" dirty="0"/>
              <a:t>java.exe</a:t>
            </a:r>
            <a:r>
              <a:rPr lang="zh-CN" altLang="zh-CN" dirty="0"/>
              <a:t>等，还包含了一个专用的</a:t>
            </a:r>
            <a:r>
              <a:rPr lang="en-US" altLang="zh-CN" dirty="0"/>
              <a:t>JRE</a:t>
            </a:r>
            <a:r>
              <a:rPr lang="zh-CN" altLang="zh-CN" dirty="0"/>
              <a:t>环境。</a:t>
            </a:r>
          </a:p>
          <a:p>
            <a:pPr marL="285750" indent="-285750">
              <a:lnSpc>
                <a:spcPct val="200000"/>
              </a:lnSpc>
              <a:buFont typeface="Arial" panose="020B0604020202020204" pitchFamily="34" charset="0"/>
              <a:buChar char="•"/>
              <a:defRPr/>
            </a:pPr>
            <a:r>
              <a:rPr lang="zh-CN" altLang="zh-CN" b="1" dirty="0">
                <a:solidFill>
                  <a:srgbClr val="FF0000"/>
                </a:solidFill>
              </a:rPr>
              <a:t>源代码</a:t>
            </a:r>
            <a:r>
              <a:rPr lang="zh-CN" altLang="zh-CN" dirty="0">
                <a:solidFill>
                  <a:srgbClr val="FF0000"/>
                </a:solidFill>
              </a:rPr>
              <a:t>：</a:t>
            </a:r>
            <a:r>
              <a:rPr lang="zh-CN" altLang="zh-CN" dirty="0"/>
              <a:t>是</a:t>
            </a:r>
            <a:r>
              <a:rPr lang="en-US" altLang="zh-CN" dirty="0"/>
              <a:t>Java</a:t>
            </a:r>
            <a:r>
              <a:rPr lang="zh-CN" altLang="zh-CN" dirty="0"/>
              <a:t>提供公共</a:t>
            </a:r>
            <a:r>
              <a:rPr lang="en-US" altLang="zh-CN" dirty="0"/>
              <a:t>API</a:t>
            </a:r>
            <a:r>
              <a:rPr lang="zh-CN" altLang="zh-CN" dirty="0"/>
              <a:t>类的源代码。</a:t>
            </a:r>
          </a:p>
          <a:p>
            <a:pPr marL="285750" indent="-285750">
              <a:lnSpc>
                <a:spcPct val="200000"/>
              </a:lnSpc>
              <a:buFont typeface="Arial" panose="020B0604020202020204" pitchFamily="34" charset="0"/>
              <a:buChar char="•"/>
              <a:defRPr/>
            </a:pPr>
            <a:r>
              <a:rPr lang="zh-CN" altLang="zh-CN" b="1" dirty="0">
                <a:solidFill>
                  <a:srgbClr val="FF0000"/>
                </a:solidFill>
              </a:rPr>
              <a:t>公共</a:t>
            </a:r>
            <a:r>
              <a:rPr lang="en-US" altLang="zh-CN" b="1" dirty="0">
                <a:solidFill>
                  <a:srgbClr val="FF0000"/>
                </a:solidFill>
              </a:rPr>
              <a:t>JRE</a:t>
            </a:r>
            <a:r>
              <a:rPr lang="zh-CN" altLang="zh-CN" dirty="0">
                <a:solidFill>
                  <a:srgbClr val="FF0000"/>
                </a:solidFill>
              </a:rPr>
              <a:t>：</a:t>
            </a:r>
            <a:r>
              <a:rPr lang="zh-CN" altLang="zh-CN" dirty="0"/>
              <a:t>是</a:t>
            </a:r>
            <a:r>
              <a:rPr lang="en-US" altLang="zh-CN" dirty="0"/>
              <a:t>Java</a:t>
            </a:r>
            <a:r>
              <a:rPr lang="zh-CN" altLang="zh-CN" dirty="0"/>
              <a:t>程序的运行环境。由于开发工具中已经包含了一个</a:t>
            </a:r>
            <a:r>
              <a:rPr lang="en-US" altLang="zh-CN" dirty="0"/>
              <a:t>JRE</a:t>
            </a:r>
            <a:r>
              <a:rPr lang="zh-CN" altLang="zh-CN" dirty="0"/>
              <a:t>，因此没有必要再安装公共的</a:t>
            </a:r>
            <a:r>
              <a:rPr lang="en-US" altLang="zh-CN" dirty="0"/>
              <a:t>JRE</a:t>
            </a:r>
            <a:r>
              <a:rPr lang="zh-CN" altLang="zh-CN" dirty="0"/>
              <a:t>环境，此项可以不作选择。</a:t>
            </a:r>
          </a:p>
        </p:txBody>
      </p:sp>
      <p:sp>
        <p:nvSpPr>
          <p:cNvPr id="4403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1.2 JDK</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eaLnBrk="1" hangingPunct="1"/>
            <a:r>
              <a:rPr lang="en-US" altLang="zh-CN" b="1">
                <a:solidFill>
                  <a:srgbClr val="0070C0"/>
                </a:solidFill>
              </a:rPr>
              <a:t>1.2.2 </a:t>
            </a:r>
            <a:r>
              <a:rPr lang="zh-CN" altLang="en-US" b="1">
                <a:solidFill>
                  <a:srgbClr val="0070C0"/>
                </a:solidFill>
              </a:rPr>
              <a:t>安装</a:t>
            </a:r>
            <a:r>
              <a:rPr lang="en-US" altLang="zh-CN" b="1">
                <a:solidFill>
                  <a:srgbClr val="0070C0"/>
                </a:solidFill>
              </a:rPr>
              <a:t>JDK</a:t>
            </a:r>
          </a:p>
          <a:p>
            <a:pPr eaLnBrk="1" hangingPunct="1">
              <a:buFont typeface="Arial" panose="020B0604020202020204" pitchFamily="34" charset="0"/>
              <a:buChar char="─"/>
            </a:pPr>
            <a:r>
              <a:rPr lang="zh-CN" altLang="en-US"/>
              <a:t>步骤三：自定义安装功能和路径，完成</a:t>
            </a:r>
            <a:r>
              <a:rPr lang="en-US" altLang="zh-CN"/>
              <a:t>JDK</a:t>
            </a:r>
            <a:r>
              <a:rPr lang="zh-CN" altLang="en-US"/>
              <a:t>安装。</a:t>
            </a: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0" y="2747963"/>
            <a:ext cx="4200525"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1.2 JDK</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p>
        </p:txBody>
      </p:sp>
      <p:pic>
        <p:nvPicPr>
          <p:cNvPr id="45061" name="Picture 2" descr="截图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717800"/>
            <a:ext cx="42418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p:txBody>
          <a:bodyPr/>
          <a:lstStyle/>
          <a:p>
            <a:pPr eaLnBrk="1" hangingPunct="1"/>
            <a:r>
              <a:rPr lang="en-US" altLang="zh-CN" b="1">
                <a:solidFill>
                  <a:srgbClr val="0070C0"/>
                </a:solidFill>
              </a:rPr>
              <a:t>1.2.3 JDK</a:t>
            </a:r>
            <a:r>
              <a:rPr lang="zh-CN" altLang="en-US" b="1">
                <a:solidFill>
                  <a:srgbClr val="0070C0"/>
                </a:solidFill>
              </a:rPr>
              <a:t>目录介绍</a:t>
            </a:r>
            <a:endParaRPr lang="en-US" altLang="zh-CN" b="1">
              <a:solidFill>
                <a:srgbClr val="0070C0"/>
              </a:solidFill>
            </a:endParaRPr>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5" y="1943100"/>
            <a:ext cx="5921375"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2811463" y="1800225"/>
            <a:ext cx="6100762" cy="2403475"/>
          </a:xfrm>
          <a:prstGeom prst="wedgeRoundRectCallout">
            <a:avLst>
              <a:gd name="adj1" fmla="val -57105"/>
              <a:gd name="adj2" fmla="val 1346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a:t>bin</a:t>
            </a:r>
            <a:r>
              <a:rPr lang="zh-CN" altLang="en-US" b="1" dirty="0"/>
              <a:t>目录：</a:t>
            </a:r>
            <a:r>
              <a:rPr lang="zh-CN" altLang="en-US" dirty="0"/>
              <a:t>该目录用于存放一些可执行程序，如</a:t>
            </a:r>
            <a:r>
              <a:rPr lang="en-US" altLang="zh-CN" dirty="0"/>
              <a:t>javac.exe</a:t>
            </a:r>
            <a:r>
              <a:rPr lang="zh-CN" altLang="en-US" dirty="0"/>
              <a:t>（</a:t>
            </a:r>
            <a:r>
              <a:rPr lang="en-US" altLang="zh-CN" dirty="0"/>
              <a:t>Java</a:t>
            </a:r>
            <a:r>
              <a:rPr lang="zh-CN" altLang="en-US" dirty="0"/>
              <a:t>编译器）、</a:t>
            </a:r>
            <a:r>
              <a:rPr lang="en-US" altLang="zh-CN" dirty="0"/>
              <a:t>java.exe</a:t>
            </a:r>
            <a:r>
              <a:rPr lang="zh-CN" altLang="en-US" dirty="0"/>
              <a:t>（</a:t>
            </a:r>
            <a:r>
              <a:rPr lang="en-US" altLang="zh-CN" dirty="0"/>
              <a:t>Java</a:t>
            </a:r>
            <a:r>
              <a:rPr lang="zh-CN" altLang="en-US" dirty="0"/>
              <a:t>运行工具）、</a:t>
            </a:r>
            <a:r>
              <a:rPr lang="en-US" altLang="zh-CN" dirty="0"/>
              <a:t>jar.exe</a:t>
            </a:r>
            <a:r>
              <a:rPr lang="zh-CN" altLang="en-US" dirty="0"/>
              <a:t>（打包工具）和</a:t>
            </a:r>
            <a:r>
              <a:rPr lang="en-US" altLang="zh-CN" dirty="0"/>
              <a:t>javadoc.exe</a:t>
            </a:r>
            <a:r>
              <a:rPr lang="zh-CN" altLang="en-US" dirty="0"/>
              <a:t>（文档生成工具）等。</a:t>
            </a:r>
            <a:endParaRPr lang="zh-CN" altLang="zh-CN" dirty="0"/>
          </a:p>
        </p:txBody>
      </p:sp>
      <p:sp>
        <p:nvSpPr>
          <p:cNvPr id="6" name="圆角矩形标注 5"/>
          <p:cNvSpPr/>
          <p:nvPr/>
        </p:nvSpPr>
        <p:spPr bwMode="auto">
          <a:xfrm>
            <a:off x="2811463" y="2005013"/>
            <a:ext cx="6100762" cy="2403475"/>
          </a:xfrm>
          <a:prstGeom prst="wedgeRoundRectCallout">
            <a:avLst>
              <a:gd name="adj1" fmla="val -57105"/>
              <a:gd name="adj2" fmla="val 1346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err="1"/>
              <a:t>db</a:t>
            </a:r>
            <a:r>
              <a:rPr lang="zh-CN" altLang="en-US" b="1" dirty="0"/>
              <a:t>目录：</a:t>
            </a:r>
            <a:r>
              <a:rPr lang="zh-CN" altLang="en-US" dirty="0"/>
              <a:t>是一个纯 </a:t>
            </a:r>
            <a:r>
              <a:rPr lang="en-US" altLang="zh-CN" dirty="0"/>
              <a:t>Java </a:t>
            </a:r>
            <a:r>
              <a:rPr lang="zh-CN" altLang="en-US" dirty="0"/>
              <a:t>实现、开源的数据库管理系统。这个数据库不仅很轻便，而且支持</a:t>
            </a:r>
            <a:r>
              <a:rPr lang="en-US" altLang="zh-CN" dirty="0"/>
              <a:t>JDBC 4.0</a:t>
            </a:r>
            <a:r>
              <a:rPr lang="zh-CN" altLang="en-US" dirty="0"/>
              <a:t>所有的规范，在学习</a:t>
            </a:r>
            <a:r>
              <a:rPr lang="en-US" altLang="zh-CN" dirty="0"/>
              <a:t>JDBC</a:t>
            </a:r>
            <a:r>
              <a:rPr lang="zh-CN" altLang="en-US" dirty="0"/>
              <a:t>时，不再需要额外地安装一个数据库软件，可以选择直接使用</a:t>
            </a:r>
            <a:r>
              <a:rPr lang="en-US" altLang="zh-CN" dirty="0" err="1"/>
              <a:t>JavaDB</a:t>
            </a:r>
            <a:r>
              <a:rPr lang="zh-CN" altLang="en-US" dirty="0"/>
              <a:t>即可。</a:t>
            </a:r>
            <a:endParaRPr lang="zh-CN" altLang="zh-CN" dirty="0"/>
          </a:p>
        </p:txBody>
      </p:sp>
      <p:sp>
        <p:nvSpPr>
          <p:cNvPr id="7" name="圆角矩形标注 6"/>
          <p:cNvSpPr/>
          <p:nvPr/>
        </p:nvSpPr>
        <p:spPr bwMode="auto">
          <a:xfrm>
            <a:off x="2827338" y="2698750"/>
            <a:ext cx="6100762" cy="2019300"/>
          </a:xfrm>
          <a:prstGeom prst="wedgeRoundRectCallout">
            <a:avLst>
              <a:gd name="adj1" fmla="val -57105"/>
              <a:gd name="adj2" fmla="val 1346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err="1"/>
              <a:t>jre</a:t>
            </a:r>
            <a:r>
              <a:rPr lang="zh-CN" altLang="en-US" b="1" dirty="0"/>
              <a:t>目录</a:t>
            </a:r>
            <a:r>
              <a:rPr lang="zh-CN" altLang="en-US" dirty="0"/>
              <a:t>：此目录是</a:t>
            </a:r>
            <a:r>
              <a:rPr lang="en-US" altLang="zh-CN" dirty="0"/>
              <a:t>Java</a:t>
            </a:r>
            <a:r>
              <a:rPr lang="zh-CN" altLang="en-US" dirty="0"/>
              <a:t>运行时环境</a:t>
            </a:r>
            <a:r>
              <a:rPr lang="en-US" altLang="zh-CN" dirty="0"/>
              <a:t>JRE</a:t>
            </a:r>
            <a:r>
              <a:rPr lang="zh-CN" altLang="en-US" dirty="0"/>
              <a:t>的根目录，包含</a:t>
            </a:r>
            <a:r>
              <a:rPr lang="en-US" altLang="zh-CN" dirty="0"/>
              <a:t>Java</a:t>
            </a:r>
            <a:r>
              <a:rPr lang="zh-CN" altLang="en-US" dirty="0"/>
              <a:t>虚拟机，运行时的类包、</a:t>
            </a:r>
            <a:r>
              <a:rPr lang="en-US" altLang="zh-CN" dirty="0"/>
              <a:t>Java</a:t>
            </a:r>
            <a:r>
              <a:rPr lang="zh-CN" altLang="en-US" dirty="0"/>
              <a:t>应用启动器以及一个</a:t>
            </a:r>
            <a:r>
              <a:rPr lang="en-US" altLang="zh-CN" dirty="0"/>
              <a:t>bin</a:t>
            </a:r>
            <a:r>
              <a:rPr lang="zh-CN" altLang="en-US" dirty="0"/>
              <a:t>目录，但不包含开发环境中的开发工具。</a:t>
            </a:r>
            <a:endParaRPr lang="zh-CN" altLang="zh-CN" dirty="0"/>
          </a:p>
        </p:txBody>
      </p:sp>
      <p:sp>
        <p:nvSpPr>
          <p:cNvPr id="8" name="圆角矩形标注 7"/>
          <p:cNvSpPr/>
          <p:nvPr/>
        </p:nvSpPr>
        <p:spPr bwMode="auto">
          <a:xfrm>
            <a:off x="2779713" y="2490788"/>
            <a:ext cx="6100762" cy="2019300"/>
          </a:xfrm>
          <a:prstGeom prst="wedgeRoundRectCallout">
            <a:avLst>
              <a:gd name="adj1" fmla="val -57105"/>
              <a:gd name="adj2" fmla="val 1346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a:t>include</a:t>
            </a:r>
            <a:r>
              <a:rPr lang="zh-CN" altLang="en-US" b="1" dirty="0"/>
              <a:t>目录：</a:t>
            </a:r>
            <a:r>
              <a:rPr lang="zh-CN" altLang="en-US" dirty="0"/>
              <a:t>由于</a:t>
            </a:r>
            <a:r>
              <a:rPr lang="en-US" altLang="zh-CN" dirty="0"/>
              <a:t>JDK</a:t>
            </a:r>
            <a:r>
              <a:rPr lang="zh-CN" altLang="en-US" dirty="0"/>
              <a:t>是通过</a:t>
            </a:r>
            <a:r>
              <a:rPr lang="en-US" altLang="zh-CN" dirty="0"/>
              <a:t>C</a:t>
            </a:r>
            <a:r>
              <a:rPr lang="zh-CN" altLang="en-US" dirty="0"/>
              <a:t>和</a:t>
            </a:r>
            <a:r>
              <a:rPr lang="en-US" altLang="zh-CN" dirty="0"/>
              <a:t>C++</a:t>
            </a:r>
            <a:r>
              <a:rPr lang="zh-CN" altLang="en-US" dirty="0"/>
              <a:t>实现的，因此在启动时需要引入一些</a:t>
            </a:r>
            <a:r>
              <a:rPr lang="en-US" altLang="zh-CN" dirty="0"/>
              <a:t>C</a:t>
            </a:r>
            <a:r>
              <a:rPr lang="zh-CN" altLang="en-US" dirty="0"/>
              <a:t>语言的头文件，该目录就是用于存放这些头文件的。</a:t>
            </a:r>
            <a:endParaRPr lang="zh-CN" altLang="zh-CN" dirty="0"/>
          </a:p>
        </p:txBody>
      </p:sp>
      <p:sp>
        <p:nvSpPr>
          <p:cNvPr id="9" name="圆角矩形标注 8"/>
          <p:cNvSpPr/>
          <p:nvPr/>
        </p:nvSpPr>
        <p:spPr bwMode="auto">
          <a:xfrm>
            <a:off x="2859088" y="3376613"/>
            <a:ext cx="6100762" cy="1271587"/>
          </a:xfrm>
          <a:prstGeom prst="wedgeRoundRectCallout">
            <a:avLst>
              <a:gd name="adj1" fmla="val -57105"/>
              <a:gd name="adj2" fmla="val 1346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a:t>lib</a:t>
            </a:r>
            <a:r>
              <a:rPr lang="zh-CN" altLang="en-US" b="1" dirty="0"/>
              <a:t>目录：</a:t>
            </a:r>
            <a:r>
              <a:rPr lang="en-US" altLang="zh-CN" dirty="0"/>
              <a:t>lib</a:t>
            </a:r>
            <a:r>
              <a:rPr lang="zh-CN" altLang="en-US" dirty="0"/>
              <a:t>是</a:t>
            </a:r>
            <a:r>
              <a:rPr lang="en-US" altLang="zh-CN" dirty="0"/>
              <a:t>library</a:t>
            </a:r>
            <a:r>
              <a:rPr lang="zh-CN" altLang="en-US" dirty="0"/>
              <a:t>的缩写，意为</a:t>
            </a:r>
            <a:r>
              <a:rPr lang="en-US" altLang="zh-CN" dirty="0"/>
              <a:t>Java</a:t>
            </a:r>
            <a:r>
              <a:rPr lang="zh-CN" altLang="en-US" dirty="0"/>
              <a:t>类库或库文件，是开发工具使用的归档包文件。</a:t>
            </a:r>
            <a:endParaRPr lang="zh-CN" altLang="zh-CN" dirty="0"/>
          </a:p>
        </p:txBody>
      </p:sp>
      <p:sp>
        <p:nvSpPr>
          <p:cNvPr id="10" name="圆角矩形标注 9"/>
          <p:cNvSpPr/>
          <p:nvPr/>
        </p:nvSpPr>
        <p:spPr bwMode="auto">
          <a:xfrm>
            <a:off x="2859088" y="4103688"/>
            <a:ext cx="6100762" cy="1765300"/>
          </a:xfrm>
          <a:prstGeom prst="wedgeRoundRectCallout">
            <a:avLst>
              <a:gd name="adj1" fmla="val -57105"/>
              <a:gd name="adj2" fmla="val 1346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a:t>src.zip</a:t>
            </a:r>
            <a:r>
              <a:rPr lang="zh-CN" altLang="en-US" b="1" dirty="0"/>
              <a:t>文件：</a:t>
            </a:r>
            <a:r>
              <a:rPr lang="en-US" altLang="zh-CN" dirty="0"/>
              <a:t>src.zip</a:t>
            </a:r>
            <a:r>
              <a:rPr lang="zh-CN" altLang="en-US" dirty="0"/>
              <a:t>为</a:t>
            </a:r>
            <a:r>
              <a:rPr lang="en-US" altLang="zh-CN" dirty="0" err="1"/>
              <a:t>src</a:t>
            </a:r>
            <a:r>
              <a:rPr lang="zh-CN" altLang="en-US" dirty="0"/>
              <a:t>文件夹的压缩文件，</a:t>
            </a:r>
            <a:r>
              <a:rPr lang="en-US" altLang="zh-CN" dirty="0" err="1"/>
              <a:t>src</a:t>
            </a:r>
            <a:r>
              <a:rPr lang="zh-CN" altLang="en-US" dirty="0"/>
              <a:t>中放置的是</a:t>
            </a:r>
            <a:r>
              <a:rPr lang="en-US" altLang="zh-CN" dirty="0"/>
              <a:t>JDK</a:t>
            </a:r>
            <a:r>
              <a:rPr lang="zh-CN" altLang="en-US" dirty="0"/>
              <a:t>核心类的源代码，通过该文件可以查看</a:t>
            </a:r>
            <a:r>
              <a:rPr lang="en-US" altLang="zh-CN" dirty="0"/>
              <a:t>Java</a:t>
            </a:r>
            <a:r>
              <a:rPr lang="zh-CN" altLang="en-US" dirty="0"/>
              <a:t>基础类的源代码。</a:t>
            </a:r>
            <a:endParaRPr lang="zh-CN" altLang="zh-CN" dirty="0"/>
          </a:p>
        </p:txBody>
      </p:sp>
      <p:sp>
        <p:nvSpPr>
          <p:cNvPr id="11" name="圆角矩形标注 10"/>
          <p:cNvSpPr/>
          <p:nvPr/>
        </p:nvSpPr>
        <p:spPr bwMode="auto">
          <a:xfrm>
            <a:off x="2811463" y="1511300"/>
            <a:ext cx="6100762" cy="4973638"/>
          </a:xfrm>
          <a:prstGeom prst="wedgeRoundRectCallout">
            <a:avLst>
              <a:gd name="adj1" fmla="val -59881"/>
              <a:gd name="adj2" fmla="val -14471"/>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zh-CN" altLang="en-US" dirty="0"/>
              <a:t>在</a:t>
            </a:r>
            <a:r>
              <a:rPr lang="en-US" altLang="zh-CN" dirty="0"/>
              <a:t>JDK</a:t>
            </a:r>
            <a:r>
              <a:rPr lang="zh-CN" altLang="en-US" dirty="0"/>
              <a:t>的</a:t>
            </a:r>
            <a:r>
              <a:rPr lang="en-US" altLang="zh-CN" dirty="0"/>
              <a:t>bin</a:t>
            </a:r>
            <a:r>
              <a:rPr lang="zh-CN" altLang="en-US" dirty="0"/>
              <a:t>目录下放着很多可执行程序，其中最重要的就是</a:t>
            </a:r>
            <a:r>
              <a:rPr lang="en-US" altLang="zh-CN" dirty="0"/>
              <a:t>javac.exe</a:t>
            </a:r>
            <a:r>
              <a:rPr lang="zh-CN" altLang="en-US" dirty="0"/>
              <a:t>和</a:t>
            </a:r>
            <a:r>
              <a:rPr lang="en-US" altLang="zh-CN" dirty="0"/>
              <a:t>java.exe</a:t>
            </a:r>
            <a:r>
              <a:rPr lang="zh-CN" altLang="en-US" dirty="0"/>
              <a:t>。</a:t>
            </a:r>
          </a:p>
          <a:p>
            <a:pPr marL="285750" indent="-285750">
              <a:lnSpc>
                <a:spcPct val="200000"/>
              </a:lnSpc>
              <a:buFont typeface="Arial" panose="020B0604020202020204" pitchFamily="34" charset="0"/>
              <a:buChar char="•"/>
              <a:defRPr/>
            </a:pPr>
            <a:r>
              <a:rPr lang="en-US" altLang="zh-CN" b="1" dirty="0"/>
              <a:t>javac.exe</a:t>
            </a:r>
            <a:r>
              <a:rPr lang="zh-CN" altLang="en-US" dirty="0"/>
              <a:t>是</a:t>
            </a:r>
            <a:r>
              <a:rPr lang="en-US" altLang="zh-CN" dirty="0"/>
              <a:t>Java</a:t>
            </a:r>
            <a:r>
              <a:rPr lang="zh-CN" altLang="en-US" dirty="0"/>
              <a:t>编译器工具，它可以将编写好的</a:t>
            </a:r>
            <a:r>
              <a:rPr lang="en-US" altLang="zh-CN" dirty="0"/>
              <a:t>Java</a:t>
            </a:r>
            <a:r>
              <a:rPr lang="zh-CN" altLang="en-US" dirty="0"/>
              <a:t>文件编译成</a:t>
            </a:r>
            <a:r>
              <a:rPr lang="en-US" altLang="zh-CN" dirty="0"/>
              <a:t>Java</a:t>
            </a:r>
            <a:r>
              <a:rPr lang="zh-CN" altLang="en-US" dirty="0"/>
              <a:t>字节码文件（可执行的</a:t>
            </a:r>
            <a:r>
              <a:rPr lang="en-US" altLang="zh-CN" dirty="0"/>
              <a:t>Java</a:t>
            </a:r>
            <a:r>
              <a:rPr lang="zh-CN" altLang="en-US" dirty="0"/>
              <a:t>程序）。</a:t>
            </a:r>
          </a:p>
          <a:p>
            <a:pPr marL="285750" indent="-285750">
              <a:lnSpc>
                <a:spcPct val="200000"/>
              </a:lnSpc>
              <a:buFont typeface="Arial" panose="020B0604020202020204" pitchFamily="34" charset="0"/>
              <a:buChar char="•"/>
              <a:defRPr/>
            </a:pPr>
            <a:r>
              <a:rPr lang="en-US" altLang="zh-CN" b="1" dirty="0"/>
              <a:t>java.exe</a:t>
            </a:r>
            <a:r>
              <a:rPr lang="zh-CN" altLang="en-US" dirty="0"/>
              <a:t>是</a:t>
            </a:r>
            <a:r>
              <a:rPr lang="en-US" altLang="zh-CN" dirty="0"/>
              <a:t>Java</a:t>
            </a:r>
            <a:r>
              <a:rPr lang="zh-CN" altLang="en-US" dirty="0"/>
              <a:t>运行工具，它会启动一个</a:t>
            </a:r>
            <a:r>
              <a:rPr lang="en-US" altLang="zh-CN" dirty="0"/>
              <a:t>Java</a:t>
            </a:r>
            <a:r>
              <a:rPr lang="zh-CN" altLang="en-US" dirty="0"/>
              <a:t>虚拟机（</a:t>
            </a:r>
            <a:r>
              <a:rPr lang="en-US" altLang="zh-CN" dirty="0"/>
              <a:t>JVM</a:t>
            </a:r>
            <a:r>
              <a:rPr lang="zh-CN" altLang="en-US" dirty="0"/>
              <a:t>）进程，</a:t>
            </a:r>
            <a:r>
              <a:rPr lang="en-US" altLang="zh-CN" dirty="0"/>
              <a:t>Java</a:t>
            </a:r>
            <a:r>
              <a:rPr lang="zh-CN" altLang="en-US" dirty="0"/>
              <a:t>虚拟机相当于一个虚拟的操作系统，它专门负责运行由</a:t>
            </a:r>
            <a:r>
              <a:rPr lang="en-US" altLang="zh-CN" dirty="0"/>
              <a:t>Java</a:t>
            </a:r>
            <a:r>
              <a:rPr lang="zh-CN" altLang="en-US" dirty="0"/>
              <a:t>编译器生成的字节码文件（</a:t>
            </a:r>
            <a:r>
              <a:rPr lang="en-US" altLang="zh-CN" dirty="0"/>
              <a:t>.class</a:t>
            </a:r>
            <a:r>
              <a:rPr lang="zh-CN" altLang="en-US" dirty="0"/>
              <a:t>文件）。</a:t>
            </a:r>
          </a:p>
        </p:txBody>
      </p:sp>
      <p:sp>
        <p:nvSpPr>
          <p:cNvPr id="4609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1.2 JDK</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的使用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8"/>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p:txBody>
          <a:bodyPr/>
          <a:lstStyle/>
          <a:p>
            <a:pPr eaLnBrk="1" hangingPunct="1"/>
            <a:r>
              <a:rPr lang="zh-CN" altLang="en-US" b="1">
                <a:solidFill>
                  <a:srgbClr val="0070C0"/>
                </a:solidFill>
              </a:rPr>
              <a:t>编写</a:t>
            </a:r>
            <a:r>
              <a:rPr lang="en-US" altLang="zh-CN" b="1">
                <a:solidFill>
                  <a:srgbClr val="0070C0"/>
                </a:solidFill>
              </a:rPr>
              <a:t>Java</a:t>
            </a:r>
            <a:r>
              <a:rPr lang="zh-CN" altLang="en-US" b="1">
                <a:solidFill>
                  <a:srgbClr val="0070C0"/>
                </a:solidFill>
              </a:rPr>
              <a:t>程序的步骤</a:t>
            </a:r>
            <a:endParaRPr lang="en-US" altLang="zh-CN" b="1">
              <a:solidFill>
                <a:srgbClr val="0070C0"/>
              </a:solidFill>
            </a:endParaRPr>
          </a:p>
          <a:p>
            <a:pPr eaLnBrk="1" hangingPunct="1"/>
            <a:r>
              <a:rPr lang="zh-CN" altLang="en-US" sz="2000"/>
              <a:t>步骤一：编写</a:t>
            </a:r>
            <a:r>
              <a:rPr lang="en-US" altLang="zh-CN" sz="2000"/>
              <a:t>Java</a:t>
            </a:r>
            <a:r>
              <a:rPr lang="zh-CN" altLang="en-US" sz="2000"/>
              <a:t>源文件</a:t>
            </a:r>
            <a:endParaRPr lang="en-US" altLang="zh-CN" sz="2000"/>
          </a:p>
        </p:txBody>
      </p:sp>
      <p:pic>
        <p:nvPicPr>
          <p:cNvPr id="47107" name="图片 3"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0288"/>
            <a:ext cx="7777163" cy="344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423863" y="3595688"/>
            <a:ext cx="6111875" cy="1335087"/>
          </a:xfrm>
          <a:prstGeom prst="wedgeRoundRectCallout">
            <a:avLst>
              <a:gd name="adj1" fmla="val -30468"/>
              <a:gd name="adj2" fmla="val -64805"/>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a:t>class</a:t>
            </a:r>
            <a:r>
              <a:rPr lang="zh-CN" altLang="en-US" b="1" dirty="0"/>
              <a:t>是一个关键字，它用于定义一个类。在</a:t>
            </a:r>
            <a:r>
              <a:rPr lang="en-US" altLang="zh-CN" b="1" dirty="0"/>
              <a:t>Java</a:t>
            </a:r>
            <a:r>
              <a:rPr lang="zh-CN" altLang="en-US" b="1" dirty="0"/>
              <a:t>中，类就相当于一个程序，所有的代码都需要在类中书写</a:t>
            </a:r>
            <a:endParaRPr lang="zh-CN" altLang="zh-CN" dirty="0"/>
          </a:p>
        </p:txBody>
      </p:sp>
      <p:sp>
        <p:nvSpPr>
          <p:cNvPr id="6" name="圆角矩形标注 5"/>
          <p:cNvSpPr/>
          <p:nvPr/>
        </p:nvSpPr>
        <p:spPr bwMode="auto">
          <a:xfrm>
            <a:off x="957263" y="3595688"/>
            <a:ext cx="7010400" cy="2271712"/>
          </a:xfrm>
          <a:prstGeom prst="wedgeRoundRectCallout">
            <a:avLst>
              <a:gd name="adj1" fmla="val -22172"/>
              <a:gd name="adj2" fmla="val -58230"/>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err="1"/>
              <a:t>HelloWorld</a:t>
            </a:r>
            <a:r>
              <a:rPr lang="zh-CN" altLang="en-US" b="1" dirty="0"/>
              <a:t>是类的名称，简称类名。</a:t>
            </a:r>
            <a:r>
              <a:rPr lang="en-US" altLang="zh-CN" b="1" dirty="0"/>
              <a:t>class</a:t>
            </a:r>
            <a:r>
              <a:rPr lang="zh-CN" altLang="en-US" b="1" dirty="0"/>
              <a:t>关键字与类名之间需要用空格、制表符、换行符等任意的空白字符进行分隔。类名之后要写一对大括号，它定义了当前这个类的管辖范围，所有的代码都需要写在这个大括号中。</a:t>
            </a:r>
            <a:endParaRPr lang="zh-CN" altLang="zh-CN" dirty="0"/>
          </a:p>
        </p:txBody>
      </p:sp>
      <p:sp>
        <p:nvSpPr>
          <p:cNvPr id="7" name="圆角矩形标注 6"/>
          <p:cNvSpPr/>
          <p:nvPr/>
        </p:nvSpPr>
        <p:spPr bwMode="auto">
          <a:xfrm>
            <a:off x="957263" y="4249738"/>
            <a:ext cx="6118225" cy="1084262"/>
          </a:xfrm>
          <a:prstGeom prst="wedgeRoundRectCallout">
            <a:avLst>
              <a:gd name="adj1" fmla="val -16613"/>
              <a:gd name="adj2" fmla="val -72441"/>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en-US" altLang="zh-CN" b="1" dirty="0"/>
              <a:t>“public static void main(String [] </a:t>
            </a:r>
            <a:r>
              <a:rPr lang="en-US" altLang="zh-CN" b="1" dirty="0" err="1"/>
              <a:t>args</a:t>
            </a:r>
            <a:r>
              <a:rPr lang="en-US" altLang="zh-CN" b="1" dirty="0"/>
              <a:t>){}”</a:t>
            </a:r>
            <a:r>
              <a:rPr lang="zh-CN" altLang="en-US" b="1" dirty="0"/>
              <a:t>定义了一个</a:t>
            </a:r>
            <a:r>
              <a:rPr lang="en-US" altLang="zh-CN" b="1" dirty="0"/>
              <a:t>main()</a:t>
            </a:r>
            <a:r>
              <a:rPr lang="zh-CN" altLang="en-US" b="1" dirty="0"/>
              <a:t>方法，该方法是</a:t>
            </a:r>
            <a:r>
              <a:rPr lang="en-US" altLang="zh-CN" b="1" dirty="0"/>
              <a:t>Java</a:t>
            </a:r>
            <a:r>
              <a:rPr lang="zh-CN" altLang="en-US" b="1" dirty="0"/>
              <a:t>程序的执行入口</a:t>
            </a:r>
            <a:endParaRPr lang="zh-CN" altLang="zh-CN" dirty="0"/>
          </a:p>
        </p:txBody>
      </p:sp>
      <p:sp>
        <p:nvSpPr>
          <p:cNvPr id="8" name="圆角矩形标注 7"/>
          <p:cNvSpPr/>
          <p:nvPr/>
        </p:nvSpPr>
        <p:spPr bwMode="auto">
          <a:xfrm>
            <a:off x="815975" y="4843463"/>
            <a:ext cx="7250113" cy="1698625"/>
          </a:xfrm>
          <a:prstGeom prst="wedgeRoundRectCallout">
            <a:avLst>
              <a:gd name="adj1" fmla="val -19779"/>
              <a:gd name="adj2" fmla="val -6235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zh-CN" altLang="en-US" b="1" dirty="0"/>
              <a:t>在</a:t>
            </a:r>
            <a:r>
              <a:rPr lang="en-US" altLang="zh-CN" b="1" dirty="0"/>
              <a:t>main()</a:t>
            </a:r>
            <a:r>
              <a:rPr lang="zh-CN" altLang="en-US" b="1" dirty="0"/>
              <a:t>方法中编写了一条执行语句“</a:t>
            </a:r>
            <a:r>
              <a:rPr lang="en-US" altLang="zh-CN" b="1" dirty="0" err="1"/>
              <a:t>System.out.println</a:t>
            </a:r>
            <a:r>
              <a:rPr lang="en-US" altLang="zh-CN" b="1" dirty="0"/>
              <a:t>("</a:t>
            </a:r>
            <a:r>
              <a:rPr lang="zh-CN" altLang="en-US" b="1" dirty="0"/>
              <a:t>这是第一个</a:t>
            </a:r>
            <a:r>
              <a:rPr lang="en-US" altLang="zh-CN" b="1" dirty="0"/>
              <a:t>Java</a:t>
            </a:r>
            <a:r>
              <a:rPr lang="zh-CN" altLang="en-US" b="1" dirty="0"/>
              <a:t>程序！</a:t>
            </a:r>
            <a:r>
              <a:rPr lang="en-US" altLang="zh-CN" b="1" dirty="0"/>
              <a:t>");”</a:t>
            </a:r>
            <a:r>
              <a:rPr lang="zh-CN" altLang="en-US" b="1" dirty="0"/>
              <a:t>，它的作用是打印一段文本信息，执行完这条语句会在命令行窗口中打印“这是第一个</a:t>
            </a:r>
            <a:r>
              <a:rPr lang="en-US" altLang="zh-CN" b="1" dirty="0"/>
              <a:t>Java</a:t>
            </a:r>
            <a:r>
              <a:rPr lang="zh-CN" altLang="en-US" b="1" dirty="0"/>
              <a:t>程序！”。</a:t>
            </a:r>
            <a:endParaRPr lang="zh-CN" altLang="zh-CN" dirty="0"/>
          </a:p>
        </p:txBody>
      </p:sp>
      <p:sp>
        <p:nvSpPr>
          <p:cNvPr id="4711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1.3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第一个</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xit"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457200" y="1066800"/>
            <a:ext cx="8229600" cy="2879725"/>
          </a:xfrm>
        </p:spPr>
        <p:txBody>
          <a:bodyPr/>
          <a:lstStyle/>
          <a:p>
            <a:pPr eaLnBrk="1" hangingPunct="1"/>
            <a:r>
              <a:rPr lang="zh-CN" altLang="en-US" b="1">
                <a:solidFill>
                  <a:srgbClr val="0070C0"/>
                </a:solidFill>
              </a:rPr>
              <a:t>编写</a:t>
            </a:r>
            <a:r>
              <a:rPr lang="en-US" altLang="zh-CN" b="1">
                <a:solidFill>
                  <a:srgbClr val="0070C0"/>
                </a:solidFill>
              </a:rPr>
              <a:t>Java</a:t>
            </a:r>
            <a:r>
              <a:rPr lang="zh-CN" altLang="en-US" b="1">
                <a:solidFill>
                  <a:srgbClr val="0070C0"/>
                </a:solidFill>
              </a:rPr>
              <a:t>程序的步骤</a:t>
            </a:r>
            <a:endParaRPr lang="en-US" altLang="zh-CN" b="1">
              <a:solidFill>
                <a:srgbClr val="0070C0"/>
              </a:solidFill>
            </a:endParaRPr>
          </a:p>
          <a:p>
            <a:pPr eaLnBrk="1" hangingPunct="1"/>
            <a:r>
              <a:rPr lang="zh-CN" altLang="en-US" sz="2000"/>
              <a:t>步骤二：打开命令行窗口</a:t>
            </a:r>
            <a:endParaRPr lang="en-US" altLang="zh-CN" sz="2000"/>
          </a:p>
          <a:p>
            <a:pPr lvl="1" eaLnBrk="1" hangingPunct="1"/>
            <a:r>
              <a:rPr lang="zh-CN" altLang="en-US"/>
              <a:t>对于不同版本的</a:t>
            </a:r>
            <a:r>
              <a:rPr lang="en-US" altLang="zh-CN"/>
              <a:t>Windows</a:t>
            </a:r>
            <a:r>
              <a:rPr lang="zh-CN" altLang="en-US"/>
              <a:t>操作系统，启动命令行窗口的方式也不尽相同，这里以</a:t>
            </a:r>
            <a:r>
              <a:rPr lang="en-US" altLang="zh-CN"/>
              <a:t>Windows XP</a:t>
            </a:r>
            <a:r>
              <a:rPr lang="zh-CN" altLang="en-US"/>
              <a:t>操作系统为例进行讲解。</a:t>
            </a:r>
          </a:p>
        </p:txBody>
      </p:sp>
      <p:pic>
        <p:nvPicPr>
          <p:cNvPr id="45058" name="Picture 2" descr="01_cmd开启DOS命令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3171825"/>
            <a:ext cx="4373563"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descr="00"/>
          <p:cNvPicPr>
            <a:picLocks noChangeAspect="1" noChangeArrowheads="1"/>
          </p:cNvPicPr>
          <p:nvPr/>
        </p:nvPicPr>
        <p:blipFill>
          <a:blip r:embed="rId3">
            <a:extLst>
              <a:ext uri="{28A0092B-C50C-407E-A947-70E740481C1C}">
                <a14:useLocalDpi xmlns:a14="http://schemas.microsoft.com/office/drawing/2010/main" val="0"/>
              </a:ext>
            </a:extLst>
          </a:blip>
          <a:srcRect b="69290"/>
          <a:stretch>
            <a:fillRect/>
          </a:stretch>
        </p:blipFill>
        <p:spPr bwMode="auto">
          <a:xfrm>
            <a:off x="1266825" y="5278438"/>
            <a:ext cx="6223000"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1.3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第一个</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fade">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fade">
                                      <p:cBhvr>
                                        <p:cTn id="12" dur="500"/>
                                        <p:tgtEl>
                                          <p:spTgt spid="4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457200" y="1066800"/>
            <a:ext cx="8229600" cy="5364163"/>
          </a:xfrm>
        </p:spPr>
        <p:txBody>
          <a:bodyPr rtlCol="0">
            <a:normAutofit/>
          </a:bodyPr>
          <a:lstStyle/>
          <a:p>
            <a:pPr eaLnBrk="1" fontAlgn="auto" hangingPunct="1">
              <a:spcAft>
                <a:spcPts val="0"/>
              </a:spcAft>
              <a:defRPr/>
            </a:pPr>
            <a:r>
              <a:rPr lang="zh-CN" altLang="en-US" b="1" dirty="0">
                <a:solidFill>
                  <a:srgbClr val="0070C0"/>
                </a:solidFill>
                <a:cs typeface="+mn-cs"/>
              </a:rPr>
              <a:t>编写</a:t>
            </a:r>
            <a:r>
              <a:rPr lang="en-US" altLang="zh-CN" b="1" dirty="0">
                <a:solidFill>
                  <a:srgbClr val="0070C0"/>
                </a:solidFill>
                <a:cs typeface="+mn-cs"/>
              </a:rPr>
              <a:t>Java</a:t>
            </a:r>
            <a:r>
              <a:rPr lang="zh-CN" altLang="en-US" b="1" dirty="0">
                <a:solidFill>
                  <a:srgbClr val="0070C0"/>
                </a:solidFill>
                <a:cs typeface="+mn-cs"/>
              </a:rPr>
              <a:t>程序的步骤</a:t>
            </a:r>
            <a:endParaRPr lang="en-US" altLang="zh-CN" b="1" dirty="0">
              <a:solidFill>
                <a:srgbClr val="0070C0"/>
              </a:solidFill>
              <a:cs typeface="+mn-cs"/>
            </a:endParaRPr>
          </a:p>
          <a:p>
            <a:pPr eaLnBrk="1" fontAlgn="auto" hangingPunct="1">
              <a:spcAft>
                <a:spcPts val="0"/>
              </a:spcAft>
              <a:defRPr/>
            </a:pPr>
            <a:r>
              <a:rPr lang="zh-CN" altLang="en-US" sz="2000" dirty="0">
                <a:cs typeface="+mn-cs"/>
              </a:rPr>
              <a:t>步骤三：编译</a:t>
            </a:r>
            <a:r>
              <a:rPr lang="en-US" altLang="zh-CN" sz="2000" dirty="0">
                <a:cs typeface="+mn-cs"/>
              </a:rPr>
              <a:t>Java</a:t>
            </a:r>
            <a:r>
              <a:rPr lang="zh-CN" altLang="en-US" sz="2000" dirty="0">
                <a:cs typeface="+mn-cs"/>
              </a:rPr>
              <a:t>源文件</a:t>
            </a:r>
            <a:endParaRPr lang="en-US" altLang="zh-CN" sz="2000" dirty="0">
              <a:cs typeface="+mn-cs"/>
            </a:endParaRPr>
          </a:p>
          <a:p>
            <a:pPr lvl="1" eaLnBrk="1" fontAlgn="auto" hangingPunct="1">
              <a:spcAft>
                <a:spcPts val="0"/>
              </a:spcAft>
              <a:defRPr/>
            </a:pPr>
            <a:r>
              <a:rPr lang="zh-CN" altLang="en-US" dirty="0">
                <a:cs typeface="+mn-cs"/>
              </a:rPr>
              <a:t>首先，</a:t>
            </a:r>
            <a:r>
              <a:rPr lang="zh-CN" altLang="en-US" dirty="0">
                <a:solidFill>
                  <a:srgbClr val="FF0000"/>
                </a:solidFill>
                <a:cs typeface="+mn-cs"/>
              </a:rPr>
              <a:t>使用</a:t>
            </a:r>
            <a:r>
              <a:rPr lang="en-US" altLang="zh-CN" dirty="0">
                <a:solidFill>
                  <a:srgbClr val="FF0000"/>
                </a:solidFill>
                <a:cs typeface="+mn-cs"/>
              </a:rPr>
              <a:t>DOS</a:t>
            </a:r>
            <a:r>
              <a:rPr lang="zh-CN" altLang="en-US" dirty="0">
                <a:solidFill>
                  <a:srgbClr val="FF0000"/>
                </a:solidFill>
                <a:cs typeface="+mn-cs"/>
              </a:rPr>
              <a:t>命令转到</a:t>
            </a:r>
            <a:r>
              <a:rPr lang="en-US" altLang="zh-CN" dirty="0">
                <a:solidFill>
                  <a:srgbClr val="FF0000"/>
                </a:solidFill>
                <a:cs typeface="+mn-cs"/>
              </a:rPr>
              <a:t>Java</a:t>
            </a:r>
            <a:r>
              <a:rPr lang="zh-CN" altLang="en-US" dirty="0">
                <a:solidFill>
                  <a:srgbClr val="FF0000"/>
                </a:solidFill>
                <a:cs typeface="+mn-cs"/>
              </a:rPr>
              <a:t>程序文件所在的目录</a:t>
            </a:r>
            <a:r>
              <a:rPr lang="zh-CN" altLang="en-US" dirty="0">
                <a:cs typeface="+mn-cs"/>
              </a:rPr>
              <a:t>，然后输入“</a:t>
            </a:r>
            <a:r>
              <a:rPr lang="en-US" altLang="zh-CN" dirty="0" err="1">
                <a:cs typeface="+mn-cs"/>
              </a:rPr>
              <a:t>javac</a:t>
            </a:r>
            <a:r>
              <a:rPr lang="en-US" altLang="zh-CN" dirty="0">
                <a:cs typeface="+mn-cs"/>
              </a:rPr>
              <a:t> HelloWorld.java”</a:t>
            </a:r>
            <a:r>
              <a:rPr lang="zh-CN" altLang="en-US" dirty="0">
                <a:cs typeface="+mn-cs"/>
              </a:rPr>
              <a:t>命令，对源文件进行编译</a:t>
            </a:r>
            <a:r>
              <a:rPr lang="zh-CN" altLang="zh-CN" dirty="0">
                <a:cs typeface="+mn-cs"/>
              </a:rPr>
              <a:t>。</a:t>
            </a:r>
            <a:endParaRPr lang="en-US" altLang="zh-CN" dirty="0">
              <a:cs typeface="+mn-cs"/>
            </a:endParaRPr>
          </a:p>
          <a:p>
            <a:pPr lvl="1" eaLnBrk="1" fontAlgn="auto" hangingPunct="1">
              <a:spcAft>
                <a:spcPts val="0"/>
              </a:spcAft>
              <a:defRPr/>
            </a:pPr>
            <a:endParaRPr lang="en-US" altLang="zh-CN" dirty="0">
              <a:cs typeface="+mn-cs"/>
            </a:endParaRPr>
          </a:p>
          <a:p>
            <a:pPr marL="457200" lvl="1" indent="0" eaLnBrk="1" fontAlgn="auto" hangingPunct="1">
              <a:spcAft>
                <a:spcPts val="0"/>
              </a:spcAft>
              <a:buFont typeface="Arial" panose="020B0604020202020204" pitchFamily="34" charset="0"/>
              <a:buNone/>
              <a:defRPr/>
            </a:pPr>
            <a:endParaRPr lang="en-US" altLang="zh-CN" dirty="0">
              <a:cs typeface="+mn-cs"/>
            </a:endParaRPr>
          </a:p>
          <a:p>
            <a:pPr marL="457200" lvl="1" indent="0" eaLnBrk="1" fontAlgn="auto" hangingPunct="1">
              <a:spcAft>
                <a:spcPts val="0"/>
              </a:spcAft>
              <a:buFont typeface="Arial" panose="020B0604020202020204" pitchFamily="34" charset="0"/>
              <a:buNone/>
              <a:defRPr/>
            </a:pPr>
            <a:endParaRPr lang="en-US" altLang="zh-CN" dirty="0">
              <a:cs typeface="+mn-cs"/>
            </a:endParaRPr>
          </a:p>
          <a:p>
            <a:pPr lvl="1" eaLnBrk="1" fontAlgn="auto" hangingPunct="1">
              <a:spcAft>
                <a:spcPts val="0"/>
              </a:spcAft>
              <a:defRPr/>
            </a:pPr>
            <a:r>
              <a:rPr lang="zh-CN" altLang="zh-CN" dirty="0">
                <a:cs typeface="+mn-cs"/>
              </a:rPr>
              <a:t>上面的</a:t>
            </a:r>
            <a:r>
              <a:rPr lang="en-US" altLang="zh-CN" dirty="0" err="1">
                <a:cs typeface="+mn-cs"/>
              </a:rPr>
              <a:t>javac</a:t>
            </a:r>
            <a:r>
              <a:rPr lang="zh-CN" altLang="zh-CN" dirty="0">
                <a:cs typeface="+mn-cs"/>
              </a:rPr>
              <a:t>命令执行完毕后，会在</a:t>
            </a:r>
            <a:r>
              <a:rPr lang="en-US" altLang="zh-CN" dirty="0">
                <a:cs typeface="+mn-cs"/>
              </a:rPr>
              <a:t>bin</a:t>
            </a:r>
            <a:r>
              <a:rPr lang="zh-CN" altLang="zh-CN" dirty="0">
                <a:cs typeface="+mn-cs"/>
              </a:rPr>
              <a:t>目录下生成一个字节码文件“</a:t>
            </a:r>
            <a:r>
              <a:rPr lang="en-US" altLang="zh-CN" dirty="0" err="1">
                <a:cs typeface="+mn-cs"/>
              </a:rPr>
              <a:t>HelloWorld.class</a:t>
            </a:r>
            <a:r>
              <a:rPr lang="zh-CN" altLang="zh-CN" dirty="0">
                <a:cs typeface="+mn-cs"/>
              </a:rPr>
              <a:t>”。</a:t>
            </a:r>
            <a:endParaRPr lang="en-US" altLang="zh-CN" dirty="0">
              <a:cs typeface="+mn-cs"/>
            </a:endParaRPr>
          </a:p>
          <a:p>
            <a:pPr lvl="1" eaLnBrk="1" fontAlgn="auto" hangingPunct="1">
              <a:spcAft>
                <a:spcPts val="0"/>
              </a:spcAft>
              <a:defRPr/>
            </a:pPr>
            <a:endParaRPr lang="zh-CN" altLang="en-US" dirty="0">
              <a:cs typeface="+mn-cs"/>
            </a:endParaRPr>
          </a:p>
        </p:txBody>
      </p:sp>
      <p:pic>
        <p:nvPicPr>
          <p:cNvPr id="4915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900" y="3343275"/>
            <a:ext cx="68770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1.3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第一个</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457200" y="1066800"/>
            <a:ext cx="8229600" cy="2879725"/>
          </a:xfrm>
        </p:spPr>
        <p:txBody>
          <a:bodyPr/>
          <a:lstStyle/>
          <a:p>
            <a:pPr eaLnBrk="1" hangingPunct="1"/>
            <a:r>
              <a:rPr lang="zh-CN" altLang="en-US" b="1">
                <a:solidFill>
                  <a:srgbClr val="0070C0"/>
                </a:solidFill>
              </a:rPr>
              <a:t>编写</a:t>
            </a:r>
            <a:r>
              <a:rPr lang="en-US" altLang="zh-CN" b="1">
                <a:solidFill>
                  <a:srgbClr val="0070C0"/>
                </a:solidFill>
              </a:rPr>
              <a:t>Java</a:t>
            </a:r>
            <a:r>
              <a:rPr lang="zh-CN" altLang="en-US" b="1">
                <a:solidFill>
                  <a:srgbClr val="0070C0"/>
                </a:solidFill>
              </a:rPr>
              <a:t>程序的步骤</a:t>
            </a:r>
            <a:endParaRPr lang="en-US" altLang="zh-CN" b="1">
              <a:solidFill>
                <a:srgbClr val="0070C0"/>
              </a:solidFill>
            </a:endParaRPr>
          </a:p>
          <a:p>
            <a:pPr eaLnBrk="1" hangingPunct="1"/>
            <a:r>
              <a:rPr lang="zh-CN" altLang="en-US" sz="2000"/>
              <a:t>步骤四：运行</a:t>
            </a:r>
            <a:r>
              <a:rPr lang="en-US" altLang="zh-CN" sz="2000"/>
              <a:t>Java</a:t>
            </a:r>
            <a:r>
              <a:rPr lang="zh-CN" altLang="en-US" sz="2000"/>
              <a:t>程序</a:t>
            </a:r>
            <a:endParaRPr lang="en-US" altLang="zh-CN" sz="2000"/>
          </a:p>
          <a:p>
            <a:pPr lvl="1" eaLnBrk="1" hangingPunct="1"/>
            <a:r>
              <a:rPr lang="zh-CN" altLang="en-US"/>
              <a:t>在命令行窗口中输入“</a:t>
            </a:r>
            <a:r>
              <a:rPr lang="en-US" altLang="zh-CN"/>
              <a:t>java HelloWorld”</a:t>
            </a:r>
            <a:r>
              <a:rPr lang="zh-CN" altLang="en-US"/>
              <a:t>命令，运行编译好的字节码文件</a:t>
            </a:r>
            <a:r>
              <a:rPr lang="zh-CN" altLang="zh-CN"/>
              <a:t>。</a:t>
            </a:r>
            <a:endParaRPr lang="en-US" altLang="zh-CN"/>
          </a:p>
          <a:p>
            <a:pPr lvl="1" eaLnBrk="1" hangingPunct="1"/>
            <a:endParaRPr lang="zh-CN" altLang="en-US"/>
          </a:p>
        </p:txBody>
      </p:sp>
      <p:pic>
        <p:nvPicPr>
          <p:cNvPr id="5017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788" y="2974975"/>
            <a:ext cx="60483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p:nvSpPr>
        <p:spPr bwMode="auto">
          <a:xfrm>
            <a:off x="238125" y="4597400"/>
            <a:ext cx="8667750" cy="1905000"/>
          </a:xfrm>
          <a:prstGeom prst="roundRect">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zh-CN" altLang="en-US" b="1" dirty="0">
                <a:solidFill>
                  <a:srgbClr val="FF0000"/>
                </a:solidFill>
              </a:rPr>
              <a:t>有两点需要注意</a:t>
            </a:r>
            <a:r>
              <a:rPr lang="en-US" altLang="zh-CN" b="1" dirty="0">
                <a:solidFill>
                  <a:srgbClr val="FF0000"/>
                </a:solidFill>
              </a:rPr>
              <a:t>:</a:t>
            </a:r>
          </a:p>
          <a:p>
            <a:pPr marL="285750" indent="-285750">
              <a:lnSpc>
                <a:spcPct val="150000"/>
              </a:lnSpc>
              <a:buFont typeface="Arial" panose="020B0604020202020204" pitchFamily="34" charset="0"/>
              <a:buChar char="•"/>
              <a:defRPr/>
            </a:pPr>
            <a:r>
              <a:rPr lang="zh-CN" altLang="en-US" b="1" dirty="0"/>
              <a:t>第一，在使用</a:t>
            </a:r>
            <a:r>
              <a:rPr lang="en-US" altLang="zh-CN" b="1" dirty="0" err="1"/>
              <a:t>javac</a:t>
            </a:r>
            <a:r>
              <a:rPr lang="zh-CN" altLang="en-US" b="1" dirty="0"/>
              <a:t>命令进行编译时，需要输入完整的文件名，不区分大小写。</a:t>
            </a:r>
            <a:endParaRPr lang="en-US" altLang="zh-CN" b="1" dirty="0"/>
          </a:p>
          <a:p>
            <a:pPr marL="285750" indent="-285750">
              <a:lnSpc>
                <a:spcPct val="150000"/>
              </a:lnSpc>
              <a:buFont typeface="Arial" panose="020B0604020202020204" pitchFamily="34" charset="0"/>
              <a:buChar char="•"/>
              <a:defRPr/>
            </a:pPr>
            <a:r>
              <a:rPr lang="zh-CN" altLang="en-US" b="1" dirty="0"/>
              <a:t>第二，在使用</a:t>
            </a:r>
            <a:r>
              <a:rPr lang="en-US" altLang="zh-CN" b="1" dirty="0"/>
              <a:t>java</a:t>
            </a:r>
            <a:r>
              <a:rPr lang="zh-CN" altLang="en-US" b="1" dirty="0"/>
              <a:t>命令运行程序时，需要的是类名，而非完整的文件名，并且区分大小写。</a:t>
            </a:r>
            <a:endParaRPr lang="zh-CN" altLang="zh-CN" dirty="0"/>
          </a:p>
        </p:txBody>
      </p:sp>
      <p:sp>
        <p:nvSpPr>
          <p:cNvPr id="5018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1.3	</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第一个</a:t>
            </a: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457200" y="1066800"/>
            <a:ext cx="8229600" cy="5387975"/>
          </a:xfrm>
        </p:spPr>
        <p:txBody>
          <a:bodyPr/>
          <a:lstStyle/>
          <a:p>
            <a:pPr eaLnBrk="1" hangingPunct="1"/>
            <a:r>
              <a:rPr lang="zh-CN" altLang="en-US"/>
              <a:t>在使用</a:t>
            </a:r>
            <a:r>
              <a:rPr lang="en-US" altLang="zh-CN"/>
              <a:t>javac</a:t>
            </a:r>
            <a:r>
              <a:rPr lang="zh-CN" altLang="en-US"/>
              <a:t>命令编译例程</a:t>
            </a:r>
            <a:r>
              <a:rPr lang="en-US" altLang="zh-CN"/>
              <a:t>1-1</a:t>
            </a:r>
            <a:r>
              <a:rPr lang="zh-CN" altLang="en-US"/>
              <a:t>中的程序时，有可能会出现“找不到文件”的错误。</a:t>
            </a:r>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zh-CN" altLang="en-US"/>
              <a:t>可能原因：文件的扩展名被隐藏了，使文本文件在重命名为“</a:t>
            </a:r>
            <a:r>
              <a:rPr lang="en-US" altLang="zh-CN"/>
              <a:t>HelloWorld.java”</a:t>
            </a:r>
            <a:r>
              <a:rPr lang="zh-CN" altLang="en-US"/>
              <a:t>时，实际上该文件的真实文件名为“</a:t>
            </a:r>
            <a:r>
              <a:rPr lang="en-US" altLang="zh-CN"/>
              <a:t>HelloWorld.java.txt”</a:t>
            </a:r>
            <a:r>
              <a:rPr lang="zh-CN" altLang="en-US"/>
              <a:t>，文件类型并没有得到修改。</a:t>
            </a:r>
          </a:p>
        </p:txBody>
      </p:sp>
      <p:pic>
        <p:nvPicPr>
          <p:cNvPr id="5120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446338"/>
            <a:ext cx="61722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a:solidFill>
                  <a:srgbClr val="0070C0"/>
                </a:solidFill>
                <a:latin typeface="Arial" panose="020B0604020202020204" pitchFamily="34" charset="0"/>
                <a:ea typeface="宋体" panose="02010600030101010101" pitchFamily="2" charset="-122"/>
                <a:sym typeface="Wingdings" panose="05000000000000000000" pitchFamily="2" charset="2"/>
              </a:rPr>
              <a:t></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457200" y="1066800"/>
            <a:ext cx="4114800" cy="5387975"/>
          </a:xfrm>
        </p:spPr>
        <p:txBody>
          <a:bodyPr/>
          <a:lstStyle/>
          <a:p>
            <a:pPr eaLnBrk="1" hangingPunct="1"/>
            <a:r>
              <a:rPr lang="zh-CN" altLang="zh-CN"/>
              <a:t>打开</a:t>
            </a:r>
            <a:r>
              <a:rPr lang="en-US" altLang="zh-CN"/>
              <a:t>Windows</a:t>
            </a:r>
            <a:r>
              <a:rPr lang="zh-CN" altLang="zh-CN"/>
              <a:t>的【文件夹选项】，在高级设置一栏中将“隐藏已知文件类型的扩展名”选项前面的勾“√”取消，点击【确定】按钮</a:t>
            </a:r>
            <a:r>
              <a:rPr lang="zh-CN" altLang="en-US"/>
              <a:t>。</a:t>
            </a:r>
            <a:endParaRPr lang="en-US" altLang="zh-CN"/>
          </a:p>
          <a:p>
            <a:pPr eaLnBrk="1" hangingPunct="1"/>
            <a:r>
              <a:rPr lang="zh-CN" altLang="zh-CN"/>
              <a:t>文件显示出扩展名</a:t>
            </a:r>
            <a:r>
              <a:rPr lang="en-US" altLang="zh-CN"/>
              <a:t>.txt</a:t>
            </a:r>
            <a:r>
              <a:rPr lang="zh-CN" altLang="zh-CN"/>
              <a:t>后，将其重命名为</a:t>
            </a:r>
            <a:r>
              <a:rPr lang="en-US" altLang="zh-CN"/>
              <a:t>HelloWorld.java</a:t>
            </a:r>
            <a:r>
              <a:rPr lang="zh-CN" altLang="zh-CN"/>
              <a:t>即可。</a:t>
            </a:r>
            <a:endParaRPr lang="zh-CN" altLang="en-US"/>
          </a:p>
        </p:txBody>
      </p:sp>
      <p:pic>
        <p:nvPicPr>
          <p:cNvPr id="52227" name="Picture 2" descr="扩展名显示设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1241425"/>
            <a:ext cx="4198938"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a:solidFill>
                  <a:srgbClr val="0070C0"/>
                </a:solidFill>
                <a:latin typeface="Arial" panose="020B0604020202020204" pitchFamily="34" charset="0"/>
                <a:ea typeface="宋体" panose="02010600030101010101" pitchFamily="2" charset="-122"/>
                <a:sym typeface="Wingdings" panose="05000000000000000000" pitchFamily="2" charset="2"/>
              </a:rPr>
              <a:t></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脚下留心</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3255" name="TextBox 359"/>
          <p:cNvSpPr txBox="1">
            <a:spLocks noChangeArrowheads="1"/>
          </p:cNvSpPr>
          <p:nvPr/>
        </p:nvSpPr>
        <p:spPr bwMode="auto">
          <a:xfrm>
            <a:off x="3128963" y="1700213"/>
            <a:ext cx="528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b="1">
                <a:latin typeface="Arial" panose="020B0604020202020204" pitchFamily="34" charset="0"/>
                <a:ea typeface="宋体" panose="02010600030101010101" pitchFamily="2" charset="-122"/>
              </a:rPr>
              <a:t>1.4  </a:t>
            </a:r>
            <a:r>
              <a:rPr lang="zh-CN" altLang="en-US" b="1">
                <a:solidFill>
                  <a:srgbClr val="009ED6"/>
                </a:solidFill>
                <a:latin typeface="微软雅黑" panose="020B0503020204020204" pitchFamily="34" charset="-122"/>
                <a:ea typeface="微软雅黑" panose="020B0503020204020204" pitchFamily="34" charset="-122"/>
              </a:rPr>
              <a:t>系统环境变量</a:t>
            </a:r>
          </a:p>
        </p:txBody>
      </p:sp>
      <p:pic>
        <p:nvPicPr>
          <p:cNvPr id="53256"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7" name="图片 368">
            <a:hlinkClick r:id="rId3" action="ppaction://hlinksldjump"/>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hlinkClick r:id="rId3"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53259" name="组合 311"/>
          <p:cNvGrpSpPr>
            <a:grpSpLocks/>
          </p:cNvGrpSpPr>
          <p:nvPr/>
        </p:nvGrpSpPr>
        <p:grpSpPr bwMode="auto">
          <a:xfrm>
            <a:off x="1106488" y="2987675"/>
            <a:ext cx="7629525" cy="668338"/>
            <a:chOff x="1029300" y="5045322"/>
            <a:chExt cx="7628925" cy="669008"/>
          </a:xfrm>
        </p:grpSpPr>
        <p:grpSp>
          <p:nvGrpSpPr>
            <p:cNvPr id="53278" name="组合 345"/>
            <p:cNvGrpSpPr>
              <a:grpSpLocks/>
            </p:cNvGrpSpPr>
            <p:nvPr/>
          </p:nvGrpSpPr>
          <p:grpSpPr bwMode="auto">
            <a:xfrm>
              <a:off x="2520950" y="5045323"/>
              <a:ext cx="6137275" cy="669007"/>
              <a:chOff x="2520950" y="4924673"/>
              <a:chExt cx="6137275" cy="789657"/>
            </a:xfrm>
          </p:grpSpPr>
          <p:sp>
            <p:nvSpPr>
              <p:cNvPr id="44"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84" name="组合 351"/>
              <p:cNvGrpSpPr>
                <a:grpSpLocks/>
              </p:cNvGrpSpPr>
              <p:nvPr/>
            </p:nvGrpSpPr>
            <p:grpSpPr bwMode="auto">
              <a:xfrm>
                <a:off x="2520950" y="4924673"/>
                <a:ext cx="6137275" cy="664245"/>
                <a:chOff x="2520950" y="4868193"/>
                <a:chExt cx="6137275" cy="720725"/>
              </a:xfrm>
            </p:grpSpPr>
            <p:sp>
              <p:nvSpPr>
                <p:cNvPr id="46"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7"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0"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80" name="组合 347"/>
            <p:cNvGrpSpPr>
              <a:grpSpLocks/>
            </p:cNvGrpSpPr>
            <p:nvPr/>
          </p:nvGrpSpPr>
          <p:grpSpPr bwMode="auto">
            <a:xfrm>
              <a:off x="1029300" y="5045322"/>
              <a:ext cx="635025" cy="637257"/>
              <a:chOff x="1098627" y="4776118"/>
              <a:chExt cx="903287" cy="906462"/>
            </a:xfrm>
          </p:grpSpPr>
          <p:sp>
            <p:nvSpPr>
              <p:cNvPr id="42"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3"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53260" name="组合 313"/>
          <p:cNvGrpSpPr>
            <a:grpSpLocks/>
          </p:cNvGrpSpPr>
          <p:nvPr/>
        </p:nvGrpSpPr>
        <p:grpSpPr bwMode="auto">
          <a:xfrm>
            <a:off x="1328738" y="4043363"/>
            <a:ext cx="7407275" cy="668337"/>
            <a:chOff x="1252258" y="5045323"/>
            <a:chExt cx="7405967" cy="669007"/>
          </a:xfrm>
        </p:grpSpPr>
        <p:grpSp>
          <p:nvGrpSpPr>
            <p:cNvPr id="53271" name="组合 338"/>
            <p:cNvGrpSpPr>
              <a:grpSpLocks/>
            </p:cNvGrpSpPr>
            <p:nvPr/>
          </p:nvGrpSpPr>
          <p:grpSpPr bwMode="auto">
            <a:xfrm>
              <a:off x="2520950" y="5045323"/>
              <a:ext cx="6137275" cy="669007"/>
              <a:chOff x="2520950" y="4924673"/>
              <a:chExt cx="6137275" cy="789657"/>
            </a:xfrm>
          </p:grpSpPr>
          <p:sp>
            <p:nvSpPr>
              <p:cNvPr id="52"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53275" name="组合 342"/>
              <p:cNvGrpSpPr>
                <a:grpSpLocks/>
              </p:cNvGrpSpPr>
              <p:nvPr/>
            </p:nvGrpSpPr>
            <p:grpSpPr bwMode="auto">
              <a:xfrm>
                <a:off x="2520950" y="4924673"/>
                <a:ext cx="6137275" cy="664245"/>
                <a:chOff x="2520950" y="4868193"/>
                <a:chExt cx="6137275" cy="720725"/>
              </a:xfrm>
            </p:grpSpPr>
            <p:sp>
              <p:nvSpPr>
                <p:cNvPr id="54"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5"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0"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53261" name="组合 315"/>
          <p:cNvGrpSpPr>
            <a:grpSpLocks/>
          </p:cNvGrpSpPr>
          <p:nvPr/>
        </p:nvGrpSpPr>
        <p:grpSpPr bwMode="auto">
          <a:xfrm>
            <a:off x="1112838" y="4033838"/>
            <a:ext cx="635000" cy="638175"/>
            <a:chOff x="1190461" y="2772022"/>
            <a:chExt cx="635025" cy="637257"/>
          </a:xfrm>
        </p:grpSpPr>
        <p:sp>
          <p:nvSpPr>
            <p:cNvPr id="6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66"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53262"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1.4.1</a:t>
            </a:r>
            <a:endParaRPr lang="zh-CN" altLang="en-US" sz="1800">
              <a:latin typeface="Arial" panose="020B0604020202020204" pitchFamily="34" charset="0"/>
              <a:ea typeface="宋体" panose="02010600030101010101" pitchFamily="2" charset="-122"/>
            </a:endParaRPr>
          </a:p>
        </p:txBody>
      </p:sp>
      <p:sp>
        <p:nvSpPr>
          <p:cNvPr id="53263" name="TextBox 318"/>
          <p:cNvSpPr txBox="1">
            <a:spLocks noChangeArrowheads="1"/>
          </p:cNvSpPr>
          <p:nvPr/>
        </p:nvSpPr>
        <p:spPr bwMode="auto">
          <a:xfrm>
            <a:off x="1068388" y="41576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1.4.2</a:t>
            </a:r>
            <a:endParaRPr lang="zh-CN" altLang="en-US" sz="1800">
              <a:latin typeface="Arial" panose="020B0604020202020204" pitchFamily="34" charset="0"/>
              <a:ea typeface="宋体" panose="02010600030101010101" pitchFamily="2" charset="-122"/>
            </a:endParaRPr>
          </a:p>
        </p:txBody>
      </p:sp>
      <p:sp>
        <p:nvSpPr>
          <p:cNvPr id="53264" name="TextBox 320"/>
          <p:cNvSpPr txBox="1">
            <a:spLocks noChangeArrowheads="1"/>
          </p:cNvSpPr>
          <p:nvPr/>
        </p:nvSpPr>
        <p:spPr bwMode="auto">
          <a:xfrm>
            <a:off x="3213100" y="3089275"/>
            <a:ext cx="469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path</a:t>
            </a:r>
            <a:r>
              <a:rPr lang="zh-CN" altLang="en-US" sz="1800">
                <a:latin typeface="微软雅黑" panose="020B0503020204020204" pitchFamily="34" charset="-122"/>
                <a:ea typeface="微软雅黑" panose="020B0503020204020204" pitchFamily="34" charset="-122"/>
              </a:rPr>
              <a:t>环境变量</a:t>
            </a:r>
          </a:p>
        </p:txBody>
      </p:sp>
      <p:sp>
        <p:nvSpPr>
          <p:cNvPr id="53265" name="TextBox 321"/>
          <p:cNvSpPr txBox="1">
            <a:spLocks noChangeArrowheads="1"/>
          </p:cNvSpPr>
          <p:nvPr/>
        </p:nvSpPr>
        <p:spPr bwMode="auto">
          <a:xfrm>
            <a:off x="3213100" y="4132263"/>
            <a:ext cx="4483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classpath</a:t>
            </a:r>
            <a:r>
              <a:rPr lang="zh-CN" altLang="en-US" sz="1800">
                <a:latin typeface="微软雅黑" panose="020B0503020204020204" pitchFamily="34" charset="-122"/>
                <a:ea typeface="微软雅黑" panose="020B0503020204020204" pitchFamily="34" charset="-122"/>
              </a:rPr>
              <a:t>环境变量</a:t>
            </a:r>
          </a:p>
        </p:txBody>
      </p:sp>
      <p:sp>
        <p:nvSpPr>
          <p:cNvPr id="5326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
        <p:nvSpPr>
          <p:cNvPr id="53267"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fld id="{A13E5345-FC08-44D2-B4AF-C5DDDD7D6D37}" type="datetime1">
              <a:rPr lang="zh-CN" altLang="en-US"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2020/9/18</a:t>
            </a:fld>
            <a:endParaRPr lang="zh-CN" altLang="en-US" sz="1200">
              <a:solidFill>
                <a:srgbClr val="898989"/>
              </a:solidFill>
              <a:latin typeface="Arial" panose="020B0604020202020204" pitchFamily="34" charset="0"/>
              <a:ea typeface="宋体" panose="02010600030101010101" pitchFamily="2" charset="-122"/>
            </a:endParaRPr>
          </a:p>
        </p:txBody>
      </p:sp>
      <p:sp>
        <p:nvSpPr>
          <p:cNvPr id="53268"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fld id="{CDBC4A73-C713-49BA-A860-E7BC8BEA2295}" type="slidenum">
              <a:rPr lang="zh-CN" altLang="en-US" sz="120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29</a:t>
            </a:fld>
            <a:endParaRPr lang="zh-CN" altLang="en-US" sz="1200">
              <a:solidFill>
                <a:srgbClr val="898989"/>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8"/>
          <p:cNvGrpSpPr>
            <a:grpSpLocks/>
          </p:cNvGrpSpPr>
          <p:nvPr/>
        </p:nvGrpSpPr>
        <p:grpSpPr bwMode="auto">
          <a:xfrm>
            <a:off x="2763838" y="1358900"/>
            <a:ext cx="3875087" cy="1149350"/>
            <a:chOff x="547807" y="2347961"/>
            <a:chExt cx="3874518" cy="1149972"/>
          </a:xfrm>
        </p:grpSpPr>
        <p:sp>
          <p:nvSpPr>
            <p:cNvPr id="27677" name="矩形 5"/>
            <p:cNvSpPr>
              <a:spLocks noChangeArrowheads="1"/>
            </p:cNvSpPr>
            <p:nvPr/>
          </p:nvSpPr>
          <p:spPr bwMode="auto">
            <a:xfrm>
              <a:off x="1246977" y="2347961"/>
              <a:ext cx="3175348" cy="95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ts val="3600"/>
                </a:lnSpc>
                <a:spcBef>
                  <a:spcPct val="0"/>
                </a:spcBef>
                <a:buFontTx/>
                <a:buNone/>
              </a:pPr>
              <a:r>
                <a:rPr lang="zh-CN" altLang="zh-CN" sz="1800" b="1">
                  <a:latin typeface="微软雅黑" panose="020B0503020204020204" pitchFamily="34" charset="-122"/>
                  <a:ea typeface="微软雅黑" panose="020B0503020204020204" pitchFamily="34" charset="-122"/>
                </a:rPr>
                <a:t>掌握</a:t>
              </a:r>
              <a:r>
                <a:rPr lang="en-US" altLang="zh-CN" sz="1800" b="1">
                  <a:solidFill>
                    <a:srgbClr val="0070C0"/>
                  </a:solidFill>
                  <a:latin typeface="微软雅黑" panose="020B0503020204020204" pitchFamily="34" charset="-122"/>
                  <a:ea typeface="微软雅黑" panose="020B0503020204020204" pitchFamily="34" charset="-122"/>
                </a:rPr>
                <a:t>Java</a:t>
              </a:r>
              <a:r>
                <a:rPr lang="zh-CN" altLang="en-US" sz="1800" b="1">
                  <a:solidFill>
                    <a:srgbClr val="0070C0"/>
                  </a:solidFill>
                  <a:latin typeface="微软雅黑" panose="020B0503020204020204" pitchFamily="34" charset="-122"/>
                  <a:ea typeface="微软雅黑" panose="020B0503020204020204" pitchFamily="34" charset="-122"/>
                </a:rPr>
                <a:t>开发环境的搭建以及</a:t>
              </a:r>
              <a:r>
                <a:rPr lang="en-US" altLang="zh-CN" sz="1800" b="1">
                  <a:solidFill>
                    <a:srgbClr val="0070C0"/>
                  </a:solidFill>
                  <a:latin typeface="微软雅黑" panose="020B0503020204020204" pitchFamily="34" charset="-122"/>
                  <a:ea typeface="微软雅黑" panose="020B0503020204020204" pitchFamily="34" charset="-122"/>
                </a:rPr>
                <a:t>Java</a:t>
              </a:r>
              <a:r>
                <a:rPr lang="zh-CN" altLang="en-US" sz="1800" b="1">
                  <a:solidFill>
                    <a:srgbClr val="0070C0"/>
                  </a:solidFill>
                  <a:latin typeface="微软雅黑" panose="020B0503020204020204" pitchFamily="34" charset="-122"/>
                  <a:ea typeface="微软雅黑" panose="020B0503020204020204" pitchFamily="34" charset="-122"/>
                </a:rPr>
                <a:t>的运行机制</a:t>
              </a:r>
              <a:endParaRPr lang="en-US" altLang="zh-CN" sz="1800" b="1">
                <a:solidFill>
                  <a:srgbClr val="0070C0"/>
                </a:solidFill>
                <a:latin typeface="微软雅黑" panose="020B0503020204020204" pitchFamily="34" charset="-122"/>
                <a:ea typeface="微软雅黑" panose="020B0503020204020204" pitchFamily="34" charset="-122"/>
              </a:endParaRPr>
            </a:p>
          </p:txBody>
        </p:sp>
        <p:grpSp>
          <p:nvGrpSpPr>
            <p:cNvPr id="27678" name="组合 16"/>
            <p:cNvGrpSpPr>
              <a:grpSpLocks/>
            </p:cNvGrpSpPr>
            <p:nvPr/>
          </p:nvGrpSpPr>
          <p:grpSpPr bwMode="auto">
            <a:xfrm>
              <a:off x="860198" y="2845720"/>
              <a:ext cx="1286740" cy="652213"/>
              <a:chOff x="860198" y="2352244"/>
              <a:chExt cx="1286740" cy="652213"/>
            </a:xfrm>
          </p:grpSpPr>
          <p:cxnSp>
            <p:nvCxnSpPr>
              <p:cNvPr id="27682" name="直接连接符 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83" name="直接连接符 10"/>
              <p:cNvCxnSpPr>
                <a:cxnSpLocks noChangeShapeType="1"/>
              </p:cNvCxnSpPr>
              <p:nvPr/>
            </p:nvCxnSpPr>
            <p:spPr bwMode="auto">
              <a:xfrm>
                <a:off x="1222939" y="3004457"/>
                <a:ext cx="923999"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679" name="组合 15"/>
            <p:cNvGrpSpPr>
              <a:grpSpLocks/>
            </p:cNvGrpSpPr>
            <p:nvPr/>
          </p:nvGrpSpPr>
          <p:grpSpPr bwMode="auto">
            <a:xfrm>
              <a:off x="547807" y="2356492"/>
              <a:ext cx="474581" cy="522300"/>
              <a:chOff x="1232465" y="3529898"/>
              <a:chExt cx="474581" cy="522300"/>
            </a:xfrm>
          </p:grpSpPr>
          <p:sp>
            <p:nvSpPr>
              <p:cNvPr id="15" name="椭圆 14"/>
              <p:cNvSpPr/>
              <p:nvPr/>
            </p:nvSpPr>
            <p:spPr bwMode="auto">
              <a:xfrm>
                <a:off x="1232465" y="3557900"/>
                <a:ext cx="474592" cy="47491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charset="0"/>
                </a:endParaRPr>
              </a:p>
            </p:txBody>
          </p:sp>
          <p:sp>
            <p:nvSpPr>
              <p:cNvPr id="16" name="TextBox 15"/>
              <p:cNvSpPr txBox="1"/>
              <p:nvPr/>
            </p:nvSpPr>
            <p:spPr>
              <a:xfrm>
                <a:off x="1288019" y="3529310"/>
                <a:ext cx="334914" cy="52257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grpSp>
      <p:grpSp>
        <p:nvGrpSpPr>
          <p:cNvPr id="19" name="组合 17"/>
          <p:cNvGrpSpPr>
            <a:grpSpLocks/>
          </p:cNvGrpSpPr>
          <p:nvPr/>
        </p:nvGrpSpPr>
        <p:grpSpPr bwMode="auto">
          <a:xfrm>
            <a:off x="209550" y="4313238"/>
            <a:ext cx="3054350" cy="1125537"/>
            <a:chOff x="547807" y="3950799"/>
            <a:chExt cx="3053974" cy="1125244"/>
          </a:xfrm>
        </p:grpSpPr>
        <p:grpSp>
          <p:nvGrpSpPr>
            <p:cNvPr id="27670" name="组合 26"/>
            <p:cNvGrpSpPr>
              <a:grpSpLocks/>
            </p:cNvGrpSpPr>
            <p:nvPr/>
          </p:nvGrpSpPr>
          <p:grpSpPr bwMode="auto">
            <a:xfrm rot="10800000" flipH="1">
              <a:off x="860198" y="3950799"/>
              <a:ext cx="2178276" cy="652213"/>
              <a:chOff x="860198" y="2352244"/>
              <a:chExt cx="2178276" cy="652213"/>
            </a:xfrm>
          </p:grpSpPr>
          <p:cxnSp>
            <p:nvCxnSpPr>
              <p:cNvPr id="27675" name="直接连接符 2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76" name="直接连接符 28"/>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671" name="组合 29"/>
            <p:cNvGrpSpPr>
              <a:grpSpLocks/>
            </p:cNvGrpSpPr>
            <p:nvPr/>
          </p:nvGrpSpPr>
          <p:grpSpPr bwMode="auto">
            <a:xfrm>
              <a:off x="547807" y="4531428"/>
              <a:ext cx="474580" cy="523518"/>
              <a:chOff x="1232465" y="3533639"/>
              <a:chExt cx="474580" cy="523518"/>
            </a:xfrm>
          </p:grpSpPr>
          <p:sp>
            <p:nvSpPr>
              <p:cNvPr id="23" name="椭圆 22"/>
              <p:cNvSpPr/>
              <p:nvPr/>
            </p:nvSpPr>
            <p:spPr bwMode="auto">
              <a:xfrm>
                <a:off x="1232465" y="3559277"/>
                <a:ext cx="474605" cy="47453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charset="0"/>
                </a:endParaRPr>
              </a:p>
            </p:txBody>
          </p:sp>
          <p:sp>
            <p:nvSpPr>
              <p:cNvPr id="24" name="TextBox 23"/>
              <p:cNvSpPr txBox="1"/>
              <p:nvPr/>
            </p:nvSpPr>
            <p:spPr>
              <a:xfrm>
                <a:off x="1275323" y="3533884"/>
                <a:ext cx="334921" cy="523739"/>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7672" name="矩形 21"/>
            <p:cNvSpPr>
              <a:spLocks noChangeArrowheads="1"/>
            </p:cNvSpPr>
            <p:nvPr/>
          </p:nvSpPr>
          <p:spPr bwMode="auto">
            <a:xfrm>
              <a:off x="1125641" y="4061072"/>
              <a:ext cx="2476140" cy="101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ts val="3600"/>
                </a:lnSpc>
                <a:spcBef>
                  <a:spcPct val="0"/>
                </a:spcBef>
                <a:buFont typeface="Calibri" panose="020F0502020204030204" pitchFamily="34" charset="0"/>
                <a:buNone/>
              </a:pPr>
              <a:r>
                <a:rPr lang="zh-CN" altLang="en-US" sz="1800" b="1">
                  <a:solidFill>
                    <a:srgbClr val="000000"/>
                  </a:solidFill>
                  <a:latin typeface="微软雅黑" panose="020B0503020204020204" pitchFamily="34" charset="-122"/>
                  <a:ea typeface="微软雅黑" panose="020B0503020204020204" pitchFamily="34" charset="-122"/>
                  <a:sym typeface="宋体" panose="02010600030101010101" pitchFamily="2" charset="-122"/>
                </a:rPr>
                <a:t>了解</a:t>
              </a:r>
              <a:r>
                <a:rPr lang="en-US" altLang="zh-CN"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语言</a:t>
              </a:r>
              <a:endParaRPr lang="en-US" altLang="zh-CN"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eaLnBrk="1" hangingPunct="1">
                <a:lnSpc>
                  <a:spcPts val="3600"/>
                </a:lnSpc>
                <a:spcBef>
                  <a:spcPct val="0"/>
                </a:spcBef>
                <a:buFont typeface="Calibri" panose="020F0502020204030204" pitchFamily="34" charset="0"/>
                <a:buNone/>
              </a:pPr>
              <a:r>
                <a:rPr lang="en-US" altLang="zh-CN"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及其相关特性</a:t>
              </a:r>
              <a:endParaRPr lang="en-US" altLang="zh-CN"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27" name="组合 26"/>
          <p:cNvGrpSpPr>
            <a:grpSpLocks/>
          </p:cNvGrpSpPr>
          <p:nvPr/>
        </p:nvGrpSpPr>
        <p:grpSpPr bwMode="auto">
          <a:xfrm>
            <a:off x="5562600" y="4313238"/>
            <a:ext cx="2927350" cy="1554162"/>
            <a:chOff x="5770212" y="4225925"/>
            <a:chExt cx="2926113" cy="1553269"/>
          </a:xfrm>
        </p:grpSpPr>
        <p:grpSp>
          <p:nvGrpSpPr>
            <p:cNvPr id="27663" name="组合 38"/>
            <p:cNvGrpSpPr>
              <a:grpSpLocks/>
            </p:cNvGrpSpPr>
            <p:nvPr/>
          </p:nvGrpSpPr>
          <p:grpSpPr bwMode="auto">
            <a:xfrm rot="10800000">
              <a:off x="6253163" y="4225925"/>
              <a:ext cx="2178050" cy="652463"/>
              <a:chOff x="860198" y="2352244"/>
              <a:chExt cx="2178276" cy="652213"/>
            </a:xfrm>
          </p:grpSpPr>
          <p:cxnSp>
            <p:nvCxnSpPr>
              <p:cNvPr id="27668" name="直接连接符 39"/>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69" name="直接连接符 40"/>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664" name="组合 41"/>
            <p:cNvGrpSpPr>
              <a:grpSpLocks/>
            </p:cNvGrpSpPr>
            <p:nvPr/>
          </p:nvGrpSpPr>
          <p:grpSpPr bwMode="auto">
            <a:xfrm flipH="1">
              <a:off x="8223250" y="4806950"/>
              <a:ext cx="473075" cy="523875"/>
              <a:chOff x="1232465" y="3533629"/>
              <a:chExt cx="474415" cy="523220"/>
            </a:xfrm>
          </p:grpSpPr>
          <p:sp>
            <p:nvSpPr>
              <p:cNvPr id="31" name="椭圆 30"/>
              <p:cNvSpPr/>
              <p:nvPr/>
            </p:nvSpPr>
            <p:spPr bwMode="auto">
              <a:xfrm>
                <a:off x="1232465" y="3558649"/>
                <a:ext cx="474215" cy="473796"/>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a:latin typeface="Arial" charset="0"/>
                </a:endParaRPr>
              </a:p>
            </p:txBody>
          </p:sp>
          <p:sp>
            <p:nvSpPr>
              <p:cNvPr id="32" name="TextBox 31"/>
              <p:cNvSpPr txBox="1"/>
              <p:nvPr/>
            </p:nvSpPr>
            <p:spPr>
              <a:xfrm>
                <a:off x="1305666" y="3533296"/>
                <a:ext cx="335769" cy="522920"/>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charset="-122"/>
                  <a:cs typeface="Times New Roman" panose="02020603050405020304" pitchFamily="18" charset="0"/>
                </a:endParaRPr>
              </a:p>
            </p:txBody>
          </p:sp>
        </p:grpSp>
        <p:sp>
          <p:nvSpPr>
            <p:cNvPr id="27665" name="矩形 51"/>
            <p:cNvSpPr>
              <a:spLocks noChangeArrowheads="1"/>
            </p:cNvSpPr>
            <p:nvPr/>
          </p:nvSpPr>
          <p:spPr bwMode="auto">
            <a:xfrm>
              <a:off x="5770212" y="4302666"/>
              <a:ext cx="2451101" cy="147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r" eaLnBrk="1" hangingPunct="1">
                <a:lnSpc>
                  <a:spcPts val="3600"/>
                </a:lnSpc>
                <a:spcBef>
                  <a:spcPct val="0"/>
                </a:spcBef>
                <a:buFont typeface="Calibri" panose="020F0502020204030204" pitchFamily="34" charset="0"/>
                <a:buNone/>
              </a:pPr>
              <a:r>
                <a:rPr lang="zh-CN" altLang="en-US" sz="1800" b="1">
                  <a:solidFill>
                    <a:srgbClr val="000000"/>
                  </a:solidFill>
                  <a:latin typeface="微软雅黑" panose="020B0503020204020204" pitchFamily="34" charset="-122"/>
                  <a:ea typeface="微软雅黑" panose="020B0503020204020204" pitchFamily="34" charset="-122"/>
                  <a:sym typeface="宋体" panose="02010600030101010101" pitchFamily="2" charset="-122"/>
                </a:rPr>
                <a:t>熟悉</a:t>
              </a:r>
              <a:r>
                <a:rPr lang="en-US" altLang="zh-CN"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源文件</a:t>
              </a:r>
              <a:endParaRPr lang="en-US" altLang="zh-CN"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r" eaLnBrk="1" hangingPunct="1">
                <a:lnSpc>
                  <a:spcPts val="3600"/>
                </a:lnSpc>
                <a:spcBef>
                  <a:spcPct val="0"/>
                </a:spcBef>
                <a:buFont typeface="Calibri" panose="020F0502020204030204" pitchFamily="34" charset="0"/>
                <a:buNone/>
              </a:pPr>
              <a:r>
                <a:rPr lang="zh-CN" altLang="en-US"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的简单编写</a:t>
              </a:r>
              <a:endParaRPr lang="en-US" altLang="zh-CN" sz="18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a:p>
              <a:pPr algn="r" eaLnBrk="1" hangingPunct="1">
                <a:lnSpc>
                  <a:spcPts val="3600"/>
                </a:lnSpc>
                <a:spcBef>
                  <a:spcPct val="0"/>
                </a:spcBef>
                <a:buFont typeface="Calibri" panose="020F0502020204030204" pitchFamily="34" charset="0"/>
                <a:buNone/>
              </a:pPr>
              <a:endParaRPr lang="en-US" altLang="zh-CN" sz="1800" b="1">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35" name="组合 34"/>
          <p:cNvGrpSpPr>
            <a:grpSpLocks/>
          </p:cNvGrpSpPr>
          <p:nvPr/>
        </p:nvGrpSpPr>
        <p:grpSpPr bwMode="auto">
          <a:xfrm>
            <a:off x="1754188" y="2427288"/>
            <a:ext cx="5224462" cy="3551237"/>
            <a:chOff x="2024127" y="1971739"/>
            <a:chExt cx="5224334" cy="3551110"/>
          </a:xfrm>
        </p:grpSpPr>
        <p:sp>
          <p:nvSpPr>
            <p:cNvPr id="36" name="弧形 35"/>
            <p:cNvSpPr/>
            <p:nvPr/>
          </p:nvSpPr>
          <p:spPr bwMode="auto">
            <a:xfrm rot="5400000">
              <a:off x="3977506" y="3085323"/>
              <a:ext cx="1312815" cy="1314418"/>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charset="0"/>
              </a:endParaRPr>
            </a:p>
          </p:txBody>
        </p:sp>
        <p:sp>
          <p:nvSpPr>
            <p:cNvPr id="37" name="弧形 36"/>
            <p:cNvSpPr/>
            <p:nvPr/>
          </p:nvSpPr>
          <p:spPr bwMode="auto">
            <a:xfrm>
              <a:off x="4092588" y="3203595"/>
              <a:ext cx="1082648" cy="1084223"/>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charset="0"/>
              </a:endParaRPr>
            </a:p>
          </p:txBody>
        </p:sp>
        <p:sp>
          <p:nvSpPr>
            <p:cNvPr id="38" name="弧形 37"/>
            <p:cNvSpPr/>
            <p:nvPr/>
          </p:nvSpPr>
          <p:spPr bwMode="auto">
            <a:xfrm rot="16200000">
              <a:off x="4172760" y="3347253"/>
              <a:ext cx="898493" cy="82389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latin typeface="Arial" charset="0"/>
              </a:endParaRPr>
            </a:p>
          </p:txBody>
        </p:sp>
        <p:grpSp>
          <p:nvGrpSpPr>
            <p:cNvPr id="27658" name="组合 3"/>
            <p:cNvGrpSpPr>
              <a:grpSpLocks/>
            </p:cNvGrpSpPr>
            <p:nvPr/>
          </p:nvGrpSpPr>
          <p:grpSpPr bwMode="auto">
            <a:xfrm>
              <a:off x="2024127" y="1971739"/>
              <a:ext cx="5224334" cy="3551110"/>
              <a:chOff x="2024127" y="1971739"/>
              <a:chExt cx="5224334" cy="3551110"/>
            </a:xfrm>
          </p:grpSpPr>
          <p:graphicFrame>
            <p:nvGraphicFramePr>
              <p:cNvPr id="27661" name="图表 2"/>
              <p:cNvGraphicFramePr>
                <a:graphicFrameLocks/>
              </p:cNvGraphicFramePr>
              <p:nvPr/>
            </p:nvGraphicFramePr>
            <p:xfrm>
              <a:off x="1973328" y="1920940"/>
              <a:ext cx="5325933" cy="3652708"/>
            </p:xfrm>
            <a:graphic>
              <a:graphicData uri="http://schemas.openxmlformats.org/presentationml/2006/ole">
                <mc:AlternateContent xmlns:mc="http://schemas.openxmlformats.org/markup-compatibility/2006">
                  <mc:Choice xmlns:v="urn:schemas-microsoft-com:vml" Requires="v">
                    <p:oleObj spid="_x0000_s27706" r:id="rId4" imgW="5328366" imgH="3651820" progId="Excel.Chart.8">
                      <p:embed/>
                    </p:oleObj>
                  </mc:Choice>
                  <mc:Fallback>
                    <p:oleObj r:id="rId4" imgW="5328366" imgH="3651820" progId="Excel.Char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328" y="1920940"/>
                            <a:ext cx="5325933" cy="365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TextBox 42"/>
              <p:cNvSpPr txBox="1"/>
              <p:nvPr/>
            </p:nvSpPr>
            <p:spPr>
              <a:xfrm>
                <a:off x="4294196" y="2455909"/>
                <a:ext cx="1041374" cy="369875"/>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p>
            </p:txBody>
          </p:sp>
        </p:grpSp>
        <p:sp>
          <p:nvSpPr>
            <p:cNvPr id="40" name="TextBox 39"/>
            <p:cNvSpPr txBox="1"/>
            <p:nvPr/>
          </p:nvSpPr>
          <p:spPr>
            <a:xfrm rot="13580827" flipV="1">
              <a:off x="3526665" y="4441005"/>
              <a:ext cx="1041363" cy="369878"/>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了解</a:t>
              </a:r>
            </a:p>
          </p:txBody>
        </p:sp>
        <p:sp>
          <p:nvSpPr>
            <p:cNvPr id="41" name="TextBox 40"/>
            <p:cNvSpPr txBox="1"/>
            <p:nvPr/>
          </p:nvSpPr>
          <p:spPr>
            <a:xfrm rot="8019173" flipH="1" flipV="1">
              <a:off x="4979985" y="4179870"/>
              <a:ext cx="1041363" cy="368291"/>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熟悉</a:t>
              </a:r>
            </a:p>
          </p:txBody>
        </p:sp>
      </p:grpSp>
      <p:sp>
        <p:nvSpPr>
          <p:cNvPr id="2765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学习目标</a:t>
            </a:r>
          </a:p>
        </p:txBody>
      </p:sp>
    </p:spTree>
    <p:custDataLst>
      <p:tags r:id="rId2"/>
    </p:custData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4)">
                                      <p:cBhvr>
                                        <p:cTn id="7" dur="20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10"/>
                                        </p:tgtEl>
                                      </p:cBhvr>
                                    </p:animEffect>
                                    <p:animScale>
                                      <p:cBhvr>
                                        <p:cTn id="16" dur="250" autoRev="1" fill="hold"/>
                                        <p:tgtEl>
                                          <p:spTgt spid="10"/>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27"/>
                                        </p:tgtEl>
                                      </p:cBhvr>
                                    </p:animEffect>
                                    <p:animScale>
                                      <p:cBhvr>
                                        <p:cTn id="25" dur="250" autoRev="1" fill="hold"/>
                                        <p:tgtEl>
                                          <p:spTgt spid="27"/>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19"/>
                                        </p:tgtEl>
                                      </p:cBhvr>
                                    </p:animEffect>
                                    <p:animScale>
                                      <p:cBhvr>
                                        <p:cTn id="34"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en-US" altLang="zh-CN"/>
              <a:t>path</a:t>
            </a:r>
            <a:r>
              <a:rPr lang="zh-CN" altLang="en-US"/>
              <a:t>环境变量是系统环境变量中的一种，它用于保存一系列的路径，每个路径之间以分号分隔</a:t>
            </a:r>
            <a:r>
              <a:rPr lang="zh-CN" altLang="zh-CN"/>
              <a:t>。</a:t>
            </a:r>
            <a:endParaRPr lang="en-US" altLang="zh-CN"/>
          </a:p>
          <a:p>
            <a:pPr lvl="1" eaLnBrk="1" hangingPunct="1"/>
            <a:r>
              <a:rPr lang="zh-CN" altLang="en-US"/>
              <a:t>在命令行窗口运行一个可执行文件时，操作系统首先会在当前目录下查找该文件，如果不存在会继续在</a:t>
            </a:r>
            <a:r>
              <a:rPr lang="en-US" altLang="zh-CN"/>
              <a:t>path</a:t>
            </a:r>
            <a:r>
              <a:rPr lang="zh-CN" altLang="en-US"/>
              <a:t>环境变量中定义的路径下去寻找这个文件，如果仍未找到，系统会报错。</a:t>
            </a:r>
            <a:endParaRPr lang="en-US" altLang="zh-CN"/>
          </a:p>
          <a:p>
            <a:pPr lvl="1" eaLnBrk="1" hangingPunct="1"/>
            <a:endParaRPr lang="zh-CN" altLang="en-US"/>
          </a:p>
        </p:txBody>
      </p:sp>
      <p:pic>
        <p:nvPicPr>
          <p:cNvPr id="5427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4275138"/>
            <a:ext cx="67246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zh-CN" altLang="en-US">
                <a:solidFill>
                  <a:srgbClr val="FF0000"/>
                </a:solidFill>
              </a:rPr>
              <a:t>使用命令设置：</a:t>
            </a:r>
            <a:r>
              <a:rPr lang="zh-CN" altLang="zh-CN"/>
              <a:t>在命令行窗口输入“</a:t>
            </a:r>
            <a:r>
              <a:rPr lang="en-US" altLang="zh-CN"/>
              <a:t>set path</a:t>
            </a:r>
            <a:r>
              <a:rPr lang="zh-CN" altLang="zh-CN"/>
              <a:t>”命令，可以查看当前系统的</a:t>
            </a:r>
            <a:r>
              <a:rPr lang="en-US" altLang="zh-CN"/>
              <a:t>path</a:t>
            </a:r>
            <a:r>
              <a:rPr lang="zh-CN" altLang="zh-CN"/>
              <a:t>环境变量</a:t>
            </a:r>
            <a:r>
              <a:rPr lang="zh-CN" altLang="en-US"/>
              <a:t>。</a:t>
            </a:r>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r>
              <a:rPr lang="zh-CN" altLang="zh-CN"/>
              <a:t>在命令行窗口输入</a:t>
            </a:r>
            <a:r>
              <a:rPr lang="zh-CN" altLang="en-US"/>
              <a:t>下面</a:t>
            </a:r>
            <a:r>
              <a:rPr lang="zh-CN" altLang="zh-CN"/>
              <a:t>一行命令，将“</a:t>
            </a:r>
            <a:r>
              <a:rPr lang="en-US" altLang="zh-CN"/>
              <a:t>javac</a:t>
            </a:r>
            <a:r>
              <a:rPr lang="zh-CN" altLang="zh-CN"/>
              <a:t>”命令所在的目录添加至</a:t>
            </a:r>
            <a:r>
              <a:rPr lang="en-US" altLang="zh-CN"/>
              <a:t>path</a:t>
            </a:r>
            <a:r>
              <a:rPr lang="zh-CN" altLang="zh-CN"/>
              <a:t>环境变量。</a:t>
            </a:r>
            <a:endParaRPr lang="en-US" altLang="zh-CN"/>
          </a:p>
          <a:p>
            <a:pPr lvl="1" eaLnBrk="1" hangingPunct="1"/>
            <a:endParaRPr lang="zh-CN" altLang="en-US"/>
          </a:p>
        </p:txBody>
      </p:sp>
      <p:pic>
        <p:nvPicPr>
          <p:cNvPr id="552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725738"/>
            <a:ext cx="672465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图片 3"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5267325"/>
            <a:ext cx="10023476"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1"/>
          <p:cNvSpPr>
            <a:spLocks noChangeArrowheads="1"/>
          </p:cNvSpPr>
          <p:nvPr/>
        </p:nvSpPr>
        <p:spPr bwMode="auto">
          <a:xfrm>
            <a:off x="3325813" y="3244850"/>
            <a:ext cx="2492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1.4	</a:t>
            </a:r>
            <a:r>
              <a:rPr lang="zh-CN" altLang="en-US" sz="1800">
                <a:latin typeface="Arial" panose="020B0604020202020204" pitchFamily="34" charset="0"/>
                <a:ea typeface="宋体" panose="02010600030101010101" pitchFamily="2" charset="-122"/>
              </a:rPr>
              <a:t>系统环境变量</a:t>
            </a:r>
          </a:p>
        </p:txBody>
      </p:sp>
      <p:sp>
        <p:nvSpPr>
          <p:cNvPr id="5530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zh-CN" altLang="zh-CN"/>
              <a:t>再次输入“</a:t>
            </a:r>
            <a:r>
              <a:rPr lang="en-US" altLang="zh-CN"/>
              <a:t>set path</a:t>
            </a:r>
            <a:r>
              <a:rPr lang="zh-CN" altLang="zh-CN"/>
              <a:t>”命令查看</a:t>
            </a:r>
            <a:r>
              <a:rPr lang="en-US" altLang="zh-CN"/>
              <a:t>path</a:t>
            </a:r>
            <a:r>
              <a:rPr lang="zh-CN" altLang="zh-CN"/>
              <a:t>环境变量</a:t>
            </a:r>
            <a:r>
              <a:rPr lang="zh-CN" altLang="en-US"/>
              <a:t>。</a:t>
            </a:r>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endParaRPr lang="zh-CN" altLang="en-US"/>
          </a:p>
        </p:txBody>
      </p:sp>
      <p:pic>
        <p:nvPicPr>
          <p:cNvPr id="5632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2316163"/>
            <a:ext cx="66960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zh-CN" altLang="zh-CN"/>
              <a:t>设置完</a:t>
            </a:r>
            <a:r>
              <a:rPr lang="en-US" altLang="zh-CN"/>
              <a:t>path</a:t>
            </a:r>
            <a:r>
              <a:rPr lang="zh-CN" altLang="zh-CN"/>
              <a:t>环境变量后，再次运行“</a:t>
            </a:r>
            <a:r>
              <a:rPr lang="en-US" altLang="zh-CN"/>
              <a:t>javac</a:t>
            </a:r>
            <a:r>
              <a:rPr lang="zh-CN" altLang="zh-CN"/>
              <a:t>”命令，会显示“</a:t>
            </a:r>
            <a:r>
              <a:rPr lang="en-US" altLang="zh-CN"/>
              <a:t>javac</a:t>
            </a:r>
            <a:r>
              <a:rPr lang="zh-CN" altLang="zh-CN"/>
              <a:t>”命令的帮助信息。</a:t>
            </a:r>
            <a:endParaRPr lang="en-US" altLang="zh-CN"/>
          </a:p>
          <a:p>
            <a:pPr lvl="1" eaLnBrk="1" hangingPunct="1"/>
            <a:endParaRPr lang="zh-CN" altLang="en-US"/>
          </a:p>
        </p:txBody>
      </p:sp>
      <p:pic>
        <p:nvPicPr>
          <p:cNvPr id="5734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922588"/>
            <a:ext cx="71151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zh-CN" altLang="en-US"/>
              <a:t>重新打开一个新的命令行窗口，再次运行</a:t>
            </a:r>
            <a:r>
              <a:rPr lang="en-US" altLang="zh-CN"/>
              <a:t>javac</a:t>
            </a:r>
            <a:r>
              <a:rPr lang="zh-CN" altLang="en-US"/>
              <a:t>命令，又出现错误，使用“</a:t>
            </a:r>
            <a:r>
              <a:rPr lang="en-US" altLang="zh-CN"/>
              <a:t>set path”</a:t>
            </a:r>
            <a:r>
              <a:rPr lang="zh-CN" altLang="en-US"/>
              <a:t>命令查看环境变量，会发现之前的设置无效。</a:t>
            </a:r>
            <a:endParaRPr lang="en-US" altLang="zh-CN"/>
          </a:p>
          <a:p>
            <a:pPr lvl="1" eaLnBrk="1" hangingPunct="1"/>
            <a:r>
              <a:rPr lang="zh-CN" altLang="en-US"/>
              <a:t>原因在于，在命令窗口对环境变量进行的任何修改只对当前窗口有效，一旦关闭窗口，所有的设置都会被取消。</a:t>
            </a:r>
            <a:endParaRPr lang="en-US" altLang="zh-CN"/>
          </a:p>
          <a:p>
            <a:pPr lvl="1" eaLnBrk="1" hangingPunct="1"/>
            <a:r>
              <a:rPr lang="zh-CN" altLang="en-US"/>
              <a:t>要想让环境变量永久生效，就需要在系统中对环境变量进行配置。让</a:t>
            </a:r>
            <a:r>
              <a:rPr lang="en-US" altLang="zh-CN"/>
              <a:t>Windows</a:t>
            </a:r>
            <a:r>
              <a:rPr lang="zh-CN" altLang="en-US"/>
              <a:t>系统永久性地记住所配置的环境变量。配置系统环境变量步骤如下</a:t>
            </a:r>
            <a:r>
              <a:rPr lang="zh-CN" altLang="zh-CN"/>
              <a:t>。</a:t>
            </a:r>
            <a:endParaRPr lang="en-US" altLang="zh-CN"/>
          </a:p>
          <a:p>
            <a:pPr lvl="1" eaLnBrk="1" hangingPunct="1"/>
            <a:endParaRPr lang="zh-CN" altLang="en-US"/>
          </a:p>
        </p:txBody>
      </p:sp>
      <p:sp>
        <p:nvSpPr>
          <p:cNvPr id="583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zh-CN" altLang="en-US"/>
              <a:t>步骤一：查看</a:t>
            </a:r>
            <a:r>
              <a:rPr lang="en-US" altLang="zh-CN"/>
              <a:t>Windows</a:t>
            </a:r>
            <a:r>
              <a:rPr lang="zh-CN" altLang="en-US"/>
              <a:t>系统属性中的环境变量</a:t>
            </a:r>
            <a:r>
              <a:rPr lang="zh-CN" altLang="zh-CN"/>
              <a:t>。</a:t>
            </a:r>
            <a:endParaRPr lang="en-US" altLang="zh-CN"/>
          </a:p>
          <a:p>
            <a:pPr lvl="1" eaLnBrk="1" hangingPunct="1"/>
            <a:endParaRPr lang="zh-CN" altLang="en-US"/>
          </a:p>
        </p:txBody>
      </p:sp>
      <p:pic>
        <p:nvPicPr>
          <p:cNvPr id="5939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263" y="2171700"/>
            <a:ext cx="39274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zh-CN" altLang="en-US"/>
              <a:t>步骤二：设置</a:t>
            </a:r>
            <a:r>
              <a:rPr lang="en-US" altLang="zh-CN"/>
              <a:t>path</a:t>
            </a:r>
            <a:r>
              <a:rPr lang="zh-CN" altLang="en-US"/>
              <a:t>系统环境变量</a:t>
            </a:r>
            <a:r>
              <a:rPr lang="zh-CN" altLang="zh-CN"/>
              <a:t>。</a:t>
            </a:r>
            <a:endParaRPr lang="en-US" altLang="zh-CN"/>
          </a:p>
          <a:p>
            <a:pPr lvl="1" eaLnBrk="1" hangingPunct="1"/>
            <a:endParaRPr lang="zh-CN" altLang="en-US"/>
          </a:p>
        </p:txBody>
      </p:sp>
      <p:pic>
        <p:nvPicPr>
          <p:cNvPr id="6041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2222500"/>
            <a:ext cx="588645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标注 5"/>
          <p:cNvSpPr/>
          <p:nvPr/>
        </p:nvSpPr>
        <p:spPr bwMode="auto">
          <a:xfrm>
            <a:off x="862013" y="4244975"/>
            <a:ext cx="7419975" cy="2170113"/>
          </a:xfrm>
          <a:prstGeom prst="wedgeRoundRectCallout">
            <a:avLst>
              <a:gd name="adj1" fmla="val -9477"/>
              <a:gd name="adj2" fmla="val -6575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marL="285750" indent="-285750">
              <a:lnSpc>
                <a:spcPct val="200000"/>
              </a:lnSpc>
              <a:buFont typeface="Arial" panose="020B0604020202020204" pitchFamily="34" charset="0"/>
              <a:buChar char="•"/>
              <a:defRPr/>
            </a:pPr>
            <a:r>
              <a:rPr lang="zh-CN" altLang="en-US" b="1" dirty="0"/>
              <a:t>在</a:t>
            </a:r>
            <a:r>
              <a:rPr lang="en-US" altLang="zh-CN" b="1" dirty="0"/>
              <a:t>【</a:t>
            </a:r>
            <a:r>
              <a:rPr lang="zh-CN" altLang="en-US" b="1" dirty="0"/>
              <a:t>变量值</a:t>
            </a:r>
            <a:r>
              <a:rPr lang="en-US" altLang="zh-CN" b="1" dirty="0"/>
              <a:t>】</a:t>
            </a:r>
            <a:r>
              <a:rPr lang="zh-CN" altLang="en-US" b="1" dirty="0"/>
              <a:t>文本区域开始处添加“</a:t>
            </a:r>
            <a:r>
              <a:rPr lang="en-US" altLang="zh-CN" b="1" dirty="0" err="1"/>
              <a:t>javac</a:t>
            </a:r>
            <a:r>
              <a:rPr lang="en-US" altLang="zh-CN" b="1" dirty="0"/>
              <a:t>”</a:t>
            </a:r>
            <a:r>
              <a:rPr lang="zh-CN" altLang="en-US" b="1" dirty="0"/>
              <a:t>命令所在的目录“</a:t>
            </a:r>
            <a:r>
              <a:rPr lang="en-US" altLang="zh-CN" b="1" dirty="0"/>
              <a:t>C:\Program Files\Java\jdk1.7.0_10\bin”</a:t>
            </a:r>
            <a:r>
              <a:rPr lang="zh-CN" altLang="en-US" b="1" dirty="0"/>
              <a:t>，末尾用英文半角分号</a:t>
            </a:r>
            <a:r>
              <a:rPr lang="en-US" altLang="zh-CN" b="1" dirty="0"/>
              <a:t>(;)</a:t>
            </a:r>
            <a:r>
              <a:rPr lang="zh-CN" altLang="en-US" b="1" dirty="0"/>
              <a:t>结束，与后面的路径隔开。然后依次点击打开窗口的</a:t>
            </a:r>
            <a:r>
              <a:rPr lang="en-US" altLang="zh-CN" b="1" dirty="0"/>
              <a:t>【</a:t>
            </a:r>
            <a:r>
              <a:rPr lang="zh-CN" altLang="en-US" b="1" dirty="0"/>
              <a:t>确定</a:t>
            </a:r>
            <a:r>
              <a:rPr lang="en-US" altLang="zh-CN" b="1" dirty="0"/>
              <a:t>】</a:t>
            </a:r>
            <a:r>
              <a:rPr lang="zh-CN" altLang="en-US" b="1" dirty="0"/>
              <a:t>按钮，完成设置。</a:t>
            </a:r>
            <a:endParaRPr lang="zh-CN" altLang="zh-CN" dirty="0"/>
          </a:p>
        </p:txBody>
      </p:sp>
      <p:sp>
        <p:nvSpPr>
          <p:cNvPr id="6042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p:txBody>
          <a:bodyPr/>
          <a:lstStyle/>
          <a:p>
            <a:pPr eaLnBrk="1" hangingPunct="1"/>
            <a:r>
              <a:rPr lang="en-US" altLang="zh-CN" b="1">
                <a:solidFill>
                  <a:srgbClr val="0070C0"/>
                </a:solidFill>
              </a:rPr>
              <a:t>1.4.1 path</a:t>
            </a:r>
            <a:r>
              <a:rPr lang="zh-CN" altLang="en-US" b="1">
                <a:solidFill>
                  <a:srgbClr val="0070C0"/>
                </a:solidFill>
              </a:rPr>
              <a:t>环境变量</a:t>
            </a:r>
            <a:endParaRPr lang="en-US" altLang="zh-CN" b="1">
              <a:solidFill>
                <a:srgbClr val="0070C0"/>
              </a:solidFill>
            </a:endParaRPr>
          </a:p>
          <a:p>
            <a:pPr lvl="1" eaLnBrk="1" hangingPunct="1"/>
            <a:r>
              <a:rPr lang="zh-CN" altLang="en-US"/>
              <a:t>步骤三：查看和验证设置的</a:t>
            </a:r>
            <a:r>
              <a:rPr lang="en-US" altLang="zh-CN"/>
              <a:t>path</a:t>
            </a:r>
            <a:r>
              <a:rPr lang="zh-CN" altLang="en-US"/>
              <a:t>系统环境变量</a:t>
            </a:r>
            <a:r>
              <a:rPr lang="zh-CN" altLang="zh-CN"/>
              <a:t>。</a:t>
            </a:r>
            <a:endParaRPr lang="en-US" altLang="zh-CN"/>
          </a:p>
          <a:p>
            <a:pPr lvl="1" eaLnBrk="1" hangingPunct="1"/>
            <a:endParaRPr lang="zh-CN" altLang="en-US"/>
          </a:p>
        </p:txBody>
      </p:sp>
      <p:pic>
        <p:nvPicPr>
          <p:cNvPr id="6144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2651125"/>
            <a:ext cx="65659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457200" y="1066800"/>
            <a:ext cx="8229600" cy="5033963"/>
          </a:xfrm>
        </p:spPr>
        <p:txBody>
          <a:bodyPr/>
          <a:lstStyle/>
          <a:p>
            <a:pPr eaLnBrk="1" hangingPunct="1"/>
            <a:r>
              <a:rPr lang="en-US" altLang="zh-CN" b="1">
                <a:solidFill>
                  <a:srgbClr val="0070C0"/>
                </a:solidFill>
              </a:rPr>
              <a:t>1.4.2 classpath</a:t>
            </a:r>
            <a:r>
              <a:rPr lang="zh-CN" altLang="en-US" b="1">
                <a:solidFill>
                  <a:srgbClr val="0070C0"/>
                </a:solidFill>
              </a:rPr>
              <a:t>环境变量</a:t>
            </a:r>
            <a:endParaRPr lang="en-US" altLang="zh-CN" b="1">
              <a:solidFill>
                <a:srgbClr val="0070C0"/>
              </a:solidFill>
            </a:endParaRPr>
          </a:p>
          <a:p>
            <a:pPr lvl="1" eaLnBrk="1" hangingPunct="1"/>
            <a:r>
              <a:rPr lang="en-US" altLang="zh-CN"/>
              <a:t>classpath</a:t>
            </a:r>
            <a:r>
              <a:rPr lang="zh-CN" altLang="en-US"/>
              <a:t>环境变量也用于保存一系列路径，当</a:t>
            </a:r>
            <a:r>
              <a:rPr lang="en-US" altLang="zh-CN"/>
              <a:t>Java</a:t>
            </a:r>
            <a:r>
              <a:rPr lang="zh-CN" altLang="en-US"/>
              <a:t>虚拟机需要运行一个类时，会在</a:t>
            </a:r>
            <a:r>
              <a:rPr lang="en-US" altLang="zh-CN"/>
              <a:t>classpath</a:t>
            </a:r>
            <a:r>
              <a:rPr lang="zh-CN" altLang="en-US"/>
              <a:t>环境变量中所定义的路径下去寻找所需的</a:t>
            </a:r>
            <a:r>
              <a:rPr lang="en-US" altLang="zh-CN"/>
              <a:t>class</a:t>
            </a:r>
            <a:r>
              <a:rPr lang="zh-CN" altLang="en-US"/>
              <a:t>文件</a:t>
            </a:r>
            <a:r>
              <a:rPr lang="zh-CN" altLang="zh-CN"/>
              <a:t>。</a:t>
            </a:r>
            <a:endParaRPr lang="en-US" altLang="zh-CN"/>
          </a:p>
          <a:p>
            <a:pPr lvl="1" eaLnBrk="1" hangingPunct="1"/>
            <a:r>
              <a:rPr lang="zh-CN" altLang="en-US"/>
              <a:t>它和</a:t>
            </a:r>
            <a:r>
              <a:rPr lang="en-US" altLang="zh-CN"/>
              <a:t>path</a:t>
            </a:r>
            <a:r>
              <a:rPr lang="zh-CN" altLang="en-US"/>
              <a:t>环境变量的查看与配置的方式完全相同。</a:t>
            </a:r>
          </a:p>
        </p:txBody>
      </p:sp>
      <p:sp>
        <p:nvSpPr>
          <p:cNvPr id="6246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457200" y="1066800"/>
            <a:ext cx="8359775" cy="5033963"/>
          </a:xfrm>
        </p:spPr>
        <p:txBody>
          <a:bodyPr/>
          <a:lstStyle/>
          <a:p>
            <a:pPr eaLnBrk="1" hangingPunct="1"/>
            <a:r>
              <a:rPr lang="en-US" altLang="zh-CN" b="1">
                <a:solidFill>
                  <a:srgbClr val="0070C0"/>
                </a:solidFill>
              </a:rPr>
              <a:t>1.4.2 classpath</a:t>
            </a:r>
            <a:r>
              <a:rPr lang="zh-CN" altLang="en-US" b="1">
                <a:solidFill>
                  <a:srgbClr val="0070C0"/>
                </a:solidFill>
              </a:rPr>
              <a:t>环境变量</a:t>
            </a:r>
            <a:endParaRPr lang="en-US" altLang="zh-CN" b="1">
              <a:solidFill>
                <a:srgbClr val="0070C0"/>
              </a:solidFill>
            </a:endParaRPr>
          </a:p>
          <a:p>
            <a:pPr lvl="1" eaLnBrk="1" hangingPunct="1"/>
            <a:r>
              <a:rPr lang="zh-CN" altLang="zh-CN"/>
              <a:t>打开命令提示行窗口，进入</a:t>
            </a:r>
            <a:r>
              <a:rPr lang="en-US" altLang="zh-CN"/>
              <a:t>C</a:t>
            </a:r>
            <a:r>
              <a:rPr lang="zh-CN" altLang="zh-CN"/>
              <a:t>盘根目录下，然后执行“</a:t>
            </a:r>
            <a:r>
              <a:rPr lang="en-US" altLang="zh-CN"/>
              <a:t>java HelloWorld</a:t>
            </a:r>
            <a:r>
              <a:rPr lang="zh-CN" altLang="zh-CN"/>
              <a:t>”命令，运行之前编译好的</a:t>
            </a:r>
            <a:r>
              <a:rPr lang="en-US" altLang="zh-CN"/>
              <a:t>Java</a:t>
            </a:r>
            <a:r>
              <a:rPr lang="zh-CN" altLang="zh-CN"/>
              <a:t>程序，结果会报错</a:t>
            </a:r>
            <a:r>
              <a:rPr lang="zh-CN" altLang="en-US"/>
              <a:t>。</a:t>
            </a:r>
            <a:endParaRPr lang="en-US" altLang="zh-CN"/>
          </a:p>
          <a:p>
            <a:pPr lvl="1" eaLnBrk="1" hangingPunct="1"/>
            <a:endParaRPr lang="en-US" altLang="zh-CN"/>
          </a:p>
          <a:p>
            <a:pPr lvl="1" eaLnBrk="1" hangingPunct="1"/>
            <a:endParaRPr lang="en-US" altLang="zh-CN"/>
          </a:p>
          <a:p>
            <a:pPr lvl="1" eaLnBrk="1" hangingPunct="1"/>
            <a:endParaRPr lang="en-US" altLang="zh-CN"/>
          </a:p>
          <a:p>
            <a:pPr lvl="1" eaLnBrk="1" hangingPunct="1"/>
            <a:r>
              <a:rPr lang="zh-CN" altLang="zh-CN"/>
              <a:t>首先来通过“</a:t>
            </a:r>
            <a:r>
              <a:rPr lang="en-US" altLang="zh-CN"/>
              <a:t>set classpath</a:t>
            </a:r>
            <a:r>
              <a:rPr lang="zh-CN" altLang="zh-CN"/>
              <a:t>”命令查看当前</a:t>
            </a:r>
            <a:r>
              <a:rPr lang="en-US" altLang="zh-CN"/>
              <a:t>classpath</a:t>
            </a:r>
            <a:r>
              <a:rPr lang="zh-CN" altLang="zh-CN"/>
              <a:t>环境变量的值</a:t>
            </a:r>
            <a:endParaRPr lang="en-US" altLang="zh-CN"/>
          </a:p>
          <a:p>
            <a:pPr lvl="1" eaLnBrk="1" hangingPunct="1"/>
            <a:endParaRPr lang="en-US" altLang="zh-CN"/>
          </a:p>
          <a:p>
            <a:pPr lvl="1" eaLnBrk="1" hangingPunct="1"/>
            <a:endParaRPr lang="zh-CN" altLang="en-US"/>
          </a:p>
        </p:txBody>
      </p:sp>
      <p:pic>
        <p:nvPicPr>
          <p:cNvPr id="6349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2760663"/>
            <a:ext cx="7064375"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4841875"/>
            <a:ext cx="7064375"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p:cNvCxnSpPr/>
          <p:nvPr/>
        </p:nvCxnSpPr>
        <p:spPr bwMode="auto">
          <a:xfrm>
            <a:off x="3094038" y="1611313"/>
            <a:ext cx="294322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8675" name="矩形 36"/>
          <p:cNvSpPr>
            <a:spLocks noChangeArrowheads="1"/>
          </p:cNvSpPr>
          <p:nvPr/>
        </p:nvSpPr>
        <p:spPr bwMode="auto">
          <a:xfrm flipH="1">
            <a:off x="2976563" y="1108075"/>
            <a:ext cx="1412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2400">
                <a:solidFill>
                  <a:srgbClr val="00ACE6"/>
                </a:solidFill>
                <a:latin typeface="微软雅黑" panose="020B0503020204020204" pitchFamily="34" charset="-122"/>
                <a:ea typeface="微软雅黑" panose="020B0503020204020204" pitchFamily="34" charset="-122"/>
              </a:rPr>
              <a:t>Java</a:t>
            </a:r>
            <a:r>
              <a:rPr lang="zh-CN" altLang="en-US" sz="2400">
                <a:solidFill>
                  <a:srgbClr val="00ACE6"/>
                </a:solidFill>
                <a:latin typeface="微软雅黑" panose="020B0503020204020204" pitchFamily="34" charset="-122"/>
                <a:ea typeface="微软雅黑" panose="020B0503020204020204" pitchFamily="34" charset="-122"/>
              </a:rPr>
              <a:t>概述</a:t>
            </a:r>
            <a:endParaRPr lang="zh-CN" altLang="en-US" sz="2400">
              <a:latin typeface="微软雅黑" panose="020B0503020204020204" pitchFamily="34" charset="-122"/>
              <a:ea typeface="微软雅黑" panose="020B0503020204020204" pitchFamily="34" charset="-122"/>
            </a:endParaRPr>
          </a:p>
        </p:txBody>
      </p:sp>
      <p:grpSp>
        <p:nvGrpSpPr>
          <p:cNvPr id="28676" name="组合 111"/>
          <p:cNvGrpSpPr>
            <a:grpSpLocks/>
          </p:cNvGrpSpPr>
          <p:nvPr/>
        </p:nvGrpSpPr>
        <p:grpSpPr bwMode="auto">
          <a:xfrm rot="-12767">
            <a:off x="1971675" y="1108075"/>
            <a:ext cx="884238" cy="954088"/>
            <a:chOff x="1936620" y="1275606"/>
            <a:chExt cx="1296144" cy="1728192"/>
          </a:xfrm>
        </p:grpSpPr>
        <p:grpSp>
          <p:nvGrpSpPr>
            <p:cNvPr id="28706" name="组合 112"/>
            <p:cNvGrpSpPr>
              <a:grpSpLocks/>
            </p:cNvGrpSpPr>
            <p:nvPr/>
          </p:nvGrpSpPr>
          <p:grpSpPr bwMode="auto">
            <a:xfrm>
              <a:off x="1936620" y="1275606"/>
              <a:ext cx="1296142" cy="1728192"/>
              <a:chOff x="1907704" y="1275606"/>
              <a:chExt cx="1296142" cy="1728192"/>
            </a:xfrm>
          </p:grpSpPr>
          <p:sp>
            <p:nvSpPr>
              <p:cNvPr id="51" name="圆角矩形 50"/>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1.1</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52" name="圆角矩形 51"/>
              <p:cNvSpPr/>
              <p:nvPr/>
            </p:nvSpPr>
            <p:spPr>
              <a:xfrm>
                <a:off x="1961226" y="1347495"/>
                <a:ext cx="1189100" cy="158441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0" name="圆角矩形 5"/>
            <p:cNvSpPr/>
            <p:nvPr/>
          </p:nvSpPr>
          <p:spPr>
            <a:xfrm>
              <a:off x="1867958" y="2063182"/>
              <a:ext cx="1293816"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54" name="直接连接符 51"/>
          <p:cNvCxnSpPr>
            <a:cxnSpLocks noChangeShapeType="1"/>
          </p:cNvCxnSpPr>
          <p:nvPr/>
        </p:nvCxnSpPr>
        <p:spPr bwMode="auto">
          <a:xfrm>
            <a:off x="4554538" y="2671763"/>
            <a:ext cx="2911475"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8678" name="矩形 53"/>
          <p:cNvSpPr>
            <a:spLocks noChangeArrowheads="1"/>
          </p:cNvSpPr>
          <p:nvPr/>
        </p:nvSpPr>
        <p:spPr bwMode="auto">
          <a:xfrm flipH="1">
            <a:off x="4437063" y="2170113"/>
            <a:ext cx="165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2400">
                <a:solidFill>
                  <a:srgbClr val="00ACE6"/>
                </a:solidFill>
                <a:latin typeface="微软雅黑" panose="020B0503020204020204" pitchFamily="34" charset="-122"/>
                <a:ea typeface="微软雅黑" panose="020B0503020204020204" pitchFamily="34" charset="-122"/>
              </a:rPr>
              <a:t>JDK</a:t>
            </a:r>
            <a:r>
              <a:rPr lang="zh-CN" altLang="en-US" sz="2400">
                <a:latin typeface="微软雅黑" panose="020B0503020204020204" pitchFamily="34" charset="-122"/>
                <a:ea typeface="微软雅黑" panose="020B0503020204020204" pitchFamily="34" charset="-122"/>
              </a:rPr>
              <a:t>的使用</a:t>
            </a:r>
          </a:p>
        </p:txBody>
      </p:sp>
      <p:grpSp>
        <p:nvGrpSpPr>
          <p:cNvPr id="28679" name="组合 116"/>
          <p:cNvGrpSpPr>
            <a:grpSpLocks/>
          </p:cNvGrpSpPr>
          <p:nvPr/>
        </p:nvGrpSpPr>
        <p:grpSpPr bwMode="auto">
          <a:xfrm rot="-12767">
            <a:off x="3486150" y="2197100"/>
            <a:ext cx="884238" cy="952500"/>
            <a:chOff x="1936620" y="1275606"/>
            <a:chExt cx="1296144" cy="1728192"/>
          </a:xfrm>
        </p:grpSpPr>
        <p:grpSp>
          <p:nvGrpSpPr>
            <p:cNvPr id="28702" name="组合 117"/>
            <p:cNvGrpSpPr>
              <a:grpSpLocks/>
            </p:cNvGrpSpPr>
            <p:nvPr/>
          </p:nvGrpSpPr>
          <p:grpSpPr bwMode="auto">
            <a:xfrm>
              <a:off x="1936620" y="1275606"/>
              <a:ext cx="1296142" cy="1728192"/>
              <a:chOff x="1907704" y="1275606"/>
              <a:chExt cx="1296142" cy="1728192"/>
            </a:xfrm>
          </p:grpSpPr>
          <p:sp>
            <p:nvSpPr>
              <p:cNvPr id="59" name="圆角矩形 58"/>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1.2</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0" name="圆角矩形 59"/>
              <p:cNvSpPr/>
              <p:nvPr/>
            </p:nvSpPr>
            <p:spPr>
              <a:xfrm>
                <a:off x="1961226" y="1347615"/>
                <a:ext cx="1189100"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867958" y="2064495"/>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2" name="直接连接符 101"/>
          <p:cNvCxnSpPr>
            <a:cxnSpLocks noChangeShapeType="1"/>
          </p:cNvCxnSpPr>
          <p:nvPr/>
        </p:nvCxnSpPr>
        <p:spPr bwMode="auto">
          <a:xfrm>
            <a:off x="3116263" y="3832225"/>
            <a:ext cx="374173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8681" name="矩形 103"/>
          <p:cNvSpPr>
            <a:spLocks noChangeArrowheads="1"/>
          </p:cNvSpPr>
          <p:nvPr/>
        </p:nvSpPr>
        <p:spPr bwMode="auto">
          <a:xfrm flipH="1">
            <a:off x="3000375" y="3330575"/>
            <a:ext cx="233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2400">
                <a:latin typeface="微软雅黑" panose="020B0503020204020204" pitchFamily="34" charset="-122"/>
                <a:ea typeface="微软雅黑" panose="020B0503020204020204" pitchFamily="34" charset="-122"/>
              </a:rPr>
              <a:t>第一个</a:t>
            </a:r>
            <a:r>
              <a:rPr lang="en-US" altLang="zh-CN" sz="2400">
                <a:solidFill>
                  <a:srgbClr val="00ACE6"/>
                </a:solidFill>
                <a:latin typeface="微软雅黑" panose="020B0503020204020204" pitchFamily="34" charset="-122"/>
                <a:ea typeface="微软雅黑" panose="020B0503020204020204" pitchFamily="34" charset="-122"/>
              </a:rPr>
              <a:t>Java</a:t>
            </a:r>
            <a:r>
              <a:rPr lang="zh-CN" altLang="en-US" sz="2400">
                <a:solidFill>
                  <a:srgbClr val="00ACE6"/>
                </a:solidFill>
                <a:latin typeface="微软雅黑" panose="020B0503020204020204" pitchFamily="34" charset="-122"/>
                <a:ea typeface="微软雅黑" panose="020B0503020204020204" pitchFamily="34" charset="-122"/>
              </a:rPr>
              <a:t>程序</a:t>
            </a:r>
          </a:p>
        </p:txBody>
      </p:sp>
      <p:grpSp>
        <p:nvGrpSpPr>
          <p:cNvPr id="28682" name="组合 121"/>
          <p:cNvGrpSpPr>
            <a:grpSpLocks/>
          </p:cNvGrpSpPr>
          <p:nvPr/>
        </p:nvGrpSpPr>
        <p:grpSpPr bwMode="auto">
          <a:xfrm rot="-12767">
            <a:off x="1976438" y="3355975"/>
            <a:ext cx="884237" cy="952500"/>
            <a:chOff x="1936620" y="1275606"/>
            <a:chExt cx="1296144" cy="1728192"/>
          </a:xfrm>
        </p:grpSpPr>
        <p:grpSp>
          <p:nvGrpSpPr>
            <p:cNvPr id="28698" name="组合 122"/>
            <p:cNvGrpSpPr>
              <a:grpSpLocks/>
            </p:cNvGrpSpPr>
            <p:nvPr/>
          </p:nvGrpSpPr>
          <p:grpSpPr bwMode="auto">
            <a:xfrm>
              <a:off x="1936620" y="1275606"/>
              <a:ext cx="1296142" cy="1728192"/>
              <a:chOff x="1907704" y="1275606"/>
              <a:chExt cx="1296142" cy="1728192"/>
            </a:xfrm>
          </p:grpSpPr>
          <p:sp>
            <p:nvSpPr>
              <p:cNvPr id="67" name="圆角矩形 66"/>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1.3</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68" name="圆角矩形 67"/>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6" name="圆角矩形 5"/>
            <p:cNvSpPr/>
            <p:nvPr/>
          </p:nvSpPr>
          <p:spPr>
            <a:xfrm>
              <a:off x="1867957" y="2064495"/>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69" name="直接连接符 101"/>
          <p:cNvCxnSpPr>
            <a:cxnSpLocks noChangeShapeType="1"/>
          </p:cNvCxnSpPr>
          <p:nvPr/>
        </p:nvCxnSpPr>
        <p:spPr bwMode="auto">
          <a:xfrm>
            <a:off x="4614863" y="4886325"/>
            <a:ext cx="374173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8684" name="矩形 103"/>
          <p:cNvSpPr>
            <a:spLocks noChangeArrowheads="1"/>
          </p:cNvSpPr>
          <p:nvPr/>
        </p:nvSpPr>
        <p:spPr bwMode="auto">
          <a:xfrm flipH="1">
            <a:off x="4498975" y="438467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2400">
                <a:solidFill>
                  <a:srgbClr val="00ACE6"/>
                </a:solidFill>
                <a:latin typeface="微软雅黑" panose="020B0503020204020204" pitchFamily="34" charset="-122"/>
                <a:ea typeface="微软雅黑" panose="020B0503020204020204" pitchFamily="34" charset="-122"/>
              </a:rPr>
              <a:t>系统环境变量</a:t>
            </a:r>
          </a:p>
        </p:txBody>
      </p:sp>
      <p:grpSp>
        <p:nvGrpSpPr>
          <p:cNvPr id="28685" name="组合 121"/>
          <p:cNvGrpSpPr>
            <a:grpSpLocks/>
          </p:cNvGrpSpPr>
          <p:nvPr/>
        </p:nvGrpSpPr>
        <p:grpSpPr bwMode="auto">
          <a:xfrm rot="-12767">
            <a:off x="3475038" y="4410075"/>
            <a:ext cx="884237" cy="952500"/>
            <a:chOff x="1936620" y="1275606"/>
            <a:chExt cx="1296144" cy="1728192"/>
          </a:xfrm>
        </p:grpSpPr>
        <p:grpSp>
          <p:nvGrpSpPr>
            <p:cNvPr id="28694" name="组合 122"/>
            <p:cNvGrpSpPr>
              <a:grpSpLocks/>
            </p:cNvGrpSpPr>
            <p:nvPr/>
          </p:nvGrpSpPr>
          <p:grpSpPr bwMode="auto">
            <a:xfrm>
              <a:off x="1936620" y="1275606"/>
              <a:ext cx="1296142" cy="1728192"/>
              <a:chOff x="1907704" y="1275606"/>
              <a:chExt cx="1296142" cy="1728192"/>
            </a:xfrm>
          </p:grpSpPr>
          <p:sp>
            <p:nvSpPr>
              <p:cNvPr id="74" name="圆角矩形 73"/>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1.4</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75" name="圆角矩形 74"/>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73" name="圆角矩形 5"/>
            <p:cNvSpPr/>
            <p:nvPr/>
          </p:nvSpPr>
          <p:spPr>
            <a:xfrm>
              <a:off x="1867957" y="2064495"/>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7" name="直接连接符 101"/>
          <p:cNvCxnSpPr>
            <a:cxnSpLocks noChangeShapeType="1"/>
          </p:cNvCxnSpPr>
          <p:nvPr/>
        </p:nvCxnSpPr>
        <p:spPr bwMode="auto">
          <a:xfrm>
            <a:off x="3268663" y="6156325"/>
            <a:ext cx="3741737" cy="0"/>
          </a:xfrm>
          <a:prstGeom prst="line">
            <a:avLst/>
          </a:prstGeom>
          <a:noFill/>
          <a:ln w="3175" algn="ctr">
            <a:solidFill>
              <a:schemeClr val="bg1">
                <a:lumMod val="50000"/>
              </a:schemeClr>
            </a:solidFill>
            <a:prstDash val="sysDot"/>
            <a:round/>
            <a:headEnd type="oval" w="sm" len="sm"/>
            <a:tailEnd type="oval" w="sm" len="sm"/>
          </a:ln>
          <a:extLst>
            <a:ext uri="{909E8E84-426E-40DD-AFC4-6F175D3DCCD1}">
              <a14:hiddenFill xmlns:a14="http://schemas.microsoft.com/office/drawing/2010/main">
                <a:noFill/>
              </a14:hiddenFill>
            </a:ext>
          </a:extLst>
        </p:spPr>
      </p:cxnSp>
      <p:sp>
        <p:nvSpPr>
          <p:cNvPr id="28687" name="矩形 103"/>
          <p:cNvSpPr>
            <a:spLocks noChangeArrowheads="1"/>
          </p:cNvSpPr>
          <p:nvPr/>
        </p:nvSpPr>
        <p:spPr bwMode="auto">
          <a:xfrm flipH="1">
            <a:off x="3152775" y="5654675"/>
            <a:ext cx="233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2400">
                <a:solidFill>
                  <a:srgbClr val="00ACE6"/>
                </a:solidFill>
                <a:latin typeface="微软雅黑" panose="020B0503020204020204" pitchFamily="34" charset="-122"/>
                <a:ea typeface="微软雅黑" panose="020B0503020204020204" pitchFamily="34" charset="-122"/>
              </a:rPr>
              <a:t>Java</a:t>
            </a:r>
            <a:r>
              <a:rPr lang="zh-CN" altLang="en-US" sz="2400">
                <a:solidFill>
                  <a:srgbClr val="00ACE6"/>
                </a:solidFill>
                <a:latin typeface="微软雅黑" panose="020B0503020204020204" pitchFamily="34" charset="-122"/>
                <a:ea typeface="微软雅黑" panose="020B0503020204020204" pitchFamily="34" charset="-122"/>
              </a:rPr>
              <a:t>的运行机制</a:t>
            </a:r>
          </a:p>
        </p:txBody>
      </p:sp>
      <p:grpSp>
        <p:nvGrpSpPr>
          <p:cNvPr id="28688" name="组合 121"/>
          <p:cNvGrpSpPr>
            <a:grpSpLocks/>
          </p:cNvGrpSpPr>
          <p:nvPr/>
        </p:nvGrpSpPr>
        <p:grpSpPr bwMode="auto">
          <a:xfrm rot="-12767">
            <a:off x="2128838" y="5680075"/>
            <a:ext cx="884237" cy="952500"/>
            <a:chOff x="1936620" y="1275606"/>
            <a:chExt cx="1296144" cy="1728192"/>
          </a:xfrm>
        </p:grpSpPr>
        <p:grpSp>
          <p:nvGrpSpPr>
            <p:cNvPr id="28690" name="组合 122"/>
            <p:cNvGrpSpPr>
              <a:grpSpLocks/>
            </p:cNvGrpSpPr>
            <p:nvPr/>
          </p:nvGrpSpPr>
          <p:grpSpPr bwMode="auto">
            <a:xfrm>
              <a:off x="1936620" y="1275606"/>
              <a:ext cx="1296142" cy="1728192"/>
              <a:chOff x="1907704" y="1275606"/>
              <a:chExt cx="1296142" cy="1728192"/>
            </a:xfrm>
          </p:grpSpPr>
          <p:sp>
            <p:nvSpPr>
              <p:cNvPr id="82" name="圆角矩形 81"/>
              <p:cNvSpPr/>
              <p:nvPr/>
            </p:nvSpPr>
            <p:spPr>
              <a:xfrm>
                <a:off x="1907704" y="1275606"/>
                <a:ext cx="1296143" cy="172819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600" b="1" kern="0" dirty="0">
                    <a:solidFill>
                      <a:prstClr val="white"/>
                    </a:solidFill>
                    <a:latin typeface="Cambria Math" panose="02040503050406030204" pitchFamily="18" charset="0"/>
                    <a:ea typeface="汉仪综艺体简" panose="02010609000101010101" pitchFamily="49" charset="-122"/>
                  </a:rPr>
                  <a:t>1.5</a:t>
                </a:r>
                <a:endParaRPr lang="zh-CN" altLang="en-US" sz="3600" b="1" kern="0" dirty="0">
                  <a:solidFill>
                    <a:prstClr val="white"/>
                  </a:solidFill>
                  <a:latin typeface="Cambria Math" panose="02040503050406030204" pitchFamily="18" charset="0"/>
                  <a:ea typeface="汉仪综艺体简" panose="02010609000101010101" pitchFamily="49" charset="-122"/>
                </a:endParaRPr>
              </a:p>
            </p:txBody>
          </p:sp>
          <p:sp>
            <p:nvSpPr>
              <p:cNvPr id="83" name="圆角矩形 82"/>
              <p:cNvSpPr/>
              <p:nvPr/>
            </p:nvSpPr>
            <p:spPr>
              <a:xfrm>
                <a:off x="1961224" y="1347615"/>
                <a:ext cx="1189103" cy="1584176"/>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81" name="圆角矩形 5"/>
            <p:cNvSpPr/>
            <p:nvPr/>
          </p:nvSpPr>
          <p:spPr>
            <a:xfrm>
              <a:off x="1867957" y="2064495"/>
              <a:ext cx="1293818"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2868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目录</a:t>
            </a:r>
          </a:p>
        </p:txBody>
      </p:sp>
    </p:spTree>
    <p:custDataLst>
      <p:tags r:id="rId1"/>
    </p:custData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457200" y="1066800"/>
            <a:ext cx="8229600" cy="5033963"/>
          </a:xfrm>
        </p:spPr>
        <p:txBody>
          <a:bodyPr/>
          <a:lstStyle/>
          <a:p>
            <a:pPr eaLnBrk="1" hangingPunct="1"/>
            <a:r>
              <a:rPr lang="en-US" altLang="zh-CN" b="1" dirty="0">
                <a:solidFill>
                  <a:srgbClr val="0070C0"/>
                </a:solidFill>
              </a:rPr>
              <a:t>1.4.2 </a:t>
            </a:r>
            <a:r>
              <a:rPr lang="en-US" altLang="zh-CN" b="1" dirty="0" err="1">
                <a:solidFill>
                  <a:srgbClr val="0070C0"/>
                </a:solidFill>
              </a:rPr>
              <a:t>classpath</a:t>
            </a:r>
            <a:r>
              <a:rPr lang="zh-CN" altLang="en-US" b="1" dirty="0">
                <a:solidFill>
                  <a:srgbClr val="0070C0"/>
                </a:solidFill>
              </a:rPr>
              <a:t>环境变量</a:t>
            </a:r>
            <a:endParaRPr lang="en-US" altLang="zh-CN" b="1" dirty="0">
              <a:solidFill>
                <a:srgbClr val="0070C0"/>
              </a:solidFill>
            </a:endParaRPr>
          </a:p>
          <a:p>
            <a:pPr lvl="1" eaLnBrk="1" hangingPunct="1"/>
            <a:r>
              <a:rPr lang="zh-CN" altLang="en-US" dirty="0"/>
              <a:t>当前</a:t>
            </a:r>
            <a:r>
              <a:rPr lang="en-US" altLang="zh-CN" dirty="0" err="1"/>
              <a:t>classpath</a:t>
            </a:r>
            <a:r>
              <a:rPr lang="zh-CN" altLang="en-US" dirty="0"/>
              <a:t>环境变量没有设置，为了让</a:t>
            </a:r>
            <a:r>
              <a:rPr lang="en-US" altLang="zh-CN" dirty="0"/>
              <a:t>Java</a:t>
            </a:r>
            <a:r>
              <a:rPr lang="zh-CN" altLang="en-US" dirty="0"/>
              <a:t>虚拟机能找到所需的</a:t>
            </a:r>
            <a:r>
              <a:rPr lang="en-US" altLang="zh-CN" dirty="0"/>
              <a:t>class</a:t>
            </a:r>
            <a:r>
              <a:rPr lang="zh-CN" altLang="en-US" dirty="0"/>
              <a:t>文件，就需要对</a:t>
            </a:r>
            <a:r>
              <a:rPr lang="en-US" altLang="zh-CN" dirty="0" err="1"/>
              <a:t>classpath</a:t>
            </a:r>
            <a:r>
              <a:rPr lang="zh-CN" altLang="en-US" dirty="0"/>
              <a:t>环境变量进行设置，在命令行窗口输入下面的命令：</a:t>
            </a:r>
            <a:endParaRPr lang="en-US" altLang="zh-CN" dirty="0"/>
          </a:p>
          <a:p>
            <a:pPr lvl="1" eaLnBrk="1" hangingPunct="1"/>
            <a:endParaRPr lang="en-US" altLang="zh-CN" dirty="0"/>
          </a:p>
          <a:p>
            <a:pPr lvl="1" eaLnBrk="1" hangingPunct="1"/>
            <a:endParaRPr lang="en-US" altLang="zh-CN" dirty="0"/>
          </a:p>
          <a:p>
            <a:pPr lvl="1" eaLnBrk="1" hangingPunct="1"/>
            <a:r>
              <a:rPr lang="zh-CN" altLang="zh-CN" dirty="0"/>
              <a:t>再次执行“</a:t>
            </a:r>
            <a:r>
              <a:rPr lang="en-US" altLang="zh-CN" dirty="0"/>
              <a:t>java HelloWorld</a:t>
            </a:r>
            <a:r>
              <a:rPr lang="zh-CN" altLang="zh-CN" dirty="0"/>
              <a:t>”命令运行程序，会看到正确的结果</a:t>
            </a:r>
            <a:endParaRPr lang="zh-CN" altLang="en-US" dirty="0"/>
          </a:p>
        </p:txBody>
      </p:sp>
      <p:pic>
        <p:nvPicPr>
          <p:cNvPr id="64515" name="图片 3" descr="屏幕剪辑"/>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148013"/>
            <a:ext cx="91440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4857750"/>
            <a:ext cx="68897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457200" y="1066800"/>
            <a:ext cx="8229600" cy="5033963"/>
          </a:xfrm>
        </p:spPr>
        <p:txBody>
          <a:bodyPr/>
          <a:lstStyle/>
          <a:p>
            <a:pPr eaLnBrk="1" hangingPunct="1"/>
            <a:r>
              <a:rPr lang="en-US" altLang="zh-CN" b="1" dirty="0">
                <a:solidFill>
                  <a:srgbClr val="0070C0"/>
                </a:solidFill>
              </a:rPr>
              <a:t>1.4.2 </a:t>
            </a:r>
            <a:r>
              <a:rPr lang="en-US" altLang="zh-CN" b="1" dirty="0" err="1">
                <a:solidFill>
                  <a:srgbClr val="0070C0"/>
                </a:solidFill>
              </a:rPr>
              <a:t>classpath</a:t>
            </a:r>
            <a:r>
              <a:rPr lang="zh-CN" altLang="en-US" b="1" dirty="0">
                <a:solidFill>
                  <a:srgbClr val="0070C0"/>
                </a:solidFill>
              </a:rPr>
              <a:t>环境变量</a:t>
            </a:r>
            <a:endParaRPr lang="en-US" altLang="zh-CN" b="1" dirty="0">
              <a:solidFill>
                <a:srgbClr val="0070C0"/>
              </a:solidFill>
            </a:endParaRPr>
          </a:p>
          <a:p>
            <a:pPr lvl="1" eaLnBrk="1" hangingPunct="1"/>
            <a:r>
              <a:rPr lang="zh-CN" altLang="en-US" dirty="0"/>
              <a:t>值得注意的是，在</a:t>
            </a:r>
            <a:r>
              <a:rPr lang="en-US" altLang="zh-CN" dirty="0"/>
              <a:t>1.3</a:t>
            </a:r>
            <a:r>
              <a:rPr lang="zh-CN" altLang="en-US" dirty="0"/>
              <a:t>小节中，我们并没有对</a:t>
            </a:r>
            <a:r>
              <a:rPr lang="en-US" altLang="zh-CN" dirty="0" err="1"/>
              <a:t>classpath</a:t>
            </a:r>
            <a:r>
              <a:rPr lang="zh-CN" altLang="en-US" dirty="0"/>
              <a:t>环境变量进行设置，但在“</a:t>
            </a:r>
            <a:r>
              <a:rPr lang="en-US" altLang="zh-CN" dirty="0"/>
              <a:t>C:\Program Files\Java\jdk1.7.0_10\bin”</a:t>
            </a:r>
            <a:r>
              <a:rPr lang="zh-CN" altLang="en-US" dirty="0"/>
              <a:t>目录下仍然可以使用“</a:t>
            </a:r>
            <a:r>
              <a:rPr lang="en-US" altLang="zh-CN" dirty="0"/>
              <a:t>java”</a:t>
            </a:r>
            <a:r>
              <a:rPr lang="zh-CN" altLang="en-US" dirty="0"/>
              <a:t>命令正常运行程序，而没有出现无法找到“</a:t>
            </a:r>
            <a:r>
              <a:rPr lang="en-US" altLang="zh-CN" dirty="0" err="1"/>
              <a:t>HelloWorld.class</a:t>
            </a:r>
            <a:r>
              <a:rPr lang="en-US" altLang="zh-CN" dirty="0"/>
              <a:t>”</a:t>
            </a:r>
            <a:r>
              <a:rPr lang="zh-CN" altLang="en-US" dirty="0"/>
              <a:t>文件的错误。</a:t>
            </a:r>
            <a:endParaRPr lang="en-US" altLang="zh-CN" dirty="0"/>
          </a:p>
          <a:p>
            <a:pPr lvl="1" eaLnBrk="1" hangingPunct="1"/>
            <a:r>
              <a:rPr lang="zh-CN" altLang="en-US" dirty="0"/>
              <a:t>这是因为从</a:t>
            </a:r>
            <a:r>
              <a:rPr lang="en-US" altLang="zh-CN" dirty="0"/>
              <a:t>JDK5.0</a:t>
            </a:r>
            <a:r>
              <a:rPr lang="zh-CN" altLang="en-US" dirty="0"/>
              <a:t>开始，如果</a:t>
            </a:r>
            <a:r>
              <a:rPr lang="en-US" altLang="zh-CN" dirty="0" err="1"/>
              <a:t>classpath</a:t>
            </a:r>
            <a:r>
              <a:rPr lang="zh-CN" altLang="en-US" dirty="0"/>
              <a:t>环境变量没有进行设置，</a:t>
            </a:r>
            <a:r>
              <a:rPr lang="en-US" altLang="zh-CN" dirty="0"/>
              <a:t>Java</a:t>
            </a:r>
            <a:r>
              <a:rPr lang="zh-CN" altLang="en-US" dirty="0"/>
              <a:t>虚拟机会自动将其设置为“</a:t>
            </a:r>
            <a:r>
              <a:rPr lang="en-US" altLang="zh-CN" dirty="0"/>
              <a:t>.”</a:t>
            </a:r>
            <a:r>
              <a:rPr lang="zh-CN" altLang="en-US" dirty="0"/>
              <a:t>，也就是当前目录。</a:t>
            </a:r>
          </a:p>
        </p:txBody>
      </p:sp>
      <p:sp>
        <p:nvSpPr>
          <p:cNvPr id="655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1.4 </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系统环境变量</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315913" y="1066800"/>
            <a:ext cx="8399462" cy="5033963"/>
          </a:xfrm>
        </p:spPr>
        <p:txBody>
          <a:bodyPr/>
          <a:lstStyle/>
          <a:p>
            <a:pPr eaLnBrk="1" hangingPunct="1"/>
            <a:r>
              <a:rPr lang="en-US" altLang="zh-CN" dirty="0"/>
              <a:t>Java</a:t>
            </a:r>
            <a:r>
              <a:rPr lang="zh-CN" altLang="en-US" dirty="0"/>
              <a:t>程序运行时，经过</a:t>
            </a:r>
            <a:r>
              <a:rPr lang="zh-CN" altLang="en-US" dirty="0">
                <a:solidFill>
                  <a:srgbClr val="009ED6"/>
                </a:solidFill>
              </a:rPr>
              <a:t>编译和运行</a:t>
            </a:r>
            <a:r>
              <a:rPr lang="zh-CN" altLang="en-US" dirty="0"/>
              <a:t>两个步骤。</a:t>
            </a:r>
            <a:endParaRPr lang="en-US" altLang="zh-CN" dirty="0"/>
          </a:p>
          <a:p>
            <a:pPr lvl="1" eaLnBrk="1" hangingPunct="1"/>
            <a:r>
              <a:rPr lang="zh-CN" altLang="en-US" dirty="0"/>
              <a:t>以例程</a:t>
            </a:r>
            <a:r>
              <a:rPr lang="en-US" altLang="zh-CN" dirty="0"/>
              <a:t>1-1</a:t>
            </a:r>
            <a:r>
              <a:rPr lang="zh-CN" altLang="en-US" dirty="0"/>
              <a:t>为例，具体步骤如下：</a:t>
            </a:r>
            <a:endParaRPr lang="en-US" altLang="zh-CN" dirty="0"/>
          </a:p>
          <a:p>
            <a:pPr lvl="1" eaLnBrk="1" hangingPunct="1"/>
            <a:r>
              <a:rPr lang="zh-CN" altLang="en-US" dirty="0"/>
              <a:t>（</a:t>
            </a:r>
            <a:r>
              <a:rPr lang="en-US" altLang="zh-CN" dirty="0"/>
              <a:t>1</a:t>
            </a:r>
            <a:r>
              <a:rPr lang="zh-CN" altLang="en-US" dirty="0"/>
              <a:t>）编写一个</a:t>
            </a:r>
            <a:r>
              <a:rPr lang="en-US" altLang="zh-CN" dirty="0"/>
              <a:t>HelloWorld.java</a:t>
            </a:r>
            <a:r>
              <a:rPr lang="zh-CN" altLang="en-US" dirty="0"/>
              <a:t>的文件。</a:t>
            </a:r>
          </a:p>
          <a:p>
            <a:pPr lvl="1" eaLnBrk="1" hangingPunct="1"/>
            <a:r>
              <a:rPr lang="zh-CN" altLang="en-US" dirty="0"/>
              <a:t>（</a:t>
            </a:r>
            <a:r>
              <a:rPr lang="en-US" altLang="zh-CN" dirty="0"/>
              <a:t>2</a:t>
            </a:r>
            <a:r>
              <a:rPr lang="zh-CN" altLang="en-US" dirty="0"/>
              <a:t>）使用</a:t>
            </a:r>
            <a:r>
              <a:rPr lang="zh-CN" altLang="en-US" dirty="0" smtClean="0"/>
              <a:t>“</a:t>
            </a:r>
            <a:r>
              <a:rPr lang="en-US" altLang="zh-CN" dirty="0" err="1"/>
              <a:t>j</a:t>
            </a:r>
            <a:r>
              <a:rPr lang="en-US" altLang="zh-CN" dirty="0" err="1" smtClean="0"/>
              <a:t>avac</a:t>
            </a:r>
            <a:r>
              <a:rPr lang="en-US" altLang="zh-CN" dirty="0" smtClean="0"/>
              <a:t> </a:t>
            </a:r>
            <a:r>
              <a:rPr lang="en-US" altLang="zh-CN" dirty="0"/>
              <a:t>HelloWorld.java”</a:t>
            </a:r>
            <a:r>
              <a:rPr lang="zh-CN" altLang="en-US" dirty="0"/>
              <a:t>命令开启</a:t>
            </a:r>
            <a:r>
              <a:rPr lang="en-US" altLang="zh-CN" dirty="0"/>
              <a:t>Java</a:t>
            </a:r>
            <a:r>
              <a:rPr lang="zh-CN" altLang="en-US" dirty="0"/>
              <a:t>编译器并进行编译。编译结束后，会自动生成一个</a:t>
            </a:r>
            <a:r>
              <a:rPr lang="en-US" altLang="zh-CN" dirty="0" err="1"/>
              <a:t>HelloWorld.class</a:t>
            </a:r>
            <a:r>
              <a:rPr lang="zh-CN" altLang="en-US" dirty="0"/>
              <a:t>的字节码文件。</a:t>
            </a:r>
          </a:p>
          <a:p>
            <a:pPr lvl="1" eaLnBrk="1" hangingPunct="1"/>
            <a:r>
              <a:rPr lang="zh-CN" altLang="en-US" dirty="0"/>
              <a:t>（</a:t>
            </a:r>
            <a:r>
              <a:rPr lang="en-US" altLang="zh-CN" dirty="0"/>
              <a:t>3</a:t>
            </a:r>
            <a:r>
              <a:rPr lang="zh-CN" altLang="en-US" dirty="0"/>
              <a:t>）使用</a:t>
            </a:r>
            <a:r>
              <a:rPr lang="zh-CN" altLang="en-US" dirty="0" smtClean="0"/>
              <a:t>“</a:t>
            </a:r>
            <a:r>
              <a:rPr lang="en-US" altLang="zh-CN" dirty="0"/>
              <a:t>j</a:t>
            </a:r>
            <a:r>
              <a:rPr lang="en-US" altLang="zh-CN" smtClean="0"/>
              <a:t>ava </a:t>
            </a:r>
            <a:r>
              <a:rPr lang="en-US" altLang="zh-CN" dirty="0"/>
              <a:t>HelloWorld”</a:t>
            </a:r>
            <a:r>
              <a:rPr lang="zh-CN" altLang="en-US" dirty="0"/>
              <a:t>命令启动</a:t>
            </a:r>
            <a:r>
              <a:rPr lang="en-US" altLang="zh-CN" dirty="0"/>
              <a:t>Java</a:t>
            </a:r>
            <a:r>
              <a:rPr lang="zh-CN" altLang="en-US" dirty="0"/>
              <a:t>虚拟机运行程序，</a:t>
            </a:r>
            <a:r>
              <a:rPr lang="en-US" altLang="zh-CN" dirty="0"/>
              <a:t>Java</a:t>
            </a:r>
            <a:r>
              <a:rPr lang="zh-CN" altLang="en-US" dirty="0"/>
              <a:t>虚拟机首先将编译好的字节码文件加载到内存，这个过程被称为类加载，它是由类加载器完成的，然后虚拟机针对加载到内存中的</a:t>
            </a:r>
            <a:r>
              <a:rPr lang="en-US" altLang="zh-CN" dirty="0"/>
              <a:t>Java</a:t>
            </a:r>
            <a:r>
              <a:rPr lang="zh-CN" altLang="en-US" dirty="0"/>
              <a:t>类进行解释执行，便可看到运行结果。</a:t>
            </a:r>
          </a:p>
        </p:txBody>
      </p:sp>
      <p:sp>
        <p:nvSpPr>
          <p:cNvPr id="665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1.5 Java</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的运行机制</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457200" y="1066800"/>
            <a:ext cx="8399463" cy="5033963"/>
          </a:xfrm>
        </p:spPr>
        <p:txBody>
          <a:bodyPr/>
          <a:lstStyle/>
          <a:p>
            <a:pPr eaLnBrk="1" hangingPunct="1"/>
            <a:r>
              <a:rPr lang="en-US" altLang="zh-CN"/>
              <a:t>Java</a:t>
            </a:r>
            <a:r>
              <a:rPr lang="zh-CN" altLang="en-US"/>
              <a:t>程序是由虚拟机负责解释执行的，而并非操作系统。</a:t>
            </a:r>
            <a:endParaRPr lang="en-US" altLang="zh-CN"/>
          </a:p>
          <a:p>
            <a:pPr eaLnBrk="1" hangingPunct="1"/>
            <a:r>
              <a:rPr lang="zh-CN" altLang="en-US"/>
              <a:t>这样做的好处是可以实现跨平台性，也就是说针对不同的操作系统可以编写相同的程序，只需安装不同版本的虚拟机即可。</a:t>
            </a:r>
          </a:p>
        </p:txBody>
      </p:sp>
      <p:pic>
        <p:nvPicPr>
          <p:cNvPr id="67587"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l="6262" r="8102"/>
          <a:stretch>
            <a:fillRect/>
          </a:stretch>
        </p:blipFill>
        <p:spPr bwMode="auto">
          <a:xfrm>
            <a:off x="1852613" y="3116263"/>
            <a:ext cx="5767387"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1.5 Java</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的运行机制</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457200" y="1379095"/>
            <a:ext cx="8399463" cy="4721668"/>
          </a:xfrm>
        </p:spPr>
        <p:txBody>
          <a:bodyPr/>
          <a:lstStyle/>
          <a:p>
            <a:pPr eaLnBrk="1" hangingPunct="1"/>
            <a:r>
              <a:rPr lang="zh-CN" altLang="en-US" dirty="0"/>
              <a:t>这种方式使得</a:t>
            </a:r>
            <a:r>
              <a:rPr lang="en-US" altLang="zh-CN" dirty="0"/>
              <a:t>Java</a:t>
            </a:r>
            <a:r>
              <a:rPr lang="zh-CN" altLang="en-US" dirty="0"/>
              <a:t>语言“一次编写，到处运行（</a:t>
            </a:r>
            <a:r>
              <a:rPr lang="en-US" altLang="zh-CN" dirty="0"/>
              <a:t>write once</a:t>
            </a:r>
            <a:r>
              <a:rPr lang="zh-CN" altLang="en-US" dirty="0"/>
              <a:t>，</a:t>
            </a:r>
            <a:r>
              <a:rPr lang="en-US" altLang="zh-CN" dirty="0"/>
              <a:t>run anywhere</a:t>
            </a:r>
            <a:r>
              <a:rPr lang="zh-CN" altLang="en-US" dirty="0"/>
              <a:t>）”，有效地解决了程序设计语言在不同操作系统编译时产生不同机器代码的问题，大大降低了程序开发和维护的成本。</a:t>
            </a:r>
            <a:endParaRPr lang="en-US" altLang="zh-CN" dirty="0"/>
          </a:p>
          <a:p>
            <a:pPr eaLnBrk="1" hangingPunct="1"/>
            <a:r>
              <a:rPr lang="zh-CN" altLang="zh-CN" dirty="0"/>
              <a:t>需要注意的是，</a:t>
            </a:r>
            <a:r>
              <a:rPr lang="en-US" altLang="zh-CN" dirty="0"/>
              <a:t>Java</a:t>
            </a:r>
            <a:r>
              <a:rPr lang="zh-CN" altLang="zh-CN" dirty="0"/>
              <a:t>程序通过</a:t>
            </a:r>
            <a:r>
              <a:rPr lang="en-US" altLang="zh-CN" dirty="0"/>
              <a:t>Java</a:t>
            </a:r>
            <a:r>
              <a:rPr lang="zh-CN" altLang="zh-CN" dirty="0"/>
              <a:t>虚拟机可以达到跨平台特性，但</a:t>
            </a:r>
            <a:r>
              <a:rPr lang="en-US" altLang="zh-CN" dirty="0"/>
              <a:t>Java</a:t>
            </a:r>
            <a:r>
              <a:rPr lang="zh-CN" altLang="zh-CN" dirty="0"/>
              <a:t>虚拟机并不是跨平台的。也就是说，不同操作系统上的</a:t>
            </a:r>
            <a:r>
              <a:rPr lang="en-US" altLang="zh-CN" dirty="0"/>
              <a:t>Java</a:t>
            </a:r>
            <a:r>
              <a:rPr lang="zh-CN" altLang="zh-CN" dirty="0"/>
              <a:t>虚拟机是不同的。</a:t>
            </a:r>
          </a:p>
        </p:txBody>
      </p:sp>
      <p:sp>
        <p:nvSpPr>
          <p:cNvPr id="686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1.5 Java</a:t>
            </a:r>
            <a:r>
              <a:rPr lang="zh-CN" altLang="en-US" sz="3200" b="1">
                <a:solidFill>
                  <a:srgbClr val="0070C0"/>
                </a:solidFill>
                <a:latin typeface="微软雅黑" panose="020B0503020204020204" pitchFamily="34" charset="-122"/>
                <a:ea typeface="微软雅黑" panose="020B0503020204020204" pitchFamily="34" charset="-122"/>
                <a:sym typeface="Wingdings" panose="05000000000000000000" pitchFamily="2" charset="2"/>
              </a:rPr>
              <a:t>的运行机制</a:t>
            </a:r>
            <a:endPar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
          </p:nvPr>
        </p:nvSpPr>
        <p:spPr>
          <a:xfrm>
            <a:off x="457200" y="1338263"/>
            <a:ext cx="8229600" cy="5059362"/>
          </a:xfrm>
        </p:spPr>
        <p:txBody>
          <a:bodyPr/>
          <a:lstStyle/>
          <a:p>
            <a:pPr eaLnBrk="1" hangingPunct="1">
              <a:lnSpc>
                <a:spcPct val="200000"/>
              </a:lnSpc>
            </a:pPr>
            <a:r>
              <a:rPr lang="zh-CN" altLang="en-US" sz="2000" dirty="0"/>
              <a:t>本章首先介绍了</a:t>
            </a:r>
            <a:r>
              <a:rPr lang="en-US" altLang="zh-CN" sz="2000" dirty="0">
                <a:solidFill>
                  <a:srgbClr val="FF0000"/>
                </a:solidFill>
              </a:rPr>
              <a:t>Java</a:t>
            </a:r>
            <a:r>
              <a:rPr lang="zh-CN" altLang="en-US" sz="2000" dirty="0">
                <a:solidFill>
                  <a:srgbClr val="FF0000"/>
                </a:solidFill>
              </a:rPr>
              <a:t>语言</a:t>
            </a:r>
            <a:r>
              <a:rPr lang="zh-CN" altLang="en-US" sz="2000" dirty="0"/>
              <a:t>及其相关</a:t>
            </a:r>
            <a:r>
              <a:rPr lang="zh-CN" altLang="en-US" sz="2000" dirty="0">
                <a:solidFill>
                  <a:srgbClr val="FF0000"/>
                </a:solidFill>
              </a:rPr>
              <a:t>特性</a:t>
            </a:r>
            <a:r>
              <a:rPr lang="zh-CN" altLang="en-US" sz="2000" dirty="0"/>
              <a:t>，然后介绍了在</a:t>
            </a:r>
            <a:r>
              <a:rPr lang="en-US" altLang="zh-CN" sz="2000" dirty="0"/>
              <a:t>Windows</a:t>
            </a:r>
            <a:r>
              <a:rPr lang="zh-CN" altLang="en-US" sz="2000" dirty="0"/>
              <a:t>系统平台中搭建</a:t>
            </a:r>
            <a:r>
              <a:rPr lang="en-US" altLang="zh-CN" sz="2000" dirty="0">
                <a:solidFill>
                  <a:srgbClr val="FF0000"/>
                </a:solidFill>
              </a:rPr>
              <a:t>Java</a:t>
            </a:r>
            <a:r>
              <a:rPr lang="zh-CN" altLang="en-US" sz="2000" dirty="0">
                <a:solidFill>
                  <a:srgbClr val="FF0000"/>
                </a:solidFill>
              </a:rPr>
              <a:t>开发环境</a:t>
            </a:r>
            <a:r>
              <a:rPr lang="zh-CN" altLang="en-US" sz="2000" dirty="0"/>
              <a:t>和</a:t>
            </a:r>
            <a:r>
              <a:rPr lang="zh-CN" altLang="en-US" sz="2000" dirty="0">
                <a:solidFill>
                  <a:srgbClr val="FF0000"/>
                </a:solidFill>
              </a:rPr>
              <a:t>配置环境变量</a:t>
            </a:r>
            <a:r>
              <a:rPr lang="zh-CN" altLang="en-US" sz="2000" dirty="0"/>
              <a:t>的方法，并演示了</a:t>
            </a:r>
            <a:r>
              <a:rPr lang="zh-CN" altLang="en-US" sz="2000" dirty="0">
                <a:solidFill>
                  <a:srgbClr val="FF0000"/>
                </a:solidFill>
              </a:rPr>
              <a:t>编写一个简单</a:t>
            </a:r>
            <a:r>
              <a:rPr lang="en-US" altLang="zh-CN" sz="2000" dirty="0">
                <a:solidFill>
                  <a:srgbClr val="FF0000"/>
                </a:solidFill>
              </a:rPr>
              <a:t>Java</a:t>
            </a:r>
            <a:r>
              <a:rPr lang="zh-CN" altLang="en-US" sz="2000" dirty="0">
                <a:solidFill>
                  <a:srgbClr val="FF0000"/>
                </a:solidFill>
              </a:rPr>
              <a:t>程序的步骤</a:t>
            </a:r>
            <a:r>
              <a:rPr lang="zh-CN" altLang="en-US" sz="2000" dirty="0"/>
              <a:t>，最后介绍了</a:t>
            </a:r>
            <a:r>
              <a:rPr lang="en-US" altLang="zh-CN" sz="2000" dirty="0"/>
              <a:t>Java</a:t>
            </a:r>
            <a:r>
              <a:rPr lang="zh-CN" altLang="en-US" sz="2000" dirty="0"/>
              <a:t>的</a:t>
            </a:r>
            <a:r>
              <a:rPr lang="zh-CN" altLang="en-US" sz="2000" dirty="0">
                <a:solidFill>
                  <a:srgbClr val="FF0000"/>
                </a:solidFill>
              </a:rPr>
              <a:t>运行机制</a:t>
            </a:r>
            <a:r>
              <a:rPr lang="zh-CN" altLang="en-US" sz="2000" dirty="0"/>
              <a:t>。</a:t>
            </a:r>
          </a:p>
          <a:p>
            <a:pPr eaLnBrk="1" hangingPunct="1">
              <a:lnSpc>
                <a:spcPct val="200000"/>
              </a:lnSpc>
            </a:pPr>
            <a:r>
              <a:rPr lang="zh-CN" altLang="en-US" sz="2000" dirty="0"/>
              <a:t>通过本章的学习，初学者能够对</a:t>
            </a:r>
            <a:r>
              <a:rPr lang="en-US" altLang="zh-CN" sz="2000" dirty="0"/>
              <a:t>Java</a:t>
            </a:r>
            <a:r>
              <a:rPr lang="zh-CN" altLang="en-US" sz="2000" dirty="0"/>
              <a:t>语言以及其相关特性有一个概念上的认识，</a:t>
            </a:r>
            <a:r>
              <a:rPr lang="zh-CN" altLang="en-US" sz="2000" b="1" u="sng" dirty="0">
                <a:solidFill>
                  <a:srgbClr val="FF0000"/>
                </a:solidFill>
              </a:rPr>
              <a:t>重点要掌握的是</a:t>
            </a:r>
            <a:r>
              <a:rPr lang="en-US" altLang="zh-CN" sz="2000" b="1" u="sng" dirty="0">
                <a:solidFill>
                  <a:srgbClr val="FF0000"/>
                </a:solidFill>
              </a:rPr>
              <a:t>Java</a:t>
            </a:r>
            <a:r>
              <a:rPr lang="zh-CN" altLang="en-US" sz="2000" b="1" u="sng" dirty="0">
                <a:solidFill>
                  <a:srgbClr val="FF0000"/>
                </a:solidFill>
              </a:rPr>
              <a:t>开发环境的搭建以及</a:t>
            </a:r>
            <a:r>
              <a:rPr lang="en-US" altLang="zh-CN" sz="2000" b="1" u="sng" dirty="0">
                <a:solidFill>
                  <a:srgbClr val="FF0000"/>
                </a:solidFill>
              </a:rPr>
              <a:t>Java</a:t>
            </a:r>
            <a:r>
              <a:rPr lang="zh-CN" altLang="en-US" sz="2000" b="1" u="sng" dirty="0">
                <a:solidFill>
                  <a:srgbClr val="FF0000"/>
                </a:solidFill>
              </a:rPr>
              <a:t>的运行机制</a:t>
            </a:r>
            <a:r>
              <a:rPr lang="zh-CN" altLang="en-US" sz="2000" dirty="0"/>
              <a:t>，对于</a:t>
            </a:r>
            <a:r>
              <a:rPr lang="en-US" altLang="zh-CN" sz="2000" dirty="0"/>
              <a:t>Java</a:t>
            </a:r>
            <a:r>
              <a:rPr lang="zh-CN" altLang="en-US" sz="2000" dirty="0"/>
              <a:t>源文件的编写可以通过后面章节的学习逐渐掌握。</a:t>
            </a:r>
            <a:endParaRPr lang="en-US" altLang="zh-CN" sz="2000" dirty="0"/>
          </a:p>
        </p:txBody>
      </p:sp>
      <p:sp>
        <p:nvSpPr>
          <p:cNvPr id="6963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a:solidFill>
                  <a:srgbClr val="0070C0"/>
                </a:solidFill>
                <a:latin typeface="Arial" panose="020B0604020202020204" pitchFamily="34" charset="0"/>
                <a:ea typeface="宋体" panose="02010600030101010101" pitchFamily="2" charset="-122"/>
                <a:sym typeface="Wingdings" panose="05000000000000000000" pitchFamily="2" charset="2"/>
              </a:rPr>
              <a:t></a:t>
            </a:r>
            <a:r>
              <a:rPr lang="zh-CN" altLang="en-US" sz="3200" b="1">
                <a:solidFill>
                  <a:srgbClr val="0070C0"/>
                </a:solidFill>
                <a:latin typeface="微软雅黑" panose="020B0503020204020204" pitchFamily="34" charset="-122"/>
                <a:ea typeface="微软雅黑" panose="020B0503020204020204" pitchFamily="34" charset="-122"/>
                <a:sym typeface="宋体" panose="02010600030101010101" pitchFamily="2" charset="-122"/>
              </a:rPr>
              <a:t>本章小结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练习</a:t>
            </a:r>
            <a:endParaRPr lang="en-US" altLang="zh-CN" dirty="0"/>
          </a:p>
          <a:p>
            <a:pPr marL="514350" indent="-514350">
              <a:buAutoNum type="arabicPeriod"/>
            </a:pPr>
            <a:r>
              <a:rPr lang="zh-CN" altLang="en-US" dirty="0"/>
              <a:t>编写程序，打印输出你的姓名和学号；</a:t>
            </a:r>
            <a:endParaRPr lang="en-US" altLang="zh-CN" dirty="0"/>
          </a:p>
          <a:p>
            <a:pPr marL="514350" indent="-514350">
              <a:buAutoNum type="arabicPeriod"/>
            </a:pPr>
            <a:r>
              <a:rPr lang="zh-CN" altLang="en-US" dirty="0"/>
              <a:t>编写程序，使用以下公式计算并显示半径为</a:t>
            </a:r>
            <a:r>
              <a:rPr lang="en-US" altLang="zh-CN" dirty="0"/>
              <a:t>5.5</a:t>
            </a:r>
            <a:r>
              <a:rPr lang="zh-CN" altLang="en-US" dirty="0"/>
              <a:t>的圆面积和周长：</a:t>
            </a:r>
            <a:endParaRPr lang="en-US" altLang="zh-CN" dirty="0"/>
          </a:p>
          <a:p>
            <a:pPr marL="457200" lvl="1" indent="0">
              <a:buNone/>
            </a:pPr>
            <a:r>
              <a:rPr lang="zh-CN" altLang="en-US" dirty="0"/>
              <a:t>面积</a:t>
            </a:r>
            <a:r>
              <a:rPr lang="en-US" altLang="zh-CN" dirty="0"/>
              <a:t>=pi * </a:t>
            </a:r>
            <a:r>
              <a:rPr lang="zh-CN" altLang="en-US" dirty="0"/>
              <a:t>半径 * 半径</a:t>
            </a:r>
            <a:endParaRPr lang="en-US" altLang="zh-CN" dirty="0"/>
          </a:p>
          <a:p>
            <a:pPr marL="457200" lvl="1" indent="0">
              <a:buNone/>
            </a:pPr>
            <a:r>
              <a:rPr lang="zh-CN" altLang="en-US" dirty="0"/>
              <a:t>周长</a:t>
            </a:r>
            <a:r>
              <a:rPr lang="en-US" altLang="zh-CN" dirty="0"/>
              <a:t>=2 * pi * </a:t>
            </a:r>
            <a:r>
              <a:rPr lang="zh-CN" altLang="en-US" dirty="0"/>
              <a:t>半径</a:t>
            </a:r>
            <a:endParaRPr lang="en-US" altLang="zh-CN" dirty="0"/>
          </a:p>
          <a:p>
            <a:pPr marL="457200" lvl="1" indent="0">
              <a:buNone/>
            </a:pPr>
            <a:endParaRPr lang="en-US" altLang="zh-CN" dirty="0"/>
          </a:p>
          <a:p>
            <a:pPr marL="457200" lvl="1" indent="0">
              <a:buNone/>
            </a:pPr>
            <a:r>
              <a:rPr lang="zh-CN" altLang="en-US" dirty="0">
                <a:solidFill>
                  <a:srgbClr val="FF0000"/>
                </a:solidFill>
              </a:rPr>
              <a:t>思考：如何从键盘上输入数据？</a:t>
            </a:r>
            <a:endParaRPr lang="en-US" altLang="zh-CN" dirty="0">
              <a:solidFill>
                <a:srgbClr val="FF0000"/>
              </a:solidFill>
            </a:endParaRPr>
          </a:p>
          <a:p>
            <a:pPr marL="457200" lvl="1" indent="0">
              <a:buNone/>
            </a:pPr>
            <a:endParaRPr lang="en-US" altLang="zh-CN" dirty="0"/>
          </a:p>
          <a:p>
            <a:pPr marL="457200" lvl="1" indent="0">
              <a:buNone/>
            </a:pPr>
            <a:endParaRPr lang="en-US" altLang="zh-CN" dirty="0"/>
          </a:p>
        </p:txBody>
      </p:sp>
    </p:spTree>
    <p:extLst>
      <p:ext uri="{BB962C8B-B14F-4D97-AF65-F5344CB8AC3E}">
        <p14:creationId xmlns:p14="http://schemas.microsoft.com/office/powerpoint/2010/main" val="97322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4" name="标题 1"/>
          <p:cNvSpPr>
            <a:spLocks noChangeArrowheads="1"/>
          </p:cNvSpPr>
          <p:nvPr/>
        </p:nvSpPr>
        <p:spPr bwMode="auto">
          <a:xfrm>
            <a:off x="250825"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 typeface="Wingdings" panose="05000000000000000000" pitchFamily="2" charset="2"/>
              <a:buNone/>
            </a:pPr>
            <a:endParaRPr lang="zh-CN" altLang="en-US" sz="3600" b="1">
              <a:solidFill>
                <a:srgbClr val="FFFF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29704" name="TextBox 154"/>
          <p:cNvSpPr txBox="1">
            <a:spLocks noChangeArrowheads="1"/>
          </p:cNvSpPr>
          <p:nvPr/>
        </p:nvSpPr>
        <p:spPr bwMode="auto">
          <a:xfrm>
            <a:off x="3870325" y="17002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b="1">
                <a:latin typeface="Arial" panose="020B0604020202020204" pitchFamily="34" charset="0"/>
                <a:ea typeface="宋体" panose="02010600030101010101" pitchFamily="2" charset="-122"/>
              </a:rPr>
              <a:t>1.1  </a:t>
            </a:r>
            <a:r>
              <a:rPr lang="en-US" altLang="zh-CN" b="1">
                <a:solidFill>
                  <a:srgbClr val="00ACE6"/>
                </a:solidFill>
                <a:latin typeface="微软雅黑" panose="020B0503020204020204" pitchFamily="34" charset="-122"/>
                <a:ea typeface="微软雅黑" panose="020B0503020204020204" pitchFamily="34" charset="-122"/>
              </a:rPr>
              <a:t>Java</a:t>
            </a:r>
            <a:r>
              <a:rPr lang="zh-CN" altLang="en-US" b="1">
                <a:latin typeface="微软雅黑" panose="020B0503020204020204" pitchFamily="34" charset="-122"/>
                <a:ea typeface="微软雅黑" panose="020B0503020204020204" pitchFamily="34" charset="-122"/>
              </a:rPr>
              <a:t>概述</a:t>
            </a:r>
          </a:p>
        </p:txBody>
      </p:sp>
      <p:pic>
        <p:nvPicPr>
          <p:cNvPr id="29705" name="Picture 3">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6" name="图片 181">
            <a:hlinkClick r:id="rId3" action="ppaction://hlinksldjump"/>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3"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chemeClr val="bg1"/>
                </a:solidFill>
                <a:latin typeface="微软雅黑" panose="020B0503020204020204" pitchFamily="34" charset="-122"/>
                <a:ea typeface="微软雅黑" panose="020B0503020204020204" pitchFamily="34" charset="-122"/>
              </a:rPr>
              <a:t>返回目录</a:t>
            </a:r>
          </a:p>
        </p:txBody>
      </p:sp>
      <p:grpSp>
        <p:nvGrpSpPr>
          <p:cNvPr id="29708" name="组合 311"/>
          <p:cNvGrpSpPr>
            <a:grpSpLocks/>
          </p:cNvGrpSpPr>
          <p:nvPr/>
        </p:nvGrpSpPr>
        <p:grpSpPr bwMode="auto">
          <a:xfrm>
            <a:off x="1106488" y="2987675"/>
            <a:ext cx="7629525" cy="668338"/>
            <a:chOff x="1029300" y="5045322"/>
            <a:chExt cx="7628925" cy="669008"/>
          </a:xfrm>
        </p:grpSpPr>
        <p:grpSp>
          <p:nvGrpSpPr>
            <p:cNvPr id="29727" name="组合 345"/>
            <p:cNvGrpSpPr>
              <a:grpSpLocks/>
            </p:cNvGrpSpPr>
            <p:nvPr/>
          </p:nvGrpSpPr>
          <p:grpSpPr bwMode="auto">
            <a:xfrm>
              <a:off x="2520950" y="5045323"/>
              <a:ext cx="6137275" cy="669007"/>
              <a:chOff x="2520950" y="4924673"/>
              <a:chExt cx="6137275" cy="789657"/>
            </a:xfrm>
          </p:grpSpPr>
          <p:sp>
            <p:nvSpPr>
              <p:cNvPr id="83" name="AutoShape 218"/>
              <p:cNvSpPr>
                <a:spLocks noChangeArrowheads="1"/>
              </p:cNvSpPr>
              <p:nvPr/>
            </p:nvSpPr>
            <p:spPr bwMode="auto">
              <a:xfrm>
                <a:off x="2721442" y="5393590"/>
                <a:ext cx="5806618"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33" name="组合 351"/>
              <p:cNvGrpSpPr>
                <a:grpSpLocks/>
              </p:cNvGrpSpPr>
              <p:nvPr/>
            </p:nvGrpSpPr>
            <p:grpSpPr bwMode="auto">
              <a:xfrm>
                <a:off x="2520950" y="4924673"/>
                <a:ext cx="6137275" cy="664245"/>
                <a:chOff x="2520950" y="4868193"/>
                <a:chExt cx="6137275" cy="720725"/>
              </a:xfrm>
            </p:grpSpPr>
            <p:sp>
              <p:nvSpPr>
                <p:cNvPr id="85" name="AutoShape 181"/>
                <p:cNvSpPr>
                  <a:spLocks noChangeArrowheads="1"/>
                </p:cNvSpPr>
                <p:nvPr/>
              </p:nvSpPr>
              <p:spPr bwMode="auto">
                <a:xfrm>
                  <a:off x="2521433" y="4868192"/>
                  <a:ext cx="6136792"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6" name="AutoShape 202"/>
                <p:cNvSpPr>
                  <a:spLocks noChangeArrowheads="1"/>
                </p:cNvSpPr>
                <p:nvPr/>
              </p:nvSpPr>
              <p:spPr bwMode="auto">
                <a:xfrm>
                  <a:off x="2762714" y="4984196"/>
                  <a:ext cx="5689152"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9" name="Line 188"/>
            <p:cNvSpPr>
              <a:spLocks noChangeShapeType="1"/>
            </p:cNvSpPr>
            <p:nvPr/>
          </p:nvSpPr>
          <p:spPr bwMode="auto">
            <a:xfrm flipH="1">
              <a:off x="1500750" y="5329770"/>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29" name="组合 347"/>
            <p:cNvGrpSpPr>
              <a:grpSpLocks/>
            </p:cNvGrpSpPr>
            <p:nvPr/>
          </p:nvGrpSpPr>
          <p:grpSpPr bwMode="auto">
            <a:xfrm>
              <a:off x="1029300" y="5045322"/>
              <a:ext cx="635025" cy="637257"/>
              <a:chOff x="1098627" y="4776118"/>
              <a:chExt cx="903287" cy="906462"/>
            </a:xfrm>
          </p:grpSpPr>
          <p:sp>
            <p:nvSpPr>
              <p:cNvPr id="81" name="Oval 148"/>
              <p:cNvSpPr>
                <a:spLocks noChangeArrowheads="1"/>
              </p:cNvSpPr>
              <p:nvPr/>
            </p:nvSpPr>
            <p:spPr bwMode="auto">
              <a:xfrm>
                <a:off x="1098627" y="4776118"/>
                <a:ext cx="903180" cy="906418"/>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82" name="Oval 151"/>
              <p:cNvSpPr>
                <a:spLocks noChangeArrowheads="1"/>
              </p:cNvSpPr>
              <p:nvPr/>
            </p:nvSpPr>
            <p:spPr bwMode="auto">
              <a:xfrm>
                <a:off x="1414740" y="4803243"/>
                <a:ext cx="241600" cy="24186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grpSp>
        <p:nvGrpSpPr>
          <p:cNvPr id="29709" name="组合 313"/>
          <p:cNvGrpSpPr>
            <a:grpSpLocks/>
          </p:cNvGrpSpPr>
          <p:nvPr/>
        </p:nvGrpSpPr>
        <p:grpSpPr bwMode="auto">
          <a:xfrm>
            <a:off x="1328738" y="3954463"/>
            <a:ext cx="7407275" cy="668337"/>
            <a:chOff x="1252258" y="5045323"/>
            <a:chExt cx="7405967" cy="669007"/>
          </a:xfrm>
        </p:grpSpPr>
        <p:grpSp>
          <p:nvGrpSpPr>
            <p:cNvPr id="29720" name="组合 338"/>
            <p:cNvGrpSpPr>
              <a:grpSpLocks/>
            </p:cNvGrpSpPr>
            <p:nvPr/>
          </p:nvGrpSpPr>
          <p:grpSpPr bwMode="auto">
            <a:xfrm>
              <a:off x="2520950" y="5045323"/>
              <a:ext cx="6137275" cy="669007"/>
              <a:chOff x="2520950" y="4924673"/>
              <a:chExt cx="6137275" cy="789657"/>
            </a:xfrm>
          </p:grpSpPr>
          <p:sp>
            <p:nvSpPr>
              <p:cNvPr id="91"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29724" name="组合 342"/>
              <p:cNvGrpSpPr>
                <a:grpSpLocks/>
              </p:cNvGrpSpPr>
              <p:nvPr/>
            </p:nvGrpSpPr>
            <p:grpSpPr bwMode="auto">
              <a:xfrm>
                <a:off x="2520950" y="4924673"/>
                <a:ext cx="6137275" cy="664245"/>
                <a:chOff x="2520950" y="4868193"/>
                <a:chExt cx="6137275" cy="720725"/>
              </a:xfrm>
            </p:grpSpPr>
            <p:sp>
              <p:nvSpPr>
                <p:cNvPr id="93"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4"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0"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29710" name="组合 315"/>
          <p:cNvGrpSpPr>
            <a:grpSpLocks/>
          </p:cNvGrpSpPr>
          <p:nvPr/>
        </p:nvGrpSpPr>
        <p:grpSpPr bwMode="auto">
          <a:xfrm>
            <a:off x="1112838" y="3932238"/>
            <a:ext cx="635000" cy="638175"/>
            <a:chOff x="1190461" y="2772022"/>
            <a:chExt cx="635025" cy="637257"/>
          </a:xfrm>
        </p:grpSpPr>
        <p:sp>
          <p:nvSpPr>
            <p:cNvPr id="104"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45"/>
              <a:ext cx="169869" cy="169618"/>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29711" name="TextBox 317"/>
          <p:cNvSpPr txBox="1">
            <a:spLocks noChangeArrowheads="1"/>
          </p:cNvSpPr>
          <p:nvPr/>
        </p:nvSpPr>
        <p:spPr bwMode="auto">
          <a:xfrm>
            <a:off x="1055688" y="310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1.1.1</a:t>
            </a:r>
            <a:endParaRPr lang="zh-CN" altLang="en-US" sz="1800">
              <a:latin typeface="Arial" panose="020B0604020202020204" pitchFamily="34" charset="0"/>
              <a:ea typeface="宋体" panose="02010600030101010101" pitchFamily="2" charset="-122"/>
            </a:endParaRPr>
          </a:p>
        </p:txBody>
      </p:sp>
      <p:sp>
        <p:nvSpPr>
          <p:cNvPr id="29712" name="TextBox 318"/>
          <p:cNvSpPr txBox="1">
            <a:spLocks noChangeArrowheads="1"/>
          </p:cNvSpPr>
          <p:nvPr/>
        </p:nvSpPr>
        <p:spPr bwMode="auto">
          <a:xfrm>
            <a:off x="1068388" y="40687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Arial" panose="020B0604020202020204" pitchFamily="34" charset="0"/>
                <a:ea typeface="宋体" panose="02010600030101010101" pitchFamily="2" charset="-122"/>
              </a:rPr>
              <a:t>1.1.2</a:t>
            </a:r>
            <a:endParaRPr lang="zh-CN" altLang="en-US" sz="1800">
              <a:latin typeface="Arial" panose="020B0604020202020204" pitchFamily="34" charset="0"/>
              <a:ea typeface="宋体" panose="02010600030101010101" pitchFamily="2" charset="-122"/>
            </a:endParaRPr>
          </a:p>
        </p:txBody>
      </p:sp>
      <p:sp>
        <p:nvSpPr>
          <p:cNvPr id="29713" name="TextBox 320"/>
          <p:cNvSpPr txBox="1">
            <a:spLocks noChangeArrowheads="1"/>
          </p:cNvSpPr>
          <p:nvPr/>
        </p:nvSpPr>
        <p:spPr bwMode="auto">
          <a:xfrm>
            <a:off x="3213100" y="3089275"/>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什么是</a:t>
            </a:r>
            <a:r>
              <a:rPr lang="en-US" altLang="zh-CN" sz="1800">
                <a:latin typeface="微软雅黑" panose="020B0503020204020204" pitchFamily="34" charset="-122"/>
                <a:ea typeface="微软雅黑" panose="020B0503020204020204" pitchFamily="34" charset="-122"/>
              </a:rPr>
              <a:t>Java</a:t>
            </a:r>
            <a:endParaRPr lang="zh-CN" altLang="en-US" sz="1800">
              <a:latin typeface="微软雅黑" panose="020B0503020204020204" pitchFamily="34" charset="-122"/>
              <a:ea typeface="微软雅黑" panose="020B0503020204020204" pitchFamily="34" charset="-122"/>
            </a:endParaRPr>
          </a:p>
        </p:txBody>
      </p:sp>
      <p:sp>
        <p:nvSpPr>
          <p:cNvPr id="29714" name="TextBox 321"/>
          <p:cNvSpPr txBox="1">
            <a:spLocks noChangeArrowheads="1"/>
          </p:cNvSpPr>
          <p:nvPr/>
        </p:nvSpPr>
        <p:spPr bwMode="auto">
          <a:xfrm>
            <a:off x="3213100" y="4056063"/>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Java</a:t>
            </a:r>
            <a:r>
              <a:rPr lang="zh-CN" altLang="en-US" sz="1800">
                <a:latin typeface="微软雅黑" panose="020B0503020204020204" pitchFamily="34" charset="-122"/>
                <a:ea typeface="微软雅黑" panose="020B0503020204020204" pitchFamily="34" charset="-122"/>
              </a:rPr>
              <a:t>语言的特点</a:t>
            </a:r>
          </a:p>
        </p:txBody>
      </p:sp>
      <p:sp>
        <p:nvSpPr>
          <p:cNvPr id="297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知识架构</a:t>
            </a:r>
          </a:p>
        </p:txBody>
      </p:sp>
      <p:sp>
        <p:nvSpPr>
          <p:cNvPr id="2971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fld id="{7BC58BED-0A3C-45FF-B045-86BB358373AB}" type="datetime1">
              <a:rPr lang="zh-CN" altLang="en-US" sz="1200" smtClean="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2020/9/18</a:t>
            </a:fld>
            <a:endParaRPr lang="zh-CN" altLang="en-US" sz="1200">
              <a:solidFill>
                <a:srgbClr val="898989"/>
              </a:solidFill>
              <a:latin typeface="Arial" panose="020B0604020202020204" pitchFamily="34" charset="0"/>
              <a:ea typeface="宋体" panose="02010600030101010101" pitchFamily="2" charset="-122"/>
            </a:endParaRPr>
          </a:p>
        </p:txBody>
      </p:sp>
      <p:sp>
        <p:nvSpPr>
          <p:cNvPr id="29717" name="灯片编号占位符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fld id="{560BA3E4-DADA-4CD2-B7BF-F113643AC2B9}" type="slidenum">
              <a:rPr lang="zh-CN" altLang="en-US" sz="120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5</a:t>
            </a:fld>
            <a:endParaRPr lang="zh-CN" altLang="en-US" sz="1200">
              <a:solidFill>
                <a:srgbClr val="898989"/>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nodePh="1">
                                  <p:stCondLst>
                                    <p:cond delay="0"/>
                                  </p:stCondLst>
                                  <p:endCondLst>
                                    <p:cond evt="begin" delay="0">
                                      <p:tn val="5"/>
                                    </p:cond>
                                  </p:end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p:txBody>
          <a:bodyPr/>
          <a:lstStyle/>
          <a:p>
            <a:pPr eaLnBrk="1" hangingPunct="1"/>
            <a:r>
              <a:rPr lang="en-US" altLang="zh-CN" b="1" dirty="0">
                <a:solidFill>
                  <a:srgbClr val="0070C0"/>
                </a:solidFill>
              </a:rPr>
              <a:t>1.1.1 </a:t>
            </a:r>
            <a:r>
              <a:rPr lang="zh-CN" altLang="en-US" b="1" dirty="0">
                <a:solidFill>
                  <a:srgbClr val="0070C0"/>
                </a:solidFill>
              </a:rPr>
              <a:t>什么是</a:t>
            </a:r>
            <a:r>
              <a:rPr lang="en-US" altLang="zh-CN" b="1" dirty="0">
                <a:solidFill>
                  <a:srgbClr val="0070C0"/>
                </a:solidFill>
              </a:rPr>
              <a:t>Java</a:t>
            </a:r>
          </a:p>
          <a:p>
            <a:pPr lvl="1" eaLnBrk="1" hangingPunct="1">
              <a:lnSpc>
                <a:spcPct val="200000"/>
              </a:lnSpc>
            </a:pPr>
            <a:r>
              <a:rPr lang="zh-CN" altLang="zh-CN" dirty="0"/>
              <a:t>计算机语言（</a:t>
            </a:r>
            <a:r>
              <a:rPr lang="en-US" altLang="zh-CN" dirty="0"/>
              <a:t>Computer Language</a:t>
            </a:r>
            <a:r>
              <a:rPr lang="zh-CN" altLang="zh-CN" dirty="0"/>
              <a:t>）是人与计算机之间通讯的语言</a:t>
            </a:r>
            <a:r>
              <a:rPr lang="zh-CN" altLang="en-US" dirty="0"/>
              <a:t>，</a:t>
            </a:r>
            <a:r>
              <a:rPr lang="zh-CN" altLang="zh-CN" dirty="0"/>
              <a:t>分成机器语言、汇编语言、高级语言三大类。</a:t>
            </a:r>
            <a:endParaRPr lang="en-US" altLang="zh-CN" dirty="0"/>
          </a:p>
          <a:p>
            <a:pPr lvl="1" eaLnBrk="1" hangingPunct="1">
              <a:lnSpc>
                <a:spcPct val="200000"/>
              </a:lnSpc>
            </a:pPr>
            <a:r>
              <a:rPr lang="en-US" altLang="zh-CN" dirty="0"/>
              <a:t>Java</a:t>
            </a:r>
            <a:r>
              <a:rPr lang="zh-CN" altLang="zh-CN" dirty="0"/>
              <a:t>是一种高级计算机语言，它是由</a:t>
            </a:r>
            <a:r>
              <a:rPr lang="en-US" altLang="zh-CN" dirty="0"/>
              <a:t>Sun</a:t>
            </a:r>
            <a:r>
              <a:rPr lang="zh-CN" altLang="zh-CN" dirty="0"/>
              <a:t>公司（已被</a:t>
            </a:r>
            <a:r>
              <a:rPr lang="en-US" altLang="zh-CN" dirty="0"/>
              <a:t>Oracle</a:t>
            </a:r>
            <a:r>
              <a:rPr lang="zh-CN" altLang="zh-CN" dirty="0"/>
              <a:t>公司收购）于</a:t>
            </a:r>
            <a:r>
              <a:rPr lang="en-US" altLang="zh-CN" dirty="0"/>
              <a:t>1995</a:t>
            </a:r>
            <a:r>
              <a:rPr lang="zh-CN" altLang="zh-CN" dirty="0"/>
              <a:t>年</a:t>
            </a:r>
            <a:r>
              <a:rPr lang="en-US" altLang="zh-CN" dirty="0"/>
              <a:t>5</a:t>
            </a:r>
            <a:r>
              <a:rPr lang="zh-CN" altLang="zh-CN" dirty="0"/>
              <a:t>月推出的一种可以编写跨平台应用软件、</a:t>
            </a:r>
            <a:r>
              <a:rPr lang="zh-CN" altLang="zh-CN" dirty="0">
                <a:solidFill>
                  <a:srgbClr val="FF0000"/>
                </a:solidFill>
              </a:rPr>
              <a:t>完全面向对象</a:t>
            </a:r>
            <a:r>
              <a:rPr lang="zh-CN" altLang="zh-CN" dirty="0"/>
              <a:t>的程序设计语言。</a:t>
            </a:r>
            <a:endParaRPr lang="en-US" altLang="zh-CN" dirty="0"/>
          </a:p>
        </p:txBody>
      </p:sp>
      <p:sp>
        <p:nvSpPr>
          <p:cNvPr id="3072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1.1 Java</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概述</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52124" y="976313"/>
            <a:ext cx="8715375" cy="5243512"/>
          </a:xfrm>
          <a:prstGeom prst="rect">
            <a:avLst/>
          </a:prstGeom>
        </p:spPr>
        <p:txBody>
          <a:bodyPr/>
          <a:lstStyle/>
          <a:p>
            <a:pPr marL="342900" indent="-342900">
              <a:spcBef>
                <a:spcPct val="20000"/>
              </a:spcBef>
              <a:buFont typeface="Wingdings" panose="05000000000000000000" pitchFamily="2" charset="2"/>
              <a:buChar char="Ø"/>
              <a:defRPr/>
            </a:pPr>
            <a:r>
              <a:rPr lang="zh-CN" altLang="zh-CN" sz="2400" b="1" noProof="1">
                <a:solidFill>
                  <a:srgbClr val="0070C0"/>
                </a:solidFill>
                <a:latin typeface="+mn-lt"/>
                <a:ea typeface="+mn-ea"/>
                <a:cs typeface="等线"/>
              </a:rPr>
              <a:t>Java的发展史</a:t>
            </a:r>
          </a:p>
          <a:p>
            <a:pPr marL="342900" indent="-342900">
              <a:spcBef>
                <a:spcPct val="20000"/>
              </a:spcBef>
              <a:buFont typeface="Arial" panose="020B0604020202020204" pitchFamily="34" charset="0"/>
              <a:buChar char="•"/>
              <a:defRPr/>
            </a:pPr>
            <a:r>
              <a:rPr lang="en-US" altLang="zh-CN" sz="2000" dirty="0">
                <a:solidFill>
                  <a:srgbClr val="FF0000"/>
                </a:solidFill>
                <a:latin typeface="+mn-lt"/>
                <a:ea typeface="+mn-ea"/>
              </a:rPr>
              <a:t>1995</a:t>
            </a:r>
            <a:r>
              <a:rPr lang="zh-CN" altLang="en-US" sz="2000" dirty="0">
                <a:solidFill>
                  <a:srgbClr val="FF0000"/>
                </a:solidFill>
                <a:latin typeface="+mn-lt"/>
                <a:ea typeface="+mn-ea"/>
              </a:rPr>
              <a:t>年</a:t>
            </a:r>
            <a:r>
              <a:rPr lang="en-US" altLang="zh-CN" sz="2000" dirty="0">
                <a:solidFill>
                  <a:srgbClr val="FF0000"/>
                </a:solidFill>
                <a:latin typeface="+mn-lt"/>
                <a:ea typeface="+mn-ea"/>
              </a:rPr>
              <a:t>5</a:t>
            </a:r>
            <a:r>
              <a:rPr lang="zh-CN" altLang="en-US" sz="2000" dirty="0">
                <a:solidFill>
                  <a:srgbClr val="FF0000"/>
                </a:solidFill>
                <a:latin typeface="+mn-lt"/>
                <a:ea typeface="+mn-ea"/>
              </a:rPr>
              <a:t>月</a:t>
            </a:r>
            <a:r>
              <a:rPr lang="en-US" altLang="zh-CN" sz="2000" dirty="0">
                <a:solidFill>
                  <a:srgbClr val="FF0000"/>
                </a:solidFill>
                <a:latin typeface="+mn-lt"/>
                <a:ea typeface="+mn-ea"/>
              </a:rPr>
              <a:t>23</a:t>
            </a:r>
            <a:r>
              <a:rPr lang="zh-CN" altLang="en-US" sz="2000" dirty="0">
                <a:solidFill>
                  <a:srgbClr val="FF0000"/>
                </a:solidFill>
                <a:latin typeface="+mn-lt"/>
                <a:ea typeface="+mn-ea"/>
              </a:rPr>
              <a:t>日，</a:t>
            </a:r>
            <a:r>
              <a:rPr lang="en-US" altLang="zh-CN" sz="2000" dirty="0">
                <a:solidFill>
                  <a:srgbClr val="FF0000"/>
                </a:solidFill>
                <a:latin typeface="+mn-lt"/>
                <a:ea typeface="+mn-ea"/>
              </a:rPr>
              <a:t>Java</a:t>
            </a:r>
            <a:r>
              <a:rPr lang="zh-CN" altLang="en-US" sz="2000" dirty="0">
                <a:solidFill>
                  <a:srgbClr val="FF0000"/>
                </a:solidFill>
                <a:latin typeface="+mn-lt"/>
                <a:ea typeface="+mn-ea"/>
              </a:rPr>
              <a:t>语言诞生</a:t>
            </a:r>
          </a:p>
          <a:p>
            <a:pPr marL="342900" indent="-342900">
              <a:spcBef>
                <a:spcPct val="20000"/>
              </a:spcBef>
              <a:buFont typeface="Arial" panose="020B0604020202020204" pitchFamily="34" charset="0"/>
              <a:buChar char="•"/>
              <a:defRPr/>
            </a:pPr>
            <a:r>
              <a:rPr lang="en-US" altLang="zh-CN" sz="2000" dirty="0">
                <a:latin typeface="+mn-lt"/>
                <a:ea typeface="+mn-ea"/>
              </a:rPr>
              <a:t>1996</a:t>
            </a:r>
            <a:r>
              <a:rPr lang="zh-CN" altLang="en-US" sz="2000" dirty="0">
                <a:latin typeface="+mn-lt"/>
                <a:ea typeface="+mn-ea"/>
              </a:rPr>
              <a:t>年，</a:t>
            </a:r>
            <a:r>
              <a:rPr lang="en-US" altLang="zh-CN" sz="2000" dirty="0">
                <a:latin typeface="+mn-lt"/>
                <a:ea typeface="+mn-ea"/>
              </a:rPr>
              <a:t>1997</a:t>
            </a:r>
            <a:r>
              <a:rPr lang="zh-CN" altLang="en-US" sz="2000" dirty="0">
                <a:latin typeface="+mn-lt"/>
                <a:ea typeface="+mn-ea"/>
              </a:rPr>
              <a:t>分别推出</a:t>
            </a:r>
            <a:r>
              <a:rPr lang="en-US" altLang="zh-CN" sz="2000" dirty="0">
                <a:latin typeface="+mn-lt"/>
                <a:ea typeface="+mn-ea"/>
              </a:rPr>
              <a:t>JDK1.0</a:t>
            </a:r>
            <a:r>
              <a:rPr lang="zh-CN" altLang="en-US" sz="2000" dirty="0">
                <a:latin typeface="+mn-lt"/>
                <a:ea typeface="+mn-ea"/>
              </a:rPr>
              <a:t>，</a:t>
            </a:r>
            <a:r>
              <a:rPr lang="en-US" altLang="zh-CN" sz="2000" dirty="0">
                <a:latin typeface="+mn-lt"/>
                <a:ea typeface="+mn-ea"/>
              </a:rPr>
              <a:t>JDK1.1</a:t>
            </a:r>
            <a:r>
              <a:rPr lang="zh-CN" altLang="en-US" sz="2000" dirty="0">
                <a:latin typeface="+mn-lt"/>
                <a:ea typeface="+mn-ea"/>
              </a:rPr>
              <a:t>版</a:t>
            </a:r>
          </a:p>
          <a:p>
            <a:pPr marL="342900" indent="-342900">
              <a:spcBef>
                <a:spcPct val="20000"/>
              </a:spcBef>
              <a:buFont typeface="Arial" panose="020B0604020202020204" pitchFamily="34" charset="0"/>
              <a:buChar char="•"/>
              <a:defRPr/>
            </a:pPr>
            <a:r>
              <a:rPr lang="en-US" altLang="zh-CN" sz="2000" dirty="0">
                <a:latin typeface="+mn-lt"/>
                <a:ea typeface="+mn-ea"/>
              </a:rPr>
              <a:t>1999</a:t>
            </a:r>
            <a:r>
              <a:rPr lang="zh-CN" altLang="en-US" sz="2000" dirty="0">
                <a:latin typeface="+mn-lt"/>
                <a:ea typeface="+mn-ea"/>
              </a:rPr>
              <a:t>年，</a:t>
            </a:r>
            <a:r>
              <a:rPr lang="en-US" altLang="zh-CN" sz="2000" dirty="0">
                <a:latin typeface="+mn-lt"/>
                <a:ea typeface="+mn-ea"/>
              </a:rPr>
              <a:t>Java</a:t>
            </a:r>
            <a:r>
              <a:rPr lang="zh-CN" altLang="en-US" sz="2000" dirty="0">
                <a:latin typeface="+mn-lt"/>
                <a:ea typeface="+mn-ea"/>
              </a:rPr>
              <a:t>被分成</a:t>
            </a:r>
            <a:r>
              <a:rPr lang="en-US" altLang="zh-CN" sz="2000" dirty="0">
                <a:latin typeface="+mn-lt"/>
                <a:ea typeface="+mn-ea"/>
              </a:rPr>
              <a:t>J2SE</a:t>
            </a:r>
            <a:r>
              <a:rPr lang="zh-CN" altLang="en-US" sz="2000" dirty="0">
                <a:latin typeface="+mn-lt"/>
                <a:ea typeface="+mn-ea"/>
              </a:rPr>
              <a:t>，</a:t>
            </a:r>
            <a:r>
              <a:rPr lang="en-US" altLang="zh-CN" sz="2000" dirty="0">
                <a:latin typeface="+mn-lt"/>
                <a:ea typeface="+mn-ea"/>
              </a:rPr>
              <a:t>J2EE</a:t>
            </a:r>
            <a:r>
              <a:rPr lang="zh-CN" altLang="en-US" sz="2000" dirty="0">
                <a:latin typeface="+mn-lt"/>
                <a:ea typeface="+mn-ea"/>
              </a:rPr>
              <a:t>，</a:t>
            </a:r>
            <a:r>
              <a:rPr lang="en-US" altLang="zh-CN" sz="2000" dirty="0">
                <a:latin typeface="+mn-lt"/>
                <a:ea typeface="+mn-ea"/>
              </a:rPr>
              <a:t>J2ME</a:t>
            </a:r>
          </a:p>
          <a:p>
            <a:pPr marL="342900" indent="-342900">
              <a:spcBef>
                <a:spcPct val="20000"/>
              </a:spcBef>
              <a:buFont typeface="Arial" panose="020B0604020202020204" pitchFamily="34" charset="0"/>
              <a:buChar char="•"/>
              <a:defRPr/>
            </a:pPr>
            <a:r>
              <a:rPr lang="en-US" altLang="zh-CN" sz="2000" dirty="0">
                <a:latin typeface="+mn-lt"/>
                <a:ea typeface="+mn-ea"/>
              </a:rPr>
              <a:t>2000</a:t>
            </a:r>
            <a:r>
              <a:rPr lang="zh-CN" altLang="en-US" sz="2000" dirty="0">
                <a:latin typeface="+mn-lt"/>
                <a:ea typeface="+mn-ea"/>
              </a:rPr>
              <a:t>年，</a:t>
            </a:r>
            <a:r>
              <a:rPr lang="en-US" altLang="zh-CN" sz="2000" dirty="0">
                <a:latin typeface="+mn-lt"/>
                <a:ea typeface="+mn-ea"/>
              </a:rPr>
              <a:t>JDK1.4</a:t>
            </a:r>
            <a:r>
              <a:rPr lang="zh-CN" altLang="en-US" sz="2000" dirty="0">
                <a:latin typeface="+mn-lt"/>
                <a:ea typeface="+mn-ea"/>
              </a:rPr>
              <a:t>发布</a:t>
            </a:r>
          </a:p>
          <a:p>
            <a:pPr marL="342900" indent="-342900">
              <a:spcBef>
                <a:spcPct val="20000"/>
              </a:spcBef>
              <a:buFont typeface="Arial" panose="020B0604020202020204" pitchFamily="34" charset="0"/>
              <a:buChar char="•"/>
              <a:defRPr/>
            </a:pPr>
            <a:r>
              <a:rPr lang="en-US" altLang="zh-CN" sz="2000" dirty="0">
                <a:solidFill>
                  <a:srgbClr val="FF0000"/>
                </a:solidFill>
                <a:latin typeface="+mn-lt"/>
                <a:ea typeface="+mn-ea"/>
              </a:rPr>
              <a:t>2004</a:t>
            </a:r>
            <a:r>
              <a:rPr lang="zh-CN" altLang="en-US" sz="2000" dirty="0">
                <a:solidFill>
                  <a:srgbClr val="FF0000"/>
                </a:solidFill>
                <a:latin typeface="+mn-lt"/>
                <a:ea typeface="+mn-ea"/>
              </a:rPr>
              <a:t>年</a:t>
            </a:r>
            <a:r>
              <a:rPr lang="en-US" altLang="zh-CN" sz="2000" dirty="0">
                <a:solidFill>
                  <a:srgbClr val="FF0000"/>
                </a:solidFill>
                <a:latin typeface="+mn-lt"/>
                <a:ea typeface="+mn-ea"/>
              </a:rPr>
              <a:t>9</a:t>
            </a:r>
            <a:r>
              <a:rPr lang="zh-CN" altLang="en-US" sz="2000" dirty="0">
                <a:solidFill>
                  <a:srgbClr val="FF0000"/>
                </a:solidFill>
                <a:latin typeface="+mn-lt"/>
                <a:ea typeface="+mn-ea"/>
              </a:rPr>
              <a:t>月</a:t>
            </a:r>
            <a:r>
              <a:rPr lang="en-US" altLang="zh-CN" sz="2000" dirty="0">
                <a:solidFill>
                  <a:srgbClr val="FF0000"/>
                </a:solidFill>
                <a:latin typeface="+mn-lt"/>
                <a:ea typeface="+mn-ea"/>
              </a:rPr>
              <a:t>30</a:t>
            </a:r>
            <a:r>
              <a:rPr lang="zh-CN" altLang="en-US" sz="2000" dirty="0">
                <a:solidFill>
                  <a:srgbClr val="FF0000"/>
                </a:solidFill>
                <a:latin typeface="+mn-lt"/>
                <a:ea typeface="+mn-ea"/>
              </a:rPr>
              <a:t>日</a:t>
            </a:r>
            <a:r>
              <a:rPr lang="en-US" altLang="zh-CN" sz="2000" dirty="0">
                <a:solidFill>
                  <a:srgbClr val="FF0000"/>
                </a:solidFill>
                <a:latin typeface="+mn-lt"/>
                <a:ea typeface="+mn-ea"/>
              </a:rPr>
              <a:t>18:00PM</a:t>
            </a:r>
            <a:r>
              <a:rPr lang="zh-CN" altLang="en-US" sz="2000" dirty="0">
                <a:solidFill>
                  <a:srgbClr val="FF0000"/>
                </a:solidFill>
                <a:latin typeface="+mn-lt"/>
                <a:ea typeface="+mn-ea"/>
              </a:rPr>
              <a:t>，</a:t>
            </a:r>
            <a:r>
              <a:rPr lang="en-US" altLang="zh-CN" sz="2000" dirty="0">
                <a:solidFill>
                  <a:srgbClr val="FF0000"/>
                </a:solidFill>
                <a:latin typeface="+mn-lt"/>
                <a:ea typeface="+mn-ea"/>
              </a:rPr>
              <a:t>J2SE1.5</a:t>
            </a:r>
            <a:r>
              <a:rPr lang="zh-CN" altLang="en-US" sz="2000" dirty="0">
                <a:solidFill>
                  <a:srgbClr val="FF0000"/>
                </a:solidFill>
                <a:latin typeface="+mn-lt"/>
                <a:ea typeface="+mn-ea"/>
              </a:rPr>
              <a:t>发布，成为</a:t>
            </a:r>
            <a:r>
              <a:rPr lang="en-US" altLang="zh-CN" sz="2000" dirty="0">
                <a:solidFill>
                  <a:srgbClr val="FF0000"/>
                </a:solidFill>
                <a:latin typeface="+mn-lt"/>
                <a:ea typeface="+mn-ea"/>
              </a:rPr>
              <a:t>Java</a:t>
            </a:r>
            <a:r>
              <a:rPr lang="zh-CN" altLang="en-US" sz="2000" dirty="0">
                <a:solidFill>
                  <a:srgbClr val="FF0000"/>
                </a:solidFill>
                <a:latin typeface="+mn-lt"/>
                <a:ea typeface="+mn-ea"/>
              </a:rPr>
              <a:t>语言发展史上的又一里程碑。为了表示该版本的重要性，</a:t>
            </a:r>
            <a:r>
              <a:rPr lang="en-US" altLang="zh-CN" sz="2000" dirty="0">
                <a:solidFill>
                  <a:srgbClr val="FF0000"/>
                </a:solidFill>
                <a:latin typeface="+mn-lt"/>
                <a:ea typeface="+mn-ea"/>
              </a:rPr>
              <a:t>J2SE1.5</a:t>
            </a:r>
            <a:r>
              <a:rPr lang="zh-CN" altLang="en-US" sz="2000" dirty="0">
                <a:solidFill>
                  <a:srgbClr val="FF0000"/>
                </a:solidFill>
                <a:latin typeface="+mn-lt"/>
                <a:ea typeface="+mn-ea"/>
              </a:rPr>
              <a:t>更名为</a:t>
            </a:r>
            <a:r>
              <a:rPr lang="en-US" altLang="zh-CN" sz="2000" dirty="0">
                <a:solidFill>
                  <a:srgbClr val="FF0000"/>
                </a:solidFill>
                <a:latin typeface="+mn-lt"/>
                <a:ea typeface="+mn-ea"/>
              </a:rPr>
              <a:t>Java SE 5.0 </a:t>
            </a:r>
          </a:p>
          <a:p>
            <a:pPr marL="342900" indent="-342900">
              <a:spcBef>
                <a:spcPct val="20000"/>
              </a:spcBef>
              <a:buFont typeface="Arial" panose="020B0604020202020204" pitchFamily="34" charset="0"/>
              <a:buChar char="•"/>
              <a:defRPr/>
            </a:pPr>
            <a:r>
              <a:rPr lang="en-US" altLang="zh-CN" sz="2000" dirty="0">
                <a:latin typeface="+mn-lt"/>
                <a:ea typeface="+mn-ea"/>
              </a:rPr>
              <a:t>2005</a:t>
            </a:r>
            <a:r>
              <a:rPr lang="zh-CN" altLang="en-US" sz="2000" dirty="0">
                <a:latin typeface="+mn-lt"/>
                <a:ea typeface="+mn-ea"/>
              </a:rPr>
              <a:t>年，</a:t>
            </a:r>
            <a:r>
              <a:rPr lang="en-US" altLang="zh-CN" sz="2000" dirty="0">
                <a:latin typeface="+mn-lt"/>
                <a:ea typeface="+mn-ea"/>
              </a:rPr>
              <a:t>Java</a:t>
            </a:r>
            <a:r>
              <a:rPr lang="zh-CN" altLang="en-US" sz="2000" dirty="0">
                <a:latin typeface="+mn-lt"/>
                <a:ea typeface="+mn-ea"/>
              </a:rPr>
              <a:t>版本正式更名为</a:t>
            </a:r>
            <a:r>
              <a:rPr lang="en-US" altLang="zh-CN" sz="2000" dirty="0">
                <a:latin typeface="+mn-lt"/>
                <a:ea typeface="+mn-ea"/>
              </a:rPr>
              <a:t>Java EE</a:t>
            </a:r>
            <a:r>
              <a:rPr lang="zh-CN" altLang="en-US" sz="2000" dirty="0">
                <a:latin typeface="+mn-lt"/>
                <a:ea typeface="+mn-ea"/>
              </a:rPr>
              <a:t>，</a:t>
            </a:r>
            <a:r>
              <a:rPr lang="en-US" altLang="zh-CN" sz="2000" dirty="0">
                <a:latin typeface="+mn-lt"/>
                <a:ea typeface="+mn-ea"/>
              </a:rPr>
              <a:t>Java SE</a:t>
            </a:r>
            <a:r>
              <a:rPr lang="zh-CN" altLang="en-US" sz="2000" dirty="0">
                <a:latin typeface="+mn-lt"/>
                <a:ea typeface="+mn-ea"/>
              </a:rPr>
              <a:t>，</a:t>
            </a:r>
            <a:r>
              <a:rPr lang="en-US" altLang="zh-CN" sz="2000" dirty="0">
                <a:latin typeface="+mn-lt"/>
                <a:ea typeface="+mn-ea"/>
              </a:rPr>
              <a:t> Java ME</a:t>
            </a:r>
          </a:p>
          <a:p>
            <a:pPr marL="342900" indent="-342900">
              <a:spcBef>
                <a:spcPct val="20000"/>
              </a:spcBef>
              <a:buFont typeface="Arial" panose="020B0604020202020204" pitchFamily="34" charset="0"/>
              <a:buChar char="•"/>
              <a:defRPr/>
            </a:pPr>
            <a:r>
              <a:rPr lang="en-US" altLang="zh-CN" sz="2000" dirty="0">
                <a:latin typeface="+mn-lt"/>
                <a:ea typeface="+mn-ea"/>
              </a:rPr>
              <a:t>2006</a:t>
            </a:r>
            <a:r>
              <a:rPr lang="zh-CN" altLang="en-US" sz="2000" dirty="0">
                <a:latin typeface="+mn-lt"/>
                <a:ea typeface="+mn-ea"/>
              </a:rPr>
              <a:t>年</a:t>
            </a:r>
            <a:r>
              <a:rPr lang="en-US" altLang="zh-CN" sz="2000" dirty="0">
                <a:latin typeface="+mn-lt"/>
                <a:ea typeface="+mn-ea"/>
              </a:rPr>
              <a:t>12</a:t>
            </a:r>
            <a:r>
              <a:rPr lang="zh-CN" altLang="en-US" sz="2000" dirty="0">
                <a:latin typeface="+mn-lt"/>
                <a:ea typeface="+mn-ea"/>
              </a:rPr>
              <a:t>月，</a:t>
            </a:r>
            <a:r>
              <a:rPr lang="en-US" altLang="zh-CN" sz="2000" dirty="0">
                <a:latin typeface="+mn-lt"/>
                <a:ea typeface="+mn-ea"/>
              </a:rPr>
              <a:t>Sun</a:t>
            </a:r>
            <a:r>
              <a:rPr lang="zh-CN" altLang="en-US" sz="2000" dirty="0">
                <a:latin typeface="+mn-lt"/>
                <a:ea typeface="+mn-ea"/>
              </a:rPr>
              <a:t>公司发布</a:t>
            </a:r>
            <a:r>
              <a:rPr lang="en-US" altLang="zh-CN" sz="2000" dirty="0">
                <a:latin typeface="+mn-lt"/>
                <a:ea typeface="+mn-ea"/>
              </a:rPr>
              <a:t>JRE6.0 </a:t>
            </a:r>
            <a:r>
              <a:rPr lang="zh-CN" altLang="en-US" sz="2000" dirty="0">
                <a:latin typeface="+mn-lt"/>
                <a:ea typeface="+mn-ea"/>
              </a:rPr>
              <a:t>　　</a:t>
            </a:r>
          </a:p>
          <a:p>
            <a:pPr marL="342900" indent="-342900">
              <a:spcBef>
                <a:spcPct val="20000"/>
              </a:spcBef>
              <a:buFont typeface="Arial" panose="020B0604020202020204" pitchFamily="34" charset="0"/>
              <a:buChar char="•"/>
              <a:defRPr/>
            </a:pPr>
            <a:r>
              <a:rPr lang="en-US" altLang="zh-CN" sz="2000" dirty="0">
                <a:solidFill>
                  <a:srgbClr val="FF0000"/>
                </a:solidFill>
                <a:latin typeface="+mn-lt"/>
                <a:ea typeface="+mn-ea"/>
              </a:rPr>
              <a:t>2009</a:t>
            </a:r>
            <a:r>
              <a:rPr lang="zh-CN" altLang="en-US" sz="2000" dirty="0">
                <a:solidFill>
                  <a:srgbClr val="FF0000"/>
                </a:solidFill>
                <a:latin typeface="+mn-lt"/>
                <a:ea typeface="+mn-ea"/>
              </a:rPr>
              <a:t>年</a:t>
            </a:r>
            <a:r>
              <a:rPr lang="en-US" altLang="zh-CN" sz="2000" dirty="0">
                <a:solidFill>
                  <a:srgbClr val="FF0000"/>
                </a:solidFill>
                <a:latin typeface="+mn-lt"/>
                <a:ea typeface="+mn-ea"/>
              </a:rPr>
              <a:t>04</a:t>
            </a:r>
            <a:r>
              <a:rPr lang="zh-CN" altLang="en-US" sz="2000" dirty="0">
                <a:solidFill>
                  <a:srgbClr val="FF0000"/>
                </a:solidFill>
                <a:latin typeface="+mn-lt"/>
                <a:ea typeface="+mn-ea"/>
              </a:rPr>
              <a:t>月</a:t>
            </a:r>
            <a:r>
              <a:rPr lang="en-US" altLang="zh-CN" sz="2000" dirty="0">
                <a:solidFill>
                  <a:srgbClr val="FF0000"/>
                </a:solidFill>
                <a:latin typeface="+mn-lt"/>
                <a:ea typeface="+mn-ea"/>
              </a:rPr>
              <a:t>20</a:t>
            </a:r>
            <a:r>
              <a:rPr lang="zh-CN" altLang="en-US" sz="2000" dirty="0">
                <a:solidFill>
                  <a:srgbClr val="FF0000"/>
                </a:solidFill>
                <a:latin typeface="+mn-lt"/>
                <a:ea typeface="+mn-ea"/>
              </a:rPr>
              <a:t>日，</a:t>
            </a:r>
            <a:r>
              <a:rPr lang="en-US" altLang="zh-CN" sz="2000" dirty="0">
                <a:solidFill>
                  <a:srgbClr val="FF0000"/>
                </a:solidFill>
                <a:latin typeface="+mn-lt"/>
                <a:ea typeface="+mn-ea"/>
              </a:rPr>
              <a:t>Oracle</a:t>
            </a:r>
            <a:r>
              <a:rPr lang="zh-CN" altLang="en-US" sz="2000" dirty="0">
                <a:solidFill>
                  <a:srgbClr val="FF0000"/>
                </a:solidFill>
                <a:latin typeface="+mn-lt"/>
                <a:ea typeface="+mn-ea"/>
              </a:rPr>
              <a:t>以</a:t>
            </a:r>
            <a:r>
              <a:rPr lang="en-US" altLang="zh-CN" sz="2000" dirty="0">
                <a:solidFill>
                  <a:srgbClr val="FF0000"/>
                </a:solidFill>
                <a:latin typeface="+mn-lt"/>
                <a:ea typeface="+mn-ea"/>
              </a:rPr>
              <a:t>74</a:t>
            </a:r>
            <a:r>
              <a:rPr lang="zh-CN" altLang="en-US" sz="2000" dirty="0">
                <a:solidFill>
                  <a:srgbClr val="FF0000"/>
                </a:solidFill>
                <a:latin typeface="+mn-lt"/>
                <a:ea typeface="+mn-ea"/>
              </a:rPr>
              <a:t>亿美元收购</a:t>
            </a:r>
            <a:r>
              <a:rPr lang="en-US" altLang="zh-CN" sz="2000" dirty="0">
                <a:solidFill>
                  <a:srgbClr val="FF0000"/>
                </a:solidFill>
                <a:latin typeface="+mn-lt"/>
                <a:ea typeface="+mn-ea"/>
              </a:rPr>
              <a:t>Sun</a:t>
            </a:r>
            <a:r>
              <a:rPr lang="zh-CN" altLang="en-US" sz="2000" dirty="0">
                <a:solidFill>
                  <a:srgbClr val="FF0000"/>
                </a:solidFill>
                <a:latin typeface="+mn-lt"/>
                <a:ea typeface="+mn-ea"/>
              </a:rPr>
              <a:t>，取得</a:t>
            </a:r>
            <a:r>
              <a:rPr lang="en-US" altLang="zh-CN" sz="2000" dirty="0">
                <a:solidFill>
                  <a:srgbClr val="FF0000"/>
                </a:solidFill>
                <a:latin typeface="+mn-lt"/>
                <a:ea typeface="+mn-ea"/>
              </a:rPr>
              <a:t>Java</a:t>
            </a:r>
            <a:r>
              <a:rPr lang="zh-CN" altLang="en-US" sz="2000" dirty="0">
                <a:solidFill>
                  <a:srgbClr val="FF0000"/>
                </a:solidFill>
                <a:latin typeface="+mn-lt"/>
                <a:ea typeface="+mn-ea"/>
              </a:rPr>
              <a:t>的版权</a:t>
            </a:r>
            <a:r>
              <a:rPr lang="zh-CN" altLang="en-US" sz="2000" dirty="0">
                <a:latin typeface="+mn-lt"/>
                <a:ea typeface="+mn-ea"/>
              </a:rPr>
              <a:t> </a:t>
            </a:r>
          </a:p>
          <a:p>
            <a:pPr marL="342900" indent="-342900">
              <a:spcBef>
                <a:spcPct val="20000"/>
              </a:spcBef>
              <a:buFont typeface="Arial" panose="020B0604020202020204" pitchFamily="34" charset="0"/>
              <a:buChar char="•"/>
              <a:defRPr/>
            </a:pPr>
            <a:r>
              <a:rPr lang="en-US" altLang="zh-CN" sz="2000" dirty="0">
                <a:latin typeface="+mn-lt"/>
                <a:ea typeface="+mn-ea"/>
              </a:rPr>
              <a:t>2010</a:t>
            </a:r>
            <a:r>
              <a:rPr lang="zh-CN" altLang="en-US" sz="2000" dirty="0">
                <a:latin typeface="+mn-lt"/>
                <a:ea typeface="+mn-ea"/>
              </a:rPr>
              <a:t>年</a:t>
            </a:r>
            <a:r>
              <a:rPr lang="en-US" altLang="zh-CN" sz="2000" dirty="0">
                <a:latin typeface="+mn-lt"/>
                <a:ea typeface="+mn-ea"/>
              </a:rPr>
              <a:t>9</a:t>
            </a:r>
            <a:r>
              <a:rPr lang="zh-CN" altLang="en-US" sz="2000" dirty="0">
                <a:latin typeface="+mn-lt"/>
                <a:ea typeface="+mn-ea"/>
              </a:rPr>
              <a:t>月，</a:t>
            </a:r>
            <a:r>
              <a:rPr lang="en-US" altLang="zh-CN" sz="2000" dirty="0">
                <a:latin typeface="+mn-lt"/>
                <a:ea typeface="+mn-ea"/>
              </a:rPr>
              <a:t>JDK7.0</a:t>
            </a:r>
            <a:r>
              <a:rPr lang="zh-CN" altLang="en-US" sz="2000" dirty="0">
                <a:latin typeface="+mn-lt"/>
                <a:ea typeface="+mn-ea"/>
              </a:rPr>
              <a:t>已经发布，增加了简单闭包功能 　　</a:t>
            </a:r>
          </a:p>
          <a:p>
            <a:pPr marL="342900" indent="-342900">
              <a:spcBef>
                <a:spcPct val="20000"/>
              </a:spcBef>
              <a:buFont typeface="Arial" panose="020B0604020202020204" pitchFamily="34" charset="0"/>
              <a:buChar char="•"/>
              <a:defRPr/>
            </a:pPr>
            <a:r>
              <a:rPr lang="en-US" altLang="zh-CN" sz="2000" dirty="0">
                <a:latin typeface="+mn-lt"/>
                <a:ea typeface="+mn-ea"/>
              </a:rPr>
              <a:t>2011</a:t>
            </a:r>
            <a:r>
              <a:rPr lang="zh-CN" altLang="en-US" sz="2000" dirty="0">
                <a:latin typeface="+mn-lt"/>
                <a:ea typeface="+mn-ea"/>
              </a:rPr>
              <a:t>年</a:t>
            </a:r>
            <a:r>
              <a:rPr lang="en-US" altLang="zh-CN" sz="2000" dirty="0">
                <a:latin typeface="+mn-lt"/>
                <a:ea typeface="+mn-ea"/>
              </a:rPr>
              <a:t>7</a:t>
            </a:r>
            <a:r>
              <a:rPr lang="zh-CN" altLang="en-US" sz="2000" dirty="0">
                <a:latin typeface="+mn-lt"/>
                <a:ea typeface="+mn-ea"/>
              </a:rPr>
              <a:t>月，</a:t>
            </a:r>
            <a:r>
              <a:rPr lang="en-US" altLang="zh-CN" sz="2000" dirty="0"/>
              <a:t>Oracle</a:t>
            </a:r>
            <a:r>
              <a:rPr lang="zh-CN" altLang="en-US" sz="2000" dirty="0"/>
              <a:t>（甲骨文）</a:t>
            </a:r>
            <a:r>
              <a:rPr lang="zh-CN" altLang="en-US" sz="2000" dirty="0">
                <a:latin typeface="+mn-lt"/>
                <a:ea typeface="+mn-ea"/>
              </a:rPr>
              <a:t>公司发布</a:t>
            </a:r>
            <a:r>
              <a:rPr lang="en-US" altLang="zh-CN" sz="2000" dirty="0">
                <a:latin typeface="+mn-lt"/>
                <a:ea typeface="+mn-ea"/>
              </a:rPr>
              <a:t>Java7</a:t>
            </a:r>
            <a:r>
              <a:rPr lang="zh-CN" altLang="en-US" sz="2000" dirty="0">
                <a:latin typeface="+mn-lt"/>
                <a:ea typeface="+mn-ea"/>
              </a:rPr>
              <a:t>的正式版</a:t>
            </a:r>
            <a:endParaRPr lang="en-US" altLang="zh-CN" sz="2000" dirty="0">
              <a:latin typeface="+mn-lt"/>
              <a:ea typeface="+mn-ea"/>
            </a:endParaRPr>
          </a:p>
          <a:p>
            <a:pPr marL="342900" indent="-342900">
              <a:spcBef>
                <a:spcPct val="20000"/>
              </a:spcBef>
              <a:buFont typeface="Arial" panose="020B0604020202020204" pitchFamily="34" charset="0"/>
              <a:buChar char="•"/>
              <a:defRPr/>
            </a:pPr>
            <a:r>
              <a:rPr lang="en-US" altLang="zh-CN" sz="2000" dirty="0">
                <a:solidFill>
                  <a:srgbClr val="FF0000"/>
                </a:solidFill>
                <a:latin typeface="+mn-lt"/>
                <a:ea typeface="+mn-ea"/>
              </a:rPr>
              <a:t>2014</a:t>
            </a:r>
            <a:r>
              <a:rPr lang="zh-CN" altLang="en-US" sz="2000" dirty="0">
                <a:solidFill>
                  <a:srgbClr val="FF0000"/>
                </a:solidFill>
                <a:latin typeface="+mn-lt"/>
                <a:ea typeface="+mn-ea"/>
              </a:rPr>
              <a:t>年</a:t>
            </a:r>
            <a:r>
              <a:rPr lang="en-US" altLang="zh-CN" sz="2000" dirty="0">
                <a:solidFill>
                  <a:srgbClr val="FF0000"/>
                </a:solidFill>
                <a:latin typeface="+mn-lt"/>
                <a:ea typeface="+mn-ea"/>
              </a:rPr>
              <a:t>3</a:t>
            </a:r>
            <a:r>
              <a:rPr lang="zh-CN" altLang="en-US" sz="2000" dirty="0">
                <a:solidFill>
                  <a:srgbClr val="FF0000"/>
                </a:solidFill>
                <a:latin typeface="+mn-lt"/>
                <a:ea typeface="+mn-ea"/>
              </a:rPr>
              <a:t>月，</a:t>
            </a:r>
            <a:r>
              <a:rPr lang="en-US" altLang="zh-CN" sz="2000" dirty="0">
                <a:solidFill>
                  <a:srgbClr val="FF0000"/>
                </a:solidFill>
                <a:latin typeface="+mn-lt"/>
                <a:ea typeface="+mn-ea"/>
              </a:rPr>
              <a:t>Oracle</a:t>
            </a:r>
            <a:r>
              <a:rPr lang="zh-CN" altLang="en-US" sz="2000" dirty="0">
                <a:solidFill>
                  <a:srgbClr val="FF0000"/>
                </a:solidFill>
                <a:latin typeface="+mn-lt"/>
                <a:ea typeface="+mn-ea"/>
              </a:rPr>
              <a:t>公司发表</a:t>
            </a:r>
            <a:r>
              <a:rPr lang="en-US" altLang="zh-CN" sz="2000" dirty="0">
                <a:solidFill>
                  <a:srgbClr val="FF0000"/>
                </a:solidFill>
                <a:latin typeface="+mn-lt"/>
                <a:ea typeface="+mn-ea"/>
              </a:rPr>
              <a:t>Java SE 1.8</a:t>
            </a:r>
          </a:p>
          <a:p>
            <a:pPr marL="342900" indent="-342900">
              <a:spcBef>
                <a:spcPct val="20000"/>
              </a:spcBef>
              <a:buFont typeface="Arial" panose="020B0604020202020204" pitchFamily="34" charset="0"/>
              <a:buChar char="•"/>
              <a:defRPr/>
            </a:pPr>
            <a:r>
              <a:rPr lang="en-US" altLang="zh-CN" sz="2000" dirty="0">
                <a:latin typeface="+mn-lt"/>
                <a:ea typeface="+mn-ea"/>
              </a:rPr>
              <a:t>2017</a:t>
            </a:r>
            <a:r>
              <a:rPr lang="zh-CN" altLang="en-US" sz="2000" dirty="0">
                <a:latin typeface="+mn-lt"/>
                <a:ea typeface="+mn-ea"/>
              </a:rPr>
              <a:t>年</a:t>
            </a:r>
            <a:r>
              <a:rPr lang="en-US" altLang="zh-CN" sz="2000" dirty="0">
                <a:latin typeface="+mn-lt"/>
                <a:ea typeface="+mn-ea"/>
              </a:rPr>
              <a:t>9</a:t>
            </a:r>
            <a:r>
              <a:rPr lang="zh-CN" altLang="en-US" sz="2000" dirty="0">
                <a:latin typeface="+mn-lt"/>
                <a:ea typeface="+mn-ea"/>
              </a:rPr>
              <a:t>月，</a:t>
            </a:r>
            <a:r>
              <a:rPr lang="en-US" altLang="zh-CN" sz="2000" dirty="0">
                <a:latin typeface="+mn-lt"/>
                <a:ea typeface="+mn-ea"/>
              </a:rPr>
              <a:t>Oracle</a:t>
            </a:r>
            <a:r>
              <a:rPr lang="zh-CN" altLang="en-US" sz="2000" dirty="0">
                <a:latin typeface="+mn-lt"/>
                <a:ea typeface="+mn-ea"/>
              </a:rPr>
              <a:t>发布</a:t>
            </a:r>
            <a:r>
              <a:rPr lang="en-US" altLang="zh-CN" sz="2000" dirty="0" err="1">
                <a:latin typeface="+mn-lt"/>
                <a:ea typeface="+mn-ea"/>
              </a:rPr>
              <a:t>JavaSE</a:t>
            </a:r>
            <a:r>
              <a:rPr lang="en-US" altLang="zh-CN" sz="2000" dirty="0">
                <a:latin typeface="+mn-lt"/>
                <a:ea typeface="+mn-ea"/>
              </a:rPr>
              <a:t> 9</a:t>
            </a:r>
            <a:r>
              <a:rPr lang="zh-CN" altLang="en-US" sz="2000" dirty="0">
                <a:latin typeface="+mn-lt"/>
                <a:ea typeface="+mn-ea"/>
              </a:rPr>
              <a:t>，</a:t>
            </a:r>
            <a:r>
              <a:rPr lang="en-US" altLang="zh-CN" sz="2000" dirty="0">
                <a:latin typeface="+mn-lt"/>
                <a:ea typeface="+mn-ea"/>
              </a:rPr>
              <a:t>2018</a:t>
            </a:r>
            <a:r>
              <a:rPr lang="zh-CN" altLang="en-US" sz="2000" dirty="0">
                <a:latin typeface="+mn-lt"/>
                <a:ea typeface="+mn-ea"/>
              </a:rPr>
              <a:t>年</a:t>
            </a:r>
            <a:r>
              <a:rPr lang="en-US" altLang="zh-CN" sz="2000" dirty="0">
                <a:latin typeface="+mn-lt"/>
                <a:ea typeface="+mn-ea"/>
              </a:rPr>
              <a:t>3</a:t>
            </a:r>
            <a:r>
              <a:rPr lang="zh-CN" altLang="en-US" sz="2000" dirty="0">
                <a:latin typeface="+mn-lt"/>
                <a:ea typeface="+mn-ea"/>
              </a:rPr>
              <a:t>月发布 </a:t>
            </a:r>
            <a:r>
              <a:rPr lang="en-US" altLang="zh-CN" sz="2000" dirty="0">
                <a:latin typeface="+mn-lt"/>
                <a:ea typeface="+mn-ea"/>
              </a:rPr>
              <a:t>Java SE 10 </a:t>
            </a:r>
            <a:r>
              <a:rPr lang="zh-CN" altLang="en-US" sz="2000" dirty="0">
                <a:latin typeface="+mn-lt"/>
                <a:ea typeface="+mn-ea"/>
              </a:rPr>
              <a:t>（短期版本）</a:t>
            </a:r>
            <a:endParaRPr lang="en-US" altLang="zh-CN" sz="2000" dirty="0">
              <a:latin typeface="+mn-lt"/>
              <a:ea typeface="+mn-ea"/>
            </a:endParaRPr>
          </a:p>
          <a:p>
            <a:pPr marL="342900" indent="-342900">
              <a:spcBef>
                <a:spcPct val="20000"/>
              </a:spcBef>
              <a:buFont typeface="Arial" panose="020B0604020202020204" pitchFamily="34" charset="0"/>
              <a:buChar char="•"/>
              <a:defRPr/>
            </a:pPr>
            <a:r>
              <a:rPr lang="zh-CN" altLang="en-US" sz="2000" dirty="0">
                <a:solidFill>
                  <a:srgbClr val="FF0000"/>
                </a:solidFill>
                <a:latin typeface="+mn-lt"/>
                <a:ea typeface="+mn-ea"/>
              </a:rPr>
              <a:t>讲课以版本为</a:t>
            </a:r>
            <a:r>
              <a:rPr lang="en-US" altLang="zh-CN" sz="2000" dirty="0">
                <a:solidFill>
                  <a:srgbClr val="FF0000"/>
                </a:solidFill>
                <a:latin typeface="+mn-lt"/>
                <a:ea typeface="+mn-ea"/>
              </a:rPr>
              <a:t>JDK8.0</a:t>
            </a:r>
            <a:r>
              <a:rPr lang="zh-CN" altLang="en-US" sz="2000" dirty="0">
                <a:solidFill>
                  <a:srgbClr val="FF0000"/>
                </a:solidFill>
                <a:latin typeface="+mn-lt"/>
                <a:ea typeface="+mn-ea"/>
              </a:rPr>
              <a:t>为主，最新版是</a:t>
            </a:r>
            <a:r>
              <a:rPr lang="en-US" altLang="zh-CN" sz="2000" dirty="0" err="1">
                <a:solidFill>
                  <a:srgbClr val="FF0000"/>
                </a:solidFill>
                <a:latin typeface="+mn-lt"/>
                <a:ea typeface="+mn-ea"/>
              </a:rPr>
              <a:t>JavaSE</a:t>
            </a:r>
            <a:r>
              <a:rPr lang="en-US" altLang="zh-CN" sz="2000" dirty="0">
                <a:solidFill>
                  <a:srgbClr val="FF0000"/>
                </a:solidFill>
                <a:latin typeface="+mn-lt"/>
                <a:ea typeface="+mn-ea"/>
              </a:rPr>
              <a:t> 14 </a:t>
            </a:r>
            <a:r>
              <a:rPr lang="zh-CN" altLang="en-US" sz="2000" dirty="0">
                <a:solidFill>
                  <a:srgbClr val="FF0000"/>
                </a:solidFill>
                <a:latin typeface="+mn-lt"/>
                <a:ea typeface="+mn-ea"/>
              </a:rPr>
              <a:t>（</a:t>
            </a:r>
            <a:r>
              <a:rPr lang="en-US" altLang="zh-CN" sz="2000" dirty="0">
                <a:solidFill>
                  <a:srgbClr val="FF0000"/>
                </a:solidFill>
                <a:latin typeface="+mn-lt"/>
                <a:ea typeface="+mn-ea"/>
              </a:rPr>
              <a:t>LTS</a:t>
            </a:r>
            <a:r>
              <a:rPr lang="zh-CN" altLang="en-US" sz="2000" dirty="0">
                <a:solidFill>
                  <a:srgbClr val="FF0000"/>
                </a:solidFill>
                <a:latin typeface="+mn-lt"/>
                <a:ea typeface="+mn-ea"/>
              </a:rPr>
              <a:t>，</a:t>
            </a:r>
            <a:r>
              <a:rPr lang="en-US" altLang="zh-CN" sz="2000" dirty="0">
                <a:solidFill>
                  <a:srgbClr val="FF0000"/>
                </a:solidFill>
                <a:latin typeface="+mn-lt"/>
                <a:ea typeface="+mn-ea"/>
              </a:rPr>
              <a:t>2018</a:t>
            </a:r>
            <a:r>
              <a:rPr lang="zh-CN" altLang="en-US" sz="2000" dirty="0">
                <a:solidFill>
                  <a:srgbClr val="FF0000"/>
                </a:solidFill>
                <a:latin typeface="+mn-lt"/>
                <a:ea typeface="+mn-ea"/>
              </a:rPr>
              <a:t>年</a:t>
            </a:r>
            <a:r>
              <a:rPr lang="en-US" altLang="zh-CN" sz="2000" dirty="0">
                <a:solidFill>
                  <a:srgbClr val="FF0000"/>
                </a:solidFill>
                <a:latin typeface="+mn-lt"/>
                <a:ea typeface="+mn-ea"/>
              </a:rPr>
              <a:t>9</a:t>
            </a:r>
            <a:r>
              <a:rPr lang="zh-CN" altLang="en-US" sz="2000" dirty="0">
                <a:solidFill>
                  <a:srgbClr val="FF0000"/>
                </a:solidFill>
                <a:latin typeface="+mn-lt"/>
                <a:ea typeface="+mn-ea"/>
              </a:rPr>
              <a:t>月发布</a:t>
            </a:r>
            <a:r>
              <a:rPr lang="en-US" altLang="zh-CN" sz="2000">
                <a:solidFill>
                  <a:srgbClr val="FF0000"/>
                </a:solidFill>
                <a:latin typeface="+mn-lt"/>
                <a:ea typeface="+mn-ea"/>
              </a:rPr>
              <a:t>11</a:t>
            </a:r>
            <a:r>
              <a:rPr lang="zh-CN" altLang="en-US" sz="2000">
                <a:solidFill>
                  <a:srgbClr val="FF0000"/>
                </a:solidFill>
                <a:latin typeface="+mn-lt"/>
                <a:ea typeface="+mn-ea"/>
              </a:rPr>
              <a:t>）</a:t>
            </a:r>
            <a:endParaRPr lang="zh-CN" altLang="en-US" sz="2000" dirty="0">
              <a:solidFill>
                <a:srgbClr val="FF0000"/>
              </a:solidFill>
              <a:latin typeface="+mn-lt"/>
              <a:ea typeface="+mn-ea"/>
            </a:endParaRPr>
          </a:p>
        </p:txBody>
      </p:sp>
      <p:sp>
        <p:nvSpPr>
          <p:cNvPr id="31747" name="标题 3"/>
          <p:cNvSpPr>
            <a:spLocks noGrp="1"/>
          </p:cNvSpPr>
          <p:nvPr>
            <p:ph type="title"/>
          </p:nvPr>
        </p:nvSpPr>
        <p:spPr>
          <a:xfrm>
            <a:off x="1657350" y="365125"/>
            <a:ext cx="4716463" cy="611188"/>
          </a:xfrm>
        </p:spPr>
        <p:txBody>
          <a:bodyPr/>
          <a:lstStyle/>
          <a:p>
            <a:r>
              <a:rPr lang="en-US" altLang="zh-CN" sz="3200" b="1">
                <a:solidFill>
                  <a:srgbClr val="006BA9"/>
                </a:solidFill>
                <a:sym typeface="宋体" panose="02010600030101010101" pitchFamily="2" charset="-122"/>
              </a:rPr>
              <a:t>1.1 Java</a:t>
            </a:r>
            <a:r>
              <a:rPr lang="zh-CN" altLang="en-US" sz="3200" b="1">
                <a:solidFill>
                  <a:srgbClr val="006BA9"/>
                </a:solidFill>
                <a:sym typeface="宋体" panose="02010600030101010101" pitchFamily="2" charset="-122"/>
              </a:rPr>
              <a:t>概述</a:t>
            </a:r>
            <a:endParaRPr lang="zh-CN" altLang="en-US" sz="3200"/>
          </a:p>
        </p:txBody>
      </p:sp>
      <p:sp>
        <p:nvSpPr>
          <p:cNvPr id="31748"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fld id="{2426347D-DB2D-4B6D-AE6D-B09D45D0B138}" type="slidenum">
              <a:rPr lang="zh-CN" altLang="en-US" sz="1200">
                <a:solidFill>
                  <a:srgbClr val="898989"/>
                </a:solidFill>
                <a:latin typeface="Arial" panose="020B0604020202020204" pitchFamily="34" charset="0"/>
                <a:ea typeface="宋体" panose="02010600030101010101" pitchFamily="2" charset="-122"/>
              </a:rPr>
              <a:pPr>
                <a:lnSpc>
                  <a:spcPct val="100000"/>
                </a:lnSpc>
                <a:spcBef>
                  <a:spcPct val="0"/>
                </a:spcBef>
                <a:buFontTx/>
                <a:buNone/>
              </a:pPr>
              <a:t>7</a:t>
            </a:fld>
            <a:endParaRPr lang="zh-CN" altLang="en-US" sz="1200">
              <a:solidFill>
                <a:srgbClr val="89898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231775" y="1008063"/>
            <a:ext cx="8229600" cy="5059362"/>
          </a:xfrm>
        </p:spPr>
        <p:txBody>
          <a:bodyPr/>
          <a:lstStyle/>
          <a:p>
            <a:pPr eaLnBrk="1" hangingPunct="1"/>
            <a:r>
              <a:rPr lang="en-US" altLang="zh-CN" b="1">
                <a:solidFill>
                  <a:srgbClr val="0070C0"/>
                </a:solidFill>
              </a:rPr>
              <a:t>1.1.1 </a:t>
            </a:r>
            <a:r>
              <a:rPr lang="zh-CN" altLang="en-US" b="1">
                <a:solidFill>
                  <a:srgbClr val="0070C0"/>
                </a:solidFill>
              </a:rPr>
              <a:t>什么是</a:t>
            </a:r>
            <a:r>
              <a:rPr lang="en-US" altLang="zh-CN" b="1">
                <a:solidFill>
                  <a:srgbClr val="0070C0"/>
                </a:solidFill>
              </a:rPr>
              <a:t>Java</a:t>
            </a:r>
          </a:p>
          <a:p>
            <a:pPr marL="342900" lvl="1" indent="-342900" eaLnBrk="1" hangingPunct="1">
              <a:buFont typeface="Arial" panose="020B0604020202020204" pitchFamily="34" charset="0"/>
              <a:buChar char="─"/>
            </a:pPr>
            <a:r>
              <a:rPr lang="zh-CN" altLang="zh-CN"/>
              <a:t>为了使软件开发人员、服务提供商和设备生产商可以针对特定的市场进行开发，</a:t>
            </a:r>
            <a:r>
              <a:rPr lang="en-US" altLang="zh-CN"/>
              <a:t>SUN</a:t>
            </a:r>
            <a:r>
              <a:rPr lang="zh-CN" altLang="zh-CN"/>
              <a:t>公司将</a:t>
            </a:r>
            <a:r>
              <a:rPr lang="en-US" altLang="zh-CN"/>
              <a:t>Java</a:t>
            </a:r>
            <a:r>
              <a:rPr lang="zh-CN" altLang="zh-CN"/>
              <a:t>划分为三个技术平台</a:t>
            </a:r>
            <a:r>
              <a:rPr lang="zh-CN" altLang="en-US"/>
              <a:t>。</a:t>
            </a:r>
          </a:p>
          <a:p>
            <a:pPr eaLnBrk="1" hangingPunct="1"/>
            <a:endParaRPr lang="en-US" altLang="zh-CN" b="1">
              <a:solidFill>
                <a:srgbClr val="009ED6"/>
              </a:solidFill>
            </a:endParaRPr>
          </a:p>
        </p:txBody>
      </p:sp>
      <p:sp>
        <p:nvSpPr>
          <p:cNvPr id="4" name="TextBox 3"/>
          <p:cNvSpPr txBox="1">
            <a:spLocks noChangeArrowheads="1"/>
          </p:cNvSpPr>
          <p:nvPr/>
        </p:nvSpPr>
        <p:spPr bwMode="auto">
          <a:xfrm>
            <a:off x="965200" y="2697163"/>
            <a:ext cx="2159000" cy="46037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a:lnSpc>
                <a:spcPct val="100000"/>
              </a:lnSpc>
              <a:spcBef>
                <a:spcPct val="0"/>
              </a:spcBef>
              <a:buFontTx/>
              <a:buNone/>
            </a:pPr>
            <a:r>
              <a:rPr lang="en-US" altLang="zh-CN" sz="2400" b="1">
                <a:solidFill>
                  <a:schemeClr val="bg1"/>
                </a:solidFill>
                <a:latin typeface="微软雅黑" panose="020B0503020204020204" pitchFamily="34" charset="-122"/>
                <a:ea typeface="微软雅黑" panose="020B0503020204020204" pitchFamily="34" charset="-122"/>
              </a:rPr>
              <a:t>JavaSE</a:t>
            </a: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5" name="TextBox 4"/>
          <p:cNvSpPr txBox="1">
            <a:spLocks noChangeArrowheads="1"/>
          </p:cNvSpPr>
          <p:nvPr/>
        </p:nvSpPr>
        <p:spPr bwMode="auto">
          <a:xfrm>
            <a:off x="3394075" y="2697163"/>
            <a:ext cx="2159000" cy="46037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a:lnSpc>
                <a:spcPct val="100000"/>
              </a:lnSpc>
              <a:spcBef>
                <a:spcPct val="0"/>
              </a:spcBef>
              <a:buFontTx/>
              <a:buNone/>
            </a:pPr>
            <a:r>
              <a:rPr lang="en-US" altLang="zh-CN" sz="2400" b="1">
                <a:solidFill>
                  <a:schemeClr val="bg1"/>
                </a:solidFill>
                <a:latin typeface="微软雅黑" panose="020B0503020204020204" pitchFamily="34" charset="-122"/>
                <a:ea typeface="微软雅黑" panose="020B0503020204020204" pitchFamily="34" charset="-122"/>
              </a:rPr>
              <a:t>JavaEE</a:t>
            </a: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6" name="TextBox 5"/>
          <p:cNvSpPr txBox="1">
            <a:spLocks noChangeArrowheads="1"/>
          </p:cNvSpPr>
          <p:nvPr/>
        </p:nvSpPr>
        <p:spPr bwMode="auto">
          <a:xfrm>
            <a:off x="5822950" y="2697163"/>
            <a:ext cx="2159000" cy="460375"/>
          </a:xfrm>
          <a:prstGeom prst="rect">
            <a:avLst/>
          </a:prstGeom>
          <a:gradFill rotWithShape="0">
            <a:gsLst>
              <a:gs pos="0">
                <a:srgbClr val="00B0F0"/>
              </a:gs>
              <a:gs pos="50000">
                <a:srgbClr val="00B0F0"/>
              </a:gs>
              <a:gs pos="100000">
                <a:srgbClr val="9FD8FF"/>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a:lnSpc>
                <a:spcPct val="100000"/>
              </a:lnSpc>
              <a:spcBef>
                <a:spcPct val="0"/>
              </a:spcBef>
              <a:buFontTx/>
              <a:buNone/>
            </a:pPr>
            <a:r>
              <a:rPr lang="en-US" altLang="zh-CN" sz="2400" b="1">
                <a:solidFill>
                  <a:schemeClr val="bg1"/>
                </a:solidFill>
                <a:latin typeface="微软雅黑" panose="020B0503020204020204" pitchFamily="34" charset="-122"/>
                <a:ea typeface="微软雅黑" panose="020B0503020204020204" pitchFamily="34" charset="-122"/>
              </a:rPr>
              <a:t>JavaME</a:t>
            </a:r>
            <a:endParaRPr lang="zh-CN" altLang="en-US" sz="2400" b="1">
              <a:solidFill>
                <a:schemeClr val="bg1"/>
              </a:solidFill>
              <a:latin typeface="微软雅黑" panose="020B0503020204020204" pitchFamily="34" charset="-122"/>
              <a:ea typeface="微软雅黑" panose="020B0503020204020204" pitchFamily="34" charset="-122"/>
            </a:endParaRPr>
          </a:p>
        </p:txBody>
      </p:sp>
      <p:sp>
        <p:nvSpPr>
          <p:cNvPr id="7" name="折角形 6"/>
          <p:cNvSpPr/>
          <p:nvPr/>
        </p:nvSpPr>
        <p:spPr>
          <a:xfrm>
            <a:off x="965200" y="3200400"/>
            <a:ext cx="2159000" cy="3065463"/>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a:lnSpc>
                <a:spcPct val="150000"/>
              </a:lnSpc>
              <a:defRPr/>
            </a:pPr>
            <a:r>
              <a:rPr lang="zh-CN" altLang="zh-CN" b="1" dirty="0">
                <a:solidFill>
                  <a:srgbClr val="00B0F0"/>
                </a:solidFill>
              </a:rPr>
              <a:t>标准版</a:t>
            </a:r>
            <a:endParaRPr lang="en-US" altLang="zh-CN" dirty="0">
              <a:solidFill>
                <a:schemeClr val="tx1"/>
              </a:solidFill>
            </a:endParaRPr>
          </a:p>
          <a:p>
            <a:pPr eaLnBrk="1">
              <a:lnSpc>
                <a:spcPct val="150000"/>
              </a:lnSpc>
              <a:defRPr/>
            </a:pPr>
            <a:r>
              <a:rPr lang="zh-CN" altLang="zh-CN" dirty="0">
                <a:solidFill>
                  <a:schemeClr val="tx1"/>
                </a:solidFill>
              </a:rPr>
              <a:t>是为开发普通桌面和商务应用程序提供的解决方案</a:t>
            </a:r>
            <a:r>
              <a:rPr lang="zh-CN" altLang="en-US" dirty="0">
                <a:solidFill>
                  <a:schemeClr val="tx1"/>
                </a:solidFill>
              </a:rPr>
              <a:t>。</a:t>
            </a:r>
            <a:endParaRPr lang="en-US" altLang="zh-CN" dirty="0">
              <a:solidFill>
                <a:schemeClr val="tx1"/>
              </a:solidFill>
            </a:endParaRPr>
          </a:p>
          <a:p>
            <a:pPr eaLnBrk="1">
              <a:lnSpc>
                <a:spcPct val="150000"/>
              </a:lnSpc>
              <a:defRPr/>
            </a:pPr>
            <a:r>
              <a:rPr lang="zh-CN" altLang="en-US" noProof="1">
                <a:solidFill>
                  <a:schemeClr val="tx1"/>
                </a:solidFill>
              </a:rPr>
              <a:t>三个平台中最核心的部分，包括</a:t>
            </a:r>
            <a:r>
              <a:rPr lang="en-US" altLang="zh-CN" noProof="1">
                <a:solidFill>
                  <a:schemeClr val="tx1"/>
                </a:solidFill>
              </a:rPr>
              <a:t>Java</a:t>
            </a:r>
            <a:r>
              <a:rPr lang="zh-CN" altLang="en-US" noProof="1">
                <a:solidFill>
                  <a:schemeClr val="tx1"/>
                </a:solidFill>
              </a:rPr>
              <a:t>最核心的类库。</a:t>
            </a:r>
            <a:endParaRPr lang="zh-CN" altLang="en-US" dirty="0">
              <a:solidFill>
                <a:schemeClr val="tx1"/>
              </a:solidFill>
              <a:latin typeface="+mj-ea"/>
              <a:ea typeface="+mj-ea"/>
            </a:endParaRPr>
          </a:p>
        </p:txBody>
      </p:sp>
      <p:sp>
        <p:nvSpPr>
          <p:cNvPr id="8" name="折角形 7"/>
          <p:cNvSpPr/>
          <p:nvPr/>
        </p:nvSpPr>
        <p:spPr>
          <a:xfrm>
            <a:off x="3413125" y="3200400"/>
            <a:ext cx="2160588" cy="3065463"/>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eaLnBrk="1">
              <a:lnSpc>
                <a:spcPct val="150000"/>
              </a:lnSpc>
              <a:defRPr/>
            </a:pPr>
            <a:r>
              <a:rPr lang="zh-CN" altLang="zh-CN" b="1" dirty="0">
                <a:solidFill>
                  <a:srgbClr val="00B0F0"/>
                </a:solidFill>
              </a:rPr>
              <a:t>企业版</a:t>
            </a:r>
            <a:endParaRPr lang="en-US" altLang="zh-CN" b="1" dirty="0">
              <a:solidFill>
                <a:srgbClr val="00B0F0"/>
              </a:solidFill>
            </a:endParaRPr>
          </a:p>
          <a:p>
            <a:pPr eaLnBrk="1">
              <a:lnSpc>
                <a:spcPct val="150000"/>
              </a:lnSpc>
              <a:defRPr/>
            </a:pPr>
            <a:r>
              <a:rPr lang="zh-CN" altLang="zh-CN" dirty="0">
                <a:solidFill>
                  <a:schemeClr val="tx1"/>
                </a:solidFill>
              </a:rPr>
              <a:t>是为开发企业级应用程序提供的解决方案</a:t>
            </a:r>
            <a:r>
              <a:rPr lang="zh-CN" altLang="en-US" dirty="0">
                <a:solidFill>
                  <a:schemeClr val="tx1"/>
                </a:solidFill>
              </a:rPr>
              <a:t>。</a:t>
            </a:r>
            <a:endParaRPr lang="en-US" altLang="zh-CN" dirty="0">
              <a:solidFill>
                <a:schemeClr val="tx1"/>
              </a:solidFill>
            </a:endParaRPr>
          </a:p>
          <a:p>
            <a:pPr eaLnBrk="1">
              <a:lnSpc>
                <a:spcPct val="150000"/>
              </a:lnSpc>
              <a:defRPr/>
            </a:pPr>
            <a:r>
              <a:rPr lang="zh-CN" altLang="en-US" noProof="1">
                <a:solidFill>
                  <a:schemeClr val="tx1"/>
                </a:solidFill>
              </a:rPr>
              <a:t>用于开发、装配以及部署企业级应用程序。</a:t>
            </a:r>
            <a:endParaRPr lang="zh-CN" altLang="en-US" b="1" dirty="0">
              <a:solidFill>
                <a:schemeClr val="tx1"/>
              </a:solidFill>
              <a:latin typeface="+mj-ea"/>
              <a:ea typeface="+mj-ea"/>
            </a:endParaRPr>
          </a:p>
        </p:txBody>
      </p:sp>
      <p:sp>
        <p:nvSpPr>
          <p:cNvPr id="9" name="折角形 8"/>
          <p:cNvSpPr/>
          <p:nvPr/>
        </p:nvSpPr>
        <p:spPr>
          <a:xfrm>
            <a:off x="5861050" y="3200400"/>
            <a:ext cx="2160588" cy="3065463"/>
          </a:xfrm>
          <a:prstGeom prst="foldedCorner">
            <a:avLst/>
          </a:prstGeom>
          <a:solidFill>
            <a:srgbClr val="CDFFE4">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lnSpc>
                <a:spcPct val="150000"/>
              </a:lnSpc>
              <a:defRPr/>
            </a:pPr>
            <a:r>
              <a:rPr lang="zh-CN" altLang="zh-CN" b="1" dirty="0">
                <a:solidFill>
                  <a:srgbClr val="00B0F0"/>
                </a:solidFill>
              </a:rPr>
              <a:t>小型版</a:t>
            </a:r>
            <a:endParaRPr lang="en-US" altLang="zh-CN" b="1" dirty="0">
              <a:solidFill>
                <a:srgbClr val="00B0F0"/>
              </a:solidFill>
            </a:endParaRPr>
          </a:p>
          <a:p>
            <a:pPr>
              <a:lnSpc>
                <a:spcPct val="150000"/>
              </a:lnSpc>
              <a:defRPr/>
            </a:pPr>
            <a:r>
              <a:rPr lang="zh-CN" altLang="zh-CN" dirty="0">
                <a:solidFill>
                  <a:schemeClr val="tx1"/>
                </a:solidFill>
              </a:rPr>
              <a:t>是为开发电子消费产品和嵌入式设备提供的解决方案</a:t>
            </a:r>
            <a:r>
              <a:rPr lang="zh-CN" altLang="en-US" dirty="0">
                <a:solidFill>
                  <a:schemeClr val="tx1"/>
                </a:solidFill>
              </a:rPr>
              <a:t>。</a:t>
            </a:r>
            <a:endParaRPr lang="en-US" altLang="zh-CN" dirty="0">
              <a:solidFill>
                <a:schemeClr val="tx1"/>
              </a:solidFill>
            </a:endParaRPr>
          </a:p>
          <a:p>
            <a:pPr>
              <a:lnSpc>
                <a:spcPct val="150000"/>
              </a:lnSpc>
              <a:defRPr/>
            </a:pPr>
            <a:r>
              <a:rPr lang="zh-CN" altLang="en-US" noProof="1">
                <a:solidFill>
                  <a:schemeClr val="tx1"/>
                </a:solidFill>
              </a:rPr>
              <a:t>用于小型数字电子设备上软件程序的开发。</a:t>
            </a:r>
            <a:endParaRPr lang="zh-CN" altLang="en-US" b="1" dirty="0">
              <a:solidFill>
                <a:schemeClr val="tx1"/>
              </a:solidFill>
              <a:latin typeface="+mj-ea"/>
              <a:ea typeface="+mj-ea"/>
            </a:endParaRPr>
          </a:p>
        </p:txBody>
      </p:sp>
      <p:sp>
        <p:nvSpPr>
          <p:cNvPr id="32777" name="标题 3"/>
          <p:cNvSpPr txBox="1">
            <a:spLocks/>
          </p:cNvSpPr>
          <p:nvPr/>
        </p:nvSpPr>
        <p:spPr bwMode="auto">
          <a:xfrm>
            <a:off x="1657350" y="365125"/>
            <a:ext cx="4716463"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cs typeface="等线 Light" panose="02010600030101010101" pitchFamily="2" charset="-122"/>
                <a:sym typeface="宋体" panose="02010600030101010101" pitchFamily="2" charset="-122"/>
              </a:rPr>
              <a:t>1.1 Java</a:t>
            </a:r>
            <a:r>
              <a:rPr lang="zh-CN" altLang="en-US" sz="3200" b="1">
                <a:solidFill>
                  <a:srgbClr val="006BA9"/>
                </a:solidFill>
                <a:latin typeface="微软雅黑" panose="020B0503020204020204" pitchFamily="34" charset="-122"/>
                <a:ea typeface="微软雅黑" panose="020B0503020204020204" pitchFamily="34" charset="-122"/>
                <a:cs typeface="等线 Light" panose="02010600030101010101" pitchFamily="2" charset="-122"/>
                <a:sym typeface="宋体" panose="02010600030101010101" pitchFamily="2" charset="-122"/>
              </a:rPr>
              <a:t>概述</a:t>
            </a:r>
            <a:endParaRPr lang="zh-CN" altLang="en-US" sz="3200" b="1">
              <a:latin typeface="微软雅黑" panose="020B0503020204020204" pitchFamily="34" charset="-122"/>
              <a:ea typeface="微软雅黑" panose="020B0503020204020204" pitchFamily="34" charset="-122"/>
              <a:cs typeface="等线 Light"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outVertical)">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p:txBody>
          <a:bodyPr/>
          <a:lstStyle/>
          <a:p>
            <a:pPr eaLnBrk="1" hangingPunct="1"/>
            <a:r>
              <a:rPr lang="en-US" altLang="zh-CN" b="1">
                <a:solidFill>
                  <a:srgbClr val="0070C0"/>
                </a:solidFill>
              </a:rPr>
              <a:t>1.1.2 Java</a:t>
            </a:r>
            <a:r>
              <a:rPr lang="zh-CN" altLang="en-US" b="1">
                <a:solidFill>
                  <a:srgbClr val="0070C0"/>
                </a:solidFill>
              </a:rPr>
              <a:t>语言特点</a:t>
            </a:r>
            <a:endParaRPr lang="en-US" altLang="zh-CN" b="1">
              <a:solidFill>
                <a:srgbClr val="0070C0"/>
              </a:solidFill>
            </a:endParaRPr>
          </a:p>
          <a:p>
            <a:pPr lvl="1" eaLnBrk="1" hangingPunct="1"/>
            <a:r>
              <a:rPr lang="zh-CN" altLang="en-US"/>
              <a:t>简单性</a:t>
            </a:r>
            <a:endParaRPr lang="en-US" altLang="zh-CN"/>
          </a:p>
          <a:p>
            <a:pPr lvl="1" eaLnBrk="1" hangingPunct="1"/>
            <a:r>
              <a:rPr lang="zh-CN" altLang="en-US"/>
              <a:t>面向对象性</a:t>
            </a:r>
          </a:p>
          <a:p>
            <a:pPr lvl="1" eaLnBrk="1" hangingPunct="1"/>
            <a:r>
              <a:rPr lang="zh-CN" altLang="en-US"/>
              <a:t>安全性</a:t>
            </a:r>
          </a:p>
          <a:p>
            <a:pPr lvl="1" eaLnBrk="1" hangingPunct="1"/>
            <a:r>
              <a:rPr lang="zh-CN" altLang="en-US"/>
              <a:t>跨平台性</a:t>
            </a:r>
          </a:p>
          <a:p>
            <a:pPr lvl="1" eaLnBrk="1" hangingPunct="1"/>
            <a:r>
              <a:rPr lang="zh-CN" altLang="en-US"/>
              <a:t>支持多线程</a:t>
            </a:r>
          </a:p>
        </p:txBody>
      </p:sp>
      <p:sp>
        <p:nvSpPr>
          <p:cNvPr id="4" name="圆角矩形标注 3"/>
          <p:cNvSpPr/>
          <p:nvPr/>
        </p:nvSpPr>
        <p:spPr bwMode="auto">
          <a:xfrm>
            <a:off x="2754313" y="1700213"/>
            <a:ext cx="6265862" cy="2940050"/>
          </a:xfrm>
          <a:prstGeom prst="wedgeRoundRectCallout">
            <a:avLst>
              <a:gd name="adj1" fmla="val -55437"/>
              <a:gd name="adj2" fmla="val -3973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en-US" altLang="zh-CN" dirty="0">
                <a:latin typeface="Arial" charset="0"/>
              </a:rPr>
              <a:t>Java</a:t>
            </a:r>
            <a:r>
              <a:rPr lang="zh-CN" altLang="zh-CN" dirty="0">
                <a:latin typeface="Arial" charset="0"/>
              </a:rPr>
              <a:t>语言是一种相对简单的编程语言，它通过提供最基本的方法来完成指定的任务，只需理解一些基本的概念，就可以用它编写出适合于各种情况的应用程序。</a:t>
            </a:r>
            <a:r>
              <a:rPr lang="en-US" altLang="zh-CN" dirty="0">
                <a:latin typeface="Arial" charset="0"/>
              </a:rPr>
              <a:t>Java</a:t>
            </a:r>
            <a:r>
              <a:rPr lang="zh-CN" altLang="zh-CN" dirty="0">
                <a:latin typeface="Arial" charset="0"/>
              </a:rPr>
              <a:t>丢弃了</a:t>
            </a:r>
            <a:r>
              <a:rPr lang="en-US" altLang="zh-CN" dirty="0">
                <a:latin typeface="Arial" charset="0"/>
              </a:rPr>
              <a:t>C++</a:t>
            </a:r>
            <a:r>
              <a:rPr lang="zh-CN" altLang="zh-CN" dirty="0">
                <a:latin typeface="Arial" charset="0"/>
              </a:rPr>
              <a:t>中很难理解的运算符重载、多重继承等模糊概念。特别是，</a:t>
            </a:r>
            <a:r>
              <a:rPr lang="en-US" altLang="zh-CN" dirty="0">
                <a:latin typeface="Arial" charset="0"/>
              </a:rPr>
              <a:t>Java</a:t>
            </a:r>
            <a:r>
              <a:rPr lang="zh-CN" altLang="zh-CN" dirty="0">
                <a:latin typeface="Arial" charset="0"/>
              </a:rPr>
              <a:t>语言不使用指针，而是使用引用，并提供了自动的垃圾回收机制，使程序员不必为内存管理而担忧。</a:t>
            </a:r>
          </a:p>
        </p:txBody>
      </p:sp>
      <p:sp>
        <p:nvSpPr>
          <p:cNvPr id="5" name="圆角矩形标注 4"/>
          <p:cNvSpPr/>
          <p:nvPr/>
        </p:nvSpPr>
        <p:spPr bwMode="auto">
          <a:xfrm>
            <a:off x="2879725" y="2058988"/>
            <a:ext cx="6264275" cy="2938462"/>
          </a:xfrm>
          <a:prstGeom prst="wedgeRoundRectCallout">
            <a:avLst>
              <a:gd name="adj1" fmla="val -54536"/>
              <a:gd name="adj2" fmla="val -3320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150000"/>
              </a:lnSpc>
              <a:defRPr/>
            </a:pPr>
            <a:r>
              <a:rPr lang="en-US" altLang="zh-CN" dirty="0">
                <a:latin typeface="Arial" charset="0"/>
              </a:rPr>
              <a:t>Java</a:t>
            </a:r>
            <a:r>
              <a:rPr lang="zh-CN" altLang="zh-CN" dirty="0">
                <a:latin typeface="Arial" charset="0"/>
              </a:rPr>
              <a:t>语言提供了类、接口和继承等原语，为了简单起见，只支持类之间的单继承，但支持接口之间的多继承，并支持类与接口之间的实现机制（关键字为</a:t>
            </a:r>
            <a:r>
              <a:rPr lang="en-US" altLang="zh-CN" dirty="0">
                <a:latin typeface="Arial" charset="0"/>
              </a:rPr>
              <a:t>implements</a:t>
            </a:r>
            <a:r>
              <a:rPr lang="zh-CN" altLang="zh-CN" dirty="0">
                <a:latin typeface="Arial" charset="0"/>
              </a:rPr>
              <a:t>）。</a:t>
            </a:r>
            <a:r>
              <a:rPr lang="en-US" altLang="zh-CN" dirty="0">
                <a:latin typeface="Arial" charset="0"/>
              </a:rPr>
              <a:t>Java</a:t>
            </a:r>
            <a:r>
              <a:rPr lang="zh-CN" altLang="zh-CN" dirty="0">
                <a:latin typeface="Arial" charset="0"/>
              </a:rPr>
              <a:t>语言全面支持动态绑定，而</a:t>
            </a:r>
            <a:r>
              <a:rPr lang="en-US" altLang="zh-CN" dirty="0">
                <a:latin typeface="Arial" charset="0"/>
              </a:rPr>
              <a:t>C++</a:t>
            </a:r>
            <a:r>
              <a:rPr lang="zh-CN" altLang="zh-CN" dirty="0">
                <a:latin typeface="Arial" charset="0"/>
              </a:rPr>
              <a:t>语言只对虚函数使用动态绑定。总之，</a:t>
            </a:r>
            <a:r>
              <a:rPr lang="en-US" altLang="zh-CN" dirty="0">
                <a:latin typeface="Arial" charset="0"/>
              </a:rPr>
              <a:t>Java</a:t>
            </a:r>
            <a:r>
              <a:rPr lang="zh-CN" altLang="zh-CN" dirty="0">
                <a:latin typeface="Arial" charset="0"/>
              </a:rPr>
              <a:t>语言是一个纯粹的面向对象程序设计语言</a:t>
            </a:r>
          </a:p>
        </p:txBody>
      </p:sp>
      <p:sp>
        <p:nvSpPr>
          <p:cNvPr id="6" name="圆角矩形标注 5"/>
          <p:cNvSpPr/>
          <p:nvPr/>
        </p:nvSpPr>
        <p:spPr bwMode="auto">
          <a:xfrm>
            <a:off x="2754313" y="2705100"/>
            <a:ext cx="6084887" cy="1543050"/>
          </a:xfrm>
          <a:prstGeom prst="wedgeRoundRectCallout">
            <a:avLst>
              <a:gd name="adj1" fmla="val -55808"/>
              <a:gd name="adj2" fmla="val -2726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en-US" altLang="zh-CN" dirty="0">
                <a:latin typeface="Arial" charset="0"/>
              </a:rPr>
              <a:t>Java</a:t>
            </a:r>
            <a:r>
              <a:rPr lang="zh-CN" altLang="zh-CN" dirty="0">
                <a:latin typeface="Arial" charset="0"/>
              </a:rPr>
              <a:t>语言不支持指针，一切对内存的访问都必须通过对象的实例变量来实现，从而使应用更安全。</a:t>
            </a:r>
          </a:p>
        </p:txBody>
      </p:sp>
      <p:sp>
        <p:nvSpPr>
          <p:cNvPr id="7" name="圆角矩形标注 6"/>
          <p:cNvSpPr/>
          <p:nvPr/>
        </p:nvSpPr>
        <p:spPr bwMode="auto">
          <a:xfrm>
            <a:off x="2844800" y="3090863"/>
            <a:ext cx="6084888" cy="2082800"/>
          </a:xfrm>
          <a:prstGeom prst="wedgeRoundRectCallout">
            <a:avLst>
              <a:gd name="adj1" fmla="val -55808"/>
              <a:gd name="adj2" fmla="val -27267"/>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en-US" altLang="zh-CN" dirty="0">
                <a:latin typeface="Arial" charset="0"/>
              </a:rPr>
              <a:t>Java</a:t>
            </a:r>
            <a:r>
              <a:rPr lang="zh-CN" altLang="zh-CN" dirty="0">
                <a:latin typeface="Arial" charset="0"/>
              </a:rPr>
              <a:t>语言编写的程序可以运行在各种平台之上，也就是说同一段程序既可以在</a:t>
            </a:r>
            <a:r>
              <a:rPr lang="en-US" altLang="zh-CN" dirty="0">
                <a:latin typeface="Arial" charset="0"/>
              </a:rPr>
              <a:t>Windows</a:t>
            </a:r>
            <a:r>
              <a:rPr lang="zh-CN" altLang="zh-CN" dirty="0">
                <a:latin typeface="Arial" charset="0"/>
              </a:rPr>
              <a:t>操作系统上运行，也可以在</a:t>
            </a:r>
            <a:r>
              <a:rPr lang="en-US" altLang="zh-CN" dirty="0">
                <a:latin typeface="Arial" charset="0"/>
              </a:rPr>
              <a:t>Linux</a:t>
            </a:r>
            <a:r>
              <a:rPr lang="zh-CN" altLang="zh-CN" dirty="0">
                <a:latin typeface="Arial" charset="0"/>
              </a:rPr>
              <a:t>操作系统上运行</a:t>
            </a:r>
            <a:r>
              <a:rPr lang="zh-CN" altLang="en-US" dirty="0">
                <a:latin typeface="Arial" charset="0"/>
              </a:rPr>
              <a:t>。</a:t>
            </a:r>
            <a:endParaRPr lang="zh-CN" altLang="zh-CN" dirty="0">
              <a:latin typeface="Arial" charset="0"/>
            </a:endParaRPr>
          </a:p>
        </p:txBody>
      </p:sp>
      <p:sp>
        <p:nvSpPr>
          <p:cNvPr id="8" name="圆角矩形标注 7"/>
          <p:cNvSpPr/>
          <p:nvPr/>
        </p:nvSpPr>
        <p:spPr bwMode="auto">
          <a:xfrm>
            <a:off x="3059113" y="3282950"/>
            <a:ext cx="6084887" cy="2082800"/>
          </a:xfrm>
          <a:prstGeom prst="wedgeRoundRectCallout">
            <a:avLst>
              <a:gd name="adj1" fmla="val -56365"/>
              <a:gd name="adj2" fmla="val -14800"/>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a:lnSpc>
                <a:spcPct val="200000"/>
              </a:lnSpc>
              <a:defRPr/>
            </a:pPr>
            <a:r>
              <a:rPr lang="en-US" altLang="zh-CN" dirty="0">
                <a:latin typeface="Arial" charset="0"/>
              </a:rPr>
              <a:t>Java</a:t>
            </a:r>
            <a:r>
              <a:rPr lang="zh-CN" altLang="zh-CN" dirty="0">
                <a:latin typeface="Arial" charset="0"/>
              </a:rPr>
              <a:t>语言是支持多线程的。所谓多线程可以简单理解为程序中有多个任务可以并发执行，这样可以在很大程度上提高程序的执行效率。</a:t>
            </a:r>
          </a:p>
        </p:txBody>
      </p:sp>
      <p:sp>
        <p:nvSpPr>
          <p:cNvPr id="348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nSpc>
                <a:spcPct val="100000"/>
              </a:lnSpc>
              <a:spcBef>
                <a:spcPct val="0"/>
              </a:spcBef>
              <a:buFontTx/>
              <a:buNone/>
            </a:pPr>
            <a:r>
              <a:rPr lang="en-US" altLang="zh-CN"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1.1 Java</a:t>
            </a:r>
            <a:r>
              <a:rPr lang="zh-CN" altLang="en-US" sz="3200" b="1">
                <a:solidFill>
                  <a:srgbClr val="006BA9"/>
                </a:solidFill>
                <a:latin typeface="微软雅黑" panose="020B0503020204020204" pitchFamily="34" charset="-122"/>
                <a:ea typeface="微软雅黑" panose="020B0503020204020204" pitchFamily="34" charset="-122"/>
                <a:sym typeface="宋体" panose="02010600030101010101" pitchFamily="2" charset="-122"/>
              </a:rPr>
              <a:t>概述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5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75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2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75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2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75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22" presetClass="entr" presetSubtype="8"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d968fd94b7acf783270d0184d252cef3b3c40"/>
</p:tagLst>
</file>

<file path=ppt/tags/tag2.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目录"/>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知识架构"/>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知识架构"/>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1.2JDK的使用"/>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知识架构"/>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7384</TotalTime>
  <Pages>0</Pages>
  <Words>3230</Words>
  <Characters>0</Characters>
  <Application>Microsoft Office PowerPoint</Application>
  <DocSecurity>0</DocSecurity>
  <PresentationFormat>全屏显示(4:3)</PresentationFormat>
  <Lines>0</Lines>
  <Paragraphs>285</Paragraphs>
  <Slides>46</Slides>
  <Notes>1</Notes>
  <HiddenSlides>0</HiddenSlides>
  <MMClips>0</MMClips>
  <ScaleCrop>false</ScaleCrop>
  <HeadingPairs>
    <vt:vector size="10"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46</vt:i4>
      </vt:variant>
      <vt:variant>
        <vt:lpstr>自定义放映</vt:lpstr>
      </vt:variant>
      <vt:variant>
        <vt:i4>1</vt:i4>
      </vt:variant>
    </vt:vector>
  </HeadingPairs>
  <TitlesOfParts>
    <vt:vector size="63" baseType="lpstr">
      <vt:lpstr>Gulim</vt:lpstr>
      <vt:lpstr>等线</vt:lpstr>
      <vt:lpstr>等线 Light</vt:lpstr>
      <vt:lpstr>汉仪综艺体简</vt:lpstr>
      <vt:lpstr>宋体</vt:lpstr>
      <vt:lpstr>微软雅黑</vt:lpstr>
      <vt:lpstr>Arial</vt:lpstr>
      <vt:lpstr>Arial Black</vt:lpstr>
      <vt:lpstr>Calibri</vt:lpstr>
      <vt:lpstr>Calibri Light</vt:lpstr>
      <vt:lpstr>Cambria Math</vt:lpstr>
      <vt:lpstr>Times New Roman</vt:lpstr>
      <vt:lpstr>Wingdings</vt:lpstr>
      <vt:lpstr>Office 主题​​</vt:lpstr>
      <vt:lpstr>Microsoft Excel 图表</vt:lpstr>
      <vt:lpstr>BMP 图像</vt:lpstr>
      <vt:lpstr>Java程序设计基础</vt:lpstr>
      <vt:lpstr>PowerPoint 演示文稿</vt:lpstr>
      <vt:lpstr>PowerPoint 演示文稿</vt:lpstr>
      <vt:lpstr>PowerPoint 演示文稿</vt:lpstr>
      <vt:lpstr>PowerPoint 演示文稿</vt:lpstr>
      <vt:lpstr>PowerPoint 演示文稿</vt:lpstr>
      <vt:lpstr>1.1 Java概述</vt:lpstr>
      <vt:lpstr>PowerPoint 演示文稿</vt:lpstr>
      <vt:lpstr>PowerPoint 演示文稿</vt:lpstr>
      <vt:lpstr>PowerPoint 演示文稿</vt:lpstr>
      <vt:lpstr>1.1 Java概述</vt:lpstr>
      <vt:lpstr>1.1 Java概述</vt:lpstr>
      <vt:lpstr>1.1 Java概述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王哲</dc:creator>
  <cp:keywords/>
  <dc:description/>
  <cp:lastModifiedBy>lenovo</cp:lastModifiedBy>
  <cp:revision>210</cp:revision>
  <dcterms:created xsi:type="dcterms:W3CDTF">2013-01-25T01:44:32Z</dcterms:created>
  <dcterms:modified xsi:type="dcterms:W3CDTF">2020-09-18T01:10:59Z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