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 id="2147483875" r:id="rId2"/>
  </p:sldMasterIdLst>
  <p:notesMasterIdLst>
    <p:notesMasterId r:id="rId168"/>
  </p:notesMasterIdLst>
  <p:sldIdLst>
    <p:sldId id="500" r:id="rId3"/>
    <p:sldId id="578" r:id="rId4"/>
    <p:sldId id="465" r:id="rId5"/>
    <p:sldId id="306" r:id="rId6"/>
    <p:sldId id="466" r:id="rId7"/>
    <p:sldId id="258" r:id="rId8"/>
    <p:sldId id="344" r:id="rId9"/>
    <p:sldId id="345" r:id="rId10"/>
    <p:sldId id="346" r:id="rId11"/>
    <p:sldId id="347" r:id="rId12"/>
    <p:sldId id="348" r:id="rId13"/>
    <p:sldId id="349" r:id="rId14"/>
    <p:sldId id="511" r:id="rId15"/>
    <p:sldId id="543" r:id="rId16"/>
    <p:sldId id="564" r:id="rId17"/>
    <p:sldId id="565" r:id="rId18"/>
    <p:sldId id="566" r:id="rId19"/>
    <p:sldId id="350" r:id="rId20"/>
    <p:sldId id="352" r:id="rId21"/>
    <p:sldId id="353" r:id="rId22"/>
    <p:sldId id="547" r:id="rId23"/>
    <p:sldId id="546" r:id="rId24"/>
    <p:sldId id="354" r:id="rId25"/>
    <p:sldId id="355" r:id="rId26"/>
    <p:sldId id="473" r:id="rId27"/>
    <p:sldId id="357" r:id="rId28"/>
    <p:sldId id="358" r:id="rId29"/>
    <p:sldId id="359" r:id="rId30"/>
    <p:sldId id="356" r:id="rId31"/>
    <p:sldId id="360" r:id="rId32"/>
    <p:sldId id="502" r:id="rId33"/>
    <p:sldId id="365" r:id="rId34"/>
    <p:sldId id="474" r:id="rId35"/>
    <p:sldId id="551" r:id="rId36"/>
    <p:sldId id="367" r:id="rId37"/>
    <p:sldId id="368" r:id="rId38"/>
    <p:sldId id="369" r:id="rId39"/>
    <p:sldId id="370" r:id="rId40"/>
    <p:sldId id="375" r:id="rId41"/>
    <p:sldId id="376" r:id="rId42"/>
    <p:sldId id="377" r:id="rId43"/>
    <p:sldId id="378" r:id="rId44"/>
    <p:sldId id="379" r:id="rId45"/>
    <p:sldId id="380" r:id="rId46"/>
    <p:sldId id="548" r:id="rId47"/>
    <p:sldId id="381" r:id="rId48"/>
    <p:sldId id="478" r:id="rId49"/>
    <p:sldId id="512" r:id="rId50"/>
    <p:sldId id="385" r:id="rId51"/>
    <p:sldId id="508" r:id="rId52"/>
    <p:sldId id="533" r:id="rId53"/>
    <p:sldId id="387" r:id="rId54"/>
    <p:sldId id="552" r:id="rId55"/>
    <p:sldId id="553" r:id="rId56"/>
    <p:sldId id="479" r:id="rId57"/>
    <p:sldId id="510" r:id="rId58"/>
    <p:sldId id="503" r:id="rId59"/>
    <p:sldId id="391" r:id="rId60"/>
    <p:sldId id="393" r:id="rId61"/>
    <p:sldId id="392" r:id="rId62"/>
    <p:sldId id="557" r:id="rId63"/>
    <p:sldId id="558" r:id="rId64"/>
    <p:sldId id="394" r:id="rId65"/>
    <p:sldId id="395" r:id="rId66"/>
    <p:sldId id="396" r:id="rId67"/>
    <p:sldId id="398" r:id="rId68"/>
    <p:sldId id="397" r:id="rId69"/>
    <p:sldId id="399" r:id="rId70"/>
    <p:sldId id="480" r:id="rId71"/>
    <p:sldId id="401" r:id="rId72"/>
    <p:sldId id="402" r:id="rId73"/>
    <p:sldId id="403" r:id="rId74"/>
    <p:sldId id="404" r:id="rId75"/>
    <p:sldId id="405" r:id="rId76"/>
    <p:sldId id="406" r:id="rId77"/>
    <p:sldId id="481" r:id="rId78"/>
    <p:sldId id="555" r:id="rId79"/>
    <p:sldId id="556" r:id="rId80"/>
    <p:sldId id="407" r:id="rId81"/>
    <p:sldId id="522" r:id="rId82"/>
    <p:sldId id="528" r:id="rId83"/>
    <p:sldId id="529" r:id="rId84"/>
    <p:sldId id="523" r:id="rId85"/>
    <p:sldId id="524" r:id="rId86"/>
    <p:sldId id="534" r:id="rId87"/>
    <p:sldId id="530" r:id="rId88"/>
    <p:sldId id="504" r:id="rId89"/>
    <p:sldId id="475" r:id="rId90"/>
    <p:sldId id="482" r:id="rId91"/>
    <p:sldId id="412" r:id="rId92"/>
    <p:sldId id="415" r:id="rId93"/>
    <p:sldId id="414" r:id="rId94"/>
    <p:sldId id="554" r:id="rId95"/>
    <p:sldId id="549" r:id="rId96"/>
    <p:sldId id="417" r:id="rId97"/>
    <p:sldId id="418" r:id="rId98"/>
    <p:sldId id="486" r:id="rId99"/>
    <p:sldId id="420" r:id="rId100"/>
    <p:sldId id="531" r:id="rId101"/>
    <p:sldId id="505" r:id="rId102"/>
    <p:sldId id="421" r:id="rId103"/>
    <p:sldId id="488" r:id="rId104"/>
    <p:sldId id="426" r:id="rId105"/>
    <p:sldId id="430" r:id="rId106"/>
    <p:sldId id="489" r:id="rId107"/>
    <p:sldId id="432" r:id="rId108"/>
    <p:sldId id="490" r:id="rId109"/>
    <p:sldId id="514" r:id="rId110"/>
    <p:sldId id="515" r:id="rId111"/>
    <p:sldId id="516" r:id="rId112"/>
    <p:sldId id="517" r:id="rId113"/>
    <p:sldId id="518" r:id="rId114"/>
    <p:sldId id="532" r:id="rId115"/>
    <p:sldId id="506" r:id="rId116"/>
    <p:sldId id="436" r:id="rId117"/>
    <p:sldId id="437" r:id="rId118"/>
    <p:sldId id="519" r:id="rId119"/>
    <p:sldId id="492" r:id="rId120"/>
    <p:sldId id="559" r:id="rId121"/>
    <p:sldId id="560" r:id="rId122"/>
    <p:sldId id="561" r:id="rId123"/>
    <p:sldId id="562" r:id="rId124"/>
    <p:sldId id="563" r:id="rId125"/>
    <p:sldId id="442" r:id="rId126"/>
    <p:sldId id="520" r:id="rId127"/>
    <p:sldId id="493" r:id="rId128"/>
    <p:sldId id="444" r:id="rId129"/>
    <p:sldId id="521" r:id="rId130"/>
    <p:sldId id="535" r:id="rId131"/>
    <p:sldId id="507" r:id="rId132"/>
    <p:sldId id="446" r:id="rId133"/>
    <p:sldId id="494" r:id="rId134"/>
    <p:sldId id="536" r:id="rId135"/>
    <p:sldId id="537" r:id="rId136"/>
    <p:sldId id="448" r:id="rId137"/>
    <p:sldId id="477" r:id="rId138"/>
    <p:sldId id="449" r:id="rId139"/>
    <p:sldId id="567" r:id="rId140"/>
    <p:sldId id="568" r:id="rId141"/>
    <p:sldId id="450" r:id="rId142"/>
    <p:sldId id="453" r:id="rId143"/>
    <p:sldId id="538" r:id="rId144"/>
    <p:sldId id="455" r:id="rId145"/>
    <p:sldId id="576" r:id="rId146"/>
    <p:sldId id="496" r:id="rId147"/>
    <p:sldId id="497" r:id="rId148"/>
    <p:sldId id="498" r:id="rId149"/>
    <p:sldId id="499" r:id="rId150"/>
    <p:sldId id="577" r:id="rId151"/>
    <p:sldId id="459" r:id="rId152"/>
    <p:sldId id="462" r:id="rId153"/>
    <p:sldId id="463" r:id="rId154"/>
    <p:sldId id="541" r:id="rId155"/>
    <p:sldId id="539" r:id="rId156"/>
    <p:sldId id="464" r:id="rId157"/>
    <p:sldId id="540" r:id="rId158"/>
    <p:sldId id="569" r:id="rId159"/>
    <p:sldId id="570" r:id="rId160"/>
    <p:sldId id="571" r:id="rId161"/>
    <p:sldId id="572" r:id="rId162"/>
    <p:sldId id="573" r:id="rId163"/>
    <p:sldId id="574" r:id="rId164"/>
    <p:sldId id="575" r:id="rId165"/>
    <p:sldId id="542" r:id="rId166"/>
    <p:sldId id="308" r:id="rId167"/>
  </p:sldIdLst>
  <p:sldSz cx="9144000" cy="6858000" type="screen4x3"/>
  <p:notesSz cx="6858000" cy="9144000"/>
  <p:custShowLst>
    <p:custShow name="自定义放映 1" id="0">
      <p:sldLst>
        <p:sld r:id="rId5"/>
        <p:sld r:id="rId6"/>
        <p:sld r:id="rId8"/>
        <p:sld r:id="rId9"/>
        <p:sld r:id="rId10"/>
        <p:sld r:id="rId11"/>
        <p:sld r:id="rId12"/>
        <p:sld r:id="rId13"/>
        <p:sld r:id="rId14"/>
        <p:sld r:id="rId20"/>
        <p:sld r:id="rId21"/>
        <p:sld r:id="rId22"/>
        <p:sld r:id="rId25"/>
        <p:sld r:id="rId26"/>
        <p:sld r:id="rId27"/>
        <p:sld r:id="rId28"/>
        <p:sld r:id="rId29"/>
        <p:sld r:id="rId30"/>
        <p:sld r:id="rId31"/>
        <p:sld r:id="rId32"/>
        <p:sld r:id="rId34"/>
        <p:sld r:id="rId35"/>
        <p:sld r:id="rId37"/>
        <p:sld r:id="rId38"/>
        <p:sld r:id="rId39"/>
        <p:sld r:id="rId40"/>
        <p:sld r:id="rId41"/>
        <p:sld r:id="rId42"/>
        <p:sld r:id="rId43"/>
        <p:sld r:id="rId44"/>
        <p:sld r:id="rId45"/>
        <p:sld r:id="rId46"/>
        <p:sld r:id="rId48"/>
        <p:sld r:id="rId49"/>
        <p:sld r:id="rId51"/>
        <p:sld r:id="rId54"/>
        <p:sld r:id="rId57"/>
        <p:sld r:id="rId60"/>
        <p:sld r:id="rId62"/>
        <p:sld r:id="rId61"/>
        <p:sld r:id="rId65"/>
        <p:sld r:id="rId66"/>
        <p:sld r:id="rId67"/>
        <p:sld r:id="rId68"/>
        <p:sld r:id="rId69"/>
        <p:sld r:id="rId70"/>
        <p:sld r:id="rId71"/>
        <p:sld r:id="rId72"/>
        <p:sld r:id="rId73"/>
        <p:sld r:id="rId74"/>
        <p:sld r:id="rId75"/>
        <p:sld r:id="rId76"/>
        <p:sld r:id="rId77"/>
        <p:sld r:id="rId78"/>
        <p:sld r:id="rId81"/>
        <p:sld r:id="rId90"/>
        <p:sld r:id="rId91"/>
        <p:sld r:id="rId92"/>
        <p:sld r:id="rId93"/>
        <p:sld r:id="rId94"/>
        <p:sld r:id="rId97"/>
        <p:sld r:id="rId99"/>
        <p:sld r:id="rId98"/>
        <p:sld r:id="rId100"/>
        <p:sld r:id="rId103"/>
        <p:sld r:id="rId104"/>
        <p:sld r:id="rId105"/>
        <p:sld r:id="rId106"/>
        <p:sld r:id="rId107"/>
        <p:sld r:id="rId108"/>
        <p:sld r:id="rId109"/>
        <p:sld r:id="rId117"/>
        <p:sld r:id="rId118"/>
        <p:sld r:id="rId120"/>
        <p:sld r:id="rId126"/>
        <p:sld r:id="rId128"/>
        <p:sld r:id="rId129"/>
        <p:sld r:id="rId133"/>
        <p:sld r:id="rId134"/>
        <p:sld r:id="rId137"/>
        <p:sld r:id="rId138"/>
        <p:sld r:id="rId139"/>
        <p:sld r:id="rId142"/>
        <p:sld r:id="rId143"/>
        <p:sld r:id="rId145"/>
        <p:sld r:id="rId147"/>
        <p:sld r:id="rId148"/>
        <p:sld r:id="rId149"/>
        <p:sld r:id="rId150"/>
        <p:sld r:id="rId152"/>
        <p:sld r:id="rId153"/>
        <p:sld r:id="rId154"/>
        <p:sld r:id="rId157"/>
        <p:sld r:id="rId167"/>
      </p:sldLst>
    </p:custShow>
  </p:custShow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3">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D6"/>
    <a:srgbClr val="0070C0"/>
    <a:srgbClr val="D5E6FF"/>
    <a:srgbClr val="E0E0E0"/>
    <a:srgbClr val="FFFF00"/>
    <a:srgbClr val="A3D3FF"/>
    <a:srgbClr val="D5F2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7" autoAdjust="0"/>
    <p:restoredTop sz="94660"/>
  </p:normalViewPr>
  <p:slideViewPr>
    <p:cSldViewPr snapToGrid="0" snapToObjects="1">
      <p:cViewPr varScale="1">
        <p:scale>
          <a:sx n="115" d="100"/>
          <a:sy n="115" d="100"/>
        </p:scale>
        <p:origin x="1674" y="114"/>
      </p:cViewPr>
      <p:guideLst>
        <p:guide orient="horz" pos="2113"/>
        <p:guide pos="2881"/>
      </p:guideLst>
    </p:cSldViewPr>
  </p:slideViewPr>
  <p:notesTextViewPr>
    <p:cViewPr>
      <p:scale>
        <a:sx n="1" d="1"/>
        <a:sy n="1" d="1"/>
      </p:scale>
      <p:origin x="0" y="0"/>
    </p:cViewPr>
  </p:notesTextViewPr>
  <p:sorterViewPr>
    <p:cViewPr>
      <p:scale>
        <a:sx n="100" d="100"/>
        <a:sy n="100" d="100"/>
      </p:scale>
      <p:origin x="0" y="-34506"/>
    </p:cViewPr>
  </p:sorter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0"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slide" Target="slides/slide162.xml"/><Relationship Id="rId16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2412A71F-7970-41CB-8196-41C89C765E59}" type="datetimeFigureOut">
              <a:rPr lang="zh-CN" altLang="en-US"/>
              <a:pPr>
                <a:defRPr/>
              </a:pPr>
              <a:t>2020/10/12</a:t>
            </a:fld>
            <a:endParaRPr lang="en-US"/>
          </a:p>
        </p:txBody>
      </p:sp>
      <p:sp>
        <p:nvSpPr>
          <p:cNvPr id="191492"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7FCA3528-C13B-4A06-9684-7F9843CBFD0B}" type="slidenum">
              <a:rPr lang="zh-CN" altLang="en-US"/>
              <a:pPr/>
              <a:t>‹#›</a:t>
            </a:fld>
            <a:endParaRPr lang="en-US" altLang="zh-CN"/>
          </a:p>
        </p:txBody>
      </p:sp>
    </p:spTree>
    <p:extLst>
      <p:ext uri="{BB962C8B-B14F-4D97-AF65-F5344CB8AC3E}">
        <p14:creationId xmlns:p14="http://schemas.microsoft.com/office/powerpoint/2010/main" val="1061947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34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E84B74A-FD8F-41CF-9CD4-E0FC540FC692}" type="slidenum">
              <a:rPr lang="zh-CN" altLang="en-US">
                <a:latin typeface="Times New Roman" panose="02020603050405020304" pitchFamily="18" charset="0"/>
              </a:rPr>
              <a:pPr eaLnBrk="1" hangingPunct="1"/>
              <a:t>21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34939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p>
        </p:txBody>
      </p:sp>
    </p:spTree>
    <p:extLst>
      <p:ext uri="{BB962C8B-B14F-4D97-AF65-F5344CB8AC3E}">
        <p14:creationId xmlns:p14="http://schemas.microsoft.com/office/powerpoint/2010/main" val="1239584144"/>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Tree>
    <p:extLst>
      <p:ext uri="{BB962C8B-B14F-4D97-AF65-F5344CB8AC3E}">
        <p14:creationId xmlns:p14="http://schemas.microsoft.com/office/powerpoint/2010/main" val="2123011590"/>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举例演示数值动态初始化案例，并测试数值数组名称，以及输出元素值。</a:t>
            </a:r>
            <a:endParaRPr lang="en-US" altLang="zh-CN" dirty="0" smtClean="0"/>
          </a:p>
          <a:p>
            <a:pPr eaLnBrk="1" hangingPunct="1">
              <a:spcBef>
                <a:spcPct val="0"/>
              </a:spcBef>
            </a:pPr>
            <a:r>
              <a:rPr lang="en-US" altLang="zh-CN" dirty="0" smtClean="0"/>
              <a:t>2:</a:t>
            </a:r>
            <a:r>
              <a:rPr lang="zh-CN" altLang="en-US" dirty="0" smtClean="0"/>
              <a:t>如何获取元素值呢</a:t>
            </a:r>
            <a:r>
              <a:rPr lang="en-US" altLang="zh-CN" dirty="0" smtClean="0"/>
              <a:t>?</a:t>
            </a:r>
            <a:r>
              <a:rPr lang="zh-CN" altLang="en-US" dirty="0" smtClean="0"/>
              <a:t>这里再次引入数组中一个很重要的特点：就是如何取得数组中的元素呢</a:t>
            </a:r>
            <a:r>
              <a:rPr lang="en-US" altLang="zh-CN" dirty="0" smtClean="0"/>
              <a:t>?</a:t>
            </a:r>
          </a:p>
          <a:p>
            <a:pPr eaLnBrk="1" hangingPunct="1">
              <a:spcBef>
                <a:spcPct val="0"/>
              </a:spcBef>
            </a:pPr>
            <a:r>
              <a:rPr lang="en-US" altLang="zh-CN" dirty="0" smtClean="0"/>
              <a:t>	</a:t>
            </a:r>
            <a:r>
              <a:rPr lang="zh-CN" altLang="en-US" dirty="0" smtClean="0"/>
              <a:t>数组为每个元素都分配了编号，从</a:t>
            </a:r>
            <a:r>
              <a:rPr lang="en-US" altLang="zh-CN" dirty="0" smtClean="0"/>
              <a:t>0</a:t>
            </a:r>
            <a:r>
              <a:rPr lang="zh-CN" altLang="en-US" dirty="0" smtClean="0"/>
              <a:t>开始。获取的时候只要数组名配合编号即可。</a:t>
            </a:r>
            <a:endParaRPr lang="en-US" altLang="zh-CN" dirty="0" smtClean="0"/>
          </a:p>
          <a:p>
            <a:pPr eaLnBrk="1" hangingPunct="1">
              <a:spcBef>
                <a:spcPct val="0"/>
              </a:spcBef>
            </a:pPr>
            <a:r>
              <a:rPr lang="en-US" altLang="zh-CN" dirty="0" smtClean="0"/>
              <a:t>	</a:t>
            </a:r>
            <a:r>
              <a:rPr lang="zh-CN" altLang="en-US" dirty="0" smtClean="0"/>
              <a:t>最大编号是长度</a:t>
            </a:r>
            <a:r>
              <a:rPr lang="en-US" altLang="zh-CN" dirty="0" smtClean="0"/>
              <a:t>-1</a:t>
            </a:r>
            <a:r>
              <a:rPr lang="zh-CN" altLang="en-US" dirty="0" smtClean="0"/>
              <a:t>。这个编号专业叫法称：索引。</a:t>
            </a:r>
            <a:endParaRPr lang="en-US" altLang="zh-CN" dirty="0" smtClean="0"/>
          </a:p>
          <a:p>
            <a:pPr eaLnBrk="1" hangingPunct="1">
              <a:spcBef>
                <a:spcPct val="0"/>
              </a:spcBef>
            </a:pPr>
            <a:r>
              <a:rPr lang="en-US" altLang="zh-CN" dirty="0" smtClean="0"/>
              <a:t>3:</a:t>
            </a:r>
            <a:r>
              <a:rPr lang="zh-CN" altLang="en-US" dirty="0" smtClean="0"/>
              <a:t>通过数值名输出地址，数组元素输出</a:t>
            </a:r>
            <a:r>
              <a:rPr lang="en-US" altLang="zh-CN" dirty="0" smtClean="0"/>
              <a:t>0</a:t>
            </a:r>
            <a:r>
              <a:rPr lang="zh-CN" altLang="en-US" dirty="0" smtClean="0"/>
              <a:t>来引出</a:t>
            </a:r>
            <a:r>
              <a:rPr lang="en-US" altLang="zh-CN" dirty="0" smtClean="0"/>
              <a:t>Java</a:t>
            </a:r>
            <a:r>
              <a:rPr lang="zh-CN" altLang="en-US" dirty="0" smtClean="0"/>
              <a:t>中数据的内存分配</a:t>
            </a:r>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B8DA372-33A8-404C-9910-F0664BAFE22B}" type="slidenum">
              <a:rPr lang="zh-CN" altLang="en-US">
                <a:latin typeface="Times New Roman" panose="02020603050405020304" pitchFamily="18" charset="0"/>
              </a:rPr>
              <a:pPr eaLnBrk="1" hangingPunct="1"/>
              <a:t>139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65996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56C98CC2-2A10-4583-AB7A-535448F5A2D1}" type="datetimeFigureOut">
              <a:rPr lang="zh-CN" altLang="en-US"/>
              <a:pPr>
                <a:defRPr/>
              </a:pPr>
              <a:t>2020/10/12</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A8AB732F-C621-482F-B04B-35BAAB2C2741}" type="slidenum">
              <a:rPr lang="zh-CN" altLang="en-US"/>
              <a:pPr/>
              <a:t>‹#›</a:t>
            </a:fld>
            <a:endParaRPr lang="zh-CN" altLang="en-US"/>
          </a:p>
        </p:txBody>
      </p:sp>
    </p:spTree>
    <p:extLst>
      <p:ext uri="{BB962C8B-B14F-4D97-AF65-F5344CB8AC3E}">
        <p14:creationId xmlns:p14="http://schemas.microsoft.com/office/powerpoint/2010/main" val="874876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25786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102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424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989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8475663"/>
            <a:ext cx="2133600" cy="485775"/>
          </a:xfrm>
        </p:spPr>
        <p:txBody>
          <a:bodyPr lIns="121917" tIns="60958" rIns="121917" bIns="60958"/>
          <a:lstStyle>
            <a:lvl1pPr>
              <a:defRPr/>
            </a:lvl1pPr>
          </a:lstStyle>
          <a:p>
            <a:pPr>
              <a:defRPr/>
            </a:pPr>
            <a:fld id="{D0132BE1-0C50-4A22-AA4E-2C3ABAE3902A}" type="datetimeFigureOut">
              <a:rPr lang="en-US"/>
              <a:pPr>
                <a:defRPr/>
              </a:pPr>
              <a:t>10/12/2020</a:t>
            </a:fld>
            <a:endParaRPr lang="en-US"/>
          </a:p>
        </p:txBody>
      </p:sp>
      <p:sp>
        <p:nvSpPr>
          <p:cNvPr id="5" name="Footer Placeholder 4"/>
          <p:cNvSpPr>
            <a:spLocks noGrp="1"/>
          </p:cNvSpPr>
          <p:nvPr>
            <p:ph type="ftr" sz="quarter" idx="11"/>
          </p:nvPr>
        </p:nvSpPr>
        <p:spPr>
          <a:xfrm>
            <a:off x="3124200" y="8475663"/>
            <a:ext cx="2895600" cy="485775"/>
          </a:xfrm>
        </p:spPr>
        <p:txBody>
          <a:bodyPr lIns="121917" tIns="60958" rIns="121917" bIns="60958"/>
          <a:lstStyle>
            <a:lvl1pPr>
              <a:defRPr/>
            </a:lvl1pPr>
          </a:lstStyle>
          <a:p>
            <a:pPr>
              <a:defRPr/>
            </a:pPr>
            <a:endParaRPr lang="en-US"/>
          </a:p>
        </p:txBody>
      </p:sp>
      <p:sp>
        <p:nvSpPr>
          <p:cNvPr id="6" name="Slide Number Placeholder 5"/>
          <p:cNvSpPr>
            <a:spLocks noGrp="1"/>
          </p:cNvSpPr>
          <p:nvPr>
            <p:ph type="sldNum" sz="quarter" idx="12"/>
          </p:nvPr>
        </p:nvSpPr>
        <p:spPr>
          <a:xfrm>
            <a:off x="6553200" y="8475663"/>
            <a:ext cx="2133600" cy="485775"/>
          </a:xfrm>
        </p:spPr>
        <p:txBody>
          <a:bodyPr lIns="121917" tIns="60958" rIns="121917" bIns="60958"/>
          <a:lstStyle>
            <a:lvl1pPr>
              <a:defRPr/>
            </a:lvl1pPr>
          </a:lstStyle>
          <a:p>
            <a:fld id="{8A58C7F1-3931-46EE-986B-C59F3039B949}" type="slidenum">
              <a:rPr lang="en-US" altLang="zh-CN"/>
              <a:pPr/>
              <a:t>‹#›</a:t>
            </a:fld>
            <a:endParaRPr lang="en-US" altLang="zh-CN"/>
          </a:p>
        </p:txBody>
      </p:sp>
    </p:spTree>
    <p:extLst>
      <p:ext uri="{BB962C8B-B14F-4D97-AF65-F5344CB8AC3E}">
        <p14:creationId xmlns:p14="http://schemas.microsoft.com/office/powerpoint/2010/main" val="2851216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984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227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697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498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69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C4C59567-284C-4BD3-8749-ED874B0B6B94}" type="datetimeFigureOut">
              <a:rPr lang="zh-CN" altLang="en-US"/>
              <a:pPr>
                <a:defRPr/>
              </a:pPr>
              <a:t>2020/10/12</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8F3E60B9-5B95-4DD9-933E-786CC4AF6B81}" type="slidenum">
              <a:rPr lang="zh-CN" altLang="en-US"/>
              <a:pPr/>
              <a:t>‹#›</a:t>
            </a:fld>
            <a:endParaRPr lang="zh-CN" altLang="en-US"/>
          </a:p>
        </p:txBody>
      </p:sp>
    </p:spTree>
    <p:extLst>
      <p:ext uri="{BB962C8B-B14F-4D97-AF65-F5344CB8AC3E}">
        <p14:creationId xmlns:p14="http://schemas.microsoft.com/office/powerpoint/2010/main" val="2216567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906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843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285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3788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306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8910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7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167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029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lvl1pPr>
              <a:spcBef>
                <a:spcPts val="0"/>
              </a:spcBef>
              <a:spcAft>
                <a:spcPts val="0"/>
              </a:spcAft>
              <a:buFontTx/>
              <a:buNone/>
              <a:defRPr sz="1200">
                <a:solidFill>
                  <a:schemeClr val="tx1">
                    <a:tint val="75000"/>
                  </a:schemeClr>
                </a:solidFill>
                <a:latin typeface="+mn-lt"/>
                <a:ea typeface="+mn-ea"/>
              </a:defRPr>
            </a:lvl1pPr>
          </a:lstStyle>
          <a:p>
            <a:pPr>
              <a:defRPr/>
            </a:pPr>
            <a:fld id="{8438F3E2-F5C5-487E-BBCA-AA4F2BF845C2}" type="datetimeFigureOut">
              <a:rPr lang="zh-CN" altLang="en-US"/>
              <a:pPr>
                <a:defRPr/>
              </a:pPr>
              <a:t>2020/10/12</a:t>
            </a:fld>
            <a:endParaRPr lang="zh-CN" altLang="en-US"/>
          </a:p>
        </p:txBody>
      </p:sp>
      <p:sp>
        <p:nvSpPr>
          <p:cNvPr id="3" name="页脚占位符 2"/>
          <p:cNvSpPr>
            <a:spLocks noGrp="1"/>
          </p:cNvSpPr>
          <p:nvPr>
            <p:ph type="ftr" sz="quarter" idx="11"/>
          </p:nvPr>
        </p:nvSpPr>
        <p:spPr>
          <a:xfrm>
            <a:off x="3124200" y="6356350"/>
            <a:ext cx="2895600" cy="365125"/>
          </a:xfrm>
        </p:spPr>
        <p:txBody>
          <a:bodyP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p:spPr>
        <p:txBody>
          <a:bodyPr anchor="t"/>
          <a:lstStyle>
            <a:lvl1pPr>
              <a:defRPr/>
            </a:lvl1pPr>
          </a:lstStyle>
          <a:p>
            <a:fld id="{D0F20FDD-9CA2-4F4F-B128-2101EC57CDC4}" type="slidenum">
              <a:rPr lang="zh-CN" altLang="en-US"/>
              <a:pPr/>
              <a:t>‹#›</a:t>
            </a:fld>
            <a:endParaRPr lang="zh-CN" altLang="en-US"/>
          </a:p>
        </p:txBody>
      </p:sp>
    </p:spTree>
    <p:extLst>
      <p:ext uri="{BB962C8B-B14F-4D97-AF65-F5344CB8AC3E}">
        <p14:creationId xmlns:p14="http://schemas.microsoft.com/office/powerpoint/2010/main" val="28404415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2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6" name="Date Placeholder 4"/>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28A49A8C-1C27-4DD9-8FBA-100CEDB579E9}" type="datetimeFigureOut">
              <a:rPr lang="zh-CN" altLang="en-US"/>
              <a:pPr>
                <a:defRPr/>
              </a:pPr>
              <a:t>2020/10/12</a:t>
            </a:fld>
            <a:endParaRPr lang="zh-CN" altLang="en-US"/>
          </a:p>
        </p:txBody>
      </p:sp>
      <p:sp>
        <p:nvSpPr>
          <p:cNvPr id="7" name="Footer Placeholder 5"/>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9"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fld id="{D2613A9B-2918-46BE-B6B1-3A6E5E48A9C6}" type="slidenum">
              <a:rPr lang="zh-CN" altLang="en-US"/>
              <a:pPr/>
              <a:t>‹#›</a:t>
            </a:fld>
            <a:endParaRPr lang="zh-CN" altLang="en-US"/>
          </a:p>
        </p:txBody>
      </p:sp>
    </p:spTree>
    <p:extLst>
      <p:ext uri="{BB962C8B-B14F-4D97-AF65-F5344CB8AC3E}">
        <p14:creationId xmlns:p14="http://schemas.microsoft.com/office/powerpoint/2010/main" val="14356534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253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7996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3192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2305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2896780" y="735586"/>
            <a:ext cx="3339127" cy="616695"/>
          </a:xfrm>
          <a:prstGeom prst="rect">
            <a:avLst/>
          </a:prstGeom>
          <a:solidFill>
            <a:srgbClr val="1369B2"/>
          </a:solidFill>
          <a:ln>
            <a:noFill/>
          </a:ln>
          <a:effectLst>
            <a:glow rad="101600">
              <a:schemeClr val="accent1">
                <a:lumMod val="60000"/>
                <a:lumOff val="40000"/>
                <a:alpha val="60000"/>
              </a:schemeClr>
            </a:glow>
          </a:effectLst>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河南大学软件学院</a:t>
            </a:r>
          </a:p>
        </p:txBody>
      </p:sp>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6"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1FCE411F-1A82-432F-AF8E-9256F60348B4}" type="datetimeFigureOut">
              <a:rPr lang="zh-CN" altLang="en-US"/>
              <a:pPr>
                <a:defRPr/>
              </a:pPr>
              <a:t>2020/10/12</a:t>
            </a:fld>
            <a:endParaRPr lang="zh-CN" altLang="en-US"/>
          </a:p>
        </p:txBody>
      </p:sp>
      <p:sp>
        <p:nvSpPr>
          <p:cNvPr id="7"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45A1F37B-2A4A-408F-86A7-D68190A2B3F1}" type="slidenum">
              <a:rPr lang="zh-CN" altLang="en-US"/>
              <a:pPr/>
              <a:t>‹#›</a:t>
            </a:fld>
            <a:endParaRPr lang="zh-CN" altLang="en-US"/>
          </a:p>
        </p:txBody>
      </p:sp>
    </p:spTree>
    <p:extLst>
      <p:ext uri="{BB962C8B-B14F-4D97-AF65-F5344CB8AC3E}">
        <p14:creationId xmlns:p14="http://schemas.microsoft.com/office/powerpoint/2010/main" val="3160945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C6376DC0-3040-4E73-B334-D39E248C5A36}" type="datetimeFigureOut">
              <a:rPr lang="zh-CN" altLang="en-US"/>
              <a:pPr>
                <a:defRPr/>
              </a:pPr>
              <a:t>2020/10/12</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CC3860C5-3104-45C8-9C5A-EE1410346F97}" type="slidenum">
              <a:rPr lang="zh-CN" altLang="en-US"/>
              <a:pPr/>
              <a:t>‹#›</a:t>
            </a:fld>
            <a:endParaRPr lang="zh-CN" altLang="en-US"/>
          </a:p>
        </p:txBody>
      </p:sp>
    </p:spTree>
    <p:extLst>
      <p:ext uri="{BB962C8B-B14F-4D97-AF65-F5344CB8AC3E}">
        <p14:creationId xmlns:p14="http://schemas.microsoft.com/office/powerpoint/2010/main" val="39796228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6" name="Date Placeholder 4"/>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F8D5BEFF-B77C-45D3-8AF4-C8474287A39A}" type="datetimeFigureOut">
              <a:rPr lang="zh-CN" altLang="en-US"/>
              <a:pPr>
                <a:defRPr/>
              </a:pPr>
              <a:t>2020/10/12</a:t>
            </a:fld>
            <a:endParaRPr lang="zh-CN" altLang="en-US"/>
          </a:p>
        </p:txBody>
      </p:sp>
      <p:sp>
        <p:nvSpPr>
          <p:cNvPr id="7" name="Footer Placeholder 5"/>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9"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fld id="{5A0371ED-7914-4C5A-80F1-4EDB234D1E0C}" type="slidenum">
              <a:rPr lang="zh-CN" altLang="en-US"/>
              <a:pPr/>
              <a:t>‹#›</a:t>
            </a:fld>
            <a:endParaRPr lang="zh-CN" altLang="en-US"/>
          </a:p>
        </p:txBody>
      </p:sp>
    </p:spTree>
    <p:extLst>
      <p:ext uri="{BB962C8B-B14F-4D97-AF65-F5344CB8AC3E}">
        <p14:creationId xmlns:p14="http://schemas.microsoft.com/office/powerpoint/2010/main" val="17620631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Date Placeholder 6"/>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40B4CAE4-84E5-4A77-BCC3-A5850B8281CA}" type="datetimeFigureOut">
              <a:rPr lang="zh-CN" altLang="en-US"/>
              <a:pPr>
                <a:defRPr/>
              </a:pPr>
              <a:t>2020/10/12</a:t>
            </a:fld>
            <a:endParaRPr lang="zh-CN" altLang="en-US"/>
          </a:p>
        </p:txBody>
      </p:sp>
      <p:sp>
        <p:nvSpPr>
          <p:cNvPr id="9" name="Footer Placeholder 7"/>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11" name="Slide Number Placeholder 8"/>
          <p:cNvSpPr>
            <a:spLocks noGrp="1"/>
          </p:cNvSpPr>
          <p:nvPr>
            <p:ph type="sldNum" sz="quarter" idx="12"/>
          </p:nvPr>
        </p:nvSpPr>
        <p:spPr/>
        <p:txBody>
          <a:bodyPr/>
          <a:lstStyle>
            <a:lvl1pPr eaLnBrk="0" hangingPunct="0">
              <a:defRPr>
                <a:latin typeface="Arial" panose="020B0604020202020204" pitchFamily="34" charset="0"/>
              </a:defRPr>
            </a:lvl1pPr>
          </a:lstStyle>
          <a:p>
            <a:fld id="{F5014608-305A-40B6-A645-3AC0DD105AB5}" type="slidenum">
              <a:rPr lang="zh-CN" altLang="en-US"/>
              <a:pPr/>
              <a:t>‹#›</a:t>
            </a:fld>
            <a:endParaRPr lang="zh-CN" altLang="en-US"/>
          </a:p>
        </p:txBody>
      </p:sp>
    </p:spTree>
    <p:extLst>
      <p:ext uri="{BB962C8B-B14F-4D97-AF65-F5344CB8AC3E}">
        <p14:creationId xmlns:p14="http://schemas.microsoft.com/office/powerpoint/2010/main" val="143531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5CF635AE-99A0-4623-9DEC-9F7B89F5BA34}" type="datetimeFigureOut">
              <a:rPr lang="zh-CN" altLang="en-US"/>
              <a:pPr>
                <a:defRPr/>
              </a:pPr>
              <a:t>2020/10/12</a:t>
            </a:fld>
            <a:endParaRPr lang="zh-CN" altLang="en-US"/>
          </a:p>
        </p:txBody>
      </p:sp>
      <p:sp>
        <p:nvSpPr>
          <p:cNvPr id="5" name="Footer Placeholder 3"/>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6" name="Slide Number Placeholder 4"/>
          <p:cNvSpPr>
            <a:spLocks noGrp="1"/>
          </p:cNvSpPr>
          <p:nvPr>
            <p:ph type="sldNum" sz="quarter" idx="12"/>
          </p:nvPr>
        </p:nvSpPr>
        <p:spPr/>
        <p:txBody>
          <a:bodyPr/>
          <a:lstStyle>
            <a:lvl1pPr eaLnBrk="0" hangingPunct="0">
              <a:defRPr>
                <a:latin typeface="Arial" panose="020B0604020202020204" pitchFamily="34" charset="0"/>
              </a:defRPr>
            </a:lvl1pPr>
          </a:lstStyle>
          <a:p>
            <a:fld id="{0CDCFFB2-F62E-42D0-B06D-CF71FFDB1DFB}" type="slidenum">
              <a:rPr lang="zh-CN" altLang="en-US"/>
              <a:pPr/>
              <a:t>‹#›</a:t>
            </a:fld>
            <a:endParaRPr lang="zh-CN" altLang="en-US"/>
          </a:p>
        </p:txBody>
      </p:sp>
    </p:spTree>
    <p:extLst>
      <p:ext uri="{BB962C8B-B14F-4D97-AF65-F5344CB8AC3E}">
        <p14:creationId xmlns:p14="http://schemas.microsoft.com/office/powerpoint/2010/main" val="2058163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3293883A-B129-4E25-8751-2D37A3057981}" type="datetimeFigureOut">
              <a:rPr lang="zh-CN" altLang="en-US"/>
              <a:pPr>
                <a:defRPr/>
              </a:pPr>
              <a:t>2020/10/12</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DD8B9548-FCFE-4377-8F48-B69A976AD0DE}" type="slidenum">
              <a:rPr lang="zh-CN" altLang="en-US"/>
              <a:pPr/>
              <a:t>‹#›</a:t>
            </a:fld>
            <a:endParaRPr lang="zh-CN" altLang="en-US"/>
          </a:p>
        </p:txBody>
      </p:sp>
    </p:spTree>
    <p:extLst>
      <p:ext uri="{BB962C8B-B14F-4D97-AF65-F5344CB8AC3E}">
        <p14:creationId xmlns:p14="http://schemas.microsoft.com/office/powerpoint/2010/main" val="64693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Date Placeholder 6"/>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CA7A5F40-3956-4EE0-AAB8-8D90B756D579}" type="datetimeFigureOut">
              <a:rPr lang="zh-CN" altLang="en-US"/>
              <a:pPr>
                <a:defRPr/>
              </a:pPr>
              <a:t>2020/10/12</a:t>
            </a:fld>
            <a:endParaRPr lang="zh-CN" altLang="en-US"/>
          </a:p>
        </p:txBody>
      </p:sp>
      <p:sp>
        <p:nvSpPr>
          <p:cNvPr id="9" name="Footer Placeholder 7"/>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11" name="Slide Number Placeholder 8"/>
          <p:cNvSpPr>
            <a:spLocks noGrp="1"/>
          </p:cNvSpPr>
          <p:nvPr>
            <p:ph type="sldNum" sz="quarter" idx="12"/>
          </p:nvPr>
        </p:nvSpPr>
        <p:spPr/>
        <p:txBody>
          <a:bodyPr/>
          <a:lstStyle>
            <a:lvl1pPr eaLnBrk="0" hangingPunct="0">
              <a:defRPr>
                <a:latin typeface="Arial" panose="020B0604020202020204" pitchFamily="34" charset="0"/>
              </a:defRPr>
            </a:lvl1pPr>
          </a:lstStyle>
          <a:p>
            <a:fld id="{8BD8DD19-0EC3-45D4-823F-36D552B38CC3}" type="slidenum">
              <a:rPr lang="zh-CN" altLang="en-US"/>
              <a:pPr/>
              <a:t>‹#›</a:t>
            </a:fld>
            <a:endParaRPr lang="zh-CN" altLang="en-US"/>
          </a:p>
        </p:txBody>
      </p:sp>
    </p:spTree>
    <p:extLst>
      <p:ext uri="{BB962C8B-B14F-4D97-AF65-F5344CB8AC3E}">
        <p14:creationId xmlns:p14="http://schemas.microsoft.com/office/powerpoint/2010/main" val="1652789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5877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9223068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2986826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61619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97E0CE9D-C3DA-4AC3-B80B-490A46A90FCD}" type="datetimeFigureOut">
              <a:rPr lang="zh-CN" altLang="en-US"/>
              <a:pPr>
                <a:defRPr/>
              </a:pPr>
              <a:t>2020/10/12</a:t>
            </a:fld>
            <a:endParaRPr lang="zh-CN" altLang="en-US"/>
          </a:p>
        </p:txBody>
      </p:sp>
      <p:sp>
        <p:nvSpPr>
          <p:cNvPr id="5" name="Footer Placeholder 3"/>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6" name="Slide Number Placeholder 4"/>
          <p:cNvSpPr>
            <a:spLocks noGrp="1"/>
          </p:cNvSpPr>
          <p:nvPr>
            <p:ph type="sldNum" sz="quarter" idx="12"/>
          </p:nvPr>
        </p:nvSpPr>
        <p:spPr/>
        <p:txBody>
          <a:bodyPr/>
          <a:lstStyle>
            <a:lvl1pPr eaLnBrk="0" hangingPunct="0">
              <a:defRPr>
                <a:latin typeface="Arial" panose="020B0604020202020204" pitchFamily="34" charset="0"/>
              </a:defRPr>
            </a:lvl1pPr>
          </a:lstStyle>
          <a:p>
            <a:fld id="{F83E186D-A619-488D-BFCE-3ADB56BFC0F7}" type="slidenum">
              <a:rPr lang="zh-CN" altLang="en-US"/>
              <a:pPr/>
              <a:t>‹#›</a:t>
            </a:fld>
            <a:endParaRPr lang="zh-CN" altLang="en-US"/>
          </a:p>
        </p:txBody>
      </p:sp>
    </p:spTree>
    <p:extLst>
      <p:ext uri="{BB962C8B-B14F-4D97-AF65-F5344CB8AC3E}">
        <p14:creationId xmlns:p14="http://schemas.microsoft.com/office/powerpoint/2010/main" val="3286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E75AFD4D-6201-4C91-BF74-A08712DF9B6A}" type="datetimeFigureOut">
              <a:rPr lang="zh-CN" altLang="en-US"/>
              <a:pPr>
                <a:defRPr/>
              </a:pPr>
              <a:t>2020/10/12</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E2E89727-422B-44AC-96F2-C329463F0F8C}" type="slidenum">
              <a:rPr lang="zh-CN" altLang="en-US"/>
              <a:pPr/>
              <a:t>‹#›</a:t>
            </a:fld>
            <a:endParaRPr lang="zh-CN" altLang="en-US"/>
          </a:p>
        </p:txBody>
      </p:sp>
    </p:spTree>
    <p:extLst>
      <p:ext uri="{BB962C8B-B14F-4D97-AF65-F5344CB8AC3E}">
        <p14:creationId xmlns:p14="http://schemas.microsoft.com/office/powerpoint/2010/main" val="152448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641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1525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85877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1.jpe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2.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3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8"/>
          <p:cNvPicPr>
            <a:picLocks noChangeAspect="1"/>
          </p:cNvPicPr>
          <p:nvPr userDrawn="1"/>
        </p:nvPicPr>
        <p:blipFill>
          <a:blip r:embed="rId36">
            <a:extLst>
              <a:ext uri="{28A0092B-C50C-407E-A947-70E740481C1C}">
                <a14:useLocalDpi xmlns:a14="http://schemas.microsoft.com/office/drawing/2010/main" val="0"/>
              </a:ext>
            </a:extLst>
          </a:blip>
          <a:srcRect/>
          <a:stretch>
            <a:fillRect/>
          </a:stretch>
        </p:blipFill>
        <p:spPr bwMode="auto">
          <a:xfrm>
            <a:off x="6308725" y="74613"/>
            <a:ext cx="26860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矩形 9"/>
          <p:cNvSpPr/>
          <p:nvPr userDrawn="1"/>
        </p:nvSpPr>
        <p:spPr>
          <a:xfrm>
            <a:off x="360363" y="6661150"/>
            <a:ext cx="1617662" cy="180975"/>
          </a:xfrm>
          <a:prstGeom prst="rect">
            <a:avLst/>
          </a:prstGeom>
          <a:solidFill>
            <a:srgbClr val="1369B2"/>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284831FA-86D4-4583-8868-20BB05C47A89}" type="datetimeFigureOut">
              <a:rPr lang="zh-CN" altLang="en-US"/>
              <a:pPr>
                <a:defRPr/>
              </a:pPr>
              <a:t>2020/10/12</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699DF1F6-E793-439D-8DBB-C49C180C7FD3}" type="slidenum">
              <a:rPr lang="zh-CN" altLang="en-US"/>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4761" r:id="rId1"/>
    <p:sldLayoutId id="2147484762" r:id="rId2"/>
    <p:sldLayoutId id="2147484763" r:id="rId3"/>
    <p:sldLayoutId id="2147484764" r:id="rId4"/>
    <p:sldLayoutId id="2147484765" r:id="rId5"/>
    <p:sldLayoutId id="2147484766" r:id="rId6"/>
    <p:sldLayoutId id="2147484767" r:id="rId7"/>
    <p:sldLayoutId id="2147484768" r:id="rId8"/>
    <p:sldLayoutId id="2147484769" r:id="rId9"/>
    <p:sldLayoutId id="2147484770" r:id="rId10"/>
    <p:sldLayoutId id="2147484771" r:id="rId11"/>
    <p:sldLayoutId id="2147484772" r:id="rId12"/>
    <p:sldLayoutId id="2147484773" r:id="rId13"/>
    <p:sldLayoutId id="2147484774" r:id="rId14"/>
    <p:sldLayoutId id="2147484776" r:id="rId15"/>
    <p:sldLayoutId id="2147484777" r:id="rId16"/>
    <p:sldLayoutId id="2147484778" r:id="rId17"/>
    <p:sldLayoutId id="2147484779" r:id="rId18"/>
    <p:sldLayoutId id="2147484780" r:id="rId19"/>
    <p:sldLayoutId id="2147484781" r:id="rId20"/>
    <p:sldLayoutId id="2147484782" r:id="rId21"/>
    <p:sldLayoutId id="2147484783" r:id="rId22"/>
    <p:sldLayoutId id="2147484784" r:id="rId23"/>
    <p:sldLayoutId id="2147484785" r:id="rId24"/>
    <p:sldLayoutId id="2147484786" r:id="rId25"/>
    <p:sldLayoutId id="2147484787" r:id="rId26"/>
    <p:sldLayoutId id="2147484788" r:id="rId27"/>
    <p:sldLayoutId id="2147484789" r:id="rId28"/>
    <p:sldLayoutId id="2147484809" r:id="rId29"/>
    <p:sldLayoutId id="2147484810" r:id="rId30"/>
    <p:sldLayoutId id="2147484811" r:id="rId31"/>
    <p:sldLayoutId id="2147484812" r:id="rId32"/>
    <p:sldLayoutId id="2147484813" r:id="rId33"/>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微软雅黑" pitchFamily="34" charset="-122"/>
          <a:ea typeface="微软雅黑" pitchFamily="34" charset="-122"/>
          <a:cs typeface="微软雅黑" pitchFamily="34" charset="-122"/>
        </a:defRPr>
      </a:lvl1pPr>
      <a:lvl2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cs typeface="等线 Light"/>
        </a:defRPr>
      </a:lvl2pPr>
      <a:lvl3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cs typeface="等线 Light"/>
        </a:defRPr>
      </a:lvl3pPr>
      <a:lvl4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cs typeface="等线 Light"/>
        </a:defRPr>
      </a:lvl4pPr>
      <a:lvl5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2052"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8AE58F29-D390-43A2-8D28-82299A5677A2}" type="datetimeFigureOut">
              <a:rPr lang="zh-CN" altLang="en-US"/>
              <a:pPr>
                <a:defRPr/>
              </a:pPr>
              <a:t>2020/10/12</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FA3CE667-0346-4A9F-9929-679CF549F2CA}" type="slidenum">
              <a:rPr lang="zh-CN" altLang="en-US"/>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794" r:id="rId5"/>
    <p:sldLayoutId id="2147484795" r:id="rId6"/>
    <p:sldLayoutId id="2147484796" r:id="rId7"/>
    <p:sldLayoutId id="2147484797" r:id="rId8"/>
    <p:sldLayoutId id="2147484798" r:id="rId9"/>
    <p:sldLayoutId id="2147484799" r:id="rId10"/>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1.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92.png"/><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image" Target="../media/image94.png"/><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9.xml"/><Relationship Id="rId4" Type="http://schemas.openxmlformats.org/officeDocument/2006/relationships/image" Target="../media/image106.png"/></Relationships>
</file>

<file path=ppt/slides/_rels/slide11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0.xml"/></Relationships>
</file>

<file path=ppt/slides/_rels/slide11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9.xml"/><Relationship Id="rId4" Type="http://schemas.openxmlformats.org/officeDocument/2006/relationships/image" Target="../media/image110.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slideLayout" Target="../slideLayouts/slideLayout9.xml"/><Relationship Id="rId1" Type="http://schemas.openxmlformats.org/officeDocument/2006/relationships/vmlDrawing" Target="../drawings/vmlDrawing6.vml"/><Relationship Id="rId6" Type="http://schemas.openxmlformats.org/officeDocument/2006/relationships/image" Target="../media/image121.emf"/><Relationship Id="rId5" Type="http://schemas.openxmlformats.org/officeDocument/2006/relationships/oleObject" Target="../embeddings/oleObject6.bin"/><Relationship Id="rId4" Type="http://schemas.openxmlformats.org/officeDocument/2006/relationships/image" Target="../media/image12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9.xml"/><Relationship Id="rId4" Type="http://schemas.openxmlformats.org/officeDocument/2006/relationships/image" Target="../media/image130.png"/></Relationships>
</file>

<file path=ppt/slides/_rels/slide14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9.xml"/><Relationship Id="rId4" Type="http://schemas.openxmlformats.org/officeDocument/2006/relationships/image" Target="../media/image14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jpeg"/><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jpeg"/><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jpeg"/><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9.xml"/></Relationships>
</file>

<file path=ppt/slides/_rels/slide15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6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9.xml"/></Relationships>
</file>

<file path=ppt/slides/_rels/slide162.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9.xml"/></Relationships>
</file>

<file path=ppt/slides/_rels/slide163.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 Id="rId5" Type="http://schemas.openxmlformats.org/officeDocument/2006/relationships/image" Target="../media/image45.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51.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77.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Layout" Target="../slideLayouts/slideLayout9.xml"/><Relationship Id="rId1" Type="http://schemas.openxmlformats.org/officeDocument/2006/relationships/vmlDrawing" Target="../drawings/vmlDrawing4.vml"/><Relationship Id="rId5" Type="http://schemas.openxmlformats.org/officeDocument/2006/relationships/image" Target="../media/image79.emf"/><Relationship Id="rId4" Type="http://schemas.openxmlformats.org/officeDocument/2006/relationships/oleObject" Target="../embeddings/oleObject4.bin"/></Relationships>
</file>

<file path=ppt/slides/_rels/slide9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9.xml"/><Relationship Id="rId1" Type="http://schemas.openxmlformats.org/officeDocument/2006/relationships/vmlDrawing" Target="../drawings/vmlDrawing5.vml"/><Relationship Id="rId5" Type="http://schemas.openxmlformats.org/officeDocument/2006/relationships/image" Target="../media/image83.emf"/><Relationship Id="rId4" Type="http://schemas.openxmlformats.org/officeDocument/2006/relationships/oleObject" Target="../embeddings/oleObject5.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9.xml"/><Relationship Id="rId4" Type="http://schemas.openxmlformats.org/officeDocument/2006/relationships/image" Target="../media/image88.png"/></Relationships>
</file>

<file path=ppt/slides/_rels/slide9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ctrTitle"/>
          </p:nvPr>
        </p:nvSpPr>
        <p:spPr>
          <a:xfrm>
            <a:off x="539750" y="1352550"/>
            <a:ext cx="8135938" cy="2157413"/>
          </a:xfrm>
        </p:spPr>
        <p:txBody>
          <a:bodyPr/>
          <a:lstStyle/>
          <a:p>
            <a:pPr eaLnBrk="1" hangingPunct="1"/>
            <a:r>
              <a:rPr lang="en-US" altLang="zh-CN" b="1" smtClean="0"/>
              <a:t>Java</a:t>
            </a:r>
            <a:r>
              <a:rPr lang="zh-CN" altLang="en-US" b="1" smtClean="0"/>
              <a:t>基础入门</a:t>
            </a:r>
          </a:p>
        </p:txBody>
      </p:sp>
      <p:sp>
        <p:nvSpPr>
          <p:cNvPr id="51203" name="副标题 2"/>
          <p:cNvSpPr txBox="1">
            <a:spLocks/>
          </p:cNvSpPr>
          <p:nvPr/>
        </p:nvSpPr>
        <p:spPr bwMode="auto">
          <a:xfrm>
            <a:off x="1143000" y="3860800"/>
            <a:ext cx="6858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3200" b="1">
                <a:solidFill>
                  <a:srgbClr val="FFFFFF"/>
                </a:solidFill>
                <a:latin typeface="微软雅黑" panose="020B0503020204020204" pitchFamily="34" charset="-122"/>
                <a:ea typeface="微软雅黑" panose="020B0503020204020204" pitchFamily="34" charset="-122"/>
              </a:rPr>
              <a:t>第</a:t>
            </a:r>
            <a:r>
              <a:rPr lang="en-US" altLang="zh-CN" sz="3200" b="1">
                <a:solidFill>
                  <a:srgbClr val="FFFFFF"/>
                </a:solidFill>
                <a:latin typeface="微软雅黑" panose="020B0503020204020204" pitchFamily="34" charset="-122"/>
                <a:ea typeface="微软雅黑" panose="020B0503020204020204" pitchFamily="34" charset="-122"/>
              </a:rPr>
              <a:t>2</a:t>
            </a:r>
            <a:r>
              <a:rPr lang="zh-CN" altLang="en-US" sz="3200" b="1">
                <a:solidFill>
                  <a:srgbClr val="FFFFFF"/>
                </a:solidFill>
                <a:latin typeface="微软雅黑" panose="020B0503020204020204" pitchFamily="34" charset="-122"/>
                <a:ea typeface="微软雅黑" panose="020B0503020204020204" pitchFamily="34" charset="-122"/>
              </a:rPr>
              <a:t>章 </a:t>
            </a:r>
            <a:r>
              <a:rPr lang="en-US" altLang="zh-CN" sz="3200" b="1">
                <a:solidFill>
                  <a:srgbClr val="FFFFFF"/>
                </a:solidFill>
                <a:latin typeface="微软雅黑" panose="020B0503020204020204" pitchFamily="34" charset="-122"/>
                <a:ea typeface="微软雅黑" panose="020B0503020204020204" pitchFamily="34" charset="-122"/>
              </a:rPr>
              <a:t>Java</a:t>
            </a:r>
            <a:r>
              <a:rPr lang="zh-CN" altLang="en-US" sz="3200" b="1">
                <a:solidFill>
                  <a:srgbClr val="FFFFFF"/>
                </a:solidFill>
                <a:latin typeface="微软雅黑" panose="020B0503020204020204" pitchFamily="34" charset="-122"/>
                <a:ea typeface="微软雅黑" panose="020B0503020204020204" pitchFamily="34" charset="-122"/>
              </a:rPr>
              <a:t>编程基础</a:t>
            </a:r>
          </a:p>
        </p:txBody>
      </p:sp>
      <p:sp>
        <p:nvSpPr>
          <p:cNvPr id="7" name="TextBox 13"/>
          <p:cNvSpPr>
            <a:spLocks noChangeArrowheads="1"/>
          </p:cNvSpPr>
          <p:nvPr/>
        </p:nvSpPr>
        <p:spPr bwMode="auto">
          <a:xfrm>
            <a:off x="5767388" y="5353050"/>
            <a:ext cx="3462337"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程序的流程控制</a:t>
            </a:r>
          </a:p>
          <a:p>
            <a:pPr>
              <a:lnSpc>
                <a:spcPct val="150000"/>
              </a:lnSpc>
              <a:buFont typeface="Arial" panose="020B0604020202020204" pitchFamily="34" charset="0"/>
              <a:buChar char="•"/>
            </a:pPr>
            <a:r>
              <a:rPr lang="en-US" altLang="zh-CN">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中方法的定义与使用</a:t>
            </a:r>
          </a:p>
          <a:p>
            <a:pPr>
              <a:lnSpc>
                <a:spcPct val="150000"/>
              </a:lnSpc>
              <a:buFont typeface="Arial" panose="020B0604020202020204" pitchFamily="34" charset="0"/>
              <a:buChar char="•"/>
            </a:pPr>
            <a:r>
              <a:rPr lang="en-US" altLang="zh-CN">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中数组的定义与使用</a:t>
            </a:r>
          </a:p>
        </p:txBody>
      </p:sp>
      <p:sp>
        <p:nvSpPr>
          <p:cNvPr id="51205" name="矩形 7"/>
          <p:cNvSpPr>
            <a:spLocks noChangeArrowheads="1"/>
          </p:cNvSpPr>
          <p:nvPr/>
        </p:nvSpPr>
        <p:spPr bwMode="auto">
          <a:xfrm>
            <a:off x="2752725" y="5356225"/>
            <a:ext cx="45720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的基本语法格式</a:t>
            </a:r>
          </a:p>
          <a:p>
            <a:pPr>
              <a:lnSpc>
                <a:spcPct val="150000"/>
              </a:lnSpc>
              <a:buFont typeface="Arial" panose="020B0604020202020204" pitchFamily="34" charset="0"/>
              <a:buChar char="•"/>
            </a:pPr>
            <a:r>
              <a:rPr lang="en-US" altLang="zh-CN">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语言中的常量与变量</a:t>
            </a:r>
          </a:p>
          <a:p>
            <a:pPr>
              <a:lnSpc>
                <a:spcPct val="150000"/>
              </a:lnSpc>
              <a:buFont typeface="Arial" panose="020B0604020202020204" pitchFamily="34" charset="0"/>
              <a:buChar char="•"/>
            </a:pPr>
            <a:r>
              <a:rPr lang="en-US" altLang="zh-CN">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语言运算符的使用</a:t>
            </a:r>
          </a:p>
        </p:txBody>
      </p:sp>
      <p:pic>
        <p:nvPicPr>
          <p:cNvPr id="512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5300663"/>
            <a:ext cx="9477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p:txBody>
          <a:bodyPr/>
          <a:lstStyle/>
          <a:p>
            <a:pPr eaLnBrk="1" hangingPunct="1"/>
            <a:r>
              <a:rPr lang="en-US" altLang="zh-CN" b="1" smtClean="0">
                <a:solidFill>
                  <a:srgbClr val="0070C0"/>
                </a:solidFill>
              </a:rPr>
              <a:t>2.1.2 Java</a:t>
            </a:r>
            <a:r>
              <a:rPr lang="zh-CN" altLang="en-US" b="1" smtClean="0">
                <a:solidFill>
                  <a:srgbClr val="0070C0"/>
                </a:solidFill>
              </a:rPr>
              <a:t>中的注释</a:t>
            </a:r>
            <a:endParaRPr lang="en-US" altLang="zh-CN" b="1" smtClean="0">
              <a:solidFill>
                <a:srgbClr val="0070C0"/>
              </a:solidFill>
            </a:endParaRPr>
          </a:p>
          <a:p>
            <a:pPr lvl="1" eaLnBrk="1" hangingPunct="1"/>
            <a:r>
              <a:rPr lang="zh-CN" altLang="en-US" smtClean="0"/>
              <a:t>在编写程序时，为了使代码易于阅读，通常会在实现功能的同时为代码加一些注释。</a:t>
            </a:r>
            <a:endParaRPr lang="en-US" altLang="zh-CN" smtClean="0"/>
          </a:p>
          <a:p>
            <a:pPr lvl="1" eaLnBrk="1" hangingPunct="1"/>
            <a:r>
              <a:rPr lang="zh-CN" altLang="en-US" smtClean="0"/>
              <a:t>注释是对程序的某个功能或者某行代码的解释说明，它只在</a:t>
            </a:r>
            <a:r>
              <a:rPr lang="en-US" altLang="zh-CN" smtClean="0"/>
              <a:t>Java</a:t>
            </a:r>
            <a:r>
              <a:rPr lang="zh-CN" altLang="en-US" smtClean="0"/>
              <a:t>源文件中有效，</a:t>
            </a:r>
            <a:r>
              <a:rPr lang="zh-CN" altLang="en-US" smtClean="0">
                <a:solidFill>
                  <a:srgbClr val="FF0000"/>
                </a:solidFill>
              </a:rPr>
              <a:t>在编译程序时编译器会忽略这些注释信息，不会将其编译到</a:t>
            </a:r>
            <a:r>
              <a:rPr lang="en-US" altLang="zh-CN" smtClean="0">
                <a:solidFill>
                  <a:srgbClr val="FF0000"/>
                </a:solidFill>
              </a:rPr>
              <a:t>class</a:t>
            </a:r>
            <a:r>
              <a:rPr lang="zh-CN" altLang="en-US" smtClean="0">
                <a:solidFill>
                  <a:srgbClr val="FF0000"/>
                </a:solidFill>
              </a:rPr>
              <a:t>字节码文件中去。</a:t>
            </a:r>
            <a:endParaRPr lang="en-US" altLang="zh-CN" smtClean="0">
              <a:solidFill>
                <a:srgbClr val="FF0000"/>
              </a:solidFill>
            </a:endParaRPr>
          </a:p>
          <a:p>
            <a:pPr lvl="1" eaLnBrk="1" hangingPunct="1"/>
            <a:endParaRPr lang="en-US" altLang="zh-CN" smtClean="0"/>
          </a:p>
          <a:p>
            <a:pPr lvl="1" eaLnBrk="1" hangingPunct="1"/>
            <a:endParaRPr lang="en-US" altLang="zh-CN" smtClean="0"/>
          </a:p>
        </p:txBody>
      </p:sp>
      <p:sp>
        <p:nvSpPr>
          <p:cNvPr id="5939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40295" name="TextBox 154"/>
          <p:cNvSpPr txBox="1">
            <a:spLocks noChangeArrowheads="1"/>
          </p:cNvSpPr>
          <p:nvPr/>
        </p:nvSpPr>
        <p:spPr bwMode="auto">
          <a:xfrm>
            <a:off x="3816350" y="1712913"/>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2.5   </a:t>
            </a:r>
            <a:r>
              <a:rPr lang="zh-CN" altLang="en-US" sz="2800" b="1">
                <a:solidFill>
                  <a:srgbClr val="00B0F0"/>
                </a:solidFill>
              </a:rPr>
              <a:t>循环结构语句</a:t>
            </a:r>
            <a:endParaRPr lang="zh-CN" altLang="en-US" sz="2800" b="1">
              <a:solidFill>
                <a:srgbClr val="00B0F0"/>
              </a:solidFill>
              <a:latin typeface="微软雅黑" panose="020B0503020204020204" pitchFamily="34" charset="-122"/>
              <a:ea typeface="微软雅黑" panose="020B0503020204020204" pitchFamily="34" charset="-122"/>
            </a:endParaRPr>
          </a:p>
        </p:txBody>
      </p:sp>
      <p:pic>
        <p:nvPicPr>
          <p:cNvPr id="140296"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7"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140299" name="组合 311"/>
          <p:cNvGrpSpPr>
            <a:grpSpLocks/>
          </p:cNvGrpSpPr>
          <p:nvPr/>
        </p:nvGrpSpPr>
        <p:grpSpPr bwMode="auto">
          <a:xfrm>
            <a:off x="1106488" y="2589213"/>
            <a:ext cx="7629525" cy="668337"/>
            <a:chOff x="1029300" y="5045322"/>
            <a:chExt cx="7628925" cy="669008"/>
          </a:xfrm>
        </p:grpSpPr>
        <p:grpSp>
          <p:nvGrpSpPr>
            <p:cNvPr id="140355"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40361"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6"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40357"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2"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grpSp>
        <p:nvGrpSpPr>
          <p:cNvPr id="140300" name="组合 313"/>
          <p:cNvGrpSpPr>
            <a:grpSpLocks/>
          </p:cNvGrpSpPr>
          <p:nvPr/>
        </p:nvGrpSpPr>
        <p:grpSpPr bwMode="auto">
          <a:xfrm>
            <a:off x="1328738" y="3314700"/>
            <a:ext cx="7407275" cy="668338"/>
            <a:chOff x="1252258" y="5045323"/>
            <a:chExt cx="7405967" cy="669007"/>
          </a:xfrm>
        </p:grpSpPr>
        <p:grpSp>
          <p:nvGrpSpPr>
            <p:cNvPr id="140348"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40352"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4"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0"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40301" name="组合 314"/>
          <p:cNvGrpSpPr>
            <a:grpSpLocks/>
          </p:cNvGrpSpPr>
          <p:nvPr/>
        </p:nvGrpSpPr>
        <p:grpSpPr bwMode="auto">
          <a:xfrm>
            <a:off x="1328738" y="4040188"/>
            <a:ext cx="7407275" cy="668337"/>
            <a:chOff x="1252258" y="5045323"/>
            <a:chExt cx="7405967" cy="669007"/>
          </a:xfrm>
        </p:grpSpPr>
        <p:grpSp>
          <p:nvGrpSpPr>
            <p:cNvPr id="140341" name="组合 331"/>
            <p:cNvGrpSpPr>
              <a:grpSpLocks/>
            </p:cNvGrpSpPr>
            <p:nvPr/>
          </p:nvGrpSpPr>
          <p:grpSpPr bwMode="auto">
            <a:xfrm>
              <a:off x="2520950" y="5045323"/>
              <a:ext cx="6137275" cy="669007"/>
              <a:chOff x="2520950" y="4924673"/>
              <a:chExt cx="6137275" cy="789657"/>
            </a:xfrm>
          </p:grpSpPr>
          <p:sp>
            <p:nvSpPr>
              <p:cNvPr id="99"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40345" name="组合 335"/>
              <p:cNvGrpSpPr>
                <a:grpSpLocks/>
              </p:cNvGrpSpPr>
              <p:nvPr/>
            </p:nvGrpSpPr>
            <p:grpSpPr bwMode="auto">
              <a:xfrm>
                <a:off x="2520950" y="4924673"/>
                <a:ext cx="6137275" cy="664245"/>
                <a:chOff x="2520950" y="4868193"/>
                <a:chExt cx="6137275" cy="720725"/>
              </a:xfrm>
            </p:grpSpPr>
            <p:sp>
              <p:nvSpPr>
                <p:cNvPr id="101"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2"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7"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8"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40302" name="组合 315"/>
          <p:cNvGrpSpPr>
            <a:grpSpLocks/>
          </p:cNvGrpSpPr>
          <p:nvPr/>
        </p:nvGrpSpPr>
        <p:grpSpPr bwMode="auto">
          <a:xfrm>
            <a:off x="1112838" y="3279775"/>
            <a:ext cx="635000" cy="638175"/>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2720" y="2791045"/>
              <a:ext cx="169869"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40303" name="组合 316"/>
          <p:cNvGrpSpPr>
            <a:grpSpLocks/>
          </p:cNvGrpSpPr>
          <p:nvPr/>
        </p:nvGrpSpPr>
        <p:grpSpPr bwMode="auto">
          <a:xfrm>
            <a:off x="1112838" y="4003675"/>
            <a:ext cx="635000" cy="636588"/>
            <a:chOff x="1190461" y="2772022"/>
            <a:chExt cx="635025" cy="637257"/>
          </a:xfrm>
        </p:grpSpPr>
        <p:sp>
          <p:nvSpPr>
            <p:cNvPr id="10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8"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40304" name="TextBox 317"/>
          <p:cNvSpPr txBox="1">
            <a:spLocks noChangeArrowheads="1"/>
          </p:cNvSpPr>
          <p:nvPr/>
        </p:nvSpPr>
        <p:spPr bwMode="auto">
          <a:xfrm>
            <a:off x="1055688" y="270668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2.5.1</a:t>
            </a:r>
            <a:endParaRPr lang="zh-CN" altLang="en-US"/>
          </a:p>
        </p:txBody>
      </p:sp>
      <p:sp>
        <p:nvSpPr>
          <p:cNvPr id="140305" name="TextBox 318"/>
          <p:cNvSpPr txBox="1">
            <a:spLocks noChangeArrowheads="1"/>
          </p:cNvSpPr>
          <p:nvPr/>
        </p:nvSpPr>
        <p:spPr bwMode="auto">
          <a:xfrm>
            <a:off x="1055688" y="342900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2.5.2</a:t>
            </a:r>
            <a:endParaRPr lang="zh-CN" altLang="en-US"/>
          </a:p>
        </p:txBody>
      </p:sp>
      <p:sp>
        <p:nvSpPr>
          <p:cNvPr id="140306" name="TextBox 319"/>
          <p:cNvSpPr txBox="1">
            <a:spLocks noChangeArrowheads="1"/>
          </p:cNvSpPr>
          <p:nvPr/>
        </p:nvSpPr>
        <p:spPr bwMode="auto">
          <a:xfrm>
            <a:off x="1055688" y="4152900"/>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2.5.3</a:t>
            </a:r>
            <a:endParaRPr lang="zh-CN" altLang="en-US"/>
          </a:p>
        </p:txBody>
      </p:sp>
      <p:sp>
        <p:nvSpPr>
          <p:cNvPr id="140307" name="TextBox 320"/>
          <p:cNvSpPr txBox="1">
            <a:spLocks noChangeArrowheads="1"/>
          </p:cNvSpPr>
          <p:nvPr/>
        </p:nvSpPr>
        <p:spPr bwMode="auto">
          <a:xfrm>
            <a:off x="3213100" y="2713038"/>
            <a:ext cx="354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while</a:t>
            </a:r>
            <a:r>
              <a:rPr lang="zh-CN" altLang="en-US">
                <a:latin typeface="微软雅黑" panose="020B0503020204020204" pitchFamily="34" charset="-122"/>
                <a:ea typeface="微软雅黑" panose="020B0503020204020204" pitchFamily="34" charset="-122"/>
              </a:rPr>
              <a:t>循环语句</a:t>
            </a:r>
          </a:p>
        </p:txBody>
      </p:sp>
      <p:sp>
        <p:nvSpPr>
          <p:cNvPr id="140308" name="TextBox 321"/>
          <p:cNvSpPr txBox="1">
            <a:spLocks noChangeArrowheads="1"/>
          </p:cNvSpPr>
          <p:nvPr/>
        </p:nvSpPr>
        <p:spPr bwMode="auto">
          <a:xfrm>
            <a:off x="3213100" y="3416300"/>
            <a:ext cx="267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do…while</a:t>
            </a:r>
            <a:r>
              <a:rPr lang="zh-CN" altLang="en-US">
                <a:latin typeface="微软雅黑" panose="020B0503020204020204" pitchFamily="34" charset="-122"/>
                <a:ea typeface="微软雅黑" panose="020B0503020204020204" pitchFamily="34" charset="-122"/>
              </a:rPr>
              <a:t>循环语句</a:t>
            </a:r>
          </a:p>
        </p:txBody>
      </p:sp>
      <p:sp>
        <p:nvSpPr>
          <p:cNvPr id="140309" name="TextBox 322"/>
          <p:cNvSpPr txBox="1">
            <a:spLocks noChangeArrowheads="1"/>
          </p:cNvSpPr>
          <p:nvPr/>
        </p:nvSpPr>
        <p:spPr bwMode="auto">
          <a:xfrm>
            <a:off x="3213100" y="4143375"/>
            <a:ext cx="218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for</a:t>
            </a:r>
            <a:r>
              <a:rPr lang="zh-CN" altLang="en-US">
                <a:latin typeface="微软雅黑" panose="020B0503020204020204" pitchFamily="34" charset="-122"/>
                <a:ea typeface="微软雅黑" panose="020B0503020204020204" pitchFamily="34" charset="-122"/>
              </a:rPr>
              <a:t>循环语句</a:t>
            </a:r>
          </a:p>
        </p:txBody>
      </p:sp>
      <p:grpSp>
        <p:nvGrpSpPr>
          <p:cNvPr id="140310" name="组合 313"/>
          <p:cNvGrpSpPr>
            <a:grpSpLocks/>
          </p:cNvGrpSpPr>
          <p:nvPr/>
        </p:nvGrpSpPr>
        <p:grpSpPr bwMode="auto">
          <a:xfrm>
            <a:off x="1328738" y="4724400"/>
            <a:ext cx="7407275" cy="668338"/>
            <a:chOff x="1252258" y="5045323"/>
            <a:chExt cx="7405967" cy="669007"/>
          </a:xfrm>
        </p:grpSpPr>
        <p:grpSp>
          <p:nvGrpSpPr>
            <p:cNvPr id="140330"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40334"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40311" name="组合 315"/>
          <p:cNvGrpSpPr>
            <a:grpSpLocks/>
          </p:cNvGrpSpPr>
          <p:nvPr/>
        </p:nvGrpSpPr>
        <p:grpSpPr bwMode="auto">
          <a:xfrm>
            <a:off x="1112838" y="4722813"/>
            <a:ext cx="635000" cy="638175"/>
            <a:chOff x="1190461" y="2772022"/>
            <a:chExt cx="635025" cy="637257"/>
          </a:xfrm>
        </p:grpSpPr>
        <p:sp>
          <p:nvSpPr>
            <p:cNvPr id="5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8"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40312" name="TextBox 318"/>
          <p:cNvSpPr txBox="1">
            <a:spLocks noChangeArrowheads="1"/>
          </p:cNvSpPr>
          <p:nvPr/>
        </p:nvSpPr>
        <p:spPr bwMode="auto">
          <a:xfrm>
            <a:off x="1066800" y="4849813"/>
            <a:ext cx="792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2.5.4</a:t>
            </a:r>
            <a:endParaRPr lang="zh-CN" altLang="en-US"/>
          </a:p>
        </p:txBody>
      </p:sp>
      <p:sp>
        <p:nvSpPr>
          <p:cNvPr id="140313" name="TextBox 321"/>
          <p:cNvSpPr txBox="1">
            <a:spLocks noChangeArrowheads="1"/>
          </p:cNvSpPr>
          <p:nvPr/>
        </p:nvSpPr>
        <p:spPr bwMode="auto">
          <a:xfrm>
            <a:off x="3213100" y="4859338"/>
            <a:ext cx="292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循环嵌套</a:t>
            </a:r>
          </a:p>
        </p:txBody>
      </p:sp>
      <p:grpSp>
        <p:nvGrpSpPr>
          <p:cNvPr id="140314" name="组合 313"/>
          <p:cNvGrpSpPr>
            <a:grpSpLocks/>
          </p:cNvGrpSpPr>
          <p:nvPr/>
        </p:nvGrpSpPr>
        <p:grpSpPr bwMode="auto">
          <a:xfrm>
            <a:off x="1330325" y="5426075"/>
            <a:ext cx="7407275" cy="668338"/>
            <a:chOff x="1252258" y="5045323"/>
            <a:chExt cx="7405967" cy="669007"/>
          </a:xfrm>
        </p:grpSpPr>
        <p:grpSp>
          <p:nvGrpSpPr>
            <p:cNvPr id="140321" name="组合 338"/>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7" y="5393590"/>
                <a:ext cx="5807636"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40325" name="组合 342"/>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3" y="4868193"/>
                  <a:ext cx="6140952"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4" y="4984197"/>
                  <a:ext cx="5690182"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3"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40315" name="组合 315"/>
          <p:cNvGrpSpPr>
            <a:grpSpLocks/>
          </p:cNvGrpSpPr>
          <p:nvPr/>
        </p:nvGrpSpPr>
        <p:grpSpPr bwMode="auto">
          <a:xfrm>
            <a:off x="1114425" y="5422900"/>
            <a:ext cx="635000" cy="638175"/>
            <a:chOff x="1190461" y="2772022"/>
            <a:chExt cx="635025" cy="637257"/>
          </a:xfrm>
        </p:grpSpPr>
        <p:sp>
          <p:nvSpPr>
            <p:cNvPr id="7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1" name="Oval 151"/>
            <p:cNvSpPr>
              <a:spLocks noChangeArrowheads="1"/>
            </p:cNvSpPr>
            <p:nvPr/>
          </p:nvSpPr>
          <p:spPr bwMode="auto">
            <a:xfrm>
              <a:off x="1412720" y="2791045"/>
              <a:ext cx="169870"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40316" name="TextBox 318"/>
          <p:cNvSpPr txBox="1">
            <a:spLocks noChangeArrowheads="1"/>
          </p:cNvSpPr>
          <p:nvPr/>
        </p:nvSpPr>
        <p:spPr bwMode="auto">
          <a:xfrm>
            <a:off x="1079500" y="5557838"/>
            <a:ext cx="792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2.5.5</a:t>
            </a:r>
            <a:endParaRPr lang="zh-CN" altLang="en-US"/>
          </a:p>
        </p:txBody>
      </p:sp>
      <p:sp>
        <p:nvSpPr>
          <p:cNvPr id="140317" name="TextBox 321"/>
          <p:cNvSpPr txBox="1">
            <a:spLocks noChangeArrowheads="1"/>
          </p:cNvSpPr>
          <p:nvPr/>
        </p:nvSpPr>
        <p:spPr bwMode="auto">
          <a:xfrm>
            <a:off x="3246438" y="5516563"/>
            <a:ext cx="4014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跳转语句（</a:t>
            </a:r>
            <a:r>
              <a:rPr lang="en-US" altLang="zh-CN">
                <a:latin typeface="微软雅黑" panose="020B0503020204020204" pitchFamily="34" charset="-122"/>
                <a:ea typeface="微软雅黑" panose="020B0503020204020204" pitchFamily="34" charset="-122"/>
              </a:rPr>
              <a:t>break</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continue</a:t>
            </a:r>
            <a:r>
              <a:rPr lang="zh-CN" altLang="en-US">
                <a:latin typeface="微软雅黑" panose="020B0503020204020204" pitchFamily="34" charset="-122"/>
                <a:ea typeface="微软雅黑" panose="020B0503020204020204" pitchFamily="34" charset="-122"/>
              </a:rPr>
              <a:t>）</a:t>
            </a:r>
          </a:p>
        </p:txBody>
      </p:sp>
      <p:sp>
        <p:nvSpPr>
          <p:cNvPr id="14031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内容占位符 2"/>
          <p:cNvSpPr>
            <a:spLocks noGrp="1"/>
          </p:cNvSpPr>
          <p:nvPr>
            <p:ph idx="1"/>
          </p:nvPr>
        </p:nvSpPr>
        <p:spPr>
          <a:xfrm>
            <a:off x="457200" y="1066800"/>
            <a:ext cx="8158163" cy="5059363"/>
          </a:xfrm>
        </p:spPr>
        <p:txBody>
          <a:bodyPr/>
          <a:lstStyle/>
          <a:p>
            <a:pPr eaLnBrk="1" hangingPunct="1"/>
            <a:r>
              <a:rPr lang="en-US" altLang="zh-CN" b="1" smtClean="0">
                <a:solidFill>
                  <a:srgbClr val="0070C0"/>
                </a:solidFill>
              </a:rPr>
              <a:t>2.5.1 while</a:t>
            </a:r>
            <a:r>
              <a:rPr lang="zh-CN" altLang="en-US" b="1" smtClean="0">
                <a:solidFill>
                  <a:srgbClr val="0070C0"/>
                </a:solidFill>
              </a:rPr>
              <a:t>循环语句</a:t>
            </a:r>
            <a:endParaRPr lang="en-US" altLang="zh-CN" b="1" smtClean="0">
              <a:solidFill>
                <a:srgbClr val="0070C0"/>
              </a:solidFill>
            </a:endParaRPr>
          </a:p>
          <a:p>
            <a:pPr lvl="1" eaLnBrk="1" hangingPunct="1"/>
            <a:r>
              <a:rPr lang="en-US" altLang="zh-CN" smtClean="0"/>
              <a:t>while</a:t>
            </a:r>
            <a:r>
              <a:rPr lang="zh-CN" altLang="zh-CN" smtClean="0"/>
              <a:t>语句</a:t>
            </a:r>
            <a:r>
              <a:rPr lang="zh-CN" altLang="en-US" smtClean="0"/>
              <a:t>和</a:t>
            </a:r>
            <a:r>
              <a:rPr lang="en-US" altLang="zh-CN" smtClean="0"/>
              <a:t>if</a:t>
            </a:r>
            <a:r>
              <a:rPr lang="zh-CN" altLang="en-US" smtClean="0"/>
              <a:t>条件语句有点类似，都是根据条件判断来决定是否执行后面的代码，区别在于，</a:t>
            </a:r>
            <a:r>
              <a:rPr lang="en-US" altLang="zh-CN" smtClean="0"/>
              <a:t>while</a:t>
            </a:r>
            <a:r>
              <a:rPr lang="zh-CN" altLang="en-US" smtClean="0"/>
              <a:t>循环语句</a:t>
            </a:r>
            <a:r>
              <a:rPr lang="zh-CN" altLang="zh-CN" smtClean="0"/>
              <a:t>会反复地进行条件判断，只要条件成立，</a:t>
            </a:r>
            <a:r>
              <a:rPr lang="en-US" altLang="zh-CN" smtClean="0"/>
              <a:t>{}</a:t>
            </a:r>
            <a:r>
              <a:rPr lang="zh-CN" altLang="zh-CN" smtClean="0"/>
              <a:t>内的执行语句就会执行，直到条件不成立，</a:t>
            </a:r>
            <a:r>
              <a:rPr lang="en-US" altLang="zh-CN" smtClean="0"/>
              <a:t>while</a:t>
            </a:r>
            <a:r>
              <a:rPr lang="zh-CN" altLang="zh-CN" smtClean="0"/>
              <a:t>循环结束。</a:t>
            </a:r>
            <a:endParaRPr lang="en-US" altLang="zh-CN" smtClean="0"/>
          </a:p>
          <a:p>
            <a:pPr lvl="1" eaLnBrk="1" hangingPunct="1"/>
            <a:r>
              <a:rPr lang="en-US" altLang="zh-CN" smtClean="0"/>
              <a:t>While</a:t>
            </a:r>
            <a:r>
              <a:rPr lang="zh-CN" altLang="en-US" smtClean="0"/>
              <a:t>循环语句的语法结构如下所示：</a:t>
            </a:r>
            <a:endParaRPr lang="en-US" altLang="zh-CN" smtClean="0"/>
          </a:p>
        </p:txBody>
      </p:sp>
      <p:pic>
        <p:nvPicPr>
          <p:cNvPr id="14131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4221163"/>
            <a:ext cx="55340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1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2.5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循环结构语句</a:t>
            </a:r>
          </a:p>
        </p:txBody>
      </p:sp>
      <p:pic>
        <p:nvPicPr>
          <p:cNvPr id="141317" name="Picture 2" descr="2-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3" y="3321050"/>
            <a:ext cx="2354262"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内容占位符 2"/>
          <p:cNvSpPr>
            <a:spLocks noGrp="1"/>
          </p:cNvSpPr>
          <p:nvPr>
            <p:ph idx="1"/>
          </p:nvPr>
        </p:nvSpPr>
        <p:spPr>
          <a:xfrm>
            <a:off x="457200" y="1066800"/>
            <a:ext cx="8507413" cy="5378450"/>
          </a:xfrm>
        </p:spPr>
        <p:txBody>
          <a:bodyPr/>
          <a:lstStyle/>
          <a:p>
            <a:pPr eaLnBrk="1" hangingPunct="1">
              <a:lnSpc>
                <a:spcPct val="120000"/>
              </a:lnSpc>
              <a:spcBef>
                <a:spcPts val="600"/>
              </a:spcBef>
            </a:pPr>
            <a:r>
              <a:rPr lang="en-US" altLang="zh-CN" b="1" smtClean="0">
                <a:solidFill>
                  <a:srgbClr val="0070C0"/>
                </a:solidFill>
              </a:rPr>
              <a:t>2.5.2 do while</a:t>
            </a:r>
            <a:r>
              <a:rPr lang="zh-CN" altLang="en-US" b="1" smtClean="0">
                <a:solidFill>
                  <a:srgbClr val="0070C0"/>
                </a:solidFill>
              </a:rPr>
              <a:t>循环语句</a:t>
            </a:r>
            <a:endParaRPr lang="en-US" altLang="zh-CN" b="1" smtClean="0">
              <a:solidFill>
                <a:srgbClr val="0070C0"/>
              </a:solidFill>
            </a:endParaRPr>
          </a:p>
          <a:p>
            <a:pPr lvl="1" eaLnBrk="1" hangingPunct="1">
              <a:lnSpc>
                <a:spcPct val="120000"/>
              </a:lnSpc>
              <a:spcBef>
                <a:spcPts val="600"/>
              </a:spcBef>
            </a:pPr>
            <a:r>
              <a:rPr lang="en-US" altLang="zh-CN" smtClean="0"/>
              <a:t>do…while</a:t>
            </a:r>
            <a:r>
              <a:rPr lang="zh-CN" altLang="zh-CN" smtClean="0"/>
              <a:t>循环语句和</a:t>
            </a:r>
            <a:r>
              <a:rPr lang="en-US" altLang="zh-CN" smtClean="0"/>
              <a:t>while</a:t>
            </a:r>
            <a:r>
              <a:rPr lang="zh-CN" altLang="zh-CN" smtClean="0"/>
              <a:t>循环语句功能类似</a:t>
            </a:r>
            <a:r>
              <a:rPr lang="zh-CN" altLang="en-US" smtClean="0"/>
              <a:t>，其语法结构如下所示：</a:t>
            </a:r>
            <a:endParaRPr lang="en-US" altLang="zh-CN" smtClean="0"/>
          </a:p>
          <a:p>
            <a:pPr lvl="1" eaLnBrk="1" hangingPunct="1">
              <a:lnSpc>
                <a:spcPct val="120000"/>
              </a:lnSpc>
              <a:spcBef>
                <a:spcPts val="600"/>
              </a:spcBef>
            </a:pPr>
            <a:endParaRPr lang="en-US" altLang="zh-CN" smtClean="0"/>
          </a:p>
          <a:p>
            <a:pPr lvl="1" eaLnBrk="1" hangingPunct="1">
              <a:lnSpc>
                <a:spcPct val="120000"/>
              </a:lnSpc>
              <a:spcBef>
                <a:spcPts val="600"/>
              </a:spcBef>
            </a:pPr>
            <a:endParaRPr lang="en-US" altLang="zh-CN" smtClean="0"/>
          </a:p>
          <a:p>
            <a:pPr lvl="1" eaLnBrk="1" hangingPunct="1">
              <a:lnSpc>
                <a:spcPct val="120000"/>
              </a:lnSpc>
              <a:spcBef>
                <a:spcPts val="600"/>
              </a:spcBef>
            </a:pPr>
            <a:endParaRPr lang="en-US" altLang="zh-CN" smtClean="0"/>
          </a:p>
          <a:p>
            <a:pPr lvl="1" eaLnBrk="1" hangingPunct="1">
              <a:lnSpc>
                <a:spcPct val="120000"/>
              </a:lnSpc>
              <a:spcBef>
                <a:spcPts val="600"/>
              </a:spcBef>
            </a:pPr>
            <a:endParaRPr lang="en-US" altLang="zh-CN" smtClean="0"/>
          </a:p>
          <a:p>
            <a:pPr lvl="1" eaLnBrk="1" hangingPunct="1">
              <a:lnSpc>
                <a:spcPct val="120000"/>
              </a:lnSpc>
              <a:spcBef>
                <a:spcPts val="600"/>
              </a:spcBef>
            </a:pPr>
            <a:endParaRPr lang="en-US" altLang="zh-CN" smtClean="0"/>
          </a:p>
          <a:p>
            <a:pPr lvl="1" eaLnBrk="1" hangingPunct="1">
              <a:lnSpc>
                <a:spcPct val="120000"/>
              </a:lnSpc>
              <a:spcBef>
                <a:spcPts val="600"/>
              </a:spcBef>
            </a:pPr>
            <a:endParaRPr lang="en-US" altLang="zh-CN" smtClean="0"/>
          </a:p>
          <a:p>
            <a:pPr lvl="1" eaLnBrk="1" hangingPunct="1">
              <a:lnSpc>
                <a:spcPct val="120000"/>
              </a:lnSpc>
              <a:spcBef>
                <a:spcPts val="600"/>
              </a:spcBef>
            </a:pPr>
            <a:r>
              <a:rPr lang="en-US" altLang="zh-CN" smtClean="0"/>
              <a:t>do …while</a:t>
            </a:r>
            <a:r>
              <a:rPr lang="zh-CN" altLang="zh-CN" smtClean="0"/>
              <a:t>循环和</a:t>
            </a:r>
            <a:r>
              <a:rPr lang="en-US" altLang="zh-CN" smtClean="0"/>
              <a:t>while</a:t>
            </a:r>
            <a:r>
              <a:rPr lang="zh-CN" altLang="zh-CN" smtClean="0"/>
              <a:t>循环能实现同样的功能。然而在程序运行过程中，这两种语句还是有差别的。如果循环条件在循环语句开始时就不成立，那么</a:t>
            </a:r>
            <a:r>
              <a:rPr lang="en-US" altLang="zh-CN" smtClean="0"/>
              <a:t>while</a:t>
            </a:r>
            <a:r>
              <a:rPr lang="zh-CN" altLang="zh-CN" smtClean="0"/>
              <a:t>循环的循环体一次都不会执行，而</a:t>
            </a:r>
            <a:r>
              <a:rPr lang="en-US" altLang="zh-CN" smtClean="0"/>
              <a:t>do…while</a:t>
            </a:r>
            <a:r>
              <a:rPr lang="zh-CN" altLang="zh-CN" smtClean="0"/>
              <a:t>循环的循环体还是会执行一次。</a:t>
            </a:r>
          </a:p>
        </p:txBody>
      </p:sp>
      <p:pic>
        <p:nvPicPr>
          <p:cNvPr id="142339" name="Picture 15"/>
          <p:cNvPicPr>
            <a:picLocks noChangeAspect="1" noChangeArrowheads="1"/>
          </p:cNvPicPr>
          <p:nvPr/>
        </p:nvPicPr>
        <p:blipFill>
          <a:blip r:embed="rId2">
            <a:extLst>
              <a:ext uri="{28A0092B-C50C-407E-A947-70E740481C1C}">
                <a14:useLocalDpi xmlns:a14="http://schemas.microsoft.com/office/drawing/2010/main" val="0"/>
              </a:ext>
            </a:extLst>
          </a:blip>
          <a:srcRect r="15849"/>
          <a:stretch>
            <a:fillRect/>
          </a:stretch>
        </p:blipFill>
        <p:spPr bwMode="auto">
          <a:xfrm>
            <a:off x="788988" y="2489200"/>
            <a:ext cx="5335587"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34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2.5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循环结构语句</a:t>
            </a:r>
          </a:p>
        </p:txBody>
      </p:sp>
      <p:pic>
        <p:nvPicPr>
          <p:cNvPr id="142341" name="Picture 16" descr="2-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575" y="2160588"/>
            <a:ext cx="2093913"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内容占位符 2"/>
          <p:cNvSpPr>
            <a:spLocks noGrp="1"/>
          </p:cNvSpPr>
          <p:nvPr>
            <p:ph idx="1"/>
          </p:nvPr>
        </p:nvSpPr>
        <p:spPr>
          <a:xfrm>
            <a:off x="457200" y="1042988"/>
            <a:ext cx="8158163" cy="5059362"/>
          </a:xfrm>
          <a:extLst/>
        </p:spPr>
        <p:txBody>
          <a:bodyPr rtlCol="0">
            <a:normAutofit/>
          </a:bodyPr>
          <a:lstStyle/>
          <a:p>
            <a:pPr eaLnBrk="1" hangingPunct="1">
              <a:defRPr/>
            </a:pPr>
            <a:r>
              <a:rPr lang="en-US" altLang="zh-CN" b="1" dirty="0">
                <a:solidFill>
                  <a:srgbClr val="0070C0"/>
                </a:solidFill>
              </a:rPr>
              <a:t>2.5.3 for</a:t>
            </a:r>
            <a:r>
              <a:rPr lang="zh-CN" altLang="en-US" b="1" dirty="0">
                <a:solidFill>
                  <a:srgbClr val="0070C0"/>
                </a:solidFill>
              </a:rPr>
              <a:t>循环语句</a:t>
            </a:r>
            <a:endParaRPr lang="en-US" altLang="zh-CN" b="1" dirty="0">
              <a:solidFill>
                <a:srgbClr val="0070C0"/>
              </a:solidFill>
            </a:endParaRPr>
          </a:p>
          <a:p>
            <a:pPr lvl="1" eaLnBrk="1" fontAlgn="auto" hangingPunct="1">
              <a:spcAft>
                <a:spcPts val="0"/>
              </a:spcAft>
              <a:defRPr/>
            </a:pPr>
            <a:r>
              <a:rPr lang="en-US" altLang="zh-CN" dirty="0" smtClean="0">
                <a:cs typeface="+mn-cs"/>
              </a:rPr>
              <a:t>for</a:t>
            </a:r>
            <a:r>
              <a:rPr lang="zh-CN" altLang="zh-CN" dirty="0" smtClean="0">
                <a:cs typeface="+mn-cs"/>
              </a:rPr>
              <a:t>循环语句是最常用的循环语句，一般用在循环次数已知的情况下</a:t>
            </a:r>
            <a:r>
              <a:rPr lang="zh-CN" altLang="en-US" dirty="0" smtClean="0">
                <a:cs typeface="+mn-cs"/>
              </a:rPr>
              <a:t>，其语法格式如下所示：</a:t>
            </a: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r>
              <a:rPr lang="zh-CN" altLang="en-US" dirty="0" smtClean="0">
                <a:cs typeface="+mn-cs"/>
              </a:rPr>
              <a:t>在上述语法格式中，</a:t>
            </a:r>
            <a:r>
              <a:rPr lang="en-US" altLang="zh-CN" dirty="0" smtClean="0">
                <a:cs typeface="+mn-cs"/>
              </a:rPr>
              <a:t>for</a:t>
            </a:r>
            <a:r>
              <a:rPr lang="zh-CN" altLang="en-US" dirty="0" smtClean="0">
                <a:cs typeface="+mn-cs"/>
              </a:rPr>
              <a:t>后面的（）中包括三部分内容，</a:t>
            </a:r>
            <a:r>
              <a:rPr lang="zh-CN" altLang="en-US" dirty="0">
                <a:cs typeface="+mn-cs"/>
              </a:rPr>
              <a:t>初始化表达式、循环条件和操作表达式，它们之间用“</a:t>
            </a:r>
            <a:r>
              <a:rPr lang="en-US" altLang="zh-CN" dirty="0">
                <a:cs typeface="+mn-cs"/>
              </a:rPr>
              <a:t>;”</a:t>
            </a:r>
            <a:r>
              <a:rPr lang="zh-CN" altLang="en-US" dirty="0">
                <a:cs typeface="+mn-cs"/>
              </a:rPr>
              <a:t>分隔，</a:t>
            </a:r>
            <a:r>
              <a:rPr lang="en-US" altLang="zh-CN" dirty="0">
                <a:cs typeface="+mn-cs"/>
              </a:rPr>
              <a:t>{}</a:t>
            </a:r>
            <a:r>
              <a:rPr lang="zh-CN" altLang="en-US" dirty="0">
                <a:cs typeface="+mn-cs"/>
              </a:rPr>
              <a:t>中的执行语句为</a:t>
            </a:r>
            <a:r>
              <a:rPr lang="zh-CN" altLang="en-US" dirty="0" smtClean="0">
                <a:cs typeface="+mn-cs"/>
              </a:rPr>
              <a:t>循环体。</a:t>
            </a:r>
          </a:p>
        </p:txBody>
      </p:sp>
      <p:pic>
        <p:nvPicPr>
          <p:cNvPr id="14336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2725738"/>
            <a:ext cx="689292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6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2.5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循环结构语句</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361950" y="1066800"/>
            <a:ext cx="8158163" cy="5059363"/>
          </a:xfrm>
        </p:spPr>
        <p:txBody>
          <a:bodyPr/>
          <a:lstStyle/>
          <a:p>
            <a:pPr eaLnBrk="1" hangingPunct="1"/>
            <a:r>
              <a:rPr lang="en-US" altLang="zh-CN" b="1" smtClean="0">
                <a:solidFill>
                  <a:srgbClr val="0070C0"/>
                </a:solidFill>
              </a:rPr>
              <a:t>2.5.4 </a:t>
            </a:r>
            <a:r>
              <a:rPr lang="zh-CN" altLang="en-US" b="1" smtClean="0">
                <a:solidFill>
                  <a:srgbClr val="0070C0"/>
                </a:solidFill>
              </a:rPr>
              <a:t>循环嵌套</a:t>
            </a:r>
            <a:endParaRPr lang="en-US" altLang="zh-CN" b="1" smtClean="0">
              <a:solidFill>
                <a:srgbClr val="0070C0"/>
              </a:solidFill>
            </a:endParaRPr>
          </a:p>
          <a:p>
            <a:pPr lvl="1" eaLnBrk="1" hangingPunct="1"/>
            <a:r>
              <a:rPr lang="zh-CN" altLang="zh-CN" smtClean="0"/>
              <a:t>嵌套循环是指在一个循环语句的循环体中再定义一个循环语句的语法结构。</a:t>
            </a:r>
            <a:r>
              <a:rPr lang="en-US" altLang="zh-CN" smtClean="0"/>
              <a:t>while</a:t>
            </a:r>
            <a:r>
              <a:rPr lang="zh-CN" altLang="zh-CN" smtClean="0"/>
              <a:t>、</a:t>
            </a:r>
            <a:r>
              <a:rPr lang="en-US" altLang="zh-CN" smtClean="0"/>
              <a:t>do…while</a:t>
            </a:r>
            <a:r>
              <a:rPr lang="zh-CN" altLang="zh-CN" smtClean="0"/>
              <a:t>、</a:t>
            </a:r>
            <a:r>
              <a:rPr lang="en-US" altLang="zh-CN" smtClean="0"/>
              <a:t>for</a:t>
            </a:r>
            <a:r>
              <a:rPr lang="zh-CN" altLang="zh-CN" smtClean="0"/>
              <a:t>循环语句都可以进行嵌套，并且它们之间也可以互相嵌套，如最常见的在</a:t>
            </a:r>
            <a:r>
              <a:rPr lang="en-US" altLang="zh-CN" smtClean="0"/>
              <a:t>for</a:t>
            </a:r>
            <a:r>
              <a:rPr lang="zh-CN" altLang="zh-CN" smtClean="0"/>
              <a:t>循环中嵌套</a:t>
            </a:r>
            <a:r>
              <a:rPr lang="en-US" altLang="zh-CN" smtClean="0"/>
              <a:t>for</a:t>
            </a:r>
            <a:r>
              <a:rPr lang="zh-CN" altLang="zh-CN" smtClean="0"/>
              <a:t>循环，格式如下</a:t>
            </a:r>
            <a:r>
              <a:rPr lang="zh-CN" altLang="en-US" smtClean="0"/>
              <a:t>：</a:t>
            </a:r>
            <a:endParaRPr lang="en-US" altLang="zh-CN" b="1" smtClean="0">
              <a:solidFill>
                <a:srgbClr val="009ED6"/>
              </a:solidFill>
            </a:endParaRPr>
          </a:p>
        </p:txBody>
      </p:sp>
      <p:pic>
        <p:nvPicPr>
          <p:cNvPr id="144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3603625"/>
            <a:ext cx="6721475" cy="287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38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2.5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循环结构语句</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p:cNvSpPr>
          <p:nvPr>
            <p:ph idx="1"/>
          </p:nvPr>
        </p:nvSpPr>
        <p:spPr>
          <a:xfrm>
            <a:off x="457200" y="1008063"/>
            <a:ext cx="8158163" cy="5059362"/>
          </a:xfrm>
        </p:spPr>
        <p:txBody>
          <a:bodyPr/>
          <a:lstStyle/>
          <a:p>
            <a:pPr eaLnBrk="1" hangingPunct="1"/>
            <a:r>
              <a:rPr lang="en-US" altLang="zh-CN" b="1" smtClean="0">
                <a:solidFill>
                  <a:srgbClr val="0070C0"/>
                </a:solidFill>
              </a:rPr>
              <a:t>2.5.4 </a:t>
            </a:r>
            <a:r>
              <a:rPr lang="zh-CN" altLang="en-US" b="1" smtClean="0">
                <a:solidFill>
                  <a:srgbClr val="0070C0"/>
                </a:solidFill>
              </a:rPr>
              <a:t>循环嵌套</a:t>
            </a:r>
            <a:endParaRPr lang="en-US" altLang="zh-CN" b="1" smtClean="0">
              <a:solidFill>
                <a:srgbClr val="0070C0"/>
              </a:solidFill>
            </a:endParaRPr>
          </a:p>
        </p:txBody>
      </p:sp>
      <p:sp>
        <p:nvSpPr>
          <p:cNvPr id="6" name="TextBox 5"/>
          <p:cNvSpPr txBox="1"/>
          <p:nvPr/>
        </p:nvSpPr>
        <p:spPr>
          <a:xfrm>
            <a:off x="371475" y="1709738"/>
            <a:ext cx="8367713" cy="1292225"/>
          </a:xfrm>
          <a:prstGeom prst="rect">
            <a:avLst/>
          </a:prstGeom>
          <a:noFill/>
        </p:spPr>
        <p:txBody>
          <a:bodyPr>
            <a:spAutoFit/>
          </a:bodyPr>
          <a:lstStyle/>
          <a:p>
            <a:pPr marL="800100" lvl="1" indent="-342900">
              <a:lnSpc>
                <a:spcPct val="150000"/>
              </a:lnSpc>
              <a:spcBef>
                <a:spcPct val="20000"/>
              </a:spcBef>
              <a:buFont typeface="Arial" panose="020B0604020202020204" pitchFamily="34" charset="0"/>
              <a:buChar char="•"/>
              <a:defRPr/>
            </a:pPr>
            <a:r>
              <a:rPr lang="zh-CN" altLang="en-US" sz="2000" dirty="0">
                <a:latin typeface="Arial" charset="0"/>
                <a:ea typeface="宋体" charset="-122"/>
              </a:rPr>
              <a:t>接下来，</a:t>
            </a:r>
            <a:r>
              <a:rPr lang="zh-CN" altLang="zh-CN" sz="2000" dirty="0">
                <a:latin typeface="Arial" charset="0"/>
                <a:ea typeface="宋体" charset="-122"/>
              </a:rPr>
              <a:t>通过一个案例来实现使用“</a:t>
            </a:r>
            <a:r>
              <a:rPr lang="en-US" altLang="zh-CN" sz="2000" dirty="0">
                <a:latin typeface="Arial" charset="0"/>
                <a:ea typeface="宋体" charset="-122"/>
              </a:rPr>
              <a:t>*</a:t>
            </a:r>
            <a:r>
              <a:rPr lang="zh-CN" altLang="zh-CN" sz="2000" dirty="0">
                <a:latin typeface="Arial" charset="0"/>
                <a:ea typeface="宋体" charset="-122"/>
              </a:rPr>
              <a:t>”打印直角三角形</a:t>
            </a:r>
            <a:r>
              <a:rPr lang="zh-CN" altLang="en-US" sz="2000" dirty="0">
                <a:latin typeface="Arial" charset="0"/>
                <a:ea typeface="宋体" charset="-122"/>
              </a:rPr>
              <a:t>，具体代码如例</a:t>
            </a:r>
            <a:r>
              <a:rPr lang="en-US" altLang="zh-CN" sz="2000" dirty="0">
                <a:latin typeface="Arial" charset="0"/>
                <a:ea typeface="宋体" charset="-122"/>
              </a:rPr>
              <a:t>2-15</a:t>
            </a:r>
            <a:r>
              <a:rPr lang="zh-CN" altLang="en-US" sz="2000" dirty="0">
                <a:latin typeface="Arial" charset="0"/>
                <a:ea typeface="宋体" charset="-122"/>
              </a:rPr>
              <a:t>所示</a:t>
            </a:r>
            <a:r>
              <a:rPr lang="zh-CN" altLang="en-US" sz="2000" kern="0" dirty="0">
                <a:solidFill>
                  <a:srgbClr val="000000"/>
                </a:solidFill>
                <a:latin typeface="Arial"/>
                <a:ea typeface="宋体"/>
              </a:rPr>
              <a:t>。</a:t>
            </a:r>
            <a:endParaRPr lang="en-US" altLang="zh-CN" sz="2000" kern="0" dirty="0">
              <a:solidFill>
                <a:srgbClr val="000000"/>
              </a:solidFill>
              <a:latin typeface="Arial"/>
              <a:ea typeface="宋体"/>
            </a:endParaRPr>
          </a:p>
          <a:p>
            <a:pPr>
              <a:defRPr/>
            </a:pPr>
            <a:endParaRPr lang="zh-CN" altLang="en-US" dirty="0">
              <a:latin typeface="Arial" charset="0"/>
              <a:ea typeface="宋体" charset="-122"/>
            </a:endParaRPr>
          </a:p>
        </p:txBody>
      </p:sp>
      <p:sp>
        <p:nvSpPr>
          <p:cNvPr id="14541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2.5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循环结构语句</a:t>
            </a:r>
          </a:p>
        </p:txBody>
      </p:sp>
      <p:pic>
        <p:nvPicPr>
          <p:cNvPr id="145413"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2557980"/>
            <a:ext cx="691515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3575050"/>
            <a:ext cx="566737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p:cNvSpPr>
          <p:nvPr>
            <p:ph idx="1"/>
          </p:nvPr>
        </p:nvSpPr>
        <p:spPr>
          <a:xfrm>
            <a:off x="361950" y="1019175"/>
            <a:ext cx="8158163" cy="5791200"/>
          </a:xfrm>
        </p:spPr>
        <p:txBody>
          <a:bodyPr/>
          <a:lstStyle/>
          <a:p>
            <a:pPr eaLnBrk="1" hangingPunct="1">
              <a:defRPr/>
            </a:pPr>
            <a:r>
              <a:rPr lang="en-US" altLang="zh-CN" b="1" dirty="0" smtClean="0">
                <a:solidFill>
                  <a:srgbClr val="0070C0"/>
                </a:solidFill>
              </a:rPr>
              <a:t>2.5.5 </a:t>
            </a:r>
            <a:r>
              <a:rPr lang="zh-CN" altLang="en-US" b="1" dirty="0" smtClean="0">
                <a:solidFill>
                  <a:srgbClr val="0070C0"/>
                </a:solidFill>
              </a:rPr>
              <a:t>跳转语句（</a:t>
            </a:r>
            <a:r>
              <a:rPr lang="en-US" altLang="zh-CN" b="1" dirty="0" smtClean="0">
                <a:solidFill>
                  <a:srgbClr val="0070C0"/>
                </a:solidFill>
              </a:rPr>
              <a:t>break</a:t>
            </a:r>
            <a:r>
              <a:rPr lang="zh-CN" altLang="en-US" b="1" dirty="0" smtClean="0">
                <a:solidFill>
                  <a:srgbClr val="0070C0"/>
                </a:solidFill>
              </a:rPr>
              <a:t>、</a:t>
            </a:r>
            <a:r>
              <a:rPr lang="en-US" altLang="zh-CN" b="1" dirty="0" smtClean="0">
                <a:solidFill>
                  <a:srgbClr val="0070C0"/>
                </a:solidFill>
              </a:rPr>
              <a:t>continue</a:t>
            </a:r>
            <a:r>
              <a:rPr lang="zh-CN" altLang="en-US" b="1" dirty="0" smtClean="0">
                <a:solidFill>
                  <a:srgbClr val="0070C0"/>
                </a:solidFill>
              </a:rPr>
              <a:t>）</a:t>
            </a:r>
            <a:endParaRPr lang="en-US" altLang="zh-CN" b="1" dirty="0" smtClean="0">
              <a:solidFill>
                <a:srgbClr val="0070C0"/>
              </a:solidFill>
            </a:endParaRPr>
          </a:p>
          <a:p>
            <a:pPr lvl="1" eaLnBrk="1" hangingPunct="1">
              <a:lnSpc>
                <a:spcPct val="200000"/>
              </a:lnSpc>
              <a:defRPr/>
            </a:pPr>
            <a:r>
              <a:rPr lang="zh-CN" altLang="zh-CN" dirty="0" smtClean="0"/>
              <a:t>跳转语句用于实现循环执行过程中程序流程的跳转，在</a:t>
            </a:r>
            <a:r>
              <a:rPr lang="en-US" altLang="zh-CN" dirty="0" smtClean="0"/>
              <a:t>Java</a:t>
            </a:r>
            <a:r>
              <a:rPr lang="zh-CN" altLang="zh-CN" dirty="0" smtClean="0"/>
              <a:t>中的跳转语句有</a:t>
            </a:r>
            <a:r>
              <a:rPr lang="en-US" altLang="zh-CN" dirty="0" smtClean="0"/>
              <a:t>break</a:t>
            </a:r>
            <a:r>
              <a:rPr lang="zh-CN" altLang="zh-CN" dirty="0" smtClean="0"/>
              <a:t>语句和</a:t>
            </a:r>
            <a:r>
              <a:rPr lang="en-US" altLang="zh-CN" dirty="0" smtClean="0"/>
              <a:t>continue</a:t>
            </a:r>
            <a:r>
              <a:rPr lang="zh-CN" altLang="zh-CN" dirty="0" smtClean="0"/>
              <a:t>语句</a:t>
            </a:r>
            <a:r>
              <a:rPr lang="zh-CN" altLang="en-US" dirty="0"/>
              <a:t>。</a:t>
            </a:r>
            <a:endParaRPr lang="en-US" altLang="zh-CN" dirty="0" smtClean="0"/>
          </a:p>
          <a:p>
            <a:pPr marL="457200" lvl="1" indent="0" eaLnBrk="1" hangingPunct="1">
              <a:lnSpc>
                <a:spcPct val="200000"/>
              </a:lnSpc>
              <a:buFont typeface="Arial" panose="020B0604020202020204" pitchFamily="34" charset="0"/>
              <a:buNone/>
              <a:defRPr/>
            </a:pPr>
            <a:r>
              <a:rPr lang="en-US" altLang="zh-CN" b="1" dirty="0" smtClean="0">
                <a:solidFill>
                  <a:srgbClr val="FF0000"/>
                </a:solidFill>
              </a:rPr>
              <a:t>1</a:t>
            </a:r>
            <a:r>
              <a:rPr lang="zh-CN" altLang="en-US" b="1" dirty="0" smtClean="0">
                <a:solidFill>
                  <a:srgbClr val="FF0000"/>
                </a:solidFill>
              </a:rPr>
              <a:t>、</a:t>
            </a:r>
            <a:r>
              <a:rPr lang="en-US" altLang="zh-CN" b="1" dirty="0" smtClean="0">
                <a:solidFill>
                  <a:srgbClr val="FF0000"/>
                </a:solidFill>
              </a:rPr>
              <a:t>break</a:t>
            </a:r>
            <a:r>
              <a:rPr lang="zh-CN" altLang="en-US" b="1" dirty="0" smtClean="0">
                <a:solidFill>
                  <a:srgbClr val="FF0000"/>
                </a:solidFill>
              </a:rPr>
              <a:t>语句：</a:t>
            </a:r>
            <a:r>
              <a:rPr lang="zh-CN" altLang="en-US" dirty="0" smtClean="0"/>
              <a:t>用在</a:t>
            </a:r>
            <a:r>
              <a:rPr lang="en-US" altLang="zh-CN" dirty="0" smtClean="0"/>
              <a:t>switch</a:t>
            </a:r>
            <a:r>
              <a:rPr lang="zh-CN" altLang="en-US" dirty="0" smtClean="0"/>
              <a:t>条件语句和循环语句中，它的作用是终止某个</a:t>
            </a:r>
            <a:r>
              <a:rPr lang="en-US" altLang="zh-CN" dirty="0" smtClean="0"/>
              <a:t>case</a:t>
            </a:r>
            <a:r>
              <a:rPr lang="zh-CN" altLang="en-US" dirty="0" smtClean="0"/>
              <a:t>并跳出</a:t>
            </a:r>
            <a:r>
              <a:rPr lang="en-US" altLang="zh-CN" dirty="0" smtClean="0"/>
              <a:t>switch</a:t>
            </a:r>
            <a:r>
              <a:rPr lang="zh-CN" altLang="en-US" dirty="0" smtClean="0"/>
              <a:t>结构。</a:t>
            </a:r>
            <a:endParaRPr lang="en-US" altLang="zh-CN" dirty="0" smtClean="0"/>
          </a:p>
          <a:p>
            <a:pPr marL="457200" lvl="1" indent="0" eaLnBrk="1" hangingPunct="1">
              <a:lnSpc>
                <a:spcPct val="200000"/>
              </a:lnSpc>
              <a:buFont typeface="Arial" panose="020B0604020202020204" pitchFamily="34" charset="0"/>
              <a:buNone/>
              <a:defRPr/>
            </a:pPr>
            <a:r>
              <a:rPr lang="en-US" altLang="zh-CN" b="1" dirty="0" smtClean="0">
                <a:solidFill>
                  <a:srgbClr val="FF0000"/>
                </a:solidFill>
              </a:rPr>
              <a:t>2</a:t>
            </a:r>
            <a:r>
              <a:rPr lang="zh-CN" altLang="en-US" b="1" dirty="0" smtClean="0">
                <a:solidFill>
                  <a:srgbClr val="FF0000"/>
                </a:solidFill>
              </a:rPr>
              <a:t>、</a:t>
            </a:r>
            <a:r>
              <a:rPr lang="en-US" altLang="zh-CN" b="1" dirty="0" smtClean="0">
                <a:solidFill>
                  <a:srgbClr val="FF0000"/>
                </a:solidFill>
              </a:rPr>
              <a:t>continue</a:t>
            </a:r>
            <a:r>
              <a:rPr lang="zh-CN" altLang="en-US" b="1" dirty="0" smtClean="0">
                <a:solidFill>
                  <a:srgbClr val="FF0000"/>
                </a:solidFill>
              </a:rPr>
              <a:t>语句：</a:t>
            </a:r>
            <a:r>
              <a:rPr lang="zh-CN" altLang="en-US" dirty="0" smtClean="0"/>
              <a:t>用在循环语句中，它的作用是终止本次循环，执行下一次循环。</a:t>
            </a:r>
            <a:endParaRPr lang="en-US" altLang="zh-CN" dirty="0" smtClean="0"/>
          </a:p>
        </p:txBody>
      </p:sp>
      <p:sp>
        <p:nvSpPr>
          <p:cNvPr id="14643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2.5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循环结构语句</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2"/>
          <p:cNvSpPr>
            <a:spLocks noGrp="1"/>
          </p:cNvSpPr>
          <p:nvPr>
            <p:ph idx="1"/>
          </p:nvPr>
        </p:nvSpPr>
        <p:spPr>
          <a:xfrm>
            <a:off x="361950" y="1047750"/>
            <a:ext cx="8316913" cy="5367338"/>
          </a:xfrm>
        </p:spPr>
        <p:txBody>
          <a:bodyPr/>
          <a:lstStyle/>
          <a:p>
            <a:pPr eaLnBrk="1" hangingPunct="1"/>
            <a:r>
              <a:rPr lang="en-US" altLang="zh-CN" b="1" smtClean="0">
                <a:solidFill>
                  <a:srgbClr val="0070C0"/>
                </a:solidFill>
              </a:rPr>
              <a:t>2.5.5 </a:t>
            </a:r>
            <a:r>
              <a:rPr lang="zh-CN" altLang="en-US" b="1" smtClean="0">
                <a:solidFill>
                  <a:srgbClr val="0070C0"/>
                </a:solidFill>
              </a:rPr>
              <a:t>跳转语句（</a:t>
            </a:r>
            <a:r>
              <a:rPr lang="en-US" altLang="zh-CN" b="1" smtClean="0">
                <a:solidFill>
                  <a:srgbClr val="0070C0"/>
                </a:solidFill>
              </a:rPr>
              <a:t>break</a:t>
            </a:r>
            <a:r>
              <a:rPr lang="zh-CN" altLang="en-US" b="1" smtClean="0">
                <a:solidFill>
                  <a:srgbClr val="0070C0"/>
                </a:solidFill>
              </a:rPr>
              <a:t>、</a:t>
            </a:r>
            <a:r>
              <a:rPr lang="en-US" altLang="zh-CN" b="1" smtClean="0">
                <a:solidFill>
                  <a:srgbClr val="0070C0"/>
                </a:solidFill>
              </a:rPr>
              <a:t>continue</a:t>
            </a:r>
            <a:r>
              <a:rPr lang="zh-CN" altLang="en-US" b="1" smtClean="0">
                <a:solidFill>
                  <a:srgbClr val="0070C0"/>
                </a:solidFill>
              </a:rPr>
              <a:t>）</a:t>
            </a:r>
            <a:endParaRPr lang="en-US" altLang="zh-CN" b="1" smtClean="0">
              <a:solidFill>
                <a:srgbClr val="0070C0"/>
              </a:solidFill>
            </a:endParaRPr>
          </a:p>
          <a:p>
            <a:r>
              <a:rPr lang="en-US" altLang="zh-CN" smtClean="0"/>
              <a:t>break</a:t>
            </a:r>
            <a:r>
              <a:rPr lang="zh-CN" altLang="en-US" smtClean="0"/>
              <a:t>不仅可以结束其所在的循环，还可以直接结束其外层循环。</a:t>
            </a:r>
            <a:endParaRPr lang="en-US" altLang="zh-CN" smtClean="0"/>
          </a:p>
          <a:p>
            <a:pPr eaLnBrk="1" hangingPunct="1"/>
            <a:r>
              <a:rPr lang="zh-CN" altLang="en-US" smtClean="0"/>
              <a:t>当</a:t>
            </a:r>
            <a:r>
              <a:rPr lang="en-US" altLang="zh-CN" smtClean="0"/>
              <a:t>break</a:t>
            </a:r>
            <a:r>
              <a:rPr lang="zh-CN" altLang="en-US" smtClean="0"/>
              <a:t>语句出现在嵌套循环的内层时，它只能跳出内层循环，如果想跳出外层循环，则需要对外层循环添加标记。</a:t>
            </a:r>
            <a:endParaRPr lang="en-US" altLang="zh-CN" smtClean="0"/>
          </a:p>
        </p:txBody>
      </p:sp>
      <p:sp>
        <p:nvSpPr>
          <p:cNvPr id="14745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2.5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循环结构语句</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矩形 2"/>
          <p:cNvSpPr>
            <a:spLocks noChangeArrowheads="1"/>
          </p:cNvSpPr>
          <p:nvPr/>
        </p:nvSpPr>
        <p:spPr bwMode="auto">
          <a:xfrm>
            <a:off x="428625" y="1671638"/>
            <a:ext cx="6643688"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t>public class </a:t>
            </a:r>
            <a:r>
              <a:rPr lang="en-US" altLang="zh-CN" sz="2400" dirty="0" err="1"/>
              <a:t>TestBreak</a:t>
            </a:r>
            <a:r>
              <a:rPr lang="en-US" altLang="zh-CN" sz="2400" dirty="0"/>
              <a:t> {</a:t>
            </a:r>
          </a:p>
          <a:p>
            <a:r>
              <a:rPr lang="en-US" altLang="zh-CN" sz="2400" dirty="0"/>
              <a:t>    public static void main(String </a:t>
            </a:r>
            <a:r>
              <a:rPr lang="en-US" altLang="zh-CN" sz="2400" dirty="0" err="1"/>
              <a:t>args</a:t>
            </a:r>
            <a:r>
              <a:rPr lang="en-US" altLang="zh-CN" sz="2400" dirty="0"/>
              <a:t>[])</a:t>
            </a:r>
          </a:p>
          <a:p>
            <a:r>
              <a:rPr lang="en-US" altLang="zh-CN" sz="2400" dirty="0"/>
              <a:t> {</a:t>
            </a:r>
          </a:p>
          <a:p>
            <a:r>
              <a:rPr lang="en-US" altLang="zh-CN" sz="2400" dirty="0"/>
              <a:t>        </a:t>
            </a:r>
            <a:r>
              <a:rPr lang="en-US" altLang="zh-CN" sz="2400" dirty="0" err="1"/>
              <a:t>int</a:t>
            </a:r>
            <a:r>
              <a:rPr lang="en-US" altLang="zh-CN" sz="2400" dirty="0"/>
              <a:t> stop = 4;</a:t>
            </a:r>
          </a:p>
          <a:p>
            <a:r>
              <a:rPr lang="en-US" altLang="zh-CN" sz="2400" dirty="0"/>
              <a:t>       for (</a:t>
            </a:r>
            <a:r>
              <a:rPr lang="en-US" altLang="zh-CN" sz="2400" dirty="0" err="1"/>
              <a:t>int</a:t>
            </a:r>
            <a:r>
              <a:rPr lang="en-US" altLang="zh-CN" sz="2400" dirty="0"/>
              <a:t> </a:t>
            </a:r>
            <a:r>
              <a:rPr lang="en-US" altLang="zh-CN" sz="2400" dirty="0" err="1"/>
              <a:t>i</a:t>
            </a:r>
            <a:r>
              <a:rPr lang="en-US" altLang="zh-CN" sz="2400" dirty="0"/>
              <a:t> = 1; </a:t>
            </a:r>
            <a:r>
              <a:rPr lang="en-US" altLang="zh-CN" sz="2400" dirty="0" err="1"/>
              <a:t>i</a:t>
            </a:r>
            <a:r>
              <a:rPr lang="en-US" altLang="zh-CN" sz="2400" dirty="0"/>
              <a:t> &lt;= 10; </a:t>
            </a:r>
            <a:r>
              <a:rPr lang="en-US" altLang="zh-CN" sz="2400" dirty="0" err="1"/>
              <a:t>i</a:t>
            </a:r>
            <a:r>
              <a:rPr lang="en-US" altLang="zh-CN" sz="2400" dirty="0"/>
              <a:t>++)</a:t>
            </a:r>
          </a:p>
          <a:p>
            <a:r>
              <a:rPr lang="en-US" altLang="zh-CN" sz="2400" dirty="0"/>
              <a:t>      {</a:t>
            </a:r>
          </a:p>
          <a:p>
            <a:r>
              <a:rPr lang="en-US" altLang="zh-CN" sz="2400" dirty="0"/>
              <a:t>            </a:t>
            </a:r>
            <a:r>
              <a:rPr lang="en-US" altLang="zh-CN" sz="2400" dirty="0">
                <a:solidFill>
                  <a:srgbClr val="00B050"/>
                </a:solidFill>
              </a:rPr>
              <a:t>//</a:t>
            </a:r>
            <a:r>
              <a:rPr lang="zh-CN" altLang="en-US" sz="2400" dirty="0">
                <a:solidFill>
                  <a:srgbClr val="00B050"/>
                </a:solidFill>
              </a:rPr>
              <a:t>当</a:t>
            </a:r>
            <a:r>
              <a:rPr lang="en-US" altLang="zh-CN" sz="2400" dirty="0" err="1">
                <a:solidFill>
                  <a:srgbClr val="00B050"/>
                </a:solidFill>
              </a:rPr>
              <a:t>i</a:t>
            </a:r>
            <a:r>
              <a:rPr lang="zh-CN" altLang="en-US" sz="2400" dirty="0">
                <a:solidFill>
                  <a:srgbClr val="00B050"/>
                </a:solidFill>
              </a:rPr>
              <a:t>等于</a:t>
            </a:r>
            <a:r>
              <a:rPr lang="en-US" altLang="zh-CN" sz="2400" dirty="0">
                <a:solidFill>
                  <a:srgbClr val="00B050"/>
                </a:solidFill>
              </a:rPr>
              <a:t>stop</a:t>
            </a:r>
            <a:r>
              <a:rPr lang="zh-CN" altLang="en-US" sz="2400" dirty="0">
                <a:solidFill>
                  <a:srgbClr val="00B050"/>
                </a:solidFill>
              </a:rPr>
              <a:t>时，退出循环</a:t>
            </a:r>
          </a:p>
          <a:p>
            <a:r>
              <a:rPr lang="zh-CN" altLang="en-US" sz="2400" dirty="0"/>
              <a:t>            </a:t>
            </a:r>
            <a:r>
              <a:rPr lang="en-US" altLang="zh-CN" sz="2400" dirty="0"/>
              <a:t>if (</a:t>
            </a:r>
            <a:r>
              <a:rPr lang="en-US" altLang="zh-CN" sz="2400" dirty="0" err="1"/>
              <a:t>i</a:t>
            </a:r>
            <a:r>
              <a:rPr lang="en-US" altLang="zh-CN" sz="2400" dirty="0"/>
              <a:t> == stop)      break;</a:t>
            </a:r>
          </a:p>
          <a:p>
            <a:r>
              <a:rPr lang="en-US" altLang="zh-CN" sz="2400" dirty="0"/>
              <a:t>           </a:t>
            </a:r>
            <a:r>
              <a:rPr lang="en-US" altLang="zh-CN" sz="2400" dirty="0" err="1"/>
              <a:t>System.out.println</a:t>
            </a:r>
            <a:r>
              <a:rPr lang="en-US" altLang="zh-CN" sz="2400" dirty="0"/>
              <a:t>(" </a:t>
            </a:r>
            <a:r>
              <a:rPr lang="en-US" altLang="zh-CN" sz="2400" dirty="0" err="1"/>
              <a:t>i</a:t>
            </a:r>
            <a:r>
              <a:rPr lang="en-US" altLang="zh-CN" sz="2400" dirty="0"/>
              <a:t>= " + </a:t>
            </a:r>
            <a:r>
              <a:rPr lang="en-US" altLang="zh-CN" sz="2400" dirty="0" err="1"/>
              <a:t>i</a:t>
            </a:r>
            <a:r>
              <a:rPr lang="en-US" altLang="zh-CN" sz="2400" dirty="0"/>
              <a:t>);</a:t>
            </a:r>
          </a:p>
          <a:p>
            <a:r>
              <a:rPr lang="en-US" altLang="zh-CN" sz="2400" dirty="0"/>
              <a:t>      }</a:t>
            </a:r>
          </a:p>
          <a:p>
            <a:r>
              <a:rPr lang="en-US" altLang="zh-CN" sz="2400" dirty="0"/>
              <a:t>  }</a:t>
            </a:r>
          </a:p>
          <a:p>
            <a:r>
              <a:rPr lang="en-US" altLang="zh-CN" sz="2400" dirty="0"/>
              <a:t>}</a:t>
            </a:r>
            <a:endParaRPr lang="zh-CN" altLang="en-US" sz="2400" dirty="0"/>
          </a:p>
        </p:txBody>
      </p:sp>
      <p:sp>
        <p:nvSpPr>
          <p:cNvPr id="4" name="TextBox 3"/>
          <p:cNvSpPr txBox="1"/>
          <p:nvPr/>
        </p:nvSpPr>
        <p:spPr>
          <a:xfrm>
            <a:off x="6143625" y="2857500"/>
            <a:ext cx="2176463" cy="461963"/>
          </a:xfrm>
          <a:prstGeom prst="rect">
            <a:avLst/>
          </a:prstGeom>
          <a:noFill/>
        </p:spPr>
        <p:style>
          <a:lnRef idx="3">
            <a:schemeClr val="lt1"/>
          </a:lnRef>
          <a:fillRef idx="1">
            <a:schemeClr val="accent1"/>
          </a:fillRef>
          <a:effectRef idx="1">
            <a:schemeClr val="accent1"/>
          </a:effectRef>
          <a:fontRef idx="minor">
            <a:schemeClr val="lt1"/>
          </a:fontRef>
        </p:style>
        <p:txBody>
          <a:bodyPr>
            <a:spAutoFit/>
          </a:bodyPr>
          <a:lstStyle/>
          <a:p>
            <a:pPr>
              <a:defRPr/>
            </a:pPr>
            <a:r>
              <a:rPr lang="zh-CN" altLang="en-US" sz="2400" b="1" noProof="1">
                <a:solidFill>
                  <a:srgbClr val="FF0000"/>
                </a:solidFill>
                <a:effectLst>
                  <a:outerShdw blurRad="38100" dist="19050" dir="2700000" algn="tl" rotWithShape="0">
                    <a:schemeClr val="dk1">
                      <a:alpha val="40000"/>
                    </a:schemeClr>
                  </a:outerShdw>
                </a:effectLst>
              </a:rPr>
              <a:t>输出结果？</a:t>
            </a:r>
          </a:p>
        </p:txBody>
      </p:sp>
      <p:sp>
        <p:nvSpPr>
          <p:cNvPr id="5" name="矩形 4"/>
          <p:cNvSpPr/>
          <p:nvPr/>
        </p:nvSpPr>
        <p:spPr>
          <a:xfrm>
            <a:off x="1762125" y="261938"/>
            <a:ext cx="4259263" cy="584200"/>
          </a:xfrm>
          <a:prstGeom prst="rect">
            <a:avLst/>
          </a:prstGeom>
          <a:noFill/>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US" altLang="zh-CN" sz="3200" b="1" noProof="1">
                <a:solidFill>
                  <a:srgbClr val="0070C0"/>
                </a:solidFill>
                <a:latin typeface="微软雅黑" panose="020B0503020204020204" pitchFamily="34" charset="-122"/>
                <a:ea typeface="微软雅黑" panose="020B0503020204020204" pitchFamily="34" charset="-122"/>
              </a:rPr>
              <a:t>break</a:t>
            </a:r>
            <a:r>
              <a:rPr lang="zh-CN" altLang="en-US" sz="3200" b="1" noProof="1">
                <a:solidFill>
                  <a:srgbClr val="0070C0"/>
                </a:solidFill>
                <a:latin typeface="微软雅黑" panose="020B0503020204020204" pitchFamily="34" charset="-122"/>
                <a:ea typeface="微软雅黑" panose="020B0503020204020204" pitchFamily="34" charset="-122"/>
              </a:rPr>
              <a:t>语句</a:t>
            </a:r>
            <a:r>
              <a:rPr lang="en-US" altLang="zh-CN" sz="3200" b="1" noProof="1">
                <a:solidFill>
                  <a:srgbClr val="0070C0"/>
                </a:solidFill>
                <a:latin typeface="微软雅黑" panose="020B0503020204020204" pitchFamily="34" charset="-122"/>
                <a:ea typeface="微软雅黑" panose="020B0503020204020204" pitchFamily="34" charset="-122"/>
              </a:rPr>
              <a:t>—</a:t>
            </a:r>
            <a:r>
              <a:rPr lang="zh-CN" altLang="en-US" sz="3200" b="1" noProof="1">
                <a:solidFill>
                  <a:srgbClr val="0070C0"/>
                </a:solidFill>
                <a:latin typeface="微软雅黑" panose="020B0503020204020204" pitchFamily="34" charset="-122"/>
                <a:ea typeface="微软雅黑" panose="020B0503020204020204" pitchFamily="34" charset="-122"/>
              </a:rPr>
              <a:t>不带标签</a:t>
            </a:r>
          </a:p>
        </p:txBody>
      </p:sp>
      <p:sp>
        <p:nvSpPr>
          <p:cNvPr id="101380" name="TextBox 5"/>
          <p:cNvSpPr txBox="1">
            <a:spLocks noChangeArrowheads="1"/>
          </p:cNvSpPr>
          <p:nvPr/>
        </p:nvSpPr>
        <p:spPr bwMode="auto">
          <a:xfrm>
            <a:off x="428625" y="1217613"/>
            <a:ext cx="771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sz="2400" dirty="0" smtClean="0">
                <a:latin typeface="+mn-ea"/>
                <a:ea typeface="+mn-ea"/>
              </a:rPr>
              <a:t>在循环体中</a:t>
            </a:r>
            <a:r>
              <a:rPr lang="en-US" altLang="zh-CN" sz="2400" dirty="0" smtClean="0">
                <a:latin typeface="+mn-ea"/>
                <a:ea typeface="+mn-ea"/>
              </a:rPr>
              <a:t>break</a:t>
            </a:r>
            <a:r>
              <a:rPr lang="zh-CN" altLang="en-US" sz="2400" dirty="0" smtClean="0">
                <a:latin typeface="+mn-ea"/>
                <a:ea typeface="+mn-ea"/>
              </a:rPr>
              <a:t>用来完全结束一个循环，跳出循环体。</a:t>
            </a:r>
          </a:p>
        </p:txBody>
      </p:sp>
      <p:pic>
        <p:nvPicPr>
          <p:cNvPr id="168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02" y="3537209"/>
            <a:ext cx="2443308" cy="118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fade">
                                      <p:cBhvr>
                                        <p:cTn id="7" dur="500"/>
                                        <p:tgtEl>
                                          <p:spTgt spid="168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矩形 1"/>
          <p:cNvSpPr>
            <a:spLocks noChangeArrowheads="1"/>
          </p:cNvSpPr>
          <p:nvPr/>
        </p:nvSpPr>
        <p:spPr bwMode="auto">
          <a:xfrm>
            <a:off x="269875" y="1049338"/>
            <a:ext cx="865981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t>public static void main(String[]</a:t>
            </a:r>
            <a:r>
              <a:rPr lang="en-US" altLang="zh-CN" sz="2400" dirty="0" err="1"/>
              <a:t>args</a:t>
            </a:r>
            <a:r>
              <a:rPr lang="en-US" altLang="zh-CN" sz="2400" dirty="0"/>
              <a:t>) {</a:t>
            </a:r>
          </a:p>
          <a:p>
            <a:r>
              <a:rPr lang="en-US" altLang="zh-CN" sz="2400" dirty="0">
                <a:solidFill>
                  <a:srgbClr val="00B050"/>
                </a:solidFill>
              </a:rPr>
              <a:t>//</a:t>
            </a:r>
            <a:r>
              <a:rPr lang="zh-CN" altLang="en-US" sz="2400" dirty="0">
                <a:solidFill>
                  <a:srgbClr val="00B050"/>
                </a:solidFill>
              </a:rPr>
              <a:t>外层循环，并使用</a:t>
            </a:r>
            <a:r>
              <a:rPr lang="en-US" altLang="zh-CN" sz="2400" dirty="0">
                <a:solidFill>
                  <a:srgbClr val="00B050"/>
                </a:solidFill>
              </a:rPr>
              <a:t>outer</a:t>
            </a:r>
            <a:r>
              <a:rPr lang="zh-CN" altLang="en-US" sz="2400" dirty="0">
                <a:solidFill>
                  <a:srgbClr val="00B050"/>
                </a:solidFill>
              </a:rPr>
              <a:t>作为标签</a:t>
            </a:r>
          </a:p>
          <a:p>
            <a:r>
              <a:rPr lang="en-US" altLang="zh-CN" sz="2400" dirty="0"/>
              <a:t>    </a:t>
            </a:r>
            <a:r>
              <a:rPr lang="en-US" altLang="zh-CN" sz="2400" dirty="0">
                <a:solidFill>
                  <a:srgbClr val="FF0000"/>
                </a:solidFill>
              </a:rPr>
              <a:t>outer:</a:t>
            </a:r>
          </a:p>
          <a:p>
            <a:r>
              <a:rPr lang="en-US" altLang="zh-CN" sz="2400" dirty="0"/>
              <a:t>    for(</a:t>
            </a:r>
            <a:r>
              <a:rPr lang="en-US" altLang="zh-CN" sz="2400" dirty="0" err="1"/>
              <a:t>int</a:t>
            </a:r>
            <a:r>
              <a:rPr lang="en-US" altLang="zh-CN" sz="2400" dirty="0"/>
              <a:t> k=0;k&lt;5;k++) {</a:t>
            </a:r>
          </a:p>
          <a:p>
            <a:r>
              <a:rPr lang="en-US" altLang="zh-CN" sz="2400" dirty="0">
                <a:solidFill>
                  <a:srgbClr val="00B050"/>
                </a:solidFill>
              </a:rPr>
              <a:t>       //</a:t>
            </a:r>
            <a:r>
              <a:rPr lang="zh-CN" altLang="en-US" sz="2400" dirty="0">
                <a:solidFill>
                  <a:srgbClr val="00B050"/>
                </a:solidFill>
              </a:rPr>
              <a:t>内层循环</a:t>
            </a:r>
          </a:p>
          <a:p>
            <a:r>
              <a:rPr lang="en-US" altLang="zh-CN" sz="2400" dirty="0"/>
              <a:t>        for(</a:t>
            </a:r>
            <a:r>
              <a:rPr lang="en-US" altLang="zh-CN" sz="2400" dirty="0" err="1"/>
              <a:t>int</a:t>
            </a:r>
            <a:r>
              <a:rPr lang="en-US" altLang="zh-CN" sz="2400" dirty="0"/>
              <a:t> m=0;m&lt;5;m++) {</a:t>
            </a:r>
          </a:p>
          <a:p>
            <a:r>
              <a:rPr lang="en-US" altLang="zh-CN" sz="2400" dirty="0"/>
              <a:t>           </a:t>
            </a:r>
            <a:r>
              <a:rPr lang="en-US" altLang="zh-CN" sz="2400" dirty="0" err="1"/>
              <a:t>System.out.println</a:t>
            </a:r>
            <a:r>
              <a:rPr lang="en-US" altLang="zh-CN" sz="2400" dirty="0"/>
              <a:t>("k="+</a:t>
            </a:r>
            <a:r>
              <a:rPr lang="en-US" altLang="zh-CN" sz="2400" dirty="0" err="1"/>
              <a:t>k+",m</a:t>
            </a:r>
            <a:r>
              <a:rPr lang="en-US" altLang="zh-CN" sz="2400" dirty="0"/>
              <a:t>="+m);</a:t>
            </a:r>
          </a:p>
          <a:p>
            <a:r>
              <a:rPr lang="en-US" altLang="zh-CN" sz="2400" dirty="0"/>
              <a:t>            if(m==1)</a:t>
            </a:r>
          </a:p>
          <a:p>
            <a:r>
              <a:rPr lang="en-US" altLang="zh-CN" sz="2400" dirty="0"/>
              <a:t>           {  </a:t>
            </a:r>
            <a:r>
              <a:rPr lang="en-US" altLang="zh-CN" sz="2400" dirty="0">
                <a:solidFill>
                  <a:srgbClr val="00B050"/>
                </a:solidFill>
              </a:rPr>
              <a:t>//</a:t>
            </a:r>
            <a:r>
              <a:rPr lang="zh-CN" altLang="en-US" sz="2400" dirty="0">
                <a:solidFill>
                  <a:srgbClr val="00B050"/>
                </a:solidFill>
              </a:rPr>
              <a:t>此时</a:t>
            </a:r>
            <a:r>
              <a:rPr lang="en-US" altLang="zh-CN" sz="2400" dirty="0">
                <a:solidFill>
                  <a:srgbClr val="00B050"/>
                </a:solidFill>
              </a:rPr>
              <a:t>break</a:t>
            </a:r>
            <a:r>
              <a:rPr lang="zh-CN" altLang="en-US" sz="2400" dirty="0">
                <a:solidFill>
                  <a:srgbClr val="00B050"/>
                </a:solidFill>
              </a:rPr>
              <a:t>语句跳出</a:t>
            </a:r>
            <a:r>
              <a:rPr lang="en-US" altLang="zh-CN" sz="2400" dirty="0">
                <a:solidFill>
                  <a:srgbClr val="00B050"/>
                </a:solidFill>
              </a:rPr>
              <a:t>outer</a:t>
            </a:r>
            <a:r>
              <a:rPr lang="zh-CN" altLang="en-US" sz="2400" dirty="0">
                <a:solidFill>
                  <a:srgbClr val="00B050"/>
                </a:solidFill>
              </a:rPr>
              <a:t>标签所在循环，即外层循环</a:t>
            </a:r>
            <a:endParaRPr lang="en-US" altLang="zh-CN" sz="2400" dirty="0">
              <a:solidFill>
                <a:srgbClr val="00B050"/>
              </a:solidFill>
            </a:endParaRPr>
          </a:p>
          <a:p>
            <a:r>
              <a:rPr lang="en-US" altLang="zh-CN" sz="2400" dirty="0"/>
              <a:t>              </a:t>
            </a:r>
            <a:r>
              <a:rPr lang="en-US" altLang="zh-CN" sz="2400" dirty="0" smtClean="0"/>
              <a:t>break;</a:t>
            </a:r>
            <a:endParaRPr lang="en-US" altLang="zh-CN" sz="2400" dirty="0"/>
          </a:p>
          <a:p>
            <a:r>
              <a:rPr lang="en-US" altLang="zh-CN" sz="2400" dirty="0"/>
              <a:t>           }</a:t>
            </a:r>
          </a:p>
          <a:p>
            <a:r>
              <a:rPr lang="en-US" altLang="zh-CN" sz="2400" dirty="0"/>
              <a:t>        }</a:t>
            </a:r>
          </a:p>
          <a:p>
            <a:r>
              <a:rPr lang="en-US" altLang="zh-CN" sz="2400" dirty="0"/>
              <a:t>     }</a:t>
            </a:r>
          </a:p>
          <a:p>
            <a:r>
              <a:rPr lang="en-US" altLang="zh-CN" sz="2400" dirty="0"/>
              <a:t>}</a:t>
            </a:r>
          </a:p>
        </p:txBody>
      </p:sp>
      <p:sp>
        <p:nvSpPr>
          <p:cNvPr id="3" name="矩形 2"/>
          <p:cNvSpPr/>
          <p:nvPr/>
        </p:nvSpPr>
        <p:spPr>
          <a:xfrm>
            <a:off x="1060450" y="5703888"/>
            <a:ext cx="7531100" cy="519112"/>
          </a:xfrm>
          <a:prstGeom prst="rect">
            <a:avLst/>
          </a:prstGeom>
          <a:noFill/>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US" altLang="zh-CN" sz="2800" b="1" noProof="1">
                <a:solidFill>
                  <a:srgbClr val="FF0000"/>
                </a:solidFill>
              </a:rPr>
              <a:t>break</a:t>
            </a:r>
            <a:r>
              <a:rPr lang="zh-CN" altLang="en-US" sz="2800" b="1" noProof="1">
                <a:solidFill>
                  <a:srgbClr val="FF0000"/>
                </a:solidFill>
              </a:rPr>
              <a:t>语句</a:t>
            </a:r>
            <a:r>
              <a:rPr lang="en-US" altLang="zh-CN" sz="2800" b="1" noProof="1">
                <a:solidFill>
                  <a:srgbClr val="FF0000"/>
                </a:solidFill>
              </a:rPr>
              <a:t>—</a:t>
            </a:r>
            <a:r>
              <a:rPr lang="zh-CN" altLang="en-US" sz="2800" b="1" noProof="1">
                <a:solidFill>
                  <a:srgbClr val="FF0000"/>
                </a:solidFill>
              </a:rPr>
              <a:t>带标签（一般用于结束多重循环）</a:t>
            </a:r>
          </a:p>
        </p:txBody>
      </p:sp>
      <p:sp>
        <p:nvSpPr>
          <p:cNvPr id="4" name="矩形 3"/>
          <p:cNvSpPr/>
          <p:nvPr/>
        </p:nvSpPr>
        <p:spPr>
          <a:xfrm>
            <a:off x="1762125" y="261938"/>
            <a:ext cx="3848100" cy="584200"/>
          </a:xfrm>
          <a:prstGeom prst="rect">
            <a:avLst/>
          </a:prstGeom>
          <a:noFill/>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US" altLang="zh-CN" sz="3200" b="1" noProof="1">
                <a:solidFill>
                  <a:srgbClr val="0070C0"/>
                </a:solidFill>
                <a:latin typeface="微软雅黑" panose="020B0503020204020204" pitchFamily="34" charset="-122"/>
                <a:ea typeface="微软雅黑" panose="020B0503020204020204" pitchFamily="34" charset="-122"/>
              </a:rPr>
              <a:t>break</a:t>
            </a:r>
            <a:r>
              <a:rPr lang="zh-CN" altLang="en-US" sz="3200" b="1" noProof="1">
                <a:solidFill>
                  <a:srgbClr val="0070C0"/>
                </a:solidFill>
                <a:latin typeface="微软雅黑" panose="020B0503020204020204" pitchFamily="34" charset="-122"/>
                <a:ea typeface="微软雅黑" panose="020B0503020204020204" pitchFamily="34" charset="-122"/>
              </a:rPr>
              <a:t>语句</a:t>
            </a:r>
            <a:r>
              <a:rPr lang="en-US" altLang="zh-CN" sz="3200" b="1" noProof="1">
                <a:solidFill>
                  <a:srgbClr val="0070C0"/>
                </a:solidFill>
                <a:latin typeface="微软雅黑" panose="020B0503020204020204" pitchFamily="34" charset="-122"/>
                <a:ea typeface="微软雅黑" panose="020B0503020204020204" pitchFamily="34" charset="-122"/>
              </a:rPr>
              <a:t>—</a:t>
            </a:r>
            <a:r>
              <a:rPr lang="zh-CN" altLang="en-US" sz="3200" b="1" noProof="1">
                <a:solidFill>
                  <a:srgbClr val="0070C0"/>
                </a:solidFill>
                <a:latin typeface="微软雅黑" panose="020B0503020204020204" pitchFamily="34" charset="-122"/>
                <a:ea typeface="微软雅黑" panose="020B0503020204020204" pitchFamily="34" charset="-122"/>
              </a:rPr>
              <a:t>带标签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r="31718"/>
          <a:stretch>
            <a:fillRect/>
          </a:stretch>
        </p:blipFill>
        <p:spPr bwMode="auto">
          <a:xfrm>
            <a:off x="5610225" y="1403350"/>
            <a:ext cx="2716213"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p:txBody>
          <a:bodyPr/>
          <a:lstStyle/>
          <a:p>
            <a:pPr eaLnBrk="1" hangingPunct="1"/>
            <a:r>
              <a:rPr lang="en-US" altLang="zh-CN" b="1" smtClean="0">
                <a:solidFill>
                  <a:srgbClr val="0070C0"/>
                </a:solidFill>
              </a:rPr>
              <a:t>2.1.2 Java</a:t>
            </a:r>
            <a:r>
              <a:rPr lang="zh-CN" altLang="en-US" b="1" smtClean="0">
                <a:solidFill>
                  <a:srgbClr val="0070C0"/>
                </a:solidFill>
              </a:rPr>
              <a:t>中的注释</a:t>
            </a:r>
            <a:endParaRPr lang="en-US" altLang="zh-CN" b="1" smtClean="0">
              <a:solidFill>
                <a:srgbClr val="0070C0"/>
              </a:solidFill>
            </a:endParaRPr>
          </a:p>
          <a:p>
            <a:pPr lvl="1" eaLnBrk="1" hangingPunct="1"/>
            <a:r>
              <a:rPr lang="en-US" altLang="zh-CN" smtClean="0"/>
              <a:t>Java</a:t>
            </a:r>
            <a:r>
              <a:rPr lang="zh-CN" altLang="zh-CN" smtClean="0"/>
              <a:t>中的注释有三种类型，具体如下：</a:t>
            </a:r>
            <a:endParaRPr lang="en-US" altLang="zh-CN" smtClean="0"/>
          </a:p>
          <a:p>
            <a:pPr lvl="1" eaLnBrk="1" hangingPunct="1"/>
            <a:r>
              <a:rPr lang="zh-CN" altLang="zh-CN" b="1" smtClean="0">
                <a:solidFill>
                  <a:srgbClr val="FF0000"/>
                </a:solidFill>
              </a:rPr>
              <a:t>单行注释</a:t>
            </a:r>
            <a:r>
              <a:rPr lang="zh-CN" altLang="en-US" b="1" smtClean="0">
                <a:solidFill>
                  <a:srgbClr val="FF0000"/>
                </a:solidFill>
              </a:rPr>
              <a:t>：</a:t>
            </a:r>
            <a:r>
              <a:rPr lang="zh-CN" altLang="en-US" smtClean="0"/>
              <a:t>通</a:t>
            </a:r>
            <a:r>
              <a:rPr lang="zh-CN" altLang="zh-CN" smtClean="0"/>
              <a:t>常用于对程序中的某一行代码进行解释，用符号“</a:t>
            </a:r>
            <a:r>
              <a:rPr lang="en-US" altLang="zh-CN" smtClean="0"/>
              <a:t>//</a:t>
            </a:r>
            <a:r>
              <a:rPr lang="zh-CN" altLang="zh-CN" smtClean="0"/>
              <a:t>”表示，“</a:t>
            </a:r>
            <a:r>
              <a:rPr lang="en-US" altLang="zh-CN" smtClean="0"/>
              <a:t>//</a:t>
            </a:r>
            <a:r>
              <a:rPr lang="zh-CN" altLang="zh-CN" smtClean="0"/>
              <a:t>”后面为被注释的内容，具体示例如下：</a:t>
            </a:r>
          </a:p>
          <a:p>
            <a:pPr lvl="1" eaLnBrk="1" hangingPunct="1"/>
            <a:endParaRPr lang="en-US" altLang="zh-CN" smtClean="0"/>
          </a:p>
          <a:p>
            <a:pPr lvl="1" eaLnBrk="1" hangingPunct="1"/>
            <a:r>
              <a:rPr lang="zh-CN" altLang="zh-CN" b="1" smtClean="0">
                <a:solidFill>
                  <a:srgbClr val="FF0000"/>
                </a:solidFill>
              </a:rPr>
              <a:t>多行注释</a:t>
            </a:r>
            <a:r>
              <a:rPr lang="zh-CN" altLang="en-US" b="1" smtClean="0">
                <a:solidFill>
                  <a:srgbClr val="FF0000"/>
                </a:solidFill>
              </a:rPr>
              <a:t>：</a:t>
            </a:r>
            <a:r>
              <a:rPr lang="zh-CN" altLang="zh-CN" smtClean="0"/>
              <a:t>顾名思义就是在注释中的内容可以为多行，它以符号“</a:t>
            </a:r>
            <a:r>
              <a:rPr lang="en-US" altLang="zh-CN" smtClean="0"/>
              <a:t>/*</a:t>
            </a:r>
            <a:r>
              <a:rPr lang="zh-CN" altLang="zh-CN" smtClean="0"/>
              <a:t>”开头，以符号“</a:t>
            </a:r>
            <a:r>
              <a:rPr lang="en-US" altLang="zh-CN" smtClean="0"/>
              <a:t>*/</a:t>
            </a:r>
            <a:r>
              <a:rPr lang="zh-CN" altLang="zh-CN" smtClean="0"/>
              <a:t>”结尾，多行注释具体示例如下：</a:t>
            </a:r>
            <a:endParaRPr lang="en-US" altLang="zh-CN" smtClean="0"/>
          </a:p>
          <a:p>
            <a:pPr lvl="2" eaLnBrk="1" hangingPunct="1"/>
            <a:endParaRPr lang="en-US" altLang="zh-CN" smtClean="0"/>
          </a:p>
          <a:p>
            <a:pPr lvl="2" eaLnBrk="1" hangingPunct="1"/>
            <a:endParaRPr lang="en-US" altLang="zh-CN" smtClean="0"/>
          </a:p>
          <a:p>
            <a:pPr lvl="1" eaLnBrk="1" hangingPunct="1"/>
            <a:r>
              <a:rPr lang="zh-CN" altLang="zh-CN" b="1" smtClean="0">
                <a:solidFill>
                  <a:srgbClr val="FF0000"/>
                </a:solidFill>
              </a:rPr>
              <a:t>文档注释</a:t>
            </a:r>
            <a:r>
              <a:rPr lang="zh-CN" altLang="en-US" b="1" smtClean="0">
                <a:solidFill>
                  <a:srgbClr val="FF0000"/>
                </a:solidFill>
              </a:rPr>
              <a:t>：</a:t>
            </a:r>
            <a:r>
              <a:rPr lang="zh-CN" altLang="zh-CN" smtClean="0"/>
              <a:t>以“</a:t>
            </a:r>
            <a:r>
              <a:rPr lang="en-US" altLang="zh-CN" smtClean="0"/>
              <a:t>/**</a:t>
            </a:r>
            <a:r>
              <a:rPr lang="zh-CN" altLang="zh-CN" smtClean="0"/>
              <a:t>”开头，并在注释内容末尾以“</a:t>
            </a:r>
            <a:r>
              <a:rPr lang="en-US" altLang="zh-CN" smtClean="0"/>
              <a:t>*/</a:t>
            </a:r>
            <a:r>
              <a:rPr lang="zh-CN" altLang="zh-CN" smtClean="0"/>
              <a:t>”结束。</a:t>
            </a:r>
            <a:endParaRPr lang="en-US" altLang="zh-CN" smtClean="0"/>
          </a:p>
        </p:txBody>
      </p:sp>
      <p:pic>
        <p:nvPicPr>
          <p:cNvPr id="60419" name="图片 2"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3132138"/>
            <a:ext cx="691356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313" y="4689475"/>
            <a:ext cx="6913562"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矩形 1"/>
          <p:cNvSpPr>
            <a:spLocks noChangeArrowheads="1"/>
          </p:cNvSpPr>
          <p:nvPr/>
        </p:nvSpPr>
        <p:spPr bwMode="auto">
          <a:xfrm>
            <a:off x="509588" y="1006475"/>
            <a:ext cx="84201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sz="2400"/>
              <a:t>continue</a:t>
            </a:r>
            <a:r>
              <a:rPr lang="zh-CN" altLang="en-US" sz="2400"/>
              <a:t>语句只能用在循环语句中，且</a:t>
            </a:r>
            <a:r>
              <a:rPr lang="en-US" altLang="zh-CN" sz="2400"/>
              <a:t>continue</a:t>
            </a:r>
            <a:r>
              <a:rPr lang="zh-CN" altLang="en-US" sz="2400"/>
              <a:t>语句只是中止本次循环，如果循环条件满足的话，接着还会执行下一次循环。</a:t>
            </a:r>
            <a:endParaRPr lang="en-US" altLang="zh-CN" sz="2400"/>
          </a:p>
          <a:p>
            <a:pPr>
              <a:lnSpc>
                <a:spcPct val="150000"/>
              </a:lnSpc>
              <a:buFont typeface="Arial" panose="020B0604020202020204" pitchFamily="34" charset="0"/>
              <a:buChar char="•"/>
            </a:pPr>
            <a:r>
              <a:rPr lang="zh-CN" altLang="en-US" sz="2400"/>
              <a:t>可以理解为</a:t>
            </a:r>
            <a:r>
              <a:rPr lang="en-US" altLang="zh-CN" sz="2400"/>
              <a:t>continue</a:t>
            </a:r>
            <a:r>
              <a:rPr lang="zh-CN" altLang="en-US" sz="2400"/>
              <a:t>是略过当次循环中剩余的语句，重新开始新的循环。</a:t>
            </a:r>
          </a:p>
        </p:txBody>
      </p:sp>
      <p:sp>
        <p:nvSpPr>
          <p:cNvPr id="3" name="矩形 2"/>
          <p:cNvSpPr/>
          <p:nvPr/>
        </p:nvSpPr>
        <p:spPr>
          <a:xfrm>
            <a:off x="1822450" y="276225"/>
            <a:ext cx="2878138" cy="584200"/>
          </a:xfrm>
          <a:prstGeom prst="rect">
            <a:avLst/>
          </a:prstGeom>
          <a:noFill/>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US" altLang="zh-CN" sz="3200" b="1" noProof="1" smtClean="0">
                <a:solidFill>
                  <a:srgbClr val="0070C0"/>
                </a:solidFill>
                <a:latin typeface="微软雅黑" panose="020B0503020204020204" pitchFamily="34" charset="-122"/>
                <a:ea typeface="微软雅黑" panose="020B0503020204020204" pitchFamily="34" charset="-122"/>
              </a:rPr>
              <a:t>continue</a:t>
            </a:r>
            <a:r>
              <a:rPr lang="zh-CN" altLang="en-US" sz="3200" b="1" noProof="1">
                <a:solidFill>
                  <a:srgbClr val="0070C0"/>
                </a:solidFill>
                <a:latin typeface="微软雅黑" panose="020B0503020204020204" pitchFamily="34" charset="-122"/>
                <a:ea typeface="微软雅黑" panose="020B0503020204020204" pitchFamily="34" charset="-122"/>
              </a:rPr>
              <a:t>语句</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矩形 1"/>
          <p:cNvSpPr>
            <a:spLocks noChangeArrowheads="1"/>
          </p:cNvSpPr>
          <p:nvPr/>
        </p:nvSpPr>
        <p:spPr bwMode="auto">
          <a:xfrm>
            <a:off x="142875" y="1000125"/>
            <a:ext cx="828675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t>public class </a:t>
            </a:r>
            <a:r>
              <a:rPr lang="en-US" altLang="zh-CN" sz="2800" dirty="0" err="1"/>
              <a:t>TestContinue</a:t>
            </a:r>
            <a:endParaRPr lang="en-US" altLang="zh-CN" sz="2800" dirty="0"/>
          </a:p>
          <a:p>
            <a:r>
              <a:rPr lang="en-US" altLang="zh-CN" sz="2800" dirty="0"/>
              <a:t>{</a:t>
            </a:r>
          </a:p>
          <a:p>
            <a:r>
              <a:rPr lang="en-US" altLang="zh-CN" sz="2800" dirty="0"/>
              <a:t>	public static void main(String[] </a:t>
            </a:r>
            <a:r>
              <a:rPr lang="en-US" altLang="zh-CN" sz="2800" dirty="0" err="1"/>
              <a:t>args</a:t>
            </a:r>
            <a:r>
              <a:rPr lang="en-US" altLang="zh-CN" sz="2800" dirty="0"/>
              <a:t>)</a:t>
            </a:r>
          </a:p>
          <a:p>
            <a:r>
              <a:rPr lang="en-US" altLang="zh-CN" sz="2800" dirty="0"/>
              <a:t>	{</a:t>
            </a:r>
          </a:p>
          <a:p>
            <a:r>
              <a:rPr lang="en-US" altLang="zh-CN" sz="2800" dirty="0"/>
              <a:t>	       </a:t>
            </a:r>
            <a:r>
              <a:rPr lang="en-US" altLang="zh-CN" sz="2800" dirty="0" err="1"/>
              <a:t>int</a:t>
            </a:r>
            <a:r>
              <a:rPr lang="en-US" altLang="zh-CN" sz="2800" dirty="0"/>
              <a:t> skip = 4;</a:t>
            </a:r>
          </a:p>
          <a:p>
            <a:pPr lvl="2" eaLnBrk="1" hangingPunct="1"/>
            <a:r>
              <a:rPr lang="en-US" altLang="zh-CN" sz="2800" dirty="0"/>
              <a:t>       for (</a:t>
            </a:r>
            <a:r>
              <a:rPr lang="en-US" altLang="zh-CN" sz="2800" dirty="0" err="1"/>
              <a:t>int</a:t>
            </a:r>
            <a:r>
              <a:rPr lang="en-US" altLang="zh-CN" sz="2800" dirty="0"/>
              <a:t> </a:t>
            </a:r>
            <a:r>
              <a:rPr lang="en-US" altLang="zh-CN" sz="2800" dirty="0" err="1"/>
              <a:t>i</a:t>
            </a:r>
            <a:r>
              <a:rPr lang="en-US" altLang="zh-CN" sz="2800" dirty="0"/>
              <a:t> = 1; </a:t>
            </a:r>
            <a:r>
              <a:rPr lang="en-US" altLang="zh-CN" sz="2800" dirty="0" err="1"/>
              <a:t>i</a:t>
            </a:r>
            <a:r>
              <a:rPr lang="en-US" altLang="zh-CN" sz="2800" dirty="0"/>
              <a:t> &lt;= 10; </a:t>
            </a:r>
            <a:r>
              <a:rPr lang="en-US" altLang="zh-CN" sz="2800" dirty="0" err="1"/>
              <a:t>i</a:t>
            </a:r>
            <a:r>
              <a:rPr lang="en-US" altLang="zh-CN" sz="2800" dirty="0"/>
              <a:t>++)</a:t>
            </a:r>
          </a:p>
          <a:p>
            <a:pPr lvl="2" eaLnBrk="1" hangingPunct="1"/>
            <a:r>
              <a:rPr lang="en-US" altLang="zh-CN" sz="2800" dirty="0"/>
              <a:t>       {</a:t>
            </a:r>
          </a:p>
          <a:p>
            <a:pPr lvl="2" eaLnBrk="1" hangingPunct="1"/>
            <a:r>
              <a:rPr lang="en-US" altLang="zh-CN" sz="2800" b="1" dirty="0">
                <a:solidFill>
                  <a:srgbClr val="00B050"/>
                </a:solidFill>
              </a:rPr>
              <a:t>          //</a:t>
            </a:r>
            <a:r>
              <a:rPr lang="zh-CN" altLang="en-US" sz="2800" b="1" dirty="0">
                <a:solidFill>
                  <a:srgbClr val="00B050"/>
                </a:solidFill>
              </a:rPr>
              <a:t>当</a:t>
            </a:r>
            <a:r>
              <a:rPr lang="en-US" altLang="zh-CN" sz="2800" b="1" dirty="0" err="1">
                <a:solidFill>
                  <a:srgbClr val="00B050"/>
                </a:solidFill>
              </a:rPr>
              <a:t>i</a:t>
            </a:r>
            <a:r>
              <a:rPr lang="zh-CN" altLang="en-US" sz="2800" b="1" dirty="0">
                <a:solidFill>
                  <a:srgbClr val="00B050"/>
                </a:solidFill>
              </a:rPr>
              <a:t>等于</a:t>
            </a:r>
            <a:r>
              <a:rPr lang="en-US" altLang="zh-CN" sz="2800" b="1" dirty="0">
                <a:solidFill>
                  <a:srgbClr val="00B050"/>
                </a:solidFill>
              </a:rPr>
              <a:t>skip</a:t>
            </a:r>
            <a:r>
              <a:rPr lang="zh-CN" altLang="en-US" sz="2800" b="1" dirty="0">
                <a:solidFill>
                  <a:srgbClr val="00B050"/>
                </a:solidFill>
              </a:rPr>
              <a:t>时，跳过当前循环</a:t>
            </a:r>
          </a:p>
          <a:p>
            <a:pPr lvl="2" eaLnBrk="1" hangingPunct="1"/>
            <a:r>
              <a:rPr lang="zh-CN" altLang="en-US" sz="2800" dirty="0"/>
              <a:t>          </a:t>
            </a:r>
            <a:r>
              <a:rPr lang="en-US" altLang="zh-CN" sz="2800" dirty="0"/>
              <a:t>if (</a:t>
            </a:r>
            <a:r>
              <a:rPr lang="en-US" altLang="zh-CN" sz="2800" dirty="0" err="1"/>
              <a:t>i</a:t>
            </a:r>
            <a:r>
              <a:rPr lang="en-US" altLang="zh-CN" sz="2800" dirty="0"/>
              <a:t> == skip)   continue;</a:t>
            </a:r>
          </a:p>
          <a:p>
            <a:pPr lvl="2" eaLnBrk="1" hangingPunct="1"/>
            <a:r>
              <a:rPr lang="en-US" altLang="zh-CN" sz="2800" dirty="0"/>
              <a:t>          </a:t>
            </a:r>
            <a:r>
              <a:rPr lang="en-US" altLang="zh-CN" sz="2800" dirty="0" err="1"/>
              <a:t>System.out.println</a:t>
            </a:r>
            <a:r>
              <a:rPr lang="en-US" altLang="zh-CN" sz="2800" dirty="0"/>
              <a:t>(" </a:t>
            </a:r>
            <a:r>
              <a:rPr lang="en-US" altLang="zh-CN" sz="2800" dirty="0" err="1"/>
              <a:t>i</a:t>
            </a:r>
            <a:r>
              <a:rPr lang="en-US" altLang="zh-CN" sz="2800" dirty="0"/>
              <a:t>= " + </a:t>
            </a:r>
            <a:r>
              <a:rPr lang="en-US" altLang="zh-CN" sz="2800" dirty="0" err="1"/>
              <a:t>i</a:t>
            </a:r>
            <a:r>
              <a:rPr lang="en-US" altLang="zh-CN" sz="2800" dirty="0"/>
              <a:t>);</a:t>
            </a:r>
          </a:p>
          <a:p>
            <a:pPr lvl="2" eaLnBrk="1" hangingPunct="1"/>
            <a:r>
              <a:rPr lang="en-US" altLang="zh-CN" sz="2800" dirty="0"/>
              <a:t>       }</a:t>
            </a:r>
          </a:p>
          <a:p>
            <a:r>
              <a:rPr lang="en-US" altLang="zh-CN" sz="2800" dirty="0"/>
              <a:t>	}</a:t>
            </a:r>
          </a:p>
          <a:p>
            <a:r>
              <a:rPr lang="en-US" altLang="zh-CN" sz="2800" dirty="0"/>
              <a:t>}</a:t>
            </a:r>
            <a:endParaRPr lang="zh-CN" altLang="en-US" sz="2800" dirty="0"/>
          </a:p>
        </p:txBody>
      </p:sp>
      <p:sp>
        <p:nvSpPr>
          <p:cNvPr id="4" name="矩形 3"/>
          <p:cNvSpPr/>
          <p:nvPr/>
        </p:nvSpPr>
        <p:spPr>
          <a:xfrm>
            <a:off x="1657350" y="295275"/>
            <a:ext cx="4964113" cy="584200"/>
          </a:xfrm>
          <a:prstGeom prst="rect">
            <a:avLst/>
          </a:prstGeom>
          <a:noFill/>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US" altLang="zh-CN" sz="3200" b="1" noProof="1" smtClean="0">
                <a:solidFill>
                  <a:srgbClr val="0070C0"/>
                </a:solidFill>
                <a:latin typeface="微软雅黑" panose="020B0503020204020204" pitchFamily="34" charset="-122"/>
                <a:ea typeface="微软雅黑" panose="020B0503020204020204" pitchFamily="34" charset="-122"/>
              </a:rPr>
              <a:t>continue</a:t>
            </a:r>
            <a:r>
              <a:rPr lang="zh-CN" altLang="en-US" sz="3200" b="1" noProof="1">
                <a:solidFill>
                  <a:srgbClr val="0070C0"/>
                </a:solidFill>
                <a:latin typeface="微软雅黑" panose="020B0503020204020204" pitchFamily="34" charset="-122"/>
                <a:ea typeface="微软雅黑" panose="020B0503020204020204" pitchFamily="34" charset="-122"/>
              </a:rPr>
              <a:t>语句</a:t>
            </a:r>
            <a:r>
              <a:rPr lang="en-US" altLang="zh-CN" sz="3200" b="1" noProof="1">
                <a:solidFill>
                  <a:srgbClr val="0070C0"/>
                </a:solidFill>
                <a:latin typeface="微软雅黑" panose="020B0503020204020204" pitchFamily="34" charset="-122"/>
                <a:ea typeface="微软雅黑" panose="020B0503020204020204" pitchFamily="34" charset="-122"/>
              </a:rPr>
              <a:t>—</a:t>
            </a:r>
            <a:r>
              <a:rPr lang="zh-CN" altLang="en-US" sz="3200" b="1" noProof="1">
                <a:solidFill>
                  <a:srgbClr val="0070C0"/>
                </a:solidFill>
                <a:latin typeface="微软雅黑" panose="020B0503020204020204" pitchFamily="34" charset="-122"/>
                <a:ea typeface="微软雅黑" panose="020B0503020204020204" pitchFamily="34" charset="-122"/>
              </a:rPr>
              <a:t>不带标签</a:t>
            </a:r>
          </a:p>
        </p:txBody>
      </p:sp>
      <p:pic>
        <p:nvPicPr>
          <p:cNvPr id="169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924" y="1125833"/>
            <a:ext cx="2599539" cy="2382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986"/>
                                        </p:tgtEl>
                                        <p:attrNameLst>
                                          <p:attrName>style.visibility</p:attrName>
                                        </p:attrNameLst>
                                      </p:cBhvr>
                                      <p:to>
                                        <p:strVal val="visible"/>
                                      </p:to>
                                    </p:set>
                                    <p:animEffect transition="in" filter="fade">
                                      <p:cBhvr>
                                        <p:cTn id="7" dur="500"/>
                                        <p:tgtEl>
                                          <p:spTgt spid="169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1616075" y="5584825"/>
            <a:ext cx="5160963" cy="457200"/>
          </a:xfrm>
          <a:prstGeom prst="rect">
            <a:avLst/>
          </a:prstGeom>
          <a:noFill/>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US" altLang="zh-CN" sz="2400" b="1" noProof="1">
                <a:solidFill>
                  <a:srgbClr val="FF0000"/>
                </a:solidFill>
              </a:rPr>
              <a:t>Continue</a:t>
            </a:r>
            <a:r>
              <a:rPr lang="zh-CN" altLang="en-US" sz="2400" b="1" noProof="1">
                <a:solidFill>
                  <a:srgbClr val="FF0000"/>
                </a:solidFill>
              </a:rPr>
              <a:t>结束了外层循环的当次循环</a:t>
            </a:r>
          </a:p>
        </p:txBody>
      </p:sp>
      <p:sp>
        <p:nvSpPr>
          <p:cNvPr id="152579" name="矩形 3"/>
          <p:cNvSpPr>
            <a:spLocks noChangeArrowheads="1"/>
          </p:cNvSpPr>
          <p:nvPr/>
        </p:nvSpPr>
        <p:spPr bwMode="auto">
          <a:xfrm>
            <a:off x="576263" y="1049338"/>
            <a:ext cx="8297862"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t>public static void main(String[]</a:t>
            </a:r>
            <a:r>
              <a:rPr lang="en-US" altLang="zh-CN" sz="2400" dirty="0" err="1"/>
              <a:t>args</a:t>
            </a:r>
            <a:r>
              <a:rPr lang="en-US" altLang="zh-CN" sz="2400" dirty="0"/>
              <a:t>) {</a:t>
            </a:r>
          </a:p>
          <a:p>
            <a:r>
              <a:rPr lang="en-US" altLang="zh-CN" sz="2400" dirty="0">
                <a:solidFill>
                  <a:srgbClr val="00B050"/>
                </a:solidFill>
              </a:rPr>
              <a:t>//</a:t>
            </a:r>
            <a:r>
              <a:rPr lang="zh-CN" altLang="en-US" sz="2400" dirty="0">
                <a:solidFill>
                  <a:srgbClr val="00B050"/>
                </a:solidFill>
              </a:rPr>
              <a:t>外层循环，并使用</a:t>
            </a:r>
            <a:r>
              <a:rPr lang="en-US" altLang="zh-CN" sz="2400" dirty="0">
                <a:solidFill>
                  <a:srgbClr val="00B050"/>
                </a:solidFill>
              </a:rPr>
              <a:t>outer</a:t>
            </a:r>
            <a:r>
              <a:rPr lang="zh-CN" altLang="en-US" sz="2400" dirty="0">
                <a:solidFill>
                  <a:srgbClr val="00B050"/>
                </a:solidFill>
              </a:rPr>
              <a:t>作为标签</a:t>
            </a:r>
          </a:p>
          <a:p>
            <a:r>
              <a:rPr lang="en-US" altLang="zh-CN" sz="2400" dirty="0"/>
              <a:t>    </a:t>
            </a:r>
            <a:r>
              <a:rPr lang="en-US" altLang="zh-CN" sz="2400" dirty="0">
                <a:solidFill>
                  <a:srgbClr val="FF0000"/>
                </a:solidFill>
              </a:rPr>
              <a:t>outer:</a:t>
            </a:r>
          </a:p>
          <a:p>
            <a:r>
              <a:rPr lang="en-US" altLang="zh-CN" sz="2400" dirty="0"/>
              <a:t>    for(</a:t>
            </a:r>
            <a:r>
              <a:rPr lang="en-US" altLang="zh-CN" sz="2400" dirty="0" err="1"/>
              <a:t>int</a:t>
            </a:r>
            <a:r>
              <a:rPr lang="en-US" altLang="zh-CN" sz="2400" dirty="0"/>
              <a:t> k=0;k&lt;5;k++) {</a:t>
            </a:r>
          </a:p>
          <a:p>
            <a:r>
              <a:rPr lang="en-US" altLang="zh-CN" sz="2400" dirty="0">
                <a:solidFill>
                  <a:srgbClr val="00B050"/>
                </a:solidFill>
              </a:rPr>
              <a:t>       //</a:t>
            </a:r>
            <a:r>
              <a:rPr lang="zh-CN" altLang="en-US" sz="2400" dirty="0">
                <a:solidFill>
                  <a:srgbClr val="00B050"/>
                </a:solidFill>
              </a:rPr>
              <a:t>内层循环</a:t>
            </a:r>
          </a:p>
          <a:p>
            <a:r>
              <a:rPr lang="en-US" altLang="zh-CN" sz="2400" dirty="0"/>
              <a:t>        for(</a:t>
            </a:r>
            <a:r>
              <a:rPr lang="en-US" altLang="zh-CN" sz="2400" dirty="0" err="1"/>
              <a:t>int</a:t>
            </a:r>
            <a:r>
              <a:rPr lang="en-US" altLang="zh-CN" sz="2400" dirty="0"/>
              <a:t> m=0;m&lt;5;m++) {</a:t>
            </a:r>
          </a:p>
          <a:p>
            <a:r>
              <a:rPr lang="en-US" altLang="zh-CN" sz="2400" dirty="0"/>
              <a:t>           </a:t>
            </a:r>
            <a:r>
              <a:rPr lang="en-US" altLang="zh-CN" sz="2400" dirty="0" err="1"/>
              <a:t>System.out.println</a:t>
            </a:r>
            <a:r>
              <a:rPr lang="en-US" altLang="zh-CN" sz="2400" dirty="0"/>
              <a:t>("k="+</a:t>
            </a:r>
            <a:r>
              <a:rPr lang="en-US" altLang="zh-CN" sz="2400" dirty="0" err="1"/>
              <a:t>k+",m</a:t>
            </a:r>
            <a:r>
              <a:rPr lang="en-US" altLang="zh-CN" sz="2400" dirty="0"/>
              <a:t>="+m);</a:t>
            </a:r>
          </a:p>
          <a:p>
            <a:r>
              <a:rPr lang="en-US" altLang="zh-CN" sz="2400" dirty="0"/>
              <a:t>            if(m==1)</a:t>
            </a:r>
          </a:p>
          <a:p>
            <a:r>
              <a:rPr lang="en-US" altLang="zh-CN" sz="2400" dirty="0"/>
              <a:t>           {</a:t>
            </a:r>
          </a:p>
          <a:p>
            <a:r>
              <a:rPr lang="en-US" altLang="zh-CN" sz="2400" dirty="0">
                <a:solidFill>
                  <a:srgbClr val="00B050"/>
                </a:solidFill>
              </a:rPr>
              <a:t>   //</a:t>
            </a:r>
            <a:r>
              <a:rPr lang="zh-CN" altLang="en-US" sz="2400" dirty="0">
                <a:solidFill>
                  <a:srgbClr val="00B050"/>
                </a:solidFill>
              </a:rPr>
              <a:t>此时</a:t>
            </a:r>
            <a:r>
              <a:rPr lang="en-US" altLang="zh-CN" sz="2400" dirty="0">
                <a:solidFill>
                  <a:srgbClr val="00B050"/>
                </a:solidFill>
              </a:rPr>
              <a:t>continue</a:t>
            </a:r>
            <a:r>
              <a:rPr lang="zh-CN" altLang="en-US" sz="2400" dirty="0">
                <a:solidFill>
                  <a:srgbClr val="00B050"/>
                </a:solidFill>
              </a:rPr>
              <a:t>语句跳出</a:t>
            </a:r>
            <a:r>
              <a:rPr lang="en-US" altLang="zh-CN" sz="2400" dirty="0">
                <a:solidFill>
                  <a:srgbClr val="00B050"/>
                </a:solidFill>
              </a:rPr>
              <a:t>outer</a:t>
            </a:r>
            <a:r>
              <a:rPr lang="zh-CN" altLang="en-US" sz="2400" dirty="0">
                <a:solidFill>
                  <a:srgbClr val="00B050"/>
                </a:solidFill>
              </a:rPr>
              <a:t>标签所在循环，继续下次循环</a:t>
            </a:r>
            <a:endParaRPr lang="en-US" altLang="zh-CN" sz="2400" dirty="0">
              <a:solidFill>
                <a:srgbClr val="00B050"/>
              </a:solidFill>
            </a:endParaRPr>
          </a:p>
          <a:p>
            <a:r>
              <a:rPr lang="en-US" altLang="zh-CN" sz="2400" dirty="0"/>
              <a:t> 		continue outer;</a:t>
            </a:r>
          </a:p>
          <a:p>
            <a:r>
              <a:rPr lang="en-US" altLang="zh-CN" sz="2400" dirty="0"/>
              <a:t>           }</a:t>
            </a:r>
          </a:p>
          <a:p>
            <a:r>
              <a:rPr lang="en-US" altLang="zh-CN" sz="2400" dirty="0"/>
              <a:t>        }</a:t>
            </a:r>
          </a:p>
          <a:p>
            <a:r>
              <a:rPr lang="en-US" altLang="zh-CN" sz="2400" dirty="0"/>
              <a:t>     }</a:t>
            </a:r>
          </a:p>
          <a:p>
            <a:r>
              <a:rPr lang="en-US" altLang="zh-CN" sz="2400" dirty="0"/>
              <a:t>}</a:t>
            </a:r>
          </a:p>
        </p:txBody>
      </p:sp>
      <p:sp>
        <p:nvSpPr>
          <p:cNvPr id="4" name="矩形 3"/>
          <p:cNvSpPr/>
          <p:nvPr/>
        </p:nvSpPr>
        <p:spPr>
          <a:xfrm>
            <a:off x="1657350" y="295275"/>
            <a:ext cx="4554538" cy="584200"/>
          </a:xfrm>
          <a:prstGeom prst="rect">
            <a:avLst/>
          </a:prstGeom>
          <a:noFill/>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US" altLang="zh-CN" sz="3200" b="1" noProof="1" smtClean="0">
                <a:solidFill>
                  <a:srgbClr val="0070C0"/>
                </a:solidFill>
                <a:latin typeface="微软雅黑" panose="020B0503020204020204" pitchFamily="34" charset="-122"/>
                <a:ea typeface="微软雅黑" panose="020B0503020204020204" pitchFamily="34" charset="-122"/>
              </a:rPr>
              <a:t>continue</a:t>
            </a:r>
            <a:r>
              <a:rPr lang="zh-CN" altLang="en-US" sz="3200" b="1" noProof="1">
                <a:solidFill>
                  <a:srgbClr val="0070C0"/>
                </a:solidFill>
                <a:latin typeface="微软雅黑" panose="020B0503020204020204" pitchFamily="34" charset="-122"/>
                <a:ea typeface="微软雅黑" panose="020B0503020204020204" pitchFamily="34" charset="-122"/>
              </a:rPr>
              <a:t>语句</a:t>
            </a:r>
            <a:r>
              <a:rPr lang="en-US" altLang="zh-CN" sz="3200" b="1" noProof="1">
                <a:solidFill>
                  <a:srgbClr val="0070C0"/>
                </a:solidFill>
                <a:latin typeface="微软雅黑" panose="020B0503020204020204" pitchFamily="34" charset="-122"/>
                <a:ea typeface="微软雅黑" panose="020B0503020204020204" pitchFamily="34" charset="-122"/>
              </a:rPr>
              <a:t>—</a:t>
            </a:r>
            <a:r>
              <a:rPr lang="zh-CN" altLang="en-US" sz="3200" b="1" noProof="1">
                <a:solidFill>
                  <a:srgbClr val="0070C0"/>
                </a:solidFill>
                <a:latin typeface="微软雅黑" panose="020B0503020204020204" pitchFamily="34" charset="-122"/>
                <a:ea typeface="微软雅黑" panose="020B0503020204020204" pitchFamily="34" charset="-122"/>
              </a:rPr>
              <a:t>带标签</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5988" y="1581150"/>
            <a:ext cx="4230687"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1"/>
          <p:cNvSpPr>
            <a:spLocks noGrp="1"/>
          </p:cNvSpPr>
          <p:nvPr>
            <p:ph idx="1"/>
          </p:nvPr>
        </p:nvSpPr>
        <p:spPr>
          <a:xfrm>
            <a:off x="433388" y="1095154"/>
            <a:ext cx="8170862" cy="5454502"/>
          </a:xfrm>
        </p:spPr>
        <p:txBody>
          <a:bodyPr/>
          <a:lstStyle/>
          <a:p>
            <a:pPr marL="457200" indent="-457200">
              <a:lnSpc>
                <a:spcPct val="100000"/>
              </a:lnSpc>
              <a:spcBef>
                <a:spcPts val="600"/>
              </a:spcBef>
              <a:buFont typeface="+mj-lt"/>
              <a:buAutoNum type="arabicPeriod"/>
            </a:pPr>
            <a:r>
              <a:rPr lang="zh-CN" altLang="en-US" sz="2000" dirty="0" smtClean="0"/>
              <a:t>分别用</a:t>
            </a:r>
            <a:r>
              <a:rPr lang="en-US" altLang="zh-CN" sz="2000" dirty="0" smtClean="0"/>
              <a:t>do-while</a:t>
            </a:r>
            <a:r>
              <a:rPr lang="zh-CN" altLang="en-US" sz="2000" dirty="0" smtClean="0"/>
              <a:t>和</a:t>
            </a:r>
            <a:r>
              <a:rPr lang="en-US" altLang="zh-CN" sz="2000" dirty="0" smtClean="0"/>
              <a:t>for</a:t>
            </a:r>
            <a:r>
              <a:rPr lang="zh-CN" altLang="en-US" sz="2000" dirty="0" smtClean="0"/>
              <a:t>循环计算</a:t>
            </a:r>
            <a:r>
              <a:rPr lang="en-US" altLang="zh-CN" sz="2000" dirty="0" smtClean="0"/>
              <a:t>1+1/2!+1/3!+1/4!+…</a:t>
            </a:r>
            <a:r>
              <a:rPr lang="zh-CN" altLang="en-US" sz="2000" dirty="0" smtClean="0"/>
              <a:t>的前</a:t>
            </a:r>
            <a:r>
              <a:rPr lang="en-US" altLang="zh-CN" sz="2000" dirty="0" smtClean="0"/>
              <a:t>20</a:t>
            </a:r>
            <a:r>
              <a:rPr lang="zh-CN" altLang="en-US" sz="2000" dirty="0" smtClean="0"/>
              <a:t>项之和。</a:t>
            </a:r>
          </a:p>
          <a:p>
            <a:pPr marL="457200" indent="-457200">
              <a:lnSpc>
                <a:spcPct val="100000"/>
              </a:lnSpc>
              <a:spcBef>
                <a:spcPts val="600"/>
              </a:spcBef>
              <a:buFont typeface="+mj-lt"/>
              <a:buAutoNum type="arabicPeriod"/>
            </a:pPr>
            <a:r>
              <a:rPr lang="zh-CN" altLang="en-US" sz="2000" dirty="0" smtClean="0"/>
              <a:t>求</a:t>
            </a:r>
            <a:r>
              <a:rPr lang="en-US" altLang="zh-CN" sz="2000" dirty="0" smtClean="0"/>
              <a:t>1000</a:t>
            </a:r>
            <a:r>
              <a:rPr lang="zh-CN" altLang="en-US" sz="2000" dirty="0" smtClean="0"/>
              <a:t>以内的完全数（一个数等于它的因子之和称为完全数）。</a:t>
            </a:r>
            <a:endParaRPr lang="en-US" altLang="zh-CN" sz="2000" dirty="0" smtClean="0"/>
          </a:p>
          <a:p>
            <a:pPr marL="457200" indent="-457200">
              <a:lnSpc>
                <a:spcPct val="100000"/>
              </a:lnSpc>
              <a:spcBef>
                <a:spcPts val="600"/>
              </a:spcBef>
              <a:buFont typeface="+mj-lt"/>
              <a:buAutoNum type="arabicPeriod"/>
            </a:pPr>
            <a:r>
              <a:rPr lang="zh-CN" altLang="en-US" sz="2000" dirty="0"/>
              <a:t>有</a:t>
            </a:r>
            <a:r>
              <a:rPr lang="zh-CN" altLang="en-US" sz="2000" dirty="0" smtClean="0"/>
              <a:t>一</a:t>
            </a:r>
            <a:r>
              <a:rPr lang="zh-CN" altLang="en-US" sz="2000" dirty="0"/>
              <a:t>个</a:t>
            </a:r>
            <a:r>
              <a:rPr lang="zh-CN" altLang="en-US" sz="2000" dirty="0" smtClean="0"/>
              <a:t>问题，一</a:t>
            </a:r>
            <a:r>
              <a:rPr lang="zh-CN" altLang="en-US" sz="2000" dirty="0"/>
              <a:t>筐鸡蛋</a:t>
            </a:r>
            <a:r>
              <a:rPr lang="zh-CN" altLang="en-US" sz="2000" dirty="0" smtClean="0"/>
              <a:t>：</a:t>
            </a:r>
            <a:endParaRPr lang="en-US" altLang="zh-CN" sz="2000" dirty="0" smtClean="0"/>
          </a:p>
          <a:p>
            <a:pPr marL="0" indent="0">
              <a:lnSpc>
                <a:spcPct val="100000"/>
              </a:lnSpc>
              <a:spcBef>
                <a:spcPts val="600"/>
              </a:spcBef>
              <a:buNone/>
            </a:pPr>
            <a:r>
              <a:rPr lang="en-US" altLang="zh-CN" sz="2000" dirty="0" smtClean="0"/>
              <a:t>                     1</a:t>
            </a:r>
            <a:r>
              <a:rPr lang="zh-CN" altLang="en-US" sz="2000" dirty="0"/>
              <a:t>个</a:t>
            </a:r>
            <a:r>
              <a:rPr lang="en-US" altLang="zh-CN" sz="2000" dirty="0"/>
              <a:t>1</a:t>
            </a:r>
            <a:r>
              <a:rPr lang="zh-CN" altLang="en-US" sz="2000" dirty="0"/>
              <a:t>个拿，正好拿完。</a:t>
            </a:r>
          </a:p>
          <a:p>
            <a:pPr marL="0" indent="0">
              <a:lnSpc>
                <a:spcPct val="100000"/>
              </a:lnSpc>
              <a:spcBef>
                <a:spcPts val="600"/>
              </a:spcBef>
              <a:buNone/>
            </a:pPr>
            <a:r>
              <a:rPr lang="zh-CN" altLang="en-US" sz="2000" dirty="0"/>
              <a:t>	     </a:t>
            </a:r>
            <a:r>
              <a:rPr lang="en-US" altLang="zh-CN" sz="2000" dirty="0"/>
              <a:t>2</a:t>
            </a:r>
            <a:r>
              <a:rPr lang="zh-CN" altLang="en-US" sz="2000" dirty="0"/>
              <a:t>个</a:t>
            </a:r>
            <a:r>
              <a:rPr lang="en-US" altLang="zh-CN" sz="2000" dirty="0"/>
              <a:t>2</a:t>
            </a:r>
            <a:r>
              <a:rPr lang="zh-CN" altLang="en-US" sz="2000" dirty="0"/>
              <a:t>个拿，还剩</a:t>
            </a:r>
            <a:r>
              <a:rPr lang="en-US" altLang="zh-CN" sz="2000" dirty="0"/>
              <a:t>1</a:t>
            </a:r>
            <a:r>
              <a:rPr lang="zh-CN" altLang="en-US" sz="2000" dirty="0"/>
              <a:t>个。</a:t>
            </a:r>
          </a:p>
          <a:p>
            <a:pPr marL="0" indent="0">
              <a:lnSpc>
                <a:spcPct val="100000"/>
              </a:lnSpc>
              <a:spcBef>
                <a:spcPts val="600"/>
              </a:spcBef>
              <a:buNone/>
            </a:pPr>
            <a:r>
              <a:rPr lang="zh-CN" altLang="en-US" sz="2000" dirty="0"/>
              <a:t>	     </a:t>
            </a:r>
            <a:r>
              <a:rPr lang="en-US" altLang="zh-CN" sz="2000" dirty="0"/>
              <a:t>3</a:t>
            </a:r>
            <a:r>
              <a:rPr lang="zh-CN" altLang="en-US" sz="2000" dirty="0"/>
              <a:t>个</a:t>
            </a:r>
            <a:r>
              <a:rPr lang="en-US" altLang="zh-CN" sz="2000" dirty="0"/>
              <a:t>3</a:t>
            </a:r>
            <a:r>
              <a:rPr lang="zh-CN" altLang="en-US" sz="2000" dirty="0"/>
              <a:t>个拿，正好拿完。</a:t>
            </a:r>
          </a:p>
          <a:p>
            <a:pPr marL="0" indent="0">
              <a:lnSpc>
                <a:spcPct val="100000"/>
              </a:lnSpc>
              <a:spcBef>
                <a:spcPts val="600"/>
              </a:spcBef>
              <a:buNone/>
            </a:pPr>
            <a:r>
              <a:rPr lang="zh-CN" altLang="en-US" sz="2000" dirty="0"/>
              <a:t>	     </a:t>
            </a:r>
            <a:r>
              <a:rPr lang="en-US" altLang="zh-CN" sz="2000" dirty="0"/>
              <a:t>4</a:t>
            </a:r>
            <a:r>
              <a:rPr lang="zh-CN" altLang="en-US" sz="2000" dirty="0"/>
              <a:t>个</a:t>
            </a:r>
            <a:r>
              <a:rPr lang="en-US" altLang="zh-CN" sz="2000" dirty="0"/>
              <a:t>4</a:t>
            </a:r>
            <a:r>
              <a:rPr lang="zh-CN" altLang="en-US" sz="2000" dirty="0"/>
              <a:t>个拿，还剩</a:t>
            </a:r>
            <a:r>
              <a:rPr lang="en-US" altLang="zh-CN" sz="2000" dirty="0"/>
              <a:t>1</a:t>
            </a:r>
            <a:r>
              <a:rPr lang="zh-CN" altLang="en-US" sz="2000" dirty="0"/>
              <a:t>个。</a:t>
            </a:r>
          </a:p>
          <a:p>
            <a:pPr marL="0" indent="0">
              <a:lnSpc>
                <a:spcPct val="100000"/>
              </a:lnSpc>
              <a:spcBef>
                <a:spcPts val="600"/>
              </a:spcBef>
              <a:buNone/>
            </a:pPr>
            <a:r>
              <a:rPr lang="zh-CN" altLang="en-US" sz="2000" dirty="0"/>
              <a:t>	     </a:t>
            </a:r>
            <a:r>
              <a:rPr lang="en-US" altLang="zh-CN" sz="2000" dirty="0"/>
              <a:t>5</a:t>
            </a:r>
            <a:r>
              <a:rPr lang="zh-CN" altLang="en-US" sz="2000" dirty="0"/>
              <a:t>个</a:t>
            </a:r>
            <a:r>
              <a:rPr lang="en-US" altLang="zh-CN" sz="2000" dirty="0"/>
              <a:t>5</a:t>
            </a:r>
            <a:r>
              <a:rPr lang="zh-CN" altLang="en-US" sz="2000" dirty="0"/>
              <a:t>个拿，还差</a:t>
            </a:r>
            <a:r>
              <a:rPr lang="en-US" altLang="zh-CN" sz="2000" dirty="0"/>
              <a:t>1</a:t>
            </a:r>
            <a:r>
              <a:rPr lang="zh-CN" altLang="en-US" sz="2000" dirty="0"/>
              <a:t>个。</a:t>
            </a:r>
          </a:p>
          <a:p>
            <a:pPr marL="0" indent="0">
              <a:lnSpc>
                <a:spcPct val="100000"/>
              </a:lnSpc>
              <a:spcBef>
                <a:spcPts val="600"/>
              </a:spcBef>
              <a:buNone/>
            </a:pPr>
            <a:r>
              <a:rPr lang="zh-CN" altLang="en-US" sz="2000" dirty="0"/>
              <a:t>	     </a:t>
            </a:r>
            <a:r>
              <a:rPr lang="en-US" altLang="zh-CN" sz="2000" dirty="0"/>
              <a:t>6</a:t>
            </a:r>
            <a:r>
              <a:rPr lang="zh-CN" altLang="en-US" sz="2000" dirty="0"/>
              <a:t>个</a:t>
            </a:r>
            <a:r>
              <a:rPr lang="en-US" altLang="zh-CN" sz="2000" dirty="0"/>
              <a:t>6</a:t>
            </a:r>
            <a:r>
              <a:rPr lang="zh-CN" altLang="en-US" sz="2000" dirty="0"/>
              <a:t>个拿，还剩</a:t>
            </a:r>
            <a:r>
              <a:rPr lang="en-US" altLang="zh-CN" sz="2000" dirty="0"/>
              <a:t>3</a:t>
            </a:r>
            <a:r>
              <a:rPr lang="zh-CN" altLang="en-US" sz="2000" dirty="0"/>
              <a:t>个。</a:t>
            </a:r>
          </a:p>
          <a:p>
            <a:pPr marL="0" indent="0">
              <a:lnSpc>
                <a:spcPct val="100000"/>
              </a:lnSpc>
              <a:spcBef>
                <a:spcPts val="600"/>
              </a:spcBef>
              <a:buNone/>
            </a:pPr>
            <a:r>
              <a:rPr lang="zh-CN" altLang="en-US" sz="2000" dirty="0"/>
              <a:t>	     </a:t>
            </a:r>
            <a:r>
              <a:rPr lang="en-US" altLang="zh-CN" sz="2000" dirty="0"/>
              <a:t>7</a:t>
            </a:r>
            <a:r>
              <a:rPr lang="zh-CN" altLang="en-US" sz="2000" dirty="0"/>
              <a:t>个</a:t>
            </a:r>
            <a:r>
              <a:rPr lang="en-US" altLang="zh-CN" sz="2000" dirty="0"/>
              <a:t>7</a:t>
            </a:r>
            <a:r>
              <a:rPr lang="zh-CN" altLang="en-US" sz="2000" dirty="0"/>
              <a:t>个拿，正好拿完。</a:t>
            </a:r>
          </a:p>
          <a:p>
            <a:pPr marL="0" indent="0">
              <a:lnSpc>
                <a:spcPct val="100000"/>
              </a:lnSpc>
              <a:spcBef>
                <a:spcPts val="600"/>
              </a:spcBef>
              <a:buNone/>
            </a:pPr>
            <a:r>
              <a:rPr lang="zh-CN" altLang="en-US" sz="2000" dirty="0"/>
              <a:t>	     </a:t>
            </a:r>
            <a:r>
              <a:rPr lang="en-US" altLang="zh-CN" sz="2000" dirty="0"/>
              <a:t>8</a:t>
            </a:r>
            <a:r>
              <a:rPr lang="zh-CN" altLang="en-US" sz="2000" dirty="0"/>
              <a:t>个</a:t>
            </a:r>
            <a:r>
              <a:rPr lang="en-US" altLang="zh-CN" sz="2000" dirty="0"/>
              <a:t>8</a:t>
            </a:r>
            <a:r>
              <a:rPr lang="zh-CN" altLang="en-US" sz="2000" dirty="0"/>
              <a:t>个拿，还剩</a:t>
            </a:r>
            <a:r>
              <a:rPr lang="en-US" altLang="zh-CN" sz="2000" dirty="0"/>
              <a:t>1</a:t>
            </a:r>
            <a:r>
              <a:rPr lang="zh-CN" altLang="en-US" sz="2000" dirty="0"/>
              <a:t>个。</a:t>
            </a:r>
          </a:p>
          <a:p>
            <a:pPr marL="0" indent="0">
              <a:lnSpc>
                <a:spcPct val="100000"/>
              </a:lnSpc>
              <a:spcBef>
                <a:spcPts val="600"/>
              </a:spcBef>
              <a:buNone/>
            </a:pPr>
            <a:r>
              <a:rPr lang="zh-CN" altLang="en-US" sz="2000" dirty="0"/>
              <a:t>	     </a:t>
            </a:r>
            <a:r>
              <a:rPr lang="en-US" altLang="zh-CN" sz="2000" dirty="0"/>
              <a:t>9</a:t>
            </a:r>
            <a:r>
              <a:rPr lang="zh-CN" altLang="en-US" sz="2000" dirty="0"/>
              <a:t>个</a:t>
            </a:r>
            <a:r>
              <a:rPr lang="en-US" altLang="zh-CN" sz="2000" dirty="0"/>
              <a:t>9</a:t>
            </a:r>
            <a:r>
              <a:rPr lang="zh-CN" altLang="en-US" sz="2000" dirty="0"/>
              <a:t>个拿，正好拿完。</a:t>
            </a:r>
          </a:p>
          <a:p>
            <a:pPr marL="0" indent="0">
              <a:lnSpc>
                <a:spcPct val="100000"/>
              </a:lnSpc>
              <a:spcBef>
                <a:spcPts val="600"/>
              </a:spcBef>
              <a:buNone/>
            </a:pPr>
            <a:r>
              <a:rPr lang="zh-CN" altLang="en-US" sz="2000" dirty="0"/>
              <a:t>   问框里最少有多少鸡蛋？</a:t>
            </a:r>
            <a:endParaRPr lang="en-US" altLang="zh-CN" sz="2000" dirty="0" smtClean="0"/>
          </a:p>
        </p:txBody>
      </p:sp>
      <p:sp>
        <p:nvSpPr>
          <p:cNvPr id="153603" name="标题 2"/>
          <p:cNvSpPr>
            <a:spLocks noGrp="1"/>
          </p:cNvSpPr>
          <p:nvPr>
            <p:ph type="title"/>
          </p:nvPr>
        </p:nvSpPr>
        <p:spPr>
          <a:xfrm>
            <a:off x="1657350" y="153988"/>
            <a:ext cx="4716463" cy="776287"/>
          </a:xfrm>
        </p:spPr>
        <p:txBody>
          <a:bodyPr/>
          <a:lstStyle/>
          <a:p>
            <a:r>
              <a:rPr lang="zh-CN" altLang="en-US" dirty="0" smtClean="0"/>
              <a:t>练习</a:t>
            </a:r>
            <a:r>
              <a:rPr lang="en-US" altLang="zh-CN" dirty="0" smtClean="0"/>
              <a:t>6</a:t>
            </a:r>
            <a:endParaRPr lang="zh-CN" altLang="en-US"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54631" name="TextBox 359"/>
          <p:cNvSpPr txBox="1">
            <a:spLocks noChangeArrowheads="1"/>
          </p:cNvSpPr>
          <p:nvPr/>
        </p:nvSpPr>
        <p:spPr bwMode="auto">
          <a:xfrm>
            <a:off x="3890963" y="1712913"/>
            <a:ext cx="5286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2.6  </a:t>
            </a:r>
            <a:r>
              <a:rPr lang="zh-CN" altLang="en-US" sz="2800" b="1">
                <a:solidFill>
                  <a:srgbClr val="00ACE6"/>
                </a:solidFill>
                <a:latin typeface="微软雅黑" panose="020B0503020204020204" pitchFamily="34" charset="-122"/>
                <a:ea typeface="微软雅黑" panose="020B0503020204020204" pitchFamily="34" charset="-122"/>
              </a:rPr>
              <a:t>方法</a:t>
            </a:r>
            <a:endParaRPr lang="zh-CN" altLang="en-US" sz="2800" b="1">
              <a:solidFill>
                <a:srgbClr val="009ED6"/>
              </a:solidFill>
              <a:latin typeface="微软雅黑" panose="020B0503020204020204" pitchFamily="34" charset="-122"/>
              <a:ea typeface="微软雅黑" panose="020B0503020204020204" pitchFamily="34" charset="-122"/>
            </a:endParaRPr>
          </a:p>
        </p:txBody>
      </p:sp>
      <p:pic>
        <p:nvPicPr>
          <p:cNvPr id="154632"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33" name="图片 368">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154635" name="组合 311"/>
          <p:cNvGrpSpPr>
            <a:grpSpLocks/>
          </p:cNvGrpSpPr>
          <p:nvPr/>
        </p:nvGrpSpPr>
        <p:grpSpPr bwMode="auto">
          <a:xfrm>
            <a:off x="1106488" y="2987675"/>
            <a:ext cx="7629525" cy="668338"/>
            <a:chOff x="1029300" y="5045322"/>
            <a:chExt cx="7628925" cy="669008"/>
          </a:xfrm>
        </p:grpSpPr>
        <p:grpSp>
          <p:nvGrpSpPr>
            <p:cNvPr id="154665" name="组合 345"/>
            <p:cNvGrpSpPr>
              <a:grpSpLocks/>
            </p:cNvGrpSpPr>
            <p:nvPr/>
          </p:nvGrpSpPr>
          <p:grpSpPr bwMode="auto">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54671" name="组合 351"/>
              <p:cNvGrpSpPr>
                <a:grpSpLocks/>
              </p:cNvGrpSpPr>
              <p:nvPr/>
            </p:nvGrpSpPr>
            <p:grpSpPr bwMode="auto">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54667" name="组合 347"/>
            <p:cNvGrpSpPr>
              <a:grpSpLocks/>
            </p:cNvGrpSpPr>
            <p:nvPr/>
          </p:nvGrpSpPr>
          <p:grpSpPr bwMode="auto">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grpSp>
        <p:nvGrpSpPr>
          <p:cNvPr id="154636" name="组合 313"/>
          <p:cNvGrpSpPr>
            <a:grpSpLocks/>
          </p:cNvGrpSpPr>
          <p:nvPr/>
        </p:nvGrpSpPr>
        <p:grpSpPr bwMode="auto">
          <a:xfrm>
            <a:off x="1328738" y="3713163"/>
            <a:ext cx="7407275" cy="668337"/>
            <a:chOff x="1252258" y="5045323"/>
            <a:chExt cx="7405967" cy="669007"/>
          </a:xfrm>
        </p:grpSpPr>
        <p:grpSp>
          <p:nvGrpSpPr>
            <p:cNvPr id="154658"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54662"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54637" name="组合 314"/>
          <p:cNvGrpSpPr>
            <a:grpSpLocks/>
          </p:cNvGrpSpPr>
          <p:nvPr/>
        </p:nvGrpSpPr>
        <p:grpSpPr bwMode="auto">
          <a:xfrm>
            <a:off x="1328738" y="4438650"/>
            <a:ext cx="7407275" cy="668338"/>
            <a:chOff x="1252258" y="5045323"/>
            <a:chExt cx="7405967" cy="669007"/>
          </a:xfrm>
        </p:grpSpPr>
        <p:grpSp>
          <p:nvGrpSpPr>
            <p:cNvPr id="154651" name="组合 331"/>
            <p:cNvGrpSpPr>
              <a:grpSpLocks/>
            </p:cNvGrpSpPr>
            <p:nvPr/>
          </p:nvGrpSpPr>
          <p:grpSpPr bwMode="auto">
            <a:xfrm>
              <a:off x="2520950" y="5045323"/>
              <a:ext cx="6137275" cy="669007"/>
              <a:chOff x="2520950" y="4924673"/>
              <a:chExt cx="6137275" cy="789657"/>
            </a:xfrm>
          </p:grpSpPr>
          <p:sp>
            <p:nvSpPr>
              <p:cNvPr id="60"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54655" name="组合 335"/>
              <p:cNvGrpSpPr>
                <a:grpSpLocks/>
              </p:cNvGrpSpPr>
              <p:nvPr/>
            </p:nvGrpSpPr>
            <p:grpSpPr bwMode="auto">
              <a:xfrm>
                <a:off x="2520950" y="4924673"/>
                <a:ext cx="6137275" cy="664245"/>
                <a:chOff x="2520950" y="4868193"/>
                <a:chExt cx="6137275" cy="720725"/>
              </a:xfrm>
            </p:grpSpPr>
            <p:sp>
              <p:nvSpPr>
                <p:cNvPr id="62" name="AutoShape 181"/>
                <p:cNvSpPr>
                  <a:spLocks noChangeArrowheads="1"/>
                </p:cNvSpPr>
                <p:nvPr/>
              </p:nvSpPr>
              <p:spPr bwMode="auto">
                <a:xfrm>
                  <a:off x="2517272" y="4868193"/>
                  <a:ext cx="6140953" cy="720444"/>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3"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8"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9"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54638" name="组合 315"/>
          <p:cNvGrpSpPr>
            <a:grpSpLocks/>
          </p:cNvGrpSpPr>
          <p:nvPr/>
        </p:nvGrpSpPr>
        <p:grpSpPr bwMode="auto">
          <a:xfrm>
            <a:off x="1112838" y="3690938"/>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6"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54639" name="组合 316"/>
          <p:cNvGrpSpPr>
            <a:grpSpLocks/>
          </p:cNvGrpSpPr>
          <p:nvPr/>
        </p:nvGrpSpPr>
        <p:grpSpPr bwMode="auto">
          <a:xfrm>
            <a:off x="1112838" y="4402138"/>
            <a:ext cx="635000" cy="636587"/>
            <a:chOff x="1190461" y="2772022"/>
            <a:chExt cx="635025" cy="637257"/>
          </a:xfrm>
        </p:grpSpPr>
        <p:sp>
          <p:nvSpPr>
            <p:cNvPr id="68"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9"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54640" name="TextBox 317"/>
          <p:cNvSpPr txBox="1">
            <a:spLocks noChangeArrowheads="1"/>
          </p:cNvSpPr>
          <p:nvPr/>
        </p:nvSpPr>
        <p:spPr bwMode="auto">
          <a:xfrm>
            <a:off x="1055688" y="31051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2.6.1</a:t>
            </a:r>
            <a:endParaRPr lang="zh-CN" altLang="en-US"/>
          </a:p>
        </p:txBody>
      </p:sp>
      <p:sp>
        <p:nvSpPr>
          <p:cNvPr id="154641" name="TextBox 318"/>
          <p:cNvSpPr txBox="1">
            <a:spLocks noChangeArrowheads="1"/>
          </p:cNvSpPr>
          <p:nvPr/>
        </p:nvSpPr>
        <p:spPr bwMode="auto">
          <a:xfrm>
            <a:off x="1055688" y="38274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2.6.2</a:t>
            </a:r>
            <a:endParaRPr lang="zh-CN" altLang="en-US"/>
          </a:p>
        </p:txBody>
      </p:sp>
      <p:sp>
        <p:nvSpPr>
          <p:cNvPr id="154642" name="TextBox 319"/>
          <p:cNvSpPr txBox="1">
            <a:spLocks noChangeArrowheads="1"/>
          </p:cNvSpPr>
          <p:nvPr/>
        </p:nvSpPr>
        <p:spPr bwMode="auto">
          <a:xfrm>
            <a:off x="1055688" y="45513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2.6.3</a:t>
            </a:r>
            <a:endParaRPr lang="zh-CN" altLang="en-US"/>
          </a:p>
        </p:txBody>
      </p:sp>
      <p:sp>
        <p:nvSpPr>
          <p:cNvPr id="154643" name="TextBox 320"/>
          <p:cNvSpPr txBox="1">
            <a:spLocks noChangeArrowheads="1"/>
          </p:cNvSpPr>
          <p:nvPr/>
        </p:nvSpPr>
        <p:spPr bwMode="auto">
          <a:xfrm>
            <a:off x="3213100" y="3089275"/>
            <a:ext cx="469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什么是方法</a:t>
            </a:r>
          </a:p>
        </p:txBody>
      </p:sp>
      <p:sp>
        <p:nvSpPr>
          <p:cNvPr id="154644" name="TextBox 321"/>
          <p:cNvSpPr txBox="1">
            <a:spLocks noChangeArrowheads="1"/>
          </p:cNvSpPr>
          <p:nvPr/>
        </p:nvSpPr>
        <p:spPr bwMode="auto">
          <a:xfrm>
            <a:off x="3213100" y="3814763"/>
            <a:ext cx="448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方法的重载</a:t>
            </a:r>
          </a:p>
        </p:txBody>
      </p:sp>
      <p:sp>
        <p:nvSpPr>
          <p:cNvPr id="154645" name="TextBox 322"/>
          <p:cNvSpPr txBox="1">
            <a:spLocks noChangeArrowheads="1"/>
          </p:cNvSpPr>
          <p:nvPr/>
        </p:nvSpPr>
        <p:spPr bwMode="auto">
          <a:xfrm>
            <a:off x="3213100" y="4541838"/>
            <a:ext cx="2446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方法的递归</a:t>
            </a:r>
          </a:p>
        </p:txBody>
      </p:sp>
      <p:sp>
        <p:nvSpPr>
          <p:cNvPr id="15464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内容占位符 2"/>
          <p:cNvSpPr>
            <a:spLocks noGrp="1"/>
          </p:cNvSpPr>
          <p:nvPr>
            <p:ph idx="1"/>
          </p:nvPr>
        </p:nvSpPr>
        <p:spPr>
          <a:xfrm>
            <a:off x="457200" y="1066800"/>
            <a:ext cx="8158163" cy="5059363"/>
          </a:xfrm>
        </p:spPr>
        <p:txBody>
          <a:bodyPr/>
          <a:lstStyle/>
          <a:p>
            <a:pPr eaLnBrk="1" hangingPunct="1"/>
            <a:r>
              <a:rPr lang="en-US" altLang="zh-CN" b="1" dirty="0" smtClean="0">
                <a:solidFill>
                  <a:srgbClr val="0070C0"/>
                </a:solidFill>
              </a:rPr>
              <a:t>2.6.1 </a:t>
            </a:r>
            <a:r>
              <a:rPr lang="zh-CN" altLang="en-US" b="1" dirty="0" smtClean="0">
                <a:solidFill>
                  <a:srgbClr val="0070C0"/>
                </a:solidFill>
              </a:rPr>
              <a:t>什么是方法</a:t>
            </a:r>
            <a:endParaRPr lang="en-US" altLang="zh-CN" b="1" dirty="0" smtClean="0">
              <a:solidFill>
                <a:srgbClr val="0070C0"/>
              </a:solidFill>
            </a:endParaRPr>
          </a:p>
          <a:p>
            <a:pPr lvl="1" eaLnBrk="1" hangingPunct="1"/>
            <a:r>
              <a:rPr lang="zh-CN" altLang="en-US" dirty="0" smtClean="0"/>
              <a:t>假设有一个游戏程序，程序在运行过程中，要不断地发射炮弹。发射炮弹的动作需要编写</a:t>
            </a:r>
            <a:r>
              <a:rPr lang="en-US" altLang="zh-CN" dirty="0" smtClean="0"/>
              <a:t>100</a:t>
            </a:r>
            <a:r>
              <a:rPr lang="zh-CN" altLang="en-US" dirty="0" smtClean="0"/>
              <a:t>行的代码，在每次实现发射炮弹的地方都需要重复地编写这</a:t>
            </a:r>
            <a:r>
              <a:rPr lang="en-US" altLang="zh-CN" dirty="0" smtClean="0"/>
              <a:t>100</a:t>
            </a:r>
            <a:r>
              <a:rPr lang="zh-CN" altLang="en-US" dirty="0" smtClean="0"/>
              <a:t>行代码，这样程序会变得很臃肿，可读性也非常差。</a:t>
            </a:r>
            <a:endParaRPr lang="en-US" altLang="zh-CN" dirty="0" smtClean="0"/>
          </a:p>
          <a:p>
            <a:pPr lvl="1" eaLnBrk="1" hangingPunct="1"/>
            <a:r>
              <a:rPr lang="zh-CN" altLang="en-US" dirty="0" smtClean="0"/>
              <a:t>为了解决代码重复编写的问题，可以将发射炮弹的代码提取出来放在一个</a:t>
            </a:r>
            <a:r>
              <a:rPr lang="en-US" altLang="zh-CN" dirty="0" smtClean="0"/>
              <a:t>{}</a:t>
            </a:r>
            <a:r>
              <a:rPr lang="zh-CN" altLang="en-US" dirty="0" smtClean="0"/>
              <a:t>中，并为这段代码起个名字，这样在每次发射炮弹的地方通过这个名字来调用发射炮弹的代码就可以了。</a:t>
            </a:r>
            <a:endParaRPr lang="en-US" altLang="zh-CN" dirty="0" smtClean="0"/>
          </a:p>
          <a:p>
            <a:pPr lvl="1" eaLnBrk="1" hangingPunct="1"/>
            <a:r>
              <a:rPr lang="zh-CN" altLang="en-US" dirty="0" smtClean="0"/>
              <a:t>上述过程中，所提取出来的代码可以被看作是程序中定义的一个方法，程序在需要发射炮弹时调用该方法即可。</a:t>
            </a:r>
          </a:p>
        </p:txBody>
      </p:sp>
      <p:sp>
        <p:nvSpPr>
          <p:cNvPr id="15565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方法</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内容占位符 2"/>
          <p:cNvSpPr>
            <a:spLocks noGrp="1"/>
          </p:cNvSpPr>
          <p:nvPr>
            <p:ph idx="1"/>
          </p:nvPr>
        </p:nvSpPr>
        <p:spPr>
          <a:xfrm>
            <a:off x="328613" y="1066800"/>
            <a:ext cx="8223250" cy="2282825"/>
          </a:xfrm>
        </p:spPr>
        <p:txBody>
          <a:bodyPr/>
          <a:lstStyle/>
          <a:p>
            <a:pPr eaLnBrk="1" hangingPunct="1"/>
            <a:r>
              <a:rPr lang="en-US" altLang="zh-CN" b="1" smtClean="0">
                <a:solidFill>
                  <a:srgbClr val="0070C0"/>
                </a:solidFill>
              </a:rPr>
              <a:t>2.6.1 </a:t>
            </a:r>
            <a:r>
              <a:rPr lang="zh-CN" altLang="en-US" b="1" smtClean="0">
                <a:solidFill>
                  <a:srgbClr val="0070C0"/>
                </a:solidFill>
              </a:rPr>
              <a:t>什么是方法</a:t>
            </a:r>
            <a:endParaRPr lang="en-US" altLang="zh-CN" b="1" smtClean="0">
              <a:solidFill>
                <a:srgbClr val="0070C0"/>
              </a:solidFill>
            </a:endParaRPr>
          </a:p>
          <a:p>
            <a:pPr lvl="1" eaLnBrk="1" hangingPunct="1">
              <a:lnSpc>
                <a:spcPct val="200000"/>
              </a:lnSpc>
            </a:pPr>
            <a:r>
              <a:rPr lang="zh-CN" altLang="en-US" smtClean="0"/>
              <a:t>接下来通过一个案例来介绍方法在程序中起到的作用，先来看一下在不使用方法时如何实现打印三个长宽不同的矩形，具体代码如例</a:t>
            </a:r>
            <a:r>
              <a:rPr lang="en-US" altLang="zh-CN" smtClean="0"/>
              <a:t>2-19</a:t>
            </a:r>
            <a:r>
              <a:rPr lang="zh-CN" altLang="en-US" smtClean="0"/>
              <a:t>所示。</a:t>
            </a:r>
          </a:p>
        </p:txBody>
      </p:sp>
      <p:sp>
        <p:nvSpPr>
          <p:cNvPr id="15667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方法</a:t>
            </a:r>
          </a:p>
        </p:txBody>
      </p:sp>
      <p:pic>
        <p:nvPicPr>
          <p:cNvPr id="5"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825" y="-46038"/>
            <a:ext cx="4829175" cy="690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38" y="1806575"/>
            <a:ext cx="719772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内容占位符 2"/>
          <p:cNvSpPr txBox="1">
            <a:spLocks/>
          </p:cNvSpPr>
          <p:nvPr/>
        </p:nvSpPr>
        <p:spPr bwMode="auto">
          <a:xfrm>
            <a:off x="703263" y="4089400"/>
            <a:ext cx="8223250" cy="2282825"/>
          </a:xfrm>
          <a:prstGeom prst="rect">
            <a:avLst/>
          </a:prstGeom>
          <a:solidFill>
            <a:srgbClr val="D5E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200000"/>
              </a:lnSpc>
              <a:spcBef>
                <a:spcPct val="20000"/>
              </a:spcBef>
              <a:buFont typeface="Arial" panose="020B0604020202020204" pitchFamily="34" charset="0"/>
              <a:buNone/>
            </a:pPr>
            <a:r>
              <a:rPr lang="zh-CN" altLang="en-US" sz="2000"/>
              <a:t>在上面的案例中，分别使用</a:t>
            </a:r>
            <a:r>
              <a:rPr lang="en-US" altLang="zh-CN" sz="2000"/>
              <a:t>3</a:t>
            </a:r>
            <a:r>
              <a:rPr lang="zh-CN" altLang="en-US" sz="2000"/>
              <a:t>个嵌套</a:t>
            </a:r>
            <a:r>
              <a:rPr lang="en-US" altLang="zh-CN" sz="2000"/>
              <a:t>for</a:t>
            </a:r>
            <a:r>
              <a:rPr lang="zh-CN" altLang="en-US" sz="2000"/>
              <a:t>循环完成了三个矩形的打印，仔细观察会发现，这</a:t>
            </a:r>
            <a:r>
              <a:rPr lang="en-US" altLang="zh-CN" sz="2000"/>
              <a:t>3</a:t>
            </a:r>
            <a:r>
              <a:rPr lang="zh-CN" altLang="en-US" sz="2000"/>
              <a:t>个嵌套</a:t>
            </a:r>
            <a:r>
              <a:rPr lang="en-US" altLang="zh-CN" sz="2000"/>
              <a:t>for</a:t>
            </a:r>
            <a:r>
              <a:rPr lang="zh-CN" altLang="en-US" sz="2000"/>
              <a:t>循环的代码是重复的，都在做一样的事情。此时，就可以将使用“*”打印矩形的功能定义为方法。</a:t>
            </a:r>
            <a:endParaRPr lang="en-US" altLang="zh-CN" sz="2000"/>
          </a:p>
        </p:txBody>
      </p:sp>
      <p:pic>
        <p:nvPicPr>
          <p:cNvPr id="7" name="图片 6" descr="屏幕剪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388938"/>
            <a:ext cx="8515350"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内容占位符 2"/>
          <p:cNvSpPr>
            <a:spLocks noGrp="1" noChangeArrowheads="1"/>
          </p:cNvSpPr>
          <p:nvPr>
            <p:ph idx="4294967295"/>
          </p:nvPr>
        </p:nvSpPr>
        <p:spPr>
          <a:xfrm>
            <a:off x="492125" y="1133475"/>
            <a:ext cx="8158163" cy="5059363"/>
          </a:xfrm>
        </p:spPr>
        <p:txBody>
          <a:bodyPr/>
          <a:lstStyle/>
          <a:p>
            <a:r>
              <a:rPr lang="en-US" altLang="zh-CN" sz="2400" b="1" smtClean="0">
                <a:solidFill>
                  <a:srgbClr val="0070C0"/>
                </a:solidFill>
              </a:rPr>
              <a:t>2.6.1 </a:t>
            </a:r>
            <a:r>
              <a:rPr lang="zh-CN" altLang="en-US" sz="2400" b="1" smtClean="0">
                <a:solidFill>
                  <a:srgbClr val="0070C0"/>
                </a:solidFill>
              </a:rPr>
              <a:t>什么是方法</a:t>
            </a:r>
          </a:p>
          <a:p>
            <a:pPr lvl="1">
              <a:lnSpc>
                <a:spcPct val="100000"/>
              </a:lnSpc>
              <a:spcBef>
                <a:spcPts val="1200"/>
              </a:spcBef>
            </a:pPr>
            <a:r>
              <a:rPr lang="zh-CN" altLang="en-US" smtClean="0"/>
              <a:t>在</a:t>
            </a:r>
            <a:r>
              <a:rPr lang="en-US" altLang="zh-CN" smtClean="0"/>
              <a:t>Java</a:t>
            </a:r>
            <a:r>
              <a:rPr lang="zh-CN" altLang="en-US" smtClean="0"/>
              <a:t>中，声明一个方法的具体语法格式如下：</a:t>
            </a:r>
          </a:p>
        </p:txBody>
      </p:sp>
      <p:pic>
        <p:nvPicPr>
          <p:cNvPr id="157699"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8" y="2628900"/>
            <a:ext cx="90392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1568450" y="2216150"/>
            <a:ext cx="6434138" cy="1668463"/>
          </a:xfrm>
          <a:prstGeom prst="wedgeRoundRectCallout">
            <a:avLst>
              <a:gd name="adj1" fmla="val -58782"/>
              <a:gd name="adj2" fmla="val -21037"/>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zh-CN" altLang="zh-CN" b="1" dirty="0"/>
              <a:t>修饰符</a:t>
            </a:r>
            <a:r>
              <a:rPr lang="zh-CN" altLang="zh-CN" dirty="0"/>
              <a:t>：方法的修饰符比较多，有对访问权限进行限定的，有静态修饰符</a:t>
            </a:r>
            <a:r>
              <a:rPr lang="en-US" altLang="zh-CN" dirty="0"/>
              <a:t>static</a:t>
            </a:r>
            <a:r>
              <a:rPr lang="zh-CN" altLang="zh-CN" dirty="0"/>
              <a:t>，还有最终修饰符</a:t>
            </a:r>
            <a:r>
              <a:rPr lang="en-US" altLang="zh-CN" dirty="0"/>
              <a:t>final</a:t>
            </a:r>
            <a:r>
              <a:rPr lang="zh-CN" altLang="zh-CN" dirty="0"/>
              <a:t>等，这些修饰符在后面的学习过程中会逐步介绍</a:t>
            </a:r>
            <a:r>
              <a:rPr lang="zh-CN" altLang="en-US" dirty="0"/>
              <a:t>。</a:t>
            </a:r>
          </a:p>
        </p:txBody>
      </p:sp>
      <p:sp>
        <p:nvSpPr>
          <p:cNvPr id="7" name="圆角矩形标注 6"/>
          <p:cNvSpPr/>
          <p:nvPr/>
        </p:nvSpPr>
        <p:spPr bwMode="auto">
          <a:xfrm>
            <a:off x="2682875" y="2301875"/>
            <a:ext cx="5448300" cy="700088"/>
          </a:xfrm>
          <a:prstGeom prst="wedgeRoundRectCallout">
            <a:avLst>
              <a:gd name="adj1" fmla="val -57380"/>
              <a:gd name="adj2" fmla="val 1751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defRPr/>
            </a:pPr>
            <a:r>
              <a:rPr lang="zh-CN" altLang="zh-CN" dirty="0"/>
              <a:t>返回值类型：用于限定方法返回值的数据类型</a:t>
            </a:r>
            <a:r>
              <a:rPr lang="zh-CN" altLang="en-US" dirty="0"/>
              <a:t>。</a:t>
            </a:r>
            <a:endParaRPr lang="zh-CN" altLang="zh-CN" dirty="0"/>
          </a:p>
        </p:txBody>
      </p:sp>
      <p:sp>
        <p:nvSpPr>
          <p:cNvPr id="8" name="圆角矩形标注 7"/>
          <p:cNvSpPr/>
          <p:nvPr/>
        </p:nvSpPr>
        <p:spPr bwMode="auto">
          <a:xfrm>
            <a:off x="2935288" y="3335338"/>
            <a:ext cx="5800725" cy="781050"/>
          </a:xfrm>
          <a:prstGeom prst="wedgeRoundRectCallout">
            <a:avLst>
              <a:gd name="adj1" fmla="val -31187"/>
              <a:gd name="adj2" fmla="val -81340"/>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defRPr/>
            </a:pPr>
            <a:r>
              <a:rPr lang="zh-CN" altLang="zh-CN" dirty="0"/>
              <a:t>参数类型：用于限定调用方法时传入参数的数据类型</a:t>
            </a:r>
          </a:p>
        </p:txBody>
      </p:sp>
      <p:sp>
        <p:nvSpPr>
          <p:cNvPr id="9" name="圆角矩形标注 8"/>
          <p:cNvSpPr/>
          <p:nvPr/>
        </p:nvSpPr>
        <p:spPr bwMode="auto">
          <a:xfrm>
            <a:off x="2921000" y="3335338"/>
            <a:ext cx="6035675" cy="685800"/>
          </a:xfrm>
          <a:prstGeom prst="wedgeRoundRectCallout">
            <a:avLst>
              <a:gd name="adj1" fmla="val -18279"/>
              <a:gd name="adj2" fmla="val -81920"/>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defRPr/>
            </a:pPr>
            <a:r>
              <a:rPr lang="zh-CN" altLang="zh-CN" dirty="0"/>
              <a:t>参数名：是一个变量，用于接收调用方法时传入的数据</a:t>
            </a:r>
            <a:r>
              <a:rPr lang="zh-CN" altLang="en-US" dirty="0"/>
              <a:t>。</a:t>
            </a:r>
            <a:endParaRPr lang="zh-CN" altLang="zh-CN" dirty="0"/>
          </a:p>
        </p:txBody>
      </p:sp>
      <p:sp>
        <p:nvSpPr>
          <p:cNvPr id="10" name="圆角矩形标注 9"/>
          <p:cNvSpPr/>
          <p:nvPr/>
        </p:nvSpPr>
        <p:spPr bwMode="auto">
          <a:xfrm>
            <a:off x="842963" y="4648200"/>
            <a:ext cx="5975350" cy="798513"/>
          </a:xfrm>
          <a:prstGeom prst="wedgeRoundRectCallout">
            <a:avLst>
              <a:gd name="adj1" fmla="val -28927"/>
              <a:gd name="adj2" fmla="val -7915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defRPr/>
            </a:pPr>
            <a:r>
              <a:rPr lang="zh-CN" altLang="zh-CN" dirty="0"/>
              <a:t>返回值：被</a:t>
            </a:r>
            <a:r>
              <a:rPr lang="en-US" altLang="zh-CN" dirty="0"/>
              <a:t>return</a:t>
            </a:r>
            <a:r>
              <a:rPr lang="zh-CN" altLang="zh-CN" dirty="0"/>
              <a:t>语句返回的值，该值会返回给调用者</a:t>
            </a:r>
          </a:p>
        </p:txBody>
      </p:sp>
      <p:sp>
        <p:nvSpPr>
          <p:cNvPr id="11" name="圆角矩形标注 10"/>
          <p:cNvSpPr/>
          <p:nvPr/>
        </p:nvSpPr>
        <p:spPr bwMode="auto">
          <a:xfrm>
            <a:off x="468313" y="4684713"/>
            <a:ext cx="6542087" cy="687387"/>
          </a:xfrm>
          <a:prstGeom prst="wedgeRoundRectCallout">
            <a:avLst>
              <a:gd name="adj1" fmla="val -34822"/>
              <a:gd name="adj2" fmla="val -9505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defRPr/>
            </a:pPr>
            <a:r>
              <a:rPr lang="en-US" altLang="zh-CN" dirty="0"/>
              <a:t>return</a:t>
            </a:r>
            <a:r>
              <a:rPr lang="zh-CN" altLang="zh-CN" dirty="0"/>
              <a:t>关键字：用于结束方法以及返回方法指定类型的值</a:t>
            </a:r>
            <a:r>
              <a:rPr lang="zh-CN" altLang="en-US" dirty="0"/>
              <a:t>。</a:t>
            </a:r>
            <a:endParaRPr lang="zh-CN" altLang="zh-CN" dirty="0"/>
          </a:p>
        </p:txBody>
      </p:sp>
      <p:sp>
        <p:nvSpPr>
          <p:cNvPr id="12" name="圆角矩形标注 11"/>
          <p:cNvSpPr/>
          <p:nvPr/>
        </p:nvSpPr>
        <p:spPr bwMode="auto">
          <a:xfrm>
            <a:off x="1343025" y="3514725"/>
            <a:ext cx="7510463" cy="1806575"/>
          </a:xfrm>
          <a:prstGeom prst="wedgeRoundRectCallout">
            <a:avLst>
              <a:gd name="adj1" fmla="val -12014"/>
              <a:gd name="adj2" fmla="val -69372"/>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zh-CN" altLang="en-US" dirty="0"/>
              <a:t>需要特别注意的是，方法中的“参数类型 参数名</a:t>
            </a:r>
            <a:r>
              <a:rPr lang="en-US" altLang="zh-CN" dirty="0"/>
              <a:t>1</a:t>
            </a:r>
            <a:r>
              <a:rPr lang="zh-CN" altLang="en-US" dirty="0"/>
              <a:t>，参数类型 参数名</a:t>
            </a:r>
            <a:r>
              <a:rPr lang="en-US" altLang="zh-CN" dirty="0"/>
              <a:t>2”</a:t>
            </a:r>
            <a:r>
              <a:rPr lang="zh-CN" altLang="en-US" dirty="0"/>
              <a:t>被称作参数列表，它用于描述方法在被调用时需要接收的参数，如果方法不需要接收任何参数，则参数列表为空，即</a:t>
            </a:r>
            <a:r>
              <a:rPr lang="en-US" altLang="zh-CN" dirty="0"/>
              <a:t>()</a:t>
            </a:r>
            <a:r>
              <a:rPr lang="zh-CN" altLang="en-US" dirty="0"/>
              <a:t>内不写任何内容。</a:t>
            </a:r>
            <a:endParaRPr lang="zh-CN" altLang="zh-CN" dirty="0"/>
          </a:p>
        </p:txBody>
      </p:sp>
      <p:sp>
        <p:nvSpPr>
          <p:cNvPr id="14" name="圆角矩形标注 13"/>
          <p:cNvSpPr/>
          <p:nvPr/>
        </p:nvSpPr>
        <p:spPr bwMode="auto">
          <a:xfrm>
            <a:off x="781050" y="4586288"/>
            <a:ext cx="7510463" cy="1089025"/>
          </a:xfrm>
          <a:prstGeom prst="wedgeRoundRectCallout">
            <a:avLst>
              <a:gd name="adj1" fmla="val -26419"/>
              <a:gd name="adj2" fmla="val -6437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zh-CN" altLang="zh-CN" dirty="0"/>
              <a:t>方法的返回值必须为方法声明的返回值类型，如果方法中没有返回值，返回值类型要声明为</a:t>
            </a:r>
            <a:r>
              <a:rPr lang="en-US" altLang="zh-CN" dirty="0"/>
              <a:t>void</a:t>
            </a:r>
            <a:r>
              <a:rPr lang="zh-CN" altLang="zh-CN" dirty="0"/>
              <a:t>，此时，方法中</a:t>
            </a:r>
            <a:r>
              <a:rPr lang="en-US" altLang="zh-CN" dirty="0"/>
              <a:t>return</a:t>
            </a:r>
            <a:r>
              <a:rPr lang="zh-CN" altLang="zh-CN" dirty="0"/>
              <a:t>语句可以省略。</a:t>
            </a:r>
          </a:p>
        </p:txBody>
      </p:sp>
      <p:sp>
        <p:nvSpPr>
          <p:cNvPr id="15770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 presetClass="exit" presetSubtype="0" fill="hold" grpId="1" nodeType="withEffect">
                                  <p:stCondLst>
                                    <p:cond delay="0"/>
                                  </p:stCondLst>
                                  <p:childTnLst>
                                    <p:set>
                                      <p:cBhvr>
                                        <p:cTn id="35" dur="1" fill="hold">
                                          <p:stCondLst>
                                            <p:cond delay="0"/>
                                          </p:stCondLst>
                                        </p:cTn>
                                        <p:tgtEl>
                                          <p:spTgt spid="9"/>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10"/>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内容占位符 2"/>
          <p:cNvSpPr>
            <a:spLocks noGrp="1"/>
          </p:cNvSpPr>
          <p:nvPr>
            <p:ph idx="1"/>
          </p:nvPr>
        </p:nvSpPr>
        <p:spPr>
          <a:xfrm>
            <a:off x="506413" y="952500"/>
            <a:ext cx="8223250" cy="4710113"/>
          </a:xfrm>
        </p:spPr>
        <p:txBody>
          <a:bodyPr/>
          <a:lstStyle/>
          <a:p>
            <a:pPr eaLnBrk="1" hangingPunct="1"/>
            <a:r>
              <a:rPr lang="en-US" altLang="zh-CN" b="1" smtClean="0">
                <a:solidFill>
                  <a:srgbClr val="0070C0"/>
                </a:solidFill>
              </a:rPr>
              <a:t>2.6.1 </a:t>
            </a:r>
            <a:r>
              <a:rPr lang="zh-CN" altLang="en-US" b="1" smtClean="0">
                <a:solidFill>
                  <a:srgbClr val="0070C0"/>
                </a:solidFill>
              </a:rPr>
              <a:t>什么是方法</a:t>
            </a:r>
            <a:endParaRPr lang="en-US" altLang="zh-CN" b="1" smtClean="0">
              <a:solidFill>
                <a:srgbClr val="0070C0"/>
              </a:solidFill>
            </a:endParaRPr>
          </a:p>
          <a:p>
            <a:pPr lvl="1" eaLnBrk="1" hangingPunct="1">
              <a:lnSpc>
                <a:spcPct val="200000"/>
              </a:lnSpc>
            </a:pPr>
            <a:r>
              <a:rPr lang="zh-CN" altLang="en-US" smtClean="0"/>
              <a:t>由于例</a:t>
            </a:r>
            <a:r>
              <a:rPr lang="en-US" altLang="zh-CN" smtClean="0"/>
              <a:t>2-20</a:t>
            </a:r>
            <a:r>
              <a:rPr lang="zh-CN" altLang="en-US" smtClean="0"/>
              <a:t>中的</a:t>
            </a:r>
            <a:r>
              <a:rPr lang="en-US" altLang="zh-CN" smtClean="0"/>
              <a:t>printRectangle()</a:t>
            </a:r>
            <a:r>
              <a:rPr lang="zh-CN" altLang="en-US" smtClean="0"/>
              <a:t>方法没有返回值，接下来，通过一个案例来演示方法中有返回值的情况，如例</a:t>
            </a:r>
            <a:r>
              <a:rPr lang="en-US" altLang="zh-CN" smtClean="0"/>
              <a:t>2-21</a:t>
            </a:r>
            <a:r>
              <a:rPr lang="zh-CN" altLang="en-US" smtClean="0"/>
              <a:t>所示。</a:t>
            </a:r>
          </a:p>
        </p:txBody>
      </p:sp>
      <p:sp>
        <p:nvSpPr>
          <p:cNvPr id="15872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方法</a:t>
            </a:r>
          </a:p>
        </p:txBody>
      </p:sp>
      <p:pic>
        <p:nvPicPr>
          <p:cNvPr id="4"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292350"/>
            <a:ext cx="802005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3506788"/>
            <a:ext cx="75628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descr="屏幕剪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2471738"/>
            <a:ext cx="682625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矩形 2"/>
          <p:cNvSpPr>
            <a:spLocks noChangeArrowheads="1"/>
          </p:cNvSpPr>
          <p:nvPr/>
        </p:nvSpPr>
        <p:spPr bwMode="auto">
          <a:xfrm>
            <a:off x="481330" y="1200468"/>
            <a:ext cx="8215313" cy="523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30000"/>
              </a:lnSpc>
              <a:spcBef>
                <a:spcPts val="1200"/>
              </a:spcBef>
              <a:buFont typeface="Arial" panose="020B0604020202020204" pitchFamily="34" charset="0"/>
              <a:buChar char="•"/>
              <a:defRPr/>
            </a:pPr>
            <a:r>
              <a:rPr lang="zh-CN" altLang="en-US" sz="2400" b="1" dirty="0" smtClean="0">
                <a:latin typeface="+mn-ea"/>
                <a:ea typeface="+mn-ea"/>
              </a:rPr>
              <a:t>   </a:t>
            </a:r>
            <a:r>
              <a:rPr lang="en-US" altLang="zh-CN" sz="2400" b="1" dirty="0" smtClean="0">
                <a:latin typeface="+mn-ea"/>
                <a:ea typeface="+mn-ea"/>
              </a:rPr>
              <a:t>Java</a:t>
            </a:r>
            <a:r>
              <a:rPr lang="zh-CN" altLang="en-US" sz="2400" b="1" dirty="0" smtClean="0">
                <a:latin typeface="+mn-ea"/>
                <a:ea typeface="+mn-ea"/>
              </a:rPr>
              <a:t>里参数传递方法只有一种：值传递</a:t>
            </a:r>
            <a:endParaRPr lang="en-US" altLang="zh-CN" sz="2400" b="1" dirty="0" smtClean="0">
              <a:latin typeface="+mn-ea"/>
              <a:ea typeface="+mn-ea"/>
            </a:endParaRPr>
          </a:p>
          <a:p>
            <a:pPr marL="457200" indent="-457200" eaLnBrk="1" hangingPunct="1">
              <a:lnSpc>
                <a:spcPct val="130000"/>
              </a:lnSpc>
              <a:spcBef>
                <a:spcPts val="1200"/>
              </a:spcBef>
              <a:buFont typeface="Arial" panose="020B0604020202020204" pitchFamily="34" charset="0"/>
              <a:buChar char="•"/>
              <a:defRPr/>
            </a:pPr>
            <a:r>
              <a:rPr lang="zh-CN" altLang="en-US" sz="2400" b="1" dirty="0" smtClean="0">
                <a:latin typeface="+mn-ea"/>
                <a:ea typeface="+mn-ea"/>
              </a:rPr>
              <a:t>   值传递分为两种：</a:t>
            </a:r>
            <a:endParaRPr lang="en-US" altLang="zh-CN" sz="2400" b="1" dirty="0" smtClean="0">
              <a:latin typeface="+mn-ea"/>
              <a:ea typeface="+mn-ea"/>
            </a:endParaRPr>
          </a:p>
          <a:p>
            <a:pPr marL="914400" lvl="1" indent="-457200" eaLnBrk="1" hangingPunct="1">
              <a:lnSpc>
                <a:spcPct val="130000"/>
              </a:lnSpc>
              <a:spcBef>
                <a:spcPts val="1200"/>
              </a:spcBef>
              <a:buFont typeface="Arial" panose="020B0604020202020204" pitchFamily="34" charset="0"/>
              <a:buChar char="•"/>
              <a:defRPr/>
            </a:pPr>
            <a:r>
              <a:rPr lang="zh-CN" altLang="en-US" sz="2000" b="1" dirty="0" smtClean="0">
                <a:solidFill>
                  <a:srgbClr val="FF0000"/>
                </a:solidFill>
                <a:latin typeface="+mn-ea"/>
                <a:ea typeface="+mn-ea"/>
              </a:rPr>
              <a:t>基本类型参数传递：</a:t>
            </a:r>
            <a:r>
              <a:rPr lang="zh-CN" altLang="en-US" sz="2000" dirty="0" smtClean="0">
                <a:latin typeface="+mn-ea"/>
                <a:ea typeface="+mn-ea"/>
              </a:rPr>
              <a:t>当方法被调用时，将实际参数的值存入形式参数的内存空间。实际参数（变量）与方法参数分别占用不同的内存空间，所以，当方法参数的值发生改变，并不影响实际参数的值。</a:t>
            </a:r>
          </a:p>
          <a:p>
            <a:pPr marL="914400" lvl="1" indent="-457200" eaLnBrk="1" hangingPunct="1">
              <a:lnSpc>
                <a:spcPct val="130000"/>
              </a:lnSpc>
              <a:spcBef>
                <a:spcPts val="1200"/>
              </a:spcBef>
              <a:buFont typeface="Arial" panose="020B0604020202020204" pitchFamily="34" charset="0"/>
              <a:buChar char="•"/>
              <a:defRPr/>
            </a:pPr>
            <a:r>
              <a:rPr lang="zh-CN" altLang="en-US" sz="2000" b="1" dirty="0" smtClean="0">
                <a:solidFill>
                  <a:srgbClr val="FF0000"/>
                </a:solidFill>
                <a:latin typeface="+mn-ea"/>
                <a:ea typeface="+mn-ea"/>
              </a:rPr>
              <a:t>引用类型参数传递：</a:t>
            </a:r>
            <a:r>
              <a:rPr lang="zh-CN" altLang="en-US" sz="2000" b="1" dirty="0" smtClean="0">
                <a:solidFill>
                  <a:srgbClr val="FF0000"/>
                </a:solidFill>
              </a:rPr>
              <a:t> </a:t>
            </a:r>
            <a:r>
              <a:rPr lang="zh-CN" altLang="en-US" sz="2000" dirty="0" smtClean="0">
                <a:latin typeface="+mn-ea"/>
                <a:ea typeface="+mn-ea"/>
              </a:rPr>
              <a:t>当用数组名或对象名作方法的参数时，是将数组或对象的引用传递给被调用方法。当被调方法接收到该引用后，它所访问的数组或对象与主调方法中的实参是同一个数组或对象。</a:t>
            </a:r>
            <a:endParaRPr lang="en-US" altLang="zh-CN" sz="2000" dirty="0" smtClean="0">
              <a:latin typeface="+mn-ea"/>
              <a:ea typeface="+mn-ea"/>
            </a:endParaRPr>
          </a:p>
          <a:p>
            <a:pPr marL="457200" indent="-457200" eaLnBrk="1" hangingPunct="1">
              <a:lnSpc>
                <a:spcPct val="130000"/>
              </a:lnSpc>
              <a:spcBef>
                <a:spcPts val="1200"/>
              </a:spcBef>
              <a:buFont typeface="Arial" panose="020B0604020202020204" pitchFamily="34" charset="0"/>
              <a:buChar char="•"/>
              <a:defRPr/>
            </a:pPr>
            <a:r>
              <a:rPr lang="zh-CN" altLang="en-US" sz="2000" dirty="0" smtClean="0">
                <a:latin typeface="+mn-ea"/>
                <a:ea typeface="+mn-ea"/>
              </a:rPr>
              <a:t>举例：</a:t>
            </a:r>
            <a:r>
              <a:rPr lang="en-US" altLang="zh-CN" sz="2000" dirty="0" smtClean="0">
                <a:latin typeface="+mn-ea"/>
                <a:ea typeface="+mn-ea"/>
              </a:rPr>
              <a:t>change</a:t>
            </a:r>
            <a:r>
              <a:rPr lang="zh-CN" altLang="en-US" sz="2000" dirty="0" smtClean="0">
                <a:latin typeface="+mn-ea"/>
                <a:ea typeface="+mn-ea"/>
              </a:rPr>
              <a:t>方法</a:t>
            </a:r>
            <a:endParaRPr lang="en-US" altLang="zh-CN" sz="2000" dirty="0" smtClean="0">
              <a:latin typeface="+mn-ea"/>
              <a:ea typeface="+mn-ea"/>
            </a:endParaRPr>
          </a:p>
        </p:txBody>
      </p:sp>
      <p:sp>
        <p:nvSpPr>
          <p:cNvPr id="2" name="标题 1"/>
          <p:cNvSpPr>
            <a:spLocks noGrp="1"/>
          </p:cNvSpPr>
          <p:nvPr>
            <p:ph type="title"/>
          </p:nvPr>
        </p:nvSpPr>
        <p:spPr>
          <a:xfrm>
            <a:off x="1657350" y="280988"/>
            <a:ext cx="4716463" cy="776287"/>
          </a:xfrm>
        </p:spPr>
        <p:txBody>
          <a:bodyPr/>
          <a:lstStyle/>
          <a:p>
            <a:pPr>
              <a:defRPr/>
            </a:pPr>
            <a:r>
              <a:rPr lang="zh-CN" altLang="en-US" sz="3200" b="1" dirty="0" smtClean="0">
                <a:solidFill>
                  <a:srgbClr val="0070C0"/>
                </a:solidFill>
                <a:cs typeface="+mn-cs"/>
              </a:rPr>
              <a:t>补充：方法</a:t>
            </a:r>
            <a:r>
              <a:rPr lang="zh-CN" altLang="en-US" sz="3200" b="1" dirty="0">
                <a:solidFill>
                  <a:srgbClr val="0070C0"/>
                </a:solidFill>
                <a:cs typeface="+mn-cs"/>
              </a:rPr>
              <a:t>的参数传递</a:t>
            </a:r>
          </a:p>
        </p:txBody>
      </p:sp>
    </p:spTree>
    <p:extLst>
      <p:ext uri="{BB962C8B-B14F-4D97-AF65-F5344CB8AC3E}">
        <p14:creationId xmlns:p14="http://schemas.microsoft.com/office/powerpoint/2010/main" val="650836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extLst/>
        </p:spPr>
        <p:txBody>
          <a:bodyPr rtlCol="0">
            <a:normAutofit fontScale="92500" lnSpcReduction="10000"/>
          </a:bodyPr>
          <a:lstStyle/>
          <a:p>
            <a:pPr eaLnBrk="1" hangingPunct="1">
              <a:lnSpc>
                <a:spcPct val="160000"/>
              </a:lnSpc>
              <a:defRPr/>
            </a:pPr>
            <a:r>
              <a:rPr lang="en-US" altLang="zh-CN" sz="2600" b="1" dirty="0">
                <a:solidFill>
                  <a:srgbClr val="0070C0"/>
                </a:solidFill>
              </a:rPr>
              <a:t>2.1.2 Java</a:t>
            </a:r>
            <a:r>
              <a:rPr lang="zh-CN" altLang="en-US" sz="2600" b="1" dirty="0">
                <a:solidFill>
                  <a:srgbClr val="0070C0"/>
                </a:solidFill>
              </a:rPr>
              <a:t>中的注释</a:t>
            </a:r>
            <a:endParaRPr lang="en-US" altLang="zh-CN" sz="2600" b="1" dirty="0">
              <a:solidFill>
                <a:srgbClr val="0070C0"/>
              </a:solidFill>
            </a:endParaRPr>
          </a:p>
          <a:p>
            <a:pPr lvl="1" eaLnBrk="1" fontAlgn="auto" hangingPunct="1">
              <a:spcAft>
                <a:spcPts val="0"/>
              </a:spcAft>
              <a:defRPr/>
            </a:pPr>
            <a:r>
              <a:rPr lang="zh-CN" altLang="zh-CN" dirty="0">
                <a:solidFill>
                  <a:srgbClr val="FF0000"/>
                </a:solidFill>
                <a:cs typeface="+mn-cs"/>
              </a:rPr>
              <a:t>在</a:t>
            </a:r>
            <a:r>
              <a:rPr lang="en-US" altLang="zh-CN" dirty="0">
                <a:solidFill>
                  <a:srgbClr val="FF0000"/>
                </a:solidFill>
                <a:cs typeface="+mn-cs"/>
              </a:rPr>
              <a:t>Java</a:t>
            </a:r>
            <a:r>
              <a:rPr lang="zh-CN" altLang="zh-CN" dirty="0">
                <a:solidFill>
                  <a:srgbClr val="FF0000"/>
                </a:solidFill>
                <a:cs typeface="+mn-cs"/>
              </a:rPr>
              <a:t>中，有的注释可以嵌套使用，有的则不可以</a:t>
            </a:r>
            <a:r>
              <a:rPr lang="zh-CN" altLang="en-US" dirty="0">
                <a:solidFill>
                  <a:srgbClr val="FF0000"/>
                </a:solidFill>
                <a:cs typeface="+mn-cs"/>
              </a:rPr>
              <a:t>。</a:t>
            </a:r>
            <a:endParaRPr lang="zh-CN" altLang="zh-CN" dirty="0">
              <a:solidFill>
                <a:srgbClr val="FF0000"/>
              </a:solidFill>
              <a:cs typeface="+mn-cs"/>
            </a:endParaRPr>
          </a:p>
          <a:p>
            <a:pPr marL="457200" lvl="1" indent="0" eaLnBrk="1" fontAlgn="auto" hangingPunct="1">
              <a:spcAft>
                <a:spcPts val="0"/>
              </a:spcAft>
              <a:buNone/>
              <a:defRPr/>
            </a:pPr>
            <a:r>
              <a:rPr lang="en-US" altLang="zh-CN" dirty="0" smtClean="0">
                <a:cs typeface="+mn-cs"/>
              </a:rPr>
              <a:t>1</a:t>
            </a:r>
            <a:r>
              <a:rPr lang="zh-CN" altLang="zh-CN" dirty="0" smtClean="0">
                <a:cs typeface="+mn-cs"/>
              </a:rPr>
              <a:t>、多行注释“</a:t>
            </a:r>
            <a:r>
              <a:rPr lang="en-US" altLang="zh-CN" dirty="0" smtClean="0">
                <a:cs typeface="+mn-cs"/>
              </a:rPr>
              <a:t>/*…*/</a:t>
            </a:r>
            <a:r>
              <a:rPr lang="zh-CN" altLang="zh-CN" dirty="0" smtClean="0">
                <a:cs typeface="+mn-cs"/>
              </a:rPr>
              <a:t>”中可以嵌套单行注释“</a:t>
            </a:r>
            <a:r>
              <a:rPr lang="en-US" altLang="zh-CN" dirty="0" smtClean="0">
                <a:cs typeface="+mn-cs"/>
              </a:rPr>
              <a:t>//</a:t>
            </a:r>
            <a:r>
              <a:rPr lang="zh-CN" altLang="zh-CN" dirty="0" smtClean="0">
                <a:cs typeface="+mn-cs"/>
              </a:rPr>
              <a:t>”，例如：</a:t>
            </a:r>
            <a:endParaRPr lang="en-US" altLang="zh-CN" dirty="0" smtClean="0">
              <a:cs typeface="+mn-cs"/>
            </a:endParaRPr>
          </a:p>
          <a:p>
            <a:pPr lvl="1" eaLnBrk="1" fontAlgn="auto" hangingPunct="1">
              <a:spcAft>
                <a:spcPts val="0"/>
              </a:spcAft>
              <a:defRPr/>
            </a:pPr>
            <a:endParaRPr lang="en-US" altLang="zh-CN" sz="2800" dirty="0" smtClean="0">
              <a:cs typeface="+mn-cs"/>
            </a:endParaRPr>
          </a:p>
          <a:p>
            <a:pPr marL="457200" lvl="1" indent="0" eaLnBrk="1" fontAlgn="auto" hangingPunct="1">
              <a:spcAft>
                <a:spcPts val="0"/>
              </a:spcAft>
              <a:buNone/>
              <a:defRPr/>
            </a:pPr>
            <a:r>
              <a:rPr lang="en-US" altLang="zh-CN" dirty="0" smtClean="0">
                <a:cs typeface="+mn-cs"/>
              </a:rPr>
              <a:t>2</a:t>
            </a:r>
            <a:r>
              <a:rPr lang="zh-CN" altLang="zh-CN" dirty="0" smtClean="0">
                <a:cs typeface="+mn-cs"/>
              </a:rPr>
              <a:t>、多行注释“</a:t>
            </a:r>
            <a:r>
              <a:rPr lang="en-US" altLang="zh-CN" dirty="0" smtClean="0">
                <a:cs typeface="+mn-cs"/>
              </a:rPr>
              <a:t>/*…*/</a:t>
            </a:r>
            <a:r>
              <a:rPr lang="zh-CN" altLang="zh-CN" dirty="0" smtClean="0">
                <a:cs typeface="+mn-cs"/>
              </a:rPr>
              <a:t>”中不能嵌套多行注释“</a:t>
            </a:r>
            <a:r>
              <a:rPr lang="en-US" altLang="zh-CN" dirty="0" smtClean="0">
                <a:cs typeface="+mn-cs"/>
              </a:rPr>
              <a:t>/*…*/</a:t>
            </a:r>
            <a:r>
              <a:rPr lang="zh-CN" altLang="zh-CN" dirty="0" smtClean="0">
                <a:cs typeface="+mn-cs"/>
              </a:rPr>
              <a:t>”，例如：</a:t>
            </a: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marL="0" indent="0" eaLnBrk="1" fontAlgn="auto" hangingPunct="1">
              <a:spcAft>
                <a:spcPts val="0"/>
              </a:spcAft>
              <a:buFontTx/>
              <a:buNone/>
              <a:defRPr/>
            </a:pPr>
            <a:r>
              <a:rPr lang="en-US" altLang="zh-CN" sz="2000" dirty="0" smtClean="0">
                <a:cs typeface="+mn-cs"/>
              </a:rPr>
              <a:t>         </a:t>
            </a:r>
            <a:r>
              <a:rPr lang="zh-CN" altLang="zh-CN" sz="2000" dirty="0" smtClean="0">
                <a:cs typeface="+mn-cs"/>
              </a:rPr>
              <a:t>上面</a:t>
            </a:r>
            <a:r>
              <a:rPr lang="zh-CN" altLang="zh-CN" sz="2000" dirty="0">
                <a:cs typeface="+mn-cs"/>
              </a:rPr>
              <a:t>的代码无法通过编译，原因在于第一个 “</a:t>
            </a:r>
            <a:r>
              <a:rPr lang="en-US" altLang="zh-CN" sz="2000" dirty="0">
                <a:cs typeface="+mn-cs"/>
              </a:rPr>
              <a:t>/*</a:t>
            </a:r>
            <a:r>
              <a:rPr lang="zh-CN" altLang="zh-CN" sz="2000" dirty="0">
                <a:cs typeface="+mn-cs"/>
              </a:rPr>
              <a:t>”会和第一个“</a:t>
            </a:r>
            <a:r>
              <a:rPr lang="en-US" altLang="zh-CN" sz="2000" dirty="0">
                <a:cs typeface="+mn-cs"/>
              </a:rPr>
              <a:t>*/</a:t>
            </a:r>
            <a:r>
              <a:rPr lang="zh-CN" altLang="zh-CN" sz="2000" dirty="0">
                <a:cs typeface="+mn-cs"/>
              </a:rPr>
              <a:t>”进行配对，而第二个“</a:t>
            </a:r>
            <a:r>
              <a:rPr lang="en-US" altLang="zh-CN" sz="2000" dirty="0">
                <a:cs typeface="+mn-cs"/>
              </a:rPr>
              <a:t>*/</a:t>
            </a:r>
            <a:r>
              <a:rPr lang="zh-CN" altLang="zh-CN" sz="2000" dirty="0">
                <a:cs typeface="+mn-cs"/>
              </a:rPr>
              <a:t>”则找不到匹配。</a:t>
            </a:r>
            <a:endParaRPr lang="zh-CN" altLang="en-US" sz="2000" dirty="0">
              <a:cs typeface="+mn-cs"/>
            </a:endParaRPr>
          </a:p>
        </p:txBody>
      </p:sp>
      <p:pic>
        <p:nvPicPr>
          <p:cNvPr id="61443" name="图片 3"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9625" y="2586038"/>
            <a:ext cx="47148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图片 4"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3754438"/>
            <a:ext cx="4640263"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2"/>
          <p:cNvSpPr>
            <a:spLocks noGrp="1"/>
          </p:cNvSpPr>
          <p:nvPr>
            <p:ph type="title"/>
          </p:nvPr>
        </p:nvSpPr>
        <p:spPr>
          <a:xfrm>
            <a:off x="1657350" y="153988"/>
            <a:ext cx="4716463" cy="776287"/>
          </a:xfrm>
        </p:spPr>
        <p:txBody>
          <a:bodyPr/>
          <a:lstStyle/>
          <a:p>
            <a:endParaRPr lang="zh-CN" altLang="en-US" smtClean="0"/>
          </a:p>
        </p:txBody>
      </p:sp>
      <p:sp>
        <p:nvSpPr>
          <p:cNvPr id="2" name="内容占位符 1"/>
          <p:cNvSpPr>
            <a:spLocks noGrp="1"/>
          </p:cNvSpPr>
          <p:nvPr>
            <p:ph idx="1"/>
          </p:nvPr>
        </p:nvSpPr>
        <p:spPr>
          <a:xfrm>
            <a:off x="98425" y="153988"/>
            <a:ext cx="8975725" cy="6599237"/>
          </a:xfrm>
          <a:solidFill>
            <a:schemeClr val="accent1">
              <a:lumMod val="20000"/>
              <a:lumOff val="80000"/>
            </a:schemeClr>
          </a:solidFill>
          <a:ln>
            <a:solidFill>
              <a:schemeClr val="accent5"/>
            </a:solidFill>
          </a:ln>
        </p:spPr>
        <p:txBody>
          <a:bodyPr/>
          <a:lstStyle/>
          <a:p>
            <a:pPr marL="0" indent="0">
              <a:lnSpc>
                <a:spcPct val="100000"/>
              </a:lnSpc>
              <a:spcBef>
                <a:spcPts val="0"/>
              </a:spcBef>
              <a:buFont typeface="Arial" panose="020B0604020202020204" pitchFamily="34" charset="0"/>
              <a:buNone/>
              <a:defRPr/>
            </a:pPr>
            <a:r>
              <a:rPr lang="en-US" altLang="zh-CN" sz="2000" dirty="0" smtClean="0"/>
              <a:t>public class Example1</a:t>
            </a:r>
          </a:p>
          <a:p>
            <a:pPr marL="0" indent="0">
              <a:lnSpc>
                <a:spcPct val="100000"/>
              </a:lnSpc>
              <a:spcBef>
                <a:spcPts val="0"/>
              </a:spcBef>
              <a:buFont typeface="Arial" panose="020B0604020202020204" pitchFamily="34" charset="0"/>
              <a:buNone/>
              <a:defRPr/>
            </a:pPr>
            <a:r>
              <a:rPr lang="en-US" altLang="zh-CN" sz="2000" dirty="0" smtClean="0"/>
              <a:t>{</a:t>
            </a:r>
          </a:p>
          <a:p>
            <a:pPr marL="0" indent="0">
              <a:lnSpc>
                <a:spcPct val="100000"/>
              </a:lnSpc>
              <a:spcBef>
                <a:spcPts val="0"/>
              </a:spcBef>
              <a:buFont typeface="Arial" panose="020B0604020202020204" pitchFamily="34" charset="0"/>
              <a:buNone/>
              <a:defRPr/>
            </a:pPr>
            <a:r>
              <a:rPr lang="en-US" altLang="zh-CN" sz="2000" dirty="0" smtClean="0"/>
              <a:t>	public static void main(String </a:t>
            </a:r>
            <a:r>
              <a:rPr lang="en-US" altLang="zh-CN" sz="2000" dirty="0" err="1" smtClean="0"/>
              <a:t>args</a:t>
            </a:r>
            <a:r>
              <a:rPr lang="en-US" altLang="zh-CN" sz="2000" dirty="0" smtClean="0"/>
              <a:t>[])</a:t>
            </a:r>
          </a:p>
          <a:p>
            <a:pPr marL="0" indent="0">
              <a:lnSpc>
                <a:spcPct val="100000"/>
              </a:lnSpc>
              <a:spcBef>
                <a:spcPts val="0"/>
              </a:spcBef>
              <a:buFont typeface="Arial" panose="020B0604020202020204" pitchFamily="34" charset="0"/>
              <a:buNone/>
              <a:defRPr/>
            </a:pPr>
            <a:r>
              <a:rPr lang="en-US" altLang="zh-CN" sz="2000" dirty="0" smtClean="0"/>
              <a:t>	{</a:t>
            </a:r>
          </a:p>
          <a:p>
            <a:pPr marL="0" indent="0">
              <a:lnSpc>
                <a:spcPct val="100000"/>
              </a:lnSpc>
              <a:spcBef>
                <a:spcPts val="0"/>
              </a:spcBef>
              <a:buFont typeface="Arial" panose="020B0604020202020204" pitchFamily="34" charset="0"/>
              <a:buNone/>
              <a:defRPr/>
            </a:pPr>
            <a:r>
              <a:rPr lang="en-US" altLang="zh-CN" sz="2000" dirty="0" smtClean="0"/>
              <a:t>		</a:t>
            </a:r>
            <a:r>
              <a:rPr lang="en-US" altLang="zh-CN" sz="2000" dirty="0" err="1" smtClean="0"/>
              <a:t>int</a:t>
            </a:r>
            <a:r>
              <a:rPr lang="en-US" altLang="zh-CN" sz="2000" dirty="0" smtClean="0"/>
              <a:t> x=15,y=25;//</a:t>
            </a:r>
            <a:r>
              <a:rPr lang="zh-CN" altLang="en-US" sz="2000" dirty="0" smtClean="0"/>
              <a:t>一个点的坐标</a:t>
            </a:r>
          </a:p>
          <a:p>
            <a:pPr marL="0" indent="0">
              <a:lnSpc>
                <a:spcPct val="100000"/>
              </a:lnSpc>
              <a:spcBef>
                <a:spcPts val="0"/>
              </a:spcBef>
              <a:buFont typeface="Arial" panose="020B0604020202020204" pitchFamily="34" charset="0"/>
              <a:buNone/>
              <a:defRPr/>
            </a:pPr>
            <a:r>
              <a:rPr lang="zh-CN" altLang="en-US" sz="2000" dirty="0" smtClean="0"/>
              <a:t>		</a:t>
            </a:r>
          </a:p>
          <a:p>
            <a:pPr marL="0" indent="0">
              <a:lnSpc>
                <a:spcPct val="100000"/>
              </a:lnSpc>
              <a:spcBef>
                <a:spcPts val="0"/>
              </a:spcBef>
              <a:buFont typeface="Arial" panose="020B0604020202020204" pitchFamily="34" charset="0"/>
              <a:buNone/>
              <a:defRPr/>
            </a:pPr>
            <a:r>
              <a:rPr lang="zh-CN" altLang="en-US" sz="2000" dirty="0" smtClean="0"/>
              <a:t>		</a:t>
            </a:r>
            <a:r>
              <a:rPr lang="en-US" altLang="zh-CN" sz="2000" dirty="0" err="1" smtClean="0"/>
              <a:t>System.out.printf</a:t>
            </a:r>
            <a:r>
              <a:rPr lang="en-US" altLang="zh-CN" sz="2000" dirty="0" smtClean="0"/>
              <a:t>("%35s","</a:t>
            </a:r>
            <a:r>
              <a:rPr lang="zh-CN" altLang="en-US" sz="2000" dirty="0" smtClean="0"/>
              <a:t>调用</a:t>
            </a:r>
            <a:r>
              <a:rPr lang="en-US" altLang="zh-CN" sz="2000" dirty="0" smtClean="0"/>
              <a:t>move</a:t>
            </a:r>
            <a:r>
              <a:rPr lang="zh-CN" altLang="en-US" sz="2000" dirty="0" smtClean="0"/>
              <a:t>方法前点的坐标：</a:t>
            </a:r>
            <a:r>
              <a:rPr lang="en-US" altLang="zh-CN" sz="2000" dirty="0" smtClean="0"/>
              <a:t>");</a:t>
            </a:r>
          </a:p>
          <a:p>
            <a:pPr marL="0" indent="0">
              <a:lnSpc>
                <a:spcPct val="100000"/>
              </a:lnSpc>
              <a:spcBef>
                <a:spcPts val="0"/>
              </a:spcBef>
              <a:buFont typeface="Arial" panose="020B0604020202020204" pitchFamily="34" charset="0"/>
              <a:buNone/>
              <a:defRPr/>
            </a:pPr>
            <a:r>
              <a:rPr lang="en-US" altLang="zh-CN" sz="2000" dirty="0" smtClean="0"/>
              <a:t>		</a:t>
            </a:r>
            <a:r>
              <a:rPr lang="en-US" altLang="zh-CN" sz="2000" dirty="0" err="1" smtClean="0"/>
              <a:t>System.out.println</a:t>
            </a:r>
            <a:r>
              <a:rPr lang="en-US" altLang="zh-CN" sz="2000" dirty="0" smtClean="0"/>
              <a:t>("("+x+","+y+")");//</a:t>
            </a:r>
            <a:r>
              <a:rPr lang="zh-CN" altLang="en-US" sz="2000" dirty="0" smtClean="0"/>
              <a:t>调用前输出点的坐标</a:t>
            </a:r>
          </a:p>
          <a:p>
            <a:pPr marL="0" indent="0">
              <a:lnSpc>
                <a:spcPct val="100000"/>
              </a:lnSpc>
              <a:spcBef>
                <a:spcPts val="0"/>
              </a:spcBef>
              <a:buFont typeface="Arial" panose="020B0604020202020204" pitchFamily="34" charset="0"/>
              <a:buNone/>
              <a:defRPr/>
            </a:pPr>
            <a:r>
              <a:rPr lang="zh-CN" altLang="en-US" sz="2000" dirty="0" smtClean="0"/>
              <a:t>		</a:t>
            </a:r>
            <a:r>
              <a:rPr lang="en-US" altLang="zh-CN" sz="2000" dirty="0" smtClean="0"/>
              <a:t>move(</a:t>
            </a:r>
            <a:r>
              <a:rPr lang="en-US" altLang="zh-CN" sz="2000" dirty="0" err="1" smtClean="0"/>
              <a:t>x,y</a:t>
            </a:r>
            <a:r>
              <a:rPr lang="en-US" altLang="zh-CN" sz="2000" dirty="0" smtClean="0"/>
              <a:t>);//</a:t>
            </a:r>
            <a:r>
              <a:rPr lang="zh-CN" altLang="en-US" sz="2000" dirty="0" smtClean="0"/>
              <a:t>调用</a:t>
            </a:r>
            <a:r>
              <a:rPr lang="en-US" altLang="zh-CN" sz="2000" dirty="0" smtClean="0"/>
              <a:t>move</a:t>
            </a:r>
            <a:r>
              <a:rPr lang="zh-CN" altLang="en-US" sz="2000" dirty="0" smtClean="0"/>
              <a:t>方法试图改变点的位置</a:t>
            </a:r>
          </a:p>
          <a:p>
            <a:pPr marL="0" indent="0">
              <a:lnSpc>
                <a:spcPct val="100000"/>
              </a:lnSpc>
              <a:spcBef>
                <a:spcPts val="0"/>
              </a:spcBef>
              <a:buFont typeface="Arial" panose="020B0604020202020204" pitchFamily="34" charset="0"/>
              <a:buNone/>
              <a:defRPr/>
            </a:pPr>
            <a:r>
              <a:rPr lang="zh-CN" altLang="en-US" sz="2000" dirty="0" smtClean="0"/>
              <a:t>		</a:t>
            </a:r>
            <a:r>
              <a:rPr lang="en-US" altLang="zh-CN" sz="2000" dirty="0" err="1" smtClean="0"/>
              <a:t>System.out.printf</a:t>
            </a:r>
            <a:r>
              <a:rPr lang="en-US" altLang="zh-CN" sz="2000" dirty="0" smtClean="0"/>
              <a:t>("%35s","</a:t>
            </a:r>
            <a:r>
              <a:rPr lang="zh-CN" altLang="en-US" sz="2000" dirty="0" smtClean="0"/>
              <a:t>调用</a:t>
            </a:r>
            <a:r>
              <a:rPr lang="en-US" altLang="zh-CN" sz="2000" dirty="0" smtClean="0"/>
              <a:t>move</a:t>
            </a:r>
            <a:r>
              <a:rPr lang="zh-CN" altLang="en-US" sz="2000" dirty="0" smtClean="0"/>
              <a:t>方法后点的坐标：</a:t>
            </a:r>
            <a:r>
              <a:rPr lang="en-US" altLang="zh-CN" sz="2000" dirty="0" smtClean="0"/>
              <a:t>");</a:t>
            </a:r>
          </a:p>
          <a:p>
            <a:pPr marL="0" indent="0">
              <a:lnSpc>
                <a:spcPct val="100000"/>
              </a:lnSpc>
              <a:spcBef>
                <a:spcPts val="0"/>
              </a:spcBef>
              <a:buFont typeface="Arial" panose="020B0604020202020204" pitchFamily="34" charset="0"/>
              <a:buNone/>
              <a:defRPr/>
            </a:pPr>
            <a:r>
              <a:rPr lang="en-US" altLang="zh-CN" sz="2000" dirty="0" smtClean="0"/>
              <a:t>		</a:t>
            </a:r>
            <a:r>
              <a:rPr lang="en-US" altLang="zh-CN" sz="2000" dirty="0" err="1" smtClean="0"/>
              <a:t>System.out.println</a:t>
            </a:r>
            <a:r>
              <a:rPr lang="en-US" altLang="zh-CN" sz="2000" dirty="0" smtClean="0"/>
              <a:t>("("+x+","+y+")");//</a:t>
            </a:r>
            <a:r>
              <a:rPr lang="zh-CN" altLang="en-US" sz="2000" dirty="0" smtClean="0"/>
              <a:t>调用后输出点的坐标</a:t>
            </a:r>
          </a:p>
          <a:p>
            <a:pPr marL="0" indent="0">
              <a:lnSpc>
                <a:spcPct val="100000"/>
              </a:lnSpc>
              <a:spcBef>
                <a:spcPts val="0"/>
              </a:spcBef>
              <a:buFont typeface="Arial" panose="020B0604020202020204" pitchFamily="34" charset="0"/>
              <a:buNone/>
              <a:defRPr/>
            </a:pPr>
            <a:r>
              <a:rPr lang="zh-CN" altLang="en-US" sz="2000" dirty="0" smtClean="0"/>
              <a:t>	</a:t>
            </a:r>
            <a:r>
              <a:rPr lang="en-US" altLang="zh-CN" sz="2000" dirty="0" smtClean="0"/>
              <a:t>}</a:t>
            </a:r>
          </a:p>
          <a:p>
            <a:pPr marL="0" indent="0">
              <a:lnSpc>
                <a:spcPct val="100000"/>
              </a:lnSpc>
              <a:spcBef>
                <a:spcPts val="0"/>
              </a:spcBef>
              <a:buFont typeface="Arial" panose="020B0604020202020204" pitchFamily="34" charset="0"/>
              <a:buNone/>
              <a:defRPr/>
            </a:pPr>
            <a:r>
              <a:rPr lang="en-US" altLang="zh-CN" sz="2000" dirty="0" smtClean="0"/>
              <a:t>	//move</a:t>
            </a:r>
            <a:r>
              <a:rPr lang="zh-CN" altLang="en-US" sz="2000" dirty="0" smtClean="0"/>
              <a:t>方法，对一个点进行移动，有两个基本类型参数</a:t>
            </a:r>
          </a:p>
          <a:p>
            <a:pPr marL="0" indent="0">
              <a:lnSpc>
                <a:spcPct val="100000"/>
              </a:lnSpc>
              <a:spcBef>
                <a:spcPts val="0"/>
              </a:spcBef>
              <a:buFont typeface="Arial" panose="020B0604020202020204" pitchFamily="34" charset="0"/>
              <a:buNone/>
              <a:defRPr/>
            </a:pPr>
            <a:r>
              <a:rPr lang="zh-CN" altLang="en-US" sz="2000" dirty="0" smtClean="0"/>
              <a:t>	</a:t>
            </a:r>
            <a:r>
              <a:rPr lang="en-US" altLang="zh-CN" sz="2000" dirty="0" smtClean="0"/>
              <a:t>static void move(</a:t>
            </a:r>
            <a:r>
              <a:rPr lang="en-US" altLang="zh-CN" sz="2000" dirty="0" err="1" smtClean="0"/>
              <a:t>int</a:t>
            </a:r>
            <a:r>
              <a:rPr lang="en-US" altLang="zh-CN" sz="2000" dirty="0" smtClean="0"/>
              <a:t> </a:t>
            </a:r>
            <a:r>
              <a:rPr lang="en-US" altLang="zh-CN" sz="2000" dirty="0" err="1" smtClean="0"/>
              <a:t>x,int</a:t>
            </a:r>
            <a:r>
              <a:rPr lang="en-US" altLang="zh-CN" sz="2000" dirty="0" smtClean="0"/>
              <a:t> y)</a:t>
            </a:r>
          </a:p>
          <a:p>
            <a:pPr marL="0" indent="0">
              <a:lnSpc>
                <a:spcPct val="100000"/>
              </a:lnSpc>
              <a:spcBef>
                <a:spcPts val="0"/>
              </a:spcBef>
              <a:buFont typeface="Arial" panose="020B0604020202020204" pitchFamily="34" charset="0"/>
              <a:buNone/>
              <a:defRPr/>
            </a:pPr>
            <a:r>
              <a:rPr lang="en-US" altLang="zh-CN" sz="2000" dirty="0" smtClean="0"/>
              <a:t>	{</a:t>
            </a:r>
          </a:p>
          <a:p>
            <a:pPr marL="0" indent="0">
              <a:lnSpc>
                <a:spcPct val="100000"/>
              </a:lnSpc>
              <a:spcBef>
                <a:spcPts val="0"/>
              </a:spcBef>
              <a:buFont typeface="Arial" panose="020B0604020202020204" pitchFamily="34" charset="0"/>
              <a:buNone/>
              <a:defRPr/>
            </a:pPr>
            <a:r>
              <a:rPr lang="en-US" altLang="zh-CN" sz="2000" dirty="0" smtClean="0"/>
              <a:t>		x=x+10;//</a:t>
            </a:r>
            <a:r>
              <a:rPr lang="zh-CN" altLang="en-US" sz="2000" dirty="0" smtClean="0"/>
              <a:t>改变点的坐标</a:t>
            </a:r>
          </a:p>
          <a:p>
            <a:pPr marL="0" indent="0">
              <a:lnSpc>
                <a:spcPct val="100000"/>
              </a:lnSpc>
              <a:spcBef>
                <a:spcPts val="0"/>
              </a:spcBef>
              <a:buFont typeface="Arial" panose="020B0604020202020204" pitchFamily="34" charset="0"/>
              <a:buNone/>
              <a:defRPr/>
            </a:pPr>
            <a:r>
              <a:rPr lang="zh-CN" altLang="en-US" sz="2000" dirty="0" smtClean="0"/>
              <a:t>		</a:t>
            </a:r>
            <a:r>
              <a:rPr lang="en-US" altLang="zh-CN" sz="2000" dirty="0" smtClean="0"/>
              <a:t>y=y+10;</a:t>
            </a:r>
          </a:p>
          <a:p>
            <a:pPr marL="0" indent="0">
              <a:lnSpc>
                <a:spcPct val="100000"/>
              </a:lnSpc>
              <a:spcBef>
                <a:spcPts val="0"/>
              </a:spcBef>
              <a:buFont typeface="Arial" panose="020B0604020202020204" pitchFamily="34" charset="0"/>
              <a:buNone/>
              <a:defRPr/>
            </a:pPr>
            <a:r>
              <a:rPr lang="en-US" altLang="zh-CN" sz="2000" dirty="0" smtClean="0"/>
              <a:t>		</a:t>
            </a:r>
            <a:r>
              <a:rPr lang="en-US" altLang="zh-CN" sz="2000" dirty="0" err="1" smtClean="0"/>
              <a:t>System.out.printf</a:t>
            </a:r>
            <a:r>
              <a:rPr lang="en-US" altLang="zh-CN" sz="2000" dirty="0" smtClean="0"/>
              <a:t>("%19s","</a:t>
            </a:r>
            <a:r>
              <a:rPr lang="zh-CN" altLang="en-US" sz="2000" dirty="0" smtClean="0"/>
              <a:t>在</a:t>
            </a:r>
            <a:r>
              <a:rPr lang="en-US" altLang="zh-CN" sz="2000" dirty="0" smtClean="0"/>
              <a:t>move</a:t>
            </a:r>
            <a:r>
              <a:rPr lang="zh-CN" altLang="en-US" sz="2000" dirty="0" smtClean="0"/>
              <a:t>方法中改变坐标后的坐标：</a:t>
            </a:r>
            <a:r>
              <a:rPr lang="en-US" altLang="zh-CN" sz="2000" dirty="0" smtClean="0"/>
              <a:t>");</a:t>
            </a:r>
          </a:p>
          <a:p>
            <a:pPr marL="0" indent="0">
              <a:lnSpc>
                <a:spcPct val="100000"/>
              </a:lnSpc>
              <a:spcBef>
                <a:spcPts val="0"/>
              </a:spcBef>
              <a:buFont typeface="Arial" panose="020B0604020202020204" pitchFamily="34" charset="0"/>
              <a:buNone/>
              <a:defRPr/>
            </a:pPr>
            <a:r>
              <a:rPr lang="en-US" altLang="zh-CN" sz="2000" dirty="0" smtClean="0"/>
              <a:t>		</a:t>
            </a:r>
            <a:r>
              <a:rPr lang="en-US" altLang="zh-CN" sz="2000" dirty="0" err="1" smtClean="0"/>
              <a:t>System.out.println</a:t>
            </a:r>
            <a:r>
              <a:rPr lang="en-US" altLang="zh-CN" sz="2000" dirty="0" smtClean="0"/>
              <a:t>("("+x+","+y+")");//</a:t>
            </a:r>
            <a:r>
              <a:rPr lang="zh-CN" altLang="en-US" sz="2000" dirty="0" smtClean="0"/>
              <a:t>输出点坐标，看是否变了</a:t>
            </a:r>
          </a:p>
          <a:p>
            <a:pPr marL="0" indent="0">
              <a:lnSpc>
                <a:spcPct val="100000"/>
              </a:lnSpc>
              <a:spcBef>
                <a:spcPts val="0"/>
              </a:spcBef>
              <a:buFont typeface="Arial" panose="020B0604020202020204" pitchFamily="34" charset="0"/>
              <a:buNone/>
              <a:defRPr/>
            </a:pPr>
            <a:r>
              <a:rPr lang="zh-CN" altLang="en-US" sz="2000" dirty="0" smtClean="0"/>
              <a:t>	</a:t>
            </a:r>
            <a:r>
              <a:rPr lang="en-US" altLang="zh-CN" sz="2000" dirty="0" smtClean="0"/>
              <a:t>}</a:t>
            </a:r>
          </a:p>
          <a:p>
            <a:pPr marL="0" indent="0">
              <a:lnSpc>
                <a:spcPct val="100000"/>
              </a:lnSpc>
              <a:spcBef>
                <a:spcPts val="0"/>
              </a:spcBef>
              <a:buFont typeface="Arial" panose="020B0604020202020204" pitchFamily="34" charset="0"/>
              <a:buNone/>
              <a:defRPr/>
            </a:pPr>
            <a:r>
              <a:rPr lang="en-US" altLang="zh-CN" sz="2000" dirty="0" smtClean="0"/>
              <a:t>}</a:t>
            </a:r>
          </a:p>
          <a:p>
            <a:pPr marL="0" indent="0">
              <a:lnSpc>
                <a:spcPct val="100000"/>
              </a:lnSpc>
              <a:spcBef>
                <a:spcPts val="0"/>
              </a:spcBef>
              <a:buFont typeface="Arial" panose="020B0604020202020204" pitchFamily="34" charset="0"/>
              <a:buNone/>
              <a:defRPr/>
            </a:pP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0"/>
            <a:ext cx="597535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2340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2"/>
          <p:cNvSpPr>
            <a:spLocks noGrp="1"/>
          </p:cNvSpPr>
          <p:nvPr>
            <p:ph type="title"/>
          </p:nvPr>
        </p:nvSpPr>
        <p:spPr>
          <a:xfrm>
            <a:off x="1657350" y="153988"/>
            <a:ext cx="4716463" cy="776287"/>
          </a:xfrm>
        </p:spPr>
        <p:txBody>
          <a:bodyPr/>
          <a:lstStyle/>
          <a:p>
            <a:endParaRPr lang="zh-CN" altLang="en-US" smtClean="0"/>
          </a:p>
        </p:txBody>
      </p:sp>
      <p:sp>
        <p:nvSpPr>
          <p:cNvPr id="2" name="内容占位符 1"/>
          <p:cNvSpPr>
            <a:spLocks noGrp="1"/>
          </p:cNvSpPr>
          <p:nvPr>
            <p:ph idx="1"/>
          </p:nvPr>
        </p:nvSpPr>
        <p:spPr>
          <a:xfrm>
            <a:off x="141288" y="1490663"/>
            <a:ext cx="8748712" cy="3630612"/>
          </a:xfrm>
          <a:solidFill>
            <a:schemeClr val="accent1">
              <a:lumMod val="20000"/>
              <a:lumOff val="80000"/>
            </a:schemeClr>
          </a:solidFill>
          <a:ln>
            <a:solidFill>
              <a:schemeClr val="accent5"/>
            </a:solidFill>
          </a:ln>
        </p:spPr>
        <p:txBody>
          <a:bodyPr/>
          <a:lstStyle/>
          <a:p>
            <a:pPr marL="0" indent="0">
              <a:spcBef>
                <a:spcPts val="0"/>
              </a:spcBef>
              <a:buFont typeface="Arial" panose="020B0604020202020204" pitchFamily="34" charset="0"/>
              <a:buNone/>
              <a:defRPr/>
            </a:pPr>
            <a:r>
              <a:rPr lang="en-US" altLang="zh-CN" sz="1800" dirty="0" smtClean="0"/>
              <a:t>class Point</a:t>
            </a:r>
          </a:p>
          <a:p>
            <a:pPr marL="0" indent="0">
              <a:spcBef>
                <a:spcPts val="0"/>
              </a:spcBef>
              <a:buFont typeface="Arial" panose="020B0604020202020204" pitchFamily="34" charset="0"/>
              <a:buNone/>
              <a:defRPr/>
            </a:pPr>
            <a:r>
              <a:rPr lang="en-US" altLang="zh-CN" sz="1800" dirty="0" smtClean="0"/>
              <a:t>{</a:t>
            </a:r>
          </a:p>
          <a:p>
            <a:pPr marL="0" indent="0">
              <a:spcBef>
                <a:spcPts val="0"/>
              </a:spcBef>
              <a:buFont typeface="Arial" panose="020B0604020202020204" pitchFamily="34" charset="0"/>
              <a:buNone/>
              <a:defRPr/>
            </a:pPr>
            <a:r>
              <a:rPr lang="en-US" altLang="zh-CN" sz="1800" dirty="0" smtClean="0"/>
              <a:t>	</a:t>
            </a:r>
            <a:r>
              <a:rPr lang="en-US" altLang="zh-CN" sz="1800" dirty="0" err="1" smtClean="0"/>
              <a:t>int</a:t>
            </a:r>
            <a:r>
              <a:rPr lang="en-US" altLang="zh-CN" sz="1800" dirty="0" smtClean="0"/>
              <a:t> </a:t>
            </a:r>
            <a:r>
              <a:rPr lang="en-US" altLang="zh-CN" sz="1800" dirty="0" err="1" smtClean="0"/>
              <a:t>x,y</a:t>
            </a:r>
            <a:r>
              <a:rPr lang="en-US" altLang="zh-CN" sz="1800" dirty="0" smtClean="0"/>
              <a:t>;//</a:t>
            </a:r>
            <a:r>
              <a:rPr lang="zh-CN" altLang="en-US" sz="1800" dirty="0" smtClean="0"/>
              <a:t>坐标，默认访问权限，</a:t>
            </a:r>
            <a:r>
              <a:rPr lang="en-US" altLang="zh-CN" sz="1800" dirty="0" smtClean="0"/>
              <a:t>move</a:t>
            </a:r>
            <a:r>
              <a:rPr lang="zh-CN" altLang="en-US" sz="1800" dirty="0" smtClean="0"/>
              <a:t>方法中可直接访问</a:t>
            </a:r>
          </a:p>
          <a:p>
            <a:pPr marL="0" indent="0">
              <a:spcBef>
                <a:spcPts val="0"/>
              </a:spcBef>
              <a:buFont typeface="Arial" panose="020B0604020202020204" pitchFamily="34" charset="0"/>
              <a:buNone/>
              <a:defRPr/>
            </a:pPr>
            <a:r>
              <a:rPr lang="zh-CN" altLang="en-US" sz="1800" dirty="0" smtClean="0"/>
              <a:t>	</a:t>
            </a:r>
          </a:p>
          <a:p>
            <a:pPr marL="0" indent="0">
              <a:spcBef>
                <a:spcPts val="0"/>
              </a:spcBef>
              <a:buFont typeface="Arial" panose="020B0604020202020204" pitchFamily="34" charset="0"/>
              <a:buNone/>
              <a:defRPr/>
            </a:pPr>
            <a:r>
              <a:rPr lang="zh-CN" altLang="en-US" sz="1800" dirty="0" smtClean="0"/>
              <a:t>	</a:t>
            </a:r>
            <a:r>
              <a:rPr lang="en-US" altLang="zh-CN" sz="1800" dirty="0" smtClean="0"/>
              <a:t>public Point(</a:t>
            </a:r>
            <a:r>
              <a:rPr lang="en-US" altLang="zh-CN" sz="1800" dirty="0" err="1" smtClean="0"/>
              <a:t>int</a:t>
            </a:r>
            <a:r>
              <a:rPr lang="en-US" altLang="zh-CN" sz="1800" dirty="0" smtClean="0"/>
              <a:t> </a:t>
            </a:r>
            <a:r>
              <a:rPr lang="en-US" altLang="zh-CN" sz="1800" dirty="0" err="1" smtClean="0"/>
              <a:t>x,int</a:t>
            </a:r>
            <a:r>
              <a:rPr lang="en-US" altLang="zh-CN" sz="1800" dirty="0" smtClean="0"/>
              <a:t> y)//</a:t>
            </a:r>
            <a:r>
              <a:rPr lang="zh-CN" altLang="en-US" sz="1800" dirty="0" smtClean="0"/>
              <a:t>构造方法</a:t>
            </a:r>
          </a:p>
          <a:p>
            <a:pPr marL="0" indent="0">
              <a:spcBef>
                <a:spcPts val="0"/>
              </a:spcBef>
              <a:buFont typeface="Arial" panose="020B0604020202020204" pitchFamily="34" charset="0"/>
              <a:buNone/>
              <a:defRPr/>
            </a:pPr>
            <a:r>
              <a:rPr lang="zh-CN" altLang="en-US" sz="1800" dirty="0" smtClean="0"/>
              <a:t>	</a:t>
            </a:r>
            <a:r>
              <a:rPr lang="en-US" altLang="zh-CN" sz="1800" dirty="0" smtClean="0"/>
              <a:t>{</a:t>
            </a:r>
          </a:p>
          <a:p>
            <a:pPr marL="0" indent="0">
              <a:spcBef>
                <a:spcPts val="0"/>
              </a:spcBef>
              <a:buFont typeface="Arial" panose="020B0604020202020204" pitchFamily="34" charset="0"/>
              <a:buNone/>
              <a:defRPr/>
            </a:pPr>
            <a:r>
              <a:rPr lang="en-US" altLang="zh-CN" sz="1800" dirty="0" smtClean="0"/>
              <a:t>		</a:t>
            </a:r>
            <a:r>
              <a:rPr lang="en-US" altLang="zh-CN" sz="1800" dirty="0" err="1" smtClean="0"/>
              <a:t>this.x</a:t>
            </a:r>
            <a:r>
              <a:rPr lang="en-US" altLang="zh-CN" sz="1800" dirty="0" smtClean="0"/>
              <a:t>=x;</a:t>
            </a:r>
          </a:p>
          <a:p>
            <a:pPr marL="0" indent="0">
              <a:spcBef>
                <a:spcPts val="0"/>
              </a:spcBef>
              <a:buFont typeface="Arial" panose="020B0604020202020204" pitchFamily="34" charset="0"/>
              <a:buNone/>
              <a:defRPr/>
            </a:pPr>
            <a:r>
              <a:rPr lang="en-US" altLang="zh-CN" sz="1800" dirty="0" smtClean="0"/>
              <a:t>		</a:t>
            </a:r>
            <a:r>
              <a:rPr lang="en-US" altLang="zh-CN" sz="1800" dirty="0" err="1" smtClean="0"/>
              <a:t>this.y</a:t>
            </a:r>
            <a:r>
              <a:rPr lang="en-US" altLang="zh-CN" sz="1800" dirty="0" smtClean="0"/>
              <a:t>=y;</a:t>
            </a:r>
          </a:p>
          <a:p>
            <a:pPr marL="0" indent="0">
              <a:spcBef>
                <a:spcPts val="0"/>
              </a:spcBef>
              <a:buFont typeface="Arial" panose="020B0604020202020204" pitchFamily="34" charset="0"/>
              <a:buNone/>
              <a:defRPr/>
            </a:pPr>
            <a:r>
              <a:rPr lang="en-US" altLang="zh-CN" sz="1800" dirty="0" smtClean="0"/>
              <a:t>	}</a:t>
            </a:r>
          </a:p>
          <a:p>
            <a:pPr marL="0" indent="0">
              <a:spcBef>
                <a:spcPts val="0"/>
              </a:spcBef>
              <a:buFont typeface="Arial" panose="020B0604020202020204" pitchFamily="34" charset="0"/>
              <a:buNone/>
              <a:defRPr/>
            </a:pPr>
            <a:r>
              <a:rPr lang="en-US" altLang="zh-CN" sz="1800" dirty="0" smtClean="0"/>
              <a:t>	public void print()//</a:t>
            </a:r>
            <a:r>
              <a:rPr lang="zh-CN" altLang="en-US" sz="1800" dirty="0" smtClean="0"/>
              <a:t>输出点并换行</a:t>
            </a:r>
          </a:p>
          <a:p>
            <a:pPr marL="0" indent="0">
              <a:spcBef>
                <a:spcPts val="0"/>
              </a:spcBef>
              <a:buFont typeface="Arial" panose="020B0604020202020204" pitchFamily="34" charset="0"/>
              <a:buNone/>
              <a:defRPr/>
            </a:pPr>
            <a:r>
              <a:rPr lang="zh-CN" altLang="en-US" sz="1800" dirty="0" smtClean="0"/>
              <a:t>	</a:t>
            </a:r>
            <a:r>
              <a:rPr lang="en-US" altLang="zh-CN" sz="1800" dirty="0" smtClean="0"/>
              <a:t>{</a:t>
            </a:r>
          </a:p>
          <a:p>
            <a:pPr marL="0" indent="0">
              <a:spcBef>
                <a:spcPts val="0"/>
              </a:spcBef>
              <a:buFont typeface="Arial" panose="020B0604020202020204" pitchFamily="34" charset="0"/>
              <a:buNone/>
              <a:defRPr/>
            </a:pPr>
            <a:r>
              <a:rPr lang="en-US" altLang="zh-CN" sz="1800" dirty="0" smtClean="0"/>
              <a:t>		</a:t>
            </a:r>
            <a:r>
              <a:rPr lang="en-US" altLang="zh-CN" sz="1800" dirty="0" err="1" smtClean="0"/>
              <a:t>System.out.println</a:t>
            </a:r>
            <a:r>
              <a:rPr lang="en-US" altLang="zh-CN" sz="1800" dirty="0" smtClean="0"/>
              <a:t>("("+x+","+y+")");</a:t>
            </a:r>
          </a:p>
          <a:p>
            <a:pPr marL="0" indent="0">
              <a:spcBef>
                <a:spcPts val="0"/>
              </a:spcBef>
              <a:buFont typeface="Arial" panose="020B0604020202020204" pitchFamily="34" charset="0"/>
              <a:buNone/>
              <a:defRPr/>
            </a:pPr>
            <a:r>
              <a:rPr lang="en-US" altLang="zh-CN" sz="1800" dirty="0" smtClean="0"/>
              <a:t>	}</a:t>
            </a:r>
          </a:p>
          <a:p>
            <a:pPr marL="0" indent="0">
              <a:spcBef>
                <a:spcPts val="0"/>
              </a:spcBef>
              <a:buFont typeface="Arial" panose="020B0604020202020204" pitchFamily="34" charset="0"/>
              <a:buNone/>
              <a:defRPr/>
            </a:pPr>
            <a:r>
              <a:rPr lang="en-US" altLang="zh-CN" sz="1800" dirty="0" smtClean="0"/>
              <a:t>}</a:t>
            </a:r>
          </a:p>
        </p:txBody>
      </p:sp>
    </p:spTree>
    <p:extLst>
      <p:ext uri="{BB962C8B-B14F-4D97-AF65-F5344CB8AC3E}">
        <p14:creationId xmlns:p14="http://schemas.microsoft.com/office/powerpoint/2010/main" val="358511787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2"/>
          <p:cNvSpPr>
            <a:spLocks noGrp="1"/>
          </p:cNvSpPr>
          <p:nvPr>
            <p:ph type="title"/>
          </p:nvPr>
        </p:nvSpPr>
        <p:spPr>
          <a:xfrm>
            <a:off x="1657350" y="153988"/>
            <a:ext cx="4716463" cy="776287"/>
          </a:xfrm>
        </p:spPr>
        <p:txBody>
          <a:bodyPr/>
          <a:lstStyle/>
          <a:p>
            <a:endParaRPr lang="zh-CN" altLang="en-US" smtClean="0"/>
          </a:p>
        </p:txBody>
      </p:sp>
      <p:sp>
        <p:nvSpPr>
          <p:cNvPr id="5" name="内容占位符 4"/>
          <p:cNvSpPr>
            <a:spLocks noGrp="1"/>
          </p:cNvSpPr>
          <p:nvPr>
            <p:ph idx="1"/>
          </p:nvPr>
        </p:nvSpPr>
        <p:spPr>
          <a:xfrm>
            <a:off x="407988" y="449263"/>
            <a:ext cx="8356600" cy="5853112"/>
          </a:xfrm>
          <a:solidFill>
            <a:schemeClr val="accent1">
              <a:lumMod val="20000"/>
              <a:lumOff val="80000"/>
            </a:schemeClr>
          </a:solidFill>
          <a:ln>
            <a:solidFill>
              <a:schemeClr val="accent5"/>
            </a:solidFill>
          </a:ln>
        </p:spPr>
        <p:txBody>
          <a:bodyPr/>
          <a:lstStyle/>
          <a:p>
            <a:pPr marL="0" indent="0">
              <a:spcBef>
                <a:spcPts val="0"/>
              </a:spcBef>
              <a:buFont typeface="Arial" panose="020B0604020202020204" pitchFamily="34" charset="0"/>
              <a:buNone/>
              <a:defRPr/>
            </a:pPr>
            <a:r>
              <a:rPr lang="en-US" altLang="zh-CN" sz="1800" dirty="0" smtClean="0"/>
              <a:t>public class Example2</a:t>
            </a:r>
          </a:p>
          <a:p>
            <a:pPr marL="0" indent="0">
              <a:spcBef>
                <a:spcPts val="0"/>
              </a:spcBef>
              <a:buFont typeface="Arial" panose="020B0604020202020204" pitchFamily="34" charset="0"/>
              <a:buNone/>
              <a:defRPr/>
            </a:pPr>
            <a:r>
              <a:rPr lang="en-US" altLang="zh-CN" sz="1800" dirty="0" smtClean="0"/>
              <a:t>{</a:t>
            </a:r>
          </a:p>
          <a:p>
            <a:pPr marL="0" indent="0">
              <a:spcBef>
                <a:spcPts val="0"/>
              </a:spcBef>
              <a:buFont typeface="Arial" panose="020B0604020202020204" pitchFamily="34" charset="0"/>
              <a:buNone/>
              <a:defRPr/>
            </a:pPr>
            <a:r>
              <a:rPr lang="en-US" altLang="zh-CN" sz="1800" dirty="0" smtClean="0"/>
              <a:t>	public static void main(String </a:t>
            </a:r>
            <a:r>
              <a:rPr lang="en-US" altLang="zh-CN" sz="1800" dirty="0" err="1" smtClean="0"/>
              <a:t>args</a:t>
            </a:r>
            <a:r>
              <a:rPr lang="en-US" altLang="zh-CN" sz="1800" dirty="0" smtClean="0"/>
              <a:t>[])</a:t>
            </a:r>
          </a:p>
          <a:p>
            <a:pPr marL="0" indent="0">
              <a:spcBef>
                <a:spcPts val="0"/>
              </a:spcBef>
              <a:buFont typeface="Arial" panose="020B0604020202020204" pitchFamily="34" charset="0"/>
              <a:buNone/>
              <a:defRPr/>
            </a:pPr>
            <a:r>
              <a:rPr lang="en-US" altLang="zh-CN" sz="1800" dirty="0" smtClean="0"/>
              <a:t>	{</a:t>
            </a:r>
          </a:p>
          <a:p>
            <a:pPr marL="0" indent="0">
              <a:spcBef>
                <a:spcPts val="0"/>
              </a:spcBef>
              <a:buFont typeface="Arial" panose="020B0604020202020204" pitchFamily="34" charset="0"/>
              <a:buNone/>
              <a:defRPr/>
            </a:pPr>
            <a:r>
              <a:rPr lang="en-US" altLang="zh-CN" sz="1800" dirty="0" smtClean="0"/>
              <a:t>		Point p=new Point(10,20);//</a:t>
            </a:r>
            <a:r>
              <a:rPr lang="zh-CN" altLang="en-US" sz="1800" dirty="0" smtClean="0"/>
              <a:t>声明并创建一个</a:t>
            </a:r>
            <a:r>
              <a:rPr lang="en-US" altLang="zh-CN" sz="1800" dirty="0" smtClean="0"/>
              <a:t>Point</a:t>
            </a:r>
            <a:r>
              <a:rPr lang="zh-CN" altLang="en-US" sz="1800" dirty="0" smtClean="0"/>
              <a:t>对象</a:t>
            </a:r>
          </a:p>
          <a:p>
            <a:pPr marL="0" indent="0">
              <a:spcBef>
                <a:spcPts val="0"/>
              </a:spcBef>
              <a:buFont typeface="Arial" panose="020B0604020202020204" pitchFamily="34" charset="0"/>
              <a:buNone/>
              <a:defRPr/>
            </a:pPr>
            <a:r>
              <a:rPr lang="zh-CN" altLang="en-US" sz="1800" dirty="0" smtClean="0"/>
              <a:t>		</a:t>
            </a:r>
          </a:p>
          <a:p>
            <a:pPr marL="0" indent="0">
              <a:spcBef>
                <a:spcPts val="0"/>
              </a:spcBef>
              <a:buFont typeface="Arial" panose="020B0604020202020204" pitchFamily="34" charset="0"/>
              <a:buNone/>
              <a:defRPr/>
            </a:pPr>
            <a:r>
              <a:rPr lang="zh-CN" altLang="en-US" sz="1800" dirty="0" smtClean="0"/>
              <a:t>		</a:t>
            </a:r>
            <a:r>
              <a:rPr lang="en-US" altLang="zh-CN" sz="1800" dirty="0" err="1" smtClean="0"/>
              <a:t>System.out.printf</a:t>
            </a:r>
            <a:r>
              <a:rPr lang="en-US" altLang="zh-CN" sz="1800" dirty="0" smtClean="0"/>
              <a:t>("%36s:","</a:t>
            </a:r>
            <a:r>
              <a:rPr lang="zh-CN" altLang="en-US" sz="1800" dirty="0" smtClean="0"/>
              <a:t>调用</a:t>
            </a:r>
            <a:r>
              <a:rPr lang="en-US" altLang="zh-CN" sz="1800" dirty="0" smtClean="0"/>
              <a:t>move</a:t>
            </a:r>
            <a:r>
              <a:rPr lang="zh-CN" altLang="en-US" sz="1800" dirty="0" smtClean="0"/>
              <a:t>前的坐标</a:t>
            </a:r>
            <a:r>
              <a:rPr lang="en-US" altLang="zh-CN" sz="1800" dirty="0" smtClean="0"/>
              <a:t>");</a:t>
            </a:r>
          </a:p>
          <a:p>
            <a:pPr marL="0" indent="0">
              <a:spcBef>
                <a:spcPts val="0"/>
              </a:spcBef>
              <a:buFont typeface="Arial" panose="020B0604020202020204" pitchFamily="34" charset="0"/>
              <a:buNone/>
              <a:defRPr/>
            </a:pPr>
            <a:r>
              <a:rPr lang="en-US" altLang="zh-CN" sz="1800" dirty="0" smtClean="0"/>
              <a:t>		</a:t>
            </a:r>
            <a:r>
              <a:rPr lang="en-US" altLang="zh-CN" sz="1800" dirty="0" err="1" smtClean="0"/>
              <a:t>p.print</a:t>
            </a:r>
            <a:r>
              <a:rPr lang="en-US" altLang="zh-CN" sz="1800" dirty="0" smtClean="0"/>
              <a:t>();//</a:t>
            </a:r>
            <a:r>
              <a:rPr lang="zh-CN" altLang="en-US" sz="1800" dirty="0" smtClean="0"/>
              <a:t>输出调用</a:t>
            </a:r>
            <a:r>
              <a:rPr lang="en-US" altLang="zh-CN" sz="1800" dirty="0" smtClean="0"/>
              <a:t>move</a:t>
            </a:r>
            <a:r>
              <a:rPr lang="zh-CN" altLang="en-US" sz="1800" dirty="0" smtClean="0"/>
              <a:t>前点的坐标</a:t>
            </a:r>
          </a:p>
          <a:p>
            <a:pPr marL="0" indent="0">
              <a:spcBef>
                <a:spcPts val="0"/>
              </a:spcBef>
              <a:buFont typeface="Arial" panose="020B0604020202020204" pitchFamily="34" charset="0"/>
              <a:buNone/>
              <a:defRPr/>
            </a:pPr>
            <a:r>
              <a:rPr lang="zh-CN" altLang="en-US" sz="1800" dirty="0" smtClean="0"/>
              <a:t>		</a:t>
            </a:r>
          </a:p>
          <a:p>
            <a:pPr marL="0" indent="0">
              <a:spcBef>
                <a:spcPts val="0"/>
              </a:spcBef>
              <a:buFont typeface="Arial" panose="020B0604020202020204" pitchFamily="34" charset="0"/>
              <a:buNone/>
              <a:defRPr/>
            </a:pPr>
            <a:r>
              <a:rPr lang="zh-CN" altLang="en-US" sz="1800" dirty="0" smtClean="0"/>
              <a:t>		</a:t>
            </a:r>
            <a:r>
              <a:rPr lang="en-US" altLang="zh-CN" sz="1800" dirty="0" smtClean="0"/>
              <a:t>move(p);//</a:t>
            </a:r>
            <a:r>
              <a:rPr lang="zh-CN" altLang="en-US" sz="1800" dirty="0" smtClean="0"/>
              <a:t>调用</a:t>
            </a:r>
            <a:r>
              <a:rPr lang="en-US" altLang="zh-CN" sz="1800" dirty="0" smtClean="0"/>
              <a:t>move</a:t>
            </a:r>
            <a:r>
              <a:rPr lang="zh-CN" altLang="en-US" sz="1800" dirty="0" smtClean="0"/>
              <a:t>方法，对象</a:t>
            </a:r>
            <a:r>
              <a:rPr lang="en-US" altLang="zh-CN" sz="1800" dirty="0" smtClean="0"/>
              <a:t>p</a:t>
            </a:r>
            <a:r>
              <a:rPr lang="zh-CN" altLang="en-US" sz="1800" dirty="0" smtClean="0"/>
              <a:t>作参数</a:t>
            </a:r>
          </a:p>
          <a:p>
            <a:pPr marL="0" indent="0">
              <a:spcBef>
                <a:spcPts val="0"/>
              </a:spcBef>
              <a:buFont typeface="Arial" panose="020B0604020202020204" pitchFamily="34" charset="0"/>
              <a:buNone/>
              <a:defRPr/>
            </a:pPr>
            <a:r>
              <a:rPr lang="zh-CN" altLang="en-US" sz="1800" dirty="0" smtClean="0"/>
              <a:t>		</a:t>
            </a:r>
          </a:p>
          <a:p>
            <a:pPr marL="0" indent="0">
              <a:spcBef>
                <a:spcPts val="0"/>
              </a:spcBef>
              <a:buFont typeface="Arial" panose="020B0604020202020204" pitchFamily="34" charset="0"/>
              <a:buNone/>
              <a:defRPr/>
            </a:pPr>
            <a:r>
              <a:rPr lang="zh-CN" altLang="en-US" sz="1800" dirty="0" smtClean="0"/>
              <a:t>		</a:t>
            </a:r>
            <a:r>
              <a:rPr lang="en-US" altLang="zh-CN" sz="1800" dirty="0" err="1" smtClean="0"/>
              <a:t>System.out.printf</a:t>
            </a:r>
            <a:r>
              <a:rPr lang="en-US" altLang="zh-CN" sz="1800" dirty="0" smtClean="0"/>
              <a:t>("%36s:","</a:t>
            </a:r>
            <a:r>
              <a:rPr lang="zh-CN" altLang="en-US" sz="1800" dirty="0" smtClean="0"/>
              <a:t>调用</a:t>
            </a:r>
            <a:r>
              <a:rPr lang="en-US" altLang="zh-CN" sz="1800" dirty="0" smtClean="0"/>
              <a:t>move</a:t>
            </a:r>
            <a:r>
              <a:rPr lang="zh-CN" altLang="en-US" sz="1800" dirty="0" smtClean="0"/>
              <a:t>后的坐标</a:t>
            </a:r>
            <a:r>
              <a:rPr lang="en-US" altLang="zh-CN" sz="1800" dirty="0" smtClean="0"/>
              <a:t>");</a:t>
            </a:r>
          </a:p>
          <a:p>
            <a:pPr marL="0" indent="0">
              <a:spcBef>
                <a:spcPts val="0"/>
              </a:spcBef>
              <a:buFont typeface="Arial" panose="020B0604020202020204" pitchFamily="34" charset="0"/>
              <a:buNone/>
              <a:defRPr/>
            </a:pPr>
            <a:r>
              <a:rPr lang="en-US" altLang="zh-CN" sz="1800" dirty="0" smtClean="0"/>
              <a:t>		</a:t>
            </a:r>
            <a:r>
              <a:rPr lang="en-US" altLang="zh-CN" sz="1800" dirty="0" err="1" smtClean="0"/>
              <a:t>p.print</a:t>
            </a:r>
            <a:r>
              <a:rPr lang="en-US" altLang="zh-CN" sz="1800" dirty="0" smtClean="0"/>
              <a:t>();//</a:t>
            </a:r>
            <a:r>
              <a:rPr lang="zh-CN" altLang="en-US" sz="1800" dirty="0" smtClean="0"/>
              <a:t>输出调用</a:t>
            </a:r>
            <a:r>
              <a:rPr lang="en-US" altLang="zh-CN" sz="1800" dirty="0" smtClean="0"/>
              <a:t>move</a:t>
            </a:r>
            <a:r>
              <a:rPr lang="zh-CN" altLang="en-US" sz="1800" dirty="0" smtClean="0"/>
              <a:t>后点的坐标</a:t>
            </a:r>
          </a:p>
          <a:p>
            <a:pPr marL="0" indent="0">
              <a:spcBef>
                <a:spcPts val="0"/>
              </a:spcBef>
              <a:buFont typeface="Arial" panose="020B0604020202020204" pitchFamily="34" charset="0"/>
              <a:buNone/>
              <a:defRPr/>
            </a:pPr>
            <a:r>
              <a:rPr lang="zh-CN" altLang="en-US" sz="1800" dirty="0" smtClean="0"/>
              <a:t>	</a:t>
            </a:r>
            <a:r>
              <a:rPr lang="en-US" altLang="zh-CN" sz="1800" dirty="0" smtClean="0"/>
              <a:t>}</a:t>
            </a:r>
          </a:p>
          <a:p>
            <a:pPr marL="0" indent="0">
              <a:spcBef>
                <a:spcPts val="0"/>
              </a:spcBef>
              <a:buFont typeface="Arial" panose="020B0604020202020204" pitchFamily="34" charset="0"/>
              <a:buNone/>
              <a:defRPr/>
            </a:pPr>
            <a:r>
              <a:rPr lang="en-US" altLang="zh-CN" sz="1800" dirty="0" smtClean="0"/>
              <a:t>	static void move(Point p)</a:t>
            </a:r>
          </a:p>
          <a:p>
            <a:pPr marL="0" indent="0">
              <a:spcBef>
                <a:spcPts val="0"/>
              </a:spcBef>
              <a:buFont typeface="Arial" panose="020B0604020202020204" pitchFamily="34" charset="0"/>
              <a:buNone/>
              <a:defRPr/>
            </a:pPr>
            <a:r>
              <a:rPr lang="en-US" altLang="zh-CN" sz="1800" dirty="0" smtClean="0"/>
              <a:t>	{</a:t>
            </a:r>
          </a:p>
          <a:p>
            <a:pPr marL="0" indent="0">
              <a:spcBef>
                <a:spcPts val="0"/>
              </a:spcBef>
              <a:buFont typeface="Arial" panose="020B0604020202020204" pitchFamily="34" charset="0"/>
              <a:buNone/>
              <a:defRPr/>
            </a:pPr>
            <a:r>
              <a:rPr lang="en-US" altLang="zh-CN" sz="1800" dirty="0" smtClean="0"/>
              <a:t>		</a:t>
            </a:r>
            <a:r>
              <a:rPr lang="en-US" altLang="zh-CN" sz="1800" dirty="0" err="1" smtClean="0"/>
              <a:t>p.x</a:t>
            </a:r>
            <a:r>
              <a:rPr lang="en-US" altLang="zh-CN" sz="1800" dirty="0" smtClean="0"/>
              <a:t>=p.x+5;//</a:t>
            </a:r>
            <a:r>
              <a:rPr lang="zh-CN" altLang="en-US" sz="1800" dirty="0" smtClean="0"/>
              <a:t>改变坐标值</a:t>
            </a:r>
          </a:p>
          <a:p>
            <a:pPr marL="0" indent="0">
              <a:spcBef>
                <a:spcPts val="0"/>
              </a:spcBef>
              <a:buFont typeface="Arial" panose="020B0604020202020204" pitchFamily="34" charset="0"/>
              <a:buNone/>
              <a:defRPr/>
            </a:pPr>
            <a:r>
              <a:rPr lang="zh-CN" altLang="en-US" sz="1800" dirty="0" smtClean="0"/>
              <a:t>		</a:t>
            </a:r>
            <a:r>
              <a:rPr lang="en-US" altLang="zh-CN" sz="1800" dirty="0" err="1" smtClean="0"/>
              <a:t>p.y</a:t>
            </a:r>
            <a:r>
              <a:rPr lang="en-US" altLang="zh-CN" sz="1800" dirty="0" smtClean="0"/>
              <a:t>=p.y+8;</a:t>
            </a:r>
          </a:p>
          <a:p>
            <a:pPr marL="0" indent="0">
              <a:spcBef>
                <a:spcPts val="0"/>
              </a:spcBef>
              <a:buFont typeface="Arial" panose="020B0604020202020204" pitchFamily="34" charset="0"/>
              <a:buNone/>
              <a:defRPr/>
            </a:pPr>
            <a:r>
              <a:rPr lang="en-US" altLang="zh-CN" sz="1800" dirty="0" smtClean="0"/>
              <a:t>		</a:t>
            </a:r>
            <a:r>
              <a:rPr lang="en-US" altLang="zh-CN" sz="1800" dirty="0" err="1" smtClean="0"/>
              <a:t>System.out.printf</a:t>
            </a:r>
            <a:r>
              <a:rPr lang="en-US" altLang="zh-CN" sz="1800" dirty="0" smtClean="0"/>
              <a:t>("%16s:","</a:t>
            </a:r>
            <a:r>
              <a:rPr lang="zh-CN" altLang="en-US" sz="1800" dirty="0" smtClean="0"/>
              <a:t>在</a:t>
            </a:r>
            <a:r>
              <a:rPr lang="en-US" altLang="zh-CN" sz="1800" dirty="0" smtClean="0"/>
              <a:t>move</a:t>
            </a:r>
            <a:r>
              <a:rPr lang="zh-CN" altLang="en-US" sz="1800" dirty="0" smtClean="0"/>
              <a:t>方法中改变点后的坐标</a:t>
            </a:r>
            <a:r>
              <a:rPr lang="en-US" altLang="zh-CN" sz="1800" dirty="0" smtClean="0"/>
              <a:t>");</a:t>
            </a:r>
          </a:p>
          <a:p>
            <a:pPr marL="0" indent="0">
              <a:spcBef>
                <a:spcPts val="0"/>
              </a:spcBef>
              <a:buFont typeface="Arial" panose="020B0604020202020204" pitchFamily="34" charset="0"/>
              <a:buNone/>
              <a:defRPr/>
            </a:pPr>
            <a:r>
              <a:rPr lang="en-US" altLang="zh-CN" sz="1800" dirty="0" smtClean="0"/>
              <a:t>		</a:t>
            </a:r>
            <a:r>
              <a:rPr lang="en-US" altLang="zh-CN" sz="1800" dirty="0" err="1" smtClean="0"/>
              <a:t>p.print</a:t>
            </a:r>
            <a:r>
              <a:rPr lang="en-US" altLang="zh-CN" sz="1800" dirty="0" smtClean="0"/>
              <a:t>();   //move</a:t>
            </a:r>
            <a:r>
              <a:rPr lang="zh-CN" altLang="en-US" sz="1800" dirty="0" smtClean="0"/>
              <a:t>方法中输出改变后坐标值  </a:t>
            </a:r>
          </a:p>
          <a:p>
            <a:pPr marL="0" indent="0">
              <a:spcBef>
                <a:spcPts val="0"/>
              </a:spcBef>
              <a:buFont typeface="Arial" panose="020B0604020202020204" pitchFamily="34" charset="0"/>
              <a:buNone/>
              <a:defRPr/>
            </a:pPr>
            <a:r>
              <a:rPr lang="zh-CN" altLang="en-US" sz="1800" dirty="0" smtClean="0"/>
              <a:t>	</a:t>
            </a:r>
            <a:r>
              <a:rPr lang="en-US" altLang="zh-CN" sz="1800" dirty="0" smtClean="0"/>
              <a:t>}</a:t>
            </a:r>
          </a:p>
          <a:p>
            <a:pPr marL="0" indent="0">
              <a:spcBef>
                <a:spcPts val="0"/>
              </a:spcBef>
              <a:buFont typeface="Arial" panose="020B0604020202020204" pitchFamily="34" charset="0"/>
              <a:buNone/>
              <a:defRPr/>
            </a:pPr>
            <a:r>
              <a:rPr lang="en-US" altLang="zh-CN" sz="1800" dirty="0" smtClean="0"/>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6470" y="1397794"/>
            <a:ext cx="620395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108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1143000"/>
            <a:ext cx="8774112"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19681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内容占位符 2"/>
          <p:cNvSpPr>
            <a:spLocks noGrp="1"/>
          </p:cNvSpPr>
          <p:nvPr>
            <p:ph idx="1"/>
          </p:nvPr>
        </p:nvSpPr>
        <p:spPr>
          <a:xfrm>
            <a:off x="457200" y="1066800"/>
            <a:ext cx="8342313" cy="3101975"/>
          </a:xfrm>
          <a:extLst/>
        </p:spPr>
        <p:txBody>
          <a:bodyPr rtlCol="0">
            <a:normAutofit/>
          </a:bodyPr>
          <a:lstStyle/>
          <a:p>
            <a:pPr eaLnBrk="1" hangingPunct="1">
              <a:defRPr/>
            </a:pPr>
            <a:r>
              <a:rPr lang="en-US" altLang="zh-CN" b="1" dirty="0">
                <a:solidFill>
                  <a:srgbClr val="0070C0"/>
                </a:solidFill>
              </a:rPr>
              <a:t>2.6.2 </a:t>
            </a:r>
            <a:r>
              <a:rPr lang="zh-CN" altLang="en-US" b="1" dirty="0">
                <a:solidFill>
                  <a:srgbClr val="0070C0"/>
                </a:solidFill>
              </a:rPr>
              <a:t>方法的重载</a:t>
            </a:r>
          </a:p>
          <a:p>
            <a:pPr lvl="1" eaLnBrk="1" fontAlgn="auto" hangingPunct="1">
              <a:lnSpc>
                <a:spcPct val="200000"/>
              </a:lnSpc>
              <a:spcAft>
                <a:spcPts val="0"/>
              </a:spcAft>
              <a:defRPr/>
            </a:pPr>
            <a:r>
              <a:rPr lang="zh-CN" altLang="en-US" dirty="0" smtClean="0">
                <a:cs typeface="+mn-cs"/>
              </a:rPr>
              <a:t>假设要在程序中实现一个对数字求和的方法，由于参与求和数字的个数和类型都不确定，因此要针对不同的情况去设计不同的方法。</a:t>
            </a:r>
            <a:endParaRPr lang="en-US" altLang="zh-CN" dirty="0" smtClean="0">
              <a:cs typeface="+mn-cs"/>
            </a:endParaRPr>
          </a:p>
          <a:p>
            <a:pPr lvl="1" eaLnBrk="1" fontAlgn="auto" hangingPunct="1">
              <a:lnSpc>
                <a:spcPct val="200000"/>
              </a:lnSpc>
              <a:spcAft>
                <a:spcPts val="0"/>
              </a:spcAft>
              <a:defRPr/>
            </a:pPr>
            <a:r>
              <a:rPr lang="zh-CN" altLang="en-US" dirty="0" smtClean="0">
                <a:cs typeface="+mn-cs"/>
              </a:rPr>
              <a:t>接下来通过一个案例来演示，如例</a:t>
            </a:r>
            <a:r>
              <a:rPr lang="en-US" altLang="zh-CN" dirty="0" smtClean="0">
                <a:cs typeface="+mn-cs"/>
              </a:rPr>
              <a:t>3-22</a:t>
            </a:r>
            <a:r>
              <a:rPr lang="zh-CN" altLang="en-US" dirty="0" smtClean="0">
                <a:cs typeface="+mn-cs"/>
              </a:rPr>
              <a:t>所示。</a:t>
            </a: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sz="800" dirty="0" smtClean="0">
              <a:cs typeface="+mn-cs"/>
            </a:endParaRPr>
          </a:p>
        </p:txBody>
      </p:sp>
      <p:sp>
        <p:nvSpPr>
          <p:cNvPr id="15974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方法</a:t>
            </a:r>
          </a:p>
        </p:txBody>
      </p:sp>
      <p:pic>
        <p:nvPicPr>
          <p:cNvPr id="5" name="图片 4"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0" y="-157163"/>
            <a:ext cx="5892800" cy="720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4168775"/>
            <a:ext cx="68834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内容占位符 2"/>
          <p:cNvSpPr>
            <a:spLocks noGrp="1" noChangeArrowheads="1"/>
          </p:cNvSpPr>
          <p:nvPr>
            <p:ph idx="4294967295"/>
          </p:nvPr>
        </p:nvSpPr>
        <p:spPr>
          <a:xfrm>
            <a:off x="457200" y="1154113"/>
            <a:ext cx="8158163" cy="4762500"/>
          </a:xfrm>
        </p:spPr>
        <p:txBody>
          <a:bodyPr/>
          <a:lstStyle/>
          <a:p>
            <a:pPr>
              <a:lnSpc>
                <a:spcPct val="120000"/>
              </a:lnSpc>
            </a:pPr>
            <a:r>
              <a:rPr lang="en-US" altLang="zh-CN" sz="2400" b="1" dirty="0" smtClean="0">
                <a:solidFill>
                  <a:srgbClr val="0070C0"/>
                </a:solidFill>
              </a:rPr>
              <a:t>2.6.2 </a:t>
            </a:r>
            <a:r>
              <a:rPr lang="zh-CN" altLang="en-US" sz="2400" b="1" dirty="0" smtClean="0">
                <a:solidFill>
                  <a:srgbClr val="0070C0"/>
                </a:solidFill>
              </a:rPr>
              <a:t>方法的重载</a:t>
            </a:r>
          </a:p>
          <a:p>
            <a:pPr lvl="1">
              <a:lnSpc>
                <a:spcPct val="120000"/>
              </a:lnSpc>
              <a:spcBef>
                <a:spcPts val="1200"/>
              </a:spcBef>
            </a:pPr>
            <a:r>
              <a:rPr lang="zh-CN" altLang="zh-CN" dirty="0" smtClean="0"/>
              <a:t>从例程</a:t>
            </a:r>
            <a:r>
              <a:rPr lang="en-US" altLang="zh-CN" dirty="0" smtClean="0"/>
              <a:t>2-22</a:t>
            </a:r>
            <a:r>
              <a:rPr lang="zh-CN" altLang="zh-CN" dirty="0" smtClean="0"/>
              <a:t>中的代码不难看出，程序需要针对每一种求和的情况都定义一个方法，如果每个方法的名称都不相同，在调用时就很难分清哪种情况该调用哪个方法。</a:t>
            </a:r>
            <a:endParaRPr lang="en-US" altLang="zh-CN" dirty="0" smtClean="0"/>
          </a:p>
          <a:p>
            <a:pPr lvl="1">
              <a:lnSpc>
                <a:spcPct val="120000"/>
              </a:lnSpc>
              <a:spcBef>
                <a:spcPts val="1200"/>
              </a:spcBef>
            </a:pPr>
            <a:r>
              <a:rPr lang="zh-CN" altLang="zh-CN" dirty="0" smtClean="0"/>
              <a:t>为了解决这个问题，</a:t>
            </a:r>
            <a:r>
              <a:rPr lang="en-US" altLang="zh-CN" dirty="0" smtClean="0"/>
              <a:t>Java</a:t>
            </a:r>
            <a:r>
              <a:rPr lang="zh-CN" altLang="zh-CN" dirty="0" smtClean="0"/>
              <a:t>允许在</a:t>
            </a:r>
            <a:r>
              <a:rPr lang="zh-CN" altLang="zh-CN" dirty="0" smtClean="0">
                <a:solidFill>
                  <a:srgbClr val="FF0000"/>
                </a:solidFill>
              </a:rPr>
              <a:t>一</a:t>
            </a:r>
            <a:r>
              <a:rPr lang="zh-CN" altLang="zh-CN" dirty="0" smtClean="0">
                <a:solidFill>
                  <a:srgbClr val="FF0000"/>
                </a:solidFill>
              </a:rPr>
              <a:t>个</a:t>
            </a:r>
            <a:r>
              <a:rPr lang="zh-CN" altLang="en-US" dirty="0" smtClean="0">
                <a:solidFill>
                  <a:srgbClr val="FF0000"/>
                </a:solidFill>
              </a:rPr>
              <a:t>类</a:t>
            </a:r>
            <a:r>
              <a:rPr lang="zh-CN" altLang="zh-CN" dirty="0" smtClean="0">
                <a:solidFill>
                  <a:srgbClr val="FF0000"/>
                </a:solidFill>
              </a:rPr>
              <a:t>中</a:t>
            </a:r>
            <a:r>
              <a:rPr lang="zh-CN" altLang="zh-CN" dirty="0" smtClean="0">
                <a:solidFill>
                  <a:srgbClr val="FF0000"/>
                </a:solidFill>
              </a:rPr>
              <a:t>定义多个名称相同的方法，但是参数的类型或个数必须不同</a:t>
            </a:r>
            <a:r>
              <a:rPr lang="zh-CN" altLang="zh-CN" dirty="0" smtClean="0"/>
              <a:t>，这就是</a:t>
            </a:r>
            <a:r>
              <a:rPr lang="zh-CN" altLang="zh-CN" b="1" dirty="0" smtClean="0">
                <a:solidFill>
                  <a:srgbClr val="FF0000"/>
                </a:solidFill>
              </a:rPr>
              <a:t>方法的重载</a:t>
            </a:r>
            <a:r>
              <a:rPr lang="zh-CN" altLang="zh-CN" dirty="0" smtClean="0"/>
              <a:t>。</a:t>
            </a:r>
            <a:endParaRPr lang="zh-CN" altLang="en-US" dirty="0" smtClean="0"/>
          </a:p>
        </p:txBody>
      </p:sp>
      <p:sp>
        <p:nvSpPr>
          <p:cNvPr id="16077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方法</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内容占位符 2"/>
          <p:cNvSpPr>
            <a:spLocks noGrp="1"/>
          </p:cNvSpPr>
          <p:nvPr>
            <p:ph idx="1"/>
          </p:nvPr>
        </p:nvSpPr>
        <p:spPr>
          <a:xfrm>
            <a:off x="457200" y="1066800"/>
            <a:ext cx="8342313" cy="2120900"/>
          </a:xfrm>
          <a:extLst/>
        </p:spPr>
        <p:txBody>
          <a:bodyPr rtlCol="0">
            <a:normAutofit/>
          </a:bodyPr>
          <a:lstStyle/>
          <a:p>
            <a:pPr eaLnBrk="1" hangingPunct="1">
              <a:defRPr/>
            </a:pPr>
            <a:r>
              <a:rPr lang="en-US" altLang="zh-CN" b="1" dirty="0">
                <a:solidFill>
                  <a:srgbClr val="0070C0"/>
                </a:solidFill>
              </a:rPr>
              <a:t>2.6.2 </a:t>
            </a:r>
            <a:r>
              <a:rPr lang="zh-CN" altLang="en-US" b="1" dirty="0">
                <a:solidFill>
                  <a:srgbClr val="0070C0"/>
                </a:solidFill>
              </a:rPr>
              <a:t>方法的重载</a:t>
            </a: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sz="800" dirty="0" smtClean="0">
              <a:cs typeface="+mn-cs"/>
            </a:endParaRPr>
          </a:p>
        </p:txBody>
      </p:sp>
      <p:sp>
        <p:nvSpPr>
          <p:cNvPr id="161795" name="内容占位符 2"/>
          <p:cNvSpPr txBox="1">
            <a:spLocks/>
          </p:cNvSpPr>
          <p:nvPr/>
        </p:nvSpPr>
        <p:spPr bwMode="auto">
          <a:xfrm>
            <a:off x="374650" y="1754188"/>
            <a:ext cx="83423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200000"/>
              </a:lnSpc>
              <a:spcBef>
                <a:spcPct val="20000"/>
              </a:spcBef>
              <a:buFontTx/>
              <a:buChar char="–"/>
            </a:pPr>
            <a:r>
              <a:rPr lang="zh-CN" altLang="en-US" sz="2000"/>
              <a:t>为了解决例</a:t>
            </a:r>
            <a:r>
              <a:rPr lang="en-US" altLang="zh-CN" sz="2000"/>
              <a:t>2-22</a:t>
            </a:r>
            <a:r>
              <a:rPr lang="zh-CN" altLang="en-US" sz="2000"/>
              <a:t>出现的问题，</a:t>
            </a:r>
            <a:r>
              <a:rPr lang="en-US" altLang="zh-CN" sz="2000"/>
              <a:t>Java</a:t>
            </a:r>
            <a:r>
              <a:rPr lang="zh-CN" altLang="zh-CN" sz="2000"/>
              <a:t>允许在一个程序中定义多个名称相同的方法，但是参数的类型或个数必须不同，这就是方法的重载</a:t>
            </a:r>
            <a:endParaRPr lang="en-US" altLang="zh-CN" sz="2000"/>
          </a:p>
          <a:p>
            <a:pPr lvl="1">
              <a:lnSpc>
                <a:spcPct val="200000"/>
              </a:lnSpc>
              <a:spcBef>
                <a:spcPct val="20000"/>
              </a:spcBef>
              <a:buFontTx/>
              <a:buChar char="–"/>
            </a:pPr>
            <a:r>
              <a:rPr lang="zh-CN" altLang="en-US" sz="2000"/>
              <a:t>接下来，通过方法重载的方式对例</a:t>
            </a:r>
            <a:r>
              <a:rPr lang="en-US" altLang="zh-CN" sz="2000"/>
              <a:t>2-22</a:t>
            </a:r>
            <a:r>
              <a:rPr lang="zh-CN" altLang="en-US" sz="2000"/>
              <a:t>进行修改，修改后的代码如例</a:t>
            </a:r>
            <a:r>
              <a:rPr lang="en-US" altLang="zh-CN" sz="2000"/>
              <a:t>2-23</a:t>
            </a:r>
            <a:r>
              <a:rPr lang="zh-CN" altLang="en-US" sz="2000"/>
              <a:t>所示</a:t>
            </a:r>
            <a:r>
              <a:rPr lang="zh-CN" altLang="zh-CN" sz="2000"/>
              <a:t>。</a:t>
            </a:r>
            <a:endParaRPr lang="en-US" altLang="zh-CN" sz="2000"/>
          </a:p>
        </p:txBody>
      </p:sp>
      <p:sp>
        <p:nvSpPr>
          <p:cNvPr id="16179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方法</a:t>
            </a:r>
          </a:p>
        </p:txBody>
      </p:sp>
      <p:pic>
        <p:nvPicPr>
          <p:cNvPr id="5" name="图片 4"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338" y="-112713"/>
            <a:ext cx="5992812" cy="697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173038" y="2357438"/>
            <a:ext cx="5732462" cy="4398962"/>
          </a:xfrm>
          <a:prstGeom prst="wedgeRoundRectCallout">
            <a:avLst>
              <a:gd name="adj1" fmla="val 58097"/>
              <a:gd name="adj2" fmla="val -3224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zh-CN" altLang="zh-CN" dirty="0"/>
              <a:t>例程</a:t>
            </a:r>
            <a:r>
              <a:rPr lang="en-US" altLang="zh-CN" dirty="0"/>
              <a:t>2-23</a:t>
            </a:r>
            <a:r>
              <a:rPr lang="zh-CN" altLang="zh-CN" dirty="0"/>
              <a:t>中定义了三个同名的</a:t>
            </a:r>
            <a:r>
              <a:rPr lang="en-US" altLang="zh-CN" dirty="0"/>
              <a:t>add()</a:t>
            </a:r>
            <a:r>
              <a:rPr lang="zh-CN" altLang="zh-CN" dirty="0"/>
              <a:t>方法，它们的参数个数或类型不同，从而形成了方法的重载。在</a:t>
            </a:r>
            <a:r>
              <a:rPr lang="en-US" altLang="zh-CN" dirty="0"/>
              <a:t>main()</a:t>
            </a:r>
            <a:r>
              <a:rPr lang="zh-CN" altLang="zh-CN" dirty="0"/>
              <a:t>方法中调用</a:t>
            </a:r>
            <a:r>
              <a:rPr lang="en-US" altLang="zh-CN" dirty="0"/>
              <a:t>add()</a:t>
            </a:r>
            <a:r>
              <a:rPr lang="zh-CN" altLang="zh-CN" dirty="0"/>
              <a:t>方法时，通过传入不同的参数便可以确定调用哪个重载的方法，如</a:t>
            </a:r>
            <a:r>
              <a:rPr lang="en-US" altLang="zh-CN" dirty="0"/>
              <a:t>add(1,2)</a:t>
            </a:r>
            <a:r>
              <a:rPr lang="zh-CN" altLang="zh-CN" dirty="0"/>
              <a:t>调用的是两个整数求和的方法。值得注意的是，方法的重载与返回值类型无关，它只有两个条件，</a:t>
            </a:r>
            <a:r>
              <a:rPr lang="zh-CN" altLang="zh-CN" b="1" dirty="0">
                <a:solidFill>
                  <a:srgbClr val="FF0000"/>
                </a:solidFill>
              </a:rPr>
              <a:t>一是方法名相同，二是参数个数或参数类型不相同。</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内容占位符 2"/>
          <p:cNvSpPr>
            <a:spLocks noGrp="1"/>
          </p:cNvSpPr>
          <p:nvPr>
            <p:ph idx="1"/>
          </p:nvPr>
        </p:nvSpPr>
        <p:spPr>
          <a:xfrm>
            <a:off x="457200" y="1066800"/>
            <a:ext cx="8342313" cy="5059363"/>
          </a:xfrm>
        </p:spPr>
        <p:txBody>
          <a:bodyPr/>
          <a:lstStyle/>
          <a:p>
            <a:pPr eaLnBrk="1" hangingPunct="1"/>
            <a:r>
              <a:rPr lang="en-US" altLang="zh-CN" b="1" smtClean="0">
                <a:solidFill>
                  <a:srgbClr val="0070C0"/>
                </a:solidFill>
              </a:rPr>
              <a:t>2.6.3 </a:t>
            </a:r>
            <a:r>
              <a:rPr lang="zh-CN" altLang="en-US" b="1" smtClean="0">
                <a:solidFill>
                  <a:srgbClr val="0070C0"/>
                </a:solidFill>
              </a:rPr>
              <a:t>方法的递归</a:t>
            </a:r>
          </a:p>
          <a:p>
            <a:pPr lvl="1" eaLnBrk="1" hangingPunct="1">
              <a:lnSpc>
                <a:spcPct val="200000"/>
              </a:lnSpc>
            </a:pPr>
            <a:r>
              <a:rPr lang="zh-CN" altLang="en-US" smtClean="0"/>
              <a:t>方法的递归是指在一个方法的内部调用自身的过程，递归必须要有结束条件，不然就会陷入无限递归的状态，永远无法结束调用。</a:t>
            </a:r>
            <a:endParaRPr lang="en-US" altLang="zh-CN" smtClean="0"/>
          </a:p>
          <a:p>
            <a:pPr lvl="1" eaLnBrk="1" hangingPunct="1">
              <a:lnSpc>
                <a:spcPct val="200000"/>
              </a:lnSpc>
            </a:pPr>
            <a:r>
              <a:rPr lang="zh-CN" altLang="zh-CN" smtClean="0"/>
              <a:t>通过一个案例来学习如何使用递归</a:t>
            </a:r>
            <a:r>
              <a:rPr lang="zh-CN" altLang="en-US" smtClean="0"/>
              <a:t>，如例</a:t>
            </a:r>
            <a:r>
              <a:rPr lang="en-US" altLang="zh-CN" smtClean="0"/>
              <a:t>2-24</a:t>
            </a:r>
            <a:r>
              <a:rPr lang="zh-CN" altLang="en-US" smtClean="0"/>
              <a:t>所示。</a:t>
            </a:r>
          </a:p>
        </p:txBody>
      </p:sp>
      <p:sp>
        <p:nvSpPr>
          <p:cNvPr id="16281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方法</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2224088"/>
            <a:ext cx="7065962"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 y="3981450"/>
            <a:ext cx="807085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内容占位符 2"/>
          <p:cNvSpPr>
            <a:spLocks noGrp="1" noChangeArrowheads="1"/>
          </p:cNvSpPr>
          <p:nvPr>
            <p:ph idx="4294967295"/>
          </p:nvPr>
        </p:nvSpPr>
        <p:spPr>
          <a:xfrm>
            <a:off x="434975" y="1079500"/>
            <a:ext cx="8339138" cy="4773613"/>
          </a:xfrm>
        </p:spPr>
        <p:txBody>
          <a:bodyPr/>
          <a:lstStyle/>
          <a:p>
            <a:r>
              <a:rPr lang="zh-CN" altLang="zh-CN" sz="2000" b="1" smtClean="0">
                <a:solidFill>
                  <a:srgbClr val="0070C0"/>
                </a:solidFill>
              </a:rPr>
              <a:t>递归调用过程</a:t>
            </a:r>
          </a:p>
        </p:txBody>
      </p:sp>
      <p:pic>
        <p:nvPicPr>
          <p:cNvPr id="163843" name="Picture 2" descr="递归修改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1390650"/>
            <a:ext cx="9074150" cy="541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方法</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内容占位符 1"/>
          <p:cNvSpPr>
            <a:spLocks noGrp="1"/>
          </p:cNvSpPr>
          <p:nvPr>
            <p:ph idx="1"/>
          </p:nvPr>
        </p:nvSpPr>
        <p:spPr>
          <a:xfrm>
            <a:off x="628650" y="1468438"/>
            <a:ext cx="7886700" cy="4708525"/>
          </a:xfrm>
        </p:spPr>
        <p:txBody>
          <a:bodyPr/>
          <a:lstStyle/>
          <a:p>
            <a:pPr marL="514350" lvl="0" indent="-514350">
              <a:lnSpc>
                <a:spcPct val="150000"/>
              </a:lnSpc>
              <a:buFont typeface="+mj-lt"/>
              <a:buAutoNum type="arabicPeriod"/>
            </a:pPr>
            <a:r>
              <a:rPr lang="zh-CN" altLang="zh-CN" dirty="0"/>
              <a:t>改写练习</a:t>
            </a:r>
            <a:r>
              <a:rPr lang="en-US" altLang="zh-CN" dirty="0"/>
              <a:t>6</a:t>
            </a:r>
            <a:r>
              <a:rPr lang="zh-CN" altLang="zh-CN" dirty="0"/>
              <a:t>第</a:t>
            </a:r>
            <a:r>
              <a:rPr lang="en-US" altLang="zh-CN" dirty="0"/>
              <a:t>1</a:t>
            </a:r>
            <a:r>
              <a:rPr lang="zh-CN" altLang="zh-CN" dirty="0"/>
              <a:t>题的代码，要求定义方法。</a:t>
            </a:r>
          </a:p>
          <a:p>
            <a:pPr marL="514350" lvl="0" indent="-514350">
              <a:lnSpc>
                <a:spcPct val="150000"/>
              </a:lnSpc>
              <a:buFont typeface="+mj-lt"/>
              <a:buAutoNum type="arabicPeriod"/>
            </a:pPr>
            <a:r>
              <a:rPr lang="zh-CN" altLang="zh-CN" dirty="0"/>
              <a:t>定义求最大值的方法，分别求两个整数，两个小数，三个小数的最大值。</a:t>
            </a:r>
          </a:p>
        </p:txBody>
      </p:sp>
      <p:sp>
        <p:nvSpPr>
          <p:cNvPr id="164867" name="标题 2"/>
          <p:cNvSpPr>
            <a:spLocks noGrp="1"/>
          </p:cNvSpPr>
          <p:nvPr>
            <p:ph type="title"/>
          </p:nvPr>
        </p:nvSpPr>
        <p:spPr>
          <a:xfrm>
            <a:off x="1657350" y="153988"/>
            <a:ext cx="4716463" cy="776287"/>
          </a:xfrm>
        </p:spPr>
        <p:txBody>
          <a:bodyPr/>
          <a:lstStyle/>
          <a:p>
            <a:r>
              <a:rPr lang="zh-CN" altLang="en-US" dirty="0" smtClean="0"/>
              <a:t>练习</a:t>
            </a:r>
            <a:r>
              <a:rPr lang="en-US" altLang="zh-CN" dirty="0" smtClean="0"/>
              <a:t>7</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0" y="1073725"/>
            <a:ext cx="8358188" cy="5478423"/>
          </a:xfrm>
          <a:prstGeom prst="rect">
            <a:avLst/>
          </a:prstGeom>
          <a:noFill/>
        </p:spPr>
        <p:txBody>
          <a:bodyPr>
            <a:spAutoFit/>
          </a:bodyPr>
          <a:lstStyle/>
          <a:p>
            <a:pPr lvl="1" fontAlgn="auto">
              <a:lnSpc>
                <a:spcPct val="150000"/>
              </a:lnSpc>
              <a:spcBef>
                <a:spcPts val="0"/>
              </a:spcBef>
              <a:spcAft>
                <a:spcPts val="0"/>
              </a:spcAft>
              <a:defRPr/>
            </a:pPr>
            <a:r>
              <a:rPr lang="en-US" altLang="zh-CN" sz="2000" dirty="0" smtClean="0">
                <a:latin typeface="+mn-lt"/>
                <a:ea typeface="+mn-ea"/>
              </a:rPr>
              <a:t>3</a:t>
            </a:r>
            <a:r>
              <a:rPr lang="zh-CN" altLang="en-US" sz="2000" dirty="0" smtClean="0">
                <a:latin typeface="+mn-lt"/>
                <a:ea typeface="+mn-ea"/>
              </a:rPr>
              <a:t>、文档注释</a:t>
            </a:r>
            <a:r>
              <a:rPr lang="zh-CN" altLang="en-US" sz="2000" dirty="0">
                <a:solidFill>
                  <a:srgbClr val="FF0000"/>
                </a:solidFill>
                <a:sym typeface="Arial" panose="020B0604020202020204" pitchFamily="34" charset="0"/>
              </a:rPr>
              <a:t>/** </a:t>
            </a:r>
            <a:r>
              <a:rPr lang="zh-CN" altLang="en-US" sz="2000" dirty="0">
                <a:sym typeface="Arial" panose="020B0604020202020204" pitchFamily="34" charset="0"/>
              </a:rPr>
              <a:t>注释文字 </a:t>
            </a:r>
            <a:r>
              <a:rPr lang="zh-CN" altLang="en-US" sz="2000" dirty="0" smtClean="0">
                <a:solidFill>
                  <a:srgbClr val="FF0000"/>
                </a:solidFill>
                <a:sym typeface="Arial" panose="020B0604020202020204" pitchFamily="34" charset="0"/>
              </a:rPr>
              <a:t>*/</a:t>
            </a:r>
            <a:endParaRPr lang="en-US" altLang="zh-CN" sz="2000" dirty="0" smtClean="0">
              <a:latin typeface="+mn-lt"/>
              <a:ea typeface="+mn-ea"/>
            </a:endParaRPr>
          </a:p>
          <a:p>
            <a:pPr fontAlgn="auto">
              <a:lnSpc>
                <a:spcPct val="150000"/>
              </a:lnSpc>
              <a:spcBef>
                <a:spcPts val="0"/>
              </a:spcBef>
              <a:spcAft>
                <a:spcPts val="0"/>
              </a:spcAft>
              <a:defRPr/>
            </a:pPr>
            <a:r>
              <a:rPr lang="zh-CN" altLang="en-US" sz="2000" dirty="0" smtClean="0">
                <a:latin typeface="+mn-lt"/>
                <a:ea typeface="+mn-ea"/>
              </a:rPr>
              <a:t>          文档</a:t>
            </a:r>
            <a:r>
              <a:rPr lang="zh-CN" altLang="en-US" sz="2000" dirty="0">
                <a:latin typeface="+mn-lt"/>
                <a:ea typeface="+mn-ea"/>
              </a:rPr>
              <a:t>注释是</a:t>
            </a:r>
            <a:r>
              <a:rPr lang="en-US" altLang="zh-CN" sz="2000" dirty="0">
                <a:latin typeface="+mn-lt"/>
                <a:ea typeface="+mn-ea"/>
              </a:rPr>
              <a:t>Java</a:t>
            </a:r>
            <a:r>
              <a:rPr lang="zh-CN" altLang="en-US" sz="2000" dirty="0">
                <a:latin typeface="+mn-lt"/>
                <a:ea typeface="+mn-ea"/>
              </a:rPr>
              <a:t>特有的一种注释方法，一般放在用户类的变量、方法、接口及类本身的前面。</a:t>
            </a:r>
            <a:endParaRPr lang="en-US" altLang="zh-CN" sz="2000" dirty="0">
              <a:latin typeface="+mn-lt"/>
              <a:ea typeface="+mn-ea"/>
            </a:endParaRPr>
          </a:p>
          <a:p>
            <a:pPr marL="342900" indent="-342900" fontAlgn="auto">
              <a:lnSpc>
                <a:spcPct val="150000"/>
              </a:lnSpc>
              <a:spcBef>
                <a:spcPts val="0"/>
              </a:spcBef>
              <a:spcAft>
                <a:spcPts val="0"/>
              </a:spcAft>
              <a:buFont typeface="Arial" panose="020B0604020202020204" pitchFamily="34" charset="0"/>
              <a:buChar char="•"/>
              <a:defRPr/>
            </a:pPr>
            <a:r>
              <a:rPr lang="zh-CN" altLang="en-US" sz="2000" dirty="0" smtClean="0">
                <a:latin typeface="+mn-lt"/>
                <a:ea typeface="+mn-ea"/>
              </a:rPr>
              <a:t>通过</a:t>
            </a:r>
            <a:r>
              <a:rPr lang="zh-CN" altLang="en-US" sz="2000" dirty="0">
                <a:latin typeface="+mn-lt"/>
                <a:ea typeface="+mn-ea"/>
              </a:rPr>
              <a:t>运行</a:t>
            </a:r>
            <a:r>
              <a:rPr lang="en-US" altLang="zh-CN" sz="2000" dirty="0">
                <a:latin typeface="+mn-lt"/>
                <a:ea typeface="+mn-ea"/>
              </a:rPr>
              <a:t>JDK</a:t>
            </a:r>
            <a:r>
              <a:rPr lang="zh-CN" altLang="en-US" sz="2000" dirty="0">
                <a:latin typeface="+mn-lt"/>
                <a:ea typeface="+mn-ea"/>
              </a:rPr>
              <a:t>中的</a:t>
            </a:r>
            <a:r>
              <a:rPr lang="en-US" altLang="zh-CN" sz="2000" dirty="0" err="1">
                <a:latin typeface="+mn-lt"/>
                <a:ea typeface="+mn-ea"/>
              </a:rPr>
              <a:t>javadoc</a:t>
            </a:r>
            <a:r>
              <a:rPr lang="zh-CN" altLang="en-US" sz="2000" dirty="0">
                <a:latin typeface="+mn-lt"/>
                <a:ea typeface="+mn-ea"/>
              </a:rPr>
              <a:t>命令可以自动生成一个用户类的</a:t>
            </a:r>
            <a:r>
              <a:rPr lang="en-US" altLang="zh-CN" sz="2000" dirty="0">
                <a:latin typeface="+mn-lt"/>
                <a:ea typeface="+mn-ea"/>
              </a:rPr>
              <a:t>API</a:t>
            </a:r>
            <a:r>
              <a:rPr lang="zh-CN" altLang="en-US" sz="2000" dirty="0">
                <a:latin typeface="+mn-lt"/>
                <a:ea typeface="+mn-ea"/>
              </a:rPr>
              <a:t>文档（</a:t>
            </a:r>
            <a:r>
              <a:rPr lang="en-US" altLang="zh-CN" sz="2000" dirty="0">
                <a:latin typeface="+mn-lt"/>
                <a:ea typeface="+mn-ea"/>
              </a:rPr>
              <a:t>HTML</a:t>
            </a:r>
            <a:r>
              <a:rPr lang="zh-CN" altLang="en-US" sz="2000" dirty="0">
                <a:latin typeface="+mn-lt"/>
                <a:ea typeface="+mn-ea"/>
              </a:rPr>
              <a:t>格式），而程序中的文档注释就会放在该</a:t>
            </a:r>
            <a:r>
              <a:rPr lang="en-US" altLang="zh-CN" sz="2000" dirty="0">
                <a:latin typeface="+mn-lt"/>
                <a:ea typeface="+mn-ea"/>
              </a:rPr>
              <a:t>API</a:t>
            </a:r>
            <a:r>
              <a:rPr lang="zh-CN" altLang="en-US" sz="2000" dirty="0">
                <a:latin typeface="+mn-lt"/>
                <a:ea typeface="+mn-ea"/>
              </a:rPr>
              <a:t>文档相应的位置。</a:t>
            </a:r>
            <a:endParaRPr lang="en-US" altLang="zh-CN" sz="2000" dirty="0">
              <a:latin typeface="+mn-lt"/>
              <a:ea typeface="+mn-ea"/>
            </a:endParaRPr>
          </a:p>
          <a:p>
            <a:pPr marL="800100" lvl="1" indent="-342900" eaLnBrk="1" hangingPunct="1">
              <a:lnSpc>
                <a:spcPct val="150000"/>
              </a:lnSpc>
              <a:spcBef>
                <a:spcPct val="50000"/>
              </a:spcBef>
              <a:buFont typeface="Arial" panose="020B0604020202020204" pitchFamily="34" charset="0"/>
              <a:buChar char="•"/>
              <a:defRPr/>
            </a:pPr>
            <a:r>
              <a:rPr lang="en-US" altLang="zh-CN" sz="2000" dirty="0" smtClean="0">
                <a:latin typeface="+mn-lt"/>
                <a:ea typeface="+mn-ea"/>
              </a:rPr>
              <a:t>API</a:t>
            </a:r>
            <a:r>
              <a:rPr lang="zh-CN" altLang="en-US" sz="2000" dirty="0">
                <a:latin typeface="+mn-lt"/>
                <a:ea typeface="+mn-ea"/>
              </a:rPr>
              <a:t>文档——对于</a:t>
            </a:r>
            <a:r>
              <a:rPr lang="en-US" altLang="zh-CN" sz="2000" dirty="0">
                <a:latin typeface="+mn-lt"/>
                <a:ea typeface="+mn-ea"/>
              </a:rPr>
              <a:t>Java</a:t>
            </a:r>
            <a:r>
              <a:rPr lang="zh-CN" altLang="en-US" sz="2000" dirty="0">
                <a:latin typeface="+mn-lt"/>
                <a:ea typeface="+mn-ea"/>
              </a:rPr>
              <a:t>语言来说，</a:t>
            </a:r>
            <a:r>
              <a:rPr lang="en-US" altLang="zh-CN" sz="2000" dirty="0">
                <a:latin typeface="+mn-lt"/>
                <a:ea typeface="+mn-ea"/>
              </a:rPr>
              <a:t>API</a:t>
            </a:r>
            <a:r>
              <a:rPr lang="zh-CN" altLang="en-US" sz="2000" dirty="0">
                <a:latin typeface="+mn-lt"/>
                <a:ea typeface="+mn-ea"/>
              </a:rPr>
              <a:t>文档通常详细说明了每个类、每个方法的功能。</a:t>
            </a:r>
            <a:endParaRPr lang="en-US" altLang="zh-CN" sz="2000" dirty="0">
              <a:latin typeface="+mn-lt"/>
              <a:ea typeface="+mn-ea"/>
            </a:endParaRPr>
          </a:p>
          <a:p>
            <a:pPr marL="914400" lvl="1" indent="-457200" eaLnBrk="1" hangingPunct="1">
              <a:lnSpc>
                <a:spcPct val="150000"/>
              </a:lnSpc>
              <a:spcBef>
                <a:spcPct val="50000"/>
              </a:spcBef>
              <a:buFont typeface="Arial" panose="020B0604020202020204" pitchFamily="34" charset="0"/>
              <a:buChar char="•"/>
              <a:defRPr/>
            </a:pPr>
            <a:r>
              <a:rPr lang="en-US" altLang="zh-CN" sz="2000" dirty="0" smtClean="0">
                <a:latin typeface="+mn-lt"/>
                <a:ea typeface="+mn-ea"/>
              </a:rPr>
              <a:t>API</a:t>
            </a:r>
            <a:r>
              <a:rPr lang="zh-CN" altLang="en-US" sz="2000" dirty="0">
                <a:latin typeface="+mn-lt"/>
                <a:ea typeface="+mn-ea"/>
              </a:rPr>
              <a:t>接口</a:t>
            </a:r>
            <a:r>
              <a:rPr lang="en-US" altLang="zh-CN" sz="2000" dirty="0">
                <a:latin typeface="+mn-lt"/>
                <a:ea typeface="+mn-ea"/>
              </a:rPr>
              <a:t>——</a:t>
            </a:r>
            <a:r>
              <a:rPr lang="zh-CN" altLang="en-US" sz="2000" dirty="0">
                <a:latin typeface="+mn-lt"/>
                <a:ea typeface="+mn-ea"/>
              </a:rPr>
              <a:t>提供应用程序与开发人员基于某软件或硬件的以访问一组例程的能力。</a:t>
            </a:r>
          </a:p>
          <a:p>
            <a:pPr marL="342900" indent="-342900" fontAlgn="auto">
              <a:lnSpc>
                <a:spcPct val="150000"/>
              </a:lnSpc>
              <a:spcBef>
                <a:spcPts val="0"/>
              </a:spcBef>
              <a:spcAft>
                <a:spcPts val="0"/>
              </a:spcAft>
              <a:buFont typeface="Arial" panose="020B0604020202020204" pitchFamily="34" charset="0"/>
              <a:buChar char="•"/>
              <a:defRPr/>
            </a:pPr>
            <a:r>
              <a:rPr lang="zh-CN" altLang="en-US" sz="2000" dirty="0" smtClean="0">
                <a:latin typeface="+mn-lt"/>
                <a:ea typeface="+mn-ea"/>
              </a:rPr>
              <a:t>由于</a:t>
            </a:r>
            <a:r>
              <a:rPr lang="en-US" altLang="zh-CN" sz="2000" dirty="0">
                <a:latin typeface="+mn-lt"/>
                <a:ea typeface="+mn-ea"/>
              </a:rPr>
              <a:t>API</a:t>
            </a:r>
            <a:r>
              <a:rPr lang="zh-CN" altLang="en-US" sz="2000" dirty="0">
                <a:latin typeface="+mn-lt"/>
                <a:ea typeface="+mn-ea"/>
              </a:rPr>
              <a:t>文档是</a:t>
            </a:r>
            <a:r>
              <a:rPr lang="en-US" altLang="zh-CN" sz="2000" dirty="0">
                <a:latin typeface="+mn-lt"/>
                <a:ea typeface="+mn-ea"/>
              </a:rPr>
              <a:t>HTML</a:t>
            </a:r>
            <a:r>
              <a:rPr lang="zh-CN" altLang="en-US" sz="2000" dirty="0">
                <a:latin typeface="+mn-lt"/>
                <a:ea typeface="+mn-ea"/>
              </a:rPr>
              <a:t>格式的，因此在文档注释中支持</a:t>
            </a:r>
            <a:r>
              <a:rPr lang="en-US" altLang="zh-CN" sz="2000" dirty="0">
                <a:latin typeface="+mn-lt"/>
                <a:ea typeface="+mn-ea"/>
              </a:rPr>
              <a:t>HTML</a:t>
            </a:r>
            <a:r>
              <a:rPr lang="zh-CN" altLang="en-US" sz="2000" dirty="0">
                <a:latin typeface="+mn-lt"/>
                <a:ea typeface="+mn-ea"/>
              </a:rPr>
              <a:t>标签，文档注释还提供了</a:t>
            </a:r>
            <a:r>
              <a:rPr lang="en-US" altLang="zh-CN" sz="2000" dirty="0">
                <a:latin typeface="+mn-lt"/>
                <a:ea typeface="+mn-ea"/>
              </a:rPr>
              <a:t>@</a:t>
            </a:r>
            <a:r>
              <a:rPr lang="zh-CN" altLang="en-US" sz="2000" dirty="0">
                <a:latin typeface="+mn-lt"/>
                <a:ea typeface="+mn-ea"/>
              </a:rPr>
              <a:t>标记符号。</a:t>
            </a:r>
          </a:p>
        </p:txBody>
      </p:sp>
      <p:sp>
        <p:nvSpPr>
          <p:cNvPr id="62467" name="TextBox 2"/>
          <p:cNvSpPr txBox="1">
            <a:spLocks noChangeArrowheads="1"/>
          </p:cNvSpPr>
          <p:nvPr/>
        </p:nvSpPr>
        <p:spPr bwMode="auto">
          <a:xfrm>
            <a:off x="1765300" y="361950"/>
            <a:ext cx="2571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0070C0"/>
                </a:solidFill>
                <a:latin typeface="微软雅黑" panose="020B0503020204020204" pitchFamily="34" charset="-122"/>
                <a:ea typeface="微软雅黑" panose="020B0503020204020204" pitchFamily="34" charset="-122"/>
              </a:rPr>
              <a:t>文档注释</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65895" name="TextBox 359"/>
          <p:cNvSpPr txBox="1">
            <a:spLocks noChangeArrowheads="1"/>
          </p:cNvSpPr>
          <p:nvPr/>
        </p:nvSpPr>
        <p:spPr bwMode="auto">
          <a:xfrm>
            <a:off x="3890963" y="1712913"/>
            <a:ext cx="5286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2.7  </a:t>
            </a:r>
            <a:r>
              <a:rPr lang="zh-CN" altLang="en-US" sz="2800" b="1">
                <a:solidFill>
                  <a:srgbClr val="00ACE6"/>
                </a:solidFill>
                <a:latin typeface="微软雅黑" panose="020B0503020204020204" pitchFamily="34" charset="-122"/>
                <a:ea typeface="微软雅黑" panose="020B0503020204020204" pitchFamily="34" charset="-122"/>
              </a:rPr>
              <a:t>数组</a:t>
            </a:r>
            <a:endParaRPr lang="zh-CN" altLang="en-US" sz="2800" b="1">
              <a:solidFill>
                <a:srgbClr val="009ED6"/>
              </a:solidFill>
              <a:latin typeface="微软雅黑" panose="020B0503020204020204" pitchFamily="34" charset="-122"/>
              <a:ea typeface="微软雅黑" panose="020B0503020204020204" pitchFamily="34" charset="-122"/>
            </a:endParaRPr>
          </a:p>
        </p:txBody>
      </p:sp>
      <p:pic>
        <p:nvPicPr>
          <p:cNvPr id="165896"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897" name="图片 368">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165899" name="组合 311"/>
          <p:cNvGrpSpPr>
            <a:grpSpLocks/>
          </p:cNvGrpSpPr>
          <p:nvPr/>
        </p:nvGrpSpPr>
        <p:grpSpPr bwMode="auto">
          <a:xfrm>
            <a:off x="1106488" y="2987675"/>
            <a:ext cx="7629525" cy="668338"/>
            <a:chOff x="1029300" y="5045322"/>
            <a:chExt cx="7628925" cy="669008"/>
          </a:xfrm>
        </p:grpSpPr>
        <p:grpSp>
          <p:nvGrpSpPr>
            <p:cNvPr id="165929" name="组合 345"/>
            <p:cNvGrpSpPr>
              <a:grpSpLocks/>
            </p:cNvGrpSpPr>
            <p:nvPr/>
          </p:nvGrpSpPr>
          <p:grpSpPr bwMode="auto">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65935" name="组合 351"/>
              <p:cNvGrpSpPr>
                <a:grpSpLocks/>
              </p:cNvGrpSpPr>
              <p:nvPr/>
            </p:nvGrpSpPr>
            <p:grpSpPr bwMode="auto">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65931" name="组合 347"/>
            <p:cNvGrpSpPr>
              <a:grpSpLocks/>
            </p:cNvGrpSpPr>
            <p:nvPr/>
          </p:nvGrpSpPr>
          <p:grpSpPr bwMode="auto">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grpSp>
        <p:nvGrpSpPr>
          <p:cNvPr id="165900" name="组合 313"/>
          <p:cNvGrpSpPr>
            <a:grpSpLocks/>
          </p:cNvGrpSpPr>
          <p:nvPr/>
        </p:nvGrpSpPr>
        <p:grpSpPr bwMode="auto">
          <a:xfrm>
            <a:off x="1328738" y="3713163"/>
            <a:ext cx="7407275" cy="668337"/>
            <a:chOff x="1252258" y="5045323"/>
            <a:chExt cx="7405967" cy="669007"/>
          </a:xfrm>
        </p:grpSpPr>
        <p:grpSp>
          <p:nvGrpSpPr>
            <p:cNvPr id="165922"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65926"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65901" name="组合 314"/>
          <p:cNvGrpSpPr>
            <a:grpSpLocks/>
          </p:cNvGrpSpPr>
          <p:nvPr/>
        </p:nvGrpSpPr>
        <p:grpSpPr bwMode="auto">
          <a:xfrm>
            <a:off x="1328738" y="4438650"/>
            <a:ext cx="7407275" cy="668338"/>
            <a:chOff x="1252258" y="5045323"/>
            <a:chExt cx="7405967" cy="669007"/>
          </a:xfrm>
        </p:grpSpPr>
        <p:grpSp>
          <p:nvGrpSpPr>
            <p:cNvPr id="165915" name="组合 331"/>
            <p:cNvGrpSpPr>
              <a:grpSpLocks/>
            </p:cNvGrpSpPr>
            <p:nvPr/>
          </p:nvGrpSpPr>
          <p:grpSpPr bwMode="auto">
            <a:xfrm>
              <a:off x="2520950" y="5045323"/>
              <a:ext cx="6137275" cy="669007"/>
              <a:chOff x="2520950" y="4924673"/>
              <a:chExt cx="6137275" cy="789657"/>
            </a:xfrm>
          </p:grpSpPr>
          <p:sp>
            <p:nvSpPr>
              <p:cNvPr id="60"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65919" name="组合 335"/>
              <p:cNvGrpSpPr>
                <a:grpSpLocks/>
              </p:cNvGrpSpPr>
              <p:nvPr/>
            </p:nvGrpSpPr>
            <p:grpSpPr bwMode="auto">
              <a:xfrm>
                <a:off x="2520950" y="4924673"/>
                <a:ext cx="6137275" cy="664245"/>
                <a:chOff x="2520950" y="4868193"/>
                <a:chExt cx="6137275" cy="720725"/>
              </a:xfrm>
            </p:grpSpPr>
            <p:sp>
              <p:nvSpPr>
                <p:cNvPr id="62" name="AutoShape 181"/>
                <p:cNvSpPr>
                  <a:spLocks noChangeArrowheads="1"/>
                </p:cNvSpPr>
                <p:nvPr/>
              </p:nvSpPr>
              <p:spPr bwMode="auto">
                <a:xfrm>
                  <a:off x="2517272" y="4868193"/>
                  <a:ext cx="6140953" cy="720444"/>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3"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8"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9"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65902" name="组合 315"/>
          <p:cNvGrpSpPr>
            <a:grpSpLocks/>
          </p:cNvGrpSpPr>
          <p:nvPr/>
        </p:nvGrpSpPr>
        <p:grpSpPr bwMode="auto">
          <a:xfrm>
            <a:off x="1112838" y="3690938"/>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6"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65903" name="组合 316"/>
          <p:cNvGrpSpPr>
            <a:grpSpLocks/>
          </p:cNvGrpSpPr>
          <p:nvPr/>
        </p:nvGrpSpPr>
        <p:grpSpPr bwMode="auto">
          <a:xfrm>
            <a:off x="1112838" y="4402138"/>
            <a:ext cx="635000" cy="636587"/>
            <a:chOff x="1190461" y="2772022"/>
            <a:chExt cx="635025" cy="637257"/>
          </a:xfrm>
        </p:grpSpPr>
        <p:sp>
          <p:nvSpPr>
            <p:cNvPr id="68"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9"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65904" name="TextBox 317"/>
          <p:cNvSpPr txBox="1">
            <a:spLocks noChangeArrowheads="1"/>
          </p:cNvSpPr>
          <p:nvPr/>
        </p:nvSpPr>
        <p:spPr bwMode="auto">
          <a:xfrm>
            <a:off x="1055688" y="31051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2.7.1</a:t>
            </a:r>
            <a:endParaRPr lang="zh-CN" altLang="en-US"/>
          </a:p>
        </p:txBody>
      </p:sp>
      <p:sp>
        <p:nvSpPr>
          <p:cNvPr id="165905" name="TextBox 318"/>
          <p:cNvSpPr txBox="1">
            <a:spLocks noChangeArrowheads="1"/>
          </p:cNvSpPr>
          <p:nvPr/>
        </p:nvSpPr>
        <p:spPr bwMode="auto">
          <a:xfrm>
            <a:off x="1055688" y="38274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2.7.2</a:t>
            </a:r>
            <a:endParaRPr lang="zh-CN" altLang="en-US"/>
          </a:p>
        </p:txBody>
      </p:sp>
      <p:sp>
        <p:nvSpPr>
          <p:cNvPr id="165906" name="TextBox 319"/>
          <p:cNvSpPr txBox="1">
            <a:spLocks noChangeArrowheads="1"/>
          </p:cNvSpPr>
          <p:nvPr/>
        </p:nvSpPr>
        <p:spPr bwMode="auto">
          <a:xfrm>
            <a:off x="1055688" y="45513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2.7.3</a:t>
            </a:r>
            <a:endParaRPr lang="zh-CN" altLang="en-US"/>
          </a:p>
        </p:txBody>
      </p:sp>
      <p:sp>
        <p:nvSpPr>
          <p:cNvPr id="165907" name="TextBox 320"/>
          <p:cNvSpPr txBox="1">
            <a:spLocks noChangeArrowheads="1"/>
          </p:cNvSpPr>
          <p:nvPr/>
        </p:nvSpPr>
        <p:spPr bwMode="auto">
          <a:xfrm>
            <a:off x="3213100" y="3089275"/>
            <a:ext cx="469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数组的定义</a:t>
            </a:r>
          </a:p>
        </p:txBody>
      </p:sp>
      <p:sp>
        <p:nvSpPr>
          <p:cNvPr id="165908" name="TextBox 321"/>
          <p:cNvSpPr txBox="1">
            <a:spLocks noChangeArrowheads="1"/>
          </p:cNvSpPr>
          <p:nvPr/>
        </p:nvSpPr>
        <p:spPr bwMode="auto">
          <a:xfrm>
            <a:off x="3213100" y="3814763"/>
            <a:ext cx="448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数组的常见操作</a:t>
            </a:r>
          </a:p>
        </p:txBody>
      </p:sp>
      <p:sp>
        <p:nvSpPr>
          <p:cNvPr id="165909" name="TextBox 322"/>
          <p:cNvSpPr txBox="1">
            <a:spLocks noChangeArrowheads="1"/>
          </p:cNvSpPr>
          <p:nvPr/>
        </p:nvSpPr>
        <p:spPr bwMode="auto">
          <a:xfrm>
            <a:off x="3213100" y="4541838"/>
            <a:ext cx="2446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多维数组</a:t>
            </a:r>
          </a:p>
        </p:txBody>
      </p:sp>
      <p:sp>
        <p:nvSpPr>
          <p:cNvPr id="16591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内容占位符 2"/>
          <p:cNvSpPr>
            <a:spLocks noGrp="1"/>
          </p:cNvSpPr>
          <p:nvPr>
            <p:ph idx="1"/>
          </p:nvPr>
        </p:nvSpPr>
        <p:spPr>
          <a:xfrm>
            <a:off x="374650" y="1042988"/>
            <a:ext cx="8199438" cy="5059362"/>
          </a:xfrm>
        </p:spPr>
        <p:txBody>
          <a:bodyPr/>
          <a:lstStyle/>
          <a:p>
            <a:pPr eaLnBrk="1" hangingPunct="1"/>
            <a:r>
              <a:rPr lang="en-US" altLang="zh-CN" b="1" dirty="0" smtClean="0">
                <a:solidFill>
                  <a:srgbClr val="0070C0"/>
                </a:solidFill>
              </a:rPr>
              <a:t>2.7.1 </a:t>
            </a:r>
            <a:r>
              <a:rPr lang="zh-CN" altLang="en-US" b="1" dirty="0" smtClean="0">
                <a:solidFill>
                  <a:srgbClr val="0070C0"/>
                </a:solidFill>
              </a:rPr>
              <a:t>数组的定义</a:t>
            </a:r>
          </a:p>
          <a:p>
            <a:pPr lvl="1" eaLnBrk="1" hangingPunct="1"/>
            <a:r>
              <a:rPr lang="zh-CN" altLang="en-US" dirty="0" smtClean="0"/>
              <a:t>数组是指一组数据的集合，数组中的每个元素被称为元素，在数组中可以存放任意类型的元素，但同一个数组中存放的元素类型必须一致。</a:t>
            </a:r>
            <a:endParaRPr lang="en-US" altLang="zh-CN" dirty="0" smtClean="0"/>
          </a:p>
          <a:p>
            <a:pPr lvl="1" eaLnBrk="1" hangingPunct="1"/>
            <a:r>
              <a:rPr lang="zh-CN" altLang="en-US" dirty="0" smtClean="0"/>
              <a:t>在</a:t>
            </a:r>
            <a:r>
              <a:rPr lang="en-US" altLang="zh-CN" dirty="0" smtClean="0"/>
              <a:t>Java</a:t>
            </a:r>
            <a:r>
              <a:rPr lang="zh-CN" altLang="en-US" dirty="0" smtClean="0"/>
              <a:t>中，可以使用下列格式定义一个数组，具体示例如下：</a:t>
            </a:r>
            <a:endParaRPr lang="en-US" altLang="zh-CN" dirty="0" smtClean="0"/>
          </a:p>
          <a:p>
            <a:pPr lvl="1" eaLnBrk="1" hangingPunct="1"/>
            <a:endParaRPr lang="en-US" altLang="zh-CN" dirty="0" smtClean="0"/>
          </a:p>
          <a:p>
            <a:pPr lvl="1" eaLnBrk="1" hangingPunct="1"/>
            <a:r>
              <a:rPr lang="zh-CN" altLang="en-US" dirty="0" smtClean="0"/>
              <a:t>上述语句就相当于在内存中定义了</a:t>
            </a:r>
            <a:r>
              <a:rPr lang="en-US" altLang="zh-CN" dirty="0" smtClean="0"/>
              <a:t>100</a:t>
            </a:r>
            <a:r>
              <a:rPr lang="zh-CN" altLang="en-US" dirty="0" smtClean="0"/>
              <a:t>个</a:t>
            </a:r>
            <a:r>
              <a:rPr lang="en-US" altLang="zh-CN" dirty="0" err="1" smtClean="0"/>
              <a:t>int</a:t>
            </a:r>
            <a:r>
              <a:rPr lang="zh-CN" altLang="en-US" dirty="0" smtClean="0"/>
              <a:t>类型的变量，第一个变量的名称为</a:t>
            </a:r>
            <a:r>
              <a:rPr lang="en-US" altLang="zh-CN" dirty="0" smtClean="0"/>
              <a:t>x[0]</a:t>
            </a:r>
            <a:r>
              <a:rPr lang="zh-CN" altLang="en-US" dirty="0" smtClean="0"/>
              <a:t>，第二个变量的名称为</a:t>
            </a:r>
            <a:r>
              <a:rPr lang="en-US" altLang="zh-CN" dirty="0" smtClean="0"/>
              <a:t>x[1]</a:t>
            </a:r>
            <a:r>
              <a:rPr lang="zh-CN" altLang="en-US" dirty="0" smtClean="0"/>
              <a:t>，以此类推，第</a:t>
            </a:r>
            <a:r>
              <a:rPr lang="en-US" altLang="zh-CN" dirty="0" smtClean="0"/>
              <a:t>100</a:t>
            </a:r>
            <a:r>
              <a:rPr lang="zh-CN" altLang="en-US" dirty="0" smtClean="0"/>
              <a:t>个变量的名称为</a:t>
            </a:r>
            <a:r>
              <a:rPr lang="en-US" altLang="zh-CN" dirty="0" smtClean="0"/>
              <a:t>x[99]</a:t>
            </a:r>
            <a:r>
              <a:rPr lang="zh-CN" altLang="en-US" dirty="0" smtClean="0"/>
              <a:t>，这些变量的初始值都是</a:t>
            </a:r>
            <a:r>
              <a:rPr lang="en-US" altLang="zh-CN" dirty="0" smtClean="0"/>
              <a:t>0</a:t>
            </a:r>
            <a:r>
              <a:rPr lang="zh-CN" altLang="en-US" dirty="0" smtClean="0"/>
              <a:t>。</a:t>
            </a:r>
          </a:p>
        </p:txBody>
      </p:sp>
      <p:pic>
        <p:nvPicPr>
          <p:cNvPr id="16691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703638"/>
            <a:ext cx="55340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91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374650" y="1008063"/>
            <a:ext cx="8199438" cy="5059362"/>
          </a:xfrm>
        </p:spPr>
        <p:txBody>
          <a:bodyPr/>
          <a:lstStyle/>
          <a:p>
            <a:pPr eaLnBrk="1" hangingPunct="1"/>
            <a:r>
              <a:rPr lang="en-US" altLang="zh-CN" b="1" smtClean="0">
                <a:solidFill>
                  <a:srgbClr val="0070C0"/>
                </a:solidFill>
              </a:rPr>
              <a:t>2.7.1 </a:t>
            </a:r>
            <a:r>
              <a:rPr lang="zh-CN" altLang="en-US" b="1" smtClean="0">
                <a:solidFill>
                  <a:srgbClr val="0070C0"/>
                </a:solidFill>
              </a:rPr>
              <a:t>数组的定义</a:t>
            </a:r>
          </a:p>
          <a:p>
            <a:pPr lvl="1" eaLnBrk="1" hangingPunct="1"/>
            <a:r>
              <a:rPr lang="zh-CN" altLang="en-US" smtClean="0"/>
              <a:t>为了更好地理解数组的定义方式，可以把上述代码定义为两行来写，具体如下：</a:t>
            </a:r>
            <a:endParaRPr lang="en-US" altLang="zh-CN" smtClean="0"/>
          </a:p>
          <a:p>
            <a:pPr lvl="1" eaLnBrk="1" hangingPunct="1"/>
            <a:endParaRPr lang="en-US" altLang="zh-CN" smtClean="0"/>
          </a:p>
          <a:p>
            <a:pPr lvl="1" eaLnBrk="1" hangingPunct="1"/>
            <a:endParaRPr lang="en-US" altLang="zh-CN" sz="600" smtClean="0"/>
          </a:p>
          <a:p>
            <a:pPr lvl="1" eaLnBrk="1" hangingPunct="1"/>
            <a:r>
              <a:rPr lang="zh-CN" altLang="en-US" smtClean="0"/>
              <a:t>接下来，通过两张内存图来说明数组在创建过程中的内存分配情况，具体如下所示：</a:t>
            </a:r>
            <a:endParaRPr lang="en-US" altLang="zh-CN" smtClean="0"/>
          </a:p>
        </p:txBody>
      </p:sp>
      <p:pic>
        <p:nvPicPr>
          <p:cNvPr id="1679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325" y="2641600"/>
            <a:ext cx="709612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940" name="Picture 3" descr="数组声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63" y="4340225"/>
            <a:ext cx="302895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67942" name="对象 3"/>
          <p:cNvGraphicFramePr>
            <a:graphicFrameLocks noChangeAspect="1"/>
          </p:cNvGraphicFramePr>
          <p:nvPr/>
        </p:nvGraphicFramePr>
        <p:xfrm>
          <a:off x="3756025" y="4051300"/>
          <a:ext cx="4418013" cy="2443163"/>
        </p:xfrm>
        <a:graphic>
          <a:graphicData uri="http://schemas.openxmlformats.org/presentationml/2006/ole">
            <mc:AlternateContent xmlns:mc="http://schemas.openxmlformats.org/markup-compatibility/2006">
              <mc:Choice xmlns:v="urn:schemas-microsoft-com:vml" Requires="v">
                <p:oleObj spid="_x0000_s168069" name="Visio" r:id="rId5" imgW="5741081" imgH="3185229" progId="Visio.Drawing.11">
                  <p:embed/>
                </p:oleObj>
              </mc:Choice>
              <mc:Fallback>
                <p:oleObj name="Visio" r:id="rId5" imgW="5741081" imgH="3185229" progId="Visio.Drawing.11">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6025" y="4051300"/>
                        <a:ext cx="4418013"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794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025525"/>
            <a:ext cx="7886700" cy="4957763"/>
          </a:xfrm>
        </p:spPr>
        <p:txBody>
          <a:bodyPr/>
          <a:lstStyle/>
          <a:p>
            <a:pPr>
              <a:lnSpc>
                <a:spcPct val="100000"/>
              </a:lnSpc>
              <a:spcBef>
                <a:spcPts val="600"/>
              </a:spcBef>
              <a:defRPr/>
            </a:pPr>
            <a:r>
              <a:rPr lang="en-US" altLang="zh-CN" b="1" dirty="0" smtClean="0">
                <a:solidFill>
                  <a:srgbClr val="0070C0"/>
                </a:solidFill>
              </a:rPr>
              <a:t>2.7.1 </a:t>
            </a:r>
            <a:r>
              <a:rPr lang="zh-CN" altLang="en-US" b="1" dirty="0" smtClean="0">
                <a:solidFill>
                  <a:srgbClr val="0070C0"/>
                </a:solidFill>
              </a:rPr>
              <a:t>数组的定义</a:t>
            </a:r>
            <a:endParaRPr lang="en-US" altLang="zh-CN" b="1" dirty="0" smtClean="0">
              <a:solidFill>
                <a:srgbClr val="0070C0"/>
              </a:solidFill>
            </a:endParaRPr>
          </a:p>
          <a:p>
            <a:pPr>
              <a:lnSpc>
                <a:spcPct val="100000"/>
              </a:lnSpc>
              <a:spcBef>
                <a:spcPts val="600"/>
              </a:spcBef>
              <a:defRPr/>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数组使用前必须先声明。声明数组的语法形式：</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gn="ctr">
              <a:lnSpc>
                <a:spcPct val="100000"/>
              </a:lnSpc>
              <a:spcBef>
                <a:spcPts val="600"/>
              </a:spcBef>
              <a:buFont typeface="Arial" panose="020B0604020202020204" pitchFamily="34" charset="0"/>
              <a:buNone/>
              <a:defRPr/>
            </a:pPr>
            <a:r>
              <a:rPr lang="zh-CN" altLang="en-US" sz="2000" dirty="0" smtClean="0">
                <a:solidFill>
                  <a:srgbClr val="FF0000"/>
                </a:solidFill>
                <a:latin typeface="微软雅黑" panose="020B0503020204020204" pitchFamily="34" charset="-122"/>
                <a:ea typeface="微软雅黑" panose="020B0503020204020204" pitchFamily="34" charset="-122"/>
              </a:rPr>
              <a:t>数据类型 </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数组名</a:t>
            </a:r>
            <a:r>
              <a:rPr lang="en-US" altLang="zh-CN"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solidFill>
                  <a:srgbClr val="FF0000"/>
                </a:solidFill>
                <a:latin typeface="微软雅黑" panose="020B0503020204020204" pitchFamily="34" charset="-122"/>
                <a:ea typeface="微软雅黑" panose="020B0503020204020204" pitchFamily="34" charset="-122"/>
              </a:rPr>
              <a:t>或      数据类型 数组名</a:t>
            </a:r>
            <a:r>
              <a:rPr lang="en-US" altLang="zh-CN" sz="2000" dirty="0" smtClean="0">
                <a:solidFill>
                  <a:srgbClr val="FF0000"/>
                </a:solidFill>
                <a:latin typeface="微软雅黑" panose="020B0503020204020204" pitchFamily="34" charset="-122"/>
                <a:ea typeface="微软雅黑" panose="020B0503020204020204" pitchFamily="34" charset="-122"/>
              </a:rPr>
              <a:t>[];</a:t>
            </a:r>
          </a:p>
          <a:p>
            <a:pPr marL="0" indent="0">
              <a:lnSpc>
                <a:spcPct val="100000"/>
              </a:lnSpc>
              <a:spcBef>
                <a:spcPts val="600"/>
              </a:spcBef>
              <a:buFont typeface="Arial" panose="020B0604020202020204" pitchFamily="34" charset="0"/>
              <a:buNone/>
              <a:defRPr/>
            </a:pPr>
            <a:r>
              <a:rPr lang="zh-CN" altLang="en-US" sz="2000" dirty="0" smtClean="0">
                <a:solidFill>
                  <a:srgbClr val="FF0000"/>
                </a:solidFill>
                <a:latin typeface="微软雅黑" panose="020B0503020204020204" pitchFamily="34" charset="-122"/>
                <a:ea typeface="微软雅黑" panose="020B0503020204020204" pitchFamily="34" charset="-122"/>
              </a:rPr>
              <a:t>注意：</a:t>
            </a:r>
            <a:r>
              <a:rPr lang="zh-CN" altLang="en-US" sz="2000" dirty="0" smtClean="0">
                <a:latin typeface="微软雅黑" panose="020B0503020204020204" pitchFamily="34" charset="-122"/>
                <a:ea typeface="微软雅黑" panose="020B0503020204020204" pitchFamily="34" charset="-122"/>
              </a:rPr>
              <a:t>这种方法只是声明数组，并没有分配内存空间，如果想真正使用数组，必须使用</a:t>
            </a:r>
            <a:r>
              <a:rPr lang="en-US" altLang="zh-CN" sz="2000" dirty="0" smtClean="0">
                <a:latin typeface="微软雅黑" panose="020B0503020204020204" pitchFamily="34" charset="-122"/>
                <a:ea typeface="微软雅黑" panose="020B0503020204020204" pitchFamily="34" charset="-122"/>
              </a:rPr>
              <a:t>new</a:t>
            </a:r>
            <a:r>
              <a:rPr lang="zh-CN" altLang="en-US" sz="2000" dirty="0" smtClean="0">
                <a:latin typeface="微软雅黑" panose="020B0503020204020204" pitchFamily="34" charset="-122"/>
                <a:ea typeface="微软雅黑" panose="020B0503020204020204" pitchFamily="34" charset="-122"/>
              </a:rPr>
              <a:t>关键字定义数组大小。这也是对数组的动态初始化。</a:t>
            </a:r>
            <a:endParaRPr lang="en-US" altLang="zh-CN" sz="2000" dirty="0" smtClean="0">
              <a:latin typeface="微软雅黑" panose="020B0503020204020204" pitchFamily="34" charset="-122"/>
              <a:ea typeface="微软雅黑" panose="020B0503020204020204" pitchFamily="34" charset="-122"/>
            </a:endParaRPr>
          </a:p>
          <a:p>
            <a:pPr>
              <a:lnSpc>
                <a:spcPct val="100000"/>
              </a:lnSpc>
              <a:spcBef>
                <a:spcPts val="600"/>
              </a:spcBef>
              <a:defRPr/>
            </a:pPr>
            <a:endParaRPr lang="zh-CN" altLang="en-US" sz="2000" dirty="0" smtClean="0">
              <a:solidFill>
                <a:schemeClr val="tx1">
                  <a:lumMod val="85000"/>
                  <a:lumOff val="15000"/>
                </a:schemeClr>
              </a:solidFill>
            </a:endParaRPr>
          </a:p>
          <a:p>
            <a:pPr>
              <a:lnSpc>
                <a:spcPct val="100000"/>
              </a:lnSpc>
              <a:spcBef>
                <a:spcPts val="600"/>
              </a:spcBef>
              <a:defRPr/>
            </a:pPr>
            <a:endParaRPr lang="zh-CN" altLang="en-US" sz="2400" dirty="0"/>
          </a:p>
        </p:txBody>
      </p:sp>
      <p:sp>
        <p:nvSpPr>
          <p:cNvPr id="168963" name="标题 2"/>
          <p:cNvSpPr>
            <a:spLocks noGrp="1"/>
          </p:cNvSpPr>
          <p:nvPr>
            <p:ph type="title"/>
          </p:nvPr>
        </p:nvSpPr>
        <p:spPr>
          <a:xfrm>
            <a:off x="1657350" y="415925"/>
            <a:ext cx="4716463" cy="557213"/>
          </a:xfrm>
        </p:spPr>
        <p:txBody>
          <a:bodyPr/>
          <a:lstStyle/>
          <a:p>
            <a:r>
              <a:rPr lang="en-US" altLang="zh-CN" sz="3200" b="1" smtClean="0">
                <a:solidFill>
                  <a:srgbClr val="0070C0"/>
                </a:solidFill>
                <a:sym typeface="宋体" panose="02010600030101010101" pitchFamily="2" charset="-122"/>
              </a:rPr>
              <a:t>2.7 </a:t>
            </a:r>
            <a:r>
              <a:rPr lang="zh-CN" altLang="en-US" sz="3200" b="1" smtClean="0">
                <a:solidFill>
                  <a:srgbClr val="0070C0"/>
                </a:solidFill>
                <a:sym typeface="宋体" panose="02010600030101010101" pitchFamily="2" charset="-122"/>
              </a:rPr>
              <a:t>数组</a:t>
            </a:r>
            <a:endParaRPr lang="zh-CN" altLang="en-US" sz="3200" smtClean="0"/>
          </a:p>
        </p:txBody>
      </p:sp>
      <p:grpSp>
        <p:nvGrpSpPr>
          <p:cNvPr id="168964" name="组合 12"/>
          <p:cNvGrpSpPr>
            <a:grpSpLocks/>
          </p:cNvGrpSpPr>
          <p:nvPr/>
        </p:nvGrpSpPr>
        <p:grpSpPr bwMode="auto">
          <a:xfrm>
            <a:off x="304800" y="3295650"/>
            <a:ext cx="8534400" cy="3248025"/>
            <a:chOff x="252480" y="2609526"/>
            <a:chExt cx="8535194" cy="3248458"/>
          </a:xfrm>
        </p:grpSpPr>
        <p:sp>
          <p:nvSpPr>
            <p:cNvPr id="5" name="圆角矩形 4"/>
            <p:cNvSpPr/>
            <p:nvPr/>
          </p:nvSpPr>
          <p:spPr>
            <a:xfrm>
              <a:off x="252480" y="2661921"/>
              <a:ext cx="8535194" cy="319606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6" name="矩形 5"/>
            <p:cNvSpPr/>
            <p:nvPr/>
          </p:nvSpPr>
          <p:spPr>
            <a:xfrm>
              <a:off x="481101" y="4424281"/>
              <a:ext cx="8282759" cy="11812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7" name="矩形 6"/>
            <p:cNvSpPr/>
            <p:nvPr/>
          </p:nvSpPr>
          <p:spPr>
            <a:xfrm>
              <a:off x="481101" y="3266839"/>
              <a:ext cx="8282759" cy="4175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8" name="内容占位符 2"/>
            <p:cNvSpPr txBox="1">
              <a:spLocks/>
            </p:cNvSpPr>
            <p:nvPr/>
          </p:nvSpPr>
          <p:spPr>
            <a:xfrm>
              <a:off x="393781" y="2609526"/>
              <a:ext cx="7347634" cy="617620"/>
            </a:xfrm>
            <a:prstGeom prst="rect">
              <a:avLst/>
            </a:prstGeom>
          </p:spPr>
          <p:txBody>
            <a:bodyPr lIns="121917" tIns="60958" rIns="121917" bIns="60958">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defRPr/>
              </a:pPr>
              <a:r>
                <a:rPr lang="zh-CN" altLang="en-US" sz="2000" dirty="0">
                  <a:solidFill>
                    <a:schemeClr val="tx1">
                      <a:lumMod val="85000"/>
                      <a:lumOff val="15000"/>
                    </a:schemeClr>
                  </a:solidFill>
                </a:rPr>
                <a:t>例如：</a:t>
              </a:r>
            </a:p>
          </p:txBody>
        </p:sp>
        <p:sp>
          <p:nvSpPr>
            <p:cNvPr id="9" name="内容占位符 2"/>
            <p:cNvSpPr txBox="1">
              <a:spLocks/>
            </p:cNvSpPr>
            <p:nvPr/>
          </p:nvSpPr>
          <p:spPr>
            <a:xfrm>
              <a:off x="393781" y="3795547"/>
              <a:ext cx="7347634" cy="614444"/>
            </a:xfrm>
            <a:prstGeom prst="rect">
              <a:avLst/>
            </a:prstGeom>
          </p:spPr>
          <p:txBody>
            <a:bodyPr lIns="121917" tIns="60958" rIns="121917" bIns="60958"/>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defRPr/>
              </a:pPr>
              <a:r>
                <a:rPr lang="zh-CN" altLang="en-US" sz="2000" b="1" dirty="0">
                  <a:solidFill>
                    <a:srgbClr val="FF0000"/>
                  </a:solidFill>
                </a:rPr>
                <a:t>注意</a:t>
              </a:r>
              <a:r>
                <a:rPr lang="zh-CN" altLang="en-US" sz="2000" dirty="0">
                  <a:solidFill>
                    <a:schemeClr val="tx1">
                      <a:lumMod val="85000"/>
                      <a:lumOff val="15000"/>
                    </a:schemeClr>
                  </a:solidFill>
                </a:rPr>
                <a:t>，下标</a:t>
              </a:r>
              <a:r>
                <a:rPr lang="en-US" altLang="zh-CN" sz="2000" dirty="0">
                  <a:solidFill>
                    <a:schemeClr val="tx1">
                      <a:lumMod val="85000"/>
                      <a:lumOff val="15000"/>
                    </a:schemeClr>
                  </a:solidFill>
                </a:rPr>
                <a:t>[]</a:t>
              </a:r>
              <a:r>
                <a:rPr lang="zh-CN" altLang="en-US" sz="2000" dirty="0">
                  <a:solidFill>
                    <a:schemeClr val="tx1">
                      <a:lumMod val="85000"/>
                      <a:lumOff val="15000"/>
                    </a:schemeClr>
                  </a:solidFill>
                </a:rPr>
                <a:t>在数组名前或在数组名后是有区别的。如：</a:t>
              </a:r>
            </a:p>
          </p:txBody>
        </p:sp>
        <p:sp>
          <p:nvSpPr>
            <p:cNvPr id="10" name="内容占位符 2"/>
            <p:cNvSpPr txBox="1">
              <a:spLocks/>
            </p:cNvSpPr>
            <p:nvPr/>
          </p:nvSpPr>
          <p:spPr>
            <a:xfrm>
              <a:off x="620814" y="4448096"/>
              <a:ext cx="7349222" cy="614445"/>
            </a:xfrm>
            <a:prstGeom prst="rect">
              <a:avLst/>
            </a:prstGeom>
          </p:spPr>
          <p:txBody>
            <a:bodyPr lIns="121917" tIns="60958" rIns="121917" bIns="60958">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defRPr/>
              </a:pPr>
              <a:r>
                <a:rPr lang="en-US" altLang="zh-CN" dirty="0" err="1">
                  <a:solidFill>
                    <a:schemeClr val="tx1">
                      <a:lumMod val="85000"/>
                      <a:lumOff val="15000"/>
                    </a:schemeClr>
                  </a:solidFill>
                </a:rPr>
                <a:t>int</a:t>
              </a:r>
              <a:r>
                <a:rPr lang="en-US" altLang="zh-CN" dirty="0">
                  <a:solidFill>
                    <a:schemeClr val="tx1">
                      <a:lumMod val="85000"/>
                      <a:lumOff val="15000"/>
                    </a:schemeClr>
                  </a:solidFill>
                </a:rPr>
                <a:t> []</a:t>
              </a:r>
              <a:r>
                <a:rPr lang="en-US" altLang="zh-CN" dirty="0" err="1">
                  <a:solidFill>
                    <a:schemeClr val="tx1">
                      <a:lumMod val="85000"/>
                      <a:lumOff val="15000"/>
                    </a:schemeClr>
                  </a:solidFill>
                </a:rPr>
                <a:t>a,b</a:t>
              </a:r>
              <a:r>
                <a:rPr lang="en-US" altLang="zh-CN" dirty="0" smtClean="0">
                  <a:solidFill>
                    <a:schemeClr val="tx1">
                      <a:lumMod val="85000"/>
                      <a:lumOff val="15000"/>
                    </a:schemeClr>
                  </a:solidFill>
                </a:rPr>
                <a:t>;    </a:t>
              </a:r>
              <a:r>
                <a:rPr lang="en-US" altLang="zh-CN" dirty="0" smtClean="0">
                  <a:solidFill>
                    <a:srgbClr val="00B050"/>
                  </a:solidFill>
                </a:rPr>
                <a:t>//</a:t>
              </a:r>
              <a:r>
                <a:rPr lang="en-US" altLang="zh-CN" dirty="0">
                  <a:solidFill>
                    <a:srgbClr val="00B050"/>
                  </a:solidFill>
                </a:rPr>
                <a:t>a</a:t>
              </a:r>
              <a:r>
                <a:rPr lang="zh-CN" altLang="en-US" dirty="0">
                  <a:solidFill>
                    <a:srgbClr val="00B050"/>
                  </a:solidFill>
                </a:rPr>
                <a:t>和</a:t>
              </a:r>
              <a:r>
                <a:rPr lang="en-US" altLang="zh-CN" dirty="0">
                  <a:solidFill>
                    <a:srgbClr val="00B050"/>
                  </a:solidFill>
                </a:rPr>
                <a:t>b</a:t>
              </a:r>
              <a:r>
                <a:rPr lang="zh-CN" altLang="en-US" dirty="0">
                  <a:solidFill>
                    <a:srgbClr val="00B050"/>
                  </a:solidFill>
                </a:rPr>
                <a:t>都是一</a:t>
              </a:r>
              <a:r>
                <a:rPr lang="zh-CN" altLang="en-US" dirty="0" smtClean="0">
                  <a:solidFill>
                    <a:srgbClr val="00B050"/>
                  </a:solidFill>
                </a:rPr>
                <a:t>维数组名</a:t>
              </a:r>
              <a:endParaRPr lang="zh-CN" altLang="en-US" dirty="0">
                <a:solidFill>
                  <a:srgbClr val="00B050"/>
                </a:solidFill>
              </a:endParaRPr>
            </a:p>
          </p:txBody>
        </p:sp>
        <p:sp>
          <p:nvSpPr>
            <p:cNvPr id="11" name="内容占位符 2"/>
            <p:cNvSpPr txBox="1">
              <a:spLocks/>
            </p:cNvSpPr>
            <p:nvPr/>
          </p:nvSpPr>
          <p:spPr>
            <a:xfrm>
              <a:off x="593825" y="3166813"/>
              <a:ext cx="7347634" cy="617619"/>
            </a:xfrm>
            <a:prstGeom prst="rect">
              <a:avLst/>
            </a:prstGeom>
          </p:spPr>
          <p:txBody>
            <a:bodyPr lIns="121917" tIns="60958" rIns="121917" bIns="60958">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defRPr/>
              </a:pPr>
              <a:r>
                <a:rPr lang="en-US" altLang="zh-CN" dirty="0" err="1">
                  <a:solidFill>
                    <a:schemeClr val="tx1">
                      <a:lumMod val="85000"/>
                      <a:lumOff val="15000"/>
                    </a:schemeClr>
                  </a:solidFill>
                </a:rPr>
                <a:t>int</a:t>
              </a:r>
              <a:r>
                <a:rPr lang="en-US" altLang="zh-CN" dirty="0">
                  <a:solidFill>
                    <a:schemeClr val="tx1">
                      <a:lumMod val="85000"/>
                      <a:lumOff val="15000"/>
                    </a:schemeClr>
                  </a:solidFill>
                </a:rPr>
                <a:t> a[],b</a:t>
              </a:r>
              <a:r>
                <a:rPr lang="en-US" altLang="zh-CN" dirty="0" smtClean="0">
                  <a:solidFill>
                    <a:schemeClr val="tx1">
                      <a:lumMod val="85000"/>
                      <a:lumOff val="15000"/>
                    </a:schemeClr>
                  </a:solidFill>
                </a:rPr>
                <a:t>[];     </a:t>
              </a:r>
              <a:r>
                <a:rPr lang="en-US" altLang="zh-CN" dirty="0">
                  <a:solidFill>
                    <a:schemeClr val="tx1">
                      <a:lumMod val="85000"/>
                      <a:lumOff val="15000"/>
                    </a:schemeClr>
                  </a:solidFill>
                </a:rPr>
                <a:t>a=new </a:t>
              </a:r>
              <a:r>
                <a:rPr lang="en-US" altLang="zh-CN" dirty="0" err="1">
                  <a:solidFill>
                    <a:schemeClr val="tx1">
                      <a:lumMod val="85000"/>
                      <a:lumOff val="15000"/>
                    </a:schemeClr>
                  </a:solidFill>
                </a:rPr>
                <a:t>int</a:t>
              </a:r>
              <a:r>
                <a:rPr lang="en-US" altLang="zh-CN" dirty="0">
                  <a:solidFill>
                    <a:schemeClr val="tx1">
                      <a:lumMod val="85000"/>
                      <a:lumOff val="15000"/>
                    </a:schemeClr>
                  </a:solidFill>
                </a:rPr>
                <a:t>[10</a:t>
              </a:r>
              <a:r>
                <a:rPr lang="en-US" altLang="zh-CN" dirty="0" smtClean="0">
                  <a:solidFill>
                    <a:schemeClr val="tx1">
                      <a:lumMod val="85000"/>
                      <a:lumOff val="15000"/>
                    </a:schemeClr>
                  </a:solidFill>
                </a:rPr>
                <a:t>];      </a:t>
              </a:r>
              <a:r>
                <a:rPr lang="zh-CN" altLang="en-US" dirty="0" smtClean="0">
                  <a:solidFill>
                    <a:schemeClr val="tx1">
                      <a:lumMod val="85000"/>
                      <a:lumOff val="15000"/>
                    </a:schemeClr>
                  </a:solidFill>
                </a:rPr>
                <a:t>或者  </a:t>
              </a:r>
              <a:r>
                <a:rPr lang="en-US" altLang="zh-CN" dirty="0" err="1" smtClean="0">
                  <a:solidFill>
                    <a:schemeClr val="tx1">
                      <a:lumMod val="85000"/>
                      <a:lumOff val="15000"/>
                    </a:schemeClr>
                  </a:solidFill>
                </a:rPr>
                <a:t>int</a:t>
              </a:r>
              <a:r>
                <a:rPr lang="en-US" altLang="zh-CN" dirty="0" smtClean="0">
                  <a:solidFill>
                    <a:schemeClr val="tx1">
                      <a:lumMod val="85000"/>
                      <a:lumOff val="15000"/>
                    </a:schemeClr>
                  </a:solidFill>
                </a:rPr>
                <a:t> </a:t>
              </a:r>
              <a:r>
                <a:rPr lang="en-US" altLang="zh-CN" dirty="0">
                  <a:solidFill>
                    <a:schemeClr val="tx1">
                      <a:lumMod val="85000"/>
                      <a:lumOff val="15000"/>
                    </a:schemeClr>
                  </a:solidFill>
                </a:rPr>
                <a:t>a[]=new </a:t>
              </a:r>
              <a:r>
                <a:rPr lang="en-US" altLang="zh-CN" dirty="0" err="1">
                  <a:solidFill>
                    <a:schemeClr val="tx1">
                      <a:lumMod val="85000"/>
                      <a:lumOff val="15000"/>
                    </a:schemeClr>
                  </a:solidFill>
                </a:rPr>
                <a:t>int</a:t>
              </a:r>
              <a:r>
                <a:rPr lang="en-US" altLang="zh-CN" dirty="0">
                  <a:solidFill>
                    <a:schemeClr val="tx1">
                      <a:lumMod val="85000"/>
                      <a:lumOff val="15000"/>
                    </a:schemeClr>
                  </a:solidFill>
                </a:rPr>
                <a:t>[10</a:t>
              </a:r>
              <a:r>
                <a:rPr lang="en-US" altLang="zh-CN" dirty="0" smtClean="0">
                  <a:solidFill>
                    <a:schemeClr val="tx1">
                      <a:lumMod val="85000"/>
                      <a:lumOff val="15000"/>
                    </a:schemeClr>
                  </a:solidFill>
                </a:rPr>
                <a:t>];</a:t>
              </a:r>
              <a:endParaRPr lang="en-US" altLang="zh-CN" dirty="0">
                <a:solidFill>
                  <a:schemeClr val="tx1">
                    <a:lumMod val="85000"/>
                    <a:lumOff val="15000"/>
                  </a:schemeClr>
                </a:solidFill>
              </a:endParaRPr>
            </a:p>
          </p:txBody>
        </p:sp>
        <p:sp>
          <p:nvSpPr>
            <p:cNvPr id="12" name="内容占位符 2"/>
            <p:cNvSpPr txBox="1">
              <a:spLocks/>
            </p:cNvSpPr>
            <p:nvPr/>
          </p:nvSpPr>
          <p:spPr>
            <a:xfrm>
              <a:off x="620814" y="4991093"/>
              <a:ext cx="7349222" cy="614445"/>
            </a:xfrm>
            <a:prstGeom prst="rect">
              <a:avLst/>
            </a:prstGeom>
          </p:spPr>
          <p:txBody>
            <a:bodyPr lIns="121917" tIns="60958" rIns="121917" bIns="60958">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defRPr/>
              </a:pPr>
              <a:r>
                <a:rPr lang="en-US" altLang="zh-CN" dirty="0" err="1">
                  <a:solidFill>
                    <a:schemeClr val="tx1">
                      <a:lumMod val="85000"/>
                      <a:lumOff val="15000"/>
                    </a:schemeClr>
                  </a:solidFill>
                </a:rPr>
                <a:t>int</a:t>
              </a:r>
              <a:r>
                <a:rPr lang="en-US" altLang="zh-CN" dirty="0">
                  <a:solidFill>
                    <a:schemeClr val="tx1">
                      <a:lumMod val="85000"/>
                      <a:lumOff val="15000"/>
                    </a:schemeClr>
                  </a:solidFill>
                </a:rPr>
                <a:t> a[],b</a:t>
              </a:r>
              <a:r>
                <a:rPr lang="en-US" altLang="zh-CN" dirty="0" smtClean="0">
                  <a:solidFill>
                    <a:schemeClr val="tx1">
                      <a:lumMod val="85000"/>
                      <a:lumOff val="15000"/>
                    </a:schemeClr>
                  </a:solidFill>
                </a:rPr>
                <a:t>;    </a:t>
              </a:r>
              <a:r>
                <a:rPr lang="en-US" altLang="zh-CN" dirty="0" smtClean="0">
                  <a:solidFill>
                    <a:srgbClr val="00B050"/>
                  </a:solidFill>
                </a:rPr>
                <a:t>//</a:t>
              </a:r>
              <a:r>
                <a:rPr lang="en-US" altLang="zh-CN" dirty="0">
                  <a:solidFill>
                    <a:srgbClr val="00B050"/>
                  </a:solidFill>
                </a:rPr>
                <a:t>a</a:t>
              </a:r>
              <a:r>
                <a:rPr lang="zh-CN" altLang="en-US" dirty="0">
                  <a:solidFill>
                    <a:srgbClr val="00B050"/>
                  </a:solidFill>
                </a:rPr>
                <a:t>是一维数组名，而</a:t>
              </a:r>
              <a:r>
                <a:rPr lang="en-US" altLang="zh-CN" dirty="0">
                  <a:solidFill>
                    <a:srgbClr val="00B050"/>
                  </a:solidFill>
                </a:rPr>
                <a:t>b</a:t>
              </a:r>
              <a:r>
                <a:rPr lang="zh-CN" altLang="en-US" dirty="0">
                  <a:solidFill>
                    <a:srgbClr val="00B050"/>
                  </a:solidFill>
                </a:rPr>
                <a:t>是普通变量。</a:t>
              </a:r>
            </a:p>
            <a:p>
              <a:pPr marL="0" indent="0">
                <a:lnSpc>
                  <a:spcPct val="150000"/>
                </a:lnSpc>
                <a:buFont typeface="Wingdings" pitchFamily="2" charset="2"/>
                <a:buNone/>
                <a:defRPr/>
              </a:pPr>
              <a:endParaRPr lang="zh-CN" altLang="en-US" dirty="0" err="1">
                <a:solidFill>
                  <a:schemeClr val="tx1">
                    <a:lumMod val="85000"/>
                    <a:lumOff val="15000"/>
                  </a:schemeClr>
                </a:solidFill>
              </a:endParaRPr>
            </a:p>
          </p:txBody>
        </p:sp>
      </p:gr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2"/>
          <p:cNvSpPr txBox="1">
            <a:spLocks noChangeArrowheads="1"/>
          </p:cNvSpPr>
          <p:nvPr/>
        </p:nvSpPr>
        <p:spPr bwMode="auto">
          <a:xfrm>
            <a:off x="382588" y="1328738"/>
            <a:ext cx="84836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defRPr/>
            </a:pPr>
            <a:r>
              <a:rPr lang="zh-CN" altLang="en-US" sz="2400" b="1" dirty="0" smtClean="0">
                <a:solidFill>
                  <a:srgbClr val="FF0000"/>
                </a:solidFill>
                <a:latin typeface="Calibri" panose="020F0502020204030204" pitchFamily="34" charset="0"/>
                <a:sym typeface="Arial" panose="020B0604020202020204" pitchFamily="34" charset="0"/>
              </a:rPr>
              <a:t>注意：</a:t>
            </a:r>
            <a:r>
              <a:rPr lang="zh-CN" altLang="en-US" sz="2400" dirty="0" smtClean="0">
                <a:latin typeface="Calibri" panose="020F0502020204030204" pitchFamily="34" charset="0"/>
                <a:sym typeface="Arial" panose="020B0604020202020204" pitchFamily="34" charset="0"/>
              </a:rPr>
              <a:t> </a:t>
            </a:r>
          </a:p>
          <a:p>
            <a:pPr marL="342900" indent="-342900" eaLnBrk="1" hangingPunct="1">
              <a:lnSpc>
                <a:spcPct val="150000"/>
              </a:lnSpc>
              <a:buFont typeface="Arial" panose="020B0604020202020204" pitchFamily="34" charset="0"/>
              <a:buChar char="•"/>
              <a:defRPr/>
            </a:pPr>
            <a:r>
              <a:rPr lang="zh-CN" altLang="en-US" sz="2400" dirty="0" smtClean="0">
                <a:latin typeface="Calibri" panose="020F0502020204030204" pitchFamily="34" charset="0"/>
                <a:sym typeface="Arial" panose="020B0604020202020204" pitchFamily="34" charset="0"/>
              </a:rPr>
              <a:t> 数据类型可以是</a:t>
            </a:r>
            <a:r>
              <a:rPr lang="en-US" altLang="zh-CN" sz="2400" dirty="0" smtClean="0">
                <a:latin typeface="Calibri" panose="020F0502020204030204" pitchFamily="34" charset="0"/>
                <a:sym typeface="Arial" panose="020B0604020202020204" pitchFamily="34" charset="0"/>
              </a:rPr>
              <a:t>8</a:t>
            </a:r>
            <a:r>
              <a:rPr lang="zh-CN" altLang="en-US" sz="2400" dirty="0" smtClean="0">
                <a:latin typeface="Calibri" panose="020F0502020204030204" pitchFamily="34" charset="0"/>
                <a:sym typeface="Arial" panose="020B0604020202020204" pitchFamily="34" charset="0"/>
              </a:rPr>
              <a:t>种基本数据类型，也可以是引用类型。</a:t>
            </a:r>
            <a:endParaRPr lang="en-US" altLang="zh-CN" sz="2400" dirty="0" smtClean="0">
              <a:latin typeface="Calibri" panose="020F0502020204030204" pitchFamily="34" charset="0"/>
            </a:endParaRPr>
          </a:p>
          <a:p>
            <a:pPr marL="342900" indent="-342900" eaLnBrk="1" hangingPunct="1">
              <a:lnSpc>
                <a:spcPct val="150000"/>
              </a:lnSpc>
              <a:buFont typeface="Arial" panose="020B0604020202020204" pitchFamily="34" charset="0"/>
              <a:buChar char="•"/>
              <a:defRPr/>
            </a:pPr>
            <a:r>
              <a:rPr lang="en-US" altLang="zh-CN" sz="2400" dirty="0" smtClean="0">
                <a:latin typeface="Calibri" panose="020F0502020204030204" pitchFamily="34" charset="0"/>
                <a:sym typeface="Arial" panose="020B0604020202020204" pitchFamily="34" charset="0"/>
              </a:rPr>
              <a:t>  </a:t>
            </a:r>
            <a:r>
              <a:rPr lang="zh-CN" altLang="en-US" sz="2400" dirty="0" smtClean="0">
                <a:latin typeface="Calibri" panose="020F0502020204030204" pitchFamily="34" charset="0"/>
                <a:sym typeface="Arial" panose="020B0604020202020204" pitchFamily="34" charset="0"/>
              </a:rPr>
              <a:t>例如：</a:t>
            </a:r>
            <a:r>
              <a:rPr lang="en-US" altLang="zh-CN" sz="2400" dirty="0" err="1" smtClean="0">
                <a:latin typeface="Calibri" panose="020F0502020204030204" pitchFamily="34" charset="0"/>
                <a:sym typeface="Arial" panose="020B0604020202020204" pitchFamily="34" charset="0"/>
              </a:rPr>
              <a:t>int</a:t>
            </a:r>
            <a:r>
              <a:rPr lang="en-US" altLang="zh-CN" sz="2400" dirty="0" smtClean="0">
                <a:latin typeface="Calibri" panose="020F0502020204030204" pitchFamily="34" charset="0"/>
                <a:sym typeface="Arial" panose="020B0604020202020204" pitchFamily="34" charset="0"/>
              </a:rPr>
              <a:t> a[]; </a:t>
            </a:r>
            <a:r>
              <a:rPr lang="en-US" altLang="zh-CN" sz="2400" dirty="0" err="1" smtClean="0">
                <a:latin typeface="Calibri" panose="020F0502020204030204" pitchFamily="34" charset="0"/>
                <a:sym typeface="Arial" panose="020B0604020202020204" pitchFamily="34" charset="0"/>
              </a:rPr>
              <a:t>int</a:t>
            </a:r>
            <a:r>
              <a:rPr lang="en-US" altLang="zh-CN" sz="2400" dirty="0" smtClean="0">
                <a:latin typeface="Calibri" panose="020F0502020204030204" pitchFamily="34" charset="0"/>
                <a:sym typeface="Arial" panose="020B0604020202020204" pitchFamily="34" charset="0"/>
              </a:rPr>
              <a:t>[] b;</a:t>
            </a:r>
            <a:endParaRPr lang="en-US" altLang="zh-CN" sz="2400" dirty="0" smtClean="0">
              <a:latin typeface="Calibri" panose="020F0502020204030204" pitchFamily="34" charset="0"/>
            </a:endParaRPr>
          </a:p>
          <a:p>
            <a:pPr eaLnBrk="1" hangingPunct="1">
              <a:lnSpc>
                <a:spcPct val="150000"/>
              </a:lnSpc>
              <a:defRPr/>
            </a:pPr>
            <a:r>
              <a:rPr lang="en-US" altLang="zh-CN" sz="2400" dirty="0" smtClean="0">
                <a:latin typeface="Calibri" panose="020F0502020204030204" pitchFamily="34" charset="0"/>
                <a:sym typeface="Arial" panose="020B0604020202020204" pitchFamily="34" charset="0"/>
              </a:rPr>
              <a:t>                     Animal[] dog;</a:t>
            </a:r>
            <a:endParaRPr lang="en-US" altLang="zh-CN" sz="2400" dirty="0" smtClean="0">
              <a:latin typeface="Calibri" panose="020F0502020204030204" pitchFamily="34" charset="0"/>
            </a:endParaRPr>
          </a:p>
          <a:p>
            <a:pPr marL="342900" indent="-342900" eaLnBrk="1" hangingPunct="1">
              <a:lnSpc>
                <a:spcPct val="150000"/>
              </a:lnSpc>
              <a:buFont typeface="Arial" panose="020B0604020202020204" pitchFamily="34" charset="0"/>
              <a:buChar char="•"/>
              <a:defRPr/>
            </a:pPr>
            <a:r>
              <a:rPr lang="en-US" altLang="zh-CN" sz="2400" dirty="0" smtClean="0">
                <a:latin typeface="Calibri" panose="020F0502020204030204" pitchFamily="34" charset="0"/>
                <a:sym typeface="Arial" panose="020B0604020202020204" pitchFamily="34" charset="0"/>
              </a:rPr>
              <a:t>  Java</a:t>
            </a:r>
            <a:r>
              <a:rPr lang="zh-CN" altLang="en-US" sz="2400" dirty="0" smtClean="0">
                <a:latin typeface="Calibri" panose="020F0502020204030204" pitchFamily="34" charset="0"/>
                <a:sym typeface="Arial" panose="020B0604020202020204" pitchFamily="34" charset="0"/>
              </a:rPr>
              <a:t>语言中</a:t>
            </a:r>
            <a:r>
              <a:rPr lang="zh-CN" altLang="en-US" sz="2400" dirty="0" smtClean="0">
                <a:solidFill>
                  <a:srgbClr val="FF0000"/>
                </a:solidFill>
                <a:latin typeface="Calibri" panose="020F0502020204030204" pitchFamily="34" charset="0"/>
                <a:sym typeface="Arial" panose="020B0604020202020204" pitchFamily="34" charset="0"/>
              </a:rPr>
              <a:t>声明数组时不能指定其长度</a:t>
            </a:r>
            <a:r>
              <a:rPr lang="zh-CN" altLang="en-US" sz="2400" dirty="0" smtClean="0">
                <a:latin typeface="Calibri" panose="020F0502020204030204" pitchFamily="34" charset="0"/>
                <a:sym typeface="Arial" panose="020B0604020202020204" pitchFamily="34" charset="0"/>
              </a:rPr>
              <a:t>（数组中元素的个数），例如：</a:t>
            </a:r>
            <a:endParaRPr lang="en-US" altLang="zh-CN" sz="2400" dirty="0" smtClean="0">
              <a:latin typeface="Calibri" panose="020F0502020204030204" pitchFamily="34" charset="0"/>
            </a:endParaRPr>
          </a:p>
          <a:p>
            <a:pPr eaLnBrk="1" hangingPunct="1">
              <a:lnSpc>
                <a:spcPct val="150000"/>
              </a:lnSpc>
              <a:defRPr/>
            </a:pPr>
            <a:r>
              <a:rPr lang="en-US" altLang="zh-CN" sz="2400" dirty="0" smtClean="0">
                <a:latin typeface="Calibri" panose="020F0502020204030204" pitchFamily="34" charset="0"/>
                <a:sym typeface="Arial" panose="020B0604020202020204" pitchFamily="34" charset="0"/>
              </a:rPr>
              <a:t>                </a:t>
            </a:r>
            <a:r>
              <a:rPr lang="en-US" altLang="zh-CN" sz="2400" dirty="0" err="1" smtClean="0">
                <a:latin typeface="Calibri" panose="020F0502020204030204" pitchFamily="34" charset="0"/>
                <a:sym typeface="Arial" panose="020B0604020202020204" pitchFamily="34" charset="0"/>
              </a:rPr>
              <a:t>int</a:t>
            </a:r>
            <a:r>
              <a:rPr lang="en-US" altLang="zh-CN" sz="2400" dirty="0" smtClean="0">
                <a:latin typeface="Calibri" panose="020F0502020204030204" pitchFamily="34" charset="0"/>
                <a:sym typeface="Arial" panose="020B0604020202020204" pitchFamily="34" charset="0"/>
              </a:rPr>
              <a:t>  a[10];   //</a:t>
            </a:r>
            <a:r>
              <a:rPr lang="zh-CN" altLang="en-US" sz="2400" dirty="0" smtClean="0">
                <a:latin typeface="Calibri" panose="020F0502020204030204" pitchFamily="34" charset="0"/>
                <a:sym typeface="Arial" panose="020B0604020202020204" pitchFamily="34" charset="0"/>
              </a:rPr>
              <a:t>错误</a:t>
            </a:r>
            <a:endParaRPr lang="zh-CN" altLang="en-US" sz="2400" dirty="0" smtClean="0"/>
          </a:p>
        </p:txBody>
      </p:sp>
      <p:sp>
        <p:nvSpPr>
          <p:cNvPr id="169987" name="标题 2"/>
          <p:cNvSpPr txBox="1">
            <a:spLocks/>
          </p:cNvSpPr>
          <p:nvPr/>
        </p:nvSpPr>
        <p:spPr bwMode="auto">
          <a:xfrm>
            <a:off x="1657350" y="415925"/>
            <a:ext cx="47164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457200" y="1066800"/>
            <a:ext cx="8223250" cy="5059363"/>
          </a:xfrm>
        </p:spPr>
        <p:txBody>
          <a:bodyPr/>
          <a:lstStyle/>
          <a:p>
            <a:pPr eaLnBrk="1" hangingPunct="1"/>
            <a:r>
              <a:rPr lang="en-US" altLang="zh-CN" b="1" dirty="0" smtClean="0">
                <a:solidFill>
                  <a:srgbClr val="0070C0"/>
                </a:solidFill>
              </a:rPr>
              <a:t>2.7.1 </a:t>
            </a:r>
            <a:r>
              <a:rPr lang="zh-CN" altLang="en-US" b="1" dirty="0" smtClean="0">
                <a:solidFill>
                  <a:srgbClr val="0070C0"/>
                </a:solidFill>
              </a:rPr>
              <a:t>数组的定义</a:t>
            </a:r>
            <a:endParaRPr lang="en-US" altLang="zh-CN" b="1" dirty="0" smtClean="0">
              <a:solidFill>
                <a:srgbClr val="0070C0"/>
              </a:solidFill>
            </a:endParaRPr>
          </a:p>
          <a:p>
            <a:pPr lvl="1" eaLnBrk="1" hangingPunct="1">
              <a:lnSpc>
                <a:spcPct val="200000"/>
              </a:lnSpc>
            </a:pPr>
            <a:r>
              <a:rPr lang="zh-CN" altLang="zh-CN" dirty="0" smtClean="0"/>
              <a:t>在</a:t>
            </a:r>
            <a:r>
              <a:rPr lang="en-US" altLang="zh-CN" dirty="0" smtClean="0"/>
              <a:t>Java</a:t>
            </a:r>
            <a:r>
              <a:rPr lang="zh-CN" altLang="zh-CN" dirty="0" smtClean="0"/>
              <a:t>中，为了方便我们获得数组的长度，提供了一个</a:t>
            </a:r>
            <a:r>
              <a:rPr lang="en-US" altLang="zh-CN" dirty="0" smtClean="0"/>
              <a:t>length</a:t>
            </a:r>
            <a:r>
              <a:rPr lang="zh-CN" altLang="zh-CN" dirty="0" smtClean="0"/>
              <a:t>属性，在程序中可以通过“数组名</a:t>
            </a:r>
            <a:r>
              <a:rPr lang="en-US" altLang="zh-CN" dirty="0" smtClean="0"/>
              <a:t>.length</a:t>
            </a:r>
            <a:r>
              <a:rPr lang="zh-CN" altLang="zh-CN" dirty="0" smtClean="0"/>
              <a:t>”的方式来获得数组的长度，即元素的个数。</a:t>
            </a:r>
            <a:endParaRPr lang="en-US" altLang="zh-CN" dirty="0" smtClean="0"/>
          </a:p>
          <a:p>
            <a:pPr lvl="1" eaLnBrk="1" hangingPunct="1">
              <a:lnSpc>
                <a:spcPct val="200000"/>
              </a:lnSpc>
            </a:pPr>
            <a:r>
              <a:rPr lang="zh-CN" altLang="en-US" dirty="0" smtClean="0"/>
              <a:t>接下来，通过一个案例来演示数组的定义及其数组的访问，具体代码如例</a:t>
            </a:r>
            <a:r>
              <a:rPr lang="en-US" altLang="zh-CN" dirty="0" smtClean="0"/>
              <a:t>2-25</a:t>
            </a:r>
            <a:r>
              <a:rPr lang="zh-CN" altLang="en-US" dirty="0" smtClean="0"/>
              <a:t>所示。</a:t>
            </a:r>
            <a:endParaRPr lang="en-US" altLang="zh-CN" dirty="0" smtClean="0"/>
          </a:p>
        </p:txBody>
      </p:sp>
      <p:sp>
        <p:nvSpPr>
          <p:cNvPr id="1710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pic>
        <p:nvPicPr>
          <p:cNvPr id="4"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t="10393"/>
          <a:stretch>
            <a:fillRect/>
          </a:stretch>
        </p:blipFill>
        <p:spPr bwMode="auto">
          <a:xfrm>
            <a:off x="0" y="3121025"/>
            <a:ext cx="91440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内容占位符 2"/>
          <p:cNvSpPr>
            <a:spLocks noGrp="1"/>
          </p:cNvSpPr>
          <p:nvPr>
            <p:ph idx="1"/>
          </p:nvPr>
        </p:nvSpPr>
        <p:spPr>
          <a:xfrm>
            <a:off x="457200" y="1066800"/>
            <a:ext cx="8339138" cy="5059363"/>
          </a:xfrm>
        </p:spPr>
        <p:txBody>
          <a:bodyPr/>
          <a:lstStyle/>
          <a:p>
            <a:pPr eaLnBrk="1" hangingPunct="1"/>
            <a:r>
              <a:rPr lang="en-US" altLang="zh-CN" b="1" smtClean="0">
                <a:solidFill>
                  <a:srgbClr val="0070C0"/>
                </a:solidFill>
              </a:rPr>
              <a:t>2.7.1 </a:t>
            </a:r>
            <a:r>
              <a:rPr lang="zh-CN" altLang="en-US" b="1" smtClean="0">
                <a:solidFill>
                  <a:srgbClr val="0070C0"/>
                </a:solidFill>
              </a:rPr>
              <a:t>数组的定义</a:t>
            </a:r>
            <a:endParaRPr lang="en-US" altLang="zh-CN" b="1" smtClean="0">
              <a:solidFill>
                <a:srgbClr val="0070C0"/>
              </a:solidFill>
            </a:endParaRPr>
          </a:p>
          <a:p>
            <a:pPr lvl="1" eaLnBrk="1" hangingPunct="1"/>
            <a:r>
              <a:rPr lang="zh-CN" altLang="zh-CN" smtClean="0"/>
              <a:t>当数组被成功创建后，数组中元素会被自动赋予一个默认值，根据元素类型的不同，默认初始化的值也是不一样的。</a:t>
            </a:r>
            <a:endParaRPr lang="en-US" altLang="zh-CN" smtClean="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22575"/>
            <a:ext cx="8234363"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内容占位符 2"/>
          <p:cNvSpPr>
            <a:spLocks noGrp="1"/>
          </p:cNvSpPr>
          <p:nvPr>
            <p:ph idx="1"/>
          </p:nvPr>
        </p:nvSpPr>
        <p:spPr>
          <a:xfrm>
            <a:off x="374650" y="1066800"/>
            <a:ext cx="8339138" cy="5059363"/>
          </a:xfrm>
        </p:spPr>
        <p:txBody>
          <a:bodyPr/>
          <a:lstStyle/>
          <a:p>
            <a:pPr eaLnBrk="1" hangingPunct="1"/>
            <a:r>
              <a:rPr lang="en-US" altLang="zh-CN" b="1" dirty="0" smtClean="0">
                <a:solidFill>
                  <a:srgbClr val="0070C0"/>
                </a:solidFill>
              </a:rPr>
              <a:t>2.7.1 </a:t>
            </a:r>
            <a:r>
              <a:rPr lang="zh-CN" altLang="en-US" b="1" dirty="0" smtClean="0">
                <a:solidFill>
                  <a:srgbClr val="0070C0"/>
                </a:solidFill>
              </a:rPr>
              <a:t>数组的定义</a:t>
            </a:r>
            <a:endParaRPr lang="en-US" altLang="zh-CN" b="1" dirty="0" smtClean="0">
              <a:solidFill>
                <a:srgbClr val="0070C0"/>
              </a:solidFill>
            </a:endParaRPr>
          </a:p>
          <a:p>
            <a:pPr lvl="1" eaLnBrk="1" hangingPunct="1">
              <a:lnSpc>
                <a:spcPct val="200000"/>
              </a:lnSpc>
            </a:pPr>
            <a:r>
              <a:rPr lang="zh-CN" altLang="zh-CN" dirty="0" smtClean="0"/>
              <a:t>在使用数组时，</a:t>
            </a:r>
            <a:r>
              <a:rPr lang="zh-CN" altLang="en-US" dirty="0" smtClean="0"/>
              <a:t>如果</a:t>
            </a:r>
            <a:r>
              <a:rPr lang="zh-CN" altLang="zh-CN" dirty="0" smtClean="0"/>
              <a:t>不想使用默认初始值，也可以显式地为</a:t>
            </a:r>
            <a:r>
              <a:rPr lang="zh-CN" altLang="en-US" dirty="0" smtClean="0"/>
              <a:t>数组</a:t>
            </a:r>
            <a:r>
              <a:rPr lang="zh-CN" altLang="zh-CN" dirty="0" smtClean="0"/>
              <a:t>元素赋值。</a:t>
            </a:r>
            <a:r>
              <a:rPr lang="zh-CN" altLang="en-US" dirty="0" smtClean="0"/>
              <a:t>接下来，通过一个案例来学习如何为数组的元素赋值，具体如例</a:t>
            </a:r>
            <a:r>
              <a:rPr lang="en-US" altLang="zh-CN" dirty="0" smtClean="0"/>
              <a:t>2-26</a:t>
            </a:r>
            <a:r>
              <a:rPr lang="zh-CN" altLang="en-US" dirty="0" smtClean="0"/>
              <a:t>所示。</a:t>
            </a:r>
            <a:endParaRPr lang="en-US" altLang="zh-CN" sz="800" dirty="0" smtClean="0"/>
          </a:p>
        </p:txBody>
      </p:sp>
      <p:sp>
        <p:nvSpPr>
          <p:cNvPr id="17305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l="792" t="9171" r="-792" b="-9171"/>
          <a:stretch>
            <a:fillRect/>
          </a:stretch>
        </p:blipFill>
        <p:spPr bwMode="auto">
          <a:xfrm>
            <a:off x="625475" y="1701800"/>
            <a:ext cx="802005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0" y="3054350"/>
            <a:ext cx="7534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236689"/>
            <a:ext cx="7886700" cy="4805363"/>
          </a:xfrm>
        </p:spPr>
        <p:txBody>
          <a:bodyPr/>
          <a:lstStyle/>
          <a:p>
            <a:pPr>
              <a:lnSpc>
                <a:spcPct val="120000"/>
              </a:lnSpc>
              <a:spcBef>
                <a:spcPts val="1200"/>
              </a:spcBef>
            </a:pPr>
            <a:r>
              <a:rPr lang="zh-CN" altLang="en-US" dirty="0"/>
              <a:t>数组初始化概述：</a:t>
            </a:r>
            <a:endParaRPr lang="en-US" altLang="zh-CN" dirty="0"/>
          </a:p>
          <a:p>
            <a:pPr lvl="1">
              <a:lnSpc>
                <a:spcPct val="120000"/>
              </a:lnSpc>
              <a:spcBef>
                <a:spcPts val="1200"/>
              </a:spcBef>
            </a:pPr>
            <a:r>
              <a:rPr lang="en-US" altLang="zh-CN" sz="2300" dirty="0"/>
              <a:t>Java</a:t>
            </a:r>
            <a:r>
              <a:rPr lang="zh-CN" altLang="en-US" sz="2300" dirty="0"/>
              <a:t>中的数组必须先初始化</a:t>
            </a:r>
            <a:r>
              <a:rPr lang="en-US" altLang="zh-CN" sz="2300" dirty="0"/>
              <a:t>,</a:t>
            </a:r>
            <a:r>
              <a:rPr lang="zh-CN" altLang="en-US" sz="2300" dirty="0"/>
              <a:t>然后才能使用。</a:t>
            </a:r>
            <a:endParaRPr lang="en-US" altLang="zh-CN" sz="2300" dirty="0"/>
          </a:p>
          <a:p>
            <a:pPr lvl="1">
              <a:lnSpc>
                <a:spcPct val="120000"/>
              </a:lnSpc>
              <a:spcBef>
                <a:spcPts val="1200"/>
              </a:spcBef>
            </a:pPr>
            <a:r>
              <a:rPr lang="zh-CN" altLang="en-US" sz="2300" dirty="0"/>
              <a:t>所谓初始化：就是为数组中的数组元素分配内存空间，并为每个数组元素赋值。</a:t>
            </a:r>
            <a:endParaRPr lang="en-US" altLang="zh-CN" sz="2300" dirty="0"/>
          </a:p>
          <a:p>
            <a:pPr>
              <a:lnSpc>
                <a:spcPct val="120000"/>
              </a:lnSpc>
              <a:spcBef>
                <a:spcPts val="1200"/>
              </a:spcBef>
            </a:pPr>
            <a:r>
              <a:rPr lang="zh-CN" altLang="en-US" dirty="0" smtClean="0"/>
              <a:t>数组</a:t>
            </a:r>
            <a:r>
              <a:rPr lang="zh-CN" altLang="en-US" dirty="0"/>
              <a:t>的初始化</a:t>
            </a:r>
            <a:r>
              <a:rPr lang="zh-CN" altLang="en-US" dirty="0" smtClean="0"/>
              <a:t>方式：</a:t>
            </a:r>
            <a:endParaRPr lang="en-US" altLang="zh-CN" dirty="0"/>
          </a:p>
          <a:p>
            <a:pPr lvl="1">
              <a:lnSpc>
                <a:spcPct val="120000"/>
              </a:lnSpc>
              <a:spcBef>
                <a:spcPts val="1200"/>
              </a:spcBef>
            </a:pPr>
            <a:r>
              <a:rPr lang="zh-CN" altLang="en-US" sz="2300" dirty="0"/>
              <a:t>动态初始化：初始化时只指定数组长度，由系统为数组分配初始值。</a:t>
            </a:r>
            <a:endParaRPr lang="en-US" altLang="zh-CN" sz="2300" dirty="0"/>
          </a:p>
          <a:p>
            <a:pPr lvl="1">
              <a:lnSpc>
                <a:spcPct val="120000"/>
              </a:lnSpc>
              <a:spcBef>
                <a:spcPts val="1200"/>
              </a:spcBef>
            </a:pPr>
            <a:r>
              <a:rPr lang="zh-CN" altLang="en-US" sz="2300" dirty="0"/>
              <a:t>静态初始化：初始化时指定每个数组元素的初始值，由系统决定数组长度。</a:t>
            </a:r>
            <a:endParaRPr lang="en-US" altLang="zh-CN" sz="2300" dirty="0"/>
          </a:p>
          <a:p>
            <a:pPr>
              <a:lnSpc>
                <a:spcPct val="120000"/>
              </a:lnSpc>
              <a:spcBef>
                <a:spcPts val="1200"/>
              </a:spcBef>
            </a:pPr>
            <a:endParaRPr lang="zh-CN" altLang="en-US" dirty="0"/>
          </a:p>
        </p:txBody>
      </p:sp>
      <p:sp>
        <p:nvSpPr>
          <p:cNvPr id="3" name="标题 2"/>
          <p:cNvSpPr>
            <a:spLocks noGrp="1"/>
          </p:cNvSpPr>
          <p:nvPr>
            <p:ph type="title"/>
          </p:nvPr>
        </p:nvSpPr>
        <p:spPr>
          <a:xfrm>
            <a:off x="1657350" y="289560"/>
            <a:ext cx="4716082" cy="641275"/>
          </a:xfrm>
        </p:spPr>
        <p:txBody>
          <a:bodyPr>
            <a:normAutofit/>
          </a:bodyPr>
          <a:lstStyle/>
          <a:p>
            <a:r>
              <a:rPr lang="en-US" altLang="zh-CN" sz="3200" b="1" dirty="0">
                <a:solidFill>
                  <a:srgbClr val="0070C0"/>
                </a:solidFill>
                <a:sym typeface="宋体" panose="02010600030101010101" pitchFamily="2" charset="-122"/>
              </a:rPr>
              <a:t>2.7 </a:t>
            </a:r>
            <a:r>
              <a:rPr lang="zh-CN" altLang="en-US" sz="3200" b="1" dirty="0" smtClean="0">
                <a:solidFill>
                  <a:srgbClr val="0070C0"/>
                </a:solidFill>
                <a:sym typeface="宋体" panose="02010600030101010101" pitchFamily="2" charset="-122"/>
              </a:rPr>
              <a:t>数组</a:t>
            </a:r>
            <a:endParaRPr lang="zh-CN" altLang="en-US" sz="3200" dirty="0"/>
          </a:p>
        </p:txBody>
      </p:sp>
    </p:spTree>
    <p:extLst>
      <p:ext uri="{BB962C8B-B14F-4D97-AF65-F5344CB8AC3E}">
        <p14:creationId xmlns:p14="http://schemas.microsoft.com/office/powerpoint/2010/main" val="399798071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657350" y="184526"/>
            <a:ext cx="4716082" cy="776289"/>
          </a:xfrm>
        </p:spPr>
        <p:txBody>
          <a:bodyPr>
            <a:normAutofit/>
          </a:bodyPr>
          <a:lstStyle/>
          <a:p>
            <a:r>
              <a:rPr lang="en-US" altLang="zh-CN" sz="3200" b="1" dirty="0">
                <a:solidFill>
                  <a:srgbClr val="0070C0"/>
                </a:solidFill>
                <a:sym typeface="宋体" panose="02010600030101010101" pitchFamily="2" charset="-122"/>
              </a:rPr>
              <a:t>2.7 </a:t>
            </a:r>
            <a:r>
              <a:rPr lang="zh-CN" altLang="en-US" sz="3200" b="1" dirty="0">
                <a:solidFill>
                  <a:srgbClr val="0070C0"/>
                </a:solidFill>
                <a:sym typeface="宋体" panose="02010600030101010101" pitchFamily="2" charset="-122"/>
              </a:rPr>
              <a:t>数组</a:t>
            </a:r>
            <a:endParaRPr lang="zh-CN" altLang="en-US" sz="3200" dirty="0" smtClean="0"/>
          </a:p>
        </p:txBody>
      </p:sp>
      <p:sp>
        <p:nvSpPr>
          <p:cNvPr id="32771" name="内容占位符 2"/>
          <p:cNvSpPr>
            <a:spLocks noGrp="1"/>
          </p:cNvSpPr>
          <p:nvPr>
            <p:ph idx="1"/>
          </p:nvPr>
        </p:nvSpPr>
        <p:spPr>
          <a:xfrm>
            <a:off x="449705" y="1314283"/>
            <a:ext cx="8229599" cy="4921625"/>
          </a:xfrm>
        </p:spPr>
        <p:txBody>
          <a:bodyPr/>
          <a:lstStyle/>
          <a:p>
            <a:pPr>
              <a:lnSpc>
                <a:spcPct val="130000"/>
              </a:lnSpc>
              <a:spcBef>
                <a:spcPts val="1200"/>
              </a:spcBef>
            </a:pPr>
            <a:r>
              <a:rPr lang="zh-CN" altLang="en-US" sz="2800" dirty="0" smtClean="0"/>
              <a:t>动态初始化：初始化时只指定数组长度，由系统为数组分配初始值。</a:t>
            </a:r>
            <a:endParaRPr lang="en-US" altLang="zh-CN" sz="2800" dirty="0" smtClean="0"/>
          </a:p>
          <a:p>
            <a:pPr lvl="1">
              <a:lnSpc>
                <a:spcPct val="130000"/>
              </a:lnSpc>
              <a:spcBef>
                <a:spcPts val="1200"/>
              </a:spcBef>
            </a:pPr>
            <a:r>
              <a:rPr lang="zh-CN" altLang="en-US" dirty="0" smtClean="0"/>
              <a:t>格式：数据类型</a:t>
            </a:r>
            <a:r>
              <a:rPr lang="en-US" altLang="zh-CN" dirty="0" smtClean="0"/>
              <a:t>[] </a:t>
            </a:r>
            <a:r>
              <a:rPr lang="zh-CN" altLang="en-US" dirty="0" smtClean="0"/>
              <a:t>数组名 </a:t>
            </a:r>
            <a:r>
              <a:rPr lang="en-US" altLang="zh-CN" dirty="0" smtClean="0"/>
              <a:t>= new </a:t>
            </a:r>
            <a:r>
              <a:rPr lang="zh-CN" altLang="en-US" dirty="0" smtClean="0"/>
              <a:t>数据类型</a:t>
            </a:r>
            <a:r>
              <a:rPr lang="en-US" altLang="zh-CN" dirty="0" smtClean="0"/>
              <a:t>[</a:t>
            </a:r>
            <a:r>
              <a:rPr lang="zh-CN" altLang="en-US" dirty="0" smtClean="0"/>
              <a:t>数组长度</a:t>
            </a:r>
            <a:r>
              <a:rPr lang="en-US" altLang="zh-CN" dirty="0" smtClean="0"/>
              <a:t>];</a:t>
            </a:r>
          </a:p>
          <a:p>
            <a:pPr lvl="1">
              <a:lnSpc>
                <a:spcPct val="130000"/>
              </a:lnSpc>
              <a:spcBef>
                <a:spcPts val="1200"/>
              </a:spcBef>
            </a:pPr>
            <a:r>
              <a:rPr lang="zh-CN" altLang="en-US" dirty="0" smtClean="0"/>
              <a:t>数组长度其实就是数组中元素的个数。</a:t>
            </a:r>
            <a:endParaRPr lang="en-US" altLang="zh-CN" dirty="0" smtClean="0"/>
          </a:p>
          <a:p>
            <a:pPr lvl="1">
              <a:lnSpc>
                <a:spcPct val="130000"/>
              </a:lnSpc>
              <a:spcBef>
                <a:spcPts val="1200"/>
              </a:spcBef>
            </a:pPr>
            <a:r>
              <a:rPr lang="zh-CN" altLang="en-US" dirty="0" smtClean="0"/>
              <a:t>举例：</a:t>
            </a:r>
            <a:endParaRPr lang="en-US" altLang="zh-CN" dirty="0" smtClean="0"/>
          </a:p>
          <a:p>
            <a:pPr lvl="2">
              <a:lnSpc>
                <a:spcPct val="130000"/>
              </a:lnSpc>
              <a:spcBef>
                <a:spcPts val="1200"/>
              </a:spcBef>
            </a:pPr>
            <a:r>
              <a:rPr lang="en-US" altLang="zh-CN" dirty="0" err="1" smtClean="0"/>
              <a:t>int</a:t>
            </a:r>
            <a:r>
              <a:rPr lang="en-US" altLang="zh-CN" dirty="0" smtClean="0"/>
              <a:t>[] </a:t>
            </a:r>
            <a:r>
              <a:rPr lang="en-US" altLang="zh-CN" dirty="0" err="1" smtClean="0"/>
              <a:t>arr</a:t>
            </a:r>
            <a:r>
              <a:rPr lang="en-US" altLang="zh-CN" dirty="0" smtClean="0"/>
              <a:t> = new </a:t>
            </a:r>
            <a:r>
              <a:rPr lang="en-US" altLang="zh-CN" dirty="0" err="1" smtClean="0"/>
              <a:t>int</a:t>
            </a:r>
            <a:r>
              <a:rPr lang="en-US" altLang="zh-CN" dirty="0" smtClean="0"/>
              <a:t>[3];</a:t>
            </a:r>
          </a:p>
          <a:p>
            <a:pPr lvl="2">
              <a:lnSpc>
                <a:spcPct val="130000"/>
              </a:lnSpc>
              <a:spcBef>
                <a:spcPts val="1200"/>
              </a:spcBef>
            </a:pPr>
            <a:r>
              <a:rPr lang="zh-CN" altLang="en-US" dirty="0" smtClean="0"/>
              <a:t>解释：定义了一个</a:t>
            </a:r>
            <a:r>
              <a:rPr lang="en-US" altLang="zh-CN" dirty="0" err="1" smtClean="0"/>
              <a:t>int</a:t>
            </a:r>
            <a:r>
              <a:rPr lang="zh-CN" altLang="en-US" dirty="0" smtClean="0"/>
              <a:t>类型的数组，这个数组中可以存放</a:t>
            </a:r>
            <a:r>
              <a:rPr lang="en-US" altLang="zh-CN" dirty="0" smtClean="0"/>
              <a:t>3</a:t>
            </a:r>
            <a:r>
              <a:rPr lang="zh-CN" altLang="en-US" dirty="0" smtClean="0"/>
              <a:t>个</a:t>
            </a:r>
            <a:r>
              <a:rPr lang="en-US" altLang="zh-CN" dirty="0" err="1" smtClean="0"/>
              <a:t>int</a:t>
            </a:r>
            <a:r>
              <a:rPr lang="zh-CN" altLang="en-US" dirty="0" smtClean="0"/>
              <a:t>类型的值。</a:t>
            </a:r>
            <a:endParaRPr lang="en-US" altLang="zh-CN" dirty="0" smtClean="0"/>
          </a:p>
        </p:txBody>
      </p:sp>
    </p:spTree>
    <p:extLst>
      <p:ext uri="{BB962C8B-B14F-4D97-AF65-F5344CB8AC3E}">
        <p14:creationId xmlns:p14="http://schemas.microsoft.com/office/powerpoint/2010/main" val="2590288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a:spLocks noChangeArrowheads="1"/>
          </p:cNvSpPr>
          <p:nvPr/>
        </p:nvSpPr>
        <p:spPr bwMode="auto">
          <a:xfrm>
            <a:off x="1765300" y="361950"/>
            <a:ext cx="2571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0070C0"/>
                </a:solidFill>
                <a:latin typeface="微软雅黑" panose="020B0503020204020204" pitchFamily="34" charset="-122"/>
                <a:ea typeface="微软雅黑" panose="020B0503020204020204" pitchFamily="34" charset="-122"/>
              </a:rPr>
              <a:t>文档注释</a:t>
            </a:r>
          </a:p>
        </p:txBody>
      </p:sp>
      <p:grpSp>
        <p:nvGrpSpPr>
          <p:cNvPr id="6" name="Group 153"/>
          <p:cNvGrpSpPr>
            <a:grpSpLocks/>
          </p:cNvGrpSpPr>
          <p:nvPr/>
        </p:nvGrpSpPr>
        <p:grpSpPr bwMode="auto">
          <a:xfrm>
            <a:off x="214313" y="1028308"/>
            <a:ext cx="8929687" cy="5638800"/>
            <a:chOff x="0" y="0"/>
            <a:chExt cx="4859" cy="4565"/>
          </a:xfrm>
        </p:grpSpPr>
        <p:grpSp>
          <p:nvGrpSpPr>
            <p:cNvPr id="7" name="Group 36"/>
            <p:cNvGrpSpPr>
              <a:grpSpLocks/>
            </p:cNvGrpSpPr>
            <p:nvPr/>
          </p:nvGrpSpPr>
          <p:grpSpPr bwMode="auto">
            <a:xfrm>
              <a:off x="0" y="0"/>
              <a:ext cx="1620" cy="410"/>
              <a:chOff x="0" y="0"/>
              <a:chExt cx="1620" cy="410"/>
            </a:xfrm>
          </p:grpSpPr>
          <p:sp>
            <p:nvSpPr>
              <p:cNvPr id="153" name="Rectangle 35"/>
              <p:cNvSpPr>
                <a:spLocks noChangeArrowheads="1"/>
              </p:cNvSpPr>
              <p:nvPr/>
            </p:nvSpPr>
            <p:spPr bwMode="auto">
              <a:xfrm>
                <a:off x="0" y="0"/>
                <a:ext cx="1620" cy="410"/>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54" name="Group 34"/>
              <p:cNvGrpSpPr>
                <a:grpSpLocks/>
              </p:cNvGrpSpPr>
              <p:nvPr/>
            </p:nvGrpSpPr>
            <p:grpSpPr bwMode="auto">
              <a:xfrm>
                <a:off x="0" y="0"/>
                <a:ext cx="1620" cy="398"/>
                <a:chOff x="0" y="0"/>
                <a:chExt cx="1620" cy="398"/>
              </a:xfrm>
            </p:grpSpPr>
            <p:sp>
              <p:nvSpPr>
                <p:cNvPr id="155" name="Rectangle 3"/>
                <p:cNvSpPr>
                  <a:spLocks noChangeArrowheads="1"/>
                </p:cNvSpPr>
                <p:nvPr/>
              </p:nvSpPr>
              <p:spPr bwMode="auto">
                <a:xfrm>
                  <a:off x="43" y="6"/>
                  <a:ext cx="1534" cy="392"/>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
                  <a:r>
                    <a:rPr lang="zh-CN" altLang="en-US" sz="2000" b="1" dirty="0">
                      <a:solidFill>
                        <a:srgbClr val="FFFFFF"/>
                      </a:solidFill>
                      <a:latin typeface="Times New Roman" panose="02020603050405020304" pitchFamily="18" charset="0"/>
                    </a:rPr>
                    <a:t>标记语法</a:t>
                  </a:r>
                </a:p>
                <a:p>
                  <a:pPr algn="ctr"/>
                  <a:endParaRPr lang="zh-CN" altLang="en-US" sz="2000" dirty="0">
                    <a:latin typeface="Calibri" panose="020F0502020204030204" pitchFamily="34" charset="0"/>
                  </a:endParaRPr>
                </a:p>
              </p:txBody>
            </p:sp>
            <p:sp>
              <p:nvSpPr>
                <p:cNvPr id="156" name="Rectangle 33"/>
                <p:cNvSpPr>
                  <a:spLocks noChangeArrowheads="1"/>
                </p:cNvSpPr>
                <p:nvPr/>
              </p:nvSpPr>
              <p:spPr bwMode="auto">
                <a:xfrm>
                  <a:off x="0" y="0"/>
                  <a:ext cx="1620"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8" name="Group 40"/>
            <p:cNvGrpSpPr>
              <a:grpSpLocks/>
            </p:cNvGrpSpPr>
            <p:nvPr/>
          </p:nvGrpSpPr>
          <p:grpSpPr bwMode="auto">
            <a:xfrm>
              <a:off x="1620" y="0"/>
              <a:ext cx="1984" cy="410"/>
              <a:chOff x="1620" y="0"/>
              <a:chExt cx="1984" cy="410"/>
            </a:xfrm>
          </p:grpSpPr>
          <p:sp>
            <p:nvSpPr>
              <p:cNvPr id="149" name="Rectangle 39"/>
              <p:cNvSpPr>
                <a:spLocks noChangeArrowheads="1"/>
              </p:cNvSpPr>
              <p:nvPr/>
            </p:nvSpPr>
            <p:spPr bwMode="auto">
              <a:xfrm>
                <a:off x="1620" y="0"/>
                <a:ext cx="1984" cy="410"/>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50" name="Group 38"/>
              <p:cNvGrpSpPr>
                <a:grpSpLocks/>
              </p:cNvGrpSpPr>
              <p:nvPr/>
            </p:nvGrpSpPr>
            <p:grpSpPr bwMode="auto">
              <a:xfrm>
                <a:off x="1620" y="0"/>
                <a:ext cx="1984" cy="398"/>
                <a:chOff x="1620" y="0"/>
                <a:chExt cx="1984" cy="398"/>
              </a:xfrm>
            </p:grpSpPr>
            <p:sp>
              <p:nvSpPr>
                <p:cNvPr id="151" name="Rectangle 4"/>
                <p:cNvSpPr>
                  <a:spLocks noChangeArrowheads="1"/>
                </p:cNvSpPr>
                <p:nvPr/>
              </p:nvSpPr>
              <p:spPr bwMode="auto">
                <a:xfrm>
                  <a:off x="1663" y="6"/>
                  <a:ext cx="1898" cy="392"/>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
                  <a:r>
                    <a:rPr lang="zh-CN" altLang="en-US" sz="2000" b="1">
                      <a:solidFill>
                        <a:srgbClr val="FFFFFF"/>
                      </a:solidFill>
                      <a:latin typeface="Times New Roman" panose="02020603050405020304" pitchFamily="18" charset="0"/>
                    </a:rPr>
                    <a:t>作用</a:t>
                  </a:r>
                </a:p>
                <a:p>
                  <a:pPr algn="ctr"/>
                  <a:endParaRPr lang="zh-CN" altLang="en-US" sz="2000">
                    <a:latin typeface="Calibri" panose="020F0502020204030204" pitchFamily="34" charset="0"/>
                  </a:endParaRPr>
                </a:p>
              </p:txBody>
            </p:sp>
            <p:sp>
              <p:nvSpPr>
                <p:cNvPr id="152" name="Rectangle 37"/>
                <p:cNvSpPr>
                  <a:spLocks noChangeArrowheads="1"/>
                </p:cNvSpPr>
                <p:nvPr/>
              </p:nvSpPr>
              <p:spPr bwMode="auto">
                <a:xfrm>
                  <a:off x="1620" y="0"/>
                  <a:ext cx="1984"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9" name="Group 44"/>
            <p:cNvGrpSpPr>
              <a:grpSpLocks/>
            </p:cNvGrpSpPr>
            <p:nvPr/>
          </p:nvGrpSpPr>
          <p:grpSpPr bwMode="auto">
            <a:xfrm>
              <a:off x="3604" y="0"/>
              <a:ext cx="1255" cy="410"/>
              <a:chOff x="3604" y="0"/>
              <a:chExt cx="1255" cy="410"/>
            </a:xfrm>
          </p:grpSpPr>
          <p:sp>
            <p:nvSpPr>
              <p:cNvPr id="145" name="Rectangle 43"/>
              <p:cNvSpPr>
                <a:spLocks noChangeArrowheads="1"/>
              </p:cNvSpPr>
              <p:nvPr/>
            </p:nvSpPr>
            <p:spPr bwMode="auto">
              <a:xfrm>
                <a:off x="3604" y="0"/>
                <a:ext cx="1255" cy="410"/>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46" name="Group 42"/>
              <p:cNvGrpSpPr>
                <a:grpSpLocks/>
              </p:cNvGrpSpPr>
              <p:nvPr/>
            </p:nvGrpSpPr>
            <p:grpSpPr bwMode="auto">
              <a:xfrm>
                <a:off x="3604" y="0"/>
                <a:ext cx="1255" cy="398"/>
                <a:chOff x="3604" y="0"/>
                <a:chExt cx="1255" cy="398"/>
              </a:xfrm>
            </p:grpSpPr>
            <p:sp>
              <p:nvSpPr>
                <p:cNvPr id="147" name="Rectangle 5"/>
                <p:cNvSpPr>
                  <a:spLocks noChangeArrowheads="1"/>
                </p:cNvSpPr>
                <p:nvPr/>
              </p:nvSpPr>
              <p:spPr bwMode="auto">
                <a:xfrm>
                  <a:off x="3647" y="6"/>
                  <a:ext cx="1169" cy="392"/>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
                  <a:r>
                    <a:rPr lang="zh-CN" altLang="en-US" sz="2000" b="1">
                      <a:solidFill>
                        <a:srgbClr val="FFFFFF"/>
                      </a:solidFill>
                      <a:latin typeface="Times New Roman" panose="02020603050405020304" pitchFamily="18" charset="0"/>
                    </a:rPr>
                    <a:t>适用范围</a:t>
                  </a:r>
                </a:p>
                <a:p>
                  <a:pPr algn="ctr"/>
                  <a:endParaRPr lang="zh-CN" altLang="en-US" sz="2000">
                    <a:latin typeface="Calibri" panose="020F0502020204030204" pitchFamily="34" charset="0"/>
                  </a:endParaRPr>
                </a:p>
              </p:txBody>
            </p:sp>
            <p:sp>
              <p:nvSpPr>
                <p:cNvPr id="148" name="Rectangle 41"/>
                <p:cNvSpPr>
                  <a:spLocks noChangeArrowheads="1"/>
                </p:cNvSpPr>
                <p:nvPr/>
              </p:nvSpPr>
              <p:spPr bwMode="auto">
                <a:xfrm>
                  <a:off x="3604" y="0"/>
                  <a:ext cx="1255"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10" name="Group 48"/>
            <p:cNvGrpSpPr>
              <a:grpSpLocks/>
            </p:cNvGrpSpPr>
            <p:nvPr/>
          </p:nvGrpSpPr>
          <p:grpSpPr bwMode="auto">
            <a:xfrm>
              <a:off x="0" y="404"/>
              <a:ext cx="1620" cy="410"/>
              <a:chOff x="0" y="404"/>
              <a:chExt cx="1620" cy="410"/>
            </a:xfrm>
          </p:grpSpPr>
          <p:sp>
            <p:nvSpPr>
              <p:cNvPr id="141" name="Rectangle 47"/>
              <p:cNvSpPr>
                <a:spLocks noChangeArrowheads="1"/>
              </p:cNvSpPr>
              <p:nvPr/>
            </p:nvSpPr>
            <p:spPr bwMode="auto">
              <a:xfrm>
                <a:off x="0" y="404"/>
                <a:ext cx="1620" cy="41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42" name="Group 46"/>
              <p:cNvGrpSpPr>
                <a:grpSpLocks/>
              </p:cNvGrpSpPr>
              <p:nvPr/>
            </p:nvGrpSpPr>
            <p:grpSpPr bwMode="auto">
              <a:xfrm>
                <a:off x="0" y="404"/>
                <a:ext cx="1620" cy="398"/>
                <a:chOff x="0" y="404"/>
                <a:chExt cx="1620" cy="398"/>
              </a:xfrm>
            </p:grpSpPr>
            <p:sp>
              <p:nvSpPr>
                <p:cNvPr id="143" name="Rectangle 6"/>
                <p:cNvSpPr>
                  <a:spLocks noChangeArrowheads="1"/>
                </p:cNvSpPr>
                <p:nvPr/>
              </p:nvSpPr>
              <p:spPr bwMode="auto">
                <a:xfrm>
                  <a:off x="43" y="410"/>
                  <a:ext cx="1534" cy="392"/>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a:t>
                  </a:r>
                  <a:r>
                    <a:rPr lang="en-US" altLang="zh-CN" sz="2000">
                      <a:solidFill>
                        <a:srgbClr val="000000"/>
                      </a:solidFill>
                      <a:latin typeface="Times New Roman" panose="02020603050405020304" pitchFamily="18" charset="0"/>
                    </a:rPr>
                    <a:t>author </a:t>
                  </a:r>
                  <a:r>
                    <a:rPr lang="en-US" altLang="zh-CN" sz="2000">
                      <a:solidFill>
                        <a:srgbClr val="000000"/>
                      </a:solidFill>
                      <a:latin typeface="Calibri" panose="020F0502020204030204" pitchFamily="34" charset="0"/>
                    </a:rPr>
                    <a:t> </a:t>
                  </a:r>
                  <a:r>
                    <a:rPr lang="zh-CN" altLang="en-US" sz="2000">
                      <a:solidFill>
                        <a:srgbClr val="000000"/>
                      </a:solidFill>
                      <a:latin typeface="Times New Roman" panose="02020603050405020304" pitchFamily="18" charset="0"/>
                    </a:rPr>
                    <a:t>作者名</a:t>
                  </a:r>
                </a:p>
                <a:p>
                  <a:pPr algn="just"/>
                  <a:endParaRPr lang="zh-CN" altLang="en-US" sz="2000">
                    <a:latin typeface="Calibri" panose="020F0502020204030204" pitchFamily="34" charset="0"/>
                  </a:endParaRPr>
                </a:p>
              </p:txBody>
            </p:sp>
            <p:sp>
              <p:nvSpPr>
                <p:cNvPr id="144" name="Rectangle 45"/>
                <p:cNvSpPr>
                  <a:spLocks noChangeArrowheads="1"/>
                </p:cNvSpPr>
                <p:nvPr/>
              </p:nvSpPr>
              <p:spPr bwMode="auto">
                <a:xfrm>
                  <a:off x="0" y="404"/>
                  <a:ext cx="1620"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11" name="Group 52"/>
            <p:cNvGrpSpPr>
              <a:grpSpLocks/>
            </p:cNvGrpSpPr>
            <p:nvPr/>
          </p:nvGrpSpPr>
          <p:grpSpPr bwMode="auto">
            <a:xfrm>
              <a:off x="1620" y="404"/>
              <a:ext cx="1984" cy="410"/>
              <a:chOff x="1620" y="404"/>
              <a:chExt cx="1984" cy="410"/>
            </a:xfrm>
          </p:grpSpPr>
          <p:sp>
            <p:nvSpPr>
              <p:cNvPr id="137" name="Rectangle 51"/>
              <p:cNvSpPr>
                <a:spLocks noChangeArrowheads="1"/>
              </p:cNvSpPr>
              <p:nvPr/>
            </p:nvSpPr>
            <p:spPr bwMode="auto">
              <a:xfrm>
                <a:off x="1620" y="404"/>
                <a:ext cx="1984" cy="41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38" name="Group 50"/>
              <p:cNvGrpSpPr>
                <a:grpSpLocks/>
              </p:cNvGrpSpPr>
              <p:nvPr/>
            </p:nvGrpSpPr>
            <p:grpSpPr bwMode="auto">
              <a:xfrm>
                <a:off x="1620" y="404"/>
                <a:ext cx="1984" cy="398"/>
                <a:chOff x="1620" y="404"/>
                <a:chExt cx="1984" cy="398"/>
              </a:xfrm>
            </p:grpSpPr>
            <p:sp>
              <p:nvSpPr>
                <p:cNvPr id="139" name="Rectangle 7"/>
                <p:cNvSpPr>
                  <a:spLocks noChangeArrowheads="1"/>
                </p:cNvSpPr>
                <p:nvPr/>
              </p:nvSpPr>
              <p:spPr bwMode="auto">
                <a:xfrm>
                  <a:off x="1663" y="410"/>
                  <a:ext cx="1898" cy="392"/>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标明开发该类的作者</a:t>
                  </a:r>
                </a:p>
                <a:p>
                  <a:pPr algn="just"/>
                  <a:endParaRPr lang="zh-CN" altLang="en-US" sz="2000">
                    <a:latin typeface="Calibri" panose="020F0502020204030204" pitchFamily="34" charset="0"/>
                  </a:endParaRPr>
                </a:p>
              </p:txBody>
            </p:sp>
            <p:sp>
              <p:nvSpPr>
                <p:cNvPr id="140" name="Rectangle 49"/>
                <p:cNvSpPr>
                  <a:spLocks noChangeArrowheads="1"/>
                </p:cNvSpPr>
                <p:nvPr/>
              </p:nvSpPr>
              <p:spPr bwMode="auto">
                <a:xfrm>
                  <a:off x="1620" y="404"/>
                  <a:ext cx="1984"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12" name="Group 56"/>
            <p:cNvGrpSpPr>
              <a:grpSpLocks/>
            </p:cNvGrpSpPr>
            <p:nvPr/>
          </p:nvGrpSpPr>
          <p:grpSpPr bwMode="auto">
            <a:xfrm>
              <a:off x="3604" y="404"/>
              <a:ext cx="1255" cy="410"/>
              <a:chOff x="3604" y="404"/>
              <a:chExt cx="1255" cy="410"/>
            </a:xfrm>
          </p:grpSpPr>
          <p:sp>
            <p:nvSpPr>
              <p:cNvPr id="133" name="Rectangle 55"/>
              <p:cNvSpPr>
                <a:spLocks noChangeArrowheads="1"/>
              </p:cNvSpPr>
              <p:nvPr/>
            </p:nvSpPr>
            <p:spPr bwMode="auto">
              <a:xfrm>
                <a:off x="3604" y="404"/>
                <a:ext cx="1255" cy="41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34" name="Group 54"/>
              <p:cNvGrpSpPr>
                <a:grpSpLocks/>
              </p:cNvGrpSpPr>
              <p:nvPr/>
            </p:nvGrpSpPr>
            <p:grpSpPr bwMode="auto">
              <a:xfrm>
                <a:off x="3604" y="404"/>
                <a:ext cx="1255" cy="398"/>
                <a:chOff x="3604" y="404"/>
                <a:chExt cx="1255" cy="398"/>
              </a:xfrm>
            </p:grpSpPr>
            <p:sp>
              <p:nvSpPr>
                <p:cNvPr id="135" name="Rectangle 8"/>
                <p:cNvSpPr>
                  <a:spLocks noChangeArrowheads="1"/>
                </p:cNvSpPr>
                <p:nvPr/>
              </p:nvSpPr>
              <p:spPr bwMode="auto">
                <a:xfrm>
                  <a:off x="3647" y="410"/>
                  <a:ext cx="1169" cy="392"/>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类</a:t>
                  </a:r>
                </a:p>
                <a:p>
                  <a:pPr algn="just"/>
                  <a:endParaRPr lang="zh-CN" altLang="en-US" sz="2000">
                    <a:latin typeface="Calibri" panose="020F0502020204030204" pitchFamily="34" charset="0"/>
                  </a:endParaRPr>
                </a:p>
              </p:txBody>
            </p:sp>
            <p:sp>
              <p:nvSpPr>
                <p:cNvPr id="136" name="Rectangle 53"/>
                <p:cNvSpPr>
                  <a:spLocks noChangeArrowheads="1"/>
                </p:cNvSpPr>
                <p:nvPr/>
              </p:nvSpPr>
              <p:spPr bwMode="auto">
                <a:xfrm>
                  <a:off x="3604" y="404"/>
                  <a:ext cx="1255"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13" name="Group 60"/>
            <p:cNvGrpSpPr>
              <a:grpSpLocks/>
            </p:cNvGrpSpPr>
            <p:nvPr/>
          </p:nvGrpSpPr>
          <p:grpSpPr bwMode="auto">
            <a:xfrm>
              <a:off x="0" y="808"/>
              <a:ext cx="1620" cy="583"/>
              <a:chOff x="0" y="808"/>
              <a:chExt cx="1620" cy="583"/>
            </a:xfrm>
          </p:grpSpPr>
          <p:sp>
            <p:nvSpPr>
              <p:cNvPr id="129" name="Rectangle 59"/>
              <p:cNvSpPr>
                <a:spLocks noChangeArrowheads="1"/>
              </p:cNvSpPr>
              <p:nvPr/>
            </p:nvSpPr>
            <p:spPr bwMode="auto">
              <a:xfrm>
                <a:off x="0" y="808"/>
                <a:ext cx="1620" cy="583"/>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30" name="Group 58"/>
              <p:cNvGrpSpPr>
                <a:grpSpLocks/>
              </p:cNvGrpSpPr>
              <p:nvPr/>
            </p:nvGrpSpPr>
            <p:grpSpPr bwMode="auto">
              <a:xfrm>
                <a:off x="0" y="808"/>
                <a:ext cx="1620" cy="571"/>
                <a:chOff x="0" y="808"/>
                <a:chExt cx="1620" cy="571"/>
              </a:xfrm>
            </p:grpSpPr>
            <p:sp>
              <p:nvSpPr>
                <p:cNvPr id="131" name="Rectangle 9"/>
                <p:cNvSpPr>
                  <a:spLocks noChangeArrowheads="1"/>
                </p:cNvSpPr>
                <p:nvPr/>
              </p:nvSpPr>
              <p:spPr bwMode="auto">
                <a:xfrm>
                  <a:off x="43" y="814"/>
                  <a:ext cx="1534" cy="56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a:t>
                  </a:r>
                  <a:r>
                    <a:rPr lang="en-US" altLang="zh-CN" sz="2000">
                      <a:solidFill>
                        <a:srgbClr val="000000"/>
                      </a:solidFill>
                      <a:latin typeface="Times New Roman" panose="02020603050405020304" pitchFamily="18" charset="0"/>
                    </a:rPr>
                    <a:t>deprecated </a:t>
                  </a:r>
                  <a:r>
                    <a:rPr lang="zh-CN" altLang="en-US" sz="2000">
                      <a:solidFill>
                        <a:srgbClr val="000000"/>
                      </a:solidFill>
                      <a:latin typeface="Times New Roman" panose="02020603050405020304" pitchFamily="18" charset="0"/>
                    </a:rPr>
                    <a:t>不推荐说明</a:t>
                  </a:r>
                </a:p>
                <a:p>
                  <a:pPr algn="just"/>
                  <a:endParaRPr lang="zh-CN" altLang="en-US" sz="2000">
                    <a:latin typeface="Calibri" panose="020F0502020204030204" pitchFamily="34" charset="0"/>
                  </a:endParaRPr>
                </a:p>
              </p:txBody>
            </p:sp>
            <p:sp>
              <p:nvSpPr>
                <p:cNvPr id="132" name="Rectangle 57"/>
                <p:cNvSpPr>
                  <a:spLocks noChangeArrowheads="1"/>
                </p:cNvSpPr>
                <p:nvPr/>
              </p:nvSpPr>
              <p:spPr bwMode="auto">
                <a:xfrm>
                  <a:off x="0" y="808"/>
                  <a:ext cx="1620" cy="57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14" name="Group 64"/>
            <p:cNvGrpSpPr>
              <a:grpSpLocks/>
            </p:cNvGrpSpPr>
            <p:nvPr/>
          </p:nvGrpSpPr>
          <p:grpSpPr bwMode="auto">
            <a:xfrm>
              <a:off x="1620" y="808"/>
              <a:ext cx="1984" cy="583"/>
              <a:chOff x="1620" y="808"/>
              <a:chExt cx="1984" cy="583"/>
            </a:xfrm>
          </p:grpSpPr>
          <p:sp>
            <p:nvSpPr>
              <p:cNvPr id="125" name="Rectangle 63"/>
              <p:cNvSpPr>
                <a:spLocks noChangeArrowheads="1"/>
              </p:cNvSpPr>
              <p:nvPr/>
            </p:nvSpPr>
            <p:spPr bwMode="auto">
              <a:xfrm>
                <a:off x="1620" y="808"/>
                <a:ext cx="1984" cy="583"/>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26" name="Group 62"/>
              <p:cNvGrpSpPr>
                <a:grpSpLocks/>
              </p:cNvGrpSpPr>
              <p:nvPr/>
            </p:nvGrpSpPr>
            <p:grpSpPr bwMode="auto">
              <a:xfrm>
                <a:off x="1620" y="808"/>
                <a:ext cx="1984" cy="571"/>
                <a:chOff x="1620" y="808"/>
                <a:chExt cx="1984" cy="571"/>
              </a:xfrm>
            </p:grpSpPr>
            <p:sp>
              <p:nvSpPr>
                <p:cNvPr id="127" name="Rectangle 10"/>
                <p:cNvSpPr>
                  <a:spLocks noChangeArrowheads="1"/>
                </p:cNvSpPr>
                <p:nvPr/>
              </p:nvSpPr>
              <p:spPr bwMode="auto">
                <a:xfrm>
                  <a:off x="1663" y="814"/>
                  <a:ext cx="1898" cy="56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标明此类或者方法不再推荐使用</a:t>
                  </a:r>
                </a:p>
                <a:p>
                  <a:pPr algn="just"/>
                  <a:endParaRPr lang="zh-CN" altLang="en-US" sz="2000">
                    <a:latin typeface="Calibri" panose="020F0502020204030204" pitchFamily="34" charset="0"/>
                  </a:endParaRPr>
                </a:p>
              </p:txBody>
            </p:sp>
            <p:sp>
              <p:nvSpPr>
                <p:cNvPr id="128" name="Rectangle 61"/>
                <p:cNvSpPr>
                  <a:spLocks noChangeArrowheads="1"/>
                </p:cNvSpPr>
                <p:nvPr/>
              </p:nvSpPr>
              <p:spPr bwMode="auto">
                <a:xfrm>
                  <a:off x="1620" y="808"/>
                  <a:ext cx="1984" cy="57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15" name="Group 68"/>
            <p:cNvGrpSpPr>
              <a:grpSpLocks/>
            </p:cNvGrpSpPr>
            <p:nvPr/>
          </p:nvGrpSpPr>
          <p:grpSpPr bwMode="auto">
            <a:xfrm>
              <a:off x="3604" y="808"/>
              <a:ext cx="1255" cy="583"/>
              <a:chOff x="3604" y="808"/>
              <a:chExt cx="1255" cy="583"/>
            </a:xfrm>
          </p:grpSpPr>
          <p:sp>
            <p:nvSpPr>
              <p:cNvPr id="121" name="Rectangle 67"/>
              <p:cNvSpPr>
                <a:spLocks noChangeArrowheads="1"/>
              </p:cNvSpPr>
              <p:nvPr/>
            </p:nvSpPr>
            <p:spPr bwMode="auto">
              <a:xfrm>
                <a:off x="3604" y="808"/>
                <a:ext cx="1255" cy="583"/>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22" name="Group 66"/>
              <p:cNvGrpSpPr>
                <a:grpSpLocks/>
              </p:cNvGrpSpPr>
              <p:nvPr/>
            </p:nvGrpSpPr>
            <p:grpSpPr bwMode="auto">
              <a:xfrm>
                <a:off x="3604" y="808"/>
                <a:ext cx="1255" cy="571"/>
                <a:chOff x="3604" y="808"/>
                <a:chExt cx="1255" cy="571"/>
              </a:xfrm>
            </p:grpSpPr>
            <p:sp>
              <p:nvSpPr>
                <p:cNvPr id="123" name="Rectangle 11"/>
                <p:cNvSpPr>
                  <a:spLocks noChangeArrowheads="1"/>
                </p:cNvSpPr>
                <p:nvPr/>
              </p:nvSpPr>
              <p:spPr bwMode="auto">
                <a:xfrm>
                  <a:off x="3647" y="814"/>
                  <a:ext cx="1169" cy="56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类、方法、属性</a:t>
                  </a:r>
                </a:p>
                <a:p>
                  <a:pPr algn="just"/>
                  <a:endParaRPr lang="zh-CN" altLang="en-US" sz="2000">
                    <a:latin typeface="Calibri" panose="020F0502020204030204" pitchFamily="34" charset="0"/>
                  </a:endParaRPr>
                </a:p>
              </p:txBody>
            </p:sp>
            <p:sp>
              <p:nvSpPr>
                <p:cNvPr id="124" name="Rectangle 65"/>
                <p:cNvSpPr>
                  <a:spLocks noChangeArrowheads="1"/>
                </p:cNvSpPr>
                <p:nvPr/>
              </p:nvSpPr>
              <p:spPr bwMode="auto">
                <a:xfrm>
                  <a:off x="3604" y="808"/>
                  <a:ext cx="1255" cy="57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16" name="Group 72"/>
            <p:cNvGrpSpPr>
              <a:grpSpLocks/>
            </p:cNvGrpSpPr>
            <p:nvPr/>
          </p:nvGrpSpPr>
          <p:grpSpPr bwMode="auto">
            <a:xfrm>
              <a:off x="0" y="1385"/>
              <a:ext cx="1620" cy="583"/>
              <a:chOff x="0" y="1385"/>
              <a:chExt cx="1620" cy="583"/>
            </a:xfrm>
          </p:grpSpPr>
          <p:sp>
            <p:nvSpPr>
              <p:cNvPr id="117" name="Rectangle 71"/>
              <p:cNvSpPr>
                <a:spLocks noChangeArrowheads="1"/>
              </p:cNvSpPr>
              <p:nvPr/>
            </p:nvSpPr>
            <p:spPr bwMode="auto">
              <a:xfrm>
                <a:off x="0" y="1385"/>
                <a:ext cx="1620" cy="583"/>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18" name="Group 70"/>
              <p:cNvGrpSpPr>
                <a:grpSpLocks/>
              </p:cNvGrpSpPr>
              <p:nvPr/>
            </p:nvGrpSpPr>
            <p:grpSpPr bwMode="auto">
              <a:xfrm>
                <a:off x="0" y="1385"/>
                <a:ext cx="1620" cy="571"/>
                <a:chOff x="0" y="1385"/>
                <a:chExt cx="1620" cy="571"/>
              </a:xfrm>
            </p:grpSpPr>
            <p:sp>
              <p:nvSpPr>
                <p:cNvPr id="119" name="Rectangle 12"/>
                <p:cNvSpPr>
                  <a:spLocks noChangeArrowheads="1"/>
                </p:cNvSpPr>
                <p:nvPr/>
              </p:nvSpPr>
              <p:spPr bwMode="auto">
                <a:xfrm>
                  <a:off x="43" y="1391"/>
                  <a:ext cx="1534" cy="56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dirty="0">
                      <a:solidFill>
                        <a:srgbClr val="000000"/>
                      </a:solidFill>
                      <a:latin typeface="Times New Roman" panose="02020603050405020304" pitchFamily="18" charset="0"/>
                    </a:rPr>
                    <a:t>@</a:t>
                  </a:r>
                  <a:r>
                    <a:rPr lang="en-US" altLang="zh-CN" sz="2000" dirty="0">
                      <a:solidFill>
                        <a:srgbClr val="000000"/>
                      </a:solidFill>
                      <a:latin typeface="Times New Roman" panose="02020603050405020304" pitchFamily="18" charset="0"/>
                    </a:rPr>
                    <a:t>exception</a:t>
                  </a:r>
                  <a:r>
                    <a:rPr lang="en-US" altLang="zh-CN" sz="2000" dirty="0">
                      <a:solidFill>
                        <a:srgbClr val="000000"/>
                      </a:solidFill>
                      <a:latin typeface="Calibri" panose="020F0502020204030204" pitchFamily="34" charset="0"/>
                    </a:rPr>
                    <a:t> </a:t>
                  </a:r>
                  <a:r>
                    <a:rPr lang="zh-CN" altLang="en-US" sz="2000" dirty="0">
                      <a:solidFill>
                        <a:srgbClr val="000000"/>
                      </a:solidFill>
                      <a:latin typeface="Times New Roman" panose="02020603050405020304" pitchFamily="18" charset="0"/>
                    </a:rPr>
                    <a:t>异常类名 说明</a:t>
                  </a:r>
                </a:p>
                <a:p>
                  <a:pPr algn="just"/>
                  <a:endParaRPr lang="zh-CN" altLang="en-US" sz="2000" dirty="0">
                    <a:latin typeface="Calibri" panose="020F0502020204030204" pitchFamily="34" charset="0"/>
                  </a:endParaRPr>
                </a:p>
              </p:txBody>
            </p:sp>
            <p:sp>
              <p:nvSpPr>
                <p:cNvPr id="120" name="Rectangle 69"/>
                <p:cNvSpPr>
                  <a:spLocks noChangeArrowheads="1"/>
                </p:cNvSpPr>
                <p:nvPr/>
              </p:nvSpPr>
              <p:spPr bwMode="auto">
                <a:xfrm>
                  <a:off x="0" y="1385"/>
                  <a:ext cx="1620" cy="57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17" name="Group 76"/>
            <p:cNvGrpSpPr>
              <a:grpSpLocks/>
            </p:cNvGrpSpPr>
            <p:nvPr/>
          </p:nvGrpSpPr>
          <p:grpSpPr bwMode="auto">
            <a:xfrm>
              <a:off x="1620" y="1385"/>
              <a:ext cx="1984" cy="583"/>
              <a:chOff x="1620" y="1385"/>
              <a:chExt cx="1984" cy="583"/>
            </a:xfrm>
          </p:grpSpPr>
          <p:sp>
            <p:nvSpPr>
              <p:cNvPr id="113" name="Rectangle 75"/>
              <p:cNvSpPr>
                <a:spLocks noChangeArrowheads="1"/>
              </p:cNvSpPr>
              <p:nvPr/>
            </p:nvSpPr>
            <p:spPr bwMode="auto">
              <a:xfrm>
                <a:off x="1620" y="1385"/>
                <a:ext cx="1984" cy="583"/>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14" name="Group 74"/>
              <p:cNvGrpSpPr>
                <a:grpSpLocks/>
              </p:cNvGrpSpPr>
              <p:nvPr/>
            </p:nvGrpSpPr>
            <p:grpSpPr bwMode="auto">
              <a:xfrm>
                <a:off x="1620" y="1385"/>
                <a:ext cx="1984" cy="571"/>
                <a:chOff x="1620" y="1385"/>
                <a:chExt cx="1984" cy="571"/>
              </a:xfrm>
            </p:grpSpPr>
            <p:sp>
              <p:nvSpPr>
                <p:cNvPr id="115" name="Rectangle 13"/>
                <p:cNvSpPr>
                  <a:spLocks noChangeArrowheads="1"/>
                </p:cNvSpPr>
                <p:nvPr/>
              </p:nvSpPr>
              <p:spPr bwMode="auto">
                <a:xfrm>
                  <a:off x="1663" y="1391"/>
                  <a:ext cx="1898" cy="56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对方法可能抛出的异常进行说明</a:t>
                  </a:r>
                </a:p>
                <a:p>
                  <a:pPr algn="just"/>
                  <a:endParaRPr lang="zh-CN" altLang="en-US" sz="2000">
                    <a:latin typeface="Calibri" panose="020F0502020204030204" pitchFamily="34" charset="0"/>
                  </a:endParaRPr>
                </a:p>
              </p:txBody>
            </p:sp>
            <p:sp>
              <p:nvSpPr>
                <p:cNvPr id="116" name="Rectangle 73"/>
                <p:cNvSpPr>
                  <a:spLocks noChangeArrowheads="1"/>
                </p:cNvSpPr>
                <p:nvPr/>
              </p:nvSpPr>
              <p:spPr bwMode="auto">
                <a:xfrm>
                  <a:off x="1620" y="1385"/>
                  <a:ext cx="1984" cy="57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18" name="Group 80"/>
            <p:cNvGrpSpPr>
              <a:grpSpLocks/>
            </p:cNvGrpSpPr>
            <p:nvPr/>
          </p:nvGrpSpPr>
          <p:grpSpPr bwMode="auto">
            <a:xfrm>
              <a:off x="3604" y="1385"/>
              <a:ext cx="1255" cy="583"/>
              <a:chOff x="3604" y="1385"/>
              <a:chExt cx="1255" cy="583"/>
            </a:xfrm>
          </p:grpSpPr>
          <p:sp>
            <p:nvSpPr>
              <p:cNvPr id="109" name="Rectangle 79"/>
              <p:cNvSpPr>
                <a:spLocks noChangeArrowheads="1"/>
              </p:cNvSpPr>
              <p:nvPr/>
            </p:nvSpPr>
            <p:spPr bwMode="auto">
              <a:xfrm>
                <a:off x="3604" y="1385"/>
                <a:ext cx="1255" cy="583"/>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10" name="Group 78"/>
              <p:cNvGrpSpPr>
                <a:grpSpLocks/>
              </p:cNvGrpSpPr>
              <p:nvPr/>
            </p:nvGrpSpPr>
            <p:grpSpPr bwMode="auto">
              <a:xfrm>
                <a:off x="3604" y="1385"/>
                <a:ext cx="1255" cy="571"/>
                <a:chOff x="3604" y="1385"/>
                <a:chExt cx="1255" cy="571"/>
              </a:xfrm>
            </p:grpSpPr>
            <p:sp>
              <p:nvSpPr>
                <p:cNvPr id="111" name="Rectangle 14"/>
                <p:cNvSpPr>
                  <a:spLocks noChangeArrowheads="1"/>
                </p:cNvSpPr>
                <p:nvPr/>
              </p:nvSpPr>
              <p:spPr bwMode="auto">
                <a:xfrm>
                  <a:off x="3647" y="1391"/>
                  <a:ext cx="1169" cy="56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方法</a:t>
                  </a:r>
                </a:p>
                <a:p>
                  <a:pPr algn="just"/>
                  <a:endParaRPr lang="zh-CN" altLang="en-US" sz="2000">
                    <a:latin typeface="Calibri" panose="020F0502020204030204" pitchFamily="34" charset="0"/>
                  </a:endParaRPr>
                </a:p>
              </p:txBody>
            </p:sp>
            <p:sp>
              <p:nvSpPr>
                <p:cNvPr id="112" name="Rectangle 77"/>
                <p:cNvSpPr>
                  <a:spLocks noChangeArrowheads="1"/>
                </p:cNvSpPr>
                <p:nvPr/>
              </p:nvSpPr>
              <p:spPr bwMode="auto">
                <a:xfrm>
                  <a:off x="3604" y="1385"/>
                  <a:ext cx="1255" cy="57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19" name="Group 84"/>
            <p:cNvGrpSpPr>
              <a:grpSpLocks/>
            </p:cNvGrpSpPr>
            <p:nvPr/>
          </p:nvGrpSpPr>
          <p:grpSpPr bwMode="auto">
            <a:xfrm>
              <a:off x="0" y="1962"/>
              <a:ext cx="1620" cy="410"/>
              <a:chOff x="0" y="1962"/>
              <a:chExt cx="1620" cy="410"/>
            </a:xfrm>
          </p:grpSpPr>
          <p:sp>
            <p:nvSpPr>
              <p:cNvPr id="105" name="Rectangle 83"/>
              <p:cNvSpPr>
                <a:spLocks noChangeArrowheads="1"/>
              </p:cNvSpPr>
              <p:nvPr/>
            </p:nvSpPr>
            <p:spPr bwMode="auto">
              <a:xfrm>
                <a:off x="0" y="1962"/>
                <a:ext cx="1620" cy="41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06" name="Group 82"/>
              <p:cNvGrpSpPr>
                <a:grpSpLocks/>
              </p:cNvGrpSpPr>
              <p:nvPr/>
            </p:nvGrpSpPr>
            <p:grpSpPr bwMode="auto">
              <a:xfrm>
                <a:off x="0" y="1962"/>
                <a:ext cx="1620" cy="398"/>
                <a:chOff x="0" y="1962"/>
                <a:chExt cx="1620" cy="398"/>
              </a:xfrm>
            </p:grpSpPr>
            <p:sp>
              <p:nvSpPr>
                <p:cNvPr id="107" name="Rectangle 15"/>
                <p:cNvSpPr>
                  <a:spLocks noChangeArrowheads="1"/>
                </p:cNvSpPr>
                <p:nvPr/>
              </p:nvSpPr>
              <p:spPr bwMode="auto">
                <a:xfrm>
                  <a:off x="43" y="1968"/>
                  <a:ext cx="1534" cy="392"/>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a:t>
                  </a:r>
                  <a:r>
                    <a:rPr lang="en-US" altLang="zh-CN" sz="2000">
                      <a:solidFill>
                        <a:srgbClr val="000000"/>
                      </a:solidFill>
                      <a:latin typeface="Times New Roman" panose="02020603050405020304" pitchFamily="18" charset="0"/>
                    </a:rPr>
                    <a:t>param </a:t>
                  </a:r>
                  <a:r>
                    <a:rPr lang="zh-CN" altLang="en-US" sz="2000">
                      <a:solidFill>
                        <a:srgbClr val="000000"/>
                      </a:solidFill>
                      <a:latin typeface="Times New Roman" panose="02020603050405020304" pitchFamily="18" charset="0"/>
                    </a:rPr>
                    <a:t>参数名 描述</a:t>
                  </a:r>
                </a:p>
                <a:p>
                  <a:pPr algn="just"/>
                  <a:endParaRPr lang="zh-CN" altLang="en-US" sz="2000">
                    <a:latin typeface="Calibri" panose="020F0502020204030204" pitchFamily="34" charset="0"/>
                  </a:endParaRPr>
                </a:p>
              </p:txBody>
            </p:sp>
            <p:sp>
              <p:nvSpPr>
                <p:cNvPr id="108" name="Rectangle 81"/>
                <p:cNvSpPr>
                  <a:spLocks noChangeArrowheads="1"/>
                </p:cNvSpPr>
                <p:nvPr/>
              </p:nvSpPr>
              <p:spPr bwMode="auto">
                <a:xfrm>
                  <a:off x="0" y="1962"/>
                  <a:ext cx="1620"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20" name="Group 88"/>
            <p:cNvGrpSpPr>
              <a:grpSpLocks/>
            </p:cNvGrpSpPr>
            <p:nvPr/>
          </p:nvGrpSpPr>
          <p:grpSpPr bwMode="auto">
            <a:xfrm>
              <a:off x="1620" y="1962"/>
              <a:ext cx="1984" cy="410"/>
              <a:chOff x="1620" y="1962"/>
              <a:chExt cx="1984" cy="410"/>
            </a:xfrm>
          </p:grpSpPr>
          <p:sp>
            <p:nvSpPr>
              <p:cNvPr id="101" name="Rectangle 87"/>
              <p:cNvSpPr>
                <a:spLocks noChangeArrowheads="1"/>
              </p:cNvSpPr>
              <p:nvPr/>
            </p:nvSpPr>
            <p:spPr bwMode="auto">
              <a:xfrm>
                <a:off x="1620" y="1962"/>
                <a:ext cx="1984" cy="41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102" name="Group 86"/>
              <p:cNvGrpSpPr>
                <a:grpSpLocks/>
              </p:cNvGrpSpPr>
              <p:nvPr/>
            </p:nvGrpSpPr>
            <p:grpSpPr bwMode="auto">
              <a:xfrm>
                <a:off x="1620" y="1962"/>
                <a:ext cx="1984" cy="398"/>
                <a:chOff x="1620" y="1962"/>
                <a:chExt cx="1984" cy="398"/>
              </a:xfrm>
            </p:grpSpPr>
            <p:sp>
              <p:nvSpPr>
                <p:cNvPr id="103" name="Rectangle 16"/>
                <p:cNvSpPr>
                  <a:spLocks noChangeArrowheads="1"/>
                </p:cNvSpPr>
                <p:nvPr/>
              </p:nvSpPr>
              <p:spPr bwMode="auto">
                <a:xfrm>
                  <a:off x="1663" y="1968"/>
                  <a:ext cx="1898" cy="392"/>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对方法中的参数说明</a:t>
                  </a:r>
                </a:p>
                <a:p>
                  <a:pPr algn="just"/>
                  <a:endParaRPr lang="zh-CN" altLang="en-US" sz="2000">
                    <a:latin typeface="Calibri" panose="020F0502020204030204" pitchFamily="34" charset="0"/>
                  </a:endParaRPr>
                </a:p>
              </p:txBody>
            </p:sp>
            <p:sp>
              <p:nvSpPr>
                <p:cNvPr id="104" name="Rectangle 85"/>
                <p:cNvSpPr>
                  <a:spLocks noChangeArrowheads="1"/>
                </p:cNvSpPr>
                <p:nvPr/>
              </p:nvSpPr>
              <p:spPr bwMode="auto">
                <a:xfrm>
                  <a:off x="1620" y="1962"/>
                  <a:ext cx="1984"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21" name="Group 92"/>
            <p:cNvGrpSpPr>
              <a:grpSpLocks/>
            </p:cNvGrpSpPr>
            <p:nvPr/>
          </p:nvGrpSpPr>
          <p:grpSpPr bwMode="auto">
            <a:xfrm>
              <a:off x="3604" y="1962"/>
              <a:ext cx="1255" cy="410"/>
              <a:chOff x="3604" y="1962"/>
              <a:chExt cx="1255" cy="410"/>
            </a:xfrm>
          </p:grpSpPr>
          <p:sp>
            <p:nvSpPr>
              <p:cNvPr id="97" name="Rectangle 91"/>
              <p:cNvSpPr>
                <a:spLocks noChangeArrowheads="1"/>
              </p:cNvSpPr>
              <p:nvPr/>
            </p:nvSpPr>
            <p:spPr bwMode="auto">
              <a:xfrm>
                <a:off x="3604" y="1962"/>
                <a:ext cx="1255" cy="41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98" name="Group 90"/>
              <p:cNvGrpSpPr>
                <a:grpSpLocks/>
              </p:cNvGrpSpPr>
              <p:nvPr/>
            </p:nvGrpSpPr>
            <p:grpSpPr bwMode="auto">
              <a:xfrm>
                <a:off x="3604" y="1962"/>
                <a:ext cx="1255" cy="398"/>
                <a:chOff x="3604" y="1962"/>
                <a:chExt cx="1255" cy="398"/>
              </a:xfrm>
            </p:grpSpPr>
            <p:sp>
              <p:nvSpPr>
                <p:cNvPr id="99" name="Rectangle 17"/>
                <p:cNvSpPr>
                  <a:spLocks noChangeArrowheads="1"/>
                </p:cNvSpPr>
                <p:nvPr/>
              </p:nvSpPr>
              <p:spPr bwMode="auto">
                <a:xfrm>
                  <a:off x="3647" y="1968"/>
                  <a:ext cx="1169" cy="392"/>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方法</a:t>
                  </a:r>
                </a:p>
                <a:p>
                  <a:pPr algn="just"/>
                  <a:endParaRPr lang="zh-CN" altLang="en-US" sz="2000">
                    <a:latin typeface="Calibri" panose="020F0502020204030204" pitchFamily="34" charset="0"/>
                  </a:endParaRPr>
                </a:p>
              </p:txBody>
            </p:sp>
            <p:sp>
              <p:nvSpPr>
                <p:cNvPr id="100" name="Rectangle 89"/>
                <p:cNvSpPr>
                  <a:spLocks noChangeArrowheads="1"/>
                </p:cNvSpPr>
                <p:nvPr/>
              </p:nvSpPr>
              <p:spPr bwMode="auto">
                <a:xfrm>
                  <a:off x="3604" y="1962"/>
                  <a:ext cx="1255"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22" name="Group 96"/>
            <p:cNvGrpSpPr>
              <a:grpSpLocks/>
            </p:cNvGrpSpPr>
            <p:nvPr/>
          </p:nvGrpSpPr>
          <p:grpSpPr bwMode="auto">
            <a:xfrm>
              <a:off x="0" y="2366"/>
              <a:ext cx="1620" cy="410"/>
              <a:chOff x="0" y="2366"/>
              <a:chExt cx="1620" cy="410"/>
            </a:xfrm>
          </p:grpSpPr>
          <p:sp>
            <p:nvSpPr>
              <p:cNvPr id="93" name="Rectangle 95"/>
              <p:cNvSpPr>
                <a:spLocks noChangeArrowheads="1"/>
              </p:cNvSpPr>
              <p:nvPr/>
            </p:nvSpPr>
            <p:spPr bwMode="auto">
              <a:xfrm>
                <a:off x="0" y="2366"/>
                <a:ext cx="1620" cy="41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94" name="Group 94"/>
              <p:cNvGrpSpPr>
                <a:grpSpLocks/>
              </p:cNvGrpSpPr>
              <p:nvPr/>
            </p:nvGrpSpPr>
            <p:grpSpPr bwMode="auto">
              <a:xfrm>
                <a:off x="0" y="2366"/>
                <a:ext cx="1620" cy="398"/>
                <a:chOff x="0" y="2366"/>
                <a:chExt cx="1620" cy="398"/>
              </a:xfrm>
            </p:grpSpPr>
            <p:sp>
              <p:nvSpPr>
                <p:cNvPr id="95" name="Rectangle 18"/>
                <p:cNvSpPr>
                  <a:spLocks noChangeArrowheads="1"/>
                </p:cNvSpPr>
                <p:nvPr/>
              </p:nvSpPr>
              <p:spPr bwMode="auto">
                <a:xfrm>
                  <a:off x="43" y="2372"/>
                  <a:ext cx="1534" cy="392"/>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a:t>
                  </a:r>
                  <a:r>
                    <a:rPr lang="en-US" altLang="zh-CN" sz="2000">
                      <a:solidFill>
                        <a:srgbClr val="000000"/>
                      </a:solidFill>
                      <a:latin typeface="Times New Roman" panose="02020603050405020304" pitchFamily="18" charset="0"/>
                    </a:rPr>
                    <a:t>return </a:t>
                  </a:r>
                  <a:r>
                    <a:rPr lang="zh-CN" altLang="en-US" sz="2000">
                      <a:solidFill>
                        <a:srgbClr val="000000"/>
                      </a:solidFill>
                      <a:latin typeface="Times New Roman" panose="02020603050405020304" pitchFamily="18" charset="0"/>
                    </a:rPr>
                    <a:t>描述</a:t>
                  </a:r>
                </a:p>
                <a:p>
                  <a:pPr algn="just"/>
                  <a:endParaRPr lang="zh-CN" altLang="en-US" sz="2000">
                    <a:latin typeface="Calibri" panose="020F0502020204030204" pitchFamily="34" charset="0"/>
                  </a:endParaRPr>
                </a:p>
              </p:txBody>
            </p:sp>
            <p:sp>
              <p:nvSpPr>
                <p:cNvPr id="96" name="Rectangle 93"/>
                <p:cNvSpPr>
                  <a:spLocks noChangeArrowheads="1"/>
                </p:cNvSpPr>
                <p:nvPr/>
              </p:nvSpPr>
              <p:spPr bwMode="auto">
                <a:xfrm>
                  <a:off x="0" y="2366"/>
                  <a:ext cx="1620"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23" name="Group 100"/>
            <p:cNvGrpSpPr>
              <a:grpSpLocks/>
            </p:cNvGrpSpPr>
            <p:nvPr/>
          </p:nvGrpSpPr>
          <p:grpSpPr bwMode="auto">
            <a:xfrm>
              <a:off x="1620" y="2366"/>
              <a:ext cx="1984" cy="410"/>
              <a:chOff x="1620" y="2366"/>
              <a:chExt cx="1984" cy="410"/>
            </a:xfrm>
          </p:grpSpPr>
          <p:sp>
            <p:nvSpPr>
              <p:cNvPr id="89" name="Rectangle 99"/>
              <p:cNvSpPr>
                <a:spLocks noChangeArrowheads="1"/>
              </p:cNvSpPr>
              <p:nvPr/>
            </p:nvSpPr>
            <p:spPr bwMode="auto">
              <a:xfrm>
                <a:off x="1620" y="2366"/>
                <a:ext cx="1984" cy="41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90" name="Group 98"/>
              <p:cNvGrpSpPr>
                <a:grpSpLocks/>
              </p:cNvGrpSpPr>
              <p:nvPr/>
            </p:nvGrpSpPr>
            <p:grpSpPr bwMode="auto">
              <a:xfrm>
                <a:off x="1620" y="2366"/>
                <a:ext cx="1984" cy="398"/>
                <a:chOff x="1620" y="2366"/>
                <a:chExt cx="1984" cy="398"/>
              </a:xfrm>
            </p:grpSpPr>
            <p:sp>
              <p:nvSpPr>
                <p:cNvPr id="91" name="Rectangle 19"/>
                <p:cNvSpPr>
                  <a:spLocks noChangeArrowheads="1"/>
                </p:cNvSpPr>
                <p:nvPr/>
              </p:nvSpPr>
              <p:spPr bwMode="auto">
                <a:xfrm>
                  <a:off x="1663" y="2372"/>
                  <a:ext cx="1898" cy="392"/>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对方法的返回值说明</a:t>
                  </a:r>
                </a:p>
                <a:p>
                  <a:pPr algn="just"/>
                  <a:endParaRPr lang="zh-CN" altLang="en-US" sz="2000">
                    <a:latin typeface="Calibri" panose="020F0502020204030204" pitchFamily="34" charset="0"/>
                  </a:endParaRPr>
                </a:p>
              </p:txBody>
            </p:sp>
            <p:sp>
              <p:nvSpPr>
                <p:cNvPr id="92" name="Rectangle 97"/>
                <p:cNvSpPr>
                  <a:spLocks noChangeArrowheads="1"/>
                </p:cNvSpPr>
                <p:nvPr/>
              </p:nvSpPr>
              <p:spPr bwMode="auto">
                <a:xfrm>
                  <a:off x="1620" y="2366"/>
                  <a:ext cx="1984"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24" name="Group 104"/>
            <p:cNvGrpSpPr>
              <a:grpSpLocks/>
            </p:cNvGrpSpPr>
            <p:nvPr/>
          </p:nvGrpSpPr>
          <p:grpSpPr bwMode="auto">
            <a:xfrm>
              <a:off x="3604" y="2366"/>
              <a:ext cx="1255" cy="410"/>
              <a:chOff x="3604" y="2366"/>
              <a:chExt cx="1255" cy="410"/>
            </a:xfrm>
          </p:grpSpPr>
          <p:sp>
            <p:nvSpPr>
              <p:cNvPr id="85" name="Rectangle 103"/>
              <p:cNvSpPr>
                <a:spLocks noChangeArrowheads="1"/>
              </p:cNvSpPr>
              <p:nvPr/>
            </p:nvSpPr>
            <p:spPr bwMode="auto">
              <a:xfrm>
                <a:off x="3604" y="2366"/>
                <a:ext cx="1255" cy="41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86" name="Group 102"/>
              <p:cNvGrpSpPr>
                <a:grpSpLocks/>
              </p:cNvGrpSpPr>
              <p:nvPr/>
            </p:nvGrpSpPr>
            <p:grpSpPr bwMode="auto">
              <a:xfrm>
                <a:off x="3604" y="2366"/>
                <a:ext cx="1255" cy="398"/>
                <a:chOff x="3604" y="2366"/>
                <a:chExt cx="1255" cy="398"/>
              </a:xfrm>
            </p:grpSpPr>
            <p:sp>
              <p:nvSpPr>
                <p:cNvPr id="87" name="Rectangle 20"/>
                <p:cNvSpPr>
                  <a:spLocks noChangeArrowheads="1"/>
                </p:cNvSpPr>
                <p:nvPr/>
              </p:nvSpPr>
              <p:spPr bwMode="auto">
                <a:xfrm>
                  <a:off x="3647" y="2372"/>
                  <a:ext cx="1169" cy="392"/>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方法</a:t>
                  </a:r>
                </a:p>
                <a:p>
                  <a:pPr algn="just"/>
                  <a:endParaRPr lang="zh-CN" altLang="en-US" sz="2000">
                    <a:latin typeface="Calibri" panose="020F0502020204030204" pitchFamily="34" charset="0"/>
                  </a:endParaRPr>
                </a:p>
              </p:txBody>
            </p:sp>
            <p:sp>
              <p:nvSpPr>
                <p:cNvPr id="88" name="Rectangle 101"/>
                <p:cNvSpPr>
                  <a:spLocks noChangeArrowheads="1"/>
                </p:cNvSpPr>
                <p:nvPr/>
              </p:nvSpPr>
              <p:spPr bwMode="auto">
                <a:xfrm>
                  <a:off x="3604" y="2366"/>
                  <a:ext cx="1255"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25" name="Group 108"/>
            <p:cNvGrpSpPr>
              <a:grpSpLocks/>
            </p:cNvGrpSpPr>
            <p:nvPr/>
          </p:nvGrpSpPr>
          <p:grpSpPr bwMode="auto">
            <a:xfrm>
              <a:off x="0" y="2770"/>
              <a:ext cx="1620" cy="410"/>
              <a:chOff x="0" y="2770"/>
              <a:chExt cx="1620" cy="410"/>
            </a:xfrm>
          </p:grpSpPr>
          <p:sp>
            <p:nvSpPr>
              <p:cNvPr id="81" name="Rectangle 107"/>
              <p:cNvSpPr>
                <a:spLocks noChangeArrowheads="1"/>
              </p:cNvSpPr>
              <p:nvPr/>
            </p:nvSpPr>
            <p:spPr bwMode="auto">
              <a:xfrm>
                <a:off x="0" y="2770"/>
                <a:ext cx="1620" cy="41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82" name="Group 106"/>
              <p:cNvGrpSpPr>
                <a:grpSpLocks/>
              </p:cNvGrpSpPr>
              <p:nvPr/>
            </p:nvGrpSpPr>
            <p:grpSpPr bwMode="auto">
              <a:xfrm>
                <a:off x="0" y="2770"/>
                <a:ext cx="1620" cy="398"/>
                <a:chOff x="0" y="2770"/>
                <a:chExt cx="1620" cy="398"/>
              </a:xfrm>
            </p:grpSpPr>
            <p:sp>
              <p:nvSpPr>
                <p:cNvPr id="83" name="Rectangle 21"/>
                <p:cNvSpPr>
                  <a:spLocks noChangeArrowheads="1"/>
                </p:cNvSpPr>
                <p:nvPr/>
              </p:nvSpPr>
              <p:spPr bwMode="auto">
                <a:xfrm>
                  <a:off x="43" y="2776"/>
                  <a:ext cx="1534" cy="392"/>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a:t>
                  </a:r>
                  <a:r>
                    <a:rPr lang="en-US" altLang="zh-CN" sz="2000">
                      <a:solidFill>
                        <a:srgbClr val="000000"/>
                      </a:solidFill>
                      <a:latin typeface="Times New Roman" panose="02020603050405020304" pitchFamily="18" charset="0"/>
                    </a:rPr>
                    <a:t>see </a:t>
                  </a:r>
                  <a:r>
                    <a:rPr lang="zh-CN" altLang="en-US" sz="2000">
                      <a:solidFill>
                        <a:srgbClr val="000000"/>
                      </a:solidFill>
                      <a:latin typeface="Times New Roman" panose="02020603050405020304" pitchFamily="18" charset="0"/>
                    </a:rPr>
                    <a:t>参见处</a:t>
                  </a:r>
                </a:p>
                <a:p>
                  <a:pPr algn="just"/>
                  <a:endParaRPr lang="zh-CN" altLang="en-US" sz="2000">
                    <a:latin typeface="Calibri" panose="020F0502020204030204" pitchFamily="34" charset="0"/>
                  </a:endParaRPr>
                </a:p>
              </p:txBody>
            </p:sp>
            <p:sp>
              <p:nvSpPr>
                <p:cNvPr id="84" name="Rectangle 105"/>
                <p:cNvSpPr>
                  <a:spLocks noChangeArrowheads="1"/>
                </p:cNvSpPr>
                <p:nvPr/>
              </p:nvSpPr>
              <p:spPr bwMode="auto">
                <a:xfrm>
                  <a:off x="0" y="2770"/>
                  <a:ext cx="1620"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26" name="Group 112"/>
            <p:cNvGrpSpPr>
              <a:grpSpLocks/>
            </p:cNvGrpSpPr>
            <p:nvPr/>
          </p:nvGrpSpPr>
          <p:grpSpPr bwMode="auto">
            <a:xfrm>
              <a:off x="1620" y="2770"/>
              <a:ext cx="1984" cy="410"/>
              <a:chOff x="1620" y="2770"/>
              <a:chExt cx="1984" cy="410"/>
            </a:xfrm>
          </p:grpSpPr>
          <p:sp>
            <p:nvSpPr>
              <p:cNvPr id="77" name="Rectangle 111"/>
              <p:cNvSpPr>
                <a:spLocks noChangeArrowheads="1"/>
              </p:cNvSpPr>
              <p:nvPr/>
            </p:nvSpPr>
            <p:spPr bwMode="auto">
              <a:xfrm>
                <a:off x="1620" y="2770"/>
                <a:ext cx="1984" cy="41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78" name="Group 110"/>
              <p:cNvGrpSpPr>
                <a:grpSpLocks/>
              </p:cNvGrpSpPr>
              <p:nvPr/>
            </p:nvGrpSpPr>
            <p:grpSpPr bwMode="auto">
              <a:xfrm>
                <a:off x="1620" y="2770"/>
                <a:ext cx="1984" cy="398"/>
                <a:chOff x="1620" y="2770"/>
                <a:chExt cx="1984" cy="398"/>
              </a:xfrm>
            </p:grpSpPr>
            <p:sp>
              <p:nvSpPr>
                <p:cNvPr id="79" name="Rectangle 22"/>
                <p:cNvSpPr>
                  <a:spLocks noChangeArrowheads="1"/>
                </p:cNvSpPr>
                <p:nvPr/>
              </p:nvSpPr>
              <p:spPr bwMode="auto">
                <a:xfrm>
                  <a:off x="1663" y="2776"/>
                  <a:ext cx="1898" cy="392"/>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相关主题的参见处</a:t>
                  </a:r>
                </a:p>
                <a:p>
                  <a:pPr algn="just"/>
                  <a:endParaRPr lang="zh-CN" altLang="en-US" sz="2000">
                    <a:latin typeface="Calibri" panose="020F0502020204030204" pitchFamily="34" charset="0"/>
                  </a:endParaRPr>
                </a:p>
              </p:txBody>
            </p:sp>
            <p:sp>
              <p:nvSpPr>
                <p:cNvPr id="80" name="Rectangle 109"/>
                <p:cNvSpPr>
                  <a:spLocks noChangeArrowheads="1"/>
                </p:cNvSpPr>
                <p:nvPr/>
              </p:nvSpPr>
              <p:spPr bwMode="auto">
                <a:xfrm>
                  <a:off x="1620" y="2770"/>
                  <a:ext cx="1984"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27" name="Group 116"/>
            <p:cNvGrpSpPr>
              <a:grpSpLocks/>
            </p:cNvGrpSpPr>
            <p:nvPr/>
          </p:nvGrpSpPr>
          <p:grpSpPr bwMode="auto">
            <a:xfrm>
              <a:off x="3604" y="2770"/>
              <a:ext cx="1255" cy="410"/>
              <a:chOff x="3604" y="2770"/>
              <a:chExt cx="1255" cy="410"/>
            </a:xfrm>
          </p:grpSpPr>
          <p:sp>
            <p:nvSpPr>
              <p:cNvPr id="73" name="Rectangle 115"/>
              <p:cNvSpPr>
                <a:spLocks noChangeArrowheads="1"/>
              </p:cNvSpPr>
              <p:nvPr/>
            </p:nvSpPr>
            <p:spPr bwMode="auto">
              <a:xfrm>
                <a:off x="3604" y="2770"/>
                <a:ext cx="1255" cy="41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74" name="Group 114"/>
              <p:cNvGrpSpPr>
                <a:grpSpLocks/>
              </p:cNvGrpSpPr>
              <p:nvPr/>
            </p:nvGrpSpPr>
            <p:grpSpPr bwMode="auto">
              <a:xfrm>
                <a:off x="3604" y="2770"/>
                <a:ext cx="1255" cy="398"/>
                <a:chOff x="3604" y="2770"/>
                <a:chExt cx="1255" cy="398"/>
              </a:xfrm>
            </p:grpSpPr>
            <p:sp>
              <p:nvSpPr>
                <p:cNvPr id="75" name="Rectangle 23"/>
                <p:cNvSpPr>
                  <a:spLocks noChangeArrowheads="1"/>
                </p:cNvSpPr>
                <p:nvPr/>
              </p:nvSpPr>
              <p:spPr bwMode="auto">
                <a:xfrm>
                  <a:off x="3647" y="2776"/>
                  <a:ext cx="1169" cy="392"/>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类、方法、属性</a:t>
                  </a:r>
                </a:p>
                <a:p>
                  <a:pPr algn="just"/>
                  <a:endParaRPr lang="zh-CN" altLang="en-US" sz="2000">
                    <a:latin typeface="Calibri" panose="020F0502020204030204" pitchFamily="34" charset="0"/>
                  </a:endParaRPr>
                </a:p>
              </p:txBody>
            </p:sp>
            <p:sp>
              <p:nvSpPr>
                <p:cNvPr id="76" name="Rectangle 113"/>
                <p:cNvSpPr>
                  <a:spLocks noChangeArrowheads="1"/>
                </p:cNvSpPr>
                <p:nvPr/>
              </p:nvSpPr>
              <p:spPr bwMode="auto">
                <a:xfrm>
                  <a:off x="3604" y="2770"/>
                  <a:ext cx="1255"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28" name="Group 120"/>
            <p:cNvGrpSpPr>
              <a:grpSpLocks/>
            </p:cNvGrpSpPr>
            <p:nvPr/>
          </p:nvGrpSpPr>
          <p:grpSpPr bwMode="auto">
            <a:xfrm>
              <a:off x="0" y="3174"/>
              <a:ext cx="1620" cy="583"/>
              <a:chOff x="0" y="3174"/>
              <a:chExt cx="1620" cy="583"/>
            </a:xfrm>
          </p:grpSpPr>
          <p:sp>
            <p:nvSpPr>
              <p:cNvPr id="69" name="Rectangle 119"/>
              <p:cNvSpPr>
                <a:spLocks noChangeArrowheads="1"/>
              </p:cNvSpPr>
              <p:nvPr/>
            </p:nvSpPr>
            <p:spPr bwMode="auto">
              <a:xfrm>
                <a:off x="0" y="3174"/>
                <a:ext cx="1620" cy="583"/>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70" name="Group 118"/>
              <p:cNvGrpSpPr>
                <a:grpSpLocks/>
              </p:cNvGrpSpPr>
              <p:nvPr/>
            </p:nvGrpSpPr>
            <p:grpSpPr bwMode="auto">
              <a:xfrm>
                <a:off x="0" y="3174"/>
                <a:ext cx="1620" cy="571"/>
                <a:chOff x="0" y="3174"/>
                <a:chExt cx="1620" cy="571"/>
              </a:xfrm>
            </p:grpSpPr>
            <p:sp>
              <p:nvSpPr>
                <p:cNvPr id="71" name="Rectangle 24"/>
                <p:cNvSpPr>
                  <a:spLocks noChangeArrowheads="1"/>
                </p:cNvSpPr>
                <p:nvPr/>
              </p:nvSpPr>
              <p:spPr bwMode="auto">
                <a:xfrm>
                  <a:off x="43" y="3180"/>
                  <a:ext cx="1534" cy="56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dirty="0">
                      <a:solidFill>
                        <a:srgbClr val="000000"/>
                      </a:solidFill>
                      <a:latin typeface="Times New Roman" panose="02020603050405020304" pitchFamily="18" charset="0"/>
                    </a:rPr>
                    <a:t>@</a:t>
                  </a:r>
                  <a:r>
                    <a:rPr lang="en-US" altLang="zh-CN" sz="2000" dirty="0">
                      <a:solidFill>
                        <a:srgbClr val="000000"/>
                      </a:solidFill>
                      <a:latin typeface="Times New Roman" panose="02020603050405020304" pitchFamily="18" charset="0"/>
                    </a:rPr>
                    <a:t>throws </a:t>
                  </a:r>
                  <a:r>
                    <a:rPr lang="en-US" altLang="zh-CN" sz="2000" dirty="0">
                      <a:solidFill>
                        <a:srgbClr val="000000"/>
                      </a:solidFill>
                      <a:latin typeface="Calibri" panose="020F0502020204030204" pitchFamily="34" charset="0"/>
                    </a:rPr>
                    <a:t> </a:t>
                  </a:r>
                  <a:r>
                    <a:rPr lang="zh-CN" altLang="en-US" sz="2000" dirty="0">
                      <a:solidFill>
                        <a:srgbClr val="000000"/>
                      </a:solidFill>
                      <a:latin typeface="Times New Roman" panose="02020603050405020304" pitchFamily="18" charset="0"/>
                    </a:rPr>
                    <a:t>类名 描述</a:t>
                  </a:r>
                </a:p>
                <a:p>
                  <a:pPr algn="just"/>
                  <a:endParaRPr lang="zh-CN" altLang="en-US" sz="2000" dirty="0">
                    <a:latin typeface="Calibri" panose="020F0502020204030204" pitchFamily="34" charset="0"/>
                  </a:endParaRPr>
                </a:p>
              </p:txBody>
            </p:sp>
            <p:sp>
              <p:nvSpPr>
                <p:cNvPr id="72" name="Rectangle 117"/>
                <p:cNvSpPr>
                  <a:spLocks noChangeArrowheads="1"/>
                </p:cNvSpPr>
                <p:nvPr/>
              </p:nvSpPr>
              <p:spPr bwMode="auto">
                <a:xfrm>
                  <a:off x="0" y="3174"/>
                  <a:ext cx="1620" cy="57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29" name="Group 124"/>
            <p:cNvGrpSpPr>
              <a:grpSpLocks/>
            </p:cNvGrpSpPr>
            <p:nvPr/>
          </p:nvGrpSpPr>
          <p:grpSpPr bwMode="auto">
            <a:xfrm>
              <a:off x="1620" y="3174"/>
              <a:ext cx="1984" cy="583"/>
              <a:chOff x="1620" y="3174"/>
              <a:chExt cx="1984" cy="583"/>
            </a:xfrm>
          </p:grpSpPr>
          <p:sp>
            <p:nvSpPr>
              <p:cNvPr id="65" name="Rectangle 123"/>
              <p:cNvSpPr>
                <a:spLocks noChangeArrowheads="1"/>
              </p:cNvSpPr>
              <p:nvPr/>
            </p:nvSpPr>
            <p:spPr bwMode="auto">
              <a:xfrm>
                <a:off x="1620" y="3174"/>
                <a:ext cx="1984" cy="583"/>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66" name="Group 122"/>
              <p:cNvGrpSpPr>
                <a:grpSpLocks/>
              </p:cNvGrpSpPr>
              <p:nvPr/>
            </p:nvGrpSpPr>
            <p:grpSpPr bwMode="auto">
              <a:xfrm>
                <a:off x="1620" y="3174"/>
                <a:ext cx="1984" cy="571"/>
                <a:chOff x="1620" y="3174"/>
                <a:chExt cx="1984" cy="571"/>
              </a:xfrm>
            </p:grpSpPr>
            <p:sp>
              <p:nvSpPr>
                <p:cNvPr id="67" name="Rectangle 25"/>
                <p:cNvSpPr>
                  <a:spLocks noChangeArrowheads="1"/>
                </p:cNvSpPr>
                <p:nvPr/>
              </p:nvSpPr>
              <p:spPr bwMode="auto">
                <a:xfrm>
                  <a:off x="1663" y="3180"/>
                  <a:ext cx="1898" cy="56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对方法可能抛出的异常进行说明</a:t>
                  </a:r>
                </a:p>
                <a:p>
                  <a:pPr algn="just"/>
                  <a:endParaRPr lang="zh-CN" altLang="en-US" sz="2000">
                    <a:latin typeface="Calibri" panose="020F0502020204030204" pitchFamily="34" charset="0"/>
                  </a:endParaRPr>
                </a:p>
              </p:txBody>
            </p:sp>
            <p:sp>
              <p:nvSpPr>
                <p:cNvPr id="68" name="Rectangle 121"/>
                <p:cNvSpPr>
                  <a:spLocks noChangeArrowheads="1"/>
                </p:cNvSpPr>
                <p:nvPr/>
              </p:nvSpPr>
              <p:spPr bwMode="auto">
                <a:xfrm>
                  <a:off x="1620" y="3174"/>
                  <a:ext cx="1984" cy="57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30" name="Group 128"/>
            <p:cNvGrpSpPr>
              <a:grpSpLocks/>
            </p:cNvGrpSpPr>
            <p:nvPr/>
          </p:nvGrpSpPr>
          <p:grpSpPr bwMode="auto">
            <a:xfrm>
              <a:off x="3604" y="3174"/>
              <a:ext cx="1255" cy="583"/>
              <a:chOff x="3604" y="3174"/>
              <a:chExt cx="1255" cy="583"/>
            </a:xfrm>
          </p:grpSpPr>
          <p:sp>
            <p:nvSpPr>
              <p:cNvPr id="61" name="Rectangle 127"/>
              <p:cNvSpPr>
                <a:spLocks noChangeArrowheads="1"/>
              </p:cNvSpPr>
              <p:nvPr/>
            </p:nvSpPr>
            <p:spPr bwMode="auto">
              <a:xfrm>
                <a:off x="3604" y="3174"/>
                <a:ext cx="1255" cy="583"/>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62" name="Group 126"/>
              <p:cNvGrpSpPr>
                <a:grpSpLocks/>
              </p:cNvGrpSpPr>
              <p:nvPr/>
            </p:nvGrpSpPr>
            <p:grpSpPr bwMode="auto">
              <a:xfrm>
                <a:off x="3604" y="3174"/>
                <a:ext cx="1255" cy="571"/>
                <a:chOff x="3604" y="3174"/>
                <a:chExt cx="1255" cy="571"/>
              </a:xfrm>
            </p:grpSpPr>
            <p:sp>
              <p:nvSpPr>
                <p:cNvPr id="63" name="Rectangle 26"/>
                <p:cNvSpPr>
                  <a:spLocks noChangeArrowheads="1"/>
                </p:cNvSpPr>
                <p:nvPr/>
              </p:nvSpPr>
              <p:spPr bwMode="auto">
                <a:xfrm>
                  <a:off x="3647" y="3180"/>
                  <a:ext cx="1169" cy="56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方法</a:t>
                  </a:r>
                </a:p>
                <a:p>
                  <a:pPr algn="just"/>
                  <a:endParaRPr lang="zh-CN" altLang="en-US" sz="2000">
                    <a:latin typeface="Calibri" panose="020F0502020204030204" pitchFamily="34" charset="0"/>
                  </a:endParaRPr>
                </a:p>
              </p:txBody>
            </p:sp>
            <p:sp>
              <p:nvSpPr>
                <p:cNvPr id="64" name="Rectangle 125"/>
                <p:cNvSpPr>
                  <a:spLocks noChangeArrowheads="1"/>
                </p:cNvSpPr>
                <p:nvPr/>
              </p:nvSpPr>
              <p:spPr bwMode="auto">
                <a:xfrm>
                  <a:off x="3604" y="3174"/>
                  <a:ext cx="1255" cy="57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31" name="Group 132"/>
            <p:cNvGrpSpPr>
              <a:grpSpLocks/>
            </p:cNvGrpSpPr>
            <p:nvPr/>
          </p:nvGrpSpPr>
          <p:grpSpPr bwMode="auto">
            <a:xfrm>
              <a:off x="0" y="3751"/>
              <a:ext cx="1620" cy="410"/>
              <a:chOff x="0" y="3751"/>
              <a:chExt cx="1620" cy="410"/>
            </a:xfrm>
          </p:grpSpPr>
          <p:sp>
            <p:nvSpPr>
              <p:cNvPr id="57" name="Rectangle 131"/>
              <p:cNvSpPr>
                <a:spLocks noChangeArrowheads="1"/>
              </p:cNvSpPr>
              <p:nvPr/>
            </p:nvSpPr>
            <p:spPr bwMode="auto">
              <a:xfrm>
                <a:off x="0" y="3751"/>
                <a:ext cx="1620" cy="41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58" name="Group 130"/>
              <p:cNvGrpSpPr>
                <a:grpSpLocks/>
              </p:cNvGrpSpPr>
              <p:nvPr/>
            </p:nvGrpSpPr>
            <p:grpSpPr bwMode="auto">
              <a:xfrm>
                <a:off x="0" y="3751"/>
                <a:ext cx="1620" cy="398"/>
                <a:chOff x="0" y="3751"/>
                <a:chExt cx="1620" cy="398"/>
              </a:xfrm>
            </p:grpSpPr>
            <p:sp>
              <p:nvSpPr>
                <p:cNvPr id="59" name="Rectangle 27"/>
                <p:cNvSpPr>
                  <a:spLocks noChangeArrowheads="1"/>
                </p:cNvSpPr>
                <p:nvPr/>
              </p:nvSpPr>
              <p:spPr bwMode="auto">
                <a:xfrm>
                  <a:off x="43" y="3757"/>
                  <a:ext cx="1534" cy="392"/>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a:t>
                  </a:r>
                  <a:r>
                    <a:rPr lang="en-US" altLang="zh-CN" sz="2000">
                      <a:solidFill>
                        <a:srgbClr val="000000"/>
                      </a:solidFill>
                      <a:latin typeface="Times New Roman" panose="02020603050405020304" pitchFamily="18" charset="0"/>
                    </a:rPr>
                    <a:t>version </a:t>
                  </a:r>
                  <a:r>
                    <a:rPr lang="zh-CN" altLang="en-US" sz="2000">
                      <a:solidFill>
                        <a:srgbClr val="000000"/>
                      </a:solidFill>
                      <a:latin typeface="Times New Roman" panose="02020603050405020304" pitchFamily="18" charset="0"/>
                    </a:rPr>
                    <a:t>版本号</a:t>
                  </a:r>
                </a:p>
                <a:p>
                  <a:pPr algn="just"/>
                  <a:endParaRPr lang="zh-CN" altLang="en-US" sz="2000">
                    <a:latin typeface="Calibri" panose="020F0502020204030204" pitchFamily="34" charset="0"/>
                  </a:endParaRPr>
                </a:p>
              </p:txBody>
            </p:sp>
            <p:sp>
              <p:nvSpPr>
                <p:cNvPr id="60" name="Rectangle 129"/>
                <p:cNvSpPr>
                  <a:spLocks noChangeArrowheads="1"/>
                </p:cNvSpPr>
                <p:nvPr/>
              </p:nvSpPr>
              <p:spPr bwMode="auto">
                <a:xfrm>
                  <a:off x="0" y="3751"/>
                  <a:ext cx="1620"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32" name="Group 136"/>
            <p:cNvGrpSpPr>
              <a:grpSpLocks/>
            </p:cNvGrpSpPr>
            <p:nvPr/>
          </p:nvGrpSpPr>
          <p:grpSpPr bwMode="auto">
            <a:xfrm>
              <a:off x="1620" y="3751"/>
              <a:ext cx="1984" cy="410"/>
              <a:chOff x="1620" y="3751"/>
              <a:chExt cx="1984" cy="410"/>
            </a:xfrm>
          </p:grpSpPr>
          <p:sp>
            <p:nvSpPr>
              <p:cNvPr id="53" name="Rectangle 135"/>
              <p:cNvSpPr>
                <a:spLocks noChangeArrowheads="1"/>
              </p:cNvSpPr>
              <p:nvPr/>
            </p:nvSpPr>
            <p:spPr bwMode="auto">
              <a:xfrm>
                <a:off x="1620" y="3751"/>
                <a:ext cx="1984" cy="41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54" name="Group 134"/>
              <p:cNvGrpSpPr>
                <a:grpSpLocks/>
              </p:cNvGrpSpPr>
              <p:nvPr/>
            </p:nvGrpSpPr>
            <p:grpSpPr bwMode="auto">
              <a:xfrm>
                <a:off x="1620" y="3751"/>
                <a:ext cx="1984" cy="398"/>
                <a:chOff x="1620" y="3751"/>
                <a:chExt cx="1984" cy="398"/>
              </a:xfrm>
            </p:grpSpPr>
            <p:sp>
              <p:nvSpPr>
                <p:cNvPr id="55" name="Rectangle 28"/>
                <p:cNvSpPr>
                  <a:spLocks noChangeArrowheads="1"/>
                </p:cNvSpPr>
                <p:nvPr/>
              </p:nvSpPr>
              <p:spPr bwMode="auto">
                <a:xfrm>
                  <a:off x="1663" y="3757"/>
                  <a:ext cx="1898" cy="392"/>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标明当前该类的版本号</a:t>
                  </a:r>
                </a:p>
                <a:p>
                  <a:pPr algn="just"/>
                  <a:endParaRPr lang="zh-CN" altLang="en-US" sz="2000">
                    <a:latin typeface="Calibri" panose="020F0502020204030204" pitchFamily="34" charset="0"/>
                  </a:endParaRPr>
                </a:p>
              </p:txBody>
            </p:sp>
            <p:sp>
              <p:nvSpPr>
                <p:cNvPr id="56" name="Rectangle 133"/>
                <p:cNvSpPr>
                  <a:spLocks noChangeArrowheads="1"/>
                </p:cNvSpPr>
                <p:nvPr/>
              </p:nvSpPr>
              <p:spPr bwMode="auto">
                <a:xfrm>
                  <a:off x="1620" y="3751"/>
                  <a:ext cx="1984"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33" name="Group 140"/>
            <p:cNvGrpSpPr>
              <a:grpSpLocks/>
            </p:cNvGrpSpPr>
            <p:nvPr/>
          </p:nvGrpSpPr>
          <p:grpSpPr bwMode="auto">
            <a:xfrm>
              <a:off x="3604" y="3751"/>
              <a:ext cx="1255" cy="410"/>
              <a:chOff x="3604" y="3751"/>
              <a:chExt cx="1255" cy="410"/>
            </a:xfrm>
          </p:grpSpPr>
          <p:sp>
            <p:nvSpPr>
              <p:cNvPr id="49" name="Rectangle 139"/>
              <p:cNvSpPr>
                <a:spLocks noChangeArrowheads="1"/>
              </p:cNvSpPr>
              <p:nvPr/>
            </p:nvSpPr>
            <p:spPr bwMode="auto">
              <a:xfrm>
                <a:off x="3604" y="3751"/>
                <a:ext cx="1255" cy="41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50" name="Group 138"/>
              <p:cNvGrpSpPr>
                <a:grpSpLocks/>
              </p:cNvGrpSpPr>
              <p:nvPr/>
            </p:nvGrpSpPr>
            <p:grpSpPr bwMode="auto">
              <a:xfrm>
                <a:off x="3604" y="3751"/>
                <a:ext cx="1255" cy="398"/>
                <a:chOff x="3604" y="3751"/>
                <a:chExt cx="1255" cy="398"/>
              </a:xfrm>
            </p:grpSpPr>
            <p:sp>
              <p:nvSpPr>
                <p:cNvPr id="51" name="Rectangle 29"/>
                <p:cNvSpPr>
                  <a:spLocks noChangeArrowheads="1"/>
                </p:cNvSpPr>
                <p:nvPr/>
              </p:nvSpPr>
              <p:spPr bwMode="auto">
                <a:xfrm>
                  <a:off x="3647" y="3757"/>
                  <a:ext cx="1169" cy="392"/>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类</a:t>
                  </a:r>
                </a:p>
                <a:p>
                  <a:pPr algn="just"/>
                  <a:endParaRPr lang="zh-CN" altLang="en-US" sz="2000">
                    <a:latin typeface="Calibri" panose="020F0502020204030204" pitchFamily="34" charset="0"/>
                  </a:endParaRPr>
                </a:p>
              </p:txBody>
            </p:sp>
            <p:sp>
              <p:nvSpPr>
                <p:cNvPr id="52" name="Rectangle 137"/>
                <p:cNvSpPr>
                  <a:spLocks noChangeArrowheads="1"/>
                </p:cNvSpPr>
                <p:nvPr/>
              </p:nvSpPr>
              <p:spPr bwMode="auto">
                <a:xfrm>
                  <a:off x="3604" y="3751"/>
                  <a:ext cx="1255"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34" name="Group 144"/>
            <p:cNvGrpSpPr>
              <a:grpSpLocks/>
            </p:cNvGrpSpPr>
            <p:nvPr/>
          </p:nvGrpSpPr>
          <p:grpSpPr bwMode="auto">
            <a:xfrm>
              <a:off x="0" y="4155"/>
              <a:ext cx="1620" cy="410"/>
              <a:chOff x="0" y="4155"/>
              <a:chExt cx="1620" cy="410"/>
            </a:xfrm>
          </p:grpSpPr>
          <p:sp>
            <p:nvSpPr>
              <p:cNvPr id="45" name="Rectangle 143"/>
              <p:cNvSpPr>
                <a:spLocks noChangeArrowheads="1"/>
              </p:cNvSpPr>
              <p:nvPr/>
            </p:nvSpPr>
            <p:spPr bwMode="auto">
              <a:xfrm>
                <a:off x="0" y="4155"/>
                <a:ext cx="1620" cy="41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46" name="Group 142"/>
              <p:cNvGrpSpPr>
                <a:grpSpLocks/>
              </p:cNvGrpSpPr>
              <p:nvPr/>
            </p:nvGrpSpPr>
            <p:grpSpPr bwMode="auto">
              <a:xfrm>
                <a:off x="0" y="4155"/>
                <a:ext cx="1620" cy="398"/>
                <a:chOff x="0" y="4155"/>
                <a:chExt cx="1620" cy="398"/>
              </a:xfrm>
            </p:grpSpPr>
            <p:sp>
              <p:nvSpPr>
                <p:cNvPr id="47" name="Rectangle 30"/>
                <p:cNvSpPr>
                  <a:spLocks noChangeArrowheads="1"/>
                </p:cNvSpPr>
                <p:nvPr/>
              </p:nvSpPr>
              <p:spPr bwMode="auto">
                <a:xfrm>
                  <a:off x="43" y="4161"/>
                  <a:ext cx="1534" cy="392"/>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a:t>
                  </a:r>
                  <a:r>
                    <a:rPr lang="en-US" altLang="zh-CN" sz="2000">
                      <a:solidFill>
                        <a:srgbClr val="000000"/>
                      </a:solidFill>
                      <a:latin typeface="Times New Roman" panose="02020603050405020304" pitchFamily="18" charset="0"/>
                    </a:rPr>
                    <a:t>since </a:t>
                  </a:r>
                  <a:r>
                    <a:rPr lang="zh-CN" altLang="en-US" sz="2000">
                      <a:solidFill>
                        <a:srgbClr val="000000"/>
                      </a:solidFill>
                      <a:latin typeface="Times New Roman" panose="02020603050405020304" pitchFamily="18" charset="0"/>
                    </a:rPr>
                    <a:t>版本号</a:t>
                  </a:r>
                </a:p>
                <a:p>
                  <a:pPr algn="just"/>
                  <a:endParaRPr lang="zh-CN" altLang="en-US" sz="2000">
                    <a:latin typeface="Calibri" panose="020F0502020204030204" pitchFamily="34" charset="0"/>
                  </a:endParaRPr>
                </a:p>
              </p:txBody>
            </p:sp>
            <p:sp>
              <p:nvSpPr>
                <p:cNvPr id="48" name="Rectangle 141"/>
                <p:cNvSpPr>
                  <a:spLocks noChangeArrowheads="1"/>
                </p:cNvSpPr>
                <p:nvPr/>
              </p:nvSpPr>
              <p:spPr bwMode="auto">
                <a:xfrm>
                  <a:off x="0" y="4155"/>
                  <a:ext cx="1620"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35" name="Group 148"/>
            <p:cNvGrpSpPr>
              <a:grpSpLocks/>
            </p:cNvGrpSpPr>
            <p:nvPr/>
          </p:nvGrpSpPr>
          <p:grpSpPr bwMode="auto">
            <a:xfrm>
              <a:off x="1620" y="4155"/>
              <a:ext cx="1984" cy="410"/>
              <a:chOff x="1620" y="4155"/>
              <a:chExt cx="1984" cy="410"/>
            </a:xfrm>
          </p:grpSpPr>
          <p:sp>
            <p:nvSpPr>
              <p:cNvPr id="41" name="Rectangle 147"/>
              <p:cNvSpPr>
                <a:spLocks noChangeArrowheads="1"/>
              </p:cNvSpPr>
              <p:nvPr/>
            </p:nvSpPr>
            <p:spPr bwMode="auto">
              <a:xfrm>
                <a:off x="1620" y="4155"/>
                <a:ext cx="1984" cy="41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42" name="Group 146"/>
              <p:cNvGrpSpPr>
                <a:grpSpLocks/>
              </p:cNvGrpSpPr>
              <p:nvPr/>
            </p:nvGrpSpPr>
            <p:grpSpPr bwMode="auto">
              <a:xfrm>
                <a:off x="1620" y="4155"/>
                <a:ext cx="1984" cy="398"/>
                <a:chOff x="1620" y="4155"/>
                <a:chExt cx="1984" cy="398"/>
              </a:xfrm>
            </p:grpSpPr>
            <p:sp>
              <p:nvSpPr>
                <p:cNvPr id="43" name="Rectangle 31"/>
                <p:cNvSpPr>
                  <a:spLocks noChangeArrowheads="1"/>
                </p:cNvSpPr>
                <p:nvPr/>
              </p:nvSpPr>
              <p:spPr bwMode="auto">
                <a:xfrm>
                  <a:off x="1663" y="4161"/>
                  <a:ext cx="1898" cy="392"/>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标明起始版本号</a:t>
                  </a:r>
                </a:p>
                <a:p>
                  <a:pPr algn="just"/>
                  <a:endParaRPr lang="zh-CN" altLang="en-US" sz="2000">
                    <a:latin typeface="Calibri" panose="020F0502020204030204" pitchFamily="34" charset="0"/>
                  </a:endParaRPr>
                </a:p>
              </p:txBody>
            </p:sp>
            <p:sp>
              <p:nvSpPr>
                <p:cNvPr id="44" name="Rectangle 145"/>
                <p:cNvSpPr>
                  <a:spLocks noChangeArrowheads="1"/>
                </p:cNvSpPr>
                <p:nvPr/>
              </p:nvSpPr>
              <p:spPr bwMode="auto">
                <a:xfrm>
                  <a:off x="1620" y="4155"/>
                  <a:ext cx="1984"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nvGrpSpPr>
            <p:cNvPr id="36" name="Group 152"/>
            <p:cNvGrpSpPr>
              <a:grpSpLocks/>
            </p:cNvGrpSpPr>
            <p:nvPr/>
          </p:nvGrpSpPr>
          <p:grpSpPr bwMode="auto">
            <a:xfrm>
              <a:off x="3604" y="4155"/>
              <a:ext cx="1255" cy="410"/>
              <a:chOff x="3604" y="4155"/>
              <a:chExt cx="1255" cy="410"/>
            </a:xfrm>
          </p:grpSpPr>
          <p:sp>
            <p:nvSpPr>
              <p:cNvPr id="37" name="Rectangle 151"/>
              <p:cNvSpPr>
                <a:spLocks noChangeArrowheads="1"/>
              </p:cNvSpPr>
              <p:nvPr/>
            </p:nvSpPr>
            <p:spPr bwMode="auto">
              <a:xfrm>
                <a:off x="3604" y="4155"/>
                <a:ext cx="1255" cy="41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nvGrpSpPr>
              <p:cNvPr id="38" name="Group 150"/>
              <p:cNvGrpSpPr>
                <a:grpSpLocks/>
              </p:cNvGrpSpPr>
              <p:nvPr/>
            </p:nvGrpSpPr>
            <p:grpSpPr bwMode="auto">
              <a:xfrm>
                <a:off x="3604" y="4155"/>
                <a:ext cx="1255" cy="398"/>
                <a:chOff x="3604" y="4155"/>
                <a:chExt cx="1255" cy="398"/>
              </a:xfrm>
            </p:grpSpPr>
            <p:sp>
              <p:nvSpPr>
                <p:cNvPr id="39" name="Rectangle 32"/>
                <p:cNvSpPr>
                  <a:spLocks noChangeArrowheads="1"/>
                </p:cNvSpPr>
                <p:nvPr/>
              </p:nvSpPr>
              <p:spPr bwMode="auto">
                <a:xfrm>
                  <a:off x="3647" y="4161"/>
                  <a:ext cx="1169" cy="392"/>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
                  <a:r>
                    <a:rPr lang="zh-CN" altLang="en-US" sz="2000">
                      <a:solidFill>
                        <a:srgbClr val="000000"/>
                      </a:solidFill>
                      <a:latin typeface="Times New Roman" panose="02020603050405020304" pitchFamily="18" charset="0"/>
                    </a:rPr>
                    <a:t>类、方法、属性</a:t>
                  </a:r>
                </a:p>
                <a:p>
                  <a:pPr algn="just"/>
                  <a:endParaRPr lang="zh-CN" altLang="en-US" sz="2000">
                    <a:latin typeface="Calibri" panose="020F0502020204030204" pitchFamily="34" charset="0"/>
                  </a:endParaRPr>
                </a:p>
              </p:txBody>
            </p:sp>
            <p:sp>
              <p:nvSpPr>
                <p:cNvPr id="40" name="Rectangle 149"/>
                <p:cNvSpPr>
                  <a:spLocks noChangeArrowheads="1"/>
                </p:cNvSpPr>
                <p:nvPr/>
              </p:nvSpPr>
              <p:spPr bwMode="auto">
                <a:xfrm>
                  <a:off x="3604" y="4155"/>
                  <a:ext cx="1255" cy="39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latin typeface="Calibri" panose="020F0502020204030204" pitchFamily="34" charset="0"/>
                  </a:endParaRPr>
                </a:p>
              </p:txBody>
            </p:sp>
          </p:grpSp>
        </p:grpSp>
      </p:grpSp>
      <p:sp>
        <p:nvSpPr>
          <p:cNvPr id="157" name="文本框 156"/>
          <p:cNvSpPr txBox="1"/>
          <p:nvPr/>
        </p:nvSpPr>
        <p:spPr>
          <a:xfrm>
            <a:off x="7990804" y="5070734"/>
            <a:ext cx="800219" cy="46166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sz="2400" b="1" dirty="0" smtClean="0">
                <a:solidFill>
                  <a:srgbClr val="009ED6"/>
                </a:solidFill>
              </a:rPr>
              <a:t>举例</a:t>
            </a:r>
            <a:endParaRPr lang="zh-CN" altLang="en-US" sz="2400" b="1" dirty="0">
              <a:solidFill>
                <a:srgbClr val="009ED6"/>
              </a:solidFill>
            </a:endParaRPr>
          </a:p>
        </p:txBody>
      </p:sp>
    </p:spTree>
    <p:extLst>
      <p:ext uri="{BB962C8B-B14F-4D97-AF65-F5344CB8AC3E}">
        <p14:creationId xmlns:p14="http://schemas.microsoft.com/office/powerpoint/2010/main" val="278891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内容占位符 2"/>
          <p:cNvSpPr>
            <a:spLocks noGrp="1"/>
          </p:cNvSpPr>
          <p:nvPr>
            <p:ph idx="1"/>
          </p:nvPr>
        </p:nvSpPr>
        <p:spPr>
          <a:xfrm>
            <a:off x="374650" y="1066800"/>
            <a:ext cx="8339138" cy="5059363"/>
          </a:xfrm>
        </p:spPr>
        <p:txBody>
          <a:bodyPr/>
          <a:lstStyle/>
          <a:p>
            <a:pPr eaLnBrk="1" hangingPunct="1"/>
            <a:r>
              <a:rPr lang="zh-CN" altLang="en-US" b="1" dirty="0" smtClean="0">
                <a:solidFill>
                  <a:srgbClr val="0070C0"/>
                </a:solidFill>
              </a:rPr>
              <a:t>数组的初始化</a:t>
            </a:r>
            <a:endParaRPr lang="en-US" altLang="zh-CN" b="1" dirty="0" smtClean="0">
              <a:solidFill>
                <a:srgbClr val="0070C0"/>
              </a:solidFill>
            </a:endParaRPr>
          </a:p>
          <a:p>
            <a:pPr lvl="1" eaLnBrk="1" hangingPunct="1">
              <a:lnSpc>
                <a:spcPct val="200000"/>
              </a:lnSpc>
            </a:pPr>
            <a:r>
              <a:rPr lang="zh-CN" altLang="zh-CN" dirty="0" smtClean="0"/>
              <a:t>在初始化数组时还有一种方式叫做</a:t>
            </a:r>
            <a:r>
              <a:rPr lang="zh-CN" altLang="zh-CN" b="1" dirty="0" smtClean="0">
                <a:solidFill>
                  <a:srgbClr val="FF0000"/>
                </a:solidFill>
              </a:rPr>
              <a:t>静态初始化</a:t>
            </a:r>
            <a:r>
              <a:rPr lang="zh-CN" altLang="zh-CN" dirty="0" smtClean="0"/>
              <a:t>，就是在定义数组的同时就为数组的每个元素赋值。数组的静态初始化有两种方式</a:t>
            </a:r>
            <a:r>
              <a:rPr lang="zh-CN" altLang="en-US" dirty="0" smtClean="0"/>
              <a:t>：</a:t>
            </a:r>
            <a:endParaRPr lang="en-US" altLang="zh-CN" dirty="0" smtClean="0"/>
          </a:p>
          <a:p>
            <a:pPr lvl="1" eaLnBrk="1" hangingPunct="1">
              <a:lnSpc>
                <a:spcPct val="200000"/>
              </a:lnSpc>
            </a:pPr>
            <a:endParaRPr lang="en-US" altLang="zh-CN" dirty="0" smtClean="0"/>
          </a:p>
          <a:p>
            <a:pPr lvl="1" eaLnBrk="1" hangingPunct="1">
              <a:lnSpc>
                <a:spcPct val="200000"/>
              </a:lnSpc>
            </a:pPr>
            <a:endParaRPr lang="en-US" altLang="zh-CN" sz="500" dirty="0" smtClean="0"/>
          </a:p>
          <a:p>
            <a:pPr lvl="1" eaLnBrk="1" hangingPunct="1">
              <a:lnSpc>
                <a:spcPct val="200000"/>
              </a:lnSpc>
            </a:pPr>
            <a:r>
              <a:rPr lang="zh-CN" altLang="zh-CN" dirty="0" smtClean="0"/>
              <a:t>为了简便，建议采用</a:t>
            </a:r>
            <a:r>
              <a:rPr lang="zh-CN" altLang="en-US" dirty="0" smtClean="0"/>
              <a:t>其</a:t>
            </a:r>
            <a:r>
              <a:rPr lang="zh-CN" altLang="zh-CN" dirty="0" smtClean="0"/>
              <a:t>第二种方式。通过一个案例来演示数组静态初始化的效果</a:t>
            </a:r>
            <a:r>
              <a:rPr lang="zh-CN" altLang="en-US" dirty="0" smtClean="0"/>
              <a:t>，具体代码如例</a:t>
            </a:r>
            <a:r>
              <a:rPr lang="en-US" altLang="zh-CN" dirty="0" smtClean="0"/>
              <a:t>2-27</a:t>
            </a:r>
            <a:r>
              <a:rPr lang="zh-CN" altLang="en-US" dirty="0" smtClean="0"/>
              <a:t>所示。</a:t>
            </a:r>
            <a:endParaRPr lang="en-US" altLang="zh-CN" dirty="0" smtClean="0"/>
          </a:p>
        </p:txBody>
      </p:sp>
      <p:pic>
        <p:nvPicPr>
          <p:cNvPr id="174083" name="图片 2"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2944813"/>
            <a:ext cx="61944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pic>
        <p:nvPicPr>
          <p:cNvPr id="5" name="图片 3" descr="屏幕剪辑"/>
          <p:cNvPicPr>
            <a:picLocks noChangeAspect="1" noChangeArrowheads="1"/>
          </p:cNvPicPr>
          <p:nvPr/>
        </p:nvPicPr>
        <p:blipFill>
          <a:blip r:embed="rId3">
            <a:extLst>
              <a:ext uri="{28A0092B-C50C-407E-A947-70E740481C1C}">
                <a14:useLocalDpi xmlns:a14="http://schemas.microsoft.com/office/drawing/2010/main" val="0"/>
              </a:ext>
            </a:extLst>
          </a:blip>
          <a:srcRect t="7039"/>
          <a:stretch>
            <a:fillRect/>
          </a:stretch>
        </p:blipFill>
        <p:spPr bwMode="auto">
          <a:xfrm>
            <a:off x="628650" y="2289175"/>
            <a:ext cx="792797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3198813"/>
            <a:ext cx="75596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内容占位符 2"/>
          <p:cNvSpPr>
            <a:spLocks noGrp="1"/>
          </p:cNvSpPr>
          <p:nvPr>
            <p:ph idx="1"/>
          </p:nvPr>
        </p:nvSpPr>
        <p:spPr>
          <a:xfrm>
            <a:off x="166688" y="950913"/>
            <a:ext cx="8445500" cy="5059362"/>
          </a:xfrm>
          <a:extLst/>
        </p:spPr>
        <p:txBody>
          <a:bodyPr rtlCol="0">
            <a:normAutofit/>
          </a:bodyPr>
          <a:lstStyle/>
          <a:p>
            <a:pPr marL="457200" lvl="1" indent="0" eaLnBrk="1" fontAlgn="auto" hangingPunct="1">
              <a:spcAft>
                <a:spcPts val="0"/>
              </a:spcAft>
              <a:buFont typeface="Arial" panose="020B0604020202020204" pitchFamily="34" charset="0"/>
              <a:buNone/>
              <a:defRPr/>
            </a:pPr>
            <a:r>
              <a:rPr lang="en-US" altLang="zh-CN" dirty="0">
                <a:cs typeface="+mn-cs"/>
              </a:rPr>
              <a:t>1</a:t>
            </a:r>
            <a:r>
              <a:rPr lang="zh-CN" altLang="zh-CN" dirty="0">
                <a:cs typeface="+mn-cs"/>
              </a:rPr>
              <a:t>、每个数组的索引都有一个范围，即</a:t>
            </a:r>
            <a:r>
              <a:rPr lang="en-US" altLang="zh-CN" dirty="0">
                <a:cs typeface="+mn-cs"/>
              </a:rPr>
              <a:t>0~length-1</a:t>
            </a:r>
            <a:r>
              <a:rPr lang="zh-CN" altLang="zh-CN" dirty="0">
                <a:cs typeface="+mn-cs"/>
              </a:rPr>
              <a:t>。在访问数组的元素时，索引不能超出这个范围，否则程序会报错</a:t>
            </a:r>
            <a:r>
              <a:rPr lang="zh-CN" altLang="en-US" dirty="0" smtClean="0">
                <a:cs typeface="+mn-cs"/>
              </a:rPr>
              <a:t>。通过一个案例来演示，如例</a:t>
            </a:r>
            <a:r>
              <a:rPr lang="en-US" altLang="zh-CN" dirty="0" smtClean="0">
                <a:cs typeface="+mn-cs"/>
              </a:rPr>
              <a:t>2-28</a:t>
            </a:r>
            <a:r>
              <a:rPr lang="zh-CN" altLang="en-US" dirty="0" smtClean="0">
                <a:cs typeface="+mn-cs"/>
              </a:rPr>
              <a:t>所示。</a:t>
            </a:r>
            <a:endParaRPr lang="en-US" altLang="zh-CN" dirty="0" smtClean="0">
              <a:cs typeface="+mn-cs"/>
            </a:endParaRPr>
          </a:p>
        </p:txBody>
      </p:sp>
      <p:sp>
        <p:nvSpPr>
          <p:cNvPr id="17510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pic>
        <p:nvPicPr>
          <p:cNvPr id="4"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 y="2252663"/>
            <a:ext cx="8997950"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2298700"/>
            <a:ext cx="75596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531813" y="4098925"/>
            <a:ext cx="8080375" cy="2447925"/>
          </a:xfrm>
          <a:prstGeom prst="wedgeRoundRectCallout">
            <a:avLst>
              <a:gd name="adj1" fmla="val 23258"/>
              <a:gd name="adj2" fmla="val -82502"/>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zh-CN" dirty="0"/>
              <a:t>运行结果中所提示的错误信息是数组越界异常</a:t>
            </a:r>
            <a:r>
              <a:rPr lang="en-US" altLang="zh-CN" dirty="0" err="1"/>
              <a:t>ArrayIndexOutOfBoundsException</a:t>
            </a:r>
            <a:r>
              <a:rPr lang="zh-CN" altLang="zh-CN" dirty="0"/>
              <a:t>，出现这个异常的原因是数组的长度为</a:t>
            </a:r>
            <a:r>
              <a:rPr lang="en-US" altLang="zh-CN" dirty="0"/>
              <a:t>4</a:t>
            </a:r>
            <a:r>
              <a:rPr lang="zh-CN" altLang="zh-CN" dirty="0"/>
              <a:t>，其索引范围为</a:t>
            </a:r>
            <a:r>
              <a:rPr lang="en-US" altLang="zh-CN" dirty="0"/>
              <a:t>0~3</a:t>
            </a:r>
            <a:r>
              <a:rPr lang="zh-CN" altLang="zh-CN" dirty="0"/>
              <a:t>，例程中的第</a:t>
            </a:r>
            <a:r>
              <a:rPr lang="en-US" altLang="zh-CN" dirty="0"/>
              <a:t>4</a:t>
            </a:r>
            <a:r>
              <a:rPr lang="zh-CN" altLang="zh-CN" dirty="0"/>
              <a:t>行代码使用索引</a:t>
            </a:r>
            <a:r>
              <a:rPr lang="en-US" altLang="zh-CN" dirty="0"/>
              <a:t>4</a:t>
            </a:r>
            <a:r>
              <a:rPr lang="zh-CN" altLang="zh-CN" dirty="0"/>
              <a:t>来访问元素时超出了数组的索引范围。所谓异常指程序中出现的错误，它会报告出错的异常类型、出错的行号以及出错的原因，关于异常在后面的章节会有详细地讲解。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内容占位符 2"/>
          <p:cNvSpPr>
            <a:spLocks noGrp="1"/>
          </p:cNvSpPr>
          <p:nvPr>
            <p:ph idx="1"/>
          </p:nvPr>
        </p:nvSpPr>
        <p:spPr>
          <a:xfrm>
            <a:off x="166688" y="950913"/>
            <a:ext cx="8445500" cy="5059362"/>
          </a:xfrm>
        </p:spPr>
        <p:txBody>
          <a:bodyPr/>
          <a:lstStyle/>
          <a:p>
            <a:pPr marL="457200" lvl="1" indent="0" eaLnBrk="1" hangingPunct="1">
              <a:buFont typeface="Arial" panose="020B0604020202020204" pitchFamily="34" charset="0"/>
              <a:buNone/>
            </a:pPr>
            <a:r>
              <a:rPr lang="en-US" altLang="zh-CN" dirty="0" smtClean="0"/>
              <a:t>2</a:t>
            </a:r>
            <a:r>
              <a:rPr lang="zh-CN" altLang="zh-CN" dirty="0" smtClean="0"/>
              <a:t>、在使用变量引用一个数组时，变量必须指向一个有效的数组对象，如果该变量的值为</a:t>
            </a:r>
            <a:r>
              <a:rPr lang="en-US" altLang="zh-CN" dirty="0" smtClean="0"/>
              <a:t>null</a:t>
            </a:r>
            <a:r>
              <a:rPr lang="zh-CN" altLang="zh-CN" dirty="0" smtClean="0"/>
              <a:t>，则意味着没有指向任何数组，此时通过该变量访问数组的元素会出现空指针异常</a:t>
            </a:r>
            <a:r>
              <a:rPr lang="zh-CN" altLang="en-US" dirty="0" smtClean="0"/>
              <a:t>。通过一个案例来演示，如例</a:t>
            </a:r>
            <a:r>
              <a:rPr lang="en-US" altLang="zh-CN" dirty="0" smtClean="0"/>
              <a:t>2-29</a:t>
            </a:r>
            <a:r>
              <a:rPr lang="zh-CN" altLang="en-US" dirty="0" smtClean="0"/>
              <a:t>所示</a:t>
            </a:r>
            <a:r>
              <a:rPr lang="zh-CN" altLang="en-US" sz="2400" dirty="0" smtClean="0"/>
              <a:t>。</a:t>
            </a:r>
            <a:endParaRPr lang="en-US" altLang="zh-CN" sz="2400" dirty="0" smtClean="0"/>
          </a:p>
        </p:txBody>
      </p:sp>
      <p:sp>
        <p:nvSpPr>
          <p:cNvPr id="17613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pic>
        <p:nvPicPr>
          <p:cNvPr id="176132"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3" y="2933700"/>
            <a:ext cx="87280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3238500"/>
            <a:ext cx="8404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内容占位符 2"/>
          <p:cNvSpPr>
            <a:spLocks noGrp="1"/>
          </p:cNvSpPr>
          <p:nvPr>
            <p:ph idx="1"/>
          </p:nvPr>
        </p:nvSpPr>
        <p:spPr>
          <a:xfrm>
            <a:off x="350838" y="1066800"/>
            <a:ext cx="8493125" cy="5059363"/>
          </a:xfrm>
        </p:spPr>
        <p:txBody>
          <a:bodyPr/>
          <a:lstStyle/>
          <a:p>
            <a:pPr eaLnBrk="1" hangingPunct="1"/>
            <a:r>
              <a:rPr lang="en-US" altLang="zh-CN" b="1" dirty="0" smtClean="0">
                <a:solidFill>
                  <a:srgbClr val="0070C0"/>
                </a:solidFill>
              </a:rPr>
              <a:t>2.7.2 </a:t>
            </a:r>
            <a:r>
              <a:rPr lang="zh-CN" altLang="en-US" b="1" dirty="0" smtClean="0">
                <a:solidFill>
                  <a:srgbClr val="0070C0"/>
                </a:solidFill>
              </a:rPr>
              <a:t>数组的常见操作</a:t>
            </a:r>
            <a:endParaRPr lang="en-US" altLang="zh-CN" b="1" dirty="0" smtClean="0">
              <a:solidFill>
                <a:srgbClr val="0070C0"/>
              </a:solidFill>
            </a:endParaRPr>
          </a:p>
          <a:p>
            <a:pPr marL="457200" lvl="1" indent="0" eaLnBrk="1" hangingPunct="1">
              <a:lnSpc>
                <a:spcPct val="200000"/>
              </a:lnSpc>
              <a:buNone/>
            </a:pPr>
            <a:r>
              <a:rPr lang="en-US" altLang="zh-CN" dirty="0" smtClean="0"/>
              <a:t>1</a:t>
            </a:r>
            <a:r>
              <a:rPr lang="zh-CN" altLang="en-US" dirty="0" smtClean="0"/>
              <a:t>、数组遍历</a:t>
            </a:r>
            <a:endParaRPr lang="en-US" altLang="zh-CN" dirty="0" smtClean="0"/>
          </a:p>
          <a:p>
            <a:pPr lvl="1" eaLnBrk="1" hangingPunct="1">
              <a:lnSpc>
                <a:spcPct val="200000"/>
              </a:lnSpc>
            </a:pPr>
            <a:r>
              <a:rPr lang="zh-CN" altLang="en-US" dirty="0" smtClean="0"/>
              <a:t>在操作数组时，经常需要依次访问数组中的每个元素，这种操作叫做数组的遍历。</a:t>
            </a:r>
            <a:endParaRPr lang="en-US" altLang="zh-CN" dirty="0" smtClean="0"/>
          </a:p>
          <a:p>
            <a:pPr lvl="1" eaLnBrk="1" hangingPunct="1">
              <a:lnSpc>
                <a:spcPct val="200000"/>
              </a:lnSpc>
            </a:pPr>
            <a:r>
              <a:rPr lang="zh-CN" altLang="en-US" dirty="0" smtClean="0"/>
              <a:t>接下来，通过一个案例来学习如何使用</a:t>
            </a:r>
            <a:r>
              <a:rPr lang="en-US" altLang="zh-CN" dirty="0" smtClean="0"/>
              <a:t>for</a:t>
            </a:r>
            <a:r>
              <a:rPr lang="zh-CN" altLang="en-US" dirty="0" smtClean="0"/>
              <a:t>循环遍历数组，具体代码如例</a:t>
            </a:r>
            <a:r>
              <a:rPr lang="en-US" altLang="zh-CN" dirty="0" smtClean="0"/>
              <a:t>2-30</a:t>
            </a:r>
            <a:r>
              <a:rPr lang="zh-CN" altLang="en-US" dirty="0" smtClean="0"/>
              <a:t>所示。</a:t>
            </a:r>
          </a:p>
        </p:txBody>
      </p:sp>
      <p:sp>
        <p:nvSpPr>
          <p:cNvPr id="17715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pic>
        <p:nvPicPr>
          <p:cNvPr id="4"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t="10072"/>
          <a:stretch>
            <a:fillRect/>
          </a:stretch>
        </p:blipFill>
        <p:spPr bwMode="auto">
          <a:xfrm>
            <a:off x="457200" y="2965450"/>
            <a:ext cx="829945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3919538"/>
            <a:ext cx="66706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259174"/>
            <a:ext cx="8229600" cy="4866989"/>
          </a:xfrm>
        </p:spPr>
        <p:txBody>
          <a:bodyPr/>
          <a:lstStyle/>
          <a:p>
            <a:pPr eaLnBrk="1" hangingPunct="1"/>
            <a:r>
              <a:rPr lang="en-US" altLang="zh-CN" b="1" dirty="0">
                <a:solidFill>
                  <a:srgbClr val="0070C0"/>
                </a:solidFill>
              </a:rPr>
              <a:t>2.7.2 </a:t>
            </a:r>
            <a:r>
              <a:rPr lang="zh-CN" altLang="en-US" b="1" dirty="0">
                <a:solidFill>
                  <a:srgbClr val="0070C0"/>
                </a:solidFill>
              </a:rPr>
              <a:t>数组的常见操作</a:t>
            </a:r>
            <a:endParaRPr lang="en-US" altLang="zh-CN" b="1" dirty="0">
              <a:solidFill>
                <a:srgbClr val="0070C0"/>
              </a:solidFill>
            </a:endParaRPr>
          </a:p>
          <a:p>
            <a:pPr marL="457200" lvl="1" indent="0" eaLnBrk="1" hangingPunct="1">
              <a:lnSpc>
                <a:spcPct val="200000"/>
              </a:lnSpc>
              <a:buNone/>
            </a:pPr>
            <a:r>
              <a:rPr lang="en-US" altLang="zh-CN" dirty="0"/>
              <a:t>1</a:t>
            </a:r>
            <a:r>
              <a:rPr lang="zh-CN" altLang="en-US" dirty="0"/>
              <a:t>、数组</a:t>
            </a:r>
            <a:r>
              <a:rPr lang="zh-CN" altLang="en-US" dirty="0" smtClean="0"/>
              <a:t>遍历</a:t>
            </a:r>
            <a:endParaRPr lang="en-US" altLang="zh-CN" dirty="0" smtClean="0"/>
          </a:p>
          <a:p>
            <a:pPr lvl="1" eaLnBrk="1" hangingPunct="1">
              <a:lnSpc>
                <a:spcPct val="200000"/>
              </a:lnSpc>
            </a:pPr>
            <a:r>
              <a:rPr lang="zh-CN" altLang="en-US" dirty="0" smtClean="0"/>
              <a:t>遍历数组也可以使用</a:t>
            </a:r>
            <a:r>
              <a:rPr lang="en-US" altLang="zh-CN" dirty="0" err="1" smtClean="0"/>
              <a:t>toString</a:t>
            </a:r>
            <a:r>
              <a:rPr lang="en-US" altLang="zh-CN" dirty="0" smtClean="0"/>
              <a:t>()</a:t>
            </a:r>
            <a:r>
              <a:rPr lang="zh-CN" altLang="en-US" dirty="0" smtClean="0"/>
              <a:t>方法</a:t>
            </a:r>
            <a:endParaRPr lang="en-US" altLang="zh-CN" dirty="0" smtClean="0"/>
          </a:p>
          <a:p>
            <a:pPr lvl="1" eaLnBrk="1" hangingPunct="1">
              <a:lnSpc>
                <a:spcPct val="200000"/>
              </a:lnSpc>
            </a:pPr>
            <a:r>
              <a:rPr lang="zh-CN" altLang="en-US" dirty="0" smtClean="0"/>
              <a:t>例如：</a:t>
            </a:r>
            <a:endParaRPr lang="en-US" altLang="zh-CN" dirty="0" smtClean="0"/>
          </a:p>
          <a:p>
            <a:pPr marL="457200" lvl="1" indent="0" eaLnBrk="1" hangingPunct="1">
              <a:lnSpc>
                <a:spcPct val="200000"/>
              </a:lnSpc>
              <a:buNone/>
            </a:pPr>
            <a:r>
              <a:rPr lang="en-US" altLang="zh-CN" dirty="0" err="1" smtClean="0"/>
              <a:t>int</a:t>
            </a:r>
            <a:r>
              <a:rPr lang="en-US" altLang="zh-CN" dirty="0" smtClean="0"/>
              <a:t> []a={1,2,3,4,5,6};</a:t>
            </a:r>
          </a:p>
          <a:p>
            <a:pPr marL="457200" lvl="1" indent="0" eaLnBrk="1" hangingPunct="1">
              <a:lnSpc>
                <a:spcPct val="200000"/>
              </a:lnSpc>
              <a:buNone/>
            </a:pPr>
            <a:r>
              <a:rPr lang="en-US" altLang="zh-CN" dirty="0" err="1" smtClean="0"/>
              <a:t>Arrays.toString</a:t>
            </a:r>
            <a:r>
              <a:rPr lang="en-US" altLang="zh-CN" dirty="0" smtClean="0"/>
              <a:t>(a);            </a:t>
            </a:r>
            <a:r>
              <a:rPr lang="en-US" altLang="zh-CN" dirty="0" smtClean="0">
                <a:solidFill>
                  <a:srgbClr val="00B050"/>
                </a:solidFill>
              </a:rPr>
              <a:t>//</a:t>
            </a:r>
            <a:r>
              <a:rPr lang="zh-CN" altLang="en-US" dirty="0" smtClean="0">
                <a:solidFill>
                  <a:srgbClr val="00B050"/>
                </a:solidFill>
              </a:rPr>
              <a:t>得到</a:t>
            </a:r>
            <a:r>
              <a:rPr lang="en-US" altLang="zh-CN" dirty="0" smtClean="0">
                <a:solidFill>
                  <a:srgbClr val="00B050"/>
                </a:solidFill>
              </a:rPr>
              <a:t>[1,2,3,4,5,6]</a:t>
            </a:r>
            <a:endParaRPr lang="en-US" altLang="zh-CN" dirty="0">
              <a:solidFill>
                <a:srgbClr val="00B050"/>
              </a:solidFill>
            </a:endParaRPr>
          </a:p>
        </p:txBody>
      </p:sp>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extLst>
      <p:ext uri="{BB962C8B-B14F-4D97-AF65-F5344CB8AC3E}">
        <p14:creationId xmlns:p14="http://schemas.microsoft.com/office/powerpoint/2010/main" val="18527818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内容占位符 2"/>
          <p:cNvSpPr>
            <a:spLocks noGrp="1"/>
          </p:cNvSpPr>
          <p:nvPr>
            <p:ph idx="1"/>
          </p:nvPr>
        </p:nvSpPr>
        <p:spPr>
          <a:xfrm>
            <a:off x="350838" y="1066800"/>
            <a:ext cx="8493125" cy="5059363"/>
          </a:xfrm>
        </p:spPr>
        <p:txBody>
          <a:bodyPr/>
          <a:lstStyle/>
          <a:p>
            <a:pPr eaLnBrk="1" hangingPunct="1"/>
            <a:r>
              <a:rPr lang="en-US" altLang="zh-CN" b="1" dirty="0" smtClean="0">
                <a:solidFill>
                  <a:srgbClr val="0070C0"/>
                </a:solidFill>
              </a:rPr>
              <a:t>2.7.2 </a:t>
            </a:r>
            <a:r>
              <a:rPr lang="zh-CN" altLang="en-US" b="1" dirty="0" smtClean="0">
                <a:solidFill>
                  <a:srgbClr val="0070C0"/>
                </a:solidFill>
              </a:rPr>
              <a:t>数组的常见操作</a:t>
            </a:r>
            <a:endParaRPr lang="en-US" altLang="zh-CN" b="1" dirty="0" smtClean="0">
              <a:solidFill>
                <a:srgbClr val="0070C0"/>
              </a:solidFill>
            </a:endParaRPr>
          </a:p>
          <a:p>
            <a:pPr marL="457200" lvl="1" indent="0" eaLnBrk="1" hangingPunct="1">
              <a:lnSpc>
                <a:spcPct val="200000"/>
              </a:lnSpc>
              <a:buNone/>
            </a:pPr>
            <a:r>
              <a:rPr lang="en-US" altLang="zh-CN" dirty="0" smtClean="0"/>
              <a:t>2</a:t>
            </a:r>
            <a:r>
              <a:rPr lang="zh-CN" altLang="en-US" dirty="0" smtClean="0"/>
              <a:t>、数组最值</a:t>
            </a:r>
            <a:endParaRPr lang="en-US" altLang="zh-CN" dirty="0" smtClean="0"/>
          </a:p>
          <a:p>
            <a:pPr lvl="1" eaLnBrk="1" hangingPunct="1">
              <a:lnSpc>
                <a:spcPct val="200000"/>
              </a:lnSpc>
            </a:pPr>
            <a:r>
              <a:rPr lang="zh-CN" altLang="en-US" dirty="0" smtClean="0"/>
              <a:t>在操作数组时，经常需要获取数组中元素的最值。</a:t>
            </a:r>
            <a:endParaRPr lang="en-US" altLang="zh-CN" dirty="0" smtClean="0"/>
          </a:p>
          <a:p>
            <a:pPr lvl="1" eaLnBrk="1" hangingPunct="1">
              <a:lnSpc>
                <a:spcPct val="200000"/>
              </a:lnSpc>
            </a:pPr>
            <a:r>
              <a:rPr lang="zh-CN" altLang="en-US" dirty="0" smtClean="0"/>
              <a:t>接下来，通过一个案例来演示如何获取数组中元素的最大值，具体代码如例</a:t>
            </a:r>
            <a:r>
              <a:rPr lang="en-US" altLang="zh-CN" dirty="0" smtClean="0"/>
              <a:t>2-31</a:t>
            </a:r>
            <a:r>
              <a:rPr lang="zh-CN" altLang="en-US" dirty="0" smtClean="0"/>
              <a:t>所示。</a:t>
            </a:r>
          </a:p>
        </p:txBody>
      </p:sp>
      <p:sp>
        <p:nvSpPr>
          <p:cNvPr id="17817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pic>
        <p:nvPicPr>
          <p:cNvPr id="5" name="图片 4" descr="屏幕剪辑"/>
          <p:cNvPicPr>
            <a:picLocks noChangeAspect="1" noChangeArrowheads="1"/>
          </p:cNvPicPr>
          <p:nvPr/>
        </p:nvPicPr>
        <p:blipFill>
          <a:blip r:embed="rId2">
            <a:extLst>
              <a:ext uri="{28A0092B-C50C-407E-A947-70E740481C1C}">
                <a14:useLocalDpi xmlns:a14="http://schemas.microsoft.com/office/drawing/2010/main" val="0"/>
              </a:ext>
            </a:extLst>
          </a:blip>
          <a:srcRect t="3896"/>
          <a:stretch>
            <a:fillRect/>
          </a:stretch>
        </p:blipFill>
        <p:spPr bwMode="auto">
          <a:xfrm>
            <a:off x="83343" y="1066800"/>
            <a:ext cx="8977313"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3" y="2876550"/>
            <a:ext cx="8080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内容占位符 2"/>
          <p:cNvSpPr>
            <a:spLocks noGrp="1"/>
          </p:cNvSpPr>
          <p:nvPr>
            <p:ph idx="1"/>
          </p:nvPr>
        </p:nvSpPr>
        <p:spPr>
          <a:xfrm>
            <a:off x="350838" y="1066800"/>
            <a:ext cx="8493125" cy="5059363"/>
          </a:xfrm>
          <a:extLst/>
        </p:spPr>
        <p:txBody>
          <a:bodyPr rtlCol="0">
            <a:normAutofit/>
          </a:bodyPr>
          <a:lstStyle/>
          <a:p>
            <a:pPr eaLnBrk="1" hangingPunct="1">
              <a:defRPr/>
            </a:pPr>
            <a:r>
              <a:rPr lang="en-US" altLang="zh-CN" b="1" dirty="0">
                <a:solidFill>
                  <a:srgbClr val="0070C0"/>
                </a:solidFill>
              </a:rPr>
              <a:t>2.7.2 </a:t>
            </a:r>
            <a:r>
              <a:rPr lang="zh-CN" altLang="en-US" b="1" dirty="0">
                <a:solidFill>
                  <a:srgbClr val="0070C0"/>
                </a:solidFill>
              </a:rPr>
              <a:t>数组的常见操作</a:t>
            </a:r>
            <a:endParaRPr lang="en-US" altLang="zh-CN" b="1" dirty="0">
              <a:solidFill>
                <a:srgbClr val="0070C0"/>
              </a:solidFill>
            </a:endParaRPr>
          </a:p>
          <a:p>
            <a:pPr marL="457200" lvl="1" indent="0" eaLnBrk="1" fontAlgn="auto" hangingPunct="1">
              <a:spcAft>
                <a:spcPts val="0"/>
              </a:spcAft>
              <a:buNone/>
              <a:defRPr/>
            </a:pPr>
            <a:r>
              <a:rPr lang="en-US" altLang="zh-CN" dirty="0" smtClean="0">
                <a:cs typeface="+mn-cs"/>
              </a:rPr>
              <a:t>3</a:t>
            </a:r>
            <a:r>
              <a:rPr lang="zh-CN" altLang="en-US" dirty="0" smtClean="0">
                <a:cs typeface="+mn-cs"/>
              </a:rPr>
              <a:t>、数组排序</a:t>
            </a:r>
            <a:endParaRPr lang="en-US" altLang="zh-CN" dirty="0" smtClean="0">
              <a:cs typeface="+mn-cs"/>
            </a:endParaRPr>
          </a:p>
          <a:p>
            <a:pPr lvl="1" eaLnBrk="1" fontAlgn="auto" hangingPunct="1">
              <a:lnSpc>
                <a:spcPct val="200000"/>
              </a:lnSpc>
              <a:spcAft>
                <a:spcPts val="0"/>
              </a:spcAft>
              <a:defRPr/>
            </a:pPr>
            <a:r>
              <a:rPr lang="zh-CN" altLang="en-US" dirty="0" smtClean="0">
                <a:cs typeface="+mn-cs"/>
              </a:rPr>
              <a:t>在操作数组时，经常需要对数组中的元素进行排序，其中冒泡排序是比较常见的一种算法。冒泡过程中，不断比较数组中相邻的两个元素，较小者向上浮，较大者往下沉，整个过程和水中气泡上升的原理相似。</a:t>
            </a:r>
            <a:endParaRPr lang="en-US" altLang="zh-CN" dirty="0" smtClean="0">
              <a:cs typeface="+mn-cs"/>
            </a:endParaRPr>
          </a:p>
          <a:p>
            <a:pPr marL="457200" lvl="1" indent="0" eaLnBrk="1" fontAlgn="auto" hangingPunct="1">
              <a:lnSpc>
                <a:spcPct val="200000"/>
              </a:lnSpc>
              <a:spcAft>
                <a:spcPts val="0"/>
              </a:spcAft>
              <a:buFontTx/>
              <a:buNone/>
              <a:defRPr/>
            </a:pPr>
            <a:endParaRPr lang="en-US" altLang="zh-CN" dirty="0" smtClean="0">
              <a:cs typeface="+mn-cs"/>
            </a:endParaRPr>
          </a:p>
        </p:txBody>
      </p:sp>
      <p:sp>
        <p:nvSpPr>
          <p:cNvPr id="17920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内容占位符 2"/>
          <p:cNvSpPr>
            <a:spLocks noGrp="1"/>
          </p:cNvSpPr>
          <p:nvPr>
            <p:ph idx="1"/>
          </p:nvPr>
        </p:nvSpPr>
        <p:spPr>
          <a:xfrm>
            <a:off x="327025" y="1100138"/>
            <a:ext cx="8493125" cy="5059362"/>
          </a:xfrm>
        </p:spPr>
        <p:txBody>
          <a:bodyPr/>
          <a:lstStyle/>
          <a:p>
            <a:pPr eaLnBrk="1" hangingPunct="1"/>
            <a:r>
              <a:rPr lang="en-US" altLang="zh-CN" b="1" smtClean="0">
                <a:solidFill>
                  <a:srgbClr val="0070C0"/>
                </a:solidFill>
              </a:rPr>
              <a:t>2.7.2 </a:t>
            </a:r>
            <a:r>
              <a:rPr lang="zh-CN" altLang="en-US" b="1" smtClean="0">
                <a:solidFill>
                  <a:srgbClr val="0070C0"/>
                </a:solidFill>
              </a:rPr>
              <a:t>数组的常见操作</a:t>
            </a:r>
            <a:endParaRPr lang="en-US" altLang="zh-CN" b="1" smtClean="0">
              <a:solidFill>
                <a:srgbClr val="0070C0"/>
              </a:solidFill>
            </a:endParaRPr>
          </a:p>
          <a:p>
            <a:pPr lvl="1" eaLnBrk="1" hangingPunct="1"/>
            <a:r>
              <a:rPr lang="zh-CN" altLang="en-US" smtClean="0"/>
              <a:t>数组排序的过程如下所示：</a:t>
            </a:r>
            <a:endParaRPr lang="en-US" altLang="zh-CN" smtClean="0"/>
          </a:p>
          <a:p>
            <a:pPr lvl="1" eaLnBrk="1" hangingPunct="1"/>
            <a:r>
              <a:rPr lang="zh-CN" altLang="en-US" smtClean="0"/>
              <a:t>（</a:t>
            </a:r>
            <a:r>
              <a:rPr lang="en-US" altLang="zh-CN" smtClean="0"/>
              <a:t>1</a:t>
            </a:r>
            <a:r>
              <a:rPr lang="zh-CN" altLang="en-US" smtClean="0"/>
              <a:t>）从第一个元素开始，将相邻的两个元素依次比较，直到最后两个元素完成比较，如果第一个元素比后一个大，则交换位置。整个过程完成后，数组中最后一个元素就是最大值。</a:t>
            </a:r>
            <a:endParaRPr lang="en-US" altLang="zh-CN" smtClean="0"/>
          </a:p>
          <a:p>
            <a:pPr lvl="1" eaLnBrk="1" hangingPunct="1"/>
            <a:r>
              <a:rPr lang="zh-CN" altLang="en-US" smtClean="0"/>
              <a:t>（</a:t>
            </a:r>
            <a:r>
              <a:rPr lang="en-US" altLang="zh-CN" smtClean="0"/>
              <a:t>2</a:t>
            </a:r>
            <a:r>
              <a:rPr lang="zh-CN" altLang="en-US" smtClean="0"/>
              <a:t>）除最后一个元素，将剩余的元素继续进行两两比较，过程与第一步类似，这样数组中第二大的元素放在了倒数第二个位置。</a:t>
            </a:r>
            <a:endParaRPr lang="en-US" altLang="zh-CN" smtClean="0"/>
          </a:p>
          <a:p>
            <a:pPr lvl="1" eaLnBrk="1" hangingPunct="1"/>
            <a:r>
              <a:rPr lang="zh-CN" altLang="en-US" smtClean="0"/>
              <a:t>（</a:t>
            </a:r>
            <a:r>
              <a:rPr lang="en-US" altLang="zh-CN" smtClean="0"/>
              <a:t>3</a:t>
            </a:r>
            <a:r>
              <a:rPr lang="zh-CN" altLang="en-US" smtClean="0"/>
              <a:t>）以此类推，持续对越来越少的元素重复上面的步骤，直到没有任何一个元素需要比较为止。</a:t>
            </a:r>
            <a:endParaRPr lang="en-US" altLang="zh-CN" smtClean="0"/>
          </a:p>
        </p:txBody>
      </p:sp>
      <p:sp>
        <p:nvSpPr>
          <p:cNvPr id="18022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内容占位符 2"/>
          <p:cNvSpPr>
            <a:spLocks noGrp="1"/>
          </p:cNvSpPr>
          <p:nvPr>
            <p:ph idx="1"/>
          </p:nvPr>
        </p:nvSpPr>
        <p:spPr>
          <a:xfrm>
            <a:off x="327025" y="1100138"/>
            <a:ext cx="8493125" cy="5059362"/>
          </a:xfrm>
        </p:spPr>
        <p:txBody>
          <a:bodyPr/>
          <a:lstStyle/>
          <a:p>
            <a:pPr eaLnBrk="1" hangingPunct="1"/>
            <a:r>
              <a:rPr lang="en-US" altLang="zh-CN" b="1" smtClean="0">
                <a:solidFill>
                  <a:srgbClr val="0070C0"/>
                </a:solidFill>
              </a:rPr>
              <a:t>2.7.2 </a:t>
            </a:r>
            <a:r>
              <a:rPr lang="zh-CN" altLang="en-US" b="1" smtClean="0">
                <a:solidFill>
                  <a:srgbClr val="0070C0"/>
                </a:solidFill>
              </a:rPr>
              <a:t>数组的常见操作</a:t>
            </a:r>
            <a:endParaRPr lang="en-US" altLang="zh-CN" b="1" smtClean="0">
              <a:solidFill>
                <a:srgbClr val="0070C0"/>
              </a:solidFill>
            </a:endParaRPr>
          </a:p>
          <a:p>
            <a:pPr lvl="1" eaLnBrk="1" hangingPunct="1">
              <a:lnSpc>
                <a:spcPct val="200000"/>
              </a:lnSpc>
            </a:pPr>
            <a:r>
              <a:rPr lang="zh-CN" altLang="en-US" smtClean="0"/>
              <a:t>了解了冒泡排序的原理后，接下来，通过一个案例来实现冒泡排序，具体代码如例</a:t>
            </a:r>
            <a:r>
              <a:rPr lang="en-US" altLang="zh-CN" smtClean="0"/>
              <a:t>2-32</a:t>
            </a:r>
            <a:r>
              <a:rPr lang="zh-CN" altLang="en-US" smtClean="0"/>
              <a:t>所示。</a:t>
            </a:r>
            <a:endParaRPr lang="en-US" altLang="zh-CN" smtClean="0"/>
          </a:p>
        </p:txBody>
      </p:sp>
      <p:sp>
        <p:nvSpPr>
          <p:cNvPr id="18125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pic>
        <p:nvPicPr>
          <p:cNvPr id="4" name="图片 3" descr="屏幕剪辑"/>
          <p:cNvPicPr>
            <a:picLocks noChangeAspect="1"/>
          </p:cNvPicPr>
          <p:nvPr/>
        </p:nvPicPr>
        <p:blipFill>
          <a:blip r:embed="rId2"/>
          <a:srcRect t="3785"/>
          <a:stretch>
            <a:fillRect/>
          </a:stretch>
        </p:blipFill>
        <p:spPr>
          <a:xfrm>
            <a:off x="107950" y="1100138"/>
            <a:ext cx="6764338" cy="5600700"/>
          </a:xfrm>
          <a:prstGeom prst="rect">
            <a:avLst/>
          </a:prstGeom>
          <a:effectLst>
            <a:outerShdw blurRad="63500" sx="102000" sy="102000" algn="ctr" rotWithShape="0">
              <a:prstClr val="black">
                <a:alpha val="40000"/>
              </a:prstClr>
            </a:outerShdw>
          </a:effectLst>
        </p:spPr>
      </p:pic>
      <p:pic>
        <p:nvPicPr>
          <p:cNvPr id="5" name="图片 4" descr="屏幕剪辑"/>
          <p:cNvPicPr>
            <a:picLocks noChangeAspect="1"/>
          </p:cNvPicPr>
          <p:nvPr/>
        </p:nvPicPr>
        <p:blipFill>
          <a:blip r:embed="rId3"/>
          <a:stretch>
            <a:fillRect/>
          </a:stretch>
        </p:blipFill>
        <p:spPr>
          <a:xfrm>
            <a:off x="2295525" y="1471613"/>
            <a:ext cx="6819900" cy="5229225"/>
          </a:xfrm>
          <a:prstGeom prst="rect">
            <a:avLst/>
          </a:prstGeom>
          <a:effectLst>
            <a:outerShdw blurRad="63500" sx="102000" sy="102000" algn="ctr" rotWithShape="0">
              <a:prstClr val="black">
                <a:alpha val="40000"/>
              </a:prstClr>
            </a:outerShdw>
          </a:effectLst>
        </p:spPr>
      </p:pic>
      <p:pic>
        <p:nvPicPr>
          <p:cNvPr id="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75" y="2374900"/>
            <a:ext cx="720725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169233"/>
            <a:ext cx="7886700" cy="5007730"/>
          </a:xfrm>
        </p:spPr>
        <p:txBody>
          <a:bodyPr/>
          <a:lstStyle/>
          <a:p>
            <a:pPr marL="514350" indent="-514350">
              <a:lnSpc>
                <a:spcPct val="150000"/>
              </a:lnSpc>
              <a:buFont typeface="+mj-lt"/>
              <a:buAutoNum type="arabicPeriod"/>
            </a:pPr>
            <a:r>
              <a:rPr lang="zh-CN" altLang="en-US" dirty="0" smtClean="0"/>
              <a:t>定义两个一维数组，使用不同的方法初始化，并遍历数组。</a:t>
            </a:r>
            <a:endParaRPr lang="en-US" altLang="zh-CN" dirty="0" smtClean="0"/>
          </a:p>
          <a:p>
            <a:pPr marL="514350" indent="-514350">
              <a:lnSpc>
                <a:spcPct val="150000"/>
              </a:lnSpc>
              <a:buFont typeface="+mj-lt"/>
              <a:buAutoNum type="arabicPeriod"/>
            </a:pPr>
            <a:r>
              <a:rPr lang="zh-CN" altLang="en-US" dirty="0" smtClean="0"/>
              <a:t>定义</a:t>
            </a:r>
            <a:r>
              <a:rPr lang="zh-CN" altLang="en-US" dirty="0"/>
              <a:t>一维数组并初始化，通过键盘任意输入一个数，查找该数</a:t>
            </a:r>
            <a:r>
              <a:rPr lang="zh-CN" altLang="en-US"/>
              <a:t>是否</a:t>
            </a:r>
            <a:r>
              <a:rPr lang="zh-CN" altLang="en-US" smtClean="0"/>
              <a:t>存在</a:t>
            </a:r>
            <a:r>
              <a:rPr lang="zh-CN" altLang="zh-CN"/>
              <a:t>（结果返回下标值</a:t>
            </a:r>
            <a:r>
              <a:rPr lang="zh-CN" altLang="zh-CN" smtClean="0"/>
              <a:t>）</a:t>
            </a:r>
            <a:r>
              <a:rPr lang="zh-CN" altLang="en-US" smtClean="0"/>
              <a:t>。</a:t>
            </a:r>
            <a:endParaRPr lang="en-US" altLang="zh-CN" dirty="0" smtClean="0"/>
          </a:p>
          <a:p>
            <a:pPr marL="514350" indent="-514350">
              <a:lnSpc>
                <a:spcPct val="150000"/>
              </a:lnSpc>
              <a:buFont typeface="+mj-lt"/>
              <a:buAutoNum type="arabicPeriod"/>
            </a:pPr>
            <a:endParaRPr lang="en-US" altLang="zh-CN" dirty="0"/>
          </a:p>
        </p:txBody>
      </p:sp>
      <p:sp>
        <p:nvSpPr>
          <p:cNvPr id="3" name="标题 2"/>
          <p:cNvSpPr>
            <a:spLocks noGrp="1"/>
          </p:cNvSpPr>
          <p:nvPr>
            <p:ph type="title"/>
          </p:nvPr>
        </p:nvSpPr>
        <p:spPr/>
        <p:txBody>
          <a:bodyPr/>
          <a:lstStyle/>
          <a:p>
            <a:r>
              <a:rPr lang="zh-CN" altLang="en-US" dirty="0" smtClean="0"/>
              <a:t>练习</a:t>
            </a:r>
            <a:r>
              <a:rPr lang="en-US" altLang="zh-CN" dirty="0" smtClean="0"/>
              <a:t>8</a:t>
            </a:r>
            <a:endParaRPr lang="zh-CN" altLang="en-US" dirty="0"/>
          </a:p>
        </p:txBody>
      </p:sp>
    </p:spTree>
    <p:extLst>
      <p:ext uri="{BB962C8B-B14F-4D97-AF65-F5344CB8AC3E}">
        <p14:creationId xmlns:p14="http://schemas.microsoft.com/office/powerpoint/2010/main" val="1874781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a:extLst/>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zh-CN" altLang="zh-CN" sz="800" dirty="0">
              <a:cs typeface="+mn-cs"/>
            </a:endParaRPr>
          </a:p>
        </p:txBody>
      </p:sp>
      <p:sp>
        <p:nvSpPr>
          <p:cNvPr id="119812" name="内容占位符 2"/>
          <p:cNvSpPr txBox="1">
            <a:spLocks/>
          </p:cNvSpPr>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ts val="600"/>
              </a:spcBef>
              <a:buFontTx/>
              <a:buChar char="•"/>
            </a:pPr>
            <a:r>
              <a:rPr lang="en-US" altLang="zh-CN" sz="2400" b="1" dirty="0" smtClean="0">
                <a:solidFill>
                  <a:srgbClr val="0070C0"/>
                </a:solidFill>
              </a:rPr>
              <a:t>Java</a:t>
            </a:r>
            <a:r>
              <a:rPr lang="zh-CN" altLang="en-US" sz="2400" b="1" dirty="0">
                <a:solidFill>
                  <a:srgbClr val="0070C0"/>
                </a:solidFill>
              </a:rPr>
              <a:t>的文档注释</a:t>
            </a:r>
            <a:endParaRPr lang="en-US" altLang="zh-CN" sz="2400" b="1" dirty="0">
              <a:solidFill>
                <a:srgbClr val="0070C0"/>
              </a:solidFill>
            </a:endParaRPr>
          </a:p>
          <a:p>
            <a:pPr>
              <a:lnSpc>
                <a:spcPct val="100000"/>
              </a:lnSpc>
              <a:spcBef>
                <a:spcPts val="600"/>
              </a:spcBef>
              <a:buFontTx/>
              <a:buChar char="•"/>
            </a:pPr>
            <a:r>
              <a:rPr lang="zh-CN" altLang="en-US" sz="2000" dirty="0"/>
              <a:t>接下来，就为大家演示如何使用</a:t>
            </a:r>
            <a:r>
              <a:rPr lang="en-US" altLang="zh-CN" sz="2000" dirty="0" err="1"/>
              <a:t>javadoc</a:t>
            </a:r>
            <a:r>
              <a:rPr lang="zh-CN" altLang="en-US" sz="2000" dirty="0"/>
              <a:t>命令生成帮助文档，首先需要定义一个</a:t>
            </a:r>
            <a:r>
              <a:rPr lang="en-US" altLang="zh-CN" sz="2000" dirty="0"/>
              <a:t>Person</a:t>
            </a:r>
            <a:r>
              <a:rPr lang="zh-CN" altLang="en-US" sz="2000" dirty="0"/>
              <a:t>类，在</a:t>
            </a:r>
            <a:r>
              <a:rPr lang="en-US" altLang="zh-CN" sz="2000" dirty="0"/>
              <a:t>Person</a:t>
            </a:r>
            <a:r>
              <a:rPr lang="zh-CN" altLang="en-US" sz="2000" dirty="0"/>
              <a:t>类中定义一个构造方法和一个</a:t>
            </a:r>
            <a:r>
              <a:rPr lang="en-US" altLang="zh-CN" sz="2000" dirty="0"/>
              <a:t>read()</a:t>
            </a:r>
            <a:r>
              <a:rPr lang="zh-CN" altLang="en-US" sz="2000" dirty="0"/>
              <a:t>方法，具体如例</a:t>
            </a:r>
            <a:r>
              <a:rPr lang="en-US" altLang="zh-CN" sz="2000" dirty="0"/>
              <a:t>3-24</a:t>
            </a:r>
            <a:r>
              <a:rPr lang="zh-CN" altLang="en-US" sz="2000" dirty="0"/>
              <a:t>所示。</a:t>
            </a:r>
            <a:endParaRPr lang="en-US" altLang="zh-CN" sz="2000" dirty="0"/>
          </a:p>
          <a:p>
            <a:pPr lvl="1">
              <a:lnSpc>
                <a:spcPct val="100000"/>
              </a:lnSpc>
              <a:spcBef>
                <a:spcPts val="600"/>
              </a:spcBef>
              <a:buFontTx/>
              <a:buNone/>
            </a:pPr>
            <a:r>
              <a:rPr lang="en-US" altLang="zh-CN" sz="2000" dirty="0"/>
              <a:t>class Person {</a:t>
            </a:r>
          </a:p>
          <a:p>
            <a:pPr lvl="1">
              <a:lnSpc>
                <a:spcPct val="100000"/>
              </a:lnSpc>
              <a:spcBef>
                <a:spcPts val="600"/>
              </a:spcBef>
              <a:buFontTx/>
              <a:buNone/>
            </a:pPr>
            <a:r>
              <a:rPr lang="en-US" altLang="zh-CN" sz="2000" dirty="0"/>
              <a:t>	</a:t>
            </a:r>
            <a:r>
              <a:rPr lang="en-US" altLang="zh-CN" sz="2000" dirty="0" err="1"/>
              <a:t>int</a:t>
            </a:r>
            <a:r>
              <a:rPr lang="en-US" altLang="zh-CN" sz="2000" dirty="0"/>
              <a:t> age;        // </a:t>
            </a:r>
            <a:r>
              <a:rPr lang="zh-CN" altLang="en-US" sz="2000" dirty="0"/>
              <a:t>定义</a:t>
            </a:r>
            <a:r>
              <a:rPr lang="en-US" altLang="zh-CN" sz="2000" dirty="0" err="1"/>
              <a:t>int</a:t>
            </a:r>
            <a:r>
              <a:rPr lang="zh-CN" altLang="en-US" sz="2000" dirty="0"/>
              <a:t>类型的变量</a:t>
            </a:r>
            <a:r>
              <a:rPr lang="en-US" altLang="zh-CN" sz="2000" dirty="0"/>
              <a:t>age</a:t>
            </a:r>
          </a:p>
          <a:p>
            <a:pPr lvl="1">
              <a:lnSpc>
                <a:spcPct val="100000"/>
              </a:lnSpc>
              <a:spcBef>
                <a:spcPts val="600"/>
              </a:spcBef>
              <a:buFontTx/>
              <a:buNone/>
            </a:pPr>
            <a:r>
              <a:rPr lang="en-US" altLang="zh-CN" sz="2000" dirty="0"/>
              <a:t>	// </a:t>
            </a:r>
            <a:r>
              <a:rPr lang="zh-CN" altLang="en-US" sz="2000" dirty="0"/>
              <a:t>定义 </a:t>
            </a:r>
            <a:r>
              <a:rPr lang="en-US" altLang="zh-CN" sz="2000" dirty="0"/>
              <a:t>speak() </a:t>
            </a:r>
            <a:r>
              <a:rPr lang="zh-CN" altLang="en-US" sz="2000" dirty="0"/>
              <a:t>方法</a:t>
            </a:r>
          </a:p>
          <a:p>
            <a:pPr lvl="1">
              <a:lnSpc>
                <a:spcPct val="100000"/>
              </a:lnSpc>
              <a:spcBef>
                <a:spcPts val="600"/>
              </a:spcBef>
              <a:buFontTx/>
              <a:buNone/>
            </a:pPr>
            <a:r>
              <a:rPr lang="zh-CN" altLang="en-US" sz="2000" dirty="0"/>
              <a:t>	</a:t>
            </a:r>
            <a:r>
              <a:rPr lang="en-US" altLang="zh-CN" sz="2000" dirty="0"/>
              <a:t>void speak() {  </a:t>
            </a:r>
          </a:p>
          <a:p>
            <a:pPr lvl="1">
              <a:lnSpc>
                <a:spcPct val="100000"/>
              </a:lnSpc>
              <a:spcBef>
                <a:spcPts val="600"/>
              </a:spcBef>
              <a:buFontTx/>
              <a:buNone/>
            </a:pPr>
            <a:r>
              <a:rPr lang="en-US" altLang="zh-CN" sz="2000" dirty="0"/>
              <a:t>		</a:t>
            </a:r>
            <a:r>
              <a:rPr lang="en-US" altLang="zh-CN" sz="2000" dirty="0" err="1"/>
              <a:t>System.out.println</a:t>
            </a:r>
            <a:r>
              <a:rPr lang="en-US" altLang="zh-CN" sz="2000" dirty="0"/>
              <a:t>("</a:t>
            </a:r>
            <a:r>
              <a:rPr lang="zh-CN" altLang="en-US" sz="2000" dirty="0"/>
              <a:t>大家好，我今年</a:t>
            </a:r>
            <a:r>
              <a:rPr lang="en-US" altLang="zh-CN" sz="2000" dirty="0"/>
              <a:t>" + age + "</a:t>
            </a:r>
            <a:r>
              <a:rPr lang="zh-CN" altLang="en-US" sz="2000" dirty="0"/>
              <a:t>岁</a:t>
            </a:r>
            <a:r>
              <a:rPr lang="en-US" altLang="zh-CN" sz="2000" dirty="0"/>
              <a:t>!");</a:t>
            </a:r>
          </a:p>
          <a:p>
            <a:pPr lvl="1">
              <a:lnSpc>
                <a:spcPct val="100000"/>
              </a:lnSpc>
              <a:spcBef>
                <a:spcPts val="600"/>
              </a:spcBef>
              <a:buFontTx/>
              <a:buNone/>
            </a:pPr>
            <a:r>
              <a:rPr lang="en-US" altLang="zh-CN" sz="2000" dirty="0"/>
              <a:t>	}</a:t>
            </a:r>
          </a:p>
          <a:p>
            <a:pPr lvl="1">
              <a:lnSpc>
                <a:spcPct val="100000"/>
              </a:lnSpc>
              <a:spcBef>
                <a:spcPts val="600"/>
              </a:spcBef>
              <a:buFontTx/>
              <a:buNone/>
            </a:pPr>
            <a:r>
              <a:rPr lang="en-US" altLang="zh-CN" sz="2000" dirty="0"/>
              <a:t>}</a:t>
            </a:r>
          </a:p>
          <a:p>
            <a:pPr>
              <a:lnSpc>
                <a:spcPct val="100000"/>
              </a:lnSpc>
              <a:spcBef>
                <a:spcPts val="600"/>
              </a:spcBef>
              <a:buFontTx/>
              <a:buChar char="•"/>
            </a:pPr>
            <a:r>
              <a:rPr lang="zh-CN" altLang="en-US" sz="2000" dirty="0"/>
              <a:t>在定义好的</a:t>
            </a:r>
            <a:r>
              <a:rPr lang="en-US" altLang="zh-CN" sz="2000" dirty="0"/>
              <a:t>Person</a:t>
            </a:r>
            <a:r>
              <a:rPr lang="zh-CN" altLang="en-US" sz="2000" dirty="0"/>
              <a:t>类中加入文档注释，修改后的代码如例</a:t>
            </a:r>
            <a:r>
              <a:rPr lang="en-US" altLang="zh-CN" sz="2000" dirty="0"/>
              <a:t>3-25</a:t>
            </a:r>
            <a:r>
              <a:rPr lang="zh-CN" altLang="en-US" sz="2000" dirty="0"/>
              <a:t>所示。</a:t>
            </a:r>
            <a:endParaRPr lang="en-US" altLang="zh-CN" sz="2000" dirty="0"/>
          </a:p>
        </p:txBody>
      </p:sp>
      <p:sp>
        <p:nvSpPr>
          <p:cNvPr id="11981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的帮助文档</a:t>
            </a:r>
          </a:p>
        </p:txBody>
      </p:sp>
      <p:sp>
        <p:nvSpPr>
          <p:cNvPr id="2" name="文本框 1"/>
          <p:cNvSpPr txBox="1"/>
          <p:nvPr/>
        </p:nvSpPr>
        <p:spPr>
          <a:xfrm>
            <a:off x="2836863" y="61913"/>
            <a:ext cx="6118225" cy="6738937"/>
          </a:xfrm>
          <a:prstGeom prst="rect">
            <a:avLst/>
          </a:prstGeom>
          <a:solidFill>
            <a:schemeClr val="accent1">
              <a:lumMod val="20000"/>
              <a:lumOff val="80000"/>
            </a:schemeClr>
          </a:solidFill>
          <a:ln>
            <a:solidFill>
              <a:schemeClr val="accent1"/>
            </a:solidFill>
          </a:ln>
        </p:spPr>
        <p:txBody>
          <a:bodyPr>
            <a:spAutoFit/>
          </a:bodyPr>
          <a:lstStyle/>
          <a:p>
            <a:pPr>
              <a:defRPr/>
            </a:pPr>
            <a:r>
              <a:rPr lang="en-US" altLang="zh-CN" dirty="0">
                <a:solidFill>
                  <a:srgbClr val="FF0000"/>
                </a:solidFill>
              </a:rPr>
              <a:t>/**</a:t>
            </a:r>
          </a:p>
          <a:p>
            <a:pPr>
              <a:defRPr/>
            </a:pPr>
            <a:r>
              <a:rPr lang="en-US" altLang="zh-CN" dirty="0">
                <a:solidFill>
                  <a:srgbClr val="FF0000"/>
                </a:solidFill>
              </a:rPr>
              <a:t> * Title: Person</a:t>
            </a:r>
            <a:r>
              <a:rPr lang="zh-CN" altLang="en-US" dirty="0">
                <a:solidFill>
                  <a:srgbClr val="FF0000"/>
                </a:solidFill>
              </a:rPr>
              <a:t>类</a:t>
            </a:r>
            <a:r>
              <a:rPr lang="en-US" altLang="zh-CN" dirty="0">
                <a:solidFill>
                  <a:srgbClr val="FF0000"/>
                </a:solidFill>
              </a:rPr>
              <a:t>&lt;</a:t>
            </a:r>
            <a:r>
              <a:rPr lang="en-US" altLang="zh-CN" dirty="0" err="1">
                <a:solidFill>
                  <a:srgbClr val="FF0000"/>
                </a:solidFill>
              </a:rPr>
              <a:t>br</a:t>
            </a:r>
            <a:r>
              <a:rPr lang="en-US" altLang="zh-CN" dirty="0">
                <a:solidFill>
                  <a:srgbClr val="FF0000"/>
                </a:solidFill>
              </a:rPr>
              <a:t>&gt;</a:t>
            </a:r>
          </a:p>
          <a:p>
            <a:pPr>
              <a:defRPr/>
            </a:pPr>
            <a:r>
              <a:rPr lang="en-US" altLang="zh-CN" dirty="0">
                <a:solidFill>
                  <a:srgbClr val="FF0000"/>
                </a:solidFill>
              </a:rPr>
              <a:t> * Description: </a:t>
            </a:r>
            <a:r>
              <a:rPr lang="zh-CN" altLang="en-US" dirty="0">
                <a:solidFill>
                  <a:srgbClr val="FF0000"/>
                </a:solidFill>
              </a:rPr>
              <a:t>通过</a:t>
            </a:r>
            <a:r>
              <a:rPr lang="en-US" altLang="zh-CN" dirty="0">
                <a:solidFill>
                  <a:srgbClr val="FF0000"/>
                </a:solidFill>
              </a:rPr>
              <a:t>Person</a:t>
            </a:r>
            <a:r>
              <a:rPr lang="zh-CN" altLang="en-US" dirty="0">
                <a:solidFill>
                  <a:srgbClr val="FF0000"/>
                </a:solidFill>
              </a:rPr>
              <a:t>类来说明</a:t>
            </a:r>
            <a:r>
              <a:rPr lang="en-US" altLang="zh-CN" dirty="0">
                <a:solidFill>
                  <a:srgbClr val="FF0000"/>
                </a:solidFill>
              </a:rPr>
              <a:t>Java</a:t>
            </a:r>
            <a:r>
              <a:rPr lang="zh-CN" altLang="en-US" dirty="0">
                <a:solidFill>
                  <a:srgbClr val="FF0000"/>
                </a:solidFill>
              </a:rPr>
              <a:t>中的文档注释</a:t>
            </a:r>
            <a:r>
              <a:rPr lang="en-US" altLang="zh-CN" dirty="0">
                <a:solidFill>
                  <a:srgbClr val="FF0000"/>
                </a:solidFill>
              </a:rPr>
              <a:t>&lt;</a:t>
            </a:r>
            <a:r>
              <a:rPr lang="en-US" altLang="zh-CN" dirty="0" err="1">
                <a:solidFill>
                  <a:srgbClr val="FF0000"/>
                </a:solidFill>
              </a:rPr>
              <a:t>br</a:t>
            </a:r>
            <a:r>
              <a:rPr lang="en-US" altLang="zh-CN" dirty="0">
                <a:solidFill>
                  <a:srgbClr val="FF0000"/>
                </a:solidFill>
              </a:rPr>
              <a:t>&gt;</a:t>
            </a:r>
          </a:p>
          <a:p>
            <a:pPr>
              <a:defRPr/>
            </a:pPr>
            <a:r>
              <a:rPr lang="en-US" altLang="zh-CN" dirty="0">
                <a:solidFill>
                  <a:srgbClr val="FF0000"/>
                </a:solidFill>
              </a:rPr>
              <a:t> * Company: </a:t>
            </a:r>
            <a:r>
              <a:rPr lang="en-US" altLang="zh-CN" dirty="0" err="1">
                <a:solidFill>
                  <a:srgbClr val="FF0000"/>
                </a:solidFill>
              </a:rPr>
              <a:t>Itcast</a:t>
            </a:r>
            <a:endParaRPr lang="en-US" altLang="zh-CN" dirty="0">
              <a:solidFill>
                <a:srgbClr val="FF0000"/>
              </a:solidFill>
            </a:endParaRPr>
          </a:p>
          <a:p>
            <a:pPr>
              <a:defRPr/>
            </a:pPr>
            <a:r>
              <a:rPr lang="en-US" altLang="zh-CN" dirty="0">
                <a:solidFill>
                  <a:srgbClr val="FF0000"/>
                </a:solidFill>
              </a:rPr>
              <a:t> * @author </a:t>
            </a:r>
            <a:r>
              <a:rPr lang="en-US" altLang="zh-CN" dirty="0" err="1">
                <a:solidFill>
                  <a:srgbClr val="FF0000"/>
                </a:solidFill>
              </a:rPr>
              <a:t>Itcast</a:t>
            </a:r>
            <a:endParaRPr lang="en-US" altLang="zh-CN" dirty="0">
              <a:solidFill>
                <a:srgbClr val="FF0000"/>
              </a:solidFill>
            </a:endParaRPr>
          </a:p>
          <a:p>
            <a:pPr>
              <a:defRPr/>
            </a:pPr>
            <a:r>
              <a:rPr lang="en-US" altLang="zh-CN" dirty="0">
                <a:solidFill>
                  <a:srgbClr val="FF0000"/>
                </a:solidFill>
              </a:rPr>
              <a:t> * @version 1.0</a:t>
            </a:r>
          </a:p>
          <a:p>
            <a:pPr>
              <a:defRPr/>
            </a:pPr>
            <a:r>
              <a:rPr lang="en-US" altLang="zh-CN" dirty="0">
                <a:solidFill>
                  <a:srgbClr val="FF0000"/>
                </a:solidFill>
              </a:rPr>
              <a:t> */</a:t>
            </a:r>
          </a:p>
          <a:p>
            <a:pPr>
              <a:defRPr/>
            </a:pPr>
            <a:r>
              <a:rPr lang="en-US" altLang="zh-CN" dirty="0"/>
              <a:t>public class Person {</a:t>
            </a:r>
          </a:p>
          <a:p>
            <a:pPr>
              <a:defRPr/>
            </a:pPr>
            <a:r>
              <a:rPr lang="en-US" altLang="zh-CN" dirty="0"/>
              <a:t>	public String name;</a:t>
            </a:r>
          </a:p>
          <a:p>
            <a:pPr>
              <a:defRPr/>
            </a:pPr>
            <a:r>
              <a:rPr lang="en-US" altLang="zh-CN" dirty="0"/>
              <a:t>	</a:t>
            </a:r>
            <a:r>
              <a:rPr lang="en-US" altLang="zh-CN" dirty="0">
                <a:solidFill>
                  <a:srgbClr val="FF0000"/>
                </a:solidFill>
              </a:rPr>
              <a:t>/**</a:t>
            </a:r>
          </a:p>
          <a:p>
            <a:pPr>
              <a:defRPr/>
            </a:pPr>
            <a:r>
              <a:rPr lang="en-US" altLang="zh-CN" dirty="0">
                <a:solidFill>
                  <a:srgbClr val="FF0000"/>
                </a:solidFill>
              </a:rPr>
              <a:t>	 * </a:t>
            </a:r>
            <a:r>
              <a:rPr lang="zh-CN" altLang="en-US" dirty="0">
                <a:solidFill>
                  <a:srgbClr val="FF0000"/>
                </a:solidFill>
              </a:rPr>
              <a:t>这是</a:t>
            </a:r>
            <a:r>
              <a:rPr lang="en-US" altLang="zh-CN" dirty="0">
                <a:solidFill>
                  <a:srgbClr val="FF0000"/>
                </a:solidFill>
              </a:rPr>
              <a:t>Person</a:t>
            </a:r>
            <a:r>
              <a:rPr lang="zh-CN" altLang="en-US" dirty="0">
                <a:solidFill>
                  <a:srgbClr val="FF0000"/>
                </a:solidFill>
              </a:rPr>
              <a:t>类的构造方法</a:t>
            </a:r>
          </a:p>
          <a:p>
            <a:pPr>
              <a:defRPr/>
            </a:pPr>
            <a:r>
              <a:rPr lang="zh-CN" altLang="en-US" dirty="0">
                <a:solidFill>
                  <a:srgbClr val="FF0000"/>
                </a:solidFill>
              </a:rPr>
              <a:t>	 * </a:t>
            </a:r>
            <a:r>
              <a:rPr lang="en-US" altLang="zh-CN" dirty="0">
                <a:solidFill>
                  <a:srgbClr val="FF0000"/>
                </a:solidFill>
              </a:rPr>
              <a:t>@</a:t>
            </a:r>
            <a:r>
              <a:rPr lang="en-US" altLang="zh-CN" dirty="0" err="1">
                <a:solidFill>
                  <a:srgbClr val="FF0000"/>
                </a:solidFill>
              </a:rPr>
              <a:t>param</a:t>
            </a:r>
            <a:r>
              <a:rPr lang="en-US" altLang="zh-CN" dirty="0">
                <a:solidFill>
                  <a:srgbClr val="FF0000"/>
                </a:solidFill>
              </a:rPr>
              <a:t> name Person</a:t>
            </a:r>
            <a:r>
              <a:rPr lang="zh-CN" altLang="en-US" dirty="0">
                <a:solidFill>
                  <a:srgbClr val="FF0000"/>
                </a:solidFill>
              </a:rPr>
              <a:t>的名字</a:t>
            </a:r>
          </a:p>
          <a:p>
            <a:pPr>
              <a:defRPr/>
            </a:pPr>
            <a:r>
              <a:rPr lang="zh-CN" altLang="en-US" dirty="0">
                <a:solidFill>
                  <a:srgbClr val="FF0000"/>
                </a:solidFill>
              </a:rPr>
              <a:t>	 *</a:t>
            </a:r>
            <a:r>
              <a:rPr lang="en-US" altLang="zh-CN" dirty="0">
                <a:solidFill>
                  <a:srgbClr val="FF0000"/>
                </a:solidFill>
              </a:rPr>
              <a:t>/</a:t>
            </a:r>
          </a:p>
          <a:p>
            <a:pPr>
              <a:defRPr/>
            </a:pPr>
            <a:r>
              <a:rPr lang="en-US" altLang="zh-CN" dirty="0"/>
              <a:t>	public Person(String name){  </a:t>
            </a:r>
            <a:r>
              <a:rPr lang="zh-CN" altLang="en-US" dirty="0"/>
              <a:t>执行语句；</a:t>
            </a:r>
            <a:r>
              <a:rPr lang="en-US" altLang="zh-CN" dirty="0"/>
              <a:t>}</a:t>
            </a:r>
          </a:p>
          <a:p>
            <a:pPr>
              <a:defRPr/>
            </a:pPr>
            <a:r>
              <a:rPr lang="en-US" altLang="zh-CN" dirty="0"/>
              <a:t>	</a:t>
            </a:r>
            <a:r>
              <a:rPr lang="en-US" altLang="zh-CN" dirty="0">
                <a:solidFill>
                  <a:srgbClr val="FF0000"/>
                </a:solidFill>
              </a:rPr>
              <a:t>/**</a:t>
            </a:r>
          </a:p>
          <a:p>
            <a:pPr>
              <a:defRPr/>
            </a:pPr>
            <a:r>
              <a:rPr lang="en-US" altLang="zh-CN" dirty="0">
                <a:solidFill>
                  <a:srgbClr val="FF0000"/>
                </a:solidFill>
              </a:rPr>
              <a:t>	 * </a:t>
            </a:r>
            <a:r>
              <a:rPr lang="zh-CN" altLang="en-US" dirty="0">
                <a:solidFill>
                  <a:srgbClr val="FF0000"/>
                </a:solidFill>
              </a:rPr>
              <a:t>这是</a:t>
            </a:r>
            <a:r>
              <a:rPr lang="en-US" altLang="zh-CN" dirty="0">
                <a:solidFill>
                  <a:srgbClr val="FF0000"/>
                </a:solidFill>
              </a:rPr>
              <a:t>read()</a:t>
            </a:r>
            <a:r>
              <a:rPr lang="zh-CN" altLang="en-US" dirty="0">
                <a:solidFill>
                  <a:srgbClr val="FF0000"/>
                </a:solidFill>
              </a:rPr>
              <a:t>方法的说明</a:t>
            </a:r>
          </a:p>
          <a:p>
            <a:pPr>
              <a:defRPr/>
            </a:pPr>
            <a:r>
              <a:rPr lang="zh-CN" altLang="en-US" dirty="0">
                <a:solidFill>
                  <a:srgbClr val="FF0000"/>
                </a:solidFill>
              </a:rPr>
              <a:t>	 * </a:t>
            </a:r>
            <a:r>
              <a:rPr lang="en-US" altLang="zh-CN" dirty="0">
                <a:solidFill>
                  <a:srgbClr val="FF0000"/>
                </a:solidFill>
              </a:rPr>
              <a:t>@</a:t>
            </a:r>
            <a:r>
              <a:rPr lang="en-US" altLang="zh-CN" dirty="0" err="1">
                <a:solidFill>
                  <a:srgbClr val="FF0000"/>
                </a:solidFill>
              </a:rPr>
              <a:t>param</a:t>
            </a:r>
            <a:r>
              <a:rPr lang="en-US" altLang="zh-CN" dirty="0">
                <a:solidFill>
                  <a:srgbClr val="FF0000"/>
                </a:solidFill>
              </a:rPr>
              <a:t> </a:t>
            </a:r>
            <a:r>
              <a:rPr lang="en-US" altLang="zh-CN" dirty="0" err="1">
                <a:solidFill>
                  <a:srgbClr val="FF0000"/>
                </a:solidFill>
              </a:rPr>
              <a:t>bookName</a:t>
            </a:r>
            <a:r>
              <a:rPr lang="en-US" altLang="zh-CN" dirty="0">
                <a:solidFill>
                  <a:srgbClr val="FF0000"/>
                </a:solidFill>
              </a:rPr>
              <a:t> </a:t>
            </a:r>
            <a:r>
              <a:rPr lang="zh-CN" altLang="en-US" dirty="0">
                <a:solidFill>
                  <a:srgbClr val="FF0000"/>
                </a:solidFill>
              </a:rPr>
              <a:t>读的书的名字</a:t>
            </a:r>
          </a:p>
          <a:p>
            <a:pPr>
              <a:defRPr/>
            </a:pPr>
            <a:r>
              <a:rPr lang="zh-CN" altLang="en-US" dirty="0">
                <a:solidFill>
                  <a:srgbClr val="FF0000"/>
                </a:solidFill>
              </a:rPr>
              <a:t>	 * </a:t>
            </a:r>
            <a:r>
              <a:rPr lang="en-US" altLang="zh-CN" dirty="0">
                <a:solidFill>
                  <a:srgbClr val="FF0000"/>
                </a:solidFill>
              </a:rPr>
              <a:t>@</a:t>
            </a:r>
            <a:r>
              <a:rPr lang="en-US" altLang="zh-CN" dirty="0" err="1">
                <a:solidFill>
                  <a:srgbClr val="FF0000"/>
                </a:solidFill>
              </a:rPr>
              <a:t>param</a:t>
            </a:r>
            <a:r>
              <a:rPr lang="en-US" altLang="zh-CN" dirty="0">
                <a:solidFill>
                  <a:srgbClr val="FF0000"/>
                </a:solidFill>
              </a:rPr>
              <a:t> time </a:t>
            </a:r>
            <a:r>
              <a:rPr lang="zh-CN" altLang="en-US" dirty="0">
                <a:solidFill>
                  <a:srgbClr val="FF0000"/>
                </a:solidFill>
              </a:rPr>
              <a:t>读书所需的时间</a:t>
            </a:r>
          </a:p>
          <a:p>
            <a:pPr>
              <a:defRPr/>
            </a:pPr>
            <a:r>
              <a:rPr lang="zh-CN" altLang="en-US" dirty="0">
                <a:solidFill>
                  <a:srgbClr val="FF0000"/>
                </a:solidFill>
              </a:rPr>
              <a:t>	 * </a:t>
            </a:r>
            <a:r>
              <a:rPr lang="en-US" altLang="zh-CN" dirty="0">
                <a:solidFill>
                  <a:srgbClr val="FF0000"/>
                </a:solidFill>
              </a:rPr>
              <a:t>@return </a:t>
            </a:r>
            <a:r>
              <a:rPr lang="zh-CN" altLang="en-US" dirty="0">
                <a:solidFill>
                  <a:srgbClr val="FF0000"/>
                </a:solidFill>
              </a:rPr>
              <a:t>读的书的数量</a:t>
            </a:r>
          </a:p>
          <a:p>
            <a:pPr>
              <a:defRPr/>
            </a:pPr>
            <a:r>
              <a:rPr lang="zh-CN" altLang="en-US" dirty="0">
                <a:solidFill>
                  <a:srgbClr val="FF0000"/>
                </a:solidFill>
              </a:rPr>
              <a:t>	 *</a:t>
            </a:r>
            <a:r>
              <a:rPr lang="en-US" altLang="zh-CN" dirty="0">
                <a:solidFill>
                  <a:srgbClr val="FF0000"/>
                </a:solidFill>
              </a:rPr>
              <a:t>/</a:t>
            </a:r>
          </a:p>
          <a:p>
            <a:pPr>
              <a:defRPr/>
            </a:pPr>
            <a:r>
              <a:rPr lang="en-US" altLang="zh-CN" dirty="0"/>
              <a:t>	public </a:t>
            </a:r>
            <a:r>
              <a:rPr lang="en-US" altLang="zh-CN" dirty="0" err="1"/>
              <a:t>int</a:t>
            </a:r>
            <a:r>
              <a:rPr lang="en-US" altLang="zh-CN" dirty="0"/>
              <a:t> read(String </a:t>
            </a:r>
            <a:r>
              <a:rPr lang="en-US" altLang="zh-CN" dirty="0" err="1"/>
              <a:t>bookName,int</a:t>
            </a:r>
            <a:r>
              <a:rPr lang="en-US" altLang="zh-CN" dirty="0"/>
              <a:t> time){</a:t>
            </a:r>
          </a:p>
          <a:p>
            <a:pPr>
              <a:defRPr/>
            </a:pPr>
            <a:r>
              <a:rPr lang="en-US" altLang="zh-CN" dirty="0"/>
              <a:t>		</a:t>
            </a:r>
            <a:r>
              <a:rPr lang="zh-CN" altLang="en-US" dirty="0"/>
              <a:t>执行语句；</a:t>
            </a:r>
          </a:p>
          <a:p>
            <a:pPr>
              <a:defRPr/>
            </a:pPr>
            <a:r>
              <a:rPr lang="zh-CN" altLang="en-US" dirty="0"/>
              <a:t>	</a:t>
            </a:r>
            <a:r>
              <a:rPr lang="en-US" altLang="zh-CN" dirty="0"/>
              <a:t>}</a:t>
            </a:r>
          </a:p>
          <a:p>
            <a:pPr>
              <a:defRPr/>
            </a:pPr>
            <a:r>
              <a:rPr lang="en-US" altLang="zh-CN" dirty="0"/>
              <a:t>}</a:t>
            </a:r>
          </a:p>
        </p:txBody>
      </p:sp>
    </p:spTree>
    <p:extLst>
      <p:ext uri="{BB962C8B-B14F-4D97-AF65-F5344CB8AC3E}">
        <p14:creationId xmlns:p14="http://schemas.microsoft.com/office/powerpoint/2010/main" val="888101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内容占位符 2"/>
          <p:cNvSpPr>
            <a:spLocks noGrp="1"/>
          </p:cNvSpPr>
          <p:nvPr>
            <p:ph idx="1"/>
          </p:nvPr>
        </p:nvSpPr>
        <p:spPr>
          <a:xfrm>
            <a:off x="457200" y="1177679"/>
            <a:ext cx="8493125" cy="5059362"/>
          </a:xfrm>
          <a:extLst/>
        </p:spPr>
        <p:txBody>
          <a:bodyPr rtlCol="0">
            <a:normAutofit/>
          </a:bodyPr>
          <a:lstStyle/>
          <a:p>
            <a:pPr eaLnBrk="1" hangingPunct="1">
              <a:lnSpc>
                <a:spcPct val="130000"/>
              </a:lnSpc>
              <a:defRPr/>
            </a:pPr>
            <a:r>
              <a:rPr lang="en-US" altLang="zh-CN" b="1" dirty="0">
                <a:solidFill>
                  <a:srgbClr val="0070C0"/>
                </a:solidFill>
              </a:rPr>
              <a:t>2.7.4 </a:t>
            </a:r>
            <a:r>
              <a:rPr lang="zh-CN" altLang="en-US" b="1" dirty="0">
                <a:solidFill>
                  <a:srgbClr val="0070C0"/>
                </a:solidFill>
              </a:rPr>
              <a:t>多维数组</a:t>
            </a:r>
            <a:endParaRPr lang="en-US" altLang="zh-CN" b="1" dirty="0">
              <a:solidFill>
                <a:srgbClr val="0070C0"/>
              </a:solidFill>
            </a:endParaRPr>
          </a:p>
          <a:p>
            <a:pPr lvl="1" eaLnBrk="1" fontAlgn="auto" hangingPunct="1">
              <a:lnSpc>
                <a:spcPct val="130000"/>
              </a:lnSpc>
              <a:spcAft>
                <a:spcPts val="0"/>
              </a:spcAft>
              <a:defRPr/>
            </a:pPr>
            <a:r>
              <a:rPr lang="zh-CN" altLang="zh-CN" dirty="0" smtClean="0">
                <a:cs typeface="+mn-cs"/>
              </a:rPr>
              <a:t>多维数组可以简单地理解为在数组中嵌套数组。在程序中比较常见的就是二维数组</a:t>
            </a:r>
            <a:r>
              <a:rPr lang="zh-CN" altLang="en-US" dirty="0" smtClean="0">
                <a:cs typeface="+mn-cs"/>
              </a:rPr>
              <a:t>。</a:t>
            </a:r>
            <a:endParaRPr lang="en-US" altLang="zh-CN" dirty="0" smtClean="0">
              <a:cs typeface="+mn-cs"/>
            </a:endParaRPr>
          </a:p>
          <a:p>
            <a:pPr lvl="1" eaLnBrk="1" fontAlgn="auto" hangingPunct="1">
              <a:lnSpc>
                <a:spcPct val="130000"/>
              </a:lnSpc>
              <a:spcAft>
                <a:spcPts val="0"/>
              </a:spcAft>
              <a:defRPr/>
            </a:pPr>
            <a:r>
              <a:rPr lang="zh-CN" altLang="zh-CN" dirty="0" smtClean="0">
                <a:cs typeface="+mn-cs"/>
              </a:rPr>
              <a:t>二维数组的定义有很多方式</a:t>
            </a:r>
            <a:r>
              <a:rPr lang="zh-CN" altLang="en-US" dirty="0" smtClean="0">
                <a:cs typeface="+mn-cs"/>
              </a:rPr>
              <a:t>，具体如下：</a:t>
            </a:r>
            <a:endParaRPr lang="en-US" altLang="zh-CN" dirty="0" smtClean="0">
              <a:cs typeface="+mn-cs"/>
            </a:endParaRPr>
          </a:p>
          <a:p>
            <a:pPr lvl="1" eaLnBrk="1" fontAlgn="auto" hangingPunct="1">
              <a:lnSpc>
                <a:spcPct val="130000"/>
              </a:lnSpc>
              <a:spcAft>
                <a:spcPts val="0"/>
              </a:spcAft>
              <a:defRPr/>
            </a:pPr>
            <a:r>
              <a:rPr lang="zh-CN" altLang="en-US" dirty="0" smtClean="0">
                <a:cs typeface="+mn-cs"/>
              </a:rPr>
              <a:t>第一种方式：</a:t>
            </a:r>
            <a:endParaRPr lang="en-US" altLang="zh-CN" dirty="0" smtClean="0">
              <a:cs typeface="+mn-cs"/>
            </a:endParaRPr>
          </a:p>
          <a:p>
            <a:pPr lvl="1" eaLnBrk="1" fontAlgn="auto" hangingPunct="1">
              <a:lnSpc>
                <a:spcPct val="130000"/>
              </a:lnSpc>
              <a:spcAft>
                <a:spcPts val="0"/>
              </a:spcAft>
              <a:defRPr/>
            </a:pPr>
            <a:endParaRPr lang="en-US" altLang="zh-CN" dirty="0">
              <a:cs typeface="+mn-cs"/>
            </a:endParaRPr>
          </a:p>
          <a:p>
            <a:pPr lvl="1" eaLnBrk="1" fontAlgn="auto" hangingPunct="1">
              <a:lnSpc>
                <a:spcPct val="130000"/>
              </a:lnSpc>
              <a:spcAft>
                <a:spcPts val="0"/>
              </a:spcAft>
              <a:defRPr/>
            </a:pPr>
            <a:r>
              <a:rPr lang="zh-CN" altLang="en-US" dirty="0" smtClean="0">
                <a:cs typeface="+mn-cs"/>
              </a:rPr>
              <a:t>上面的代码定义了一个</a:t>
            </a:r>
            <a:r>
              <a:rPr lang="en-US" altLang="zh-CN" dirty="0" smtClean="0">
                <a:cs typeface="+mn-cs"/>
              </a:rPr>
              <a:t>3</a:t>
            </a:r>
            <a:r>
              <a:rPr lang="zh-CN" altLang="en-US" dirty="0" smtClean="0">
                <a:cs typeface="+mn-cs"/>
              </a:rPr>
              <a:t>行</a:t>
            </a:r>
            <a:r>
              <a:rPr lang="en-US" altLang="zh-CN" dirty="0" smtClean="0">
                <a:cs typeface="+mn-cs"/>
              </a:rPr>
              <a:t>4</a:t>
            </a:r>
            <a:r>
              <a:rPr lang="zh-CN" altLang="en-US" dirty="0" smtClean="0">
                <a:cs typeface="+mn-cs"/>
              </a:rPr>
              <a:t>列的二维数组，它的结构如下图所示。</a:t>
            </a:r>
            <a:endParaRPr lang="en-US" altLang="zh-CN" dirty="0" smtClean="0">
              <a:cs typeface="+mn-cs"/>
            </a:endParaRPr>
          </a:p>
          <a:p>
            <a:pPr lvl="1" eaLnBrk="1" fontAlgn="auto" hangingPunct="1">
              <a:lnSpc>
                <a:spcPct val="130000"/>
              </a:lnSpc>
              <a:spcAft>
                <a:spcPts val="0"/>
              </a:spcAft>
              <a:defRPr/>
            </a:pPr>
            <a:r>
              <a:rPr lang="zh-CN" altLang="en-US" dirty="0" smtClean="0">
                <a:cs typeface="+mn-cs"/>
              </a:rPr>
              <a:t>也表示这个二维数组中包含</a:t>
            </a:r>
            <a:r>
              <a:rPr lang="en-US" altLang="zh-CN" dirty="0" smtClean="0">
                <a:cs typeface="+mn-cs"/>
              </a:rPr>
              <a:t>3</a:t>
            </a:r>
            <a:r>
              <a:rPr lang="zh-CN" altLang="en-US" dirty="0" smtClean="0">
                <a:cs typeface="+mn-cs"/>
              </a:rPr>
              <a:t>个一维数组，每个一维数组有</a:t>
            </a:r>
            <a:r>
              <a:rPr lang="en-US" altLang="zh-CN" dirty="0" smtClean="0">
                <a:cs typeface="+mn-cs"/>
              </a:rPr>
              <a:t>4</a:t>
            </a:r>
            <a:r>
              <a:rPr lang="zh-CN" altLang="en-US" dirty="0" smtClean="0">
                <a:cs typeface="+mn-cs"/>
              </a:rPr>
              <a:t>个元素。</a:t>
            </a:r>
            <a:endParaRPr lang="en-US" altLang="zh-CN" dirty="0" smtClean="0">
              <a:cs typeface="+mn-cs"/>
            </a:endParaRPr>
          </a:p>
          <a:p>
            <a:pPr marL="457200" lvl="1" indent="0" eaLnBrk="1" fontAlgn="auto" hangingPunct="1">
              <a:lnSpc>
                <a:spcPct val="130000"/>
              </a:lnSpc>
              <a:spcAft>
                <a:spcPts val="0"/>
              </a:spcAft>
              <a:buFontTx/>
              <a:buNone/>
              <a:defRPr/>
            </a:pPr>
            <a:endParaRPr lang="en-US" altLang="zh-CN" dirty="0" smtClean="0">
              <a:cs typeface="+mn-cs"/>
            </a:endParaRPr>
          </a:p>
          <a:p>
            <a:pPr lvl="1" eaLnBrk="1" fontAlgn="auto" hangingPunct="1">
              <a:lnSpc>
                <a:spcPct val="130000"/>
              </a:lnSpc>
              <a:spcAft>
                <a:spcPts val="0"/>
              </a:spcAft>
              <a:defRPr/>
            </a:pPr>
            <a:endParaRPr lang="en-US" altLang="zh-CN" dirty="0" smtClean="0">
              <a:cs typeface="+mn-cs"/>
            </a:endParaRPr>
          </a:p>
        </p:txBody>
      </p:sp>
      <p:pic>
        <p:nvPicPr>
          <p:cNvPr id="182275" name="Picture 2" descr="数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5017697"/>
            <a:ext cx="76819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227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3513685"/>
            <a:ext cx="57372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7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内容占位符 2"/>
          <p:cNvSpPr>
            <a:spLocks noGrp="1"/>
          </p:cNvSpPr>
          <p:nvPr>
            <p:ph idx="1"/>
          </p:nvPr>
        </p:nvSpPr>
        <p:spPr>
          <a:xfrm>
            <a:off x="331788" y="925513"/>
            <a:ext cx="8618537" cy="5059362"/>
          </a:xfrm>
        </p:spPr>
        <p:txBody>
          <a:bodyPr/>
          <a:lstStyle/>
          <a:p>
            <a:pPr eaLnBrk="1" hangingPunct="1"/>
            <a:r>
              <a:rPr lang="en-US" altLang="zh-CN" b="1" dirty="0" smtClean="0">
                <a:solidFill>
                  <a:srgbClr val="0070C0"/>
                </a:solidFill>
              </a:rPr>
              <a:t>2.7.4 </a:t>
            </a:r>
            <a:r>
              <a:rPr lang="zh-CN" altLang="en-US" b="1" dirty="0" smtClean="0">
                <a:solidFill>
                  <a:srgbClr val="0070C0"/>
                </a:solidFill>
              </a:rPr>
              <a:t>多维数组</a:t>
            </a:r>
            <a:endParaRPr lang="en-US" altLang="zh-CN" b="1" dirty="0" smtClean="0">
              <a:solidFill>
                <a:srgbClr val="0070C0"/>
              </a:solidFill>
            </a:endParaRPr>
          </a:p>
          <a:p>
            <a:pPr lvl="1" eaLnBrk="1" hangingPunct="1">
              <a:lnSpc>
                <a:spcPct val="200000"/>
              </a:lnSpc>
            </a:pPr>
            <a:endParaRPr lang="en-US" altLang="zh-CN" dirty="0" smtClean="0"/>
          </a:p>
          <a:p>
            <a:pPr marL="457200" lvl="1" indent="0" eaLnBrk="1" hangingPunct="1">
              <a:lnSpc>
                <a:spcPct val="200000"/>
              </a:lnSpc>
              <a:buNone/>
            </a:pPr>
            <a:endParaRPr lang="en-US" altLang="zh-CN" dirty="0" smtClean="0"/>
          </a:p>
          <a:p>
            <a:pPr lvl="1" eaLnBrk="1" hangingPunct="1"/>
            <a:r>
              <a:rPr lang="zh-CN" altLang="en-US" dirty="0" smtClean="0"/>
              <a:t>上述方式与第一种方式类似，只是每个一维数组中元素的个数不确定，采用第二种方式常见的数组结构如下图所示。</a:t>
            </a:r>
            <a:endParaRPr lang="en-US" altLang="zh-CN" dirty="0" smtClean="0"/>
          </a:p>
          <a:p>
            <a:pPr lvl="1" eaLnBrk="1" hangingPunct="1"/>
            <a:endParaRPr lang="en-US" altLang="zh-CN" dirty="0" smtClean="0"/>
          </a:p>
        </p:txBody>
      </p:sp>
      <p:pic>
        <p:nvPicPr>
          <p:cNvPr id="183299" name="Picture 2" descr="数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4319588"/>
            <a:ext cx="6881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0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pic>
        <p:nvPicPr>
          <p:cNvPr id="183301" name="图片 3" descr="屏幕剪辑"/>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425" y="1724025"/>
            <a:ext cx="39084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内容占位符 2"/>
          <p:cNvSpPr>
            <a:spLocks noGrp="1"/>
          </p:cNvSpPr>
          <p:nvPr>
            <p:ph idx="1"/>
          </p:nvPr>
        </p:nvSpPr>
        <p:spPr>
          <a:xfrm>
            <a:off x="457200" y="925513"/>
            <a:ext cx="8493125" cy="5059362"/>
          </a:xfrm>
        </p:spPr>
        <p:txBody>
          <a:bodyPr/>
          <a:lstStyle/>
          <a:p>
            <a:pPr eaLnBrk="1" hangingPunct="1"/>
            <a:r>
              <a:rPr lang="en-US" altLang="zh-CN" b="1" dirty="0" smtClean="0">
                <a:solidFill>
                  <a:srgbClr val="0070C0"/>
                </a:solidFill>
              </a:rPr>
              <a:t>2.7.4 </a:t>
            </a:r>
            <a:r>
              <a:rPr lang="zh-CN" altLang="en-US" b="1" dirty="0" smtClean="0">
                <a:solidFill>
                  <a:srgbClr val="0070C0"/>
                </a:solidFill>
              </a:rPr>
              <a:t>多维数组</a:t>
            </a:r>
            <a:endParaRPr lang="en-US" altLang="zh-CN" b="1" dirty="0" smtClean="0">
              <a:solidFill>
                <a:srgbClr val="0070C0"/>
              </a:solidFill>
            </a:endParaRPr>
          </a:p>
          <a:p>
            <a:pPr lvl="1" eaLnBrk="1" hangingPunct="1"/>
            <a:r>
              <a:rPr lang="zh-CN" altLang="en-US" dirty="0" smtClean="0"/>
              <a:t>第三种方式：</a:t>
            </a:r>
            <a:endParaRPr lang="en-US" altLang="zh-CN" dirty="0" smtClean="0"/>
          </a:p>
          <a:p>
            <a:pPr lvl="1" eaLnBrk="1" hangingPunct="1"/>
            <a:r>
              <a:rPr lang="zh-CN" altLang="en-US" dirty="0"/>
              <a:t>数据类型</a:t>
            </a:r>
            <a:r>
              <a:rPr lang="en-US" altLang="zh-CN" dirty="0"/>
              <a:t>[][] </a:t>
            </a:r>
            <a:r>
              <a:rPr lang="zh-CN" altLang="en-US" dirty="0"/>
              <a:t>变量名 </a:t>
            </a:r>
            <a:r>
              <a:rPr lang="en-US" altLang="zh-CN" dirty="0"/>
              <a:t>= new </a:t>
            </a:r>
            <a:r>
              <a:rPr lang="zh-CN" altLang="en-US" dirty="0"/>
              <a:t>数据类型</a:t>
            </a:r>
            <a:r>
              <a:rPr lang="en-US" altLang="zh-CN" dirty="0"/>
              <a:t>[][]{{</a:t>
            </a:r>
            <a:r>
              <a:rPr lang="zh-CN" altLang="en-US" dirty="0"/>
              <a:t>元素</a:t>
            </a:r>
            <a:r>
              <a:rPr lang="en-US" altLang="zh-CN" dirty="0"/>
              <a:t>…},{</a:t>
            </a:r>
            <a:r>
              <a:rPr lang="zh-CN" altLang="en-US" dirty="0"/>
              <a:t>元素</a:t>
            </a:r>
            <a:r>
              <a:rPr lang="en-US" altLang="zh-CN" dirty="0"/>
              <a:t>…},{</a:t>
            </a:r>
            <a:r>
              <a:rPr lang="zh-CN" altLang="en-US" dirty="0"/>
              <a:t>元素</a:t>
            </a:r>
            <a:r>
              <a:rPr lang="en-US" altLang="zh-CN" dirty="0"/>
              <a:t>…}};</a:t>
            </a:r>
          </a:p>
          <a:p>
            <a:pPr lvl="1" eaLnBrk="1" hangingPunct="1"/>
            <a:r>
              <a:rPr lang="zh-CN" altLang="en-US" dirty="0" smtClean="0"/>
              <a:t>简化版格式举例：</a:t>
            </a:r>
            <a:endParaRPr lang="en-US" altLang="zh-CN" dirty="0" smtClean="0"/>
          </a:p>
          <a:p>
            <a:pPr lvl="1" eaLnBrk="1" hangingPunct="1"/>
            <a:endParaRPr lang="en-US" altLang="zh-CN" dirty="0" smtClean="0"/>
          </a:p>
          <a:p>
            <a:pPr lvl="1" eaLnBrk="1" hangingPunct="1"/>
            <a:r>
              <a:rPr lang="zh-CN" altLang="en-US" dirty="0" smtClean="0"/>
              <a:t>采用上述方式定义的二维数组有三个元素，这三个元素都是一维数组，分别是</a:t>
            </a:r>
            <a:r>
              <a:rPr lang="en-US" altLang="zh-CN" dirty="0" smtClean="0"/>
              <a:t>{1,2}</a:t>
            </a:r>
            <a:r>
              <a:rPr lang="zh-CN" altLang="en-US" dirty="0" smtClean="0"/>
              <a:t>、</a:t>
            </a:r>
            <a:r>
              <a:rPr lang="en-US" altLang="zh-CN" dirty="0" smtClean="0"/>
              <a:t>{3,4,5,6}</a:t>
            </a:r>
            <a:r>
              <a:rPr lang="zh-CN" altLang="en-US" dirty="0" smtClean="0"/>
              <a:t>、</a:t>
            </a:r>
            <a:r>
              <a:rPr lang="en-US" altLang="zh-CN" dirty="0" smtClean="0"/>
              <a:t>{7,8,9}</a:t>
            </a:r>
            <a:r>
              <a:rPr lang="zh-CN" altLang="en-US" dirty="0" smtClean="0"/>
              <a:t>。</a:t>
            </a:r>
            <a:endParaRPr lang="en-US" altLang="zh-CN" dirty="0" smtClean="0"/>
          </a:p>
          <a:p>
            <a:pPr lvl="1" eaLnBrk="1" hangingPunct="1"/>
            <a:r>
              <a:rPr lang="zh-CN" altLang="en-US" dirty="0" smtClean="0"/>
              <a:t>接下来，通过一张图来描述方式三定义的数组结构。</a:t>
            </a:r>
            <a:endParaRPr lang="en-US" altLang="zh-CN" dirty="0" smtClean="0"/>
          </a:p>
        </p:txBody>
      </p:sp>
      <p:pic>
        <p:nvPicPr>
          <p:cNvPr id="184323" name="Picture 2" descr="数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255" y="5319713"/>
            <a:ext cx="683101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318" y="3217041"/>
            <a:ext cx="6338887"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2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82713"/>
            <a:ext cx="7886700" cy="4976812"/>
          </a:xfrm>
        </p:spPr>
        <p:txBody>
          <a:bodyPr/>
          <a:lstStyle/>
          <a:p>
            <a:pPr>
              <a:lnSpc>
                <a:spcPct val="100000"/>
              </a:lnSpc>
              <a:spcBef>
                <a:spcPts val="600"/>
              </a:spcBef>
              <a:defRPr/>
            </a:pPr>
            <a:r>
              <a:rPr lang="zh-CN" altLang="en-US" sz="2400" b="1" dirty="0" smtClean="0">
                <a:solidFill>
                  <a:srgbClr val="FF0000"/>
                </a:solidFill>
              </a:rPr>
              <a:t>二维数组的声明：</a:t>
            </a:r>
            <a:endParaRPr lang="en-US" altLang="zh-CN" sz="2400" b="1" dirty="0">
              <a:solidFill>
                <a:srgbClr val="FF0000"/>
              </a:solidFill>
            </a:endParaRPr>
          </a:p>
          <a:p>
            <a:pPr indent="0">
              <a:lnSpc>
                <a:spcPct val="100000"/>
              </a:lnSpc>
              <a:spcBef>
                <a:spcPts val="600"/>
              </a:spcBef>
              <a:buFont typeface="Arial" panose="020B0604020202020204" pitchFamily="34" charset="0"/>
              <a:buNone/>
              <a:defRPr/>
            </a:pPr>
            <a:r>
              <a:rPr lang="en-US" altLang="zh-CN" sz="2400" dirty="0" err="1">
                <a:solidFill>
                  <a:schemeClr val="tx1">
                    <a:lumMod val="85000"/>
                    <a:lumOff val="15000"/>
                  </a:schemeClr>
                </a:solidFill>
              </a:rPr>
              <a:t>int</a:t>
            </a:r>
            <a:r>
              <a:rPr lang="en-US" altLang="zh-CN" sz="2400" dirty="0">
                <a:solidFill>
                  <a:schemeClr val="tx1">
                    <a:lumMod val="85000"/>
                    <a:lumOff val="15000"/>
                  </a:schemeClr>
                </a:solidFill>
              </a:rPr>
              <a:t> a[][],b</a:t>
            </a:r>
            <a:r>
              <a:rPr lang="en-US" altLang="zh-CN" sz="2400" dirty="0" smtClean="0">
                <a:solidFill>
                  <a:schemeClr val="tx1">
                    <a:lumMod val="85000"/>
                    <a:lumOff val="15000"/>
                  </a:schemeClr>
                </a:solidFill>
              </a:rPr>
              <a:t>;      //a</a:t>
            </a:r>
            <a:r>
              <a:rPr lang="zh-CN" altLang="en-US" sz="2400" dirty="0" smtClean="0">
                <a:solidFill>
                  <a:schemeClr val="tx1">
                    <a:lumMod val="85000"/>
                    <a:lumOff val="15000"/>
                  </a:schemeClr>
                </a:solidFill>
              </a:rPr>
              <a:t>是一个二维数组，</a:t>
            </a:r>
            <a:r>
              <a:rPr lang="en-US" altLang="zh-CN" sz="2400" dirty="0" smtClean="0">
                <a:solidFill>
                  <a:schemeClr val="tx1">
                    <a:lumMod val="85000"/>
                    <a:lumOff val="15000"/>
                  </a:schemeClr>
                </a:solidFill>
              </a:rPr>
              <a:t>b</a:t>
            </a:r>
            <a:r>
              <a:rPr lang="zh-CN" altLang="en-US" sz="2400" dirty="0" smtClean="0">
                <a:solidFill>
                  <a:schemeClr val="tx1">
                    <a:lumMod val="85000"/>
                    <a:lumOff val="15000"/>
                  </a:schemeClr>
                </a:solidFill>
              </a:rPr>
              <a:t>是一个简单变量</a:t>
            </a:r>
            <a:endParaRPr lang="zh-CN" altLang="zh-CN" sz="2400" dirty="0">
              <a:solidFill>
                <a:schemeClr val="tx1">
                  <a:lumMod val="85000"/>
                  <a:lumOff val="15000"/>
                </a:schemeClr>
              </a:solidFill>
            </a:endParaRPr>
          </a:p>
          <a:p>
            <a:pPr indent="0">
              <a:lnSpc>
                <a:spcPct val="100000"/>
              </a:lnSpc>
              <a:spcBef>
                <a:spcPts val="600"/>
              </a:spcBef>
              <a:buFont typeface="Arial" panose="020B0604020202020204" pitchFamily="34" charset="0"/>
              <a:buNone/>
              <a:defRPr/>
            </a:pPr>
            <a:r>
              <a:rPr lang="en-US" altLang="zh-CN" sz="2400" dirty="0" err="1" smtClean="0">
                <a:solidFill>
                  <a:schemeClr val="tx1">
                    <a:lumMod val="85000"/>
                    <a:lumOff val="15000"/>
                  </a:schemeClr>
                </a:solidFill>
              </a:rPr>
              <a:t>int</a:t>
            </a:r>
            <a:r>
              <a:rPr lang="en-US" altLang="zh-CN" sz="2400" dirty="0" smtClean="0">
                <a:solidFill>
                  <a:schemeClr val="tx1">
                    <a:lumMod val="85000"/>
                    <a:lumOff val="15000"/>
                  </a:schemeClr>
                </a:solidFill>
              </a:rPr>
              <a:t> [] a</a:t>
            </a:r>
            <a:r>
              <a:rPr lang="en-US" altLang="zh-CN" sz="2400" dirty="0">
                <a:solidFill>
                  <a:schemeClr val="tx1">
                    <a:lumMod val="85000"/>
                    <a:lumOff val="15000"/>
                  </a:schemeClr>
                </a:solidFill>
              </a:rPr>
              <a:t>[],b</a:t>
            </a:r>
            <a:r>
              <a:rPr lang="en-US" altLang="zh-CN" sz="2400" dirty="0" smtClean="0">
                <a:solidFill>
                  <a:schemeClr val="tx1">
                    <a:lumMod val="85000"/>
                    <a:lumOff val="15000"/>
                  </a:schemeClr>
                </a:solidFill>
              </a:rPr>
              <a:t>;     //a</a:t>
            </a:r>
            <a:r>
              <a:rPr lang="zh-CN" altLang="en-US" sz="2400" dirty="0">
                <a:solidFill>
                  <a:schemeClr val="tx1">
                    <a:lumMod val="85000"/>
                    <a:lumOff val="15000"/>
                  </a:schemeClr>
                </a:solidFill>
              </a:rPr>
              <a:t>是一个二维数组，</a:t>
            </a:r>
            <a:r>
              <a:rPr lang="en-US" altLang="zh-CN" sz="2400" dirty="0">
                <a:solidFill>
                  <a:schemeClr val="tx1">
                    <a:lumMod val="85000"/>
                    <a:lumOff val="15000"/>
                  </a:schemeClr>
                </a:solidFill>
              </a:rPr>
              <a:t>b</a:t>
            </a:r>
            <a:r>
              <a:rPr lang="zh-CN" altLang="en-US" sz="2400" dirty="0">
                <a:solidFill>
                  <a:schemeClr val="tx1">
                    <a:lumMod val="85000"/>
                    <a:lumOff val="15000"/>
                  </a:schemeClr>
                </a:solidFill>
              </a:rPr>
              <a:t>是一</a:t>
            </a:r>
            <a:r>
              <a:rPr lang="zh-CN" altLang="en-US" sz="2400" dirty="0" smtClean="0">
                <a:solidFill>
                  <a:schemeClr val="tx1">
                    <a:lumMod val="85000"/>
                    <a:lumOff val="15000"/>
                  </a:schemeClr>
                </a:solidFill>
              </a:rPr>
              <a:t>个</a:t>
            </a:r>
            <a:r>
              <a:rPr lang="zh-CN" altLang="en-US" sz="2400" dirty="0">
                <a:solidFill>
                  <a:schemeClr val="tx1">
                    <a:lumMod val="85000"/>
                    <a:lumOff val="15000"/>
                  </a:schemeClr>
                </a:solidFill>
              </a:rPr>
              <a:t>一</a:t>
            </a:r>
            <a:r>
              <a:rPr lang="zh-CN" altLang="en-US" sz="2400" dirty="0" smtClean="0">
                <a:solidFill>
                  <a:schemeClr val="tx1">
                    <a:lumMod val="85000"/>
                    <a:lumOff val="15000"/>
                  </a:schemeClr>
                </a:solidFill>
              </a:rPr>
              <a:t>维数组</a:t>
            </a:r>
            <a:endParaRPr lang="en-US" altLang="zh-CN" sz="2400" dirty="0">
              <a:solidFill>
                <a:schemeClr val="tx1">
                  <a:lumMod val="85000"/>
                  <a:lumOff val="15000"/>
                </a:schemeClr>
              </a:solidFill>
            </a:endParaRPr>
          </a:p>
          <a:p>
            <a:pPr indent="0">
              <a:lnSpc>
                <a:spcPct val="100000"/>
              </a:lnSpc>
              <a:spcBef>
                <a:spcPts val="600"/>
              </a:spcBef>
              <a:buFont typeface="Arial" panose="020B0604020202020204" pitchFamily="34" charset="0"/>
              <a:buNone/>
              <a:defRPr/>
            </a:pPr>
            <a:r>
              <a:rPr lang="en-US" altLang="zh-CN" sz="2400" dirty="0" err="1" smtClean="0">
                <a:solidFill>
                  <a:schemeClr val="tx1">
                    <a:lumMod val="85000"/>
                    <a:lumOff val="15000"/>
                  </a:schemeClr>
                </a:solidFill>
              </a:rPr>
              <a:t>int</a:t>
            </a:r>
            <a:r>
              <a:rPr lang="en-US" altLang="zh-CN" sz="2400" dirty="0" smtClean="0">
                <a:solidFill>
                  <a:schemeClr val="tx1">
                    <a:lumMod val="85000"/>
                    <a:lumOff val="15000"/>
                  </a:schemeClr>
                </a:solidFill>
              </a:rPr>
              <a:t> [][]</a:t>
            </a:r>
            <a:r>
              <a:rPr lang="en-US" altLang="zh-CN" sz="2400" dirty="0" err="1">
                <a:solidFill>
                  <a:schemeClr val="tx1">
                    <a:lumMod val="85000"/>
                    <a:lumOff val="15000"/>
                  </a:schemeClr>
                </a:solidFill>
              </a:rPr>
              <a:t>a,b</a:t>
            </a:r>
            <a:r>
              <a:rPr lang="en-US" altLang="zh-CN" sz="2400" dirty="0">
                <a:solidFill>
                  <a:schemeClr val="tx1">
                    <a:lumMod val="85000"/>
                    <a:lumOff val="15000"/>
                  </a:schemeClr>
                </a:solidFill>
              </a:rPr>
              <a:t>; </a:t>
            </a:r>
            <a:r>
              <a:rPr lang="en-US" altLang="zh-CN" sz="2400" dirty="0" smtClean="0">
                <a:solidFill>
                  <a:schemeClr val="tx1">
                    <a:lumMod val="85000"/>
                    <a:lumOff val="15000"/>
                  </a:schemeClr>
                </a:solidFill>
              </a:rPr>
              <a:t>	//a</a:t>
            </a:r>
            <a:r>
              <a:rPr lang="zh-CN" altLang="en-US" sz="2400" dirty="0" smtClean="0">
                <a:solidFill>
                  <a:schemeClr val="tx1">
                    <a:lumMod val="85000"/>
                    <a:lumOff val="15000"/>
                  </a:schemeClr>
                </a:solidFill>
              </a:rPr>
              <a:t>和</a:t>
            </a:r>
            <a:r>
              <a:rPr lang="en-US" altLang="zh-CN" sz="2400" dirty="0" smtClean="0">
                <a:solidFill>
                  <a:schemeClr val="tx1">
                    <a:lumMod val="85000"/>
                    <a:lumOff val="15000"/>
                  </a:schemeClr>
                </a:solidFill>
              </a:rPr>
              <a:t>b</a:t>
            </a:r>
            <a:r>
              <a:rPr lang="zh-CN" altLang="en-US" sz="2400" dirty="0" smtClean="0">
                <a:solidFill>
                  <a:schemeClr val="tx1">
                    <a:lumMod val="85000"/>
                    <a:lumOff val="15000"/>
                  </a:schemeClr>
                </a:solidFill>
              </a:rPr>
              <a:t>都是二维数组</a:t>
            </a:r>
            <a:endParaRPr lang="en-US" altLang="zh-CN" sz="2400" dirty="0" smtClean="0">
              <a:solidFill>
                <a:schemeClr val="tx1">
                  <a:lumMod val="85000"/>
                  <a:lumOff val="15000"/>
                </a:schemeClr>
              </a:solidFill>
            </a:endParaRPr>
          </a:p>
          <a:p>
            <a:pPr marL="571500" indent="-342900">
              <a:lnSpc>
                <a:spcPct val="100000"/>
              </a:lnSpc>
              <a:spcBef>
                <a:spcPts val="600"/>
              </a:spcBef>
              <a:defRPr/>
            </a:pPr>
            <a:r>
              <a:rPr lang="zh-CN" altLang="en-US" sz="2400" b="1" dirty="0" smtClean="0">
                <a:solidFill>
                  <a:srgbClr val="FF0000"/>
                </a:solidFill>
              </a:rPr>
              <a:t>为二维数组分配内存空间：</a:t>
            </a:r>
            <a:endParaRPr lang="en-US" altLang="zh-CN" sz="2400" b="1" dirty="0" smtClean="0">
              <a:solidFill>
                <a:srgbClr val="FF0000"/>
              </a:solidFill>
            </a:endParaRPr>
          </a:p>
          <a:p>
            <a:pPr marL="0" indent="0">
              <a:lnSpc>
                <a:spcPct val="100000"/>
              </a:lnSpc>
              <a:spcBef>
                <a:spcPts val="600"/>
              </a:spcBef>
              <a:buFont typeface="Arial" panose="020B0604020202020204" pitchFamily="34" charset="0"/>
              <a:buNone/>
              <a:defRPr/>
            </a:pPr>
            <a:r>
              <a:rPr lang="en-US" altLang="zh-CN" sz="2400" dirty="0" err="1" smtClean="0">
                <a:solidFill>
                  <a:schemeClr val="tx1">
                    <a:lumMod val="85000"/>
                    <a:lumOff val="15000"/>
                  </a:schemeClr>
                </a:solidFill>
              </a:rPr>
              <a:t>int</a:t>
            </a:r>
            <a:r>
              <a:rPr lang="en-US" altLang="zh-CN" sz="2400" dirty="0" smtClean="0">
                <a:solidFill>
                  <a:schemeClr val="tx1">
                    <a:lumMod val="85000"/>
                    <a:lumOff val="15000"/>
                  </a:schemeClr>
                </a:solidFill>
              </a:rPr>
              <a:t> a[][]=new </a:t>
            </a:r>
            <a:r>
              <a:rPr lang="en-US" altLang="zh-CN" sz="2400" dirty="0" err="1" smtClean="0">
                <a:solidFill>
                  <a:schemeClr val="tx1">
                    <a:lumMod val="85000"/>
                    <a:lumOff val="15000"/>
                  </a:schemeClr>
                </a:solidFill>
              </a:rPr>
              <a:t>int</a:t>
            </a:r>
            <a:r>
              <a:rPr lang="en-US" altLang="zh-CN" sz="2400" dirty="0" smtClean="0">
                <a:solidFill>
                  <a:schemeClr val="tx1">
                    <a:lumMod val="85000"/>
                    <a:lumOff val="15000"/>
                  </a:schemeClr>
                </a:solidFill>
              </a:rPr>
              <a:t>[3][4];</a:t>
            </a:r>
          </a:p>
          <a:p>
            <a:pPr marL="0" indent="0">
              <a:lnSpc>
                <a:spcPct val="100000"/>
              </a:lnSpc>
              <a:spcBef>
                <a:spcPts val="600"/>
              </a:spcBef>
              <a:buFont typeface="Arial" panose="020B0604020202020204" pitchFamily="34" charset="0"/>
              <a:buNone/>
              <a:defRPr/>
            </a:pPr>
            <a:r>
              <a:rPr lang="en-US" altLang="zh-CN" sz="2400" dirty="0" err="1" smtClean="0">
                <a:solidFill>
                  <a:schemeClr val="tx1">
                    <a:lumMod val="85000"/>
                    <a:lumOff val="15000"/>
                  </a:schemeClr>
                </a:solidFill>
              </a:rPr>
              <a:t>int</a:t>
            </a:r>
            <a:r>
              <a:rPr lang="en-US" altLang="zh-CN" sz="2400" dirty="0" smtClean="0">
                <a:solidFill>
                  <a:schemeClr val="tx1">
                    <a:lumMod val="85000"/>
                    <a:lumOff val="15000"/>
                  </a:schemeClr>
                </a:solidFill>
              </a:rPr>
              <a:t> a[][]=new </a:t>
            </a:r>
            <a:r>
              <a:rPr lang="en-US" altLang="zh-CN" sz="2400" dirty="0" err="1" smtClean="0">
                <a:solidFill>
                  <a:schemeClr val="tx1">
                    <a:lumMod val="85000"/>
                    <a:lumOff val="15000"/>
                  </a:schemeClr>
                </a:solidFill>
              </a:rPr>
              <a:t>int</a:t>
            </a:r>
            <a:r>
              <a:rPr lang="en-US" altLang="zh-CN" sz="2400" dirty="0" smtClean="0">
                <a:solidFill>
                  <a:schemeClr val="tx1">
                    <a:lumMod val="85000"/>
                    <a:lumOff val="15000"/>
                  </a:schemeClr>
                </a:solidFill>
              </a:rPr>
              <a:t>[3][];</a:t>
            </a:r>
          </a:p>
          <a:p>
            <a:pPr marL="0" indent="0">
              <a:lnSpc>
                <a:spcPct val="100000"/>
              </a:lnSpc>
              <a:spcBef>
                <a:spcPts val="600"/>
              </a:spcBef>
              <a:buFont typeface="Arial" panose="020B0604020202020204" pitchFamily="34" charset="0"/>
              <a:buNone/>
              <a:defRPr/>
            </a:pPr>
            <a:r>
              <a:rPr lang="en-US" altLang="zh-CN" sz="2400" dirty="0" smtClean="0">
                <a:solidFill>
                  <a:schemeClr val="tx1">
                    <a:lumMod val="85000"/>
                    <a:lumOff val="15000"/>
                  </a:schemeClr>
                </a:solidFill>
              </a:rPr>
              <a:t>a[0]=new </a:t>
            </a:r>
            <a:r>
              <a:rPr lang="en-US" altLang="zh-CN" sz="2400" dirty="0" err="1" smtClean="0">
                <a:solidFill>
                  <a:schemeClr val="tx1">
                    <a:lumMod val="85000"/>
                    <a:lumOff val="15000"/>
                  </a:schemeClr>
                </a:solidFill>
              </a:rPr>
              <a:t>int</a:t>
            </a:r>
            <a:r>
              <a:rPr lang="en-US" altLang="zh-CN" sz="2400" dirty="0" smtClean="0">
                <a:solidFill>
                  <a:schemeClr val="tx1">
                    <a:lumMod val="85000"/>
                    <a:lumOff val="15000"/>
                  </a:schemeClr>
                </a:solidFill>
              </a:rPr>
              <a:t>[3];     //</a:t>
            </a:r>
            <a:r>
              <a:rPr lang="zh-CN" altLang="en-US" sz="2400" dirty="0" smtClean="0">
                <a:solidFill>
                  <a:schemeClr val="tx1">
                    <a:lumMod val="85000"/>
                    <a:lumOff val="15000"/>
                  </a:schemeClr>
                </a:solidFill>
              </a:rPr>
              <a:t>第</a:t>
            </a:r>
            <a:r>
              <a:rPr lang="en-US" altLang="zh-CN" sz="2400" dirty="0" smtClean="0">
                <a:solidFill>
                  <a:schemeClr val="tx1">
                    <a:lumMod val="85000"/>
                    <a:lumOff val="15000"/>
                  </a:schemeClr>
                </a:solidFill>
              </a:rPr>
              <a:t>0</a:t>
            </a:r>
            <a:r>
              <a:rPr lang="zh-CN" altLang="en-US" sz="2400" dirty="0" smtClean="0">
                <a:solidFill>
                  <a:schemeClr val="tx1">
                    <a:lumMod val="85000"/>
                    <a:lumOff val="15000"/>
                  </a:schemeClr>
                </a:solidFill>
              </a:rPr>
              <a:t>行有</a:t>
            </a:r>
            <a:r>
              <a:rPr lang="en-US" altLang="zh-CN" sz="2400" dirty="0" smtClean="0">
                <a:solidFill>
                  <a:schemeClr val="tx1">
                    <a:lumMod val="85000"/>
                    <a:lumOff val="15000"/>
                  </a:schemeClr>
                </a:solidFill>
              </a:rPr>
              <a:t>3</a:t>
            </a:r>
            <a:r>
              <a:rPr lang="zh-CN" altLang="en-US" sz="2400" dirty="0" smtClean="0">
                <a:solidFill>
                  <a:schemeClr val="tx1">
                    <a:lumMod val="85000"/>
                    <a:lumOff val="15000"/>
                  </a:schemeClr>
                </a:solidFill>
              </a:rPr>
              <a:t>个元素</a:t>
            </a:r>
          </a:p>
          <a:p>
            <a:pPr marL="0" indent="0">
              <a:lnSpc>
                <a:spcPct val="100000"/>
              </a:lnSpc>
              <a:spcBef>
                <a:spcPts val="600"/>
              </a:spcBef>
              <a:buFont typeface="Arial" panose="020B0604020202020204" pitchFamily="34" charset="0"/>
              <a:buNone/>
              <a:defRPr/>
            </a:pPr>
            <a:r>
              <a:rPr lang="en-US" altLang="zh-CN" sz="2400" dirty="0" smtClean="0">
                <a:solidFill>
                  <a:schemeClr val="tx1">
                    <a:lumMod val="85000"/>
                    <a:lumOff val="15000"/>
                  </a:schemeClr>
                </a:solidFill>
              </a:rPr>
              <a:t>a[1]=new </a:t>
            </a:r>
            <a:r>
              <a:rPr lang="en-US" altLang="zh-CN" sz="2400" dirty="0" err="1" smtClean="0">
                <a:solidFill>
                  <a:schemeClr val="tx1">
                    <a:lumMod val="85000"/>
                    <a:lumOff val="15000"/>
                  </a:schemeClr>
                </a:solidFill>
              </a:rPr>
              <a:t>int</a:t>
            </a:r>
            <a:r>
              <a:rPr lang="en-US" altLang="zh-CN" sz="2400" dirty="0" smtClean="0">
                <a:solidFill>
                  <a:schemeClr val="tx1">
                    <a:lumMod val="85000"/>
                    <a:lumOff val="15000"/>
                  </a:schemeClr>
                </a:solidFill>
              </a:rPr>
              <a:t>[5];     //</a:t>
            </a:r>
            <a:r>
              <a:rPr lang="zh-CN" altLang="en-US" sz="2400" dirty="0" smtClean="0">
                <a:solidFill>
                  <a:schemeClr val="tx1">
                    <a:lumMod val="85000"/>
                    <a:lumOff val="15000"/>
                  </a:schemeClr>
                </a:solidFill>
              </a:rPr>
              <a:t>第</a:t>
            </a:r>
            <a:r>
              <a:rPr lang="en-US" altLang="zh-CN" sz="2400" dirty="0" smtClean="0">
                <a:solidFill>
                  <a:schemeClr val="tx1">
                    <a:lumMod val="85000"/>
                    <a:lumOff val="15000"/>
                  </a:schemeClr>
                </a:solidFill>
              </a:rPr>
              <a:t>1</a:t>
            </a:r>
            <a:r>
              <a:rPr lang="zh-CN" altLang="en-US" sz="2400" dirty="0" smtClean="0">
                <a:solidFill>
                  <a:schemeClr val="tx1">
                    <a:lumMod val="85000"/>
                    <a:lumOff val="15000"/>
                  </a:schemeClr>
                </a:solidFill>
              </a:rPr>
              <a:t>行有</a:t>
            </a:r>
            <a:r>
              <a:rPr lang="en-US" altLang="zh-CN" sz="2400" dirty="0" smtClean="0">
                <a:solidFill>
                  <a:schemeClr val="tx1">
                    <a:lumMod val="85000"/>
                    <a:lumOff val="15000"/>
                  </a:schemeClr>
                </a:solidFill>
              </a:rPr>
              <a:t>5</a:t>
            </a:r>
            <a:r>
              <a:rPr lang="zh-CN" altLang="en-US" sz="2400" dirty="0" smtClean="0">
                <a:solidFill>
                  <a:schemeClr val="tx1">
                    <a:lumMod val="85000"/>
                    <a:lumOff val="15000"/>
                  </a:schemeClr>
                </a:solidFill>
              </a:rPr>
              <a:t>个元素</a:t>
            </a:r>
          </a:p>
          <a:p>
            <a:pPr marL="0" indent="0">
              <a:lnSpc>
                <a:spcPct val="100000"/>
              </a:lnSpc>
              <a:spcBef>
                <a:spcPts val="600"/>
              </a:spcBef>
              <a:buFont typeface="Arial" panose="020B0604020202020204" pitchFamily="34" charset="0"/>
              <a:buNone/>
              <a:defRPr/>
            </a:pPr>
            <a:r>
              <a:rPr lang="en-US" altLang="zh-CN" sz="2400" dirty="0" smtClean="0">
                <a:solidFill>
                  <a:schemeClr val="tx1">
                    <a:lumMod val="85000"/>
                    <a:lumOff val="15000"/>
                  </a:schemeClr>
                </a:solidFill>
              </a:rPr>
              <a:t>a[2]=new </a:t>
            </a:r>
            <a:r>
              <a:rPr lang="en-US" altLang="zh-CN" sz="2400" dirty="0" err="1" smtClean="0">
                <a:solidFill>
                  <a:schemeClr val="tx1">
                    <a:lumMod val="85000"/>
                    <a:lumOff val="15000"/>
                  </a:schemeClr>
                </a:solidFill>
              </a:rPr>
              <a:t>int</a:t>
            </a:r>
            <a:r>
              <a:rPr lang="en-US" altLang="zh-CN" sz="2400" dirty="0" smtClean="0">
                <a:solidFill>
                  <a:schemeClr val="tx1">
                    <a:lumMod val="85000"/>
                    <a:lumOff val="15000"/>
                  </a:schemeClr>
                </a:solidFill>
              </a:rPr>
              <a:t>[8];     //</a:t>
            </a:r>
            <a:r>
              <a:rPr lang="zh-CN" altLang="en-US" sz="2400" dirty="0" smtClean="0">
                <a:solidFill>
                  <a:schemeClr val="tx1">
                    <a:lumMod val="85000"/>
                    <a:lumOff val="15000"/>
                  </a:schemeClr>
                </a:solidFill>
              </a:rPr>
              <a:t>第</a:t>
            </a:r>
            <a:r>
              <a:rPr lang="en-US" altLang="zh-CN" sz="2400" dirty="0" smtClean="0">
                <a:solidFill>
                  <a:schemeClr val="tx1">
                    <a:lumMod val="85000"/>
                    <a:lumOff val="15000"/>
                  </a:schemeClr>
                </a:solidFill>
              </a:rPr>
              <a:t>2</a:t>
            </a:r>
            <a:r>
              <a:rPr lang="zh-CN" altLang="en-US" sz="2400" dirty="0" smtClean="0">
                <a:solidFill>
                  <a:schemeClr val="tx1">
                    <a:lumMod val="85000"/>
                    <a:lumOff val="15000"/>
                  </a:schemeClr>
                </a:solidFill>
              </a:rPr>
              <a:t>行有</a:t>
            </a:r>
            <a:r>
              <a:rPr lang="en-US" altLang="zh-CN" sz="2400" dirty="0" smtClean="0">
                <a:solidFill>
                  <a:schemeClr val="tx1">
                    <a:lumMod val="85000"/>
                    <a:lumOff val="15000"/>
                  </a:schemeClr>
                </a:solidFill>
              </a:rPr>
              <a:t>8</a:t>
            </a:r>
            <a:r>
              <a:rPr lang="zh-CN" altLang="en-US" sz="2400" dirty="0" smtClean="0">
                <a:solidFill>
                  <a:schemeClr val="tx1">
                    <a:lumMod val="85000"/>
                    <a:lumOff val="15000"/>
                  </a:schemeClr>
                </a:solidFill>
              </a:rPr>
              <a:t>个元素</a:t>
            </a:r>
          </a:p>
        </p:txBody>
      </p:sp>
      <p:sp>
        <p:nvSpPr>
          <p:cNvPr id="18534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内容占位符 1"/>
          <p:cNvSpPr>
            <a:spLocks noGrp="1"/>
          </p:cNvSpPr>
          <p:nvPr>
            <p:ph idx="1"/>
          </p:nvPr>
        </p:nvSpPr>
        <p:spPr>
          <a:xfrm>
            <a:off x="628650" y="1066800"/>
            <a:ext cx="8128000" cy="4916488"/>
          </a:xfrm>
        </p:spPr>
        <p:txBody>
          <a:bodyPr/>
          <a:lstStyle/>
          <a:p>
            <a:pPr>
              <a:lnSpc>
                <a:spcPct val="150000"/>
              </a:lnSpc>
              <a:spcBef>
                <a:spcPct val="0"/>
              </a:spcBef>
              <a:buFont typeface="Arial" panose="020B0604020202020204" pitchFamily="34" charset="0"/>
              <a:buNone/>
            </a:pPr>
            <a:r>
              <a:rPr lang="en-US" altLang="zh-CN" sz="2400" b="1" dirty="0" smtClean="0">
                <a:solidFill>
                  <a:srgbClr val="0070C0"/>
                </a:solidFill>
              </a:rPr>
              <a:t>2.7.4 </a:t>
            </a:r>
            <a:r>
              <a:rPr lang="zh-CN" altLang="en-US" sz="2400" b="1" dirty="0" smtClean="0">
                <a:solidFill>
                  <a:srgbClr val="0070C0"/>
                </a:solidFill>
              </a:rPr>
              <a:t>多维数组的初始化</a:t>
            </a:r>
            <a:endParaRPr lang="en-US" altLang="zh-CN" sz="2400" b="1" dirty="0" smtClean="0">
              <a:solidFill>
                <a:srgbClr val="0070C0"/>
              </a:solidFill>
            </a:endParaRPr>
          </a:p>
          <a:p>
            <a:pPr>
              <a:lnSpc>
                <a:spcPct val="150000"/>
              </a:lnSpc>
              <a:spcBef>
                <a:spcPct val="0"/>
              </a:spcBef>
            </a:pPr>
            <a:r>
              <a:rPr lang="zh-CN" altLang="en-US" sz="2400" dirty="0" smtClean="0"/>
              <a:t>静态初始化：适用于数组元素个数较少的情况。</a:t>
            </a:r>
            <a:endParaRPr lang="en-US" altLang="zh-CN" sz="2400" dirty="0" smtClean="0"/>
          </a:p>
          <a:p>
            <a:pPr>
              <a:lnSpc>
                <a:spcPct val="150000"/>
              </a:lnSpc>
              <a:spcBef>
                <a:spcPct val="0"/>
              </a:spcBef>
            </a:pPr>
            <a:r>
              <a:rPr lang="zh-CN" altLang="en-US" sz="2400" dirty="0" smtClean="0"/>
              <a:t>例如：</a:t>
            </a:r>
            <a:endParaRPr lang="en-US" altLang="zh-CN" sz="2400" dirty="0" smtClean="0"/>
          </a:p>
          <a:p>
            <a:pPr>
              <a:lnSpc>
                <a:spcPct val="150000"/>
              </a:lnSpc>
              <a:spcBef>
                <a:spcPct val="0"/>
              </a:spcBef>
              <a:buFontTx/>
              <a:buNone/>
            </a:pPr>
            <a:r>
              <a:rPr lang="en-US" altLang="zh-CN" sz="2400" dirty="0" err="1" smtClean="0"/>
              <a:t>int</a:t>
            </a:r>
            <a:r>
              <a:rPr lang="en-US" altLang="zh-CN" sz="2400" dirty="0" smtClean="0"/>
              <a:t>   </a:t>
            </a:r>
            <a:r>
              <a:rPr lang="en-US" altLang="zh-CN" sz="2400" dirty="0" err="1" smtClean="0"/>
              <a:t>intArray</a:t>
            </a:r>
            <a:r>
              <a:rPr lang="en-US" altLang="zh-CN" sz="2400" dirty="0" smtClean="0"/>
              <a:t>[][]={{1,2},{2,3},{3,4}};</a:t>
            </a:r>
          </a:p>
          <a:p>
            <a:pPr>
              <a:lnSpc>
                <a:spcPct val="150000"/>
              </a:lnSpc>
              <a:spcBef>
                <a:spcPct val="0"/>
              </a:spcBef>
              <a:buFontTx/>
              <a:buNone/>
            </a:pPr>
            <a:r>
              <a:rPr lang="en-US" altLang="zh-CN" sz="2400" dirty="0" smtClean="0"/>
              <a:t>String[2][2]  </a:t>
            </a:r>
            <a:r>
              <a:rPr lang="en-US" altLang="zh-CN" sz="2400" dirty="0" err="1" smtClean="0"/>
              <a:t>stringArray</a:t>
            </a:r>
            <a:r>
              <a:rPr lang="en-US" altLang="zh-CN" sz="2400" dirty="0" smtClean="0"/>
              <a:t> = { {“</a:t>
            </a:r>
            <a:r>
              <a:rPr lang="en-US" altLang="zh-CN" sz="2400" dirty="0" err="1" smtClean="0"/>
              <a:t>Hello”,“world</a:t>
            </a:r>
            <a:r>
              <a:rPr lang="en-US" altLang="zh-CN" sz="2400" dirty="0" smtClean="0"/>
              <a:t>”},{“</a:t>
            </a:r>
            <a:r>
              <a:rPr lang="en-US" altLang="zh-CN" sz="2400" dirty="0" err="1" smtClean="0"/>
              <a:t>java”,“test</a:t>
            </a:r>
            <a:r>
              <a:rPr lang="en-US" altLang="zh-CN" sz="2400" dirty="0" smtClean="0"/>
              <a:t>”}};</a:t>
            </a:r>
          </a:p>
          <a:p>
            <a:pPr>
              <a:lnSpc>
                <a:spcPct val="150000"/>
              </a:lnSpc>
              <a:spcBef>
                <a:spcPct val="0"/>
              </a:spcBef>
              <a:buFontTx/>
              <a:buNone/>
            </a:pPr>
            <a:r>
              <a:rPr lang="en-US" altLang="zh-CN" sz="2400" dirty="0" smtClean="0">
                <a:solidFill>
                  <a:srgbClr val="00B050"/>
                </a:solidFill>
              </a:rPr>
              <a:t>//</a:t>
            </a:r>
            <a:r>
              <a:rPr lang="zh-CN" altLang="en-US" sz="2400" dirty="0" smtClean="0">
                <a:solidFill>
                  <a:srgbClr val="00B050"/>
                </a:solidFill>
              </a:rPr>
              <a:t>错误</a:t>
            </a:r>
            <a:r>
              <a:rPr lang="en-US" altLang="zh-CN" sz="2400" dirty="0" smtClean="0">
                <a:solidFill>
                  <a:srgbClr val="00B050"/>
                </a:solidFill>
              </a:rPr>
              <a:t>,</a:t>
            </a:r>
            <a:r>
              <a:rPr lang="zh-CN" altLang="en-US" sz="2400" dirty="0" smtClean="0">
                <a:solidFill>
                  <a:srgbClr val="00B050"/>
                </a:solidFill>
              </a:rPr>
              <a:t>不能指定维数</a:t>
            </a:r>
            <a:endParaRPr lang="en-US" altLang="zh-CN" sz="2400" dirty="0" smtClean="0">
              <a:solidFill>
                <a:srgbClr val="00B050"/>
              </a:solidFill>
            </a:endParaRPr>
          </a:p>
        </p:txBody>
      </p:sp>
      <p:sp>
        <p:nvSpPr>
          <p:cNvPr id="18637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内容占位符 2"/>
          <p:cNvSpPr>
            <a:spLocks noGrp="1"/>
          </p:cNvSpPr>
          <p:nvPr>
            <p:ph idx="1"/>
          </p:nvPr>
        </p:nvSpPr>
        <p:spPr>
          <a:xfrm>
            <a:off x="287338" y="925513"/>
            <a:ext cx="8493125" cy="5059362"/>
          </a:xfrm>
        </p:spPr>
        <p:txBody>
          <a:bodyPr/>
          <a:lstStyle/>
          <a:p>
            <a:pPr eaLnBrk="1" hangingPunct="1"/>
            <a:r>
              <a:rPr lang="en-US" altLang="zh-CN" b="1" dirty="0" smtClean="0">
                <a:solidFill>
                  <a:srgbClr val="0070C0"/>
                </a:solidFill>
              </a:rPr>
              <a:t>2.7.4 </a:t>
            </a:r>
            <a:r>
              <a:rPr lang="zh-CN" altLang="en-US" b="1" dirty="0" smtClean="0">
                <a:solidFill>
                  <a:srgbClr val="0070C0"/>
                </a:solidFill>
              </a:rPr>
              <a:t>多维数组</a:t>
            </a:r>
            <a:endParaRPr lang="en-US" altLang="zh-CN" b="1" dirty="0" smtClean="0">
              <a:solidFill>
                <a:srgbClr val="0070C0"/>
              </a:solidFill>
            </a:endParaRPr>
          </a:p>
          <a:p>
            <a:pPr lvl="1" eaLnBrk="1" hangingPunct="1"/>
            <a:r>
              <a:rPr lang="zh-CN" altLang="en-US" dirty="0" smtClean="0"/>
              <a:t>多维数组对</a:t>
            </a:r>
            <a:r>
              <a:rPr lang="zh-CN" altLang="zh-CN" dirty="0" smtClean="0"/>
              <a:t>元素的访问也是通过角标的方式</a:t>
            </a:r>
            <a:r>
              <a:rPr lang="zh-CN" altLang="en-US" dirty="0" smtClean="0"/>
              <a:t>，例如，访问二维数组中第一个元素数组的第二个元素的方式如下所示：</a:t>
            </a:r>
            <a:endParaRPr lang="en-US" altLang="zh-CN" dirty="0" smtClean="0"/>
          </a:p>
          <a:p>
            <a:pPr lvl="1" eaLnBrk="1" hangingPunct="1"/>
            <a:endParaRPr lang="zh-CN" altLang="zh-CN" dirty="0" smtClean="0"/>
          </a:p>
          <a:p>
            <a:pPr lvl="1" eaLnBrk="1" hangingPunct="1"/>
            <a:endParaRPr lang="en-US" altLang="zh-CN" sz="500" dirty="0" smtClean="0"/>
          </a:p>
          <a:p>
            <a:pPr lvl="1" eaLnBrk="1" hangingPunct="1"/>
            <a:r>
              <a:rPr lang="zh-CN" altLang="en-US" dirty="0" smtClean="0"/>
              <a:t>二维数组名</a:t>
            </a:r>
            <a:r>
              <a:rPr lang="en-US" altLang="zh-CN" dirty="0" smtClean="0"/>
              <a:t>.length</a:t>
            </a:r>
            <a:r>
              <a:rPr lang="zh-CN" altLang="en-US" dirty="0" smtClean="0"/>
              <a:t>返回的将是该二维数值的行数，使用“二维数组名</a:t>
            </a:r>
            <a:r>
              <a:rPr lang="en-US" altLang="zh-CN" dirty="0" smtClean="0"/>
              <a:t>[index1].length”</a:t>
            </a:r>
            <a:r>
              <a:rPr lang="zh-CN" altLang="en-US" dirty="0" smtClean="0"/>
              <a:t>返回的是该二维数组第</a:t>
            </a:r>
            <a:r>
              <a:rPr lang="en-US" altLang="zh-CN" dirty="0" smtClean="0"/>
              <a:t>index1</a:t>
            </a:r>
            <a:r>
              <a:rPr lang="zh-CN" altLang="en-US" dirty="0" smtClean="0"/>
              <a:t>行的元素数（即该行的列数）。</a:t>
            </a:r>
          </a:p>
          <a:p>
            <a:pPr lvl="1" eaLnBrk="1" hangingPunct="1"/>
            <a:r>
              <a:rPr lang="zh-CN" altLang="zh-CN" dirty="0" smtClean="0"/>
              <a:t>通过一个案例来熟悉二维数组的使用，例如要统计一个公司三个销售小组中每个小组的总销售额以及整个公司的销售额</a:t>
            </a:r>
            <a:r>
              <a:rPr lang="zh-CN" altLang="en-US" dirty="0" smtClean="0"/>
              <a:t>，如例</a:t>
            </a:r>
            <a:r>
              <a:rPr lang="en-US" altLang="zh-CN" dirty="0" smtClean="0"/>
              <a:t>2-34</a:t>
            </a:r>
            <a:r>
              <a:rPr lang="zh-CN" altLang="en-US" dirty="0" smtClean="0"/>
              <a:t>所示。</a:t>
            </a:r>
            <a:endParaRPr lang="en-US" altLang="zh-CN" dirty="0" smtClean="0"/>
          </a:p>
        </p:txBody>
      </p:sp>
      <p:pic>
        <p:nvPicPr>
          <p:cNvPr id="18739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00" y="2573338"/>
            <a:ext cx="66770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739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数组</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矩形 2"/>
          <p:cNvSpPr>
            <a:spLocks noChangeArrowheads="1"/>
          </p:cNvSpPr>
          <p:nvPr/>
        </p:nvSpPr>
        <p:spPr bwMode="auto">
          <a:xfrm>
            <a:off x="495300" y="1087438"/>
            <a:ext cx="7704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1318F9"/>
              </a:buClr>
              <a:buFont typeface="Arial" panose="020B0604020202020204" pitchFamily="34" charset="0"/>
              <a:buChar char="•"/>
            </a:pPr>
            <a:r>
              <a:rPr lang="en-US" altLang="zh-CN" sz="2400">
                <a:latin typeface="微软雅黑" panose="020B0503020204020204" pitchFamily="34" charset="-122"/>
                <a:ea typeface="微软雅黑" panose="020B0503020204020204" pitchFamily="34" charset="-122"/>
              </a:rPr>
              <a:t> foreach</a:t>
            </a:r>
            <a:r>
              <a:rPr lang="zh-CN" altLang="en-US" sz="2400">
                <a:latin typeface="微软雅黑" panose="020B0503020204020204" pitchFamily="34" charset="-122"/>
                <a:ea typeface="微软雅黑" panose="020B0503020204020204" pitchFamily="34" charset="-122"/>
              </a:rPr>
              <a:t>语句用于循环</a:t>
            </a:r>
            <a:r>
              <a:rPr lang="zh-CN" altLang="en-US" sz="2400">
                <a:solidFill>
                  <a:srgbClr val="FF0000"/>
                </a:solidFill>
                <a:latin typeface="微软雅黑" panose="020B0503020204020204" pitchFamily="34" charset="-122"/>
                <a:ea typeface="微软雅黑" panose="020B0503020204020204" pitchFamily="34" charset="-122"/>
              </a:rPr>
              <a:t>遍历</a:t>
            </a:r>
            <a:r>
              <a:rPr lang="zh-CN" altLang="en-US" sz="2400">
                <a:latin typeface="微软雅黑" panose="020B0503020204020204" pitchFamily="34" charset="-122"/>
                <a:ea typeface="微软雅黑" panose="020B0503020204020204" pitchFamily="34" charset="-122"/>
              </a:rPr>
              <a:t>数组或集合中的各个元素。</a:t>
            </a:r>
          </a:p>
        </p:txBody>
      </p:sp>
      <p:sp>
        <p:nvSpPr>
          <p:cNvPr id="4" name="矩形 3"/>
          <p:cNvSpPr/>
          <p:nvPr/>
        </p:nvSpPr>
        <p:spPr>
          <a:xfrm>
            <a:off x="1214438" y="1460500"/>
            <a:ext cx="6985000" cy="1760538"/>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a:lnSpc>
                <a:spcPct val="150000"/>
              </a:lnSpc>
              <a:spcBef>
                <a:spcPts val="0"/>
              </a:spcBef>
              <a:spcAft>
                <a:spcPts val="0"/>
              </a:spcAft>
              <a:defRPr/>
            </a:pPr>
            <a:r>
              <a:rPr lang="zh-CN" altLang="en-US" sz="2400" b="1" dirty="0">
                <a:solidFill>
                  <a:srgbClr val="1318F9"/>
                </a:solidFill>
              </a:rPr>
              <a:t>语法格式为：</a:t>
            </a:r>
          </a:p>
          <a:p>
            <a:pPr lvl="1">
              <a:lnSpc>
                <a:spcPct val="150000"/>
              </a:lnSpc>
              <a:spcBef>
                <a:spcPts val="0"/>
              </a:spcBef>
              <a:spcAft>
                <a:spcPts val="0"/>
              </a:spcAft>
              <a:defRPr/>
            </a:pPr>
            <a:r>
              <a:rPr lang="en-US" altLang="zh-CN" sz="2400" dirty="0">
                <a:solidFill>
                  <a:srgbClr val="000000"/>
                </a:solidFill>
              </a:rPr>
              <a:t>for(</a:t>
            </a:r>
            <a:r>
              <a:rPr lang="zh-CN" altLang="en-US" sz="2400" dirty="0">
                <a:solidFill>
                  <a:srgbClr val="000000"/>
                </a:solidFill>
              </a:rPr>
              <a:t>数据类型变量</a:t>
            </a:r>
            <a:r>
              <a:rPr lang="en-US" altLang="zh-CN" sz="2400" dirty="0">
                <a:solidFill>
                  <a:srgbClr val="000000"/>
                </a:solidFill>
              </a:rPr>
              <a:t>:</a:t>
            </a:r>
            <a:r>
              <a:rPr lang="zh-CN" altLang="en-US" sz="2400" dirty="0">
                <a:solidFill>
                  <a:srgbClr val="000000"/>
                </a:solidFill>
              </a:rPr>
              <a:t>数组｜集合</a:t>
            </a:r>
            <a:r>
              <a:rPr lang="en-US" altLang="zh-CN" sz="2400" dirty="0">
                <a:solidFill>
                  <a:srgbClr val="000000"/>
                </a:solidFill>
              </a:rPr>
              <a:t>)</a:t>
            </a:r>
          </a:p>
          <a:p>
            <a:pPr lvl="1">
              <a:lnSpc>
                <a:spcPct val="150000"/>
              </a:lnSpc>
              <a:spcBef>
                <a:spcPts val="0"/>
              </a:spcBef>
              <a:spcAft>
                <a:spcPts val="0"/>
              </a:spcAft>
              <a:defRPr/>
            </a:pPr>
            <a:r>
              <a:rPr lang="en-US" altLang="zh-CN" sz="2400" dirty="0">
                <a:solidFill>
                  <a:srgbClr val="000000"/>
                </a:solidFill>
              </a:rPr>
              <a:t>{   ……   }</a:t>
            </a:r>
          </a:p>
        </p:txBody>
      </p:sp>
      <p:sp>
        <p:nvSpPr>
          <p:cNvPr id="5" name="TextBox 4"/>
          <p:cNvSpPr txBox="1"/>
          <p:nvPr/>
        </p:nvSpPr>
        <p:spPr>
          <a:xfrm>
            <a:off x="228600" y="3217863"/>
            <a:ext cx="8555038" cy="3170237"/>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a:spcBef>
                <a:spcPts val="0"/>
              </a:spcBef>
              <a:spcAft>
                <a:spcPts val="0"/>
              </a:spcAft>
              <a:defRPr/>
            </a:pPr>
            <a:r>
              <a:rPr lang="zh-CN" altLang="en-US" sz="2000" dirty="0">
                <a:solidFill>
                  <a:srgbClr val="000000"/>
                </a:solidFill>
              </a:rPr>
              <a:t>例如：</a:t>
            </a:r>
            <a:endParaRPr lang="en-US" altLang="zh-CN" sz="2000" dirty="0">
              <a:solidFill>
                <a:srgbClr val="000000"/>
              </a:solidFill>
            </a:endParaRPr>
          </a:p>
          <a:p>
            <a:pPr lvl="1">
              <a:spcBef>
                <a:spcPts val="0"/>
              </a:spcBef>
              <a:spcAft>
                <a:spcPts val="0"/>
              </a:spcAft>
              <a:defRPr/>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  </a:t>
            </a:r>
            <a:r>
              <a:rPr lang="en-US" altLang="zh-CN" sz="2000" dirty="0" err="1">
                <a:solidFill>
                  <a:srgbClr val="000000"/>
                </a:solidFill>
              </a:rPr>
              <a:t>intArray</a:t>
            </a:r>
            <a:r>
              <a:rPr lang="en-US" altLang="zh-CN" sz="2000" dirty="0">
                <a:solidFill>
                  <a:srgbClr val="000000"/>
                </a:solidFill>
              </a:rPr>
              <a:t> = {1,2,3,4,5};</a:t>
            </a:r>
          </a:p>
          <a:p>
            <a:pPr lvl="1">
              <a:spcBef>
                <a:spcPts val="0"/>
              </a:spcBef>
              <a:spcAft>
                <a:spcPts val="0"/>
              </a:spcAft>
              <a:defRPr/>
            </a:pPr>
            <a:r>
              <a:rPr lang="en-US" altLang="zh-CN" sz="2000" b="1" dirty="0">
                <a:solidFill>
                  <a:srgbClr val="0C9D05"/>
                </a:solidFill>
              </a:rPr>
              <a:t> 	      //</a:t>
            </a:r>
            <a:r>
              <a:rPr lang="zh-CN" altLang="en-US" sz="2000" b="1" dirty="0">
                <a:solidFill>
                  <a:srgbClr val="0C9D05"/>
                </a:solidFill>
              </a:rPr>
              <a:t>声明变量   </a:t>
            </a:r>
            <a:r>
              <a:rPr lang="en-US" altLang="zh-CN" sz="2000" b="1" dirty="0" err="1">
                <a:solidFill>
                  <a:srgbClr val="0C9D05"/>
                </a:solidFill>
              </a:rPr>
              <a:t>i</a:t>
            </a:r>
            <a:r>
              <a:rPr lang="en-US" altLang="zh-CN" sz="2000" b="1" dirty="0">
                <a:solidFill>
                  <a:srgbClr val="0C9D05"/>
                </a:solidFill>
              </a:rPr>
              <a:t>  </a:t>
            </a:r>
            <a:r>
              <a:rPr lang="zh-CN" altLang="en-US" sz="2000" b="1" dirty="0">
                <a:solidFill>
                  <a:srgbClr val="0C9D05"/>
                </a:solidFill>
              </a:rPr>
              <a:t>的类型要与数组或集合的数据类型一致；</a:t>
            </a:r>
            <a:endParaRPr lang="en-US" altLang="zh-CN" sz="2000" dirty="0">
              <a:solidFill>
                <a:srgbClr val="000000"/>
              </a:solidFill>
            </a:endParaRPr>
          </a:p>
          <a:p>
            <a:pPr lvl="1">
              <a:spcBef>
                <a:spcPts val="0"/>
              </a:spcBef>
              <a:spcAft>
                <a:spcPts val="0"/>
              </a:spcAft>
              <a:defRPr/>
            </a:pPr>
            <a:r>
              <a:rPr lang="en-US" altLang="zh-CN" sz="2000" dirty="0">
                <a:solidFill>
                  <a:srgbClr val="000000"/>
                </a:solidFill>
              </a:rPr>
              <a:t>	for(</a:t>
            </a:r>
            <a:r>
              <a:rPr lang="en-US" altLang="zh-CN" sz="2000" dirty="0" err="1">
                <a:solidFill>
                  <a:srgbClr val="000000"/>
                </a:solidFill>
              </a:rPr>
              <a:t>int</a:t>
            </a:r>
            <a:r>
              <a:rPr lang="en-US" altLang="zh-CN" sz="2000" dirty="0">
                <a:solidFill>
                  <a:srgbClr val="FF0000"/>
                </a:solidFill>
              </a:rPr>
              <a:t> </a:t>
            </a:r>
            <a:r>
              <a:rPr lang="en-US" altLang="zh-CN" sz="2000" dirty="0" err="1">
                <a:solidFill>
                  <a:srgbClr val="FF0000"/>
                </a:solidFill>
              </a:rPr>
              <a:t>i</a:t>
            </a:r>
            <a:r>
              <a:rPr lang="en-US" altLang="zh-CN" sz="2000" dirty="0">
                <a:solidFill>
                  <a:srgbClr val="FF0000"/>
                </a:solidFill>
              </a:rPr>
              <a:t> :  </a:t>
            </a:r>
            <a:r>
              <a:rPr lang="en-US" altLang="zh-CN" sz="2000" dirty="0" err="1">
                <a:solidFill>
                  <a:srgbClr val="FF0000"/>
                </a:solidFill>
              </a:rPr>
              <a:t>intArray</a:t>
            </a:r>
            <a:r>
              <a:rPr lang="en-US" altLang="zh-CN" sz="2000" dirty="0">
                <a:solidFill>
                  <a:srgbClr val="000000"/>
                </a:solidFill>
              </a:rPr>
              <a:t>){</a:t>
            </a:r>
            <a:endParaRPr lang="en-US" altLang="zh-CN" sz="2000" b="1" dirty="0">
              <a:solidFill>
                <a:srgbClr val="0C9D05"/>
              </a:solidFill>
            </a:endParaRPr>
          </a:p>
          <a:p>
            <a:pPr lvl="1">
              <a:spcBef>
                <a:spcPts val="0"/>
              </a:spcBef>
              <a:spcAft>
                <a:spcPts val="0"/>
              </a:spcAft>
              <a:defRPr/>
            </a:pPr>
            <a:r>
              <a:rPr lang="en-US" altLang="zh-CN" sz="2000" dirty="0">
                <a:solidFill>
                  <a:srgbClr val="000000"/>
                </a:solidFill>
              </a:rPr>
              <a:t>	       </a:t>
            </a:r>
            <a:r>
              <a:rPr lang="en-US" altLang="zh-CN" sz="2000" b="1" dirty="0">
                <a:solidFill>
                  <a:srgbClr val="0C9D05"/>
                </a:solidFill>
              </a:rPr>
              <a:t>//</a:t>
            </a:r>
            <a:r>
              <a:rPr lang="zh-CN" altLang="en-US" sz="2000" b="1" dirty="0">
                <a:solidFill>
                  <a:srgbClr val="0C9D05"/>
                </a:solidFill>
              </a:rPr>
              <a:t>系统自动帮我们完成循环的循环条件、迭代语句。</a:t>
            </a:r>
          </a:p>
          <a:p>
            <a:pPr lvl="1">
              <a:spcBef>
                <a:spcPts val="0"/>
              </a:spcBef>
              <a:spcAft>
                <a:spcPts val="0"/>
              </a:spcAft>
              <a:defRPr/>
            </a:pPr>
            <a:r>
              <a:rPr lang="zh-CN" altLang="en-US" sz="2000" dirty="0">
                <a:solidFill>
                  <a:srgbClr val="000000"/>
                </a:solidFill>
              </a:rPr>
              <a:t>	       </a:t>
            </a:r>
            <a:r>
              <a:rPr lang="en-US" altLang="zh-CN" sz="2000" dirty="0" err="1">
                <a:solidFill>
                  <a:srgbClr val="000000"/>
                </a:solidFill>
              </a:rPr>
              <a:t>System.out.println</a:t>
            </a:r>
            <a:r>
              <a:rPr lang="en-US" altLang="zh-CN" sz="2000" dirty="0">
                <a:solidFill>
                  <a:srgbClr val="000000"/>
                </a:solidFill>
              </a:rPr>
              <a:t>(</a:t>
            </a:r>
            <a:r>
              <a:rPr lang="en-US" altLang="zh-CN" sz="2000" dirty="0" err="1">
                <a:solidFill>
                  <a:srgbClr val="FF0000"/>
                </a:solidFill>
              </a:rPr>
              <a:t>i</a:t>
            </a:r>
            <a:r>
              <a:rPr lang="en-US" altLang="zh-CN" sz="2000" dirty="0">
                <a:solidFill>
                  <a:srgbClr val="000000"/>
                </a:solidFill>
              </a:rPr>
              <a:t>);</a:t>
            </a:r>
          </a:p>
          <a:p>
            <a:pPr lvl="1">
              <a:spcBef>
                <a:spcPts val="0"/>
              </a:spcBef>
              <a:spcAft>
                <a:spcPts val="0"/>
              </a:spcAft>
              <a:defRPr/>
            </a:pPr>
            <a:r>
              <a:rPr lang="en-US" altLang="zh-CN" sz="2000" dirty="0">
                <a:solidFill>
                  <a:srgbClr val="000000"/>
                </a:solidFill>
              </a:rPr>
              <a:t>	}</a:t>
            </a:r>
          </a:p>
          <a:p>
            <a:pPr marL="342900" indent="-342900" eaLnBrk="1" hangingPunct="1">
              <a:lnSpc>
                <a:spcPct val="150000"/>
              </a:lnSpc>
              <a:buFont typeface="Arial" panose="020B0604020202020204" pitchFamily="34" charset="0"/>
              <a:buChar char="•"/>
              <a:defRPr/>
            </a:pPr>
            <a:r>
              <a:rPr lang="zh-CN" altLang="en-US" sz="2000" b="1" dirty="0">
                <a:solidFill>
                  <a:srgbClr val="FF0000"/>
                </a:solidFill>
              </a:rPr>
              <a:t>注意：</a:t>
            </a:r>
            <a:r>
              <a:rPr lang="zh-CN" altLang="en-US" sz="2000" dirty="0"/>
              <a:t>循环变量是临时变量，不是数组元素，系统会把数组中的值依次赋给该临时变量。虽然允许为此临时变量赋值，但</a:t>
            </a:r>
            <a:r>
              <a:rPr lang="zh-CN" altLang="en-US" sz="2000" dirty="0">
                <a:solidFill>
                  <a:srgbClr val="FF0000"/>
                </a:solidFill>
              </a:rPr>
              <a:t>无法修改数组的值</a:t>
            </a:r>
            <a:r>
              <a:rPr lang="zh-CN" altLang="en-US" sz="2000" dirty="0"/>
              <a:t>。</a:t>
            </a:r>
          </a:p>
        </p:txBody>
      </p:sp>
      <p:sp>
        <p:nvSpPr>
          <p:cNvPr id="7" name="标题 1"/>
          <p:cNvSpPr>
            <a:spLocks noGrp="1"/>
          </p:cNvSpPr>
          <p:nvPr/>
        </p:nvSpPr>
        <p:spPr>
          <a:xfrm>
            <a:off x="1690688" y="360363"/>
            <a:ext cx="6183312" cy="477837"/>
          </a:xfrm>
          <a:prstGeom prst="rect">
            <a:avLst/>
          </a:prstGeom>
        </p:spPr>
        <p:txBody>
          <a:bodyPr/>
          <a:lstStyle>
            <a:lvl1pPr algn="l" rtl="0" eaLnBrk="0" fontAlgn="base" hangingPunct="0">
              <a:spcBef>
                <a:spcPct val="0"/>
              </a:spcBef>
              <a:spcAft>
                <a:spcPct val="0"/>
              </a:spcAft>
              <a:defRPr sz="3600" b="1" spc="300">
                <a:solidFill>
                  <a:srgbClr val="FFFF00"/>
                </a:solidFill>
                <a:latin typeface="微软雅黑" pitchFamily="34" charset="-122"/>
                <a:ea typeface="微软雅黑" pitchFamily="34" charset="-122"/>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defRPr/>
            </a:pPr>
            <a:r>
              <a:rPr lang="en-US" altLang="zh-CN" sz="3200" dirty="0" err="1" smtClean="0">
                <a:solidFill>
                  <a:srgbClr val="0070C0"/>
                </a:solidFill>
                <a:cs typeface="+mn-cs"/>
                <a:sym typeface="+mn-ea"/>
              </a:rPr>
              <a:t>foreach</a:t>
            </a:r>
            <a:r>
              <a:rPr lang="en-US" altLang="zh-CN" sz="3200" dirty="0" err="1">
                <a:solidFill>
                  <a:srgbClr val="0070C0"/>
                </a:solidFill>
                <a:cs typeface="+mn-cs"/>
                <a:sym typeface="+mn-ea"/>
              </a:rPr>
              <a:t>语句</a:t>
            </a:r>
            <a:endParaRPr lang="en-US" altLang="zh-CN" sz="3200" dirty="0">
              <a:solidFill>
                <a:srgbClr val="0070C0"/>
              </a:solidFill>
              <a:cs typeface="+mn-cs"/>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392113" y="1044575"/>
            <a:ext cx="8229600" cy="5059363"/>
          </a:xfrm>
        </p:spPr>
        <p:txBody>
          <a:bodyPr/>
          <a:lstStyle/>
          <a:p>
            <a:pPr eaLnBrk="1" hangingPunct="1"/>
            <a:r>
              <a:rPr lang="en-US" altLang="zh-CN" b="1" dirty="0" smtClean="0">
                <a:solidFill>
                  <a:srgbClr val="0070C0"/>
                </a:solidFill>
              </a:rPr>
              <a:t>Arrays</a:t>
            </a:r>
            <a:r>
              <a:rPr lang="zh-CN" altLang="en-US" b="1" dirty="0" smtClean="0">
                <a:solidFill>
                  <a:srgbClr val="0070C0"/>
                </a:solidFill>
              </a:rPr>
              <a:t>工具类</a:t>
            </a:r>
            <a:endParaRPr lang="en-US" altLang="zh-CN" b="1" dirty="0" smtClean="0">
              <a:solidFill>
                <a:srgbClr val="0070C0"/>
              </a:solidFill>
            </a:endParaRPr>
          </a:p>
          <a:p>
            <a:pPr lvl="1" eaLnBrk="1" hangingPunct="1"/>
            <a:r>
              <a:rPr lang="en-US" altLang="zh-CN" sz="2400" dirty="0" smtClean="0"/>
              <a:t>Arrays</a:t>
            </a:r>
            <a:r>
              <a:rPr lang="zh-CN" altLang="en-US" sz="2400" dirty="0" smtClean="0"/>
              <a:t>是一个专门用于操作数组的工具类，它提供了大量的静态方法，其中常见方法的作用如下所示：</a:t>
            </a:r>
            <a:endParaRPr lang="en-US" altLang="zh-CN" sz="2400" dirty="0" smtClean="0"/>
          </a:p>
          <a:p>
            <a:pPr marL="457200" lvl="1" indent="0" eaLnBrk="1" hangingPunct="1">
              <a:buNone/>
            </a:pPr>
            <a:r>
              <a:rPr lang="zh-CN" altLang="en-US" dirty="0" smtClean="0"/>
              <a:t>（</a:t>
            </a:r>
            <a:r>
              <a:rPr lang="en-US" altLang="zh-CN" dirty="0" smtClean="0"/>
              <a:t>1</a:t>
            </a:r>
            <a:r>
              <a:rPr lang="zh-CN" altLang="en-US" dirty="0" smtClean="0"/>
              <a:t>）使用</a:t>
            </a:r>
            <a:r>
              <a:rPr lang="en-US" altLang="zh-CN" dirty="0" smtClean="0"/>
              <a:t>Arrays</a:t>
            </a:r>
            <a:r>
              <a:rPr lang="zh-CN" altLang="en-US" dirty="0" smtClean="0"/>
              <a:t>的</a:t>
            </a:r>
            <a:r>
              <a:rPr lang="en-US" altLang="zh-CN" dirty="0" smtClean="0"/>
              <a:t>sort()</a:t>
            </a:r>
            <a:r>
              <a:rPr lang="zh-CN" altLang="en-US" dirty="0" smtClean="0"/>
              <a:t>方法排序</a:t>
            </a:r>
            <a:endParaRPr lang="en-US" altLang="zh-CN" dirty="0" smtClean="0"/>
          </a:p>
          <a:p>
            <a:pPr marL="457200" lvl="1" indent="0" eaLnBrk="1" hangingPunct="1">
              <a:buNone/>
            </a:pPr>
            <a:r>
              <a:rPr lang="zh-CN" altLang="en-US" dirty="0" smtClean="0"/>
              <a:t>（</a:t>
            </a:r>
            <a:r>
              <a:rPr lang="en-US" altLang="zh-CN" dirty="0" smtClean="0"/>
              <a:t>2</a:t>
            </a:r>
            <a:r>
              <a:rPr lang="zh-CN" altLang="en-US" dirty="0" smtClean="0"/>
              <a:t>）使用</a:t>
            </a:r>
            <a:r>
              <a:rPr lang="en-US" altLang="zh-CN" dirty="0" smtClean="0"/>
              <a:t>Array</a:t>
            </a:r>
            <a:r>
              <a:rPr lang="zh-CN" altLang="en-US" dirty="0" smtClean="0"/>
              <a:t>的</a:t>
            </a:r>
            <a:r>
              <a:rPr lang="en-US" altLang="zh-CN" dirty="0" err="1" smtClean="0"/>
              <a:t>binarySearch</a:t>
            </a:r>
            <a:r>
              <a:rPr lang="en-US" altLang="zh-CN" dirty="0" smtClean="0"/>
              <a:t>()</a:t>
            </a:r>
            <a:r>
              <a:rPr lang="zh-CN" altLang="en-US" dirty="0" smtClean="0"/>
              <a:t>方法查找元素</a:t>
            </a:r>
            <a:endParaRPr lang="en-US" altLang="zh-CN" dirty="0" smtClean="0"/>
          </a:p>
          <a:p>
            <a:pPr marL="457200" lvl="1" indent="0" eaLnBrk="1" hangingPunct="1">
              <a:buNone/>
            </a:pPr>
            <a:r>
              <a:rPr lang="zh-CN" altLang="en-US" dirty="0" smtClean="0"/>
              <a:t>（</a:t>
            </a:r>
            <a:r>
              <a:rPr lang="en-US" altLang="zh-CN" dirty="0" smtClean="0"/>
              <a:t>3</a:t>
            </a:r>
            <a:r>
              <a:rPr lang="zh-CN" altLang="en-US" dirty="0" smtClean="0"/>
              <a:t>）使用</a:t>
            </a:r>
            <a:r>
              <a:rPr lang="en-US" altLang="zh-CN" dirty="0" smtClean="0"/>
              <a:t>Arrays</a:t>
            </a:r>
            <a:r>
              <a:rPr lang="zh-CN" altLang="en-US" dirty="0" smtClean="0"/>
              <a:t>的</a:t>
            </a:r>
            <a:r>
              <a:rPr lang="en-US" altLang="zh-CN" dirty="0" err="1" smtClean="0"/>
              <a:t>copyOfRange</a:t>
            </a:r>
            <a:r>
              <a:rPr lang="en-US" altLang="zh-CN" dirty="0" smtClean="0"/>
              <a:t>()</a:t>
            </a:r>
            <a:r>
              <a:rPr lang="zh-CN" altLang="en-US" dirty="0" smtClean="0"/>
              <a:t>方法拷贝元素</a:t>
            </a:r>
            <a:endParaRPr lang="en-US" altLang="zh-CN" dirty="0" smtClean="0"/>
          </a:p>
          <a:p>
            <a:pPr marL="457200" lvl="1" indent="0" eaLnBrk="1" hangingPunct="1">
              <a:buNone/>
            </a:pPr>
            <a:r>
              <a:rPr lang="zh-CN" altLang="en-US" dirty="0" smtClean="0"/>
              <a:t>（</a:t>
            </a:r>
            <a:r>
              <a:rPr lang="en-US" altLang="zh-CN" dirty="0" smtClean="0"/>
              <a:t>4</a:t>
            </a:r>
            <a:r>
              <a:rPr lang="zh-CN" altLang="en-US" dirty="0" smtClean="0"/>
              <a:t>）使用</a:t>
            </a:r>
            <a:r>
              <a:rPr lang="en-US" altLang="zh-CN" dirty="0" smtClean="0"/>
              <a:t>Arrays</a:t>
            </a:r>
            <a:r>
              <a:rPr lang="zh-CN" altLang="en-US" dirty="0" smtClean="0"/>
              <a:t>的</a:t>
            </a:r>
            <a:r>
              <a:rPr lang="en-US" altLang="zh-CN" dirty="0" smtClean="0"/>
              <a:t>fill()</a:t>
            </a:r>
            <a:r>
              <a:rPr lang="zh-CN" altLang="en-US" dirty="0" smtClean="0"/>
              <a:t>方法填充元素</a:t>
            </a:r>
            <a:endParaRPr lang="en-US" altLang="zh-CN" dirty="0" smtClean="0"/>
          </a:p>
          <a:p>
            <a:pPr marL="457200" lvl="1" indent="0" eaLnBrk="1" hangingPunct="1">
              <a:buNone/>
            </a:pPr>
            <a:r>
              <a:rPr lang="zh-CN" altLang="en-US" dirty="0" smtClean="0"/>
              <a:t>（</a:t>
            </a:r>
            <a:r>
              <a:rPr lang="en-US" altLang="zh-CN" dirty="0" smtClean="0"/>
              <a:t>5</a:t>
            </a:r>
            <a:r>
              <a:rPr lang="zh-CN" altLang="en-US" dirty="0" smtClean="0"/>
              <a:t>）使用</a:t>
            </a:r>
            <a:r>
              <a:rPr lang="en-US" altLang="zh-CN" dirty="0" smtClean="0"/>
              <a:t>Arrays</a:t>
            </a:r>
            <a:r>
              <a:rPr lang="zh-CN" altLang="en-US" dirty="0" smtClean="0"/>
              <a:t>的</a:t>
            </a:r>
            <a:r>
              <a:rPr lang="en-US" altLang="zh-CN" dirty="0" err="1" smtClean="0"/>
              <a:t>toString</a:t>
            </a:r>
            <a:r>
              <a:rPr lang="en-US" altLang="zh-CN" dirty="0" smtClean="0"/>
              <a:t>()</a:t>
            </a:r>
            <a:r>
              <a:rPr lang="zh-CN" altLang="en-US" dirty="0" smtClean="0"/>
              <a:t>方法把数组转换成字符串</a:t>
            </a:r>
            <a:endParaRPr lang="en-US" altLang="zh-CN" dirty="0" smtClean="0"/>
          </a:p>
          <a:p>
            <a:pPr lvl="1" eaLnBrk="1" hangingPunct="1"/>
            <a:r>
              <a:rPr lang="zh-CN" altLang="en-US" sz="2400" dirty="0" smtClean="0"/>
              <a:t>接下来，针对上述方法的使用，分别用案例的形式进行讲解</a:t>
            </a:r>
            <a:r>
              <a:rPr lang="zh-CN" altLang="en-US" sz="2400" dirty="0"/>
              <a:t>。</a:t>
            </a:r>
            <a:endParaRPr lang="zh-CN" altLang="en-US" sz="2800" dirty="0" smtClean="0"/>
          </a:p>
        </p:txBody>
      </p:sp>
      <p:sp>
        <p:nvSpPr>
          <p:cNvPr id="76803"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补充：</a:t>
            </a:r>
            <a:r>
              <a:rPr lang="en-US" altLang="zh-CN"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Arrays</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spTree>
    <p:extLst>
      <p:ext uri="{BB962C8B-B14F-4D97-AF65-F5344CB8AC3E}">
        <p14:creationId xmlns:p14="http://schemas.microsoft.com/office/powerpoint/2010/main" val="598095030"/>
      </p:ext>
    </p:extLst>
  </p:cSld>
  <p:clrMapOvr>
    <a:masterClrMapping/>
  </p:clrMapOvr>
  <p:transition>
    <p:fade/>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392113" y="1044575"/>
            <a:ext cx="8229600" cy="5059363"/>
          </a:xfrm>
          <a:extLst/>
        </p:spPr>
        <p:txBody>
          <a:bodyPr rtlCol="0">
            <a:normAutofit/>
          </a:bodyPr>
          <a:lstStyle/>
          <a:p>
            <a:pPr eaLnBrk="1" hangingPunct="1">
              <a:defRPr/>
            </a:pPr>
            <a:r>
              <a:rPr lang="en-US" altLang="zh-CN" b="1" dirty="0">
                <a:solidFill>
                  <a:srgbClr val="0070C0"/>
                </a:solidFill>
              </a:rPr>
              <a:t>Arrays</a:t>
            </a:r>
            <a:r>
              <a:rPr lang="zh-CN" altLang="en-US" b="1" dirty="0">
                <a:solidFill>
                  <a:srgbClr val="0070C0"/>
                </a:solidFill>
              </a:rPr>
              <a:t>工具类</a:t>
            </a:r>
            <a:endParaRPr lang="en-US" altLang="zh-CN" b="1" dirty="0">
              <a:solidFill>
                <a:srgbClr val="0070C0"/>
              </a:solidFill>
            </a:endParaRPr>
          </a:p>
          <a:p>
            <a:pPr marL="342900" lvl="1" indent="-342900" eaLnBrk="1" fontAlgn="auto" hangingPunct="1">
              <a:spcAft>
                <a:spcPts val="0"/>
              </a:spcAft>
              <a:buFontTx/>
              <a:buChar char="•"/>
              <a:defRPr/>
            </a:pPr>
            <a:r>
              <a:rPr lang="zh-CN" altLang="en-US" dirty="0" smtClean="0">
                <a:cs typeface="+mn-cs"/>
              </a:rPr>
              <a:t>（</a:t>
            </a:r>
            <a:r>
              <a:rPr lang="en-US" altLang="zh-CN" dirty="0">
                <a:cs typeface="+mn-cs"/>
              </a:rPr>
              <a:t>1</a:t>
            </a:r>
            <a:r>
              <a:rPr lang="zh-CN" altLang="en-US" dirty="0">
                <a:cs typeface="+mn-cs"/>
              </a:rPr>
              <a:t>）使用</a:t>
            </a:r>
            <a:r>
              <a:rPr lang="en-US" altLang="zh-CN" dirty="0">
                <a:cs typeface="+mn-cs"/>
              </a:rPr>
              <a:t>Arrays</a:t>
            </a:r>
            <a:r>
              <a:rPr lang="zh-CN" altLang="en-US" dirty="0">
                <a:cs typeface="+mn-cs"/>
              </a:rPr>
              <a:t>的</a:t>
            </a:r>
            <a:r>
              <a:rPr lang="en-US" altLang="zh-CN" dirty="0">
                <a:cs typeface="+mn-cs"/>
              </a:rPr>
              <a:t>sort()</a:t>
            </a:r>
            <a:r>
              <a:rPr lang="zh-CN" altLang="en-US" dirty="0">
                <a:cs typeface="+mn-cs"/>
              </a:rPr>
              <a:t>方法排序</a:t>
            </a:r>
            <a:endParaRPr lang="en-US" altLang="zh-CN" dirty="0">
              <a:cs typeface="+mn-cs"/>
            </a:endParaRPr>
          </a:p>
          <a:p>
            <a:pPr lvl="1" eaLnBrk="1" fontAlgn="auto" hangingPunct="1">
              <a:lnSpc>
                <a:spcPct val="200000"/>
              </a:lnSpc>
              <a:spcAft>
                <a:spcPts val="0"/>
              </a:spcAft>
              <a:defRPr/>
            </a:pPr>
            <a:r>
              <a:rPr lang="zh-CN" altLang="en-US" sz="1800" dirty="0" smtClean="0">
                <a:cs typeface="+mn-cs"/>
              </a:rPr>
              <a:t>在前面学习数组时，要想对数组进行排序就需要自定义一个排序方法，其实也可以使用</a:t>
            </a:r>
            <a:r>
              <a:rPr lang="en-US" altLang="zh-CN" sz="1800" dirty="0" smtClean="0">
                <a:cs typeface="+mn-cs"/>
              </a:rPr>
              <a:t>Array</a:t>
            </a:r>
            <a:r>
              <a:rPr lang="zh-CN" altLang="en-US" sz="1800" dirty="0" smtClean="0">
                <a:cs typeface="+mn-cs"/>
              </a:rPr>
              <a:t>工具类中的静态方法</a:t>
            </a:r>
            <a:r>
              <a:rPr lang="en-US" altLang="zh-CN" sz="1800" dirty="0" smtClean="0">
                <a:cs typeface="+mn-cs"/>
              </a:rPr>
              <a:t>sort()</a:t>
            </a:r>
            <a:r>
              <a:rPr lang="zh-CN" altLang="en-US" sz="1800" dirty="0" smtClean="0">
                <a:cs typeface="+mn-cs"/>
              </a:rPr>
              <a:t>来实现这个功能。</a:t>
            </a:r>
            <a:endParaRPr lang="en-US" altLang="zh-CN" sz="1800" dirty="0" smtClean="0">
              <a:cs typeface="+mn-cs"/>
            </a:endParaRPr>
          </a:p>
          <a:p>
            <a:pPr lvl="1" eaLnBrk="1" fontAlgn="auto" hangingPunct="1">
              <a:lnSpc>
                <a:spcPct val="200000"/>
              </a:lnSpc>
              <a:spcAft>
                <a:spcPts val="0"/>
              </a:spcAft>
              <a:defRPr/>
            </a:pPr>
            <a:r>
              <a:rPr lang="zh-CN" altLang="en-US" sz="1800" dirty="0" smtClean="0">
                <a:cs typeface="+mn-cs"/>
              </a:rPr>
              <a:t>接下来，通过一个案例来学习</a:t>
            </a:r>
            <a:r>
              <a:rPr lang="en-US" altLang="zh-CN" sz="1800" dirty="0" smtClean="0">
                <a:cs typeface="+mn-cs"/>
              </a:rPr>
              <a:t>sort()</a:t>
            </a:r>
            <a:r>
              <a:rPr lang="zh-CN" altLang="en-US" sz="1800" dirty="0" smtClean="0">
                <a:cs typeface="+mn-cs"/>
              </a:rPr>
              <a:t>方法的使用，具体如例</a:t>
            </a:r>
            <a:r>
              <a:rPr lang="en-US" altLang="zh-CN" sz="1800" dirty="0" smtClean="0">
                <a:cs typeface="+mn-cs"/>
              </a:rPr>
              <a:t>7-29</a:t>
            </a:r>
            <a:r>
              <a:rPr lang="zh-CN" altLang="en-US" sz="1800" dirty="0" smtClean="0">
                <a:cs typeface="+mn-cs"/>
              </a:rPr>
              <a:t>所示。</a:t>
            </a:r>
            <a:endParaRPr lang="en-US" altLang="zh-CN" sz="1800" dirty="0" smtClean="0">
              <a:cs typeface="+mn-cs"/>
            </a:endParaRPr>
          </a:p>
        </p:txBody>
      </p:sp>
      <p:sp>
        <p:nvSpPr>
          <p:cNvPr id="77827"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Arrays</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328" y="276870"/>
            <a:ext cx="7788275" cy="627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16" y="3295437"/>
            <a:ext cx="72009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7216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371475" y="1044575"/>
            <a:ext cx="8288338" cy="5059363"/>
          </a:xfrm>
          <a:extLst/>
        </p:spPr>
        <p:txBody>
          <a:bodyPr rtlCol="0">
            <a:normAutofit/>
          </a:bodyPr>
          <a:lstStyle/>
          <a:p>
            <a:pPr eaLnBrk="1" hangingPunct="1">
              <a:defRPr/>
            </a:pPr>
            <a:r>
              <a:rPr lang="en-US" altLang="zh-CN" b="1" dirty="0">
                <a:solidFill>
                  <a:srgbClr val="0070C0"/>
                </a:solidFill>
              </a:rPr>
              <a:t>Arrays</a:t>
            </a:r>
            <a:r>
              <a:rPr lang="zh-CN" altLang="en-US" b="1" dirty="0">
                <a:solidFill>
                  <a:srgbClr val="0070C0"/>
                </a:solidFill>
              </a:rPr>
              <a:t>工具类</a:t>
            </a:r>
            <a:endParaRPr lang="en-US" altLang="zh-CN" b="1" dirty="0">
              <a:solidFill>
                <a:srgbClr val="0070C0"/>
              </a:solidFill>
            </a:endParaRPr>
          </a:p>
          <a:p>
            <a:pPr marL="342900" lvl="1" indent="-342900" eaLnBrk="1" fontAlgn="auto" hangingPunct="1">
              <a:spcAft>
                <a:spcPts val="0"/>
              </a:spcAft>
              <a:buFontTx/>
              <a:buChar char="•"/>
              <a:defRPr/>
            </a:pPr>
            <a:r>
              <a:rPr lang="zh-CN" altLang="en-US" dirty="0" smtClean="0">
                <a:cs typeface="+mn-cs"/>
              </a:rPr>
              <a:t>（</a:t>
            </a:r>
            <a:r>
              <a:rPr lang="en-US" altLang="zh-CN" dirty="0" smtClean="0">
                <a:cs typeface="+mn-cs"/>
              </a:rPr>
              <a:t>2</a:t>
            </a:r>
            <a:r>
              <a:rPr lang="zh-CN" altLang="en-US" dirty="0" smtClean="0">
                <a:cs typeface="+mn-cs"/>
              </a:rPr>
              <a:t>）</a:t>
            </a:r>
            <a:r>
              <a:rPr lang="zh-CN" altLang="en-US" dirty="0">
                <a:cs typeface="+mn-cs"/>
              </a:rPr>
              <a:t>使用</a:t>
            </a:r>
            <a:r>
              <a:rPr lang="en-US" altLang="zh-CN" dirty="0">
                <a:cs typeface="+mn-cs"/>
              </a:rPr>
              <a:t>Arrays</a:t>
            </a:r>
            <a:r>
              <a:rPr lang="zh-CN" altLang="en-US" dirty="0" smtClean="0">
                <a:cs typeface="+mn-cs"/>
              </a:rPr>
              <a:t>的</a:t>
            </a:r>
            <a:r>
              <a:rPr lang="en-US" altLang="zh-CN" dirty="0" err="1" smtClean="0">
                <a:cs typeface="+mn-cs"/>
              </a:rPr>
              <a:t>binarySearch</a:t>
            </a:r>
            <a:r>
              <a:rPr lang="en-US" altLang="zh-CN" dirty="0" smtClean="0">
                <a:cs typeface="+mn-cs"/>
              </a:rPr>
              <a:t>()</a:t>
            </a:r>
            <a:r>
              <a:rPr lang="zh-CN" altLang="en-US" dirty="0" smtClean="0">
                <a:cs typeface="+mn-cs"/>
              </a:rPr>
              <a:t>方法查找元素</a:t>
            </a:r>
            <a:endParaRPr lang="en-US" altLang="zh-CN" dirty="0" smtClean="0">
              <a:cs typeface="+mn-cs"/>
            </a:endParaRPr>
          </a:p>
          <a:p>
            <a:pPr lvl="1" eaLnBrk="1" fontAlgn="auto" hangingPunct="1">
              <a:lnSpc>
                <a:spcPct val="200000"/>
              </a:lnSpc>
              <a:spcAft>
                <a:spcPts val="0"/>
              </a:spcAft>
              <a:defRPr/>
            </a:pPr>
            <a:r>
              <a:rPr lang="zh-CN" altLang="en-US" sz="1800" dirty="0" smtClean="0">
                <a:cs typeface="+mn-cs"/>
              </a:rPr>
              <a:t>在程序开发中，经常会在数组中查找某些特定的元素，如果数组中元素较多时查找某个元素就会非常繁琐，为此，</a:t>
            </a:r>
            <a:r>
              <a:rPr lang="en-US" altLang="zh-CN" sz="1800" dirty="0"/>
              <a:t> </a:t>
            </a:r>
            <a:r>
              <a:rPr lang="en-US" altLang="zh-CN" sz="1800" dirty="0" smtClean="0"/>
              <a:t>Arrays</a:t>
            </a:r>
            <a:r>
              <a:rPr lang="zh-CN" altLang="en-US" sz="1800" dirty="0" smtClean="0"/>
              <a:t>工具</a:t>
            </a:r>
            <a:r>
              <a:rPr lang="zh-CN" altLang="zh-CN" sz="1800" dirty="0" smtClean="0"/>
              <a:t>类</a:t>
            </a:r>
            <a:r>
              <a:rPr lang="zh-CN" altLang="zh-CN" sz="1800" dirty="0"/>
              <a:t>中</a:t>
            </a:r>
            <a:r>
              <a:rPr lang="zh-CN" altLang="en-US" sz="1800" dirty="0" smtClean="0">
                <a:cs typeface="+mn-cs"/>
              </a:rPr>
              <a:t>提供了</a:t>
            </a:r>
            <a:r>
              <a:rPr lang="en-US" altLang="zh-CN" sz="1800" dirty="0" err="1" smtClean="0">
                <a:cs typeface="+mn-cs"/>
              </a:rPr>
              <a:t>binarySearch</a:t>
            </a:r>
            <a:r>
              <a:rPr lang="en-US" altLang="zh-CN" sz="1800" dirty="0" smtClean="0">
                <a:cs typeface="+mn-cs"/>
              </a:rPr>
              <a:t>(</a:t>
            </a:r>
            <a:r>
              <a:rPr lang="en-US" altLang="zh-CN" sz="1800" dirty="0" err="1"/>
              <a:t>binarySearch</a:t>
            </a:r>
            <a:r>
              <a:rPr lang="en-US" altLang="zh-CN" sz="1800" dirty="0"/>
              <a:t>(Object[] a, Object key</a:t>
            </a:r>
            <a:r>
              <a:rPr lang="en-US" altLang="zh-CN" sz="1800" dirty="0" smtClean="0">
                <a:cs typeface="+mn-cs"/>
              </a:rPr>
              <a:t>)</a:t>
            </a:r>
            <a:r>
              <a:rPr lang="zh-CN" altLang="en-US" sz="1800" dirty="0" smtClean="0">
                <a:cs typeface="+mn-cs"/>
              </a:rPr>
              <a:t>方法查找元素</a:t>
            </a:r>
            <a:r>
              <a:rPr lang="zh-CN" altLang="en-US" sz="1800" dirty="0">
                <a:cs typeface="+mn-cs"/>
              </a:rPr>
              <a:t>。</a:t>
            </a:r>
            <a:endParaRPr lang="en-US" altLang="zh-CN" sz="1800" dirty="0" smtClean="0">
              <a:cs typeface="+mn-cs"/>
            </a:endParaRPr>
          </a:p>
          <a:p>
            <a:pPr lvl="1" eaLnBrk="1" fontAlgn="auto" hangingPunct="1">
              <a:lnSpc>
                <a:spcPct val="200000"/>
              </a:lnSpc>
              <a:spcAft>
                <a:spcPts val="0"/>
              </a:spcAft>
              <a:defRPr/>
            </a:pPr>
            <a:r>
              <a:rPr lang="zh-CN" altLang="en-US" sz="1800" dirty="0" smtClean="0">
                <a:cs typeface="+mn-cs"/>
              </a:rPr>
              <a:t>接下来通过一个案例来学习</a:t>
            </a:r>
            <a:r>
              <a:rPr lang="en-US" altLang="zh-CN" sz="1800" dirty="0" err="1" smtClean="0">
                <a:cs typeface="+mn-cs"/>
              </a:rPr>
              <a:t>binarySearch</a:t>
            </a:r>
            <a:r>
              <a:rPr lang="en-US" altLang="zh-CN" sz="1800" dirty="0" smtClean="0">
                <a:cs typeface="+mn-cs"/>
              </a:rPr>
              <a:t>()</a:t>
            </a:r>
            <a:r>
              <a:rPr lang="zh-CN" altLang="en-US" sz="1800" dirty="0" smtClean="0">
                <a:cs typeface="+mn-cs"/>
              </a:rPr>
              <a:t>方法的使用，具体如例</a:t>
            </a:r>
            <a:r>
              <a:rPr lang="en-US" altLang="zh-CN" sz="1800" dirty="0" smtClean="0">
                <a:cs typeface="+mn-cs"/>
              </a:rPr>
              <a:t>7-30</a:t>
            </a:r>
            <a:r>
              <a:rPr lang="zh-CN" altLang="en-US" sz="1800" dirty="0" smtClean="0">
                <a:cs typeface="+mn-cs"/>
              </a:rPr>
              <a:t>所示。</a:t>
            </a:r>
            <a:endParaRPr lang="en-US" altLang="zh-CN" sz="1800" dirty="0" smtClean="0">
              <a:cs typeface="+mn-cs"/>
            </a:endParaRPr>
          </a:p>
        </p:txBody>
      </p:sp>
      <p:sp>
        <p:nvSpPr>
          <p:cNvPr id="78851"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Arrays</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56" y="2166286"/>
            <a:ext cx="8841688" cy="3068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281613"/>
            <a:ext cx="72009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154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a:extLst/>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zh-CN" altLang="zh-CN" sz="800" dirty="0">
              <a:cs typeface="+mn-cs"/>
            </a:endParaRPr>
          </a:p>
        </p:txBody>
      </p:sp>
      <p:sp>
        <p:nvSpPr>
          <p:cNvPr id="10" name="内容占位符 2"/>
          <p:cNvSpPr txBox="1">
            <a:spLocks/>
          </p:cNvSpPr>
          <p:nvPr/>
        </p:nvSpPr>
        <p:spPr bwMode="auto">
          <a:xfrm>
            <a:off x="457200" y="1066800"/>
            <a:ext cx="8229600" cy="5059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en-US" altLang="zh-CN" b="1" dirty="0" smtClean="0">
                <a:solidFill>
                  <a:srgbClr val="0070C0"/>
                </a:solidFill>
              </a:rPr>
              <a:t>Java</a:t>
            </a:r>
            <a:r>
              <a:rPr lang="zh-CN" altLang="en-US" b="1" dirty="0" smtClean="0">
                <a:solidFill>
                  <a:srgbClr val="0070C0"/>
                </a:solidFill>
              </a:rPr>
              <a:t>的文档注释</a:t>
            </a:r>
            <a:endParaRPr lang="en-US" altLang="zh-CN" b="1" dirty="0" smtClean="0">
              <a:solidFill>
                <a:srgbClr val="0070C0"/>
              </a:solidFill>
            </a:endParaRPr>
          </a:p>
          <a:p>
            <a:pPr lvl="1">
              <a:defRPr/>
            </a:pPr>
            <a:r>
              <a:rPr lang="zh-CN" altLang="zh-CN" dirty="0"/>
              <a:t>为程序添加文档注释后，便可以使用</a:t>
            </a:r>
            <a:r>
              <a:rPr lang="en-US" altLang="zh-CN" dirty="0" err="1"/>
              <a:t>javadoc</a:t>
            </a:r>
            <a:r>
              <a:rPr lang="zh-CN" altLang="zh-CN" dirty="0"/>
              <a:t>命令生成</a:t>
            </a:r>
            <a:r>
              <a:rPr lang="en-US" altLang="zh-CN" dirty="0"/>
              <a:t>Person</a:t>
            </a:r>
            <a:r>
              <a:rPr lang="zh-CN" altLang="zh-CN" dirty="0"/>
              <a:t>类的帮助</a:t>
            </a:r>
            <a:r>
              <a:rPr lang="zh-CN" altLang="zh-CN" dirty="0" smtClean="0"/>
              <a:t>文档</a:t>
            </a:r>
            <a:r>
              <a:rPr lang="zh-CN" altLang="en-US" dirty="0" smtClean="0"/>
              <a:t>。</a:t>
            </a:r>
            <a:r>
              <a:rPr lang="zh-CN" altLang="zh-CN" dirty="0" smtClean="0"/>
              <a:t>打开</a:t>
            </a:r>
            <a:r>
              <a:rPr lang="zh-CN" altLang="zh-CN" dirty="0"/>
              <a:t>命令行窗口，进入程序所在的目录，输入生成文档的命令，具体如下所示</a:t>
            </a:r>
            <a:r>
              <a:rPr lang="zh-CN" altLang="zh-CN" dirty="0" smtClean="0"/>
              <a:t>：</a:t>
            </a:r>
            <a:endParaRPr lang="en-US" altLang="zh-CN" dirty="0" smtClean="0"/>
          </a:p>
          <a:p>
            <a:pPr lvl="1">
              <a:defRPr/>
            </a:pPr>
            <a:endParaRPr lang="en-US" altLang="zh-CN" dirty="0"/>
          </a:p>
          <a:p>
            <a:pPr lvl="1">
              <a:defRPr/>
            </a:pPr>
            <a:r>
              <a:rPr lang="zh-CN" altLang="en-US" dirty="0" smtClean="0"/>
              <a:t>其中：</a:t>
            </a:r>
            <a:endParaRPr lang="en-US" altLang="zh-CN" dirty="0"/>
          </a:p>
          <a:p>
            <a:pPr marL="457200" lvl="1" indent="0">
              <a:buFontTx/>
              <a:buNone/>
              <a:defRPr/>
            </a:pPr>
            <a:r>
              <a:rPr lang="en-US" altLang="zh-CN" dirty="0" smtClean="0"/>
              <a:t>             -</a:t>
            </a:r>
            <a:r>
              <a:rPr lang="en-US" altLang="zh-CN" dirty="0"/>
              <a:t>d </a:t>
            </a:r>
            <a:r>
              <a:rPr lang="zh-CN" altLang="zh-CN" dirty="0"/>
              <a:t>用来指定输出文档存放的</a:t>
            </a:r>
            <a:r>
              <a:rPr lang="zh-CN" altLang="zh-CN" dirty="0" smtClean="0"/>
              <a:t>目录</a:t>
            </a:r>
            <a:endParaRPr lang="en-US" altLang="zh-CN" dirty="0" smtClean="0"/>
          </a:p>
          <a:p>
            <a:pPr marL="457200" lvl="1" indent="0">
              <a:buFontTx/>
              <a:buNone/>
              <a:defRPr/>
            </a:pPr>
            <a:r>
              <a:rPr lang="en-US" altLang="zh-CN" dirty="0" smtClean="0"/>
              <a:t>             . </a:t>
            </a:r>
            <a:r>
              <a:rPr lang="zh-CN" altLang="zh-CN" dirty="0"/>
              <a:t>表示当前的</a:t>
            </a:r>
            <a:r>
              <a:rPr lang="zh-CN" altLang="zh-CN" dirty="0" smtClean="0"/>
              <a:t>目录</a:t>
            </a:r>
            <a:endParaRPr lang="en-US" altLang="zh-CN" dirty="0" smtClean="0"/>
          </a:p>
          <a:p>
            <a:pPr marL="457200" lvl="1" indent="0">
              <a:buFontTx/>
              <a:buNone/>
              <a:defRPr/>
            </a:pPr>
            <a:r>
              <a:rPr lang="en-US" altLang="zh-CN" dirty="0" smtClean="0"/>
              <a:t>             -</a:t>
            </a:r>
            <a:r>
              <a:rPr lang="en-US" altLang="zh-CN" dirty="0"/>
              <a:t>version </a:t>
            </a:r>
            <a:r>
              <a:rPr lang="zh-CN" altLang="zh-CN" dirty="0"/>
              <a:t>用来指定输出文档中需包含版本信息</a:t>
            </a:r>
          </a:p>
          <a:p>
            <a:pPr marL="457200" lvl="1" indent="0">
              <a:buFontTx/>
              <a:buNone/>
              <a:defRPr/>
            </a:pPr>
            <a:r>
              <a:rPr lang="en-US" altLang="zh-CN" dirty="0" smtClean="0"/>
              <a:t>             -</a:t>
            </a:r>
            <a:r>
              <a:rPr lang="en-US" altLang="zh-CN" dirty="0"/>
              <a:t>author </a:t>
            </a:r>
            <a:r>
              <a:rPr lang="zh-CN" altLang="zh-CN" dirty="0"/>
              <a:t>用来指定输出文档中需包含作者</a:t>
            </a:r>
            <a:r>
              <a:rPr lang="zh-CN" altLang="zh-CN" dirty="0" smtClean="0"/>
              <a:t>信息</a:t>
            </a:r>
            <a:endParaRPr lang="en-US" altLang="zh-CN" dirty="0" smtClean="0"/>
          </a:p>
        </p:txBody>
      </p:sp>
      <p:pic>
        <p:nvPicPr>
          <p:cNvPr id="1208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3168650"/>
            <a:ext cx="73723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58938"/>
            <a:ext cx="4679950"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863" y="2801938"/>
            <a:ext cx="4706937"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4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的帮助文档</a:t>
            </a:r>
          </a:p>
        </p:txBody>
      </p:sp>
    </p:spTree>
    <p:extLst>
      <p:ext uri="{BB962C8B-B14F-4D97-AF65-F5344CB8AC3E}">
        <p14:creationId xmlns:p14="http://schemas.microsoft.com/office/powerpoint/2010/main" val="2942482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fade">
                                      <p:cBhvr>
                                        <p:cTn id="12"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285750" y="1001713"/>
            <a:ext cx="8482013" cy="5059362"/>
          </a:xfrm>
          <a:extLst/>
        </p:spPr>
        <p:txBody>
          <a:bodyPr rtlCol="0">
            <a:normAutofit/>
          </a:bodyPr>
          <a:lstStyle/>
          <a:p>
            <a:pPr eaLnBrk="1" hangingPunct="1">
              <a:defRPr/>
            </a:pPr>
            <a:r>
              <a:rPr lang="en-US" altLang="zh-CN" b="1" dirty="0">
                <a:solidFill>
                  <a:srgbClr val="0070C0"/>
                </a:solidFill>
              </a:rPr>
              <a:t>Arrays</a:t>
            </a:r>
            <a:r>
              <a:rPr lang="zh-CN" altLang="en-US" b="1" dirty="0">
                <a:solidFill>
                  <a:srgbClr val="0070C0"/>
                </a:solidFill>
              </a:rPr>
              <a:t>工具类</a:t>
            </a:r>
            <a:endParaRPr lang="en-US" altLang="zh-CN" b="1" dirty="0">
              <a:solidFill>
                <a:srgbClr val="0070C0"/>
              </a:solidFill>
            </a:endParaRPr>
          </a:p>
          <a:p>
            <a:pPr marL="342900" lvl="1" indent="-342900" eaLnBrk="1" fontAlgn="auto" hangingPunct="1">
              <a:spcAft>
                <a:spcPts val="0"/>
              </a:spcAft>
              <a:buFontTx/>
              <a:buChar char="•"/>
              <a:defRPr/>
            </a:pPr>
            <a:r>
              <a:rPr lang="zh-CN" altLang="en-US" dirty="0" smtClean="0">
                <a:cs typeface="+mn-cs"/>
              </a:rPr>
              <a:t>（</a:t>
            </a:r>
            <a:r>
              <a:rPr lang="en-US" altLang="zh-CN" dirty="0" smtClean="0">
                <a:cs typeface="+mn-cs"/>
              </a:rPr>
              <a:t>3</a:t>
            </a:r>
            <a:r>
              <a:rPr lang="zh-CN" altLang="en-US" dirty="0" smtClean="0">
                <a:cs typeface="+mn-cs"/>
              </a:rPr>
              <a:t>）</a:t>
            </a:r>
            <a:r>
              <a:rPr lang="zh-CN" altLang="en-US" dirty="0">
                <a:cs typeface="+mn-cs"/>
              </a:rPr>
              <a:t>使用</a:t>
            </a:r>
            <a:r>
              <a:rPr lang="en-US" altLang="zh-CN" dirty="0">
                <a:cs typeface="+mn-cs"/>
              </a:rPr>
              <a:t>Arrays</a:t>
            </a:r>
            <a:r>
              <a:rPr lang="zh-CN" altLang="en-US" dirty="0" smtClean="0">
                <a:cs typeface="+mn-cs"/>
              </a:rPr>
              <a:t>的</a:t>
            </a:r>
            <a:r>
              <a:rPr lang="en-US" altLang="zh-CN" dirty="0" err="1" smtClean="0">
                <a:cs typeface="+mn-cs"/>
              </a:rPr>
              <a:t>copyOfRange</a:t>
            </a:r>
            <a:r>
              <a:rPr lang="en-US" altLang="zh-CN" dirty="0" smtClean="0">
                <a:cs typeface="+mn-cs"/>
              </a:rPr>
              <a:t>()</a:t>
            </a:r>
            <a:r>
              <a:rPr lang="zh-CN" altLang="en-US" dirty="0" smtClean="0">
                <a:cs typeface="+mn-cs"/>
              </a:rPr>
              <a:t>方法拷贝元素</a:t>
            </a:r>
            <a:endParaRPr lang="en-US" altLang="zh-CN" dirty="0" smtClean="0">
              <a:cs typeface="+mn-cs"/>
            </a:endParaRPr>
          </a:p>
          <a:p>
            <a:pPr lvl="1" eaLnBrk="1" fontAlgn="auto" hangingPunct="1">
              <a:lnSpc>
                <a:spcPct val="200000"/>
              </a:lnSpc>
              <a:spcAft>
                <a:spcPts val="0"/>
              </a:spcAft>
              <a:defRPr/>
            </a:pPr>
            <a:r>
              <a:rPr lang="zh-CN" altLang="en-US" sz="1800" dirty="0" smtClean="0">
                <a:cs typeface="+mn-cs"/>
              </a:rPr>
              <a:t>在程序开发中，经常需要在不破坏原数组的情况下使用数组中的部分元素，这时，可以使用</a:t>
            </a:r>
            <a:r>
              <a:rPr lang="en-US" altLang="zh-CN" sz="1800" dirty="0" err="1" smtClean="0">
                <a:cs typeface="+mn-cs"/>
              </a:rPr>
              <a:t>copyOfRange</a:t>
            </a:r>
            <a:r>
              <a:rPr lang="en-US" altLang="zh-CN" sz="1800" dirty="0" smtClean="0">
                <a:cs typeface="+mn-cs"/>
              </a:rPr>
              <a:t>(</a:t>
            </a:r>
            <a:r>
              <a:rPr lang="en-US" altLang="zh-CN" sz="1800" dirty="0" err="1" smtClean="0">
                <a:cs typeface="+mn-cs"/>
              </a:rPr>
              <a:t>int</a:t>
            </a:r>
            <a:r>
              <a:rPr lang="en-US" altLang="zh-CN" sz="1800" dirty="0" smtClean="0">
                <a:cs typeface="+mn-cs"/>
              </a:rPr>
              <a:t>[] </a:t>
            </a:r>
            <a:r>
              <a:rPr lang="en-US" altLang="zh-CN" sz="1800" dirty="0" err="1" smtClean="0">
                <a:cs typeface="+mn-cs"/>
              </a:rPr>
              <a:t>original,int</a:t>
            </a:r>
            <a:r>
              <a:rPr lang="en-US" altLang="zh-CN" sz="1800" dirty="0" smtClean="0">
                <a:cs typeface="+mn-cs"/>
              </a:rPr>
              <a:t> </a:t>
            </a:r>
            <a:r>
              <a:rPr lang="en-US" altLang="zh-CN" sz="1800" dirty="0" err="1" smtClean="0">
                <a:cs typeface="+mn-cs"/>
              </a:rPr>
              <a:t>from,int</a:t>
            </a:r>
            <a:r>
              <a:rPr lang="en-US" altLang="zh-CN" sz="1800" dirty="0" smtClean="0">
                <a:cs typeface="+mn-cs"/>
              </a:rPr>
              <a:t> to)</a:t>
            </a:r>
            <a:r>
              <a:rPr lang="zh-CN" altLang="en-US" sz="1800" dirty="0" smtClean="0">
                <a:cs typeface="+mn-cs"/>
              </a:rPr>
              <a:t>方法将数组中指定范围的元素复制到一个新的数组中，该方法中参数</a:t>
            </a:r>
            <a:r>
              <a:rPr lang="en-US" altLang="zh-CN" sz="1800" dirty="0" smtClean="0">
                <a:cs typeface="+mn-cs"/>
              </a:rPr>
              <a:t>original</a:t>
            </a:r>
            <a:r>
              <a:rPr lang="zh-CN" altLang="en-US" sz="1800" dirty="0" smtClean="0">
                <a:cs typeface="+mn-cs"/>
              </a:rPr>
              <a:t>表示被复制的数组，</a:t>
            </a:r>
            <a:r>
              <a:rPr lang="en-US" altLang="zh-CN" sz="1800" dirty="0" smtClean="0">
                <a:cs typeface="+mn-cs"/>
              </a:rPr>
              <a:t>from</a:t>
            </a:r>
            <a:r>
              <a:rPr lang="zh-CN" altLang="en-US" sz="1800" dirty="0" smtClean="0">
                <a:cs typeface="+mn-cs"/>
              </a:rPr>
              <a:t>表上被复制元素的初始索引，</a:t>
            </a:r>
            <a:r>
              <a:rPr lang="en-US" altLang="zh-CN" sz="1800" dirty="0" smtClean="0">
                <a:cs typeface="+mn-cs"/>
              </a:rPr>
              <a:t>to</a:t>
            </a:r>
            <a:r>
              <a:rPr lang="zh-CN" altLang="en-US" sz="1800" dirty="0" smtClean="0">
                <a:cs typeface="+mn-cs"/>
              </a:rPr>
              <a:t>表示被复制元素的最后索引。</a:t>
            </a:r>
            <a:endParaRPr lang="en-US" altLang="zh-CN" sz="1800" dirty="0" smtClean="0">
              <a:cs typeface="+mn-cs"/>
            </a:endParaRPr>
          </a:p>
          <a:p>
            <a:pPr lvl="1" eaLnBrk="1" fontAlgn="auto" hangingPunct="1">
              <a:lnSpc>
                <a:spcPct val="200000"/>
              </a:lnSpc>
              <a:spcAft>
                <a:spcPts val="0"/>
              </a:spcAft>
              <a:defRPr/>
            </a:pPr>
            <a:r>
              <a:rPr lang="zh-CN" altLang="en-US" sz="1800" dirty="0" smtClean="0">
                <a:cs typeface="+mn-cs"/>
              </a:rPr>
              <a:t>接下来通过一个案例来学习</a:t>
            </a:r>
            <a:r>
              <a:rPr lang="en-US" altLang="zh-CN" sz="1800" dirty="0" err="1" smtClean="0">
                <a:cs typeface="+mn-cs"/>
              </a:rPr>
              <a:t>copyOfRange</a:t>
            </a:r>
            <a:r>
              <a:rPr lang="en-US" altLang="zh-CN" sz="1800" dirty="0" smtClean="0">
                <a:cs typeface="+mn-cs"/>
              </a:rPr>
              <a:t>()</a:t>
            </a:r>
            <a:r>
              <a:rPr lang="zh-CN" altLang="en-US" sz="1800" dirty="0" smtClean="0">
                <a:cs typeface="+mn-cs"/>
              </a:rPr>
              <a:t>方法的使用，具体如例</a:t>
            </a:r>
            <a:r>
              <a:rPr lang="en-US" altLang="zh-CN" sz="1800" dirty="0" smtClean="0">
                <a:cs typeface="+mn-cs"/>
              </a:rPr>
              <a:t>7-31</a:t>
            </a:r>
            <a:r>
              <a:rPr lang="zh-CN" altLang="en-US" sz="1800" dirty="0" smtClean="0">
                <a:cs typeface="+mn-cs"/>
              </a:rPr>
              <a:t>所示</a:t>
            </a:r>
            <a:endParaRPr lang="en-US" altLang="zh-CN" sz="1800" dirty="0" smtClean="0">
              <a:cs typeface="+mn-cs"/>
            </a:endParaRPr>
          </a:p>
        </p:txBody>
      </p:sp>
      <p:sp>
        <p:nvSpPr>
          <p:cNvPr id="79875"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Arrays</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81" y="1561271"/>
            <a:ext cx="7648575"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19" y="4945822"/>
            <a:ext cx="72009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325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285750" y="1001713"/>
            <a:ext cx="8482013" cy="5059362"/>
          </a:xfrm>
          <a:extLst/>
        </p:spPr>
        <p:txBody>
          <a:bodyPr rtlCol="0">
            <a:normAutofit/>
          </a:bodyPr>
          <a:lstStyle/>
          <a:p>
            <a:pPr eaLnBrk="1" hangingPunct="1">
              <a:defRPr/>
            </a:pPr>
            <a:r>
              <a:rPr lang="en-US" altLang="zh-CN" b="1" dirty="0">
                <a:solidFill>
                  <a:srgbClr val="0070C0"/>
                </a:solidFill>
              </a:rPr>
              <a:t>Arrays</a:t>
            </a:r>
            <a:r>
              <a:rPr lang="zh-CN" altLang="en-US" b="1" dirty="0">
                <a:solidFill>
                  <a:srgbClr val="0070C0"/>
                </a:solidFill>
              </a:rPr>
              <a:t>工具类</a:t>
            </a:r>
            <a:endParaRPr lang="en-US" altLang="zh-CN" b="1" dirty="0">
              <a:solidFill>
                <a:srgbClr val="0070C0"/>
              </a:solidFill>
            </a:endParaRPr>
          </a:p>
          <a:p>
            <a:pPr marL="342900" lvl="1" indent="-342900" eaLnBrk="1" fontAlgn="auto" hangingPunct="1">
              <a:spcAft>
                <a:spcPts val="0"/>
              </a:spcAft>
              <a:buFontTx/>
              <a:buChar char="•"/>
              <a:defRPr/>
            </a:pPr>
            <a:r>
              <a:rPr lang="zh-CN" altLang="en-US" dirty="0" smtClean="0">
                <a:cs typeface="+mn-cs"/>
              </a:rPr>
              <a:t>（</a:t>
            </a:r>
            <a:r>
              <a:rPr lang="en-US" altLang="zh-CN" dirty="0" smtClean="0">
                <a:cs typeface="+mn-cs"/>
              </a:rPr>
              <a:t>4</a:t>
            </a:r>
            <a:r>
              <a:rPr lang="zh-CN" altLang="en-US" dirty="0" smtClean="0">
                <a:cs typeface="+mn-cs"/>
              </a:rPr>
              <a:t>）</a:t>
            </a:r>
            <a:r>
              <a:rPr lang="zh-CN" altLang="en-US" dirty="0">
                <a:cs typeface="+mn-cs"/>
              </a:rPr>
              <a:t>使用</a:t>
            </a:r>
            <a:r>
              <a:rPr lang="en-US" altLang="zh-CN" dirty="0">
                <a:cs typeface="+mn-cs"/>
              </a:rPr>
              <a:t>Arrays</a:t>
            </a:r>
            <a:r>
              <a:rPr lang="zh-CN" altLang="en-US" dirty="0" smtClean="0">
                <a:cs typeface="+mn-cs"/>
              </a:rPr>
              <a:t>的</a:t>
            </a:r>
            <a:r>
              <a:rPr lang="en-US" altLang="zh-CN" dirty="0" smtClean="0">
                <a:cs typeface="+mn-cs"/>
              </a:rPr>
              <a:t>fill()</a:t>
            </a:r>
            <a:r>
              <a:rPr lang="zh-CN" altLang="en-US" dirty="0" smtClean="0">
                <a:cs typeface="+mn-cs"/>
              </a:rPr>
              <a:t>方法填充元素</a:t>
            </a:r>
            <a:endParaRPr lang="en-US" altLang="zh-CN" dirty="0" smtClean="0">
              <a:cs typeface="+mn-cs"/>
            </a:endParaRPr>
          </a:p>
          <a:p>
            <a:pPr lvl="1" eaLnBrk="1" fontAlgn="auto" hangingPunct="1">
              <a:lnSpc>
                <a:spcPct val="200000"/>
              </a:lnSpc>
              <a:spcAft>
                <a:spcPts val="0"/>
              </a:spcAft>
              <a:defRPr/>
            </a:pPr>
            <a:r>
              <a:rPr lang="zh-CN" altLang="en-US" sz="1800" dirty="0" smtClean="0">
                <a:cs typeface="+mn-cs"/>
              </a:rPr>
              <a:t>在程序开发中，经常需要用一个值替换数组中的所有元素，这时，可以使用</a:t>
            </a:r>
            <a:r>
              <a:rPr lang="en-US" altLang="zh-CN" sz="1800" dirty="0" smtClean="0">
                <a:cs typeface="+mn-cs"/>
              </a:rPr>
              <a:t>Array</a:t>
            </a:r>
            <a:r>
              <a:rPr lang="zh-CN" altLang="en-US" sz="1800" dirty="0" smtClean="0">
                <a:cs typeface="+mn-cs"/>
              </a:rPr>
              <a:t>的</a:t>
            </a:r>
            <a:r>
              <a:rPr lang="en-US" altLang="zh-CN" sz="1800" dirty="0" smtClean="0">
                <a:cs typeface="+mn-cs"/>
              </a:rPr>
              <a:t>fill(Object[] </a:t>
            </a:r>
            <a:r>
              <a:rPr lang="en-US" altLang="zh-CN" sz="1800" dirty="0" err="1" smtClean="0">
                <a:cs typeface="+mn-cs"/>
              </a:rPr>
              <a:t>a,Object</a:t>
            </a:r>
            <a:r>
              <a:rPr lang="en-US" altLang="zh-CN" sz="1800" dirty="0" smtClean="0">
                <a:cs typeface="+mn-cs"/>
              </a:rPr>
              <a:t> </a:t>
            </a:r>
            <a:r>
              <a:rPr lang="en-US" altLang="zh-CN" sz="1800" dirty="0" err="1" smtClean="0">
                <a:cs typeface="+mn-cs"/>
              </a:rPr>
              <a:t>val</a:t>
            </a:r>
            <a:r>
              <a:rPr lang="en-US" altLang="zh-CN" sz="1800" dirty="0" smtClean="0">
                <a:cs typeface="+mn-cs"/>
              </a:rPr>
              <a:t>)</a:t>
            </a:r>
            <a:r>
              <a:rPr lang="zh-CN" altLang="en-US" sz="1800" dirty="0" smtClean="0">
                <a:cs typeface="+mn-cs"/>
              </a:rPr>
              <a:t>方法，该方法可以将指定的值赋给数组中的每一个元素。</a:t>
            </a:r>
            <a:endParaRPr lang="en-US" altLang="zh-CN" sz="1800" dirty="0" smtClean="0">
              <a:cs typeface="+mn-cs"/>
            </a:endParaRPr>
          </a:p>
          <a:p>
            <a:pPr lvl="1" eaLnBrk="1" fontAlgn="auto" hangingPunct="1">
              <a:lnSpc>
                <a:spcPct val="200000"/>
              </a:lnSpc>
              <a:spcAft>
                <a:spcPts val="0"/>
              </a:spcAft>
              <a:defRPr/>
            </a:pPr>
            <a:r>
              <a:rPr lang="zh-CN" altLang="en-US" sz="1800" dirty="0" smtClean="0">
                <a:cs typeface="+mn-cs"/>
              </a:rPr>
              <a:t>接下来，通过一个案例来演示如何填充元素，具体如例</a:t>
            </a:r>
            <a:r>
              <a:rPr lang="en-US" altLang="zh-CN" sz="1800" dirty="0" smtClean="0">
                <a:cs typeface="+mn-cs"/>
              </a:rPr>
              <a:t>7-32</a:t>
            </a:r>
            <a:r>
              <a:rPr lang="zh-CN" altLang="en-US" sz="1800" dirty="0" smtClean="0">
                <a:cs typeface="+mn-cs"/>
              </a:rPr>
              <a:t>所示。</a:t>
            </a:r>
            <a:endParaRPr lang="en-US" altLang="zh-CN" sz="1800" dirty="0" smtClean="0">
              <a:cs typeface="+mn-cs"/>
            </a:endParaRPr>
          </a:p>
        </p:txBody>
      </p:sp>
      <p:sp>
        <p:nvSpPr>
          <p:cNvPr id="80899"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Arrays</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107777"/>
            <a:ext cx="7458622" cy="4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479" y="5137150"/>
            <a:ext cx="7199313"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4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285750" y="1001713"/>
            <a:ext cx="8482013" cy="5059362"/>
          </a:xfrm>
          <a:extLst/>
        </p:spPr>
        <p:txBody>
          <a:bodyPr rtlCol="0">
            <a:normAutofit/>
          </a:bodyPr>
          <a:lstStyle/>
          <a:p>
            <a:pPr eaLnBrk="1" hangingPunct="1">
              <a:defRPr/>
            </a:pPr>
            <a:r>
              <a:rPr lang="en-US" altLang="zh-CN" b="1" dirty="0">
                <a:solidFill>
                  <a:srgbClr val="0070C0"/>
                </a:solidFill>
              </a:rPr>
              <a:t>Arrays</a:t>
            </a:r>
            <a:r>
              <a:rPr lang="zh-CN" altLang="en-US" b="1" dirty="0">
                <a:solidFill>
                  <a:srgbClr val="0070C0"/>
                </a:solidFill>
              </a:rPr>
              <a:t>工具类</a:t>
            </a:r>
            <a:endParaRPr lang="en-US" altLang="zh-CN" b="1" dirty="0">
              <a:solidFill>
                <a:srgbClr val="0070C0"/>
              </a:solidFill>
            </a:endParaRPr>
          </a:p>
          <a:p>
            <a:pPr marL="342900" lvl="1" indent="-342900" eaLnBrk="1" fontAlgn="auto" hangingPunct="1">
              <a:spcAft>
                <a:spcPts val="0"/>
              </a:spcAft>
              <a:buFontTx/>
              <a:buChar char="•"/>
              <a:defRPr/>
            </a:pPr>
            <a:r>
              <a:rPr lang="zh-CN" altLang="en-US" dirty="0" smtClean="0">
                <a:cs typeface="+mn-cs"/>
              </a:rPr>
              <a:t>（</a:t>
            </a:r>
            <a:r>
              <a:rPr lang="en-US" altLang="zh-CN" dirty="0" smtClean="0">
                <a:cs typeface="+mn-cs"/>
              </a:rPr>
              <a:t>5</a:t>
            </a:r>
            <a:r>
              <a:rPr lang="zh-CN" altLang="en-US" dirty="0" smtClean="0">
                <a:cs typeface="+mn-cs"/>
              </a:rPr>
              <a:t>）</a:t>
            </a:r>
            <a:r>
              <a:rPr lang="zh-CN" altLang="en-US" dirty="0">
                <a:cs typeface="+mn-cs"/>
              </a:rPr>
              <a:t>使用</a:t>
            </a:r>
            <a:r>
              <a:rPr lang="en-US" altLang="zh-CN" dirty="0">
                <a:cs typeface="+mn-cs"/>
              </a:rPr>
              <a:t>Arrays</a:t>
            </a:r>
            <a:r>
              <a:rPr lang="zh-CN" altLang="en-US" dirty="0" smtClean="0">
                <a:cs typeface="+mn-cs"/>
              </a:rPr>
              <a:t>的</a:t>
            </a:r>
            <a:r>
              <a:rPr lang="en-US" altLang="zh-CN" dirty="0" err="1" smtClean="0">
                <a:cs typeface="+mn-cs"/>
              </a:rPr>
              <a:t>toString</a:t>
            </a:r>
            <a:r>
              <a:rPr lang="en-US" altLang="zh-CN" dirty="0" smtClean="0">
                <a:cs typeface="+mn-cs"/>
              </a:rPr>
              <a:t>()</a:t>
            </a:r>
            <a:r>
              <a:rPr lang="zh-CN" altLang="en-US" dirty="0" smtClean="0">
                <a:cs typeface="+mn-cs"/>
              </a:rPr>
              <a:t>方法把数组转换成字符串</a:t>
            </a:r>
            <a:endParaRPr lang="en-US" altLang="zh-CN" dirty="0" smtClean="0">
              <a:cs typeface="+mn-cs"/>
            </a:endParaRPr>
          </a:p>
          <a:p>
            <a:pPr lvl="1" eaLnBrk="1" fontAlgn="auto" hangingPunct="1">
              <a:lnSpc>
                <a:spcPct val="200000"/>
              </a:lnSpc>
              <a:spcAft>
                <a:spcPts val="0"/>
              </a:spcAft>
              <a:defRPr/>
            </a:pPr>
            <a:r>
              <a:rPr lang="zh-CN" altLang="en-US" sz="1800" dirty="0" smtClean="0">
                <a:cs typeface="+mn-cs"/>
              </a:rPr>
              <a:t>在程序开发中，经常需要把数组以字符串的形式输出，这时，可以使用</a:t>
            </a:r>
            <a:r>
              <a:rPr lang="en-US" altLang="zh-CN" sz="1800" dirty="0" smtClean="0">
                <a:cs typeface="+mn-cs"/>
              </a:rPr>
              <a:t>Array</a:t>
            </a:r>
            <a:r>
              <a:rPr lang="zh-CN" altLang="en-US" sz="1800" dirty="0" smtClean="0">
                <a:cs typeface="+mn-cs"/>
              </a:rPr>
              <a:t>类的</a:t>
            </a:r>
            <a:r>
              <a:rPr lang="en-US" altLang="zh-CN" sz="1800" dirty="0" err="1" smtClean="0">
                <a:cs typeface="+mn-cs"/>
              </a:rPr>
              <a:t>toString</a:t>
            </a:r>
            <a:r>
              <a:rPr lang="zh-CN" altLang="en-US" sz="1800" dirty="0" smtClean="0">
                <a:cs typeface="+mn-cs"/>
              </a:rPr>
              <a:t> </a:t>
            </a:r>
            <a:r>
              <a:rPr lang="en-US" altLang="zh-CN" sz="1800" dirty="0" smtClean="0">
                <a:cs typeface="+mn-cs"/>
              </a:rPr>
              <a:t>(</a:t>
            </a:r>
            <a:r>
              <a:rPr lang="en-US" altLang="zh-CN" sz="1800" dirty="0" err="1" smtClean="0">
                <a:cs typeface="+mn-cs"/>
              </a:rPr>
              <a:t>int</a:t>
            </a:r>
            <a:r>
              <a:rPr lang="en-US" altLang="zh-CN" sz="1800" dirty="0" smtClean="0">
                <a:cs typeface="+mn-cs"/>
              </a:rPr>
              <a:t>[] </a:t>
            </a:r>
            <a:r>
              <a:rPr lang="en-US" altLang="zh-CN" sz="1800" dirty="0" err="1" smtClean="0">
                <a:cs typeface="+mn-cs"/>
              </a:rPr>
              <a:t>arr</a:t>
            </a:r>
            <a:r>
              <a:rPr lang="en-US" altLang="zh-CN" sz="1800" dirty="0" smtClean="0">
                <a:cs typeface="+mn-cs"/>
              </a:rPr>
              <a:t>)</a:t>
            </a:r>
            <a:r>
              <a:rPr lang="zh-CN" altLang="en-US" sz="1800" dirty="0" smtClean="0">
                <a:cs typeface="+mn-cs"/>
              </a:rPr>
              <a:t>方法。需要注意的是，该方法并不是对</a:t>
            </a:r>
            <a:r>
              <a:rPr lang="en-US" altLang="zh-CN" sz="1800" dirty="0" smtClean="0">
                <a:cs typeface="+mn-cs"/>
              </a:rPr>
              <a:t>Object</a:t>
            </a:r>
            <a:r>
              <a:rPr lang="zh-CN" altLang="en-US" sz="1800" dirty="0" smtClean="0">
                <a:cs typeface="+mn-cs"/>
              </a:rPr>
              <a:t>类</a:t>
            </a:r>
            <a:r>
              <a:rPr lang="en-US" altLang="zh-CN" sz="1800" dirty="0" err="1" smtClean="0">
                <a:cs typeface="+mn-cs"/>
              </a:rPr>
              <a:t>toString</a:t>
            </a:r>
            <a:r>
              <a:rPr lang="en-US" altLang="zh-CN" sz="1800" dirty="0" smtClean="0">
                <a:cs typeface="+mn-cs"/>
              </a:rPr>
              <a:t>()</a:t>
            </a:r>
            <a:r>
              <a:rPr lang="zh-CN" altLang="en-US" sz="1800" dirty="0" smtClean="0">
                <a:cs typeface="+mn-cs"/>
              </a:rPr>
              <a:t>方法的重写，只是用于返回指定数组的字符串形式。</a:t>
            </a:r>
            <a:endParaRPr lang="en-US" altLang="zh-CN" sz="1800" dirty="0" smtClean="0">
              <a:cs typeface="+mn-cs"/>
            </a:endParaRPr>
          </a:p>
          <a:p>
            <a:pPr lvl="1" eaLnBrk="1" fontAlgn="auto" hangingPunct="1">
              <a:lnSpc>
                <a:spcPct val="200000"/>
              </a:lnSpc>
              <a:spcAft>
                <a:spcPts val="0"/>
              </a:spcAft>
              <a:defRPr/>
            </a:pPr>
            <a:r>
              <a:rPr lang="zh-CN" altLang="en-US" sz="1800" dirty="0" smtClean="0">
                <a:cs typeface="+mn-cs"/>
              </a:rPr>
              <a:t>接下来，通过一个案例来演示如何将数组转为字符串，如例</a:t>
            </a:r>
            <a:r>
              <a:rPr lang="en-US" altLang="zh-CN" sz="1800" dirty="0" smtClean="0">
                <a:cs typeface="+mn-cs"/>
              </a:rPr>
              <a:t>7-33</a:t>
            </a:r>
            <a:r>
              <a:rPr lang="zh-CN" altLang="en-US" sz="1800" dirty="0" smtClean="0">
                <a:cs typeface="+mn-cs"/>
              </a:rPr>
              <a:t>所示。</a:t>
            </a:r>
            <a:endParaRPr lang="en-US" altLang="zh-CN" sz="1800" dirty="0" smtClean="0">
              <a:cs typeface="+mn-cs"/>
            </a:endParaRPr>
          </a:p>
        </p:txBody>
      </p:sp>
      <p:sp>
        <p:nvSpPr>
          <p:cNvPr id="81923"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Arrays</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2233137"/>
            <a:ext cx="8761863" cy="264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073650"/>
            <a:ext cx="72009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459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注意小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6625"/>
            <a:ext cx="3354388"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内容占位符 2"/>
          <p:cNvSpPr txBox="1">
            <a:spLocks/>
          </p:cNvSpPr>
          <p:nvPr/>
        </p:nvSpPr>
        <p:spPr bwMode="auto">
          <a:xfrm>
            <a:off x="2784475" y="1598613"/>
            <a:ext cx="5983288"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200000"/>
              </a:lnSpc>
              <a:spcBef>
                <a:spcPct val="20000"/>
              </a:spcBef>
              <a:buFontTx/>
              <a:buChar char="–"/>
            </a:pPr>
            <a:r>
              <a:rPr lang="en-US" altLang="zh-CN" dirty="0" smtClean="0"/>
              <a:t>Arrays</a:t>
            </a:r>
            <a:r>
              <a:rPr lang="zh-CN" altLang="zh-CN" dirty="0"/>
              <a:t>类为我们提供了大量操作数组的方法，实际项目开发中，推荐使用</a:t>
            </a:r>
            <a:r>
              <a:rPr lang="en-US" altLang="zh-CN" dirty="0"/>
              <a:t>Arrays</a:t>
            </a:r>
            <a:r>
              <a:rPr lang="zh-CN" altLang="zh-CN" dirty="0"/>
              <a:t>类的静态方法来完成数组的操作，这样既快捷又不会发生错误</a:t>
            </a:r>
            <a:r>
              <a:rPr lang="zh-CN" altLang="en-US" dirty="0"/>
              <a:t>。</a:t>
            </a:r>
            <a:endParaRPr lang="en-US" altLang="zh-CN" dirty="0"/>
          </a:p>
          <a:p>
            <a:pPr lvl="1">
              <a:lnSpc>
                <a:spcPct val="200000"/>
              </a:lnSpc>
              <a:spcBef>
                <a:spcPct val="20000"/>
              </a:spcBef>
              <a:buFontTx/>
              <a:buChar char="–"/>
            </a:pPr>
            <a:r>
              <a:rPr lang="zh-CN" altLang="zh-CN" dirty="0"/>
              <a:t>但是面试的时候，如果出现对数组操作的题目，就绝不允许是用</a:t>
            </a:r>
            <a:r>
              <a:rPr lang="en-US" altLang="zh-CN" dirty="0"/>
              <a:t>Arrays</a:t>
            </a:r>
            <a:r>
              <a:rPr lang="zh-CN" altLang="zh-CN" dirty="0"/>
              <a:t>类提供的方法，因为面试官考察的是我们对数组的操作能力，而不是对</a:t>
            </a:r>
            <a:r>
              <a:rPr lang="en-US" altLang="zh-CN" dirty="0"/>
              <a:t>Arrays</a:t>
            </a:r>
            <a:r>
              <a:rPr lang="zh-CN" altLang="zh-CN" dirty="0"/>
              <a:t>类的应用。</a:t>
            </a:r>
          </a:p>
        </p:txBody>
      </p:sp>
      <p:sp>
        <p:nvSpPr>
          <p:cNvPr id="82948"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Arrays</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spTree>
    <p:extLst>
      <p:ext uri="{BB962C8B-B14F-4D97-AF65-F5344CB8AC3E}">
        <p14:creationId xmlns:p14="http://schemas.microsoft.com/office/powerpoint/2010/main" val="121789546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41438"/>
            <a:ext cx="7886700" cy="4351337"/>
          </a:xfrm>
        </p:spPr>
        <p:txBody>
          <a:bodyPr/>
          <a:lstStyle/>
          <a:p>
            <a:pPr>
              <a:lnSpc>
                <a:spcPct val="100000"/>
              </a:lnSpc>
              <a:defRPr/>
            </a:pPr>
            <a:r>
              <a:rPr lang="zh-CN" altLang="en-US" sz="2400" dirty="0" smtClean="0"/>
              <a:t>定义二维数组，使其根据输入的值</a:t>
            </a:r>
            <a:r>
              <a:rPr lang="en-US" altLang="zh-CN" sz="2400" dirty="0" smtClean="0"/>
              <a:t>n</a:t>
            </a:r>
            <a:r>
              <a:rPr lang="zh-CN" altLang="en-US" sz="2400" dirty="0" smtClean="0"/>
              <a:t>（例如</a:t>
            </a:r>
            <a:r>
              <a:rPr lang="en-US" altLang="zh-CN" sz="2400" dirty="0" smtClean="0"/>
              <a:t>n=3</a:t>
            </a:r>
            <a:r>
              <a:rPr lang="zh-CN" altLang="en-US" sz="2400" dirty="0" smtClean="0"/>
              <a:t>），每行存放如下内容，并打印输出：</a:t>
            </a:r>
            <a:endParaRPr lang="en-US" altLang="zh-CN" sz="2400" dirty="0" smtClean="0"/>
          </a:p>
          <a:p>
            <a:pPr marL="0" indent="0" algn="ctr">
              <a:lnSpc>
                <a:spcPct val="100000"/>
              </a:lnSpc>
              <a:buFont typeface="Arial" panose="020B0604020202020204" pitchFamily="34" charset="0"/>
              <a:buNone/>
              <a:defRPr/>
            </a:pPr>
            <a:r>
              <a:rPr lang="en-US" altLang="zh-CN" sz="2400" dirty="0"/>
              <a:t> </a:t>
            </a:r>
            <a:r>
              <a:rPr lang="en-US" altLang="zh-CN" sz="2400" dirty="0" smtClean="0"/>
              <a:t> </a:t>
            </a:r>
            <a:r>
              <a:rPr lang="zh-CN" altLang="en-US" sz="2400" dirty="0" smtClean="0"/>
              <a:t> </a:t>
            </a:r>
            <a:r>
              <a:rPr lang="en-US" altLang="zh-CN" sz="2400" dirty="0" smtClean="0"/>
              <a:t>1   </a:t>
            </a:r>
            <a:r>
              <a:rPr lang="en-US" altLang="zh-CN" sz="2400" dirty="0"/>
              <a:t>1   1   1   1</a:t>
            </a:r>
          </a:p>
          <a:p>
            <a:pPr marL="0" indent="0" algn="ctr">
              <a:lnSpc>
                <a:spcPct val="100000"/>
              </a:lnSpc>
              <a:buFont typeface="Arial" panose="020B0604020202020204" pitchFamily="34" charset="0"/>
              <a:buNone/>
              <a:defRPr/>
            </a:pPr>
            <a:r>
              <a:rPr lang="zh-CN" altLang="en-US" sz="2400" dirty="0"/>
              <a:t>   </a:t>
            </a:r>
            <a:r>
              <a:rPr lang="en-US" altLang="zh-CN" sz="2400" dirty="0"/>
              <a:t>2   2   2   2   2</a:t>
            </a:r>
          </a:p>
          <a:p>
            <a:pPr marL="0" indent="0" algn="ctr">
              <a:lnSpc>
                <a:spcPct val="100000"/>
              </a:lnSpc>
              <a:buFont typeface="Arial" panose="020B0604020202020204" pitchFamily="34" charset="0"/>
              <a:buNone/>
              <a:defRPr/>
            </a:pPr>
            <a:r>
              <a:rPr lang="zh-CN" altLang="en-US" sz="2400" dirty="0"/>
              <a:t>   </a:t>
            </a:r>
            <a:r>
              <a:rPr lang="en-US" altLang="zh-CN" sz="2400" dirty="0"/>
              <a:t>3   3   3   3   3</a:t>
            </a:r>
          </a:p>
          <a:p>
            <a:pPr marL="0" indent="0" algn="ctr">
              <a:lnSpc>
                <a:spcPct val="100000"/>
              </a:lnSpc>
              <a:buFont typeface="Arial" panose="020B0604020202020204" pitchFamily="34" charset="0"/>
              <a:buNone/>
              <a:defRPr/>
            </a:pPr>
            <a:r>
              <a:rPr lang="zh-CN" altLang="en-US" sz="2400" dirty="0"/>
              <a:t>   </a:t>
            </a:r>
            <a:r>
              <a:rPr lang="en-US" altLang="zh-CN" sz="2400" dirty="0"/>
              <a:t>2   2   2   2   2</a:t>
            </a:r>
          </a:p>
          <a:p>
            <a:pPr marL="0" indent="0" algn="ctr">
              <a:lnSpc>
                <a:spcPct val="100000"/>
              </a:lnSpc>
              <a:buFont typeface="Arial" panose="020B0604020202020204" pitchFamily="34" charset="0"/>
              <a:buNone/>
              <a:defRPr/>
            </a:pPr>
            <a:r>
              <a:rPr lang="zh-CN" altLang="en-US" sz="2400" dirty="0"/>
              <a:t>   </a:t>
            </a:r>
            <a:r>
              <a:rPr lang="en-US" altLang="zh-CN" sz="2400" dirty="0"/>
              <a:t>1   1   1   1   1</a:t>
            </a:r>
            <a:endParaRPr lang="zh-CN" altLang="en-US" sz="2400" b="1" dirty="0"/>
          </a:p>
        </p:txBody>
      </p:sp>
      <p:sp>
        <p:nvSpPr>
          <p:cNvPr id="189443" name="标题 2"/>
          <p:cNvSpPr>
            <a:spLocks noGrp="1"/>
          </p:cNvSpPr>
          <p:nvPr>
            <p:ph type="title"/>
          </p:nvPr>
        </p:nvSpPr>
        <p:spPr>
          <a:xfrm>
            <a:off x="1657350" y="153988"/>
            <a:ext cx="4716463" cy="776287"/>
          </a:xfrm>
        </p:spPr>
        <p:txBody>
          <a:bodyPr/>
          <a:lstStyle/>
          <a:p>
            <a:r>
              <a:rPr lang="zh-CN" altLang="en-US" dirty="0" smtClean="0"/>
              <a:t>练习</a:t>
            </a:r>
            <a:r>
              <a:rPr lang="en-US" altLang="zh-CN" dirty="0" smtClean="0"/>
              <a:t>9</a:t>
            </a:r>
            <a:endParaRPr lang="zh-CN" altLang="en-US" dirty="0"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内容占位符 1"/>
          <p:cNvSpPr>
            <a:spLocks noGrp="1"/>
          </p:cNvSpPr>
          <p:nvPr>
            <p:ph idx="1"/>
          </p:nvPr>
        </p:nvSpPr>
        <p:spPr>
          <a:xfrm>
            <a:off x="457200" y="1257300"/>
            <a:ext cx="8229600" cy="5059363"/>
          </a:xfrm>
        </p:spPr>
        <p:txBody>
          <a:bodyPr/>
          <a:lstStyle/>
          <a:p>
            <a:pPr eaLnBrk="1" hangingPunct="1">
              <a:lnSpc>
                <a:spcPct val="200000"/>
              </a:lnSpc>
            </a:pPr>
            <a:r>
              <a:rPr lang="zh-CN" altLang="en-US" sz="2000" smtClean="0"/>
              <a:t>本章主要介绍了学习</a:t>
            </a:r>
            <a:r>
              <a:rPr lang="en-US" altLang="zh-CN" sz="2000" smtClean="0"/>
              <a:t>Java</a:t>
            </a:r>
            <a:r>
              <a:rPr lang="zh-CN" altLang="en-US" sz="2000" smtClean="0"/>
              <a:t>所需的基础知识。首先介绍了</a:t>
            </a:r>
            <a:r>
              <a:rPr lang="en-US" altLang="zh-CN" sz="2000" smtClean="0">
                <a:solidFill>
                  <a:srgbClr val="FF0000"/>
                </a:solidFill>
              </a:rPr>
              <a:t>Java</a:t>
            </a:r>
            <a:r>
              <a:rPr lang="zh-CN" altLang="en-US" sz="2000" smtClean="0">
                <a:solidFill>
                  <a:srgbClr val="FF0000"/>
                </a:solidFill>
              </a:rPr>
              <a:t>语言的基本语法、常量、变量的定义</a:t>
            </a:r>
            <a:r>
              <a:rPr lang="zh-CN" altLang="en-US" sz="2000" smtClean="0"/>
              <a:t>以及一些</a:t>
            </a:r>
            <a:r>
              <a:rPr lang="zh-CN" altLang="en-US" sz="2000" smtClean="0">
                <a:solidFill>
                  <a:srgbClr val="FF0000"/>
                </a:solidFill>
              </a:rPr>
              <a:t>常见运算符</a:t>
            </a:r>
            <a:r>
              <a:rPr lang="zh-CN" altLang="en-US" sz="2000" smtClean="0"/>
              <a:t>的使用，然后介绍了</a:t>
            </a:r>
            <a:r>
              <a:rPr lang="zh-CN" altLang="en-US" sz="2000" smtClean="0">
                <a:solidFill>
                  <a:srgbClr val="FF0000"/>
                </a:solidFill>
              </a:rPr>
              <a:t>条件选择结构语句</a:t>
            </a:r>
            <a:r>
              <a:rPr lang="zh-CN" altLang="en-US" sz="2000" smtClean="0"/>
              <a:t>和</a:t>
            </a:r>
            <a:r>
              <a:rPr lang="zh-CN" altLang="en-US" sz="2000" smtClean="0">
                <a:solidFill>
                  <a:srgbClr val="FF0000"/>
                </a:solidFill>
              </a:rPr>
              <a:t>循环结构语句</a:t>
            </a:r>
            <a:r>
              <a:rPr lang="zh-CN" altLang="en-US" sz="2000" smtClean="0"/>
              <a:t>的概念和使用，最后介绍了</a:t>
            </a:r>
            <a:r>
              <a:rPr lang="zh-CN" altLang="en-US" sz="2000" smtClean="0">
                <a:solidFill>
                  <a:srgbClr val="FF0000"/>
                </a:solidFill>
              </a:rPr>
              <a:t>方法</a:t>
            </a:r>
            <a:r>
              <a:rPr lang="zh-CN" altLang="en-US" sz="2000" smtClean="0"/>
              <a:t>的一些知识以及</a:t>
            </a:r>
            <a:r>
              <a:rPr lang="zh-CN" altLang="en-US" sz="2000" smtClean="0">
                <a:solidFill>
                  <a:srgbClr val="FF0000"/>
                </a:solidFill>
              </a:rPr>
              <a:t>数组</a:t>
            </a:r>
            <a:r>
              <a:rPr lang="zh-CN" altLang="en-US" sz="2000" smtClean="0"/>
              <a:t>的相关操作。</a:t>
            </a:r>
          </a:p>
          <a:p>
            <a:pPr eaLnBrk="1" hangingPunct="1">
              <a:lnSpc>
                <a:spcPct val="200000"/>
              </a:lnSpc>
            </a:pPr>
            <a:r>
              <a:rPr lang="zh-CN" altLang="en-US" sz="2000" smtClean="0"/>
              <a:t>通过本章的学习，能够</a:t>
            </a:r>
            <a:r>
              <a:rPr lang="zh-CN" altLang="en-US" sz="2000" u="sng" smtClean="0">
                <a:solidFill>
                  <a:srgbClr val="FF0000"/>
                </a:solidFill>
              </a:rPr>
              <a:t>掌握</a:t>
            </a:r>
            <a:r>
              <a:rPr lang="en-US" altLang="zh-CN" sz="2000" u="sng" smtClean="0">
                <a:solidFill>
                  <a:srgbClr val="FF0000"/>
                </a:solidFill>
              </a:rPr>
              <a:t>Java</a:t>
            </a:r>
            <a:r>
              <a:rPr lang="zh-CN" altLang="en-US" sz="2000" u="sng" smtClean="0">
                <a:solidFill>
                  <a:srgbClr val="FF0000"/>
                </a:solidFill>
              </a:rPr>
              <a:t>程序的基本语法、格式，以及变量和运算符的使用</a:t>
            </a:r>
            <a:r>
              <a:rPr lang="zh-CN" altLang="en-US" sz="2000" smtClean="0"/>
              <a:t>，能够</a:t>
            </a:r>
            <a:r>
              <a:rPr lang="zh-CN" altLang="en-US" sz="2000" u="sng" smtClean="0">
                <a:solidFill>
                  <a:srgbClr val="FF0000"/>
                </a:solidFill>
              </a:rPr>
              <a:t>掌握几种流程控制语句的使用</a:t>
            </a:r>
            <a:r>
              <a:rPr lang="zh-CN" altLang="en-US" sz="2000" smtClean="0"/>
              <a:t>，以及</a:t>
            </a:r>
            <a:r>
              <a:rPr lang="zh-CN" altLang="en-US" sz="2000" u="sng" smtClean="0">
                <a:solidFill>
                  <a:srgbClr val="FF0000"/>
                </a:solidFill>
              </a:rPr>
              <a:t>方法的定义、方法调用过程中参数的传递</a:t>
            </a:r>
            <a:r>
              <a:rPr lang="zh-CN" altLang="en-US" sz="2000" smtClean="0"/>
              <a:t>，</a:t>
            </a:r>
            <a:r>
              <a:rPr lang="zh-CN" altLang="en-US" sz="2000" u="sng" smtClean="0">
                <a:solidFill>
                  <a:srgbClr val="FF0000"/>
                </a:solidFill>
              </a:rPr>
              <a:t>数组声明、初始化以及数组的使用</a:t>
            </a:r>
            <a:r>
              <a:rPr lang="zh-CN" altLang="en-US" sz="2000" smtClean="0"/>
              <a:t>等。</a:t>
            </a:r>
          </a:p>
        </p:txBody>
      </p:sp>
      <p:sp>
        <p:nvSpPr>
          <p:cNvPr id="19046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0070C0"/>
                </a:solidFill>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本章小结</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a:extLst/>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zh-CN" altLang="zh-CN" sz="800" dirty="0">
              <a:cs typeface="+mn-cs"/>
            </a:endParaRPr>
          </a:p>
        </p:txBody>
      </p:sp>
      <p:sp>
        <p:nvSpPr>
          <p:cNvPr id="121860" name="内容占位符 2"/>
          <p:cNvSpPr txBox="1">
            <a:spLocks/>
          </p:cNvSpPr>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50000"/>
              </a:lnSpc>
              <a:spcBef>
                <a:spcPct val="20000"/>
              </a:spcBef>
              <a:buFontTx/>
              <a:buChar char="•"/>
            </a:pPr>
            <a:r>
              <a:rPr lang="en-US" altLang="zh-CN" sz="2400" b="1" dirty="0" smtClean="0">
                <a:solidFill>
                  <a:srgbClr val="0070C0"/>
                </a:solidFill>
                <a:latin typeface="Arial" panose="020B0604020202020204" pitchFamily="34" charset="0"/>
                <a:ea typeface="宋体" panose="02010600030101010101" pitchFamily="2" charset="-122"/>
              </a:rPr>
              <a:t>JDK</a:t>
            </a:r>
            <a:r>
              <a:rPr lang="zh-CN" altLang="en-US" sz="2400" b="1" dirty="0">
                <a:solidFill>
                  <a:srgbClr val="0070C0"/>
                </a:solidFill>
                <a:latin typeface="Arial" panose="020B0604020202020204" pitchFamily="34" charset="0"/>
                <a:ea typeface="宋体" panose="02010600030101010101" pitchFamily="2" charset="-122"/>
              </a:rPr>
              <a:t>帮助文档的使用</a:t>
            </a:r>
            <a:endParaRPr lang="en-US" altLang="zh-CN" sz="2400" b="1" dirty="0">
              <a:solidFill>
                <a:srgbClr val="0070C0"/>
              </a:solidFill>
              <a:latin typeface="Arial" panose="020B0604020202020204" pitchFamily="34" charset="0"/>
              <a:ea typeface="宋体" panose="02010600030101010101" pitchFamily="2" charset="-122"/>
            </a:endParaRPr>
          </a:p>
          <a:p>
            <a:pPr lvl="1">
              <a:lnSpc>
                <a:spcPct val="150000"/>
              </a:lnSpc>
              <a:spcBef>
                <a:spcPct val="20000"/>
              </a:spcBef>
              <a:buFontTx/>
              <a:buChar char="–"/>
            </a:pPr>
            <a:r>
              <a:rPr lang="en-US" altLang="zh-CN" sz="2000" dirty="0">
                <a:latin typeface="Arial" panose="020B0604020202020204" pitchFamily="34" charset="0"/>
                <a:ea typeface="宋体" panose="02010600030101010101" pitchFamily="2" charset="-122"/>
              </a:rPr>
              <a:t>JDK</a:t>
            </a:r>
            <a:r>
              <a:rPr lang="zh-CN" altLang="en-US" sz="2000" dirty="0">
                <a:latin typeface="Arial" panose="020B0604020202020204" pitchFamily="34" charset="0"/>
                <a:ea typeface="宋体" panose="02010600030101010101" pitchFamily="2" charset="-122"/>
              </a:rPr>
              <a:t>帮助文档是</a:t>
            </a:r>
            <a:r>
              <a:rPr lang="en-US" altLang="zh-CN" sz="2000" dirty="0">
                <a:latin typeface="Arial" panose="020B0604020202020204" pitchFamily="34" charset="0"/>
                <a:ea typeface="宋体" panose="02010600030101010101" pitchFamily="2" charset="-122"/>
              </a:rPr>
              <a:t>Oracle</a:t>
            </a:r>
            <a:r>
              <a:rPr lang="zh-CN" altLang="zh-CN" sz="2000" dirty="0">
                <a:latin typeface="Arial" panose="020B0604020202020204" pitchFamily="34" charset="0"/>
                <a:ea typeface="宋体" panose="02010600030101010101" pitchFamily="2" charset="-122"/>
              </a:rPr>
              <a:t>公司针对</a:t>
            </a:r>
            <a:r>
              <a:rPr lang="en-US" altLang="zh-CN" sz="2000" dirty="0">
                <a:latin typeface="Arial" panose="020B0604020202020204" pitchFamily="34" charset="0"/>
                <a:ea typeface="宋体" panose="02010600030101010101" pitchFamily="2" charset="-122"/>
              </a:rPr>
              <a:t>JDK</a:t>
            </a:r>
            <a:r>
              <a:rPr lang="zh-CN" altLang="zh-CN" sz="2000" dirty="0">
                <a:latin typeface="Arial" panose="020B0604020202020204" pitchFamily="34" charset="0"/>
                <a:ea typeface="宋体" panose="02010600030101010101" pitchFamily="2" charset="-122"/>
              </a:rPr>
              <a:t>中所有的</a:t>
            </a:r>
            <a:r>
              <a:rPr lang="en-US" altLang="zh-CN" sz="2000" dirty="0">
                <a:latin typeface="Arial" panose="020B0604020202020204" pitchFamily="34" charset="0"/>
                <a:ea typeface="宋体" panose="02010600030101010101" pitchFamily="2" charset="-122"/>
              </a:rPr>
              <a:t>Java</a:t>
            </a:r>
            <a:r>
              <a:rPr lang="zh-CN" altLang="zh-CN" sz="2000" dirty="0">
                <a:latin typeface="Arial" panose="020B0604020202020204" pitchFamily="34" charset="0"/>
                <a:ea typeface="宋体" panose="02010600030101010101" pitchFamily="2" charset="-122"/>
              </a:rPr>
              <a:t>类提供</a:t>
            </a:r>
            <a:r>
              <a:rPr lang="zh-CN" altLang="en-US" sz="2000" dirty="0">
                <a:latin typeface="Arial" panose="020B0604020202020204" pitchFamily="34" charset="0"/>
                <a:ea typeface="宋体" panose="02010600030101010101" pitchFamily="2" charset="-122"/>
              </a:rPr>
              <a:t>的</a:t>
            </a:r>
            <a:r>
              <a:rPr lang="zh-CN" altLang="zh-CN" sz="2000" dirty="0">
                <a:latin typeface="Arial" panose="020B0604020202020204" pitchFamily="34" charset="0"/>
                <a:ea typeface="宋体" panose="02010600030101010101" pitchFamily="2" charset="-122"/>
              </a:rPr>
              <a:t>一整套帮助文档</a:t>
            </a:r>
            <a:r>
              <a:rPr lang="zh-CN" altLang="en-US" sz="2000" dirty="0">
                <a:latin typeface="Arial" panose="020B0604020202020204" pitchFamily="34" charset="0"/>
                <a:ea typeface="宋体" panose="02010600030101010101" pitchFamily="2" charset="-122"/>
              </a:rPr>
              <a:t>，它详细介绍了</a:t>
            </a:r>
            <a:r>
              <a:rPr lang="zh-CN" altLang="zh-CN" sz="2000" dirty="0">
                <a:latin typeface="Arial" panose="020B0604020202020204" pitchFamily="34" charset="0"/>
                <a:ea typeface="宋体" panose="02010600030101010101" pitchFamily="2" charset="-122"/>
              </a:rPr>
              <a:t>所有</a:t>
            </a:r>
            <a:r>
              <a:rPr lang="en-US" altLang="zh-CN" sz="2000" dirty="0">
                <a:latin typeface="Arial" panose="020B0604020202020204" pitchFamily="34" charset="0"/>
                <a:ea typeface="宋体" panose="02010600030101010101" pitchFamily="2" charset="-122"/>
              </a:rPr>
              <a:t>Java</a:t>
            </a:r>
            <a:r>
              <a:rPr lang="zh-CN" altLang="zh-CN" sz="2000" dirty="0">
                <a:latin typeface="Arial" panose="020B0604020202020204" pitchFamily="34" charset="0"/>
                <a:ea typeface="宋体" panose="02010600030101010101" pitchFamily="2" charset="-122"/>
              </a:rPr>
              <a:t>类的属性、方法、继承关系和示例用法等内容</a:t>
            </a:r>
            <a:r>
              <a:rPr lang="zh-CN" altLang="en-US" sz="2000" dirty="0">
                <a:latin typeface="Arial" panose="020B0604020202020204" pitchFamily="34" charset="0"/>
                <a:ea typeface="宋体" panose="02010600030101010101" pitchFamily="2" charset="-122"/>
              </a:rPr>
              <a:t>。</a:t>
            </a:r>
            <a:endParaRPr lang="en-US" altLang="zh-CN" sz="2000" dirty="0">
              <a:latin typeface="Arial" panose="020B0604020202020204" pitchFamily="34" charset="0"/>
              <a:ea typeface="宋体" panose="02010600030101010101" pitchFamily="2" charset="-122"/>
            </a:endParaRPr>
          </a:p>
          <a:p>
            <a:pPr lvl="1">
              <a:lnSpc>
                <a:spcPct val="150000"/>
              </a:lnSpc>
              <a:spcBef>
                <a:spcPct val="20000"/>
              </a:spcBef>
              <a:buFontTx/>
              <a:buChar char="–"/>
            </a:pPr>
            <a:r>
              <a:rPr lang="en-US" altLang="zh-CN" sz="2000" dirty="0">
                <a:latin typeface="Arial" panose="020B0604020202020204" pitchFamily="34" charset="0"/>
                <a:ea typeface="宋体" panose="02010600030101010101" pitchFamily="2" charset="-122"/>
              </a:rPr>
              <a:t>JDK</a:t>
            </a:r>
            <a:r>
              <a:rPr lang="zh-CN" altLang="zh-CN" sz="2000" dirty="0">
                <a:latin typeface="Arial" panose="020B0604020202020204" pitchFamily="34" charset="0"/>
                <a:ea typeface="宋体" panose="02010600030101010101" pitchFamily="2" charset="-122"/>
              </a:rPr>
              <a:t>帮助文档通常有两种，一种是</a:t>
            </a:r>
            <a:r>
              <a:rPr lang="en-US" altLang="zh-CN" sz="2000" dirty="0">
                <a:latin typeface="Arial" panose="020B0604020202020204" pitchFamily="34" charset="0"/>
                <a:ea typeface="宋体" panose="02010600030101010101" pitchFamily="2" charset="-122"/>
              </a:rPr>
              <a:t>Oracle</a:t>
            </a:r>
            <a:r>
              <a:rPr lang="zh-CN" altLang="zh-CN" sz="2000" dirty="0">
                <a:latin typeface="Arial" panose="020B0604020202020204" pitchFamily="34" charset="0"/>
                <a:ea typeface="宋体" panose="02010600030101010101" pitchFamily="2" charset="-122"/>
              </a:rPr>
              <a:t>公司官方发布的</a:t>
            </a:r>
            <a:r>
              <a:rPr lang="en-US" altLang="zh-CN" sz="2000" dirty="0">
                <a:latin typeface="Arial" panose="020B0604020202020204" pitchFamily="34" charset="0"/>
                <a:ea typeface="宋体" panose="02010600030101010101" pitchFamily="2" charset="-122"/>
              </a:rPr>
              <a:t>HTML</a:t>
            </a:r>
            <a:r>
              <a:rPr lang="zh-CN" altLang="zh-CN" sz="2000" dirty="0">
                <a:latin typeface="Arial" panose="020B0604020202020204" pitchFamily="34" charset="0"/>
                <a:ea typeface="宋体" panose="02010600030101010101" pitchFamily="2" charset="-122"/>
              </a:rPr>
              <a:t>格式的</a:t>
            </a:r>
            <a:r>
              <a:rPr lang="en-US" altLang="zh-CN" sz="2000" dirty="0">
                <a:latin typeface="Arial" panose="020B0604020202020204" pitchFamily="34" charset="0"/>
                <a:ea typeface="宋体" panose="02010600030101010101" pitchFamily="2" charset="-122"/>
              </a:rPr>
              <a:t>JDK</a:t>
            </a:r>
            <a:r>
              <a:rPr lang="zh-CN" altLang="zh-CN" sz="2000" dirty="0">
                <a:latin typeface="Arial" panose="020B0604020202020204" pitchFamily="34" charset="0"/>
                <a:ea typeface="宋体" panose="02010600030101010101" pitchFamily="2" charset="-122"/>
              </a:rPr>
              <a:t>帮助文档</a:t>
            </a:r>
            <a:r>
              <a:rPr lang="zh-CN" altLang="en-US" sz="2000" dirty="0">
                <a:latin typeface="Arial" panose="020B0604020202020204" pitchFamily="34" charset="0"/>
                <a:ea typeface="宋体" panose="02010600030101010101" pitchFamily="2" charset="-122"/>
              </a:rPr>
              <a:t>，一种是</a:t>
            </a:r>
            <a:r>
              <a:rPr lang="zh-CN" altLang="zh-CN" sz="2000" dirty="0">
                <a:latin typeface="Arial" panose="020B0604020202020204" pitchFamily="34" charset="0"/>
                <a:ea typeface="宋体" panose="02010600030101010101" pitchFamily="2" charset="-122"/>
              </a:rPr>
              <a:t>由一些</a:t>
            </a:r>
            <a:r>
              <a:rPr lang="en-US" altLang="zh-CN" sz="2000" dirty="0">
                <a:latin typeface="Arial" panose="020B0604020202020204" pitchFamily="34" charset="0"/>
                <a:ea typeface="宋体" panose="02010600030101010101" pitchFamily="2" charset="-122"/>
              </a:rPr>
              <a:t>Java</a:t>
            </a:r>
            <a:r>
              <a:rPr lang="zh-CN" altLang="zh-CN" sz="2000" dirty="0">
                <a:latin typeface="Arial" panose="020B0604020202020204" pitchFamily="34" charset="0"/>
                <a:ea typeface="宋体" panose="02010600030101010101" pitchFamily="2" charset="-122"/>
              </a:rPr>
              <a:t>爱好者根据官方文档制作而成的</a:t>
            </a:r>
            <a:r>
              <a:rPr lang="en-US" altLang="zh-CN" sz="2000" dirty="0">
                <a:latin typeface="Arial" panose="020B0604020202020204" pitchFamily="34" charset="0"/>
                <a:ea typeface="宋体" panose="02010600030101010101" pitchFamily="2" charset="-122"/>
              </a:rPr>
              <a:t>CHM</a:t>
            </a:r>
            <a:r>
              <a:rPr lang="zh-CN" altLang="zh-CN" sz="2000" dirty="0">
                <a:latin typeface="Arial" panose="020B0604020202020204" pitchFamily="34" charset="0"/>
                <a:ea typeface="宋体" panose="02010600030101010101" pitchFamily="2" charset="-122"/>
              </a:rPr>
              <a:t>格式的</a:t>
            </a:r>
            <a:r>
              <a:rPr lang="en-US" altLang="zh-CN" sz="2000" dirty="0">
                <a:latin typeface="Arial" panose="020B0604020202020204" pitchFamily="34" charset="0"/>
                <a:ea typeface="宋体" panose="02010600030101010101" pitchFamily="2" charset="-122"/>
              </a:rPr>
              <a:t>JDK</a:t>
            </a:r>
            <a:r>
              <a:rPr lang="zh-CN" altLang="zh-CN" sz="2000" dirty="0">
                <a:latin typeface="Arial" panose="020B0604020202020204" pitchFamily="34" charset="0"/>
                <a:ea typeface="宋体" panose="02010600030101010101" pitchFamily="2" charset="-122"/>
              </a:rPr>
              <a:t>帮助文档</a:t>
            </a:r>
            <a:r>
              <a:rPr lang="zh-CN" altLang="en-US" sz="2000" dirty="0">
                <a:latin typeface="Arial" panose="020B0604020202020204" pitchFamily="34" charset="0"/>
                <a:ea typeface="宋体" panose="02010600030101010101" pitchFamily="2" charset="-122"/>
              </a:rPr>
              <a:t>。</a:t>
            </a:r>
            <a:endParaRPr lang="en-US" altLang="zh-CN" sz="2000" dirty="0">
              <a:latin typeface="Arial" panose="020B0604020202020204" pitchFamily="34" charset="0"/>
              <a:ea typeface="宋体" panose="02010600030101010101" pitchFamily="2" charset="-122"/>
            </a:endParaRP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1700213"/>
            <a:ext cx="5551487"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3438525"/>
            <a:ext cx="5468938"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的帮助文档</a:t>
            </a:r>
          </a:p>
        </p:txBody>
      </p:sp>
    </p:spTree>
    <p:extLst>
      <p:ext uri="{BB962C8B-B14F-4D97-AF65-F5344CB8AC3E}">
        <p14:creationId xmlns:p14="http://schemas.microsoft.com/office/powerpoint/2010/main" val="1061976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fade">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482600" y="976313"/>
            <a:ext cx="8229600" cy="3306762"/>
          </a:xfrm>
        </p:spPr>
        <p:txBody>
          <a:bodyPr/>
          <a:lstStyle/>
          <a:p>
            <a:pPr eaLnBrk="1" hangingPunct="1"/>
            <a:r>
              <a:rPr lang="en-US" altLang="zh-CN" b="1" smtClean="0">
                <a:solidFill>
                  <a:srgbClr val="0070C0"/>
                </a:solidFill>
              </a:rPr>
              <a:t>2.1.3 Java</a:t>
            </a:r>
            <a:r>
              <a:rPr lang="zh-CN" altLang="en-US" b="1" smtClean="0">
                <a:solidFill>
                  <a:srgbClr val="0070C0"/>
                </a:solidFill>
              </a:rPr>
              <a:t>中的标识符</a:t>
            </a:r>
            <a:endParaRPr lang="en-US" altLang="zh-CN" b="1" smtClean="0">
              <a:solidFill>
                <a:srgbClr val="0070C0"/>
              </a:solidFill>
            </a:endParaRPr>
          </a:p>
          <a:p>
            <a:pPr lvl="1" eaLnBrk="1" hangingPunct="1"/>
            <a:r>
              <a:rPr lang="zh-CN" altLang="zh-CN" smtClean="0"/>
              <a:t>在编程过程中，经常需要在程序中定义一些符号来标记一些名称，如，包名、类名、方法名、参数名、变量名等，这些符号被称为标识符。</a:t>
            </a:r>
            <a:endParaRPr lang="en-US" altLang="zh-CN" smtClean="0"/>
          </a:p>
          <a:p>
            <a:pPr lvl="1" eaLnBrk="1" hangingPunct="1"/>
            <a:r>
              <a:rPr lang="zh-CN" altLang="zh-CN" smtClean="0"/>
              <a:t>标识符可以由任意顺序的大小写字母、数字、下划线（</a:t>
            </a:r>
            <a:r>
              <a:rPr lang="en-US" altLang="zh-CN" smtClean="0"/>
              <a:t>_</a:t>
            </a:r>
            <a:r>
              <a:rPr lang="zh-CN" altLang="zh-CN" smtClean="0"/>
              <a:t>）和美元符号（</a:t>
            </a:r>
            <a:r>
              <a:rPr lang="en-US" altLang="zh-CN" smtClean="0"/>
              <a:t>$</a:t>
            </a:r>
            <a:r>
              <a:rPr lang="zh-CN" altLang="zh-CN" smtClean="0"/>
              <a:t>）组成，但不能以数字开头，不能是</a:t>
            </a:r>
            <a:r>
              <a:rPr lang="en-US" altLang="zh-CN" smtClean="0"/>
              <a:t>Java</a:t>
            </a:r>
            <a:r>
              <a:rPr lang="zh-CN" altLang="zh-CN" smtClean="0"/>
              <a:t>中的关键字。</a:t>
            </a:r>
            <a:endParaRPr lang="en-US" altLang="zh-CN" smtClean="0"/>
          </a:p>
        </p:txBody>
      </p:sp>
      <p:sp>
        <p:nvSpPr>
          <p:cNvPr id="6349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grpSp>
        <p:nvGrpSpPr>
          <p:cNvPr id="44" name="组合 43"/>
          <p:cNvGrpSpPr>
            <a:grpSpLocks/>
          </p:cNvGrpSpPr>
          <p:nvPr/>
        </p:nvGrpSpPr>
        <p:grpSpPr bwMode="auto">
          <a:xfrm>
            <a:off x="577850" y="4146550"/>
            <a:ext cx="6972300" cy="1235075"/>
            <a:chOff x="751399" y="3997349"/>
            <a:chExt cx="6971052" cy="1234905"/>
          </a:xfrm>
        </p:grpSpPr>
        <p:sp>
          <p:nvSpPr>
            <p:cNvPr id="63503" name="矩形 25"/>
            <p:cNvSpPr>
              <a:spLocks noChangeArrowheads="1"/>
            </p:cNvSpPr>
            <p:nvPr/>
          </p:nvSpPr>
          <p:spPr bwMode="auto">
            <a:xfrm>
              <a:off x="4143886" y="4541297"/>
              <a:ext cx="1482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2060"/>
                  </a:solidFill>
                </a:rPr>
                <a:t>fee$</a:t>
              </a:r>
              <a:endParaRPr lang="zh-CN" altLang="en-US"/>
            </a:p>
          </p:txBody>
        </p:sp>
        <p:grpSp>
          <p:nvGrpSpPr>
            <p:cNvPr id="63504" name="组合 1"/>
            <p:cNvGrpSpPr>
              <a:grpSpLocks/>
            </p:cNvGrpSpPr>
            <p:nvPr/>
          </p:nvGrpSpPr>
          <p:grpSpPr bwMode="auto">
            <a:xfrm>
              <a:off x="751399" y="3997349"/>
              <a:ext cx="6971052" cy="1234905"/>
              <a:chOff x="751399" y="3997349"/>
              <a:chExt cx="6971052" cy="1234905"/>
            </a:xfrm>
          </p:grpSpPr>
          <p:sp>
            <p:nvSpPr>
              <p:cNvPr id="63505" name="矩形 22"/>
              <p:cNvSpPr>
                <a:spLocks noChangeArrowheads="1"/>
              </p:cNvSpPr>
              <p:nvPr/>
            </p:nvSpPr>
            <p:spPr bwMode="auto">
              <a:xfrm>
                <a:off x="751399" y="4541297"/>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1800"/>
                  </a:spcBef>
                </a:pPr>
                <a:r>
                  <a:rPr lang="en-US" altLang="zh-CN">
                    <a:solidFill>
                      <a:srgbClr val="002060"/>
                    </a:solidFill>
                  </a:rPr>
                  <a:t>name</a:t>
                </a:r>
                <a:endParaRPr lang="zh-CN" altLang="en-US">
                  <a:solidFill>
                    <a:srgbClr val="002060"/>
                  </a:solidFill>
                </a:endParaRPr>
              </a:p>
            </p:txBody>
          </p:sp>
          <p:sp>
            <p:nvSpPr>
              <p:cNvPr id="63506" name="矩形 23"/>
              <p:cNvSpPr>
                <a:spLocks noChangeArrowheads="1"/>
              </p:cNvSpPr>
              <p:nvPr/>
            </p:nvSpPr>
            <p:spPr bwMode="auto">
              <a:xfrm>
                <a:off x="1843599" y="4541297"/>
                <a:ext cx="923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2060"/>
                    </a:solidFill>
                  </a:rPr>
                  <a:t>年龄</a:t>
                </a:r>
                <a:endParaRPr lang="zh-CN" altLang="en-US"/>
              </a:p>
            </p:txBody>
          </p:sp>
          <p:sp>
            <p:nvSpPr>
              <p:cNvPr id="63507" name="矩形 24"/>
              <p:cNvSpPr>
                <a:spLocks noChangeArrowheads="1"/>
              </p:cNvSpPr>
              <p:nvPr/>
            </p:nvSpPr>
            <p:spPr bwMode="auto">
              <a:xfrm>
                <a:off x="2678624" y="4541297"/>
                <a:ext cx="2332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2060"/>
                    </a:solidFill>
                  </a:rPr>
                  <a:t>hao123</a:t>
                </a:r>
                <a:endParaRPr lang="zh-CN" altLang="en-US"/>
              </a:p>
            </p:txBody>
          </p:sp>
          <p:sp>
            <p:nvSpPr>
              <p:cNvPr id="63508" name="矩形 26"/>
              <p:cNvSpPr>
                <a:spLocks noChangeArrowheads="1"/>
              </p:cNvSpPr>
              <p:nvPr/>
            </p:nvSpPr>
            <p:spPr bwMode="auto">
              <a:xfrm>
                <a:off x="5286886" y="4541297"/>
                <a:ext cx="1592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2060"/>
                    </a:solidFill>
                  </a:rPr>
                  <a:t>_status</a:t>
                </a:r>
                <a:endParaRPr lang="zh-CN" altLang="en-US"/>
              </a:p>
            </p:txBody>
          </p:sp>
          <p:grpSp>
            <p:nvGrpSpPr>
              <p:cNvPr id="34" name="组合 33"/>
              <p:cNvGrpSpPr/>
              <p:nvPr/>
            </p:nvGrpSpPr>
            <p:grpSpPr>
              <a:xfrm>
                <a:off x="6495313" y="3997349"/>
                <a:ext cx="1227138" cy="1234905"/>
                <a:chOff x="9211468" y="2532122"/>
                <a:chExt cx="501650" cy="504825"/>
              </a:xfrm>
              <a:solidFill>
                <a:srgbClr val="64C448"/>
              </a:solidFill>
            </p:grpSpPr>
            <p:sp>
              <p:nvSpPr>
                <p:cNvPr id="35" name="Freeform 173"/>
                <p:cNvSpPr>
                  <a:spLocks/>
                </p:cNvSpPr>
                <p:nvPr/>
              </p:nvSpPr>
              <p:spPr bwMode="auto">
                <a:xfrm>
                  <a:off x="9211468" y="2532122"/>
                  <a:ext cx="501650" cy="504825"/>
                </a:xfrm>
                <a:custGeom>
                  <a:avLst/>
                  <a:gdLst>
                    <a:gd name="T0" fmla="*/ 83 w 166"/>
                    <a:gd name="T1" fmla="*/ 167 h 167"/>
                    <a:gd name="T2" fmla="*/ 0 w 166"/>
                    <a:gd name="T3" fmla="*/ 83 h 167"/>
                    <a:gd name="T4" fmla="*/ 83 w 166"/>
                    <a:gd name="T5" fmla="*/ 0 h 167"/>
                    <a:gd name="T6" fmla="*/ 130 w 166"/>
                    <a:gd name="T7" fmla="*/ 15 h 167"/>
                    <a:gd name="T8" fmla="*/ 131 w 166"/>
                    <a:gd name="T9" fmla="*/ 20 h 167"/>
                    <a:gd name="T10" fmla="*/ 126 w 166"/>
                    <a:gd name="T11" fmla="*/ 21 h 167"/>
                    <a:gd name="T12" fmla="*/ 83 w 166"/>
                    <a:gd name="T13" fmla="*/ 8 h 167"/>
                    <a:gd name="T14" fmla="*/ 8 w 166"/>
                    <a:gd name="T15" fmla="*/ 83 h 167"/>
                    <a:gd name="T16" fmla="*/ 83 w 166"/>
                    <a:gd name="T17" fmla="*/ 159 h 167"/>
                    <a:gd name="T18" fmla="*/ 158 w 166"/>
                    <a:gd name="T19" fmla="*/ 83 h 167"/>
                    <a:gd name="T20" fmla="*/ 154 w 166"/>
                    <a:gd name="T21" fmla="*/ 60 h 167"/>
                    <a:gd name="T22" fmla="*/ 157 w 166"/>
                    <a:gd name="T23" fmla="*/ 55 h 167"/>
                    <a:gd name="T24" fmla="*/ 162 w 166"/>
                    <a:gd name="T25" fmla="*/ 58 h 167"/>
                    <a:gd name="T26" fmla="*/ 166 w 166"/>
                    <a:gd name="T27" fmla="*/ 83 h 167"/>
                    <a:gd name="T28" fmla="*/ 83 w 166"/>
                    <a:gd name="T29"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67">
                      <a:moveTo>
                        <a:pt x="83" y="167"/>
                      </a:moveTo>
                      <a:cubicBezTo>
                        <a:pt x="37" y="167"/>
                        <a:pt x="0" y="129"/>
                        <a:pt x="0" y="83"/>
                      </a:cubicBezTo>
                      <a:cubicBezTo>
                        <a:pt x="0" y="38"/>
                        <a:pt x="37" y="0"/>
                        <a:pt x="83" y="0"/>
                      </a:cubicBezTo>
                      <a:cubicBezTo>
                        <a:pt x="100" y="0"/>
                        <a:pt x="116" y="5"/>
                        <a:pt x="130" y="15"/>
                      </a:cubicBezTo>
                      <a:cubicBezTo>
                        <a:pt x="132" y="16"/>
                        <a:pt x="132" y="19"/>
                        <a:pt x="131" y="20"/>
                      </a:cubicBezTo>
                      <a:cubicBezTo>
                        <a:pt x="130" y="22"/>
                        <a:pt x="127" y="23"/>
                        <a:pt x="126" y="21"/>
                      </a:cubicBezTo>
                      <a:cubicBezTo>
                        <a:pt x="113" y="13"/>
                        <a:pt x="98" y="8"/>
                        <a:pt x="83" y="8"/>
                      </a:cubicBezTo>
                      <a:cubicBezTo>
                        <a:pt x="41" y="8"/>
                        <a:pt x="8" y="42"/>
                        <a:pt x="8" y="83"/>
                      </a:cubicBezTo>
                      <a:cubicBezTo>
                        <a:pt x="8" y="125"/>
                        <a:pt x="41" y="159"/>
                        <a:pt x="83" y="159"/>
                      </a:cubicBezTo>
                      <a:cubicBezTo>
                        <a:pt x="124" y="159"/>
                        <a:pt x="158" y="125"/>
                        <a:pt x="158" y="83"/>
                      </a:cubicBezTo>
                      <a:cubicBezTo>
                        <a:pt x="158" y="76"/>
                        <a:pt x="157" y="68"/>
                        <a:pt x="154" y="60"/>
                      </a:cubicBezTo>
                      <a:cubicBezTo>
                        <a:pt x="154" y="58"/>
                        <a:pt x="155" y="56"/>
                        <a:pt x="157" y="55"/>
                      </a:cubicBezTo>
                      <a:cubicBezTo>
                        <a:pt x="159" y="55"/>
                        <a:pt x="161" y="56"/>
                        <a:pt x="162" y="58"/>
                      </a:cubicBezTo>
                      <a:cubicBezTo>
                        <a:pt x="165" y="66"/>
                        <a:pt x="166" y="75"/>
                        <a:pt x="166" y="83"/>
                      </a:cubicBezTo>
                      <a:cubicBezTo>
                        <a:pt x="166" y="129"/>
                        <a:pt x="129" y="167"/>
                        <a:pt x="83" y="167"/>
                      </a:cubicBezTo>
                      <a:close/>
                    </a:path>
                  </a:pathLst>
                </a:custGeom>
                <a:grpFill/>
                <a:ln>
                  <a:noFill/>
                </a:ln>
                <a:extLst/>
              </p:spPr>
              <p:txBody>
                <a:bodyPr/>
                <a:lstStyle/>
                <a:p>
                  <a:pPr>
                    <a:defRPr/>
                  </a:pPr>
                  <a:endParaRPr lang="zh-CN" altLang="en-US"/>
                </a:p>
              </p:txBody>
            </p:sp>
            <p:sp>
              <p:nvSpPr>
                <p:cNvPr id="36" name="Freeform 174"/>
                <p:cNvSpPr>
                  <a:spLocks/>
                </p:cNvSpPr>
                <p:nvPr/>
              </p:nvSpPr>
              <p:spPr bwMode="auto">
                <a:xfrm>
                  <a:off x="9262268" y="2584509"/>
                  <a:ext cx="400050" cy="401638"/>
                </a:xfrm>
                <a:custGeom>
                  <a:avLst/>
                  <a:gdLst>
                    <a:gd name="T0" fmla="*/ 66 w 132"/>
                    <a:gd name="T1" fmla="*/ 133 h 133"/>
                    <a:gd name="T2" fmla="*/ 0 w 132"/>
                    <a:gd name="T3" fmla="*/ 67 h 133"/>
                    <a:gd name="T4" fmla="*/ 66 w 132"/>
                    <a:gd name="T5" fmla="*/ 0 h 133"/>
                    <a:gd name="T6" fmla="*/ 101 w 132"/>
                    <a:gd name="T7" fmla="*/ 10 h 133"/>
                    <a:gd name="T8" fmla="*/ 102 w 132"/>
                    <a:gd name="T9" fmla="*/ 13 h 133"/>
                    <a:gd name="T10" fmla="*/ 99 w 132"/>
                    <a:gd name="T11" fmla="*/ 14 h 133"/>
                    <a:gd name="T12" fmla="*/ 66 w 132"/>
                    <a:gd name="T13" fmla="*/ 4 h 133"/>
                    <a:gd name="T14" fmla="*/ 4 w 132"/>
                    <a:gd name="T15" fmla="*/ 67 h 133"/>
                    <a:gd name="T16" fmla="*/ 66 w 132"/>
                    <a:gd name="T17" fmla="*/ 129 h 133"/>
                    <a:gd name="T18" fmla="*/ 128 w 132"/>
                    <a:gd name="T19" fmla="*/ 67 h 133"/>
                    <a:gd name="T20" fmla="*/ 127 w 132"/>
                    <a:gd name="T21" fmla="*/ 55 h 133"/>
                    <a:gd name="T22" fmla="*/ 129 w 132"/>
                    <a:gd name="T23" fmla="*/ 52 h 133"/>
                    <a:gd name="T24" fmla="*/ 131 w 132"/>
                    <a:gd name="T25" fmla="*/ 54 h 133"/>
                    <a:gd name="T26" fmla="*/ 132 w 132"/>
                    <a:gd name="T27" fmla="*/ 67 h 133"/>
                    <a:gd name="T28" fmla="*/ 66 w 132"/>
                    <a:gd name="T2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33">
                      <a:moveTo>
                        <a:pt x="66" y="133"/>
                      </a:moveTo>
                      <a:cubicBezTo>
                        <a:pt x="29" y="133"/>
                        <a:pt x="0" y="103"/>
                        <a:pt x="0" y="67"/>
                      </a:cubicBezTo>
                      <a:cubicBezTo>
                        <a:pt x="0" y="30"/>
                        <a:pt x="29" y="0"/>
                        <a:pt x="66" y="0"/>
                      </a:cubicBezTo>
                      <a:cubicBezTo>
                        <a:pt x="78" y="0"/>
                        <a:pt x="91" y="4"/>
                        <a:pt x="101" y="10"/>
                      </a:cubicBezTo>
                      <a:cubicBezTo>
                        <a:pt x="102" y="11"/>
                        <a:pt x="102" y="12"/>
                        <a:pt x="102" y="13"/>
                      </a:cubicBezTo>
                      <a:cubicBezTo>
                        <a:pt x="101" y="14"/>
                        <a:pt x="100" y="14"/>
                        <a:pt x="99" y="14"/>
                      </a:cubicBezTo>
                      <a:cubicBezTo>
                        <a:pt x="89" y="8"/>
                        <a:pt x="78" y="4"/>
                        <a:pt x="66" y="4"/>
                      </a:cubicBezTo>
                      <a:cubicBezTo>
                        <a:pt x="32" y="4"/>
                        <a:pt x="4" y="32"/>
                        <a:pt x="4" y="67"/>
                      </a:cubicBezTo>
                      <a:cubicBezTo>
                        <a:pt x="4" y="101"/>
                        <a:pt x="32" y="129"/>
                        <a:pt x="66" y="129"/>
                      </a:cubicBezTo>
                      <a:cubicBezTo>
                        <a:pt x="100" y="129"/>
                        <a:pt x="128" y="101"/>
                        <a:pt x="128" y="67"/>
                      </a:cubicBezTo>
                      <a:cubicBezTo>
                        <a:pt x="128" y="63"/>
                        <a:pt x="128" y="59"/>
                        <a:pt x="127" y="55"/>
                      </a:cubicBezTo>
                      <a:cubicBezTo>
                        <a:pt x="127" y="54"/>
                        <a:pt x="127" y="53"/>
                        <a:pt x="129" y="52"/>
                      </a:cubicBezTo>
                      <a:cubicBezTo>
                        <a:pt x="130" y="52"/>
                        <a:pt x="131" y="53"/>
                        <a:pt x="131" y="54"/>
                      </a:cubicBezTo>
                      <a:cubicBezTo>
                        <a:pt x="132" y="58"/>
                        <a:pt x="132" y="62"/>
                        <a:pt x="132" y="67"/>
                      </a:cubicBezTo>
                      <a:cubicBezTo>
                        <a:pt x="132" y="103"/>
                        <a:pt x="102" y="133"/>
                        <a:pt x="66" y="133"/>
                      </a:cubicBezTo>
                      <a:close/>
                    </a:path>
                  </a:pathLst>
                </a:custGeom>
                <a:grpFill/>
                <a:ln>
                  <a:noFill/>
                </a:ln>
                <a:extLst/>
              </p:spPr>
              <p:txBody>
                <a:bodyPr/>
                <a:lstStyle/>
                <a:p>
                  <a:pPr>
                    <a:defRPr/>
                  </a:pPr>
                  <a:endParaRPr lang="zh-CN" altLang="en-US"/>
                </a:p>
              </p:txBody>
            </p:sp>
            <p:sp>
              <p:nvSpPr>
                <p:cNvPr id="37" name="Freeform 175"/>
                <p:cNvSpPr>
                  <a:spLocks noEditPoints="1"/>
                </p:cNvSpPr>
                <p:nvPr/>
              </p:nvSpPr>
              <p:spPr bwMode="auto">
                <a:xfrm>
                  <a:off x="9371806" y="2655947"/>
                  <a:ext cx="257175" cy="209550"/>
                </a:xfrm>
                <a:custGeom>
                  <a:avLst/>
                  <a:gdLst>
                    <a:gd name="T0" fmla="*/ 28 w 85"/>
                    <a:gd name="T1" fmla="*/ 69 h 69"/>
                    <a:gd name="T2" fmla="*/ 22 w 85"/>
                    <a:gd name="T3" fmla="*/ 67 h 69"/>
                    <a:gd name="T4" fmla="*/ 22 w 85"/>
                    <a:gd name="T5" fmla="*/ 67 h 69"/>
                    <a:gd name="T6" fmla="*/ 21 w 85"/>
                    <a:gd name="T7" fmla="*/ 66 h 69"/>
                    <a:gd name="T8" fmla="*/ 21 w 85"/>
                    <a:gd name="T9" fmla="*/ 66 h 69"/>
                    <a:gd name="T10" fmla="*/ 21 w 85"/>
                    <a:gd name="T11" fmla="*/ 66 h 69"/>
                    <a:gd name="T12" fmla="*/ 20 w 85"/>
                    <a:gd name="T13" fmla="*/ 66 h 69"/>
                    <a:gd name="T14" fmla="*/ 3 w 85"/>
                    <a:gd name="T15" fmla="*/ 49 h 69"/>
                    <a:gd name="T16" fmla="*/ 3 w 85"/>
                    <a:gd name="T17" fmla="*/ 34 h 69"/>
                    <a:gd name="T18" fmla="*/ 18 w 85"/>
                    <a:gd name="T19" fmla="*/ 34 h 69"/>
                    <a:gd name="T20" fmla="*/ 28 w 85"/>
                    <a:gd name="T21" fmla="*/ 45 h 69"/>
                    <a:gd name="T22" fmla="*/ 68 w 85"/>
                    <a:gd name="T23" fmla="*/ 4 h 69"/>
                    <a:gd name="T24" fmla="*/ 75 w 85"/>
                    <a:gd name="T25" fmla="*/ 0 h 69"/>
                    <a:gd name="T26" fmla="*/ 75 w 85"/>
                    <a:gd name="T27" fmla="*/ 0 h 69"/>
                    <a:gd name="T28" fmla="*/ 82 w 85"/>
                    <a:gd name="T29" fmla="*/ 4 h 69"/>
                    <a:gd name="T30" fmla="*/ 85 w 85"/>
                    <a:gd name="T31" fmla="*/ 12 h 69"/>
                    <a:gd name="T32" fmla="*/ 82 w 85"/>
                    <a:gd name="T33" fmla="*/ 19 h 69"/>
                    <a:gd name="T34" fmla="*/ 35 w 85"/>
                    <a:gd name="T35" fmla="*/ 66 h 69"/>
                    <a:gd name="T36" fmla="*/ 28 w 85"/>
                    <a:gd name="T37" fmla="*/ 69 h 69"/>
                    <a:gd name="T38" fmla="*/ 25 w 85"/>
                    <a:gd name="T39" fmla="*/ 64 h 69"/>
                    <a:gd name="T40" fmla="*/ 32 w 85"/>
                    <a:gd name="T41" fmla="*/ 63 h 69"/>
                    <a:gd name="T42" fmla="*/ 79 w 85"/>
                    <a:gd name="T43" fmla="*/ 16 h 69"/>
                    <a:gd name="T44" fmla="*/ 81 w 85"/>
                    <a:gd name="T45" fmla="*/ 12 h 69"/>
                    <a:gd name="T46" fmla="*/ 79 w 85"/>
                    <a:gd name="T47" fmla="*/ 7 h 69"/>
                    <a:gd name="T48" fmla="*/ 75 w 85"/>
                    <a:gd name="T49" fmla="*/ 4 h 69"/>
                    <a:gd name="T50" fmla="*/ 75 w 85"/>
                    <a:gd name="T51" fmla="*/ 4 h 69"/>
                    <a:gd name="T52" fmla="*/ 71 w 85"/>
                    <a:gd name="T53" fmla="*/ 7 h 69"/>
                    <a:gd name="T54" fmla="*/ 28 w 85"/>
                    <a:gd name="T55" fmla="*/ 50 h 69"/>
                    <a:gd name="T56" fmla="*/ 15 w 85"/>
                    <a:gd name="T57" fmla="*/ 37 h 69"/>
                    <a:gd name="T58" fmla="*/ 6 w 85"/>
                    <a:gd name="T59" fmla="*/ 37 h 69"/>
                    <a:gd name="T60" fmla="*/ 6 w 85"/>
                    <a:gd name="T61" fmla="*/ 46 h 69"/>
                    <a:gd name="T62" fmla="*/ 24 w 85"/>
                    <a:gd name="T63" fmla="*/ 63 h 69"/>
                    <a:gd name="T64" fmla="*/ 25 w 85"/>
                    <a:gd name="T65" fmla="*/ 64 h 69"/>
                    <a:gd name="T66" fmla="*/ 25 w 85"/>
                    <a:gd name="T67" fmla="*/ 64 h 69"/>
                    <a:gd name="T68" fmla="*/ 24 w 85"/>
                    <a:gd name="T69" fmla="*/ 64 h 69"/>
                    <a:gd name="T70" fmla="*/ 24 w 85"/>
                    <a:gd name="T71" fmla="*/ 64 h 69"/>
                    <a:gd name="T72" fmla="*/ 25 w 85"/>
                    <a:gd name="T73" fmla="*/ 64 h 69"/>
                    <a:gd name="T74" fmla="*/ 25 w 85"/>
                    <a:gd name="T75" fmla="*/ 64 h 69"/>
                    <a:gd name="T76" fmla="*/ 25 w 85"/>
                    <a:gd name="T77" fmla="*/ 64 h 69"/>
                    <a:gd name="T78" fmla="*/ 25 w 85"/>
                    <a:gd name="T79"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5" h="69">
                      <a:moveTo>
                        <a:pt x="28" y="69"/>
                      </a:moveTo>
                      <a:cubicBezTo>
                        <a:pt x="26" y="69"/>
                        <a:pt x="24" y="68"/>
                        <a:pt x="22" y="67"/>
                      </a:cubicBezTo>
                      <a:cubicBezTo>
                        <a:pt x="22" y="67"/>
                        <a:pt x="22" y="67"/>
                        <a:pt x="22" y="67"/>
                      </a:cubicBezTo>
                      <a:cubicBezTo>
                        <a:pt x="21" y="66"/>
                        <a:pt x="21" y="66"/>
                        <a:pt x="21" y="66"/>
                      </a:cubicBezTo>
                      <a:cubicBezTo>
                        <a:pt x="21" y="66"/>
                        <a:pt x="21" y="66"/>
                        <a:pt x="21" y="66"/>
                      </a:cubicBezTo>
                      <a:cubicBezTo>
                        <a:pt x="21" y="66"/>
                        <a:pt x="21" y="66"/>
                        <a:pt x="21" y="66"/>
                      </a:cubicBezTo>
                      <a:cubicBezTo>
                        <a:pt x="21" y="66"/>
                        <a:pt x="21" y="66"/>
                        <a:pt x="20" y="66"/>
                      </a:cubicBezTo>
                      <a:cubicBezTo>
                        <a:pt x="3" y="49"/>
                        <a:pt x="3" y="49"/>
                        <a:pt x="3" y="49"/>
                      </a:cubicBezTo>
                      <a:cubicBezTo>
                        <a:pt x="0" y="45"/>
                        <a:pt x="0" y="38"/>
                        <a:pt x="3" y="34"/>
                      </a:cubicBezTo>
                      <a:cubicBezTo>
                        <a:pt x="7" y="31"/>
                        <a:pt x="14" y="31"/>
                        <a:pt x="18" y="34"/>
                      </a:cubicBezTo>
                      <a:cubicBezTo>
                        <a:pt x="28" y="45"/>
                        <a:pt x="28" y="45"/>
                        <a:pt x="28" y="45"/>
                      </a:cubicBezTo>
                      <a:cubicBezTo>
                        <a:pt x="68" y="4"/>
                        <a:pt x="68" y="4"/>
                        <a:pt x="68" y="4"/>
                      </a:cubicBezTo>
                      <a:cubicBezTo>
                        <a:pt x="70" y="2"/>
                        <a:pt x="72" y="0"/>
                        <a:pt x="75" y="0"/>
                      </a:cubicBezTo>
                      <a:cubicBezTo>
                        <a:pt x="75" y="0"/>
                        <a:pt x="75" y="0"/>
                        <a:pt x="75" y="0"/>
                      </a:cubicBezTo>
                      <a:cubicBezTo>
                        <a:pt x="78" y="0"/>
                        <a:pt x="80" y="2"/>
                        <a:pt x="82" y="4"/>
                      </a:cubicBezTo>
                      <a:cubicBezTo>
                        <a:pt x="84" y="6"/>
                        <a:pt x="85" y="9"/>
                        <a:pt x="85" y="12"/>
                      </a:cubicBezTo>
                      <a:cubicBezTo>
                        <a:pt x="85" y="14"/>
                        <a:pt x="84" y="17"/>
                        <a:pt x="82" y="19"/>
                      </a:cubicBezTo>
                      <a:cubicBezTo>
                        <a:pt x="35" y="66"/>
                        <a:pt x="35" y="66"/>
                        <a:pt x="35" y="66"/>
                      </a:cubicBezTo>
                      <a:cubicBezTo>
                        <a:pt x="33" y="68"/>
                        <a:pt x="31" y="69"/>
                        <a:pt x="28" y="69"/>
                      </a:cubicBezTo>
                      <a:close/>
                      <a:moveTo>
                        <a:pt x="25" y="64"/>
                      </a:moveTo>
                      <a:cubicBezTo>
                        <a:pt x="27" y="66"/>
                        <a:pt x="30" y="65"/>
                        <a:pt x="32" y="63"/>
                      </a:cubicBezTo>
                      <a:cubicBezTo>
                        <a:pt x="79" y="16"/>
                        <a:pt x="79" y="16"/>
                        <a:pt x="79" y="16"/>
                      </a:cubicBezTo>
                      <a:cubicBezTo>
                        <a:pt x="81" y="15"/>
                        <a:pt x="81" y="14"/>
                        <a:pt x="81" y="12"/>
                      </a:cubicBezTo>
                      <a:cubicBezTo>
                        <a:pt x="81" y="10"/>
                        <a:pt x="80" y="8"/>
                        <a:pt x="79" y="7"/>
                      </a:cubicBezTo>
                      <a:cubicBezTo>
                        <a:pt x="78" y="6"/>
                        <a:pt x="77" y="4"/>
                        <a:pt x="75" y="4"/>
                      </a:cubicBezTo>
                      <a:cubicBezTo>
                        <a:pt x="75" y="4"/>
                        <a:pt x="75" y="4"/>
                        <a:pt x="75" y="4"/>
                      </a:cubicBezTo>
                      <a:cubicBezTo>
                        <a:pt x="73" y="4"/>
                        <a:pt x="72" y="6"/>
                        <a:pt x="71" y="7"/>
                      </a:cubicBezTo>
                      <a:cubicBezTo>
                        <a:pt x="28" y="50"/>
                        <a:pt x="28" y="50"/>
                        <a:pt x="28" y="50"/>
                      </a:cubicBezTo>
                      <a:cubicBezTo>
                        <a:pt x="15" y="37"/>
                        <a:pt x="15" y="37"/>
                        <a:pt x="15" y="37"/>
                      </a:cubicBezTo>
                      <a:cubicBezTo>
                        <a:pt x="13" y="35"/>
                        <a:pt x="9" y="35"/>
                        <a:pt x="6" y="37"/>
                      </a:cubicBezTo>
                      <a:cubicBezTo>
                        <a:pt x="4" y="39"/>
                        <a:pt x="4" y="43"/>
                        <a:pt x="6" y="46"/>
                      </a:cubicBezTo>
                      <a:cubicBezTo>
                        <a:pt x="24" y="63"/>
                        <a:pt x="24" y="63"/>
                        <a:pt x="24" y="63"/>
                      </a:cubicBezTo>
                      <a:cubicBezTo>
                        <a:pt x="24" y="63"/>
                        <a:pt x="25" y="64"/>
                        <a:pt x="25" y="64"/>
                      </a:cubicBezTo>
                      <a:cubicBezTo>
                        <a:pt x="25" y="64"/>
                        <a:pt x="25" y="64"/>
                        <a:pt x="25" y="64"/>
                      </a:cubicBezTo>
                      <a:cubicBezTo>
                        <a:pt x="25" y="64"/>
                        <a:pt x="24" y="64"/>
                        <a:pt x="24" y="64"/>
                      </a:cubicBezTo>
                      <a:cubicBezTo>
                        <a:pt x="24" y="64"/>
                        <a:pt x="24" y="64"/>
                        <a:pt x="24" y="64"/>
                      </a:cubicBezTo>
                      <a:cubicBezTo>
                        <a:pt x="25" y="64"/>
                        <a:pt x="25" y="64"/>
                        <a:pt x="25" y="64"/>
                      </a:cubicBezTo>
                      <a:cubicBezTo>
                        <a:pt x="25" y="64"/>
                        <a:pt x="25" y="64"/>
                        <a:pt x="25" y="64"/>
                      </a:cubicBezTo>
                      <a:cubicBezTo>
                        <a:pt x="25" y="64"/>
                        <a:pt x="25" y="64"/>
                        <a:pt x="25" y="64"/>
                      </a:cubicBezTo>
                      <a:cubicBezTo>
                        <a:pt x="25" y="64"/>
                        <a:pt x="25" y="64"/>
                        <a:pt x="25" y="64"/>
                      </a:cubicBezTo>
                      <a:close/>
                    </a:path>
                  </a:pathLst>
                </a:custGeom>
                <a:grpFill/>
                <a:ln>
                  <a:noFill/>
                </a:ln>
                <a:extLst/>
              </p:spPr>
              <p:txBody>
                <a:bodyPr/>
                <a:lstStyle/>
                <a:p>
                  <a:pPr>
                    <a:defRPr/>
                  </a:pPr>
                  <a:endParaRPr lang="zh-CN" altLang="en-US"/>
                </a:p>
              </p:txBody>
            </p:sp>
          </p:grpSp>
        </p:grpSp>
      </p:grpSp>
      <p:grpSp>
        <p:nvGrpSpPr>
          <p:cNvPr id="3" name="组合 2"/>
          <p:cNvGrpSpPr>
            <a:grpSpLocks/>
          </p:cNvGrpSpPr>
          <p:nvPr/>
        </p:nvGrpSpPr>
        <p:grpSpPr bwMode="auto">
          <a:xfrm>
            <a:off x="519113" y="5292725"/>
            <a:ext cx="8193087" cy="1201738"/>
            <a:chOff x="771089" y="5141562"/>
            <a:chExt cx="8192582" cy="1201513"/>
          </a:xfrm>
        </p:grpSpPr>
        <p:sp>
          <p:nvSpPr>
            <p:cNvPr id="63496" name="矩形 27"/>
            <p:cNvSpPr>
              <a:spLocks noChangeArrowheads="1"/>
            </p:cNvSpPr>
            <p:nvPr/>
          </p:nvSpPr>
          <p:spPr bwMode="auto">
            <a:xfrm>
              <a:off x="771089" y="5510161"/>
              <a:ext cx="1279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1800"/>
                </a:spcBef>
              </a:pPr>
              <a:r>
                <a:rPr lang="en-US" altLang="zh-CN">
                  <a:solidFill>
                    <a:srgbClr val="C00000"/>
                  </a:solidFill>
                </a:rPr>
                <a:t>-date</a:t>
              </a:r>
              <a:endParaRPr lang="zh-CN" altLang="en-US">
                <a:solidFill>
                  <a:srgbClr val="C00000"/>
                </a:solidFill>
              </a:endParaRPr>
            </a:p>
          </p:txBody>
        </p:sp>
        <p:sp>
          <p:nvSpPr>
            <p:cNvPr id="63497" name="矩形 28"/>
            <p:cNvSpPr>
              <a:spLocks noChangeArrowheads="1"/>
            </p:cNvSpPr>
            <p:nvPr/>
          </p:nvSpPr>
          <p:spPr bwMode="auto">
            <a:xfrm>
              <a:off x="1695358" y="5511487"/>
              <a:ext cx="1042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1800"/>
                </a:spcBef>
              </a:pPr>
              <a:r>
                <a:rPr lang="en-US" altLang="zh-CN">
                  <a:solidFill>
                    <a:srgbClr val="C00000"/>
                  </a:solidFill>
                </a:rPr>
                <a:t>1_2_3</a:t>
              </a:r>
              <a:endParaRPr lang="zh-CN" altLang="en-US">
                <a:solidFill>
                  <a:srgbClr val="C00000"/>
                </a:solidFill>
              </a:endParaRPr>
            </a:p>
          </p:txBody>
        </p:sp>
        <p:sp>
          <p:nvSpPr>
            <p:cNvPr id="63498" name="矩形 29"/>
            <p:cNvSpPr>
              <a:spLocks noChangeArrowheads="1"/>
            </p:cNvSpPr>
            <p:nvPr/>
          </p:nvSpPr>
          <p:spPr bwMode="auto">
            <a:xfrm>
              <a:off x="2710952" y="5511487"/>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C00000"/>
                  </a:solidFill>
                </a:rPr>
                <a:t>china.com</a:t>
              </a:r>
              <a:endParaRPr lang="zh-CN" altLang="en-US">
                <a:solidFill>
                  <a:srgbClr val="C00000"/>
                </a:solidFill>
              </a:endParaRPr>
            </a:p>
          </p:txBody>
        </p:sp>
        <p:sp>
          <p:nvSpPr>
            <p:cNvPr id="63499" name="矩形 30"/>
            <p:cNvSpPr>
              <a:spLocks noChangeArrowheads="1"/>
            </p:cNvSpPr>
            <p:nvPr/>
          </p:nvSpPr>
          <p:spPr bwMode="auto">
            <a:xfrm>
              <a:off x="4178890" y="5525120"/>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C00000"/>
                  </a:solidFill>
                </a:rPr>
                <a:t>月，日</a:t>
              </a:r>
            </a:p>
          </p:txBody>
        </p:sp>
        <p:sp>
          <p:nvSpPr>
            <p:cNvPr id="63500" name="矩形 31"/>
            <p:cNvSpPr>
              <a:spLocks noChangeArrowheads="1"/>
            </p:cNvSpPr>
            <p:nvPr/>
          </p:nvSpPr>
          <p:spPr bwMode="auto">
            <a:xfrm>
              <a:off x="5266574" y="5511487"/>
              <a:ext cx="888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C00000"/>
                  </a:solidFill>
                </a:rPr>
                <a:t>while</a:t>
              </a:r>
              <a:endParaRPr lang="zh-CN" altLang="en-US">
                <a:solidFill>
                  <a:srgbClr val="C00000"/>
                </a:solidFill>
              </a:endParaRPr>
            </a:p>
          </p:txBody>
        </p:sp>
        <p:sp>
          <p:nvSpPr>
            <p:cNvPr id="63501" name="矩形 32"/>
            <p:cNvSpPr>
              <a:spLocks noChangeArrowheads="1"/>
            </p:cNvSpPr>
            <p:nvPr/>
          </p:nvSpPr>
          <p:spPr bwMode="auto">
            <a:xfrm>
              <a:off x="6179343" y="5511487"/>
              <a:ext cx="1337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C00000"/>
                  </a:solidFill>
                </a:rPr>
                <a:t>@zhang</a:t>
              </a:r>
              <a:endParaRPr lang="zh-CN" altLang="en-US">
                <a:solidFill>
                  <a:srgbClr val="C00000"/>
                </a:solidFill>
              </a:endParaRPr>
            </a:p>
          </p:txBody>
        </p:sp>
        <p:grpSp>
          <p:nvGrpSpPr>
            <p:cNvPr id="38" name="组合 37"/>
            <p:cNvGrpSpPr/>
            <p:nvPr/>
          </p:nvGrpSpPr>
          <p:grpSpPr>
            <a:xfrm>
              <a:off x="7638109" y="5141562"/>
              <a:ext cx="1325562" cy="1201513"/>
              <a:chOff x="7207251" y="1860551"/>
              <a:chExt cx="593725" cy="538163"/>
            </a:xfrm>
            <a:solidFill>
              <a:srgbClr val="FF0000"/>
            </a:solidFill>
          </p:grpSpPr>
          <p:sp>
            <p:nvSpPr>
              <p:cNvPr id="39" name="Freeform 179"/>
              <p:cNvSpPr>
                <a:spLocks noEditPoints="1"/>
              </p:cNvSpPr>
              <p:nvPr/>
            </p:nvSpPr>
            <p:spPr bwMode="auto">
              <a:xfrm>
                <a:off x="7207251" y="1860551"/>
                <a:ext cx="593725" cy="538163"/>
              </a:xfrm>
              <a:custGeom>
                <a:avLst/>
                <a:gdLst>
                  <a:gd name="T0" fmla="*/ 161 w 196"/>
                  <a:gd name="T1" fmla="*/ 26 h 178"/>
                  <a:gd name="T2" fmla="*/ 98 w 196"/>
                  <a:gd name="T3" fmla="*/ 0 h 178"/>
                  <a:gd name="T4" fmla="*/ 34 w 196"/>
                  <a:gd name="T5" fmla="*/ 26 h 178"/>
                  <a:gd name="T6" fmla="*/ 34 w 196"/>
                  <a:gd name="T7" fmla="*/ 152 h 178"/>
                  <a:gd name="T8" fmla="*/ 98 w 196"/>
                  <a:gd name="T9" fmla="*/ 178 h 178"/>
                  <a:gd name="T10" fmla="*/ 161 w 196"/>
                  <a:gd name="T11" fmla="*/ 152 h 178"/>
                  <a:gd name="T12" fmla="*/ 161 w 196"/>
                  <a:gd name="T13" fmla="*/ 26 h 178"/>
                  <a:gd name="T14" fmla="*/ 155 w 196"/>
                  <a:gd name="T15" fmla="*/ 146 h 178"/>
                  <a:gd name="T16" fmla="*/ 98 w 196"/>
                  <a:gd name="T17" fmla="*/ 170 h 178"/>
                  <a:gd name="T18" fmla="*/ 40 w 196"/>
                  <a:gd name="T19" fmla="*/ 146 h 178"/>
                  <a:gd name="T20" fmla="*/ 16 w 196"/>
                  <a:gd name="T21" fmla="*/ 89 h 178"/>
                  <a:gd name="T22" fmla="*/ 40 w 196"/>
                  <a:gd name="T23" fmla="*/ 31 h 178"/>
                  <a:gd name="T24" fmla="*/ 98 w 196"/>
                  <a:gd name="T25" fmla="*/ 8 h 178"/>
                  <a:gd name="T26" fmla="*/ 155 w 196"/>
                  <a:gd name="T27" fmla="*/ 31 h 178"/>
                  <a:gd name="T28" fmla="*/ 155 w 196"/>
                  <a:gd name="T29" fmla="*/ 14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178">
                    <a:moveTo>
                      <a:pt x="161" y="26"/>
                    </a:moveTo>
                    <a:cubicBezTo>
                      <a:pt x="143" y="8"/>
                      <a:pt x="120" y="0"/>
                      <a:pt x="98" y="0"/>
                    </a:cubicBezTo>
                    <a:cubicBezTo>
                      <a:pt x="75" y="0"/>
                      <a:pt x="52" y="8"/>
                      <a:pt x="34" y="26"/>
                    </a:cubicBezTo>
                    <a:cubicBezTo>
                      <a:pt x="0" y="61"/>
                      <a:pt x="0" y="117"/>
                      <a:pt x="34" y="152"/>
                    </a:cubicBezTo>
                    <a:cubicBezTo>
                      <a:pt x="52" y="169"/>
                      <a:pt x="75" y="178"/>
                      <a:pt x="98" y="178"/>
                    </a:cubicBezTo>
                    <a:cubicBezTo>
                      <a:pt x="120" y="178"/>
                      <a:pt x="143" y="169"/>
                      <a:pt x="161" y="152"/>
                    </a:cubicBezTo>
                    <a:cubicBezTo>
                      <a:pt x="196" y="117"/>
                      <a:pt x="196" y="61"/>
                      <a:pt x="161" y="26"/>
                    </a:cubicBezTo>
                    <a:close/>
                    <a:moveTo>
                      <a:pt x="155" y="146"/>
                    </a:moveTo>
                    <a:cubicBezTo>
                      <a:pt x="140" y="162"/>
                      <a:pt x="119" y="170"/>
                      <a:pt x="98" y="170"/>
                    </a:cubicBezTo>
                    <a:cubicBezTo>
                      <a:pt x="76" y="170"/>
                      <a:pt x="55" y="162"/>
                      <a:pt x="40" y="146"/>
                    </a:cubicBezTo>
                    <a:cubicBezTo>
                      <a:pt x="25" y="131"/>
                      <a:pt x="16" y="111"/>
                      <a:pt x="16" y="89"/>
                    </a:cubicBezTo>
                    <a:cubicBezTo>
                      <a:pt x="16" y="67"/>
                      <a:pt x="25" y="47"/>
                      <a:pt x="40" y="31"/>
                    </a:cubicBezTo>
                    <a:cubicBezTo>
                      <a:pt x="55" y="16"/>
                      <a:pt x="76" y="8"/>
                      <a:pt x="98" y="8"/>
                    </a:cubicBezTo>
                    <a:cubicBezTo>
                      <a:pt x="119" y="8"/>
                      <a:pt x="140" y="16"/>
                      <a:pt x="155" y="31"/>
                    </a:cubicBezTo>
                    <a:cubicBezTo>
                      <a:pt x="187" y="63"/>
                      <a:pt x="187" y="115"/>
                      <a:pt x="155" y="146"/>
                    </a:cubicBezTo>
                    <a:close/>
                  </a:path>
                </a:pathLst>
              </a:custGeom>
              <a:grpFill/>
              <a:ln>
                <a:noFill/>
              </a:ln>
              <a:extLst/>
            </p:spPr>
            <p:txBody>
              <a:bodyPr/>
              <a:lstStyle/>
              <a:p>
                <a:pPr>
                  <a:defRPr/>
                </a:pPr>
                <a:endParaRPr lang="zh-CN" altLang="en-US"/>
              </a:p>
            </p:txBody>
          </p:sp>
          <p:sp>
            <p:nvSpPr>
              <p:cNvPr id="40" name="Freeform 180"/>
              <p:cNvSpPr>
                <a:spLocks noEditPoints="1"/>
              </p:cNvSpPr>
              <p:nvPr/>
            </p:nvSpPr>
            <p:spPr bwMode="auto">
              <a:xfrm>
                <a:off x="7389122" y="2016148"/>
                <a:ext cx="234251" cy="239183"/>
              </a:xfrm>
              <a:custGeom>
                <a:avLst/>
                <a:gdLst>
                  <a:gd name="T0" fmla="*/ 37 w 50"/>
                  <a:gd name="T1" fmla="*/ 25 h 51"/>
                  <a:gd name="T2" fmla="*/ 48 w 50"/>
                  <a:gd name="T3" fmla="*/ 14 h 51"/>
                  <a:gd name="T4" fmla="*/ 50 w 50"/>
                  <a:gd name="T5" fmla="*/ 8 h 51"/>
                  <a:gd name="T6" fmla="*/ 48 w 50"/>
                  <a:gd name="T7" fmla="*/ 3 h 51"/>
                  <a:gd name="T8" fmla="*/ 42 w 50"/>
                  <a:gd name="T9" fmla="*/ 0 h 51"/>
                  <a:gd name="T10" fmla="*/ 37 w 50"/>
                  <a:gd name="T11" fmla="*/ 3 h 51"/>
                  <a:gd name="T12" fmla="*/ 26 w 50"/>
                  <a:gd name="T13" fmla="*/ 14 h 51"/>
                  <a:gd name="T14" fmla="*/ 14 w 50"/>
                  <a:gd name="T15" fmla="*/ 3 h 51"/>
                  <a:gd name="T16" fmla="*/ 3 w 50"/>
                  <a:gd name="T17" fmla="*/ 3 h 51"/>
                  <a:gd name="T18" fmla="*/ 3 w 50"/>
                  <a:gd name="T19" fmla="*/ 14 h 51"/>
                  <a:gd name="T20" fmla="*/ 14 w 50"/>
                  <a:gd name="T21" fmla="*/ 25 h 51"/>
                  <a:gd name="T22" fmla="*/ 3 w 50"/>
                  <a:gd name="T23" fmla="*/ 37 h 51"/>
                  <a:gd name="T24" fmla="*/ 1 w 50"/>
                  <a:gd name="T25" fmla="*/ 42 h 51"/>
                  <a:gd name="T26" fmla="*/ 3 w 50"/>
                  <a:gd name="T27" fmla="*/ 48 h 51"/>
                  <a:gd name="T28" fmla="*/ 9 w 50"/>
                  <a:gd name="T29" fmla="*/ 51 h 51"/>
                  <a:gd name="T30" fmla="*/ 9 w 50"/>
                  <a:gd name="T31" fmla="*/ 51 h 51"/>
                  <a:gd name="T32" fmla="*/ 14 w 50"/>
                  <a:gd name="T33" fmla="*/ 48 h 51"/>
                  <a:gd name="T34" fmla="*/ 26 w 50"/>
                  <a:gd name="T35" fmla="*/ 36 h 51"/>
                  <a:gd name="T36" fmla="*/ 37 w 50"/>
                  <a:gd name="T37" fmla="*/ 48 h 51"/>
                  <a:gd name="T38" fmla="*/ 42 w 50"/>
                  <a:gd name="T39" fmla="*/ 50 h 51"/>
                  <a:gd name="T40" fmla="*/ 48 w 50"/>
                  <a:gd name="T41" fmla="*/ 48 h 51"/>
                  <a:gd name="T42" fmla="*/ 50 w 50"/>
                  <a:gd name="T43" fmla="*/ 42 h 51"/>
                  <a:gd name="T44" fmla="*/ 48 w 50"/>
                  <a:gd name="T45" fmla="*/ 36 h 51"/>
                  <a:gd name="T46" fmla="*/ 37 w 50"/>
                  <a:gd name="T47" fmla="*/ 25 h 51"/>
                  <a:gd name="T48" fmla="*/ 45 w 50"/>
                  <a:gd name="T49" fmla="*/ 45 h 51"/>
                  <a:gd name="T50" fmla="*/ 42 w 50"/>
                  <a:gd name="T51" fmla="*/ 46 h 51"/>
                  <a:gd name="T52" fmla="*/ 40 w 50"/>
                  <a:gd name="T53" fmla="*/ 45 h 51"/>
                  <a:gd name="T54" fmla="*/ 27 w 50"/>
                  <a:gd name="T55" fmla="*/ 32 h 51"/>
                  <a:gd name="T56" fmla="*/ 27 w 50"/>
                  <a:gd name="T57" fmla="*/ 32 h 51"/>
                  <a:gd name="T58" fmla="*/ 26 w 50"/>
                  <a:gd name="T59" fmla="*/ 32 h 51"/>
                  <a:gd name="T60" fmla="*/ 24 w 50"/>
                  <a:gd name="T61" fmla="*/ 32 h 51"/>
                  <a:gd name="T62" fmla="*/ 24 w 50"/>
                  <a:gd name="T63" fmla="*/ 32 h 51"/>
                  <a:gd name="T64" fmla="*/ 11 w 50"/>
                  <a:gd name="T65" fmla="*/ 45 h 51"/>
                  <a:gd name="T66" fmla="*/ 9 w 50"/>
                  <a:gd name="T67" fmla="*/ 46 h 51"/>
                  <a:gd name="T68" fmla="*/ 6 w 50"/>
                  <a:gd name="T69" fmla="*/ 45 h 51"/>
                  <a:gd name="T70" fmla="*/ 5 w 50"/>
                  <a:gd name="T71" fmla="*/ 42 h 51"/>
                  <a:gd name="T72" fmla="*/ 6 w 50"/>
                  <a:gd name="T73" fmla="*/ 39 h 51"/>
                  <a:gd name="T74" fmla="*/ 18 w 50"/>
                  <a:gd name="T75" fmla="*/ 27 h 51"/>
                  <a:gd name="T76" fmla="*/ 19 w 50"/>
                  <a:gd name="T77" fmla="*/ 25 h 51"/>
                  <a:gd name="T78" fmla="*/ 18 w 50"/>
                  <a:gd name="T79" fmla="*/ 24 h 51"/>
                  <a:gd name="T80" fmla="*/ 6 w 50"/>
                  <a:gd name="T81" fmla="*/ 11 h 51"/>
                  <a:gd name="T82" fmla="*/ 6 w 50"/>
                  <a:gd name="T83" fmla="*/ 5 h 51"/>
                  <a:gd name="T84" fmla="*/ 9 w 50"/>
                  <a:gd name="T85" fmla="*/ 4 h 51"/>
                  <a:gd name="T86" fmla="*/ 11 w 50"/>
                  <a:gd name="T87" fmla="*/ 5 h 51"/>
                  <a:gd name="T88" fmla="*/ 24 w 50"/>
                  <a:gd name="T89" fmla="*/ 18 h 51"/>
                  <a:gd name="T90" fmla="*/ 24 w 50"/>
                  <a:gd name="T91" fmla="*/ 18 h 51"/>
                  <a:gd name="T92" fmla="*/ 25 w 50"/>
                  <a:gd name="T93" fmla="*/ 19 h 51"/>
                  <a:gd name="T94" fmla="*/ 27 w 50"/>
                  <a:gd name="T95" fmla="*/ 18 h 51"/>
                  <a:gd name="T96" fmla="*/ 27 w 50"/>
                  <a:gd name="T97" fmla="*/ 18 h 51"/>
                  <a:gd name="T98" fmla="*/ 40 w 50"/>
                  <a:gd name="T99" fmla="*/ 5 h 51"/>
                  <a:gd name="T100" fmla="*/ 42 w 50"/>
                  <a:gd name="T101" fmla="*/ 4 h 51"/>
                  <a:gd name="T102" fmla="*/ 45 w 50"/>
                  <a:gd name="T103" fmla="*/ 5 h 51"/>
                  <a:gd name="T104" fmla="*/ 46 w 50"/>
                  <a:gd name="T105" fmla="*/ 8 h 51"/>
                  <a:gd name="T106" fmla="*/ 45 w 50"/>
                  <a:gd name="T107" fmla="*/ 11 h 51"/>
                  <a:gd name="T108" fmla="*/ 33 w 50"/>
                  <a:gd name="T109" fmla="*/ 24 h 51"/>
                  <a:gd name="T110" fmla="*/ 33 w 50"/>
                  <a:gd name="T111" fmla="*/ 27 h 51"/>
                  <a:gd name="T112" fmla="*/ 45 w 50"/>
                  <a:gd name="T113" fmla="*/ 39 h 51"/>
                  <a:gd name="T114" fmla="*/ 46 w 50"/>
                  <a:gd name="T115" fmla="*/ 42 h 51"/>
                  <a:gd name="T116" fmla="*/ 45 w 50"/>
                  <a:gd name="T117"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0" h="51">
                    <a:moveTo>
                      <a:pt x="37" y="25"/>
                    </a:moveTo>
                    <a:cubicBezTo>
                      <a:pt x="48" y="14"/>
                      <a:pt x="48" y="14"/>
                      <a:pt x="48" y="14"/>
                    </a:cubicBezTo>
                    <a:cubicBezTo>
                      <a:pt x="50" y="12"/>
                      <a:pt x="50" y="10"/>
                      <a:pt x="50" y="8"/>
                    </a:cubicBezTo>
                    <a:cubicBezTo>
                      <a:pt x="50" y="6"/>
                      <a:pt x="50" y="4"/>
                      <a:pt x="48" y="3"/>
                    </a:cubicBezTo>
                    <a:cubicBezTo>
                      <a:pt x="47" y="1"/>
                      <a:pt x="44" y="0"/>
                      <a:pt x="42" y="0"/>
                    </a:cubicBezTo>
                    <a:cubicBezTo>
                      <a:pt x="40" y="0"/>
                      <a:pt x="38" y="1"/>
                      <a:pt x="37" y="3"/>
                    </a:cubicBezTo>
                    <a:cubicBezTo>
                      <a:pt x="26" y="14"/>
                      <a:pt x="26" y="14"/>
                      <a:pt x="26" y="14"/>
                    </a:cubicBezTo>
                    <a:cubicBezTo>
                      <a:pt x="14" y="3"/>
                      <a:pt x="14" y="3"/>
                      <a:pt x="14" y="3"/>
                    </a:cubicBezTo>
                    <a:cubicBezTo>
                      <a:pt x="11" y="0"/>
                      <a:pt x="6" y="0"/>
                      <a:pt x="3" y="3"/>
                    </a:cubicBezTo>
                    <a:cubicBezTo>
                      <a:pt x="0" y="6"/>
                      <a:pt x="0" y="11"/>
                      <a:pt x="3" y="14"/>
                    </a:cubicBezTo>
                    <a:cubicBezTo>
                      <a:pt x="14" y="25"/>
                      <a:pt x="14" y="25"/>
                      <a:pt x="14" y="25"/>
                    </a:cubicBezTo>
                    <a:cubicBezTo>
                      <a:pt x="3" y="37"/>
                      <a:pt x="3" y="37"/>
                      <a:pt x="3" y="37"/>
                    </a:cubicBezTo>
                    <a:cubicBezTo>
                      <a:pt x="1" y="38"/>
                      <a:pt x="1" y="40"/>
                      <a:pt x="1" y="42"/>
                    </a:cubicBezTo>
                    <a:cubicBezTo>
                      <a:pt x="1" y="44"/>
                      <a:pt x="1" y="47"/>
                      <a:pt x="3" y="48"/>
                    </a:cubicBezTo>
                    <a:cubicBezTo>
                      <a:pt x="4" y="50"/>
                      <a:pt x="6" y="51"/>
                      <a:pt x="9" y="51"/>
                    </a:cubicBezTo>
                    <a:cubicBezTo>
                      <a:pt x="9" y="51"/>
                      <a:pt x="9" y="51"/>
                      <a:pt x="9" y="51"/>
                    </a:cubicBezTo>
                    <a:cubicBezTo>
                      <a:pt x="11" y="51"/>
                      <a:pt x="13" y="50"/>
                      <a:pt x="14" y="48"/>
                    </a:cubicBezTo>
                    <a:cubicBezTo>
                      <a:pt x="26" y="36"/>
                      <a:pt x="26" y="36"/>
                      <a:pt x="26" y="36"/>
                    </a:cubicBezTo>
                    <a:cubicBezTo>
                      <a:pt x="37" y="48"/>
                      <a:pt x="37" y="48"/>
                      <a:pt x="37" y="48"/>
                    </a:cubicBezTo>
                    <a:cubicBezTo>
                      <a:pt x="38" y="49"/>
                      <a:pt x="40" y="50"/>
                      <a:pt x="42" y="50"/>
                    </a:cubicBezTo>
                    <a:cubicBezTo>
                      <a:pt x="45" y="50"/>
                      <a:pt x="47" y="49"/>
                      <a:pt x="48" y="48"/>
                    </a:cubicBezTo>
                    <a:cubicBezTo>
                      <a:pt x="50" y="46"/>
                      <a:pt x="50" y="44"/>
                      <a:pt x="50" y="42"/>
                    </a:cubicBezTo>
                    <a:cubicBezTo>
                      <a:pt x="50" y="40"/>
                      <a:pt x="50" y="38"/>
                      <a:pt x="48" y="36"/>
                    </a:cubicBezTo>
                    <a:lnTo>
                      <a:pt x="37" y="25"/>
                    </a:lnTo>
                    <a:close/>
                    <a:moveTo>
                      <a:pt x="45" y="45"/>
                    </a:moveTo>
                    <a:cubicBezTo>
                      <a:pt x="44" y="46"/>
                      <a:pt x="43" y="46"/>
                      <a:pt x="42" y="46"/>
                    </a:cubicBezTo>
                    <a:cubicBezTo>
                      <a:pt x="42" y="46"/>
                      <a:pt x="41" y="46"/>
                      <a:pt x="40" y="45"/>
                    </a:cubicBezTo>
                    <a:cubicBezTo>
                      <a:pt x="27" y="32"/>
                      <a:pt x="27" y="32"/>
                      <a:pt x="27" y="32"/>
                    </a:cubicBezTo>
                    <a:cubicBezTo>
                      <a:pt x="27" y="32"/>
                      <a:pt x="27" y="32"/>
                      <a:pt x="27" y="32"/>
                    </a:cubicBezTo>
                    <a:cubicBezTo>
                      <a:pt x="26" y="32"/>
                      <a:pt x="26" y="32"/>
                      <a:pt x="26" y="32"/>
                    </a:cubicBezTo>
                    <a:cubicBezTo>
                      <a:pt x="25" y="32"/>
                      <a:pt x="25" y="32"/>
                      <a:pt x="24" y="32"/>
                    </a:cubicBezTo>
                    <a:cubicBezTo>
                      <a:pt x="24" y="32"/>
                      <a:pt x="24" y="32"/>
                      <a:pt x="24" y="32"/>
                    </a:cubicBezTo>
                    <a:cubicBezTo>
                      <a:pt x="11" y="45"/>
                      <a:pt x="11" y="45"/>
                      <a:pt x="11" y="45"/>
                    </a:cubicBezTo>
                    <a:cubicBezTo>
                      <a:pt x="11" y="46"/>
                      <a:pt x="10" y="46"/>
                      <a:pt x="9" y="46"/>
                    </a:cubicBezTo>
                    <a:cubicBezTo>
                      <a:pt x="8" y="46"/>
                      <a:pt x="6" y="46"/>
                      <a:pt x="6" y="45"/>
                    </a:cubicBezTo>
                    <a:cubicBezTo>
                      <a:pt x="5" y="44"/>
                      <a:pt x="5" y="43"/>
                      <a:pt x="5" y="42"/>
                    </a:cubicBezTo>
                    <a:cubicBezTo>
                      <a:pt x="5" y="41"/>
                      <a:pt x="5" y="40"/>
                      <a:pt x="6" y="39"/>
                    </a:cubicBezTo>
                    <a:cubicBezTo>
                      <a:pt x="18" y="27"/>
                      <a:pt x="18" y="27"/>
                      <a:pt x="18" y="27"/>
                    </a:cubicBezTo>
                    <a:cubicBezTo>
                      <a:pt x="19" y="26"/>
                      <a:pt x="19" y="26"/>
                      <a:pt x="19" y="25"/>
                    </a:cubicBezTo>
                    <a:cubicBezTo>
                      <a:pt x="19" y="25"/>
                      <a:pt x="19" y="24"/>
                      <a:pt x="18" y="24"/>
                    </a:cubicBezTo>
                    <a:cubicBezTo>
                      <a:pt x="6" y="11"/>
                      <a:pt x="6" y="11"/>
                      <a:pt x="6" y="11"/>
                    </a:cubicBezTo>
                    <a:cubicBezTo>
                      <a:pt x="4" y="9"/>
                      <a:pt x="4" y="7"/>
                      <a:pt x="6" y="5"/>
                    </a:cubicBezTo>
                    <a:cubicBezTo>
                      <a:pt x="6" y="5"/>
                      <a:pt x="7" y="4"/>
                      <a:pt x="9" y="4"/>
                    </a:cubicBezTo>
                    <a:cubicBezTo>
                      <a:pt x="9" y="4"/>
                      <a:pt x="10" y="4"/>
                      <a:pt x="11" y="5"/>
                    </a:cubicBezTo>
                    <a:cubicBezTo>
                      <a:pt x="24" y="18"/>
                      <a:pt x="24" y="18"/>
                      <a:pt x="24" y="18"/>
                    </a:cubicBezTo>
                    <a:cubicBezTo>
                      <a:pt x="24" y="18"/>
                      <a:pt x="24" y="18"/>
                      <a:pt x="24" y="18"/>
                    </a:cubicBezTo>
                    <a:cubicBezTo>
                      <a:pt x="24" y="18"/>
                      <a:pt x="25" y="18"/>
                      <a:pt x="25" y="19"/>
                    </a:cubicBezTo>
                    <a:cubicBezTo>
                      <a:pt x="25" y="19"/>
                      <a:pt x="26" y="19"/>
                      <a:pt x="27" y="18"/>
                    </a:cubicBezTo>
                    <a:cubicBezTo>
                      <a:pt x="27" y="18"/>
                      <a:pt x="27" y="18"/>
                      <a:pt x="27" y="18"/>
                    </a:cubicBezTo>
                    <a:cubicBezTo>
                      <a:pt x="40" y="5"/>
                      <a:pt x="40" y="5"/>
                      <a:pt x="40" y="5"/>
                    </a:cubicBezTo>
                    <a:cubicBezTo>
                      <a:pt x="40" y="5"/>
                      <a:pt x="41" y="4"/>
                      <a:pt x="42" y="4"/>
                    </a:cubicBezTo>
                    <a:cubicBezTo>
                      <a:pt x="43" y="4"/>
                      <a:pt x="45" y="5"/>
                      <a:pt x="45" y="5"/>
                    </a:cubicBezTo>
                    <a:cubicBezTo>
                      <a:pt x="46" y="6"/>
                      <a:pt x="46" y="7"/>
                      <a:pt x="46" y="8"/>
                    </a:cubicBezTo>
                    <a:cubicBezTo>
                      <a:pt x="46" y="9"/>
                      <a:pt x="46" y="10"/>
                      <a:pt x="45" y="11"/>
                    </a:cubicBezTo>
                    <a:cubicBezTo>
                      <a:pt x="33" y="24"/>
                      <a:pt x="33" y="24"/>
                      <a:pt x="33" y="24"/>
                    </a:cubicBezTo>
                    <a:cubicBezTo>
                      <a:pt x="32" y="25"/>
                      <a:pt x="32" y="26"/>
                      <a:pt x="33" y="27"/>
                    </a:cubicBezTo>
                    <a:cubicBezTo>
                      <a:pt x="45" y="39"/>
                      <a:pt x="45" y="39"/>
                      <a:pt x="45" y="39"/>
                    </a:cubicBezTo>
                    <a:cubicBezTo>
                      <a:pt x="46" y="40"/>
                      <a:pt x="46" y="41"/>
                      <a:pt x="46" y="42"/>
                    </a:cubicBezTo>
                    <a:cubicBezTo>
                      <a:pt x="46" y="43"/>
                      <a:pt x="46" y="44"/>
                      <a:pt x="45" y="45"/>
                    </a:cubicBezTo>
                    <a:close/>
                  </a:path>
                </a:pathLst>
              </a:custGeom>
              <a:grpFill/>
              <a:ln>
                <a:noFill/>
              </a:ln>
              <a:extLst/>
            </p:spPr>
            <p:txBody>
              <a:bodyPr/>
              <a:lstStyle/>
              <a:p>
                <a:pPr>
                  <a:defRPr/>
                </a:pPr>
                <a:endParaRPr lang="zh-CN" altLang="en-US"/>
              </a:p>
            </p:txBody>
          </p:sp>
          <p:sp>
            <p:nvSpPr>
              <p:cNvPr id="41" name="Freeform 181"/>
              <p:cNvSpPr>
                <a:spLocks noEditPoints="1"/>
              </p:cNvSpPr>
              <p:nvPr/>
            </p:nvSpPr>
            <p:spPr bwMode="auto">
              <a:xfrm>
                <a:off x="7280276" y="1906588"/>
                <a:ext cx="447675" cy="447675"/>
              </a:xfrm>
              <a:custGeom>
                <a:avLst/>
                <a:gdLst>
                  <a:gd name="T0" fmla="*/ 74 w 148"/>
                  <a:gd name="T1" fmla="*/ 0 h 148"/>
                  <a:gd name="T2" fmla="*/ 0 w 148"/>
                  <a:gd name="T3" fmla="*/ 74 h 148"/>
                  <a:gd name="T4" fmla="*/ 74 w 148"/>
                  <a:gd name="T5" fmla="*/ 148 h 148"/>
                  <a:gd name="T6" fmla="*/ 148 w 148"/>
                  <a:gd name="T7" fmla="*/ 74 h 148"/>
                  <a:gd name="T8" fmla="*/ 74 w 148"/>
                  <a:gd name="T9" fmla="*/ 0 h 148"/>
                  <a:gd name="T10" fmla="*/ 74 w 148"/>
                  <a:gd name="T11" fmla="*/ 144 h 148"/>
                  <a:gd name="T12" fmla="*/ 4 w 148"/>
                  <a:gd name="T13" fmla="*/ 74 h 148"/>
                  <a:gd name="T14" fmla="*/ 74 w 148"/>
                  <a:gd name="T15" fmla="*/ 4 h 148"/>
                  <a:gd name="T16" fmla="*/ 144 w 148"/>
                  <a:gd name="T17" fmla="*/ 74 h 148"/>
                  <a:gd name="T18" fmla="*/ 74 w 148"/>
                  <a:gd name="T19" fmla="*/ 1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8">
                    <a:moveTo>
                      <a:pt x="74" y="0"/>
                    </a:moveTo>
                    <a:cubicBezTo>
                      <a:pt x="33" y="0"/>
                      <a:pt x="0" y="33"/>
                      <a:pt x="0" y="74"/>
                    </a:cubicBezTo>
                    <a:cubicBezTo>
                      <a:pt x="0" y="114"/>
                      <a:pt x="33" y="148"/>
                      <a:pt x="74" y="148"/>
                    </a:cubicBezTo>
                    <a:cubicBezTo>
                      <a:pt x="115" y="148"/>
                      <a:pt x="148" y="114"/>
                      <a:pt x="148" y="74"/>
                    </a:cubicBezTo>
                    <a:cubicBezTo>
                      <a:pt x="148" y="33"/>
                      <a:pt x="115" y="0"/>
                      <a:pt x="74" y="0"/>
                    </a:cubicBezTo>
                    <a:close/>
                    <a:moveTo>
                      <a:pt x="74" y="144"/>
                    </a:moveTo>
                    <a:cubicBezTo>
                      <a:pt x="35" y="144"/>
                      <a:pt x="4" y="112"/>
                      <a:pt x="4" y="74"/>
                    </a:cubicBezTo>
                    <a:cubicBezTo>
                      <a:pt x="4" y="35"/>
                      <a:pt x="35" y="4"/>
                      <a:pt x="74" y="4"/>
                    </a:cubicBezTo>
                    <a:cubicBezTo>
                      <a:pt x="113" y="4"/>
                      <a:pt x="144" y="35"/>
                      <a:pt x="144" y="74"/>
                    </a:cubicBezTo>
                    <a:cubicBezTo>
                      <a:pt x="144" y="112"/>
                      <a:pt x="113" y="144"/>
                      <a:pt x="74" y="144"/>
                    </a:cubicBezTo>
                    <a:close/>
                  </a:path>
                </a:pathLst>
              </a:custGeom>
              <a:grpFill/>
              <a:ln>
                <a:noFill/>
              </a:ln>
              <a:extLst/>
            </p:spPr>
            <p:txBody>
              <a:bodyPr/>
              <a:lstStyle/>
              <a:p>
                <a:pPr>
                  <a:defRPr/>
                </a:pPr>
                <a:endParaRPr lang="zh-CN" altLang="en-US"/>
              </a:p>
            </p:txBody>
          </p:sp>
        </p:grpSp>
      </p:grpSp>
      <p:sp>
        <p:nvSpPr>
          <p:cNvPr id="42" name="矩形 41"/>
          <p:cNvSpPr>
            <a:spLocks noChangeArrowheads="1"/>
          </p:cNvSpPr>
          <p:nvPr/>
        </p:nvSpPr>
        <p:spPr bwMode="auto">
          <a:xfrm>
            <a:off x="519113" y="4192588"/>
            <a:ext cx="334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800"/>
              </a:spcBef>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下面是正确的标识符：</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3" name="矩形 42"/>
          <p:cNvSpPr>
            <a:spLocks noChangeArrowheads="1"/>
          </p:cNvSpPr>
          <p:nvPr/>
        </p:nvSpPr>
        <p:spPr bwMode="auto">
          <a:xfrm>
            <a:off x="519113" y="5216525"/>
            <a:ext cx="334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800"/>
              </a:spcBef>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下面是不正确的标识符：</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par>
                                <p:cTn id="16" presetID="22" presetClass="entr" presetSubtype="8"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107950" y="1066800"/>
            <a:ext cx="9036050" cy="5059363"/>
          </a:xfrm>
        </p:spPr>
        <p:txBody>
          <a:bodyPr/>
          <a:lstStyle/>
          <a:p>
            <a:pPr eaLnBrk="1" hangingPunct="1"/>
            <a:r>
              <a:rPr lang="en-US" altLang="zh-CN" b="1" dirty="0" smtClean="0">
                <a:solidFill>
                  <a:srgbClr val="0070C0"/>
                </a:solidFill>
              </a:rPr>
              <a:t>2.1.3 Java</a:t>
            </a:r>
            <a:r>
              <a:rPr lang="zh-CN" altLang="en-US" b="1" dirty="0" smtClean="0">
                <a:solidFill>
                  <a:srgbClr val="0070C0"/>
                </a:solidFill>
              </a:rPr>
              <a:t>中的标识符</a:t>
            </a:r>
            <a:endParaRPr lang="en-US" altLang="zh-CN" b="1" dirty="0" smtClean="0">
              <a:solidFill>
                <a:srgbClr val="0070C0"/>
              </a:solidFill>
            </a:endParaRPr>
          </a:p>
          <a:p>
            <a:pPr lvl="1" eaLnBrk="1" hangingPunct="1"/>
            <a:r>
              <a:rPr lang="zh-CN" altLang="en-US" dirty="0" smtClean="0"/>
              <a:t>建议初学者在定义标识符时还应该遵循以下</a:t>
            </a:r>
            <a:r>
              <a:rPr lang="zh-CN" altLang="en-US" b="1" dirty="0" smtClean="0">
                <a:solidFill>
                  <a:srgbClr val="FF0000"/>
                </a:solidFill>
              </a:rPr>
              <a:t>规范</a:t>
            </a:r>
            <a:r>
              <a:rPr lang="zh-CN" altLang="en-US" dirty="0" smtClean="0"/>
              <a:t>：</a:t>
            </a:r>
          </a:p>
          <a:p>
            <a:pPr marL="457200" lvl="1" indent="0" eaLnBrk="1" hangingPunct="1">
              <a:buNone/>
            </a:pPr>
            <a:r>
              <a:rPr lang="en-US" altLang="zh-CN" dirty="0" smtClean="0"/>
              <a:t>1</a:t>
            </a:r>
            <a:r>
              <a:rPr lang="zh-CN" altLang="en-US" dirty="0" smtClean="0"/>
              <a:t>、包名所有字母一律小写。例如：</a:t>
            </a:r>
            <a:r>
              <a:rPr lang="en-US" altLang="zh-CN" dirty="0" err="1" smtClean="0"/>
              <a:t>cn.itcast.test</a:t>
            </a:r>
            <a:r>
              <a:rPr lang="zh-CN" altLang="en-US" dirty="0" smtClean="0"/>
              <a:t>。</a:t>
            </a:r>
          </a:p>
          <a:p>
            <a:pPr marL="457200" lvl="1" indent="0" eaLnBrk="1" hangingPunct="1">
              <a:buNone/>
            </a:pPr>
            <a:r>
              <a:rPr lang="en-US" altLang="zh-CN" dirty="0" smtClean="0"/>
              <a:t>2</a:t>
            </a:r>
            <a:r>
              <a:rPr lang="zh-CN" altLang="en-US" dirty="0" smtClean="0"/>
              <a:t>、类名和接口名每个单词的首字母都要大写。如：</a:t>
            </a:r>
            <a:r>
              <a:rPr lang="en-US" altLang="zh-CN" dirty="0" err="1" smtClean="0"/>
              <a:t>ArrayList</a:t>
            </a:r>
            <a:r>
              <a:rPr lang="zh-CN" altLang="en-US" dirty="0" smtClean="0"/>
              <a:t>、</a:t>
            </a:r>
            <a:r>
              <a:rPr lang="en-US" altLang="zh-CN" dirty="0" smtClean="0"/>
              <a:t>Iterator</a:t>
            </a:r>
            <a:r>
              <a:rPr lang="zh-CN" altLang="en-US" dirty="0" smtClean="0"/>
              <a:t>。</a:t>
            </a:r>
          </a:p>
          <a:p>
            <a:pPr marL="457200" lvl="1" indent="0" eaLnBrk="1" hangingPunct="1">
              <a:buNone/>
            </a:pPr>
            <a:r>
              <a:rPr lang="en-US" altLang="zh-CN" dirty="0" smtClean="0"/>
              <a:t>3</a:t>
            </a:r>
            <a:r>
              <a:rPr lang="zh-CN" altLang="en-US" dirty="0" smtClean="0"/>
              <a:t>、常量名所有字母都大写，单词之间用下划线连接。例如：</a:t>
            </a:r>
            <a:r>
              <a:rPr lang="en-US" altLang="zh-CN" dirty="0" smtClean="0"/>
              <a:t>DAY_OF_MONTH</a:t>
            </a:r>
            <a:r>
              <a:rPr lang="zh-CN" altLang="en-US" dirty="0" smtClean="0"/>
              <a:t>。</a:t>
            </a:r>
          </a:p>
          <a:p>
            <a:pPr marL="457200" lvl="1" indent="0" eaLnBrk="1" hangingPunct="1">
              <a:buNone/>
            </a:pPr>
            <a:r>
              <a:rPr lang="en-US" altLang="zh-CN" dirty="0" smtClean="0"/>
              <a:t>4</a:t>
            </a:r>
            <a:r>
              <a:rPr lang="zh-CN" altLang="en-US" dirty="0" smtClean="0"/>
              <a:t>、变量名和方法名的第一个单词首字母小写，从第二个单词开始每个单词首字母大写。例如：</a:t>
            </a:r>
            <a:r>
              <a:rPr lang="en-US" altLang="zh-CN" dirty="0" err="1" smtClean="0"/>
              <a:t>lineNumber</a:t>
            </a:r>
            <a:r>
              <a:rPr lang="zh-CN" altLang="en-US" dirty="0" smtClean="0"/>
              <a:t>、</a:t>
            </a:r>
            <a:r>
              <a:rPr lang="en-US" altLang="zh-CN" dirty="0" err="1" smtClean="0"/>
              <a:t>getLineNumber</a:t>
            </a:r>
            <a:r>
              <a:rPr lang="zh-CN" altLang="en-US" dirty="0" smtClean="0"/>
              <a:t>。</a:t>
            </a:r>
          </a:p>
          <a:p>
            <a:pPr marL="457200" lvl="1" indent="0" eaLnBrk="1" hangingPunct="1">
              <a:buNone/>
            </a:pPr>
            <a:r>
              <a:rPr lang="en-US" altLang="zh-CN" dirty="0" smtClean="0"/>
              <a:t>5</a:t>
            </a:r>
            <a:r>
              <a:rPr lang="zh-CN" altLang="en-US" dirty="0" smtClean="0"/>
              <a:t>、在程序中，应该尽量使用有意义的英文单词来定义标识符，使得程序便于阅读。例如使用</a:t>
            </a:r>
            <a:r>
              <a:rPr lang="en-US" altLang="zh-CN" dirty="0" err="1" smtClean="0"/>
              <a:t>userName</a:t>
            </a:r>
            <a:r>
              <a:rPr lang="zh-CN" altLang="en-US" dirty="0" smtClean="0"/>
              <a:t>表示用户名，</a:t>
            </a:r>
            <a:r>
              <a:rPr lang="en-US" altLang="zh-CN" dirty="0" smtClean="0"/>
              <a:t>password</a:t>
            </a:r>
            <a:r>
              <a:rPr lang="zh-CN" altLang="en-US" dirty="0" smtClean="0"/>
              <a:t>表示密码。</a:t>
            </a:r>
          </a:p>
          <a:p>
            <a:pPr eaLnBrk="1" hangingPunct="1"/>
            <a:endParaRPr lang="zh-CN" altLang="en-US" dirty="0" smtClean="0"/>
          </a:p>
        </p:txBody>
      </p:sp>
      <p:sp>
        <p:nvSpPr>
          <p:cNvPr id="6451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复习</a:t>
            </a:r>
            <a:endParaRPr lang="en-US" altLang="zh-CN" dirty="0" smtClean="0"/>
          </a:p>
          <a:p>
            <a:pPr lvl="1"/>
            <a:r>
              <a:rPr lang="zh-CN" altLang="en-US" dirty="0" smtClean="0"/>
              <a:t>解释</a:t>
            </a:r>
            <a:r>
              <a:rPr lang="en-US" altLang="zh-CN" dirty="0" smtClean="0"/>
              <a:t>JVM, JRE, JDK</a:t>
            </a:r>
            <a:r>
              <a:rPr lang="zh-CN" altLang="en-US" dirty="0" smtClean="0"/>
              <a:t>。</a:t>
            </a:r>
            <a:endParaRPr lang="en-US" altLang="zh-CN" dirty="0"/>
          </a:p>
          <a:p>
            <a:pPr lvl="1"/>
            <a:r>
              <a:rPr lang="zh-CN" altLang="en-US" dirty="0" smtClean="0"/>
              <a:t>解释</a:t>
            </a:r>
            <a:r>
              <a:rPr lang="en-US" altLang="zh-CN" dirty="0" err="1" smtClean="0"/>
              <a:t>javac</a:t>
            </a:r>
            <a:r>
              <a:rPr lang="en-US" altLang="zh-CN" dirty="0" smtClean="0"/>
              <a:t>/java</a:t>
            </a:r>
            <a:r>
              <a:rPr lang="zh-CN" altLang="en-US" dirty="0" smtClean="0"/>
              <a:t>的使用方法。</a:t>
            </a:r>
            <a:endParaRPr lang="en-US" altLang="zh-CN" dirty="0" smtClean="0"/>
          </a:p>
          <a:p>
            <a:pPr lvl="1"/>
            <a:r>
              <a:rPr lang="zh-CN" altLang="en-US" dirty="0" smtClean="0"/>
              <a:t>解释</a:t>
            </a:r>
            <a:r>
              <a:rPr lang="en-US" altLang="zh-CN" dirty="0"/>
              <a:t>J</a:t>
            </a:r>
            <a:r>
              <a:rPr lang="en-US" altLang="zh-CN" dirty="0" smtClean="0"/>
              <a:t>ava</a:t>
            </a:r>
            <a:r>
              <a:rPr lang="zh-CN" altLang="en-US" dirty="0" smtClean="0"/>
              <a:t>程序的执行过程。</a:t>
            </a:r>
            <a:endParaRPr lang="en-US" altLang="zh-CN" dirty="0" smtClean="0"/>
          </a:p>
          <a:p>
            <a:pPr lvl="1"/>
            <a:r>
              <a:rPr lang="zh-CN" altLang="en-US" dirty="0" smtClean="0"/>
              <a:t>什么是环境变量，在</a:t>
            </a:r>
            <a:r>
              <a:rPr lang="en-US" altLang="zh-CN" dirty="0" smtClean="0"/>
              <a:t>Java</a:t>
            </a:r>
            <a:r>
              <a:rPr lang="zh-CN" altLang="en-US" dirty="0" smtClean="0"/>
              <a:t>程序中开发中如何配置环境变量？</a:t>
            </a:r>
            <a:endParaRPr lang="en-US" altLang="zh-CN" dirty="0" smtClean="0"/>
          </a:p>
          <a:p>
            <a:pPr lvl="1"/>
            <a:r>
              <a:rPr lang="zh-CN" altLang="en-US" dirty="0" smtClean="0"/>
              <a:t>一个</a:t>
            </a:r>
            <a:r>
              <a:rPr lang="en-US" altLang="zh-CN" dirty="0" smtClean="0"/>
              <a:t>Java</a:t>
            </a:r>
            <a:r>
              <a:rPr lang="zh-CN" altLang="en-US" dirty="0" smtClean="0"/>
              <a:t>源文件的文件名有什么要求？</a:t>
            </a:r>
            <a:endParaRPr lang="en-US" altLang="zh-CN" dirty="0" smtClean="0"/>
          </a:p>
          <a:p>
            <a:pPr lvl="1"/>
            <a:r>
              <a:rPr lang="en-US" altLang="zh-CN" dirty="0" smtClean="0"/>
              <a:t>Java</a:t>
            </a:r>
            <a:r>
              <a:rPr lang="zh-CN" altLang="en-US" dirty="0" smtClean="0"/>
              <a:t>程序的入口点是？</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38471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457200" y="950913"/>
            <a:ext cx="8229600" cy="5059363"/>
          </a:xfrm>
        </p:spPr>
        <p:txBody>
          <a:bodyPr/>
          <a:lstStyle/>
          <a:p>
            <a:pPr eaLnBrk="1" hangingPunct="1">
              <a:lnSpc>
                <a:spcPct val="120000"/>
              </a:lnSpc>
              <a:spcBef>
                <a:spcPts val="600"/>
              </a:spcBef>
            </a:pPr>
            <a:r>
              <a:rPr lang="en-US" altLang="zh-CN" b="1" dirty="0" smtClean="0">
                <a:solidFill>
                  <a:srgbClr val="0070C0"/>
                </a:solidFill>
              </a:rPr>
              <a:t>2.1.4 Java</a:t>
            </a:r>
            <a:r>
              <a:rPr lang="zh-CN" altLang="en-US" b="1" dirty="0" smtClean="0">
                <a:solidFill>
                  <a:srgbClr val="0070C0"/>
                </a:solidFill>
              </a:rPr>
              <a:t>中的关键字</a:t>
            </a:r>
            <a:endParaRPr lang="en-US" altLang="zh-CN" b="1" dirty="0" smtClean="0">
              <a:solidFill>
                <a:srgbClr val="0070C0"/>
              </a:solidFill>
            </a:endParaRPr>
          </a:p>
          <a:p>
            <a:pPr lvl="1" eaLnBrk="1" hangingPunct="1">
              <a:lnSpc>
                <a:spcPct val="120000"/>
              </a:lnSpc>
              <a:spcBef>
                <a:spcPts val="600"/>
              </a:spcBef>
            </a:pPr>
            <a:r>
              <a:rPr lang="zh-CN" altLang="en-US" dirty="0" smtClean="0"/>
              <a:t>关键字是编程语言里事先定义好并赋予了特殊含义的单词，也称作保留字。和其它语言一样，</a:t>
            </a:r>
            <a:r>
              <a:rPr lang="en-US" altLang="zh-CN" dirty="0" smtClean="0"/>
              <a:t>Java</a:t>
            </a:r>
            <a:r>
              <a:rPr lang="zh-CN" altLang="en-US" dirty="0" smtClean="0"/>
              <a:t>中保留了许多关键字，例如，</a:t>
            </a:r>
            <a:r>
              <a:rPr lang="en-US" altLang="zh-CN" dirty="0" smtClean="0"/>
              <a:t>class</a:t>
            </a:r>
            <a:r>
              <a:rPr lang="zh-CN" altLang="en-US" dirty="0" smtClean="0"/>
              <a:t>、</a:t>
            </a:r>
            <a:r>
              <a:rPr lang="en-US" altLang="zh-CN" dirty="0" smtClean="0"/>
              <a:t>public</a:t>
            </a:r>
            <a:r>
              <a:rPr lang="zh-CN" altLang="en-US" dirty="0" smtClean="0"/>
              <a:t>等，下面列举的是</a:t>
            </a:r>
            <a:r>
              <a:rPr lang="en-US" altLang="zh-CN" dirty="0" smtClean="0"/>
              <a:t>Java</a:t>
            </a:r>
            <a:r>
              <a:rPr lang="zh-CN" altLang="en-US" dirty="0" smtClean="0"/>
              <a:t>中所有的关键字</a:t>
            </a:r>
            <a:r>
              <a:rPr lang="zh-CN" altLang="zh-CN" dirty="0" smtClean="0"/>
              <a:t>。</a:t>
            </a:r>
            <a:r>
              <a:rPr lang="zh-CN" altLang="en-US" b="1" dirty="0" smtClean="0">
                <a:solidFill>
                  <a:srgbClr val="FF0000"/>
                </a:solidFill>
              </a:rPr>
              <a:t>注意：关键字都是小写。</a:t>
            </a:r>
            <a:endParaRPr lang="en-US" altLang="zh-CN" b="1" dirty="0" smtClean="0">
              <a:solidFill>
                <a:srgbClr val="FF0000"/>
              </a:solidFill>
            </a:endParaRPr>
          </a:p>
        </p:txBody>
      </p:sp>
      <p:sp>
        <p:nvSpPr>
          <p:cNvPr id="6554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graphicFrame>
        <p:nvGraphicFramePr>
          <p:cNvPr id="5" name="内容占位符 4"/>
          <p:cNvGraphicFramePr>
            <a:graphicFrameLocks/>
          </p:cNvGraphicFramePr>
          <p:nvPr>
            <p:extLst>
              <p:ext uri="{D42A27DB-BD31-4B8C-83A1-F6EECF244321}">
                <p14:modId xmlns:p14="http://schemas.microsoft.com/office/powerpoint/2010/main" val="834482079"/>
              </p:ext>
            </p:extLst>
          </p:nvPr>
        </p:nvGraphicFramePr>
        <p:xfrm>
          <a:off x="723900" y="2972811"/>
          <a:ext cx="7696200" cy="3657700"/>
        </p:xfrm>
        <a:graphic>
          <a:graphicData uri="http://schemas.openxmlformats.org/drawingml/2006/table">
            <a:tbl>
              <a:tblPr/>
              <a:tblGrid>
                <a:gridCol w="1539875">
                  <a:extLst>
                    <a:ext uri="{9D8B030D-6E8A-4147-A177-3AD203B41FA5}">
                      <a16:colId xmlns:a16="http://schemas.microsoft.com/office/drawing/2014/main" val="20000"/>
                    </a:ext>
                  </a:extLst>
                </a:gridCol>
                <a:gridCol w="1538288">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320072">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800" b="1" i="0" u="none" strike="noStrike" cap="none" normalizeH="0" baseline="0" dirty="0" smtClean="0">
                          <a:ln>
                            <a:noFill/>
                          </a:ln>
                          <a:solidFill>
                            <a:schemeClr val="tx1"/>
                          </a:solidFill>
                          <a:effectLst/>
                          <a:latin typeface="Arial" pitchFamily="34" charset="0"/>
                          <a:ea typeface="宋体" pitchFamily="2" charset="-122"/>
                        </a:rPr>
                        <a:t>用于定义数据类型的关键字</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class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interface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byte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short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int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long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float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double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char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boolean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void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707">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800" b="1" i="0" u="none" strike="noStrike" cap="none" normalizeH="0" baseline="0" dirty="0" smtClean="0">
                          <a:ln>
                            <a:noFill/>
                          </a:ln>
                          <a:solidFill>
                            <a:schemeClr val="tx1"/>
                          </a:solidFill>
                          <a:effectLst/>
                          <a:latin typeface="Arial" pitchFamily="34" charset="0"/>
                          <a:ea typeface="宋体" pitchFamily="2" charset="-122"/>
                        </a:rPr>
                        <a:t>用于定义数据类型值的关键字</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true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false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707">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800" b="1" i="0" u="none" strike="noStrike" cap="none" normalizeH="0" baseline="0" dirty="0" smtClean="0">
                          <a:ln>
                            <a:noFill/>
                          </a:ln>
                          <a:solidFill>
                            <a:schemeClr val="tx1"/>
                          </a:solidFill>
                          <a:effectLst/>
                          <a:latin typeface="Arial" pitchFamily="34" charset="0"/>
                          <a:ea typeface="宋体" pitchFamily="2" charset="-122"/>
                        </a:rPr>
                        <a:t>用于定义流程控制的关键字</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if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else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switch</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case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default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while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do</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for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break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continue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07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return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795895" y="306946"/>
            <a:ext cx="4716082" cy="776289"/>
          </a:xfrm>
        </p:spPr>
        <p:txBody>
          <a:bodyPr>
            <a:normAutofit/>
          </a:bodyPr>
          <a:lstStyle/>
          <a:p>
            <a:r>
              <a:rPr lang="en-US" altLang="zh-CN" sz="3200" b="1" dirty="0" smtClean="0">
                <a:solidFill>
                  <a:srgbClr val="0070C0"/>
                </a:solidFill>
                <a:cs typeface="+mn-cs"/>
              </a:rPr>
              <a:t>Java</a:t>
            </a:r>
            <a:r>
              <a:rPr lang="zh-CN" altLang="en-US" sz="3200" b="1" dirty="0" smtClean="0">
                <a:solidFill>
                  <a:srgbClr val="0070C0"/>
                </a:solidFill>
                <a:cs typeface="+mn-cs"/>
              </a:rPr>
              <a:t>中的关键字</a:t>
            </a:r>
            <a:endParaRPr lang="zh-CN" altLang="en-US" sz="3200" b="1" dirty="0">
              <a:solidFill>
                <a:srgbClr val="0070C0"/>
              </a:solidFill>
              <a:cs typeface="+mn-cs"/>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586239067"/>
              </p:ext>
            </p:extLst>
          </p:nvPr>
        </p:nvGraphicFramePr>
        <p:xfrm>
          <a:off x="533977" y="1288472"/>
          <a:ext cx="7696200" cy="5120640"/>
        </p:xfrm>
        <a:graphic>
          <a:graphicData uri="http://schemas.openxmlformats.org/drawingml/2006/table">
            <a:tbl>
              <a:tblPr/>
              <a:tblGrid>
                <a:gridCol w="1539875">
                  <a:extLst>
                    <a:ext uri="{9D8B030D-6E8A-4147-A177-3AD203B41FA5}">
                      <a16:colId xmlns:a16="http://schemas.microsoft.com/office/drawing/2014/main" val="20000"/>
                    </a:ext>
                  </a:extLst>
                </a:gridCol>
                <a:gridCol w="1720850">
                  <a:extLst>
                    <a:ext uri="{9D8B030D-6E8A-4147-A177-3AD203B41FA5}">
                      <a16:colId xmlns:a16="http://schemas.microsoft.com/office/drawing/2014/main" val="20001"/>
                    </a:ext>
                  </a:extLst>
                </a:gridCol>
                <a:gridCol w="1357313">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348569">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800" b="1" i="0" u="none" strike="noStrike" cap="none" normalizeH="0" baseline="0" dirty="0" smtClean="0">
                          <a:ln>
                            <a:noFill/>
                          </a:ln>
                          <a:solidFill>
                            <a:schemeClr val="tx1"/>
                          </a:solidFill>
                          <a:effectLst/>
                          <a:latin typeface="Arial" pitchFamily="34" charset="0"/>
                          <a:ea typeface="宋体" pitchFamily="2" charset="-122"/>
                        </a:rPr>
                        <a:t>用于定义访问权限修饰符的关键字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800" b="1" i="0" u="none" strike="noStrike" cap="none" normalizeH="0" baseline="0" dirty="0" smtClean="0">
                          <a:ln>
                            <a:noFill/>
                          </a:ln>
                          <a:solidFill>
                            <a:schemeClr val="tx1"/>
                          </a:solidFill>
                          <a:effectLst/>
                          <a:latin typeface="Arial" pitchFamily="34" charset="0"/>
                          <a:ea typeface="宋体" pitchFamily="2" charset="-122"/>
                        </a:rPr>
                        <a:t>用于定义类，函数，变量修饰符的关键字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206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abstract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final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synchronized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800" b="1" i="0" u="none" strike="noStrike" cap="none" normalizeH="0" baseline="0" dirty="0" smtClean="0">
                          <a:ln>
                            <a:noFill/>
                          </a:ln>
                          <a:solidFill>
                            <a:schemeClr val="tx1"/>
                          </a:solidFill>
                          <a:effectLst/>
                          <a:latin typeface="Arial" pitchFamily="34" charset="0"/>
                          <a:ea typeface="宋体" pitchFamily="2" charset="-122"/>
                        </a:rPr>
                        <a:t>用于定义类与类之间关系的关键字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206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extends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implements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800" b="1" i="0" u="none" strike="noStrike" cap="none" normalizeH="0" baseline="0" dirty="0" smtClean="0">
                          <a:ln>
                            <a:noFill/>
                          </a:ln>
                          <a:solidFill>
                            <a:schemeClr val="tx1"/>
                          </a:solidFill>
                          <a:effectLst/>
                          <a:latin typeface="Arial" pitchFamily="34" charset="0"/>
                          <a:ea typeface="宋体" pitchFamily="2" charset="-122"/>
                        </a:rPr>
                        <a:t>用于定义建立实例及引用实例，判断实例的关键字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new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super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instanceof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800" b="1" i="0" u="none" strike="noStrike" cap="none" normalizeH="0" baseline="0" dirty="0" smtClean="0">
                          <a:ln>
                            <a:noFill/>
                          </a:ln>
                          <a:solidFill>
                            <a:schemeClr val="tx1"/>
                          </a:solidFill>
                          <a:effectLst/>
                          <a:latin typeface="Arial" pitchFamily="34" charset="0"/>
                          <a:ea typeface="宋体" pitchFamily="2" charset="-122"/>
                        </a:rPr>
                        <a:t>用于异常处理的关键字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finally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throw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throws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800" b="1" i="0" u="none" strike="noStrike" cap="none" normalizeH="0" baseline="0" dirty="0" smtClean="0">
                          <a:ln>
                            <a:noFill/>
                          </a:ln>
                          <a:solidFill>
                            <a:schemeClr val="tx1"/>
                          </a:solidFill>
                          <a:effectLst/>
                          <a:latin typeface="Arial" pitchFamily="34" charset="0"/>
                          <a:ea typeface="宋体" pitchFamily="2" charset="-122"/>
                        </a:rPr>
                        <a:t>用于包的关键字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package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import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800" b="1" i="0" u="none" strike="noStrike" cap="none" normalizeH="0" baseline="0" dirty="0" smtClean="0">
                          <a:ln>
                            <a:noFill/>
                          </a:ln>
                          <a:solidFill>
                            <a:schemeClr val="tx1"/>
                          </a:solidFill>
                          <a:effectLst/>
                          <a:latin typeface="Arial" pitchFamily="34" charset="0"/>
                          <a:ea typeface="宋体" pitchFamily="2" charset="-122"/>
                        </a:rPr>
                        <a:t>其他修饰符关键字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3206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native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strictfp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transient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volatile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800" b="0" i="0" u="none" strike="noStrike" cap="none" normalizeH="0" baseline="0" dirty="0" smtClean="0">
                          <a:ln>
                            <a:noFill/>
                          </a:ln>
                          <a:solidFill>
                            <a:schemeClr val="tx1"/>
                          </a:solidFill>
                          <a:effectLst/>
                          <a:latin typeface="Arial" pitchFamily="34" charset="0"/>
                          <a:ea typeface="宋体" pitchFamily="2" charset="-122"/>
                        </a:rPr>
                        <a:t>assert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82455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1711037" y="309131"/>
            <a:ext cx="4929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0070C0"/>
                </a:solidFill>
                <a:latin typeface="微软雅黑" panose="020B0503020204020204" pitchFamily="34" charset="-122"/>
                <a:ea typeface="微软雅黑" panose="020B0503020204020204" pitchFamily="34" charset="-122"/>
              </a:rPr>
              <a:t>Java</a:t>
            </a:r>
            <a:r>
              <a:rPr lang="zh-CN" altLang="en-US" sz="3200" b="1" dirty="0">
                <a:solidFill>
                  <a:srgbClr val="0070C0"/>
                </a:solidFill>
                <a:latin typeface="微软雅黑" panose="020B0503020204020204" pitchFamily="34" charset="-122"/>
                <a:ea typeface="微软雅黑" panose="020B0503020204020204" pitchFamily="34" charset="-122"/>
              </a:rPr>
              <a:t>数据类型的划分</a:t>
            </a:r>
          </a:p>
        </p:txBody>
      </p:sp>
      <p:pic>
        <p:nvPicPr>
          <p:cNvPr id="21507" name="Picture 2"/>
          <p:cNvPicPr>
            <a:picLocks noChangeAspect="1" noChangeArrowheads="1"/>
          </p:cNvPicPr>
          <p:nvPr/>
        </p:nvPicPr>
        <p:blipFill>
          <a:blip r:embed="rId2">
            <a:lum bright="-14000" contrast="44000"/>
            <a:extLst>
              <a:ext uri="{28A0092B-C50C-407E-A947-70E740481C1C}">
                <a14:useLocalDpi xmlns:a14="http://schemas.microsoft.com/office/drawing/2010/main" val="0"/>
              </a:ext>
            </a:extLst>
          </a:blip>
          <a:srcRect/>
          <a:stretch>
            <a:fillRect/>
          </a:stretch>
        </p:blipFill>
        <p:spPr bwMode="auto">
          <a:xfrm>
            <a:off x="71438" y="1252538"/>
            <a:ext cx="892968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43000" y="5485612"/>
            <a:ext cx="5109091" cy="461665"/>
          </a:xfrm>
          <a:prstGeom prst="rect">
            <a:avLst/>
          </a:prstGeom>
          <a:noFill/>
        </p:spPr>
        <p:txBody>
          <a:bodyPr wrap="none" rtlCol="0">
            <a:spAutoFit/>
          </a:bodyPr>
          <a:lstStyle/>
          <a:p>
            <a:r>
              <a:rPr lang="en-US" altLang="zh-CN" sz="2400" dirty="0">
                <a:latin typeface="+mn-ea"/>
                <a:ea typeface="+mn-ea"/>
              </a:rPr>
              <a:t>Java</a:t>
            </a:r>
            <a:r>
              <a:rPr lang="zh-CN" altLang="en-US" sz="2400" dirty="0">
                <a:latin typeface="+mn-ea"/>
                <a:ea typeface="+mn-ea"/>
              </a:rPr>
              <a:t>中定义了</a:t>
            </a:r>
            <a:r>
              <a:rPr lang="en-US" altLang="zh-CN" sz="2400" dirty="0">
                <a:latin typeface="+mn-ea"/>
                <a:ea typeface="+mn-ea"/>
              </a:rPr>
              <a:t>4</a:t>
            </a:r>
            <a:r>
              <a:rPr lang="zh-CN" altLang="en-US" sz="2400" dirty="0">
                <a:latin typeface="+mn-ea"/>
                <a:ea typeface="+mn-ea"/>
              </a:rPr>
              <a:t>类</a:t>
            </a:r>
            <a:r>
              <a:rPr lang="en-US" altLang="zh-CN" sz="2400" dirty="0">
                <a:latin typeface="+mn-ea"/>
                <a:ea typeface="+mn-ea"/>
              </a:rPr>
              <a:t>8</a:t>
            </a:r>
            <a:r>
              <a:rPr lang="zh-CN" altLang="en-US" sz="2400" dirty="0">
                <a:latin typeface="+mn-ea"/>
                <a:ea typeface="+mn-ea"/>
              </a:rPr>
              <a:t>种基本数据类型</a:t>
            </a:r>
            <a:r>
              <a:rPr lang="zh-CN" altLang="en-US" sz="2400" dirty="0" smtClean="0">
                <a:latin typeface="+mn-ea"/>
                <a:ea typeface="+mn-ea"/>
              </a:rPr>
              <a:t>。</a:t>
            </a:r>
            <a:endParaRPr lang="en-US" altLang="zh-CN" sz="2400" dirty="0">
              <a:latin typeface="+mn-ea"/>
              <a:ea typeface="+mn-ea"/>
            </a:endParaRPr>
          </a:p>
        </p:txBody>
      </p:sp>
    </p:spTree>
    <p:extLst>
      <p:ext uri="{BB962C8B-B14F-4D97-AF65-F5344CB8AC3E}">
        <p14:creationId xmlns:p14="http://schemas.microsoft.com/office/powerpoint/2010/main" val="152150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p:txBody>
          <a:bodyPr/>
          <a:lstStyle/>
          <a:p>
            <a:pPr eaLnBrk="1" hangingPunct="1">
              <a:defRPr/>
            </a:pPr>
            <a:r>
              <a:rPr lang="en-US" altLang="zh-CN" b="1" dirty="0" smtClean="0">
                <a:solidFill>
                  <a:srgbClr val="0070C0"/>
                </a:solidFill>
              </a:rPr>
              <a:t>2.1.5 Java</a:t>
            </a:r>
            <a:r>
              <a:rPr lang="zh-CN" altLang="en-US" b="1" dirty="0" smtClean="0">
                <a:solidFill>
                  <a:srgbClr val="0070C0"/>
                </a:solidFill>
              </a:rPr>
              <a:t>中的常量</a:t>
            </a:r>
            <a:endParaRPr lang="en-US" altLang="zh-CN" b="1" dirty="0" smtClean="0">
              <a:solidFill>
                <a:srgbClr val="0070C0"/>
              </a:solidFill>
            </a:endParaRPr>
          </a:p>
          <a:p>
            <a:pPr lvl="1" eaLnBrk="1" hangingPunct="1">
              <a:defRPr/>
            </a:pPr>
            <a:r>
              <a:rPr lang="zh-CN" altLang="en-US" dirty="0" smtClean="0">
                <a:solidFill>
                  <a:srgbClr val="FF0000"/>
                </a:solidFill>
              </a:rPr>
              <a:t>常量</a:t>
            </a:r>
            <a:r>
              <a:rPr lang="zh-CN" altLang="en-US" dirty="0" smtClean="0"/>
              <a:t>就是在程序中固定不变的值，是不能改变的数据。</a:t>
            </a:r>
            <a:endParaRPr lang="en-US" altLang="zh-CN" dirty="0"/>
          </a:p>
          <a:p>
            <a:pPr lvl="1" eaLnBrk="1" hangingPunct="1">
              <a:defRPr/>
            </a:pPr>
            <a:r>
              <a:rPr lang="zh-CN" altLang="en-US" dirty="0" smtClean="0">
                <a:solidFill>
                  <a:schemeClr val="tx1">
                    <a:lumMod val="85000"/>
                    <a:lumOff val="15000"/>
                  </a:schemeClr>
                </a:solidFill>
              </a:rPr>
              <a:t>常量</a:t>
            </a:r>
            <a:r>
              <a:rPr lang="zh-CN" altLang="en-US" dirty="0">
                <a:solidFill>
                  <a:schemeClr val="tx1">
                    <a:lumMod val="85000"/>
                    <a:lumOff val="15000"/>
                  </a:schemeClr>
                </a:solidFill>
              </a:rPr>
              <a:t>分为</a:t>
            </a:r>
            <a:r>
              <a:rPr lang="zh-CN" altLang="en-US" dirty="0">
                <a:solidFill>
                  <a:srgbClr val="FF0000"/>
                </a:solidFill>
              </a:rPr>
              <a:t>符号常量</a:t>
            </a:r>
            <a:r>
              <a:rPr lang="zh-CN" altLang="en-US" dirty="0">
                <a:solidFill>
                  <a:schemeClr val="tx1">
                    <a:lumMod val="85000"/>
                    <a:lumOff val="15000"/>
                  </a:schemeClr>
                </a:solidFill>
              </a:rPr>
              <a:t>（</a:t>
            </a:r>
            <a:r>
              <a:rPr lang="en-US" altLang="zh-CN" dirty="0">
                <a:solidFill>
                  <a:schemeClr val="tx1">
                    <a:lumMod val="85000"/>
                    <a:lumOff val="15000"/>
                  </a:schemeClr>
                </a:solidFill>
              </a:rPr>
              <a:t>Symbolic Constant</a:t>
            </a:r>
            <a:r>
              <a:rPr lang="zh-CN" altLang="en-US" dirty="0">
                <a:solidFill>
                  <a:schemeClr val="tx1">
                    <a:lumMod val="85000"/>
                    <a:lumOff val="15000"/>
                  </a:schemeClr>
                </a:solidFill>
              </a:rPr>
              <a:t>）和</a:t>
            </a:r>
            <a:r>
              <a:rPr lang="zh-CN" altLang="en-US" dirty="0">
                <a:solidFill>
                  <a:srgbClr val="FF0000"/>
                </a:solidFill>
              </a:rPr>
              <a:t>直接量</a:t>
            </a:r>
            <a:r>
              <a:rPr lang="zh-CN" altLang="en-US" dirty="0">
                <a:solidFill>
                  <a:schemeClr val="tx1">
                    <a:lumMod val="85000"/>
                    <a:lumOff val="15000"/>
                  </a:schemeClr>
                </a:solidFill>
              </a:rPr>
              <a:t>（</a:t>
            </a:r>
            <a:r>
              <a:rPr lang="en-US" altLang="zh-CN" dirty="0">
                <a:solidFill>
                  <a:schemeClr val="tx1">
                    <a:lumMod val="85000"/>
                    <a:lumOff val="15000"/>
                  </a:schemeClr>
                </a:solidFill>
              </a:rPr>
              <a:t>Literal Constant</a:t>
            </a:r>
            <a:r>
              <a:rPr lang="zh-CN" altLang="en-US" dirty="0">
                <a:solidFill>
                  <a:schemeClr val="tx1">
                    <a:lumMod val="85000"/>
                    <a:lumOff val="15000"/>
                  </a:schemeClr>
                </a:solidFill>
              </a:rPr>
              <a:t>）两种</a:t>
            </a:r>
            <a:r>
              <a:rPr lang="zh-CN" altLang="en-US" dirty="0" smtClean="0">
                <a:solidFill>
                  <a:schemeClr val="tx1">
                    <a:lumMod val="85000"/>
                    <a:lumOff val="15000"/>
                  </a:schemeClr>
                </a:solidFill>
              </a:rPr>
              <a:t>。</a:t>
            </a:r>
            <a:endParaRPr lang="en-US" altLang="zh-CN" dirty="0" smtClean="0">
              <a:solidFill>
                <a:schemeClr val="tx1">
                  <a:lumMod val="85000"/>
                  <a:lumOff val="15000"/>
                </a:schemeClr>
              </a:solidFill>
            </a:endParaRPr>
          </a:p>
          <a:p>
            <a:pPr lvl="1" eaLnBrk="1" hangingPunct="1">
              <a:defRPr/>
            </a:pPr>
            <a:r>
              <a:rPr lang="zh-CN" altLang="en-US" dirty="0" smtClean="0"/>
              <a:t>符号</a:t>
            </a:r>
            <a:r>
              <a:rPr lang="zh-CN" altLang="en-US" dirty="0"/>
              <a:t>常量在程序运行过程中其值不可以改变，符号常量一般用大写字母</a:t>
            </a:r>
            <a:r>
              <a:rPr lang="zh-CN" altLang="en-US" dirty="0" smtClean="0"/>
              <a:t>。</a:t>
            </a:r>
            <a:r>
              <a:rPr lang="zh-CN" altLang="en-US" dirty="0">
                <a:solidFill>
                  <a:schemeClr val="tx1">
                    <a:lumMod val="85000"/>
                    <a:lumOff val="15000"/>
                  </a:schemeClr>
                </a:solidFill>
              </a:rPr>
              <a:t>例如，定义数学常数</a:t>
            </a:r>
            <a:r>
              <a:rPr lang="en-US" altLang="zh-CN" dirty="0">
                <a:solidFill>
                  <a:schemeClr val="tx1">
                    <a:lumMod val="85000"/>
                    <a:lumOff val="15000"/>
                  </a:schemeClr>
                </a:solidFill>
              </a:rPr>
              <a:t>PI</a:t>
            </a:r>
            <a:r>
              <a:rPr lang="zh-CN" altLang="en-US" dirty="0" smtClean="0">
                <a:solidFill>
                  <a:schemeClr val="tx1">
                    <a:lumMod val="85000"/>
                    <a:lumOff val="15000"/>
                  </a:schemeClr>
                </a:solidFill>
              </a:rPr>
              <a:t>：</a:t>
            </a:r>
            <a:r>
              <a:rPr lang="en-US" altLang="zh-CN" dirty="0" smtClean="0">
                <a:solidFill>
                  <a:schemeClr val="tx1">
                    <a:lumMod val="85000"/>
                    <a:lumOff val="15000"/>
                  </a:schemeClr>
                </a:solidFill>
              </a:rPr>
              <a:t>final </a:t>
            </a:r>
            <a:r>
              <a:rPr lang="en-US" altLang="zh-CN" dirty="0">
                <a:solidFill>
                  <a:schemeClr val="tx1">
                    <a:lumMod val="85000"/>
                    <a:lumOff val="15000"/>
                  </a:schemeClr>
                </a:solidFill>
              </a:rPr>
              <a:t>double PI = 3.14159</a:t>
            </a:r>
            <a:r>
              <a:rPr lang="en-US" altLang="zh-CN" dirty="0" smtClean="0">
                <a:solidFill>
                  <a:schemeClr val="tx1">
                    <a:lumMod val="85000"/>
                    <a:lumOff val="15000"/>
                  </a:schemeClr>
                </a:solidFill>
              </a:rPr>
              <a:t>;</a:t>
            </a:r>
            <a:endParaRPr lang="en-US" altLang="zh-CN" dirty="0" smtClean="0"/>
          </a:p>
          <a:p>
            <a:pPr lvl="1" eaLnBrk="1" hangingPunct="1">
              <a:defRPr/>
            </a:pPr>
            <a:r>
              <a:rPr lang="zh-CN" altLang="zh-CN" dirty="0" smtClean="0"/>
              <a:t>在</a:t>
            </a:r>
            <a:r>
              <a:rPr lang="en-US" altLang="zh-CN" dirty="0" smtClean="0"/>
              <a:t>Java</a:t>
            </a:r>
            <a:r>
              <a:rPr lang="zh-CN" altLang="zh-CN" dirty="0" smtClean="0"/>
              <a:t>中，常量包括整型常量、浮点数常量、布尔常量、字符常量等。</a:t>
            </a:r>
            <a:endParaRPr lang="en-US" altLang="zh-CN" dirty="0" smtClean="0"/>
          </a:p>
        </p:txBody>
      </p:sp>
      <p:sp>
        <p:nvSpPr>
          <p:cNvPr id="6656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a:xfrm>
            <a:off x="317500" y="992188"/>
            <a:ext cx="8229600" cy="5059362"/>
          </a:xfrm>
        </p:spPr>
        <p:txBody>
          <a:bodyPr/>
          <a:lstStyle/>
          <a:p>
            <a:pPr eaLnBrk="1" hangingPunct="1"/>
            <a:r>
              <a:rPr lang="en-US" altLang="zh-CN" b="1" dirty="0" smtClean="0">
                <a:solidFill>
                  <a:srgbClr val="0070C0"/>
                </a:solidFill>
              </a:rPr>
              <a:t>2.1.5 Java</a:t>
            </a:r>
            <a:r>
              <a:rPr lang="zh-CN" altLang="en-US" b="1" dirty="0" smtClean="0">
                <a:solidFill>
                  <a:srgbClr val="0070C0"/>
                </a:solidFill>
              </a:rPr>
              <a:t>中的常量</a:t>
            </a:r>
            <a:endParaRPr lang="en-US" altLang="zh-CN" b="1" dirty="0" smtClean="0">
              <a:solidFill>
                <a:srgbClr val="0070C0"/>
              </a:solidFill>
            </a:endParaRPr>
          </a:p>
          <a:p>
            <a:pPr lvl="1" eaLnBrk="1" hangingPunct="1"/>
            <a:r>
              <a:rPr lang="en-US" altLang="zh-CN" b="1" dirty="0" smtClean="0"/>
              <a:t>1</a:t>
            </a:r>
            <a:r>
              <a:rPr lang="zh-CN" altLang="en-US" b="1" dirty="0" smtClean="0"/>
              <a:t>、</a:t>
            </a:r>
            <a:r>
              <a:rPr lang="zh-CN" altLang="zh-CN" b="1" dirty="0" smtClean="0"/>
              <a:t>整型常量</a:t>
            </a:r>
            <a:endParaRPr lang="en-US" altLang="zh-CN" b="1" dirty="0" smtClean="0"/>
          </a:p>
          <a:p>
            <a:pPr lvl="1" eaLnBrk="1" hangingPunct="1"/>
            <a:r>
              <a:rPr lang="zh-CN" altLang="en-US" dirty="0" smtClean="0"/>
              <a:t>整型常量</a:t>
            </a:r>
            <a:r>
              <a:rPr lang="zh-CN" altLang="zh-CN" dirty="0" smtClean="0"/>
              <a:t>是整数类型的数据，</a:t>
            </a:r>
            <a:r>
              <a:rPr lang="zh-CN" altLang="en-US" dirty="0" smtClean="0"/>
              <a:t>它的表现形式有四种，具体如下：</a:t>
            </a:r>
            <a:endParaRPr lang="zh-CN" altLang="zh-CN" dirty="0" smtClean="0"/>
          </a:p>
          <a:p>
            <a:pPr lvl="1" eaLnBrk="1" hangingPunct="1"/>
            <a:r>
              <a:rPr lang="zh-CN" altLang="zh-CN" dirty="0" smtClean="0"/>
              <a:t>二进制：由数字</a:t>
            </a:r>
            <a:r>
              <a:rPr lang="en-US" altLang="zh-CN" dirty="0" smtClean="0"/>
              <a:t>0 </a:t>
            </a:r>
            <a:r>
              <a:rPr lang="zh-CN" altLang="zh-CN" dirty="0" smtClean="0"/>
              <a:t>和</a:t>
            </a:r>
            <a:r>
              <a:rPr lang="en-US" altLang="zh-CN" dirty="0" smtClean="0"/>
              <a:t>1 </a:t>
            </a:r>
            <a:r>
              <a:rPr lang="zh-CN" altLang="zh-CN" dirty="0" smtClean="0"/>
              <a:t>组成的数字序列</a:t>
            </a:r>
            <a:r>
              <a:rPr lang="zh-CN" altLang="en-US" dirty="0" smtClean="0"/>
              <a:t>，如：</a:t>
            </a:r>
            <a:r>
              <a:rPr lang="en-US" altLang="zh-CN" dirty="0" smtClean="0"/>
              <a:t>00110101</a:t>
            </a:r>
            <a:r>
              <a:rPr lang="zh-CN" altLang="zh-CN" dirty="0" smtClean="0"/>
              <a:t>。</a:t>
            </a:r>
          </a:p>
          <a:p>
            <a:pPr lvl="1" eaLnBrk="1" hangingPunct="1"/>
            <a:r>
              <a:rPr lang="zh-CN" altLang="zh-CN" dirty="0" smtClean="0"/>
              <a:t>八进制：</a:t>
            </a:r>
            <a:r>
              <a:rPr lang="zh-CN" altLang="zh-CN" b="1" dirty="0" smtClean="0">
                <a:solidFill>
                  <a:srgbClr val="FF0000"/>
                </a:solidFill>
              </a:rPr>
              <a:t>以</a:t>
            </a:r>
            <a:r>
              <a:rPr lang="en-US" altLang="zh-CN" b="1" dirty="0" smtClean="0">
                <a:solidFill>
                  <a:srgbClr val="FF0000"/>
                </a:solidFill>
              </a:rPr>
              <a:t>0</a:t>
            </a:r>
            <a:r>
              <a:rPr lang="zh-CN" altLang="zh-CN" b="1" dirty="0" smtClean="0">
                <a:solidFill>
                  <a:srgbClr val="FF0000"/>
                </a:solidFill>
              </a:rPr>
              <a:t>开头</a:t>
            </a:r>
            <a:r>
              <a:rPr lang="zh-CN" altLang="zh-CN" dirty="0" smtClean="0"/>
              <a:t>并且其后由</a:t>
            </a:r>
            <a:r>
              <a:rPr lang="en-US" altLang="zh-CN" dirty="0" smtClean="0"/>
              <a:t>0 ~7</a:t>
            </a:r>
            <a:r>
              <a:rPr lang="zh-CN" altLang="zh-CN" dirty="0" smtClean="0"/>
              <a:t>范围（包括</a:t>
            </a:r>
            <a:r>
              <a:rPr lang="en-US" altLang="zh-CN" dirty="0" smtClean="0"/>
              <a:t>0</a:t>
            </a:r>
            <a:r>
              <a:rPr lang="zh-CN" altLang="zh-CN" dirty="0" smtClean="0"/>
              <a:t>和</a:t>
            </a:r>
            <a:r>
              <a:rPr lang="en-US" altLang="zh-CN" dirty="0" smtClean="0"/>
              <a:t>7</a:t>
            </a:r>
            <a:r>
              <a:rPr lang="zh-CN" altLang="zh-CN" dirty="0" smtClean="0"/>
              <a:t>）内的整数组成的数字序列，如：</a:t>
            </a:r>
            <a:r>
              <a:rPr lang="en-US" altLang="zh-CN" dirty="0" smtClean="0"/>
              <a:t>0342</a:t>
            </a:r>
            <a:r>
              <a:rPr lang="zh-CN" altLang="zh-CN" dirty="0" smtClean="0"/>
              <a:t>。</a:t>
            </a:r>
          </a:p>
          <a:p>
            <a:pPr lvl="1" eaLnBrk="1" hangingPunct="1"/>
            <a:r>
              <a:rPr lang="zh-CN" altLang="zh-CN" dirty="0" smtClean="0"/>
              <a:t>十进制：由数字</a:t>
            </a:r>
            <a:r>
              <a:rPr lang="en-US" altLang="zh-CN" dirty="0" smtClean="0"/>
              <a:t>0~9</a:t>
            </a:r>
            <a:r>
              <a:rPr lang="zh-CN" altLang="zh-CN" dirty="0" smtClean="0"/>
              <a:t>范围（包括</a:t>
            </a:r>
            <a:r>
              <a:rPr lang="en-US" altLang="zh-CN" dirty="0" smtClean="0"/>
              <a:t>0</a:t>
            </a:r>
            <a:r>
              <a:rPr lang="zh-CN" altLang="zh-CN" dirty="0" smtClean="0"/>
              <a:t>和</a:t>
            </a:r>
            <a:r>
              <a:rPr lang="en-US" altLang="zh-CN" dirty="0" smtClean="0"/>
              <a:t>9</a:t>
            </a:r>
            <a:r>
              <a:rPr lang="zh-CN" altLang="zh-CN" dirty="0" smtClean="0"/>
              <a:t>）内的整数组成的数字序列。如：</a:t>
            </a:r>
            <a:r>
              <a:rPr lang="en-US" altLang="zh-CN" dirty="0" smtClean="0"/>
              <a:t>198</a:t>
            </a:r>
            <a:r>
              <a:rPr lang="zh-CN" altLang="zh-CN" dirty="0" smtClean="0"/>
              <a:t>。整数以十进制表示时，</a:t>
            </a:r>
            <a:r>
              <a:rPr lang="zh-CN" altLang="zh-CN" b="1" dirty="0" smtClean="0">
                <a:solidFill>
                  <a:srgbClr val="FF0000"/>
                </a:solidFill>
              </a:rPr>
              <a:t>第一位不能是</a:t>
            </a:r>
            <a:r>
              <a:rPr lang="en-US" altLang="zh-CN" b="1" dirty="0" smtClean="0">
                <a:solidFill>
                  <a:srgbClr val="FF0000"/>
                </a:solidFill>
              </a:rPr>
              <a:t>0</a:t>
            </a:r>
            <a:r>
              <a:rPr lang="zh-CN" altLang="zh-CN" b="1" dirty="0" smtClean="0">
                <a:solidFill>
                  <a:srgbClr val="FF0000"/>
                </a:solidFill>
              </a:rPr>
              <a:t>，</a:t>
            </a:r>
            <a:r>
              <a:rPr lang="en-US" altLang="zh-CN" b="1" dirty="0" smtClean="0">
                <a:solidFill>
                  <a:srgbClr val="FF0000"/>
                </a:solidFill>
              </a:rPr>
              <a:t>0</a:t>
            </a:r>
            <a:r>
              <a:rPr lang="zh-CN" altLang="zh-CN" b="1" dirty="0" smtClean="0">
                <a:solidFill>
                  <a:srgbClr val="FF0000"/>
                </a:solidFill>
              </a:rPr>
              <a:t>本身除外</a:t>
            </a:r>
            <a:r>
              <a:rPr lang="zh-CN" altLang="en-US" dirty="0" smtClean="0"/>
              <a:t>。</a:t>
            </a:r>
            <a:endParaRPr lang="zh-CN" altLang="zh-CN" dirty="0" smtClean="0"/>
          </a:p>
          <a:p>
            <a:pPr lvl="1" eaLnBrk="1" hangingPunct="1"/>
            <a:r>
              <a:rPr lang="zh-CN" altLang="zh-CN" dirty="0" smtClean="0"/>
              <a:t>十六进制：</a:t>
            </a:r>
            <a:r>
              <a:rPr lang="zh-CN" altLang="zh-CN" b="1" dirty="0" smtClean="0">
                <a:solidFill>
                  <a:srgbClr val="FF0000"/>
                </a:solidFill>
              </a:rPr>
              <a:t>以</a:t>
            </a:r>
            <a:r>
              <a:rPr lang="en-US" altLang="zh-CN" b="1" dirty="0" smtClean="0">
                <a:solidFill>
                  <a:srgbClr val="FF0000"/>
                </a:solidFill>
              </a:rPr>
              <a:t>0x</a:t>
            </a:r>
            <a:r>
              <a:rPr lang="zh-CN" altLang="zh-CN" b="1" dirty="0" smtClean="0">
                <a:solidFill>
                  <a:srgbClr val="FF0000"/>
                </a:solidFill>
              </a:rPr>
              <a:t>或者</a:t>
            </a:r>
            <a:r>
              <a:rPr lang="en-US" altLang="zh-CN" b="1" dirty="0" smtClean="0">
                <a:solidFill>
                  <a:srgbClr val="FF0000"/>
                </a:solidFill>
              </a:rPr>
              <a:t>0X</a:t>
            </a:r>
            <a:r>
              <a:rPr lang="zh-CN" altLang="zh-CN" b="1" dirty="0" smtClean="0">
                <a:solidFill>
                  <a:srgbClr val="FF0000"/>
                </a:solidFill>
              </a:rPr>
              <a:t>开头</a:t>
            </a:r>
            <a:r>
              <a:rPr lang="zh-CN" altLang="zh-CN" dirty="0" smtClean="0"/>
              <a:t>并且其后由</a:t>
            </a:r>
            <a:r>
              <a:rPr lang="en-US" altLang="zh-CN" dirty="0" smtClean="0"/>
              <a:t>0~9</a:t>
            </a:r>
            <a:r>
              <a:rPr lang="zh-CN" altLang="zh-CN" dirty="0" smtClean="0"/>
              <a:t>、</a:t>
            </a:r>
            <a:r>
              <a:rPr lang="en-US" altLang="zh-CN" dirty="0" smtClean="0"/>
              <a:t>A~F(</a:t>
            </a:r>
            <a:r>
              <a:rPr lang="zh-CN" altLang="zh-CN" dirty="0" smtClean="0"/>
              <a:t>包括</a:t>
            </a:r>
            <a:r>
              <a:rPr lang="en-US" altLang="zh-CN" dirty="0" smtClean="0"/>
              <a:t>0</a:t>
            </a:r>
            <a:r>
              <a:rPr lang="zh-CN" altLang="zh-CN" dirty="0" smtClean="0"/>
              <a:t>和</a:t>
            </a:r>
            <a:r>
              <a:rPr lang="en-US" altLang="zh-CN" dirty="0" smtClean="0"/>
              <a:t>9</a:t>
            </a:r>
            <a:r>
              <a:rPr lang="zh-CN" altLang="zh-CN" dirty="0" smtClean="0"/>
              <a:t>、</a:t>
            </a:r>
            <a:r>
              <a:rPr lang="en-US" altLang="zh-CN" dirty="0" smtClean="0"/>
              <a:t>A</a:t>
            </a:r>
            <a:r>
              <a:rPr lang="zh-CN" altLang="zh-CN" dirty="0" smtClean="0"/>
              <a:t>和</a:t>
            </a:r>
            <a:r>
              <a:rPr lang="en-US" altLang="zh-CN" dirty="0" smtClean="0"/>
              <a:t>F)</a:t>
            </a:r>
            <a:r>
              <a:rPr lang="zh-CN" altLang="zh-CN" dirty="0" smtClean="0"/>
              <a:t>组成的数字序列，如</a:t>
            </a:r>
            <a:r>
              <a:rPr lang="en-US" altLang="zh-CN" dirty="0" smtClean="0"/>
              <a:t>0x25AF</a:t>
            </a:r>
            <a:r>
              <a:rPr lang="zh-CN" altLang="zh-CN" dirty="0" smtClean="0"/>
              <a:t>。</a:t>
            </a:r>
          </a:p>
        </p:txBody>
      </p:sp>
      <p:sp>
        <p:nvSpPr>
          <p:cNvPr id="6758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317500" y="1116013"/>
            <a:ext cx="8229600" cy="5405437"/>
          </a:xfrm>
        </p:spPr>
        <p:txBody>
          <a:bodyPr/>
          <a:lstStyle/>
          <a:p>
            <a:pPr eaLnBrk="1" hangingPunct="1">
              <a:lnSpc>
                <a:spcPct val="120000"/>
              </a:lnSpc>
              <a:spcBef>
                <a:spcPts val="600"/>
              </a:spcBef>
            </a:pPr>
            <a:r>
              <a:rPr lang="en-US" altLang="zh-CN" b="1" dirty="0" smtClean="0">
                <a:solidFill>
                  <a:srgbClr val="0070C0"/>
                </a:solidFill>
              </a:rPr>
              <a:t>2.1.5 Java</a:t>
            </a:r>
            <a:r>
              <a:rPr lang="zh-CN" altLang="en-US" b="1" dirty="0" smtClean="0">
                <a:solidFill>
                  <a:srgbClr val="0070C0"/>
                </a:solidFill>
              </a:rPr>
              <a:t>中的常量</a:t>
            </a:r>
            <a:endParaRPr lang="en-US" altLang="zh-CN" b="1" dirty="0" smtClean="0">
              <a:solidFill>
                <a:srgbClr val="0070C0"/>
              </a:solidFill>
            </a:endParaRPr>
          </a:p>
          <a:p>
            <a:pPr lvl="1" eaLnBrk="1" hangingPunct="1">
              <a:lnSpc>
                <a:spcPct val="120000"/>
              </a:lnSpc>
              <a:spcBef>
                <a:spcPts val="600"/>
              </a:spcBef>
            </a:pPr>
            <a:r>
              <a:rPr lang="en-US" altLang="zh-CN" b="1" dirty="0" smtClean="0"/>
              <a:t>2</a:t>
            </a:r>
            <a:r>
              <a:rPr lang="zh-CN" altLang="en-US" b="1" dirty="0" smtClean="0"/>
              <a:t>、浮点数常量</a:t>
            </a:r>
            <a:endParaRPr lang="en-US" altLang="zh-CN" b="1" dirty="0" smtClean="0"/>
          </a:p>
          <a:p>
            <a:pPr lvl="1" eaLnBrk="1" hangingPunct="1">
              <a:lnSpc>
                <a:spcPct val="120000"/>
              </a:lnSpc>
              <a:spcBef>
                <a:spcPts val="600"/>
              </a:spcBef>
            </a:pPr>
            <a:r>
              <a:rPr lang="zh-CN" altLang="en-US" dirty="0" smtClean="0"/>
              <a:t>浮点数常量就是在数学中用到的小数，分为</a:t>
            </a:r>
            <a:r>
              <a:rPr lang="en-US" altLang="zh-CN" dirty="0" smtClean="0"/>
              <a:t>float</a:t>
            </a:r>
            <a:r>
              <a:rPr lang="zh-CN" altLang="en-US" dirty="0" smtClean="0"/>
              <a:t>单精度和</a:t>
            </a:r>
            <a:r>
              <a:rPr lang="en-US" altLang="zh-CN" dirty="0" smtClean="0"/>
              <a:t>double</a:t>
            </a:r>
            <a:r>
              <a:rPr lang="zh-CN" altLang="en-US" dirty="0" smtClean="0"/>
              <a:t>双精度两种类型。</a:t>
            </a:r>
            <a:endParaRPr lang="en-US" altLang="zh-CN" dirty="0" smtClean="0"/>
          </a:p>
          <a:p>
            <a:pPr lvl="1" eaLnBrk="1" hangingPunct="1">
              <a:lnSpc>
                <a:spcPct val="120000"/>
              </a:lnSpc>
              <a:spcBef>
                <a:spcPts val="600"/>
              </a:spcBef>
            </a:pPr>
            <a:r>
              <a:rPr lang="zh-CN" altLang="en-US" dirty="0" smtClean="0"/>
              <a:t>单精度浮点数后面以</a:t>
            </a:r>
            <a:r>
              <a:rPr lang="en-US" altLang="zh-CN" dirty="0" smtClean="0"/>
              <a:t>F</a:t>
            </a:r>
            <a:r>
              <a:rPr lang="zh-CN" altLang="en-US" dirty="0" smtClean="0"/>
              <a:t>或</a:t>
            </a:r>
            <a:r>
              <a:rPr lang="en-US" altLang="zh-CN" dirty="0" smtClean="0"/>
              <a:t>f</a:t>
            </a:r>
            <a:r>
              <a:rPr lang="zh-CN" altLang="en-US" dirty="0" smtClean="0"/>
              <a:t>结尾，具体示例如下：</a:t>
            </a:r>
            <a:endParaRPr lang="en-US" altLang="zh-CN" dirty="0" smtClean="0"/>
          </a:p>
          <a:p>
            <a:pPr lvl="1" eaLnBrk="1" hangingPunct="1">
              <a:lnSpc>
                <a:spcPct val="120000"/>
              </a:lnSpc>
              <a:spcBef>
                <a:spcPts val="600"/>
              </a:spcBef>
            </a:pPr>
            <a:endParaRPr lang="en-US" altLang="zh-CN" dirty="0" smtClean="0"/>
          </a:p>
          <a:p>
            <a:pPr lvl="1" eaLnBrk="1" hangingPunct="1">
              <a:lnSpc>
                <a:spcPct val="120000"/>
              </a:lnSpc>
              <a:spcBef>
                <a:spcPts val="600"/>
              </a:spcBef>
            </a:pPr>
            <a:r>
              <a:rPr lang="zh-CN" altLang="en-US" dirty="0" smtClean="0"/>
              <a:t>双精度浮点数后面以</a:t>
            </a:r>
            <a:r>
              <a:rPr lang="en-US" altLang="zh-CN" dirty="0" smtClean="0"/>
              <a:t>D</a:t>
            </a:r>
            <a:r>
              <a:rPr lang="zh-CN" altLang="en-US" dirty="0" smtClean="0"/>
              <a:t>或</a:t>
            </a:r>
            <a:r>
              <a:rPr lang="en-US" altLang="zh-CN" dirty="0" smtClean="0"/>
              <a:t>d</a:t>
            </a:r>
            <a:r>
              <a:rPr lang="zh-CN" altLang="en-US" dirty="0" smtClean="0"/>
              <a:t>结尾，具体示例如下：</a:t>
            </a:r>
            <a:endParaRPr lang="en-US" altLang="zh-CN" dirty="0" smtClean="0"/>
          </a:p>
          <a:p>
            <a:pPr lvl="1" eaLnBrk="1" hangingPunct="1">
              <a:lnSpc>
                <a:spcPct val="120000"/>
              </a:lnSpc>
              <a:spcBef>
                <a:spcPts val="600"/>
              </a:spcBef>
            </a:pPr>
            <a:endParaRPr lang="en-US" altLang="zh-CN" dirty="0" smtClean="0"/>
          </a:p>
          <a:p>
            <a:pPr lvl="1" eaLnBrk="1" hangingPunct="1">
              <a:lnSpc>
                <a:spcPct val="120000"/>
              </a:lnSpc>
              <a:spcBef>
                <a:spcPts val="600"/>
              </a:spcBef>
            </a:pPr>
            <a:r>
              <a:rPr lang="en-US" altLang="zh-CN" b="1" dirty="0" smtClean="0">
                <a:solidFill>
                  <a:srgbClr val="FF0000"/>
                </a:solidFill>
              </a:rPr>
              <a:t>Java</a:t>
            </a:r>
            <a:r>
              <a:rPr lang="zh-CN" altLang="en-US" b="1" dirty="0" smtClean="0">
                <a:solidFill>
                  <a:srgbClr val="FF0000"/>
                </a:solidFill>
              </a:rPr>
              <a:t>浮点型常量默认为</a:t>
            </a:r>
            <a:r>
              <a:rPr lang="en-US" altLang="zh-CN" b="1" dirty="0" smtClean="0">
                <a:solidFill>
                  <a:srgbClr val="FF0000"/>
                </a:solidFill>
              </a:rPr>
              <a:t>double</a:t>
            </a:r>
            <a:r>
              <a:rPr lang="zh-CN" altLang="en-US" b="1" dirty="0" smtClean="0">
                <a:solidFill>
                  <a:srgbClr val="FF0000"/>
                </a:solidFill>
              </a:rPr>
              <a:t>型，</a:t>
            </a:r>
            <a:r>
              <a:rPr lang="zh-CN" altLang="en-US" dirty="0" smtClean="0"/>
              <a:t>如要声明一个常量为</a:t>
            </a:r>
            <a:r>
              <a:rPr lang="en-US" altLang="zh-CN" dirty="0" smtClean="0"/>
              <a:t>float</a:t>
            </a:r>
            <a:r>
              <a:rPr lang="zh-CN" altLang="en-US" dirty="0" smtClean="0"/>
              <a:t>型，则必须在数字后面加</a:t>
            </a:r>
            <a:r>
              <a:rPr lang="en-US" altLang="zh-CN" dirty="0" smtClean="0"/>
              <a:t>f</a:t>
            </a:r>
            <a:r>
              <a:rPr lang="zh-CN" altLang="en-US" dirty="0" smtClean="0"/>
              <a:t>或</a:t>
            </a:r>
            <a:r>
              <a:rPr lang="en-US" altLang="zh-CN" dirty="0" smtClean="0"/>
              <a:t>F</a:t>
            </a:r>
            <a:r>
              <a:rPr lang="zh-CN" altLang="en-US" dirty="0" smtClean="0"/>
              <a:t>，如：</a:t>
            </a:r>
            <a:endParaRPr lang="en-US" altLang="zh-CN" dirty="0" smtClean="0"/>
          </a:p>
          <a:p>
            <a:pPr lvl="2" eaLnBrk="1" hangingPunct="1">
              <a:lnSpc>
                <a:spcPct val="120000"/>
              </a:lnSpc>
              <a:spcBef>
                <a:spcPts val="600"/>
              </a:spcBef>
            </a:pPr>
            <a:r>
              <a:rPr lang="en-US" altLang="zh-CN" sz="2000" dirty="0" smtClean="0">
                <a:solidFill>
                  <a:srgbClr val="0000FF"/>
                </a:solidFill>
              </a:rPr>
              <a:t>  double d=12345.6 ;   //</a:t>
            </a:r>
            <a:r>
              <a:rPr lang="zh-CN" altLang="en-US" sz="2000" dirty="0" smtClean="0">
                <a:solidFill>
                  <a:srgbClr val="0000FF"/>
                </a:solidFill>
              </a:rPr>
              <a:t>正确    </a:t>
            </a:r>
            <a:endParaRPr lang="en-US" altLang="zh-CN" sz="2000" dirty="0" smtClean="0">
              <a:solidFill>
                <a:srgbClr val="0000FF"/>
              </a:solidFill>
            </a:endParaRPr>
          </a:p>
          <a:p>
            <a:pPr lvl="2" eaLnBrk="1" hangingPunct="1">
              <a:lnSpc>
                <a:spcPct val="120000"/>
              </a:lnSpc>
              <a:spcBef>
                <a:spcPts val="600"/>
              </a:spcBef>
            </a:pPr>
            <a:r>
              <a:rPr lang="en-US" altLang="zh-CN" sz="2000" dirty="0" smtClean="0">
                <a:solidFill>
                  <a:srgbClr val="0000FF"/>
                </a:solidFill>
              </a:rPr>
              <a:t>  float f=12.3f;   //</a:t>
            </a:r>
            <a:r>
              <a:rPr lang="zh-CN" altLang="en-US" sz="2000" dirty="0" smtClean="0">
                <a:solidFill>
                  <a:srgbClr val="0000FF"/>
                </a:solidFill>
              </a:rPr>
              <a:t>必须加</a:t>
            </a:r>
            <a:r>
              <a:rPr lang="en-US" altLang="zh-CN" sz="2000" dirty="0" smtClean="0">
                <a:solidFill>
                  <a:srgbClr val="0000FF"/>
                </a:solidFill>
              </a:rPr>
              <a:t>f</a:t>
            </a:r>
            <a:r>
              <a:rPr lang="zh-CN" altLang="en-US" sz="2000" dirty="0" smtClean="0">
                <a:solidFill>
                  <a:srgbClr val="0000FF"/>
                </a:solidFill>
              </a:rPr>
              <a:t>否则会出错</a:t>
            </a:r>
            <a:endParaRPr lang="zh-CN" altLang="en-US" dirty="0" smtClean="0"/>
          </a:p>
        </p:txBody>
      </p:sp>
      <p:pic>
        <p:nvPicPr>
          <p:cNvPr id="686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3336925"/>
            <a:ext cx="6931025"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5" y="4191000"/>
            <a:ext cx="52625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457200" y="992188"/>
            <a:ext cx="8229600" cy="5059362"/>
          </a:xfrm>
        </p:spPr>
        <p:txBody>
          <a:bodyPr/>
          <a:lstStyle/>
          <a:p>
            <a:pPr eaLnBrk="1" hangingPunct="1"/>
            <a:r>
              <a:rPr lang="en-US" altLang="zh-CN" b="1" dirty="0" smtClean="0">
                <a:solidFill>
                  <a:srgbClr val="0070C0"/>
                </a:solidFill>
              </a:rPr>
              <a:t>2.1.5 Java</a:t>
            </a:r>
            <a:r>
              <a:rPr lang="zh-CN" altLang="en-US" b="1" dirty="0" smtClean="0">
                <a:solidFill>
                  <a:srgbClr val="0070C0"/>
                </a:solidFill>
              </a:rPr>
              <a:t>中的常量</a:t>
            </a:r>
            <a:endParaRPr lang="en-US" altLang="zh-CN" b="1" dirty="0" smtClean="0">
              <a:solidFill>
                <a:srgbClr val="0070C0"/>
              </a:solidFill>
            </a:endParaRPr>
          </a:p>
          <a:p>
            <a:pPr lvl="1" eaLnBrk="1" hangingPunct="1"/>
            <a:r>
              <a:rPr lang="en-US" altLang="zh-CN" b="1" dirty="0" smtClean="0"/>
              <a:t>3</a:t>
            </a:r>
            <a:r>
              <a:rPr lang="zh-CN" altLang="en-US" b="1" dirty="0" smtClean="0"/>
              <a:t>、字符常量</a:t>
            </a:r>
          </a:p>
          <a:p>
            <a:pPr lvl="1" eaLnBrk="1" hangingPunct="1"/>
            <a:r>
              <a:rPr lang="zh-CN" altLang="en-US" dirty="0" smtClean="0"/>
              <a:t>字符常量用于表示</a:t>
            </a:r>
            <a:r>
              <a:rPr lang="zh-CN" altLang="en-US" dirty="0" smtClean="0">
                <a:solidFill>
                  <a:srgbClr val="FF0000"/>
                </a:solidFill>
              </a:rPr>
              <a:t>一个字符</a:t>
            </a:r>
            <a:r>
              <a:rPr lang="zh-CN" altLang="en-US" dirty="0" smtClean="0"/>
              <a:t>，一个字符常量要用一对英文半角格式的单引号（</a:t>
            </a:r>
            <a:r>
              <a:rPr lang="en-US" altLang="zh-CN" dirty="0" smtClean="0"/>
              <a:t>' '</a:t>
            </a:r>
            <a:r>
              <a:rPr lang="zh-CN" altLang="en-US" dirty="0" smtClean="0"/>
              <a:t>）引起来，它可以是英文字母、数字、标点符号、以及由转义序列来表示的特殊字符。具体示例如下：</a:t>
            </a:r>
          </a:p>
          <a:p>
            <a:pPr lvl="1" eaLnBrk="1" hangingPunct="1"/>
            <a:endParaRPr lang="en-US" altLang="zh-CN" dirty="0" smtClean="0"/>
          </a:p>
          <a:p>
            <a:pPr lvl="1" eaLnBrk="1" hangingPunct="1"/>
            <a:r>
              <a:rPr lang="zh-CN" altLang="en-US" dirty="0" smtClean="0"/>
              <a:t>上面的示例中，</a:t>
            </a:r>
            <a:r>
              <a:rPr lang="en-US" altLang="zh-CN" dirty="0" smtClean="0"/>
              <a:t>'\u0000'</a:t>
            </a:r>
            <a:r>
              <a:rPr lang="zh-CN" altLang="en-US" dirty="0" smtClean="0"/>
              <a:t>表示一个空白字符，即在单引号之间没有任何字符。之所以能这样表示是因为，</a:t>
            </a:r>
            <a:r>
              <a:rPr lang="en-US" altLang="zh-CN" dirty="0" smtClean="0"/>
              <a:t>Java</a:t>
            </a:r>
            <a:r>
              <a:rPr lang="zh-CN" altLang="en-US" dirty="0" smtClean="0"/>
              <a:t>采用的是</a:t>
            </a:r>
            <a:r>
              <a:rPr lang="en-US" altLang="zh-CN" dirty="0" smtClean="0"/>
              <a:t>Unicode</a:t>
            </a:r>
            <a:r>
              <a:rPr lang="zh-CN" altLang="en-US" dirty="0" smtClean="0"/>
              <a:t>字符集，</a:t>
            </a:r>
            <a:r>
              <a:rPr lang="en-US" altLang="zh-CN" dirty="0" smtClean="0"/>
              <a:t>Unicode</a:t>
            </a:r>
            <a:r>
              <a:rPr lang="zh-CN" altLang="en-US" dirty="0" smtClean="0"/>
              <a:t>字符以</a:t>
            </a:r>
            <a:r>
              <a:rPr lang="en-US" altLang="zh-CN" dirty="0" smtClean="0"/>
              <a:t>\u</a:t>
            </a:r>
            <a:r>
              <a:rPr lang="zh-CN" altLang="en-US" dirty="0" smtClean="0"/>
              <a:t>开头，空白字符在</a:t>
            </a:r>
            <a:r>
              <a:rPr lang="en-US" altLang="zh-CN" dirty="0" smtClean="0"/>
              <a:t>Unicode</a:t>
            </a:r>
            <a:r>
              <a:rPr lang="zh-CN" altLang="en-US" dirty="0" smtClean="0"/>
              <a:t>码表中对应的值为</a:t>
            </a:r>
            <a:r>
              <a:rPr lang="en-US" altLang="zh-CN" dirty="0" smtClean="0"/>
              <a:t>'\u0000'</a:t>
            </a:r>
            <a:r>
              <a:rPr lang="zh-CN" altLang="en-US" dirty="0" smtClean="0"/>
              <a:t>。</a:t>
            </a:r>
          </a:p>
        </p:txBody>
      </p:sp>
      <p:pic>
        <p:nvPicPr>
          <p:cNvPr id="69635" name="图片 3" descr="屏幕剪辑"/>
          <p:cNvPicPr>
            <a:picLocks noChangeAspect="1"/>
          </p:cNvPicPr>
          <p:nvPr/>
        </p:nvPicPr>
        <p:blipFill>
          <a:blip r:embed="rId2">
            <a:extLst>
              <a:ext uri="{28A0092B-C50C-407E-A947-70E740481C1C}">
                <a14:useLocalDpi xmlns:a14="http://schemas.microsoft.com/office/drawing/2010/main" val="0"/>
              </a:ext>
            </a:extLst>
          </a:blip>
          <a:srcRect t="3419"/>
          <a:stretch>
            <a:fillRect/>
          </a:stretch>
        </p:blipFill>
        <p:spPr bwMode="auto">
          <a:xfrm>
            <a:off x="1355725" y="3573463"/>
            <a:ext cx="693102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457200" y="1066800"/>
            <a:ext cx="8229600" cy="5240338"/>
          </a:xfrm>
        </p:spPr>
        <p:txBody>
          <a:bodyPr/>
          <a:lstStyle/>
          <a:p>
            <a:pPr eaLnBrk="1" hangingPunct="1"/>
            <a:r>
              <a:rPr lang="en-US" altLang="zh-CN" b="1" smtClean="0">
                <a:solidFill>
                  <a:srgbClr val="0070C0"/>
                </a:solidFill>
              </a:rPr>
              <a:t>2.1.5 Java</a:t>
            </a:r>
            <a:r>
              <a:rPr lang="zh-CN" altLang="en-US" b="1" smtClean="0">
                <a:solidFill>
                  <a:srgbClr val="0070C0"/>
                </a:solidFill>
              </a:rPr>
              <a:t>中的常量</a:t>
            </a:r>
            <a:endParaRPr lang="en-US" altLang="zh-CN" b="1" smtClean="0">
              <a:solidFill>
                <a:srgbClr val="0070C0"/>
              </a:solidFill>
            </a:endParaRPr>
          </a:p>
          <a:p>
            <a:pPr lvl="1" eaLnBrk="1" hangingPunct="1"/>
            <a:r>
              <a:rPr lang="en-US" altLang="zh-CN" b="1" smtClean="0"/>
              <a:t>4</a:t>
            </a:r>
            <a:r>
              <a:rPr lang="zh-CN" altLang="en-US" b="1" smtClean="0"/>
              <a:t>、字符串常量</a:t>
            </a:r>
          </a:p>
          <a:p>
            <a:pPr lvl="1" eaLnBrk="1" hangingPunct="1"/>
            <a:r>
              <a:rPr lang="zh-CN" altLang="en-US" smtClean="0"/>
              <a:t>字符串常量用于表示一串连续的字符，一个字符串常量要用一对英文半角格式的双引号（</a:t>
            </a:r>
            <a:r>
              <a:rPr lang="en-US" altLang="zh-CN" smtClean="0"/>
              <a:t>" "</a:t>
            </a:r>
            <a:r>
              <a:rPr lang="zh-CN" altLang="en-US" smtClean="0"/>
              <a:t>）引起来，具体示例如下：</a:t>
            </a:r>
            <a:endParaRPr lang="en-US" altLang="zh-CN" smtClean="0"/>
          </a:p>
          <a:p>
            <a:pPr lvl="1" eaLnBrk="1" hangingPunct="1"/>
            <a:endParaRPr lang="zh-CN" altLang="en-US" smtClean="0"/>
          </a:p>
          <a:p>
            <a:pPr lvl="1" eaLnBrk="1" hangingPunct="1"/>
            <a:endParaRPr lang="en-US" altLang="zh-CN" smtClean="0"/>
          </a:p>
          <a:p>
            <a:pPr lvl="1" eaLnBrk="1" hangingPunct="1"/>
            <a:r>
              <a:rPr lang="zh-CN" altLang="en-US" smtClean="0"/>
              <a:t>一个字符串可以包含一个字符或多个字符，也可以不包含任何字符，即长度为零。</a:t>
            </a:r>
            <a:endParaRPr lang="en-US" altLang="zh-CN" smtClean="0"/>
          </a:p>
          <a:p>
            <a:pPr lvl="1" eaLnBrk="1" hangingPunct="1"/>
            <a:r>
              <a:rPr lang="zh-CN" altLang="en-US" b="1" smtClean="0">
                <a:solidFill>
                  <a:srgbClr val="FF0000"/>
                </a:solidFill>
              </a:rPr>
              <a:t>注意：字符常量用</a:t>
            </a:r>
            <a:r>
              <a:rPr lang="en-US" altLang="zh-CN" b="1" smtClean="0">
                <a:solidFill>
                  <a:srgbClr val="FF0000"/>
                </a:solidFill>
              </a:rPr>
              <a:t>”+”</a:t>
            </a:r>
            <a:r>
              <a:rPr lang="zh-CN" altLang="en-US" b="1" smtClean="0">
                <a:solidFill>
                  <a:srgbClr val="FF0000"/>
                </a:solidFill>
              </a:rPr>
              <a:t>连接，做算术运算，如：</a:t>
            </a:r>
            <a:r>
              <a:rPr lang="en-US" altLang="zh-CN" b="1" smtClean="0">
                <a:solidFill>
                  <a:srgbClr val="FF0000"/>
                </a:solidFill>
              </a:rPr>
              <a:t>’a’+’b’  </a:t>
            </a:r>
            <a:r>
              <a:rPr lang="zh-CN" altLang="en-US" b="1" smtClean="0">
                <a:solidFill>
                  <a:srgbClr val="FF0000"/>
                </a:solidFill>
              </a:rPr>
              <a:t>结果为</a:t>
            </a:r>
            <a:r>
              <a:rPr lang="en-US" altLang="zh-CN" b="1" smtClean="0">
                <a:solidFill>
                  <a:srgbClr val="FF0000"/>
                </a:solidFill>
              </a:rPr>
              <a:t>195</a:t>
            </a:r>
            <a:r>
              <a:rPr lang="zh-CN" altLang="en-US" b="1" smtClean="0">
                <a:solidFill>
                  <a:srgbClr val="FF0000"/>
                </a:solidFill>
              </a:rPr>
              <a:t>。</a:t>
            </a:r>
            <a:endParaRPr lang="en-US" altLang="zh-CN" b="1" smtClean="0">
              <a:solidFill>
                <a:srgbClr val="FF0000"/>
              </a:solidFill>
            </a:endParaRPr>
          </a:p>
          <a:p>
            <a:pPr lvl="1" eaLnBrk="1" hangingPunct="1"/>
            <a:r>
              <a:rPr lang="zh-CN" altLang="en-US" b="1" smtClean="0">
                <a:solidFill>
                  <a:srgbClr val="FF0000"/>
                </a:solidFill>
              </a:rPr>
              <a:t>而字符串常量用</a:t>
            </a:r>
            <a:r>
              <a:rPr lang="en-US" altLang="zh-CN" b="1" smtClean="0">
                <a:solidFill>
                  <a:srgbClr val="FF0000"/>
                </a:solidFill>
              </a:rPr>
              <a:t>”+”</a:t>
            </a:r>
            <a:r>
              <a:rPr lang="zh-CN" altLang="en-US" b="1" smtClean="0">
                <a:solidFill>
                  <a:srgbClr val="FF0000"/>
                </a:solidFill>
              </a:rPr>
              <a:t>连接，做连接运算，如：</a:t>
            </a:r>
            <a:r>
              <a:rPr lang="en-US" altLang="zh-CN" b="1" smtClean="0">
                <a:solidFill>
                  <a:srgbClr val="FF0000"/>
                </a:solidFill>
              </a:rPr>
              <a:t>”a”+”b”  </a:t>
            </a:r>
            <a:r>
              <a:rPr lang="zh-CN" altLang="en-US" b="1" smtClean="0">
                <a:solidFill>
                  <a:srgbClr val="FF0000"/>
                </a:solidFill>
              </a:rPr>
              <a:t>结果为</a:t>
            </a:r>
            <a:r>
              <a:rPr lang="en-US" altLang="zh-CN" b="1" smtClean="0">
                <a:solidFill>
                  <a:srgbClr val="FF0000"/>
                </a:solidFill>
              </a:rPr>
              <a:t>”ab”</a:t>
            </a:r>
            <a:r>
              <a:rPr lang="zh-CN" altLang="en-US" b="1" smtClean="0">
                <a:solidFill>
                  <a:srgbClr val="FF0000"/>
                </a:solidFill>
              </a:rPr>
              <a:t>。</a:t>
            </a:r>
            <a:endParaRPr lang="en-US" altLang="zh-CN" b="1" smtClean="0">
              <a:solidFill>
                <a:srgbClr val="FF0000"/>
              </a:solidFill>
            </a:endParaRPr>
          </a:p>
        </p:txBody>
      </p:sp>
      <p:pic>
        <p:nvPicPr>
          <p:cNvPr id="70659"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7625" y="3400425"/>
            <a:ext cx="693261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p:txBody>
          <a:bodyPr/>
          <a:lstStyle/>
          <a:p>
            <a:pPr eaLnBrk="1" hangingPunct="1"/>
            <a:r>
              <a:rPr lang="en-US" altLang="zh-CN" b="1" smtClean="0">
                <a:solidFill>
                  <a:srgbClr val="0070C0"/>
                </a:solidFill>
              </a:rPr>
              <a:t>2.1.5 Java</a:t>
            </a:r>
            <a:r>
              <a:rPr lang="zh-CN" altLang="en-US" b="1" smtClean="0">
                <a:solidFill>
                  <a:srgbClr val="0070C0"/>
                </a:solidFill>
              </a:rPr>
              <a:t>中的常量</a:t>
            </a:r>
            <a:endParaRPr lang="en-US" altLang="zh-CN" b="1" smtClean="0">
              <a:solidFill>
                <a:srgbClr val="0070C0"/>
              </a:solidFill>
            </a:endParaRPr>
          </a:p>
          <a:p>
            <a:pPr lvl="1" eaLnBrk="1" hangingPunct="1"/>
            <a:r>
              <a:rPr lang="en-US" altLang="zh-CN" b="1" smtClean="0"/>
              <a:t>5</a:t>
            </a:r>
            <a:r>
              <a:rPr lang="zh-CN" altLang="en-US" b="1" smtClean="0"/>
              <a:t>、布尔常量</a:t>
            </a:r>
          </a:p>
          <a:p>
            <a:pPr lvl="1" eaLnBrk="1" hangingPunct="1"/>
            <a:r>
              <a:rPr lang="zh-CN" altLang="en-US" smtClean="0"/>
              <a:t>布尔常量即布尔型的两个值</a:t>
            </a:r>
            <a:r>
              <a:rPr lang="en-US" altLang="zh-CN" smtClean="0"/>
              <a:t>true</a:t>
            </a:r>
            <a:r>
              <a:rPr lang="zh-CN" altLang="en-US" smtClean="0"/>
              <a:t>和</a:t>
            </a:r>
            <a:r>
              <a:rPr lang="en-US" altLang="zh-CN" smtClean="0"/>
              <a:t>false</a:t>
            </a:r>
            <a:r>
              <a:rPr lang="zh-CN" altLang="en-US" smtClean="0"/>
              <a:t>，该常量用于区分一个事物的真与假。</a:t>
            </a:r>
            <a:endParaRPr lang="en-US" altLang="zh-CN" smtClean="0"/>
          </a:p>
          <a:p>
            <a:pPr lvl="1" eaLnBrk="1" hangingPunct="1"/>
            <a:r>
              <a:rPr lang="en-US" altLang="zh-CN" b="1" smtClean="0"/>
              <a:t>6</a:t>
            </a:r>
            <a:r>
              <a:rPr lang="zh-CN" altLang="en-US" b="1" smtClean="0"/>
              <a:t>、</a:t>
            </a:r>
            <a:r>
              <a:rPr lang="en-US" altLang="zh-CN" b="1" smtClean="0"/>
              <a:t>null</a:t>
            </a:r>
            <a:r>
              <a:rPr lang="zh-CN" altLang="en-US" b="1" smtClean="0"/>
              <a:t>常量</a:t>
            </a:r>
          </a:p>
          <a:p>
            <a:pPr lvl="1" eaLnBrk="1" hangingPunct="1"/>
            <a:r>
              <a:rPr lang="en-US" altLang="zh-CN" smtClean="0"/>
              <a:t>null</a:t>
            </a:r>
            <a:r>
              <a:rPr lang="zh-CN" altLang="en-US" smtClean="0"/>
              <a:t>常量只有一个值</a:t>
            </a:r>
            <a:r>
              <a:rPr lang="en-US" altLang="zh-CN" smtClean="0"/>
              <a:t>null</a:t>
            </a:r>
            <a:r>
              <a:rPr lang="zh-CN" altLang="en-US" smtClean="0"/>
              <a:t>，表示对象的引用为空。关于</a:t>
            </a:r>
            <a:r>
              <a:rPr lang="en-US" altLang="zh-CN" smtClean="0"/>
              <a:t>null</a:t>
            </a:r>
            <a:r>
              <a:rPr lang="zh-CN" altLang="en-US" smtClean="0"/>
              <a:t>常量将会在第三章中详细介绍。</a:t>
            </a:r>
          </a:p>
          <a:p>
            <a:pPr lvl="1" eaLnBrk="1" hangingPunct="1"/>
            <a:endParaRPr lang="zh-CN" altLang="en-US" smtClean="0"/>
          </a:p>
        </p:txBody>
      </p:sp>
      <p:sp>
        <p:nvSpPr>
          <p:cNvPr id="7168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p:txBody>
          <a:bodyPr/>
          <a:lstStyle/>
          <a:p>
            <a:pPr eaLnBrk="1" hangingPunct="1"/>
            <a:r>
              <a:rPr lang="zh-CN" altLang="en-US" b="1" dirty="0" smtClean="0">
                <a:solidFill>
                  <a:srgbClr val="0070C0"/>
                </a:solidFill>
              </a:rPr>
              <a:t>特殊字符</a:t>
            </a:r>
            <a:r>
              <a:rPr lang="en-US" altLang="zh-CN" b="1" dirty="0" smtClean="0">
                <a:solidFill>
                  <a:srgbClr val="0070C0"/>
                </a:solidFill>
              </a:rPr>
              <a:t>——</a:t>
            </a:r>
            <a:r>
              <a:rPr lang="zh-CN" altLang="en-US" b="1" dirty="0" smtClean="0">
                <a:solidFill>
                  <a:srgbClr val="0070C0"/>
                </a:solidFill>
              </a:rPr>
              <a:t>反斜杠（</a:t>
            </a:r>
            <a:r>
              <a:rPr lang="en-US" altLang="zh-CN" b="1" dirty="0" smtClean="0">
                <a:solidFill>
                  <a:srgbClr val="0070C0"/>
                </a:solidFill>
              </a:rPr>
              <a:t>\</a:t>
            </a:r>
            <a:r>
              <a:rPr lang="zh-CN" altLang="en-US" b="1" dirty="0" smtClean="0">
                <a:solidFill>
                  <a:srgbClr val="0070C0"/>
                </a:solidFill>
              </a:rPr>
              <a:t>）</a:t>
            </a:r>
            <a:endParaRPr lang="en-US" altLang="zh-CN" b="1" dirty="0" smtClean="0">
              <a:solidFill>
                <a:srgbClr val="0070C0"/>
              </a:solidFill>
            </a:endParaRPr>
          </a:p>
          <a:p>
            <a:pPr lvl="1" eaLnBrk="1" hangingPunct="1"/>
            <a:r>
              <a:rPr lang="zh-CN" altLang="en-US" dirty="0" smtClean="0"/>
              <a:t>反斜杠（</a:t>
            </a:r>
            <a:r>
              <a:rPr lang="en-US" altLang="zh-CN" dirty="0" smtClean="0"/>
              <a:t>\</a:t>
            </a:r>
            <a:r>
              <a:rPr lang="zh-CN" altLang="en-US" dirty="0" smtClean="0"/>
              <a:t>）是一个特殊的字符，被称为</a:t>
            </a:r>
            <a:r>
              <a:rPr lang="zh-CN" altLang="en-US" b="1" dirty="0" smtClean="0">
                <a:solidFill>
                  <a:srgbClr val="FF0000"/>
                </a:solidFill>
              </a:rPr>
              <a:t>转义字符</a:t>
            </a:r>
            <a:r>
              <a:rPr lang="zh-CN" altLang="en-US" dirty="0" smtClean="0"/>
              <a:t>，它的作用是用来转义后面一个字符。下面列出一些常见的转义字符：</a:t>
            </a:r>
          </a:p>
          <a:p>
            <a:pPr lvl="1" eaLnBrk="1" hangingPunct="1"/>
            <a:r>
              <a:rPr lang="en-US" altLang="zh-CN" dirty="0" smtClean="0"/>
              <a:t>\r </a:t>
            </a:r>
            <a:r>
              <a:rPr lang="zh-CN" altLang="en-US" dirty="0" smtClean="0"/>
              <a:t>表示</a:t>
            </a:r>
            <a:r>
              <a:rPr lang="zh-CN" altLang="en-US" b="1" dirty="0" smtClean="0"/>
              <a:t>回车</a:t>
            </a:r>
            <a:r>
              <a:rPr lang="zh-CN" altLang="en-US" dirty="0" smtClean="0"/>
              <a:t>，将光标定位到当前行的开头，不会跳到下一行。</a:t>
            </a:r>
          </a:p>
          <a:p>
            <a:pPr lvl="1" eaLnBrk="1" hangingPunct="1"/>
            <a:r>
              <a:rPr lang="en-US" altLang="zh-CN" dirty="0" smtClean="0"/>
              <a:t>\n </a:t>
            </a:r>
            <a:r>
              <a:rPr lang="zh-CN" altLang="en-US" dirty="0" smtClean="0"/>
              <a:t>表示</a:t>
            </a:r>
            <a:r>
              <a:rPr lang="zh-CN" altLang="en-US" b="1" dirty="0" smtClean="0"/>
              <a:t>换行</a:t>
            </a:r>
            <a:r>
              <a:rPr lang="zh-CN" altLang="en-US" dirty="0" smtClean="0"/>
              <a:t>，换到下一行的开头。</a:t>
            </a:r>
          </a:p>
          <a:p>
            <a:pPr lvl="1" eaLnBrk="1" hangingPunct="1"/>
            <a:r>
              <a:rPr lang="en-US" altLang="zh-CN" dirty="0" smtClean="0"/>
              <a:t>\t </a:t>
            </a:r>
            <a:r>
              <a:rPr lang="zh-CN" altLang="en-US" dirty="0" smtClean="0"/>
              <a:t>表示</a:t>
            </a:r>
            <a:r>
              <a:rPr lang="zh-CN" altLang="en-US" b="1" dirty="0" smtClean="0"/>
              <a:t>制表符</a:t>
            </a:r>
            <a:r>
              <a:rPr lang="zh-CN" altLang="en-US" dirty="0" smtClean="0"/>
              <a:t>，将光标移到下一个制表符的位置，就像在文档中用</a:t>
            </a:r>
            <a:r>
              <a:rPr lang="en-US" altLang="zh-CN" dirty="0" smtClean="0"/>
              <a:t>Tab</a:t>
            </a:r>
            <a:r>
              <a:rPr lang="zh-CN" altLang="en-US" dirty="0" smtClean="0"/>
              <a:t>键一样。</a:t>
            </a:r>
          </a:p>
          <a:p>
            <a:pPr lvl="1" eaLnBrk="1" hangingPunct="1"/>
            <a:r>
              <a:rPr lang="en-US" altLang="zh-CN" dirty="0" smtClean="0"/>
              <a:t>\b </a:t>
            </a:r>
            <a:r>
              <a:rPr lang="zh-CN" altLang="en-US" dirty="0" smtClean="0"/>
              <a:t>表示</a:t>
            </a:r>
            <a:r>
              <a:rPr lang="zh-CN" altLang="en-US" b="1" dirty="0" smtClean="0"/>
              <a:t>退格符号</a:t>
            </a:r>
            <a:r>
              <a:rPr lang="zh-CN" altLang="en-US" dirty="0" smtClean="0"/>
              <a:t>，就像键盘上的</a:t>
            </a:r>
            <a:r>
              <a:rPr lang="en-US" altLang="zh-CN" dirty="0" smtClean="0"/>
              <a:t>Backspace</a:t>
            </a:r>
            <a:r>
              <a:rPr lang="zh-CN" altLang="en-US" dirty="0" smtClean="0"/>
              <a:t>。</a:t>
            </a:r>
          </a:p>
        </p:txBody>
      </p:sp>
      <p:sp>
        <p:nvSpPr>
          <p:cNvPr id="7270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多学一招</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18"/>
          <p:cNvGrpSpPr>
            <a:grpSpLocks/>
          </p:cNvGrpSpPr>
          <p:nvPr/>
        </p:nvGrpSpPr>
        <p:grpSpPr bwMode="auto">
          <a:xfrm>
            <a:off x="2767013" y="1365250"/>
            <a:ext cx="4714875" cy="1154113"/>
            <a:chOff x="547807" y="2345726"/>
            <a:chExt cx="4359534" cy="1152207"/>
          </a:xfrm>
        </p:grpSpPr>
        <p:sp>
          <p:nvSpPr>
            <p:cNvPr id="52253" name="矩形 5"/>
            <p:cNvSpPr>
              <a:spLocks noChangeArrowheads="1"/>
            </p:cNvSpPr>
            <p:nvPr/>
          </p:nvSpPr>
          <p:spPr bwMode="auto">
            <a:xfrm>
              <a:off x="1246976" y="2345726"/>
              <a:ext cx="3660365" cy="96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zh-CN" sz="2000" b="1">
                  <a:latin typeface="微软雅黑" panose="020B0503020204020204" pitchFamily="34" charset="-122"/>
                  <a:ea typeface="微软雅黑" panose="020B0503020204020204" pitchFamily="34" charset="-122"/>
                </a:rPr>
                <a:t>掌握</a:t>
              </a:r>
              <a:r>
                <a:rPr lang="en-US" altLang="zh-CN" sz="2000" b="1">
                  <a:solidFill>
                    <a:srgbClr val="0070C0"/>
                  </a:solidFill>
                  <a:latin typeface="微软雅黑" panose="020B0503020204020204" pitchFamily="34" charset="-122"/>
                  <a:ea typeface="微软雅黑" panose="020B0503020204020204" pitchFamily="34" charset="-122"/>
                </a:rPr>
                <a:t>Java</a:t>
              </a:r>
              <a:r>
                <a:rPr lang="zh-CN" altLang="en-US" sz="2000" b="1">
                  <a:solidFill>
                    <a:srgbClr val="0070C0"/>
                  </a:solidFill>
                  <a:latin typeface="微软雅黑" panose="020B0503020204020204" pitchFamily="34" charset="-122"/>
                  <a:ea typeface="微软雅黑" panose="020B0503020204020204" pitchFamily="34" charset="-122"/>
                </a:rPr>
                <a:t>基本语法、常量、变量、流程控制语句、方法以及数组</a:t>
              </a:r>
              <a:endParaRPr lang="en-US" altLang="zh-CN" sz="2000" b="1">
                <a:solidFill>
                  <a:srgbClr val="0070C0"/>
                </a:solidFill>
                <a:latin typeface="微软雅黑" panose="020B0503020204020204" pitchFamily="34" charset="-122"/>
                <a:ea typeface="微软雅黑" panose="020B0503020204020204" pitchFamily="34" charset="-122"/>
              </a:endParaRPr>
            </a:p>
          </p:txBody>
        </p:sp>
        <p:grpSp>
          <p:nvGrpSpPr>
            <p:cNvPr id="52254" name="组合 16"/>
            <p:cNvGrpSpPr>
              <a:grpSpLocks/>
            </p:cNvGrpSpPr>
            <p:nvPr/>
          </p:nvGrpSpPr>
          <p:grpSpPr bwMode="auto">
            <a:xfrm>
              <a:off x="860198" y="2845720"/>
              <a:ext cx="1286740" cy="652213"/>
              <a:chOff x="860198" y="2352244"/>
              <a:chExt cx="1286740" cy="652213"/>
            </a:xfrm>
          </p:grpSpPr>
          <p:cxnSp>
            <p:nvCxnSpPr>
              <p:cNvPr id="52258" name="直接连接符 7"/>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59" name="直接连接符 10"/>
              <p:cNvCxnSpPr>
                <a:cxnSpLocks noChangeShapeType="1"/>
              </p:cNvCxnSpPr>
              <p:nvPr/>
            </p:nvCxnSpPr>
            <p:spPr bwMode="auto">
              <a:xfrm>
                <a:off x="1222939" y="3004457"/>
                <a:ext cx="923999"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2255" name="组合 15"/>
            <p:cNvGrpSpPr>
              <a:grpSpLocks/>
            </p:cNvGrpSpPr>
            <p:nvPr/>
          </p:nvGrpSpPr>
          <p:grpSpPr bwMode="auto">
            <a:xfrm>
              <a:off x="547807" y="2356492"/>
              <a:ext cx="474581" cy="522300"/>
              <a:chOff x="1232465" y="3529898"/>
              <a:chExt cx="474581" cy="522300"/>
            </a:xfrm>
          </p:grpSpPr>
          <p:sp>
            <p:nvSpPr>
              <p:cNvPr id="12" name="椭圆 11"/>
              <p:cNvSpPr/>
              <p:nvPr/>
            </p:nvSpPr>
            <p:spPr bwMode="auto">
              <a:xfrm>
                <a:off x="1232465" y="3558754"/>
                <a:ext cx="474117" cy="473878"/>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p>
            </p:txBody>
          </p:sp>
          <p:sp>
            <p:nvSpPr>
              <p:cNvPr id="13" name="TextBox 12"/>
              <p:cNvSpPr txBox="1"/>
              <p:nvPr/>
            </p:nvSpPr>
            <p:spPr>
              <a:xfrm>
                <a:off x="1288244" y="3530226"/>
                <a:ext cx="334671" cy="52142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6" name="组合 17"/>
          <p:cNvGrpSpPr>
            <a:grpSpLocks/>
          </p:cNvGrpSpPr>
          <p:nvPr/>
        </p:nvGrpSpPr>
        <p:grpSpPr bwMode="auto">
          <a:xfrm>
            <a:off x="333375" y="4313238"/>
            <a:ext cx="3054350" cy="1125537"/>
            <a:chOff x="547807" y="3950799"/>
            <a:chExt cx="3053974" cy="1125459"/>
          </a:xfrm>
        </p:grpSpPr>
        <p:grpSp>
          <p:nvGrpSpPr>
            <p:cNvPr id="52246" name="组合 26"/>
            <p:cNvGrpSpPr>
              <a:grpSpLocks/>
            </p:cNvGrpSpPr>
            <p:nvPr/>
          </p:nvGrpSpPr>
          <p:grpSpPr bwMode="auto">
            <a:xfrm rot="10800000" flipH="1">
              <a:off x="860198" y="3950799"/>
              <a:ext cx="2178276" cy="652213"/>
              <a:chOff x="860198" y="2352244"/>
              <a:chExt cx="2178276" cy="652213"/>
            </a:xfrm>
          </p:grpSpPr>
          <p:cxnSp>
            <p:nvCxnSpPr>
              <p:cNvPr id="52251" name="直接连接符 27"/>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52" name="直接连接符 28"/>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2247" name="组合 29"/>
            <p:cNvGrpSpPr>
              <a:grpSpLocks/>
            </p:cNvGrpSpPr>
            <p:nvPr/>
          </p:nvGrpSpPr>
          <p:grpSpPr bwMode="auto">
            <a:xfrm>
              <a:off x="547807" y="4531428"/>
              <a:ext cx="474580" cy="523518"/>
              <a:chOff x="1232465" y="3533639"/>
              <a:chExt cx="474580" cy="523518"/>
            </a:xfrm>
          </p:grpSpPr>
          <p:sp>
            <p:nvSpPr>
              <p:cNvPr id="20" name="椭圆 19"/>
              <p:cNvSpPr/>
              <p:nvPr/>
            </p:nvSpPr>
            <p:spPr bwMode="auto">
              <a:xfrm>
                <a:off x="1232465" y="3559393"/>
                <a:ext cx="474605" cy="474629"/>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p>
            </p:txBody>
          </p:sp>
          <p:sp>
            <p:nvSpPr>
              <p:cNvPr id="21" name="TextBox 20"/>
              <p:cNvSpPr txBox="1"/>
              <p:nvPr/>
            </p:nvSpPr>
            <p:spPr>
              <a:xfrm>
                <a:off x="1275323" y="3533995"/>
                <a:ext cx="334921" cy="523839"/>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52248" name="矩形 21"/>
            <p:cNvSpPr>
              <a:spLocks noChangeArrowheads="1"/>
            </p:cNvSpPr>
            <p:nvPr/>
          </p:nvSpPr>
          <p:spPr bwMode="auto">
            <a:xfrm>
              <a:off x="1125641" y="4060859"/>
              <a:ext cx="2476140" cy="101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sz="2000" b="1">
                  <a:solidFill>
                    <a:srgbClr val="000000"/>
                  </a:solidFill>
                  <a:latin typeface="微软雅黑" panose="020B0503020204020204" pitchFamily="34" charset="-122"/>
                  <a:ea typeface="微软雅黑" panose="020B0503020204020204" pitchFamily="34" charset="-122"/>
                  <a:sym typeface="宋体" panose="02010600030101010101" pitchFamily="2" charset="-122"/>
                </a:rPr>
                <a:t>了解</a:t>
              </a:r>
              <a:r>
                <a:rPr lang="en-US" altLang="zh-CN" sz="20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20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代码的</a:t>
              </a:r>
              <a:endParaRPr lang="en-US" altLang="zh-CN" sz="20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eaLnBrk="1" hangingPunct="1">
                <a:lnSpc>
                  <a:spcPts val="3600"/>
                </a:lnSpc>
                <a:buFont typeface="Calibri" panose="020F0502020204030204" pitchFamily="34" charset="0"/>
                <a:buNone/>
              </a:pPr>
              <a:r>
                <a:rPr lang="zh-CN" altLang="en-US" sz="20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       基本格式</a:t>
              </a:r>
              <a:endParaRPr lang="en-US" altLang="zh-CN" sz="20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24" name="组合 23"/>
          <p:cNvGrpSpPr>
            <a:grpSpLocks/>
          </p:cNvGrpSpPr>
          <p:nvPr/>
        </p:nvGrpSpPr>
        <p:grpSpPr bwMode="auto">
          <a:xfrm>
            <a:off x="5686425" y="4313238"/>
            <a:ext cx="2927350" cy="1554162"/>
            <a:chOff x="5770212" y="4225925"/>
            <a:chExt cx="2926113" cy="1553210"/>
          </a:xfrm>
        </p:grpSpPr>
        <p:grpSp>
          <p:nvGrpSpPr>
            <p:cNvPr id="52239" name="组合 38"/>
            <p:cNvGrpSpPr>
              <a:grpSpLocks/>
            </p:cNvGrpSpPr>
            <p:nvPr/>
          </p:nvGrpSpPr>
          <p:grpSpPr bwMode="auto">
            <a:xfrm rot="10800000">
              <a:off x="6253163" y="4225925"/>
              <a:ext cx="2178050" cy="652463"/>
              <a:chOff x="860198" y="2352244"/>
              <a:chExt cx="2178276" cy="652213"/>
            </a:xfrm>
          </p:grpSpPr>
          <p:cxnSp>
            <p:nvCxnSpPr>
              <p:cNvPr id="52244" name="直接连接符 39"/>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5" name="直接连接符 40"/>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2240" name="组合 41"/>
            <p:cNvGrpSpPr>
              <a:grpSpLocks/>
            </p:cNvGrpSpPr>
            <p:nvPr/>
          </p:nvGrpSpPr>
          <p:grpSpPr bwMode="auto">
            <a:xfrm flipH="1">
              <a:off x="8223250" y="4806950"/>
              <a:ext cx="473075" cy="523875"/>
              <a:chOff x="1232465" y="3533629"/>
              <a:chExt cx="474415" cy="523220"/>
            </a:xfrm>
          </p:grpSpPr>
          <p:sp>
            <p:nvSpPr>
              <p:cNvPr id="28" name="椭圆 27"/>
              <p:cNvSpPr/>
              <p:nvPr/>
            </p:nvSpPr>
            <p:spPr bwMode="auto">
              <a:xfrm>
                <a:off x="1232465" y="3558626"/>
                <a:ext cx="474215" cy="473778"/>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p>
            </p:txBody>
          </p:sp>
          <p:sp>
            <p:nvSpPr>
              <p:cNvPr id="29" name="TextBox 28"/>
              <p:cNvSpPr txBox="1"/>
              <p:nvPr/>
            </p:nvSpPr>
            <p:spPr>
              <a:xfrm>
                <a:off x="1305666" y="3533274"/>
                <a:ext cx="335769" cy="52290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52241" name="矩形 51"/>
            <p:cNvSpPr>
              <a:spLocks noChangeArrowheads="1"/>
            </p:cNvSpPr>
            <p:nvPr/>
          </p:nvSpPr>
          <p:spPr bwMode="auto">
            <a:xfrm>
              <a:off x="5770212" y="4302725"/>
              <a:ext cx="2451101" cy="147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000" b="1">
                  <a:solidFill>
                    <a:srgbClr val="000000"/>
                  </a:solidFill>
                  <a:latin typeface="微软雅黑" panose="020B0503020204020204" pitchFamily="34" charset="-122"/>
                  <a:ea typeface="微软雅黑" panose="020B0503020204020204" pitchFamily="34" charset="-122"/>
                  <a:sym typeface="宋体" panose="02010600030101010101" pitchFamily="2" charset="-122"/>
                </a:rPr>
                <a:t>熟悉</a:t>
              </a:r>
              <a:r>
                <a:rPr lang="en-US" altLang="zh-CN" sz="20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Java</a:t>
              </a:r>
            </a:p>
            <a:p>
              <a:pPr algn="r" eaLnBrk="1" hangingPunct="1">
                <a:lnSpc>
                  <a:spcPts val="3600"/>
                </a:lnSpc>
                <a:buFont typeface="Calibri" panose="020F0502020204030204" pitchFamily="34" charset="0"/>
                <a:buNone/>
              </a:pPr>
              <a:r>
                <a:rPr lang="zh-CN" altLang="en-US" sz="20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运算符的使用</a:t>
              </a:r>
              <a:endParaRPr lang="en-US" altLang="zh-CN" sz="20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algn="r" eaLnBrk="1" hangingPunct="1">
                <a:lnSpc>
                  <a:spcPts val="3600"/>
                </a:lnSpc>
                <a:buFont typeface="Calibri" panose="020F0502020204030204" pitchFamily="34" charset="0"/>
                <a:buNone/>
              </a:pPr>
              <a:endParaRPr lang="en-US" altLang="zh-CN" sz="2000" b="1">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32" name="组合 31"/>
          <p:cNvGrpSpPr>
            <a:grpSpLocks/>
          </p:cNvGrpSpPr>
          <p:nvPr/>
        </p:nvGrpSpPr>
        <p:grpSpPr bwMode="auto">
          <a:xfrm>
            <a:off x="1878013" y="2427288"/>
            <a:ext cx="5224462" cy="3551237"/>
            <a:chOff x="2024127" y="1971739"/>
            <a:chExt cx="5224334" cy="3551110"/>
          </a:xfrm>
        </p:grpSpPr>
        <p:sp>
          <p:nvSpPr>
            <p:cNvPr id="33" name="弧形 32"/>
            <p:cNvSpPr/>
            <p:nvPr/>
          </p:nvSpPr>
          <p:spPr bwMode="auto">
            <a:xfrm rot="5400000">
              <a:off x="3977506" y="3085323"/>
              <a:ext cx="1312815" cy="1314418"/>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sp>
          <p:nvSpPr>
            <p:cNvPr id="34" name="弧形 33"/>
            <p:cNvSpPr/>
            <p:nvPr/>
          </p:nvSpPr>
          <p:spPr bwMode="auto">
            <a:xfrm>
              <a:off x="4092588" y="3203595"/>
              <a:ext cx="1082648" cy="1084223"/>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sp>
          <p:nvSpPr>
            <p:cNvPr id="35" name="弧形 34"/>
            <p:cNvSpPr/>
            <p:nvPr/>
          </p:nvSpPr>
          <p:spPr bwMode="auto">
            <a:xfrm rot="16200000">
              <a:off x="4172760" y="3347253"/>
              <a:ext cx="898493" cy="82389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nvGrpSpPr>
            <p:cNvPr id="52234" name="组合 3"/>
            <p:cNvGrpSpPr>
              <a:grpSpLocks/>
            </p:cNvGrpSpPr>
            <p:nvPr/>
          </p:nvGrpSpPr>
          <p:grpSpPr bwMode="auto">
            <a:xfrm>
              <a:off x="2024127" y="1971739"/>
              <a:ext cx="5224334" cy="3551110"/>
              <a:chOff x="2024127" y="1971739"/>
              <a:chExt cx="5224334" cy="3551110"/>
            </a:xfrm>
          </p:grpSpPr>
          <p:graphicFrame>
            <p:nvGraphicFramePr>
              <p:cNvPr id="52237" name="图表 2"/>
              <p:cNvGraphicFramePr>
                <a:graphicFrameLocks/>
              </p:cNvGraphicFramePr>
              <p:nvPr/>
            </p:nvGraphicFramePr>
            <p:xfrm>
              <a:off x="1973328" y="1920940"/>
              <a:ext cx="5325933" cy="3652708"/>
            </p:xfrm>
            <a:graphic>
              <a:graphicData uri="http://schemas.openxmlformats.org/presentationml/2006/ole">
                <mc:AlternateContent xmlns:mc="http://schemas.openxmlformats.org/markup-compatibility/2006">
                  <mc:Choice xmlns:v="urn:schemas-microsoft-com:vml" Requires="v">
                    <p:oleObj spid="_x0000_s52385" r:id="rId3" imgW="5322269" imgH="3651820" progId="Excel.Chart.8">
                      <p:embed/>
                    </p:oleObj>
                  </mc:Choice>
                  <mc:Fallback>
                    <p:oleObj r:id="rId3" imgW="5322269" imgH="3651820" progId="Excel.Chart.8">
                      <p:embed/>
                      <p:pic>
                        <p:nvPicPr>
                          <p:cNvPr id="0" name="图表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328" y="1920940"/>
                            <a:ext cx="5325933" cy="365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Box 39"/>
              <p:cNvSpPr txBox="1"/>
              <p:nvPr/>
            </p:nvSpPr>
            <p:spPr>
              <a:xfrm>
                <a:off x="4294196" y="2455909"/>
                <a:ext cx="1041374" cy="36987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sp>
          <p:nvSpPr>
            <p:cNvPr id="37" name="TextBox 36"/>
            <p:cNvSpPr txBox="1"/>
            <p:nvPr/>
          </p:nvSpPr>
          <p:spPr>
            <a:xfrm rot="13580827" flipV="1">
              <a:off x="3526665" y="4441005"/>
              <a:ext cx="1041363" cy="369878"/>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38" name="TextBox 37"/>
            <p:cNvSpPr txBox="1"/>
            <p:nvPr/>
          </p:nvSpPr>
          <p:spPr>
            <a:xfrm rot="8019173" flipH="1" flipV="1">
              <a:off x="4979985" y="4179870"/>
              <a:ext cx="1041363" cy="368291"/>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熟悉</a:t>
              </a:r>
            </a:p>
          </p:txBody>
        </p:sp>
      </p:grpSp>
      <p:sp>
        <p:nvSpPr>
          <p:cNvPr id="5223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4)">
                                      <p:cBhvr>
                                        <p:cTn id="7" dur="20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8"/>
                                        </p:tgtEl>
                                      </p:cBhvr>
                                    </p:animEffect>
                                    <p:animScale>
                                      <p:cBhvr>
                                        <p:cTn id="16" dur="250" autoRev="1" fill="hold"/>
                                        <p:tgtEl>
                                          <p:spTgt spid="8"/>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nodeType="afterGroup">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24"/>
                                        </p:tgtEl>
                                      </p:cBhvr>
                                    </p:animEffect>
                                    <p:animScale>
                                      <p:cBhvr>
                                        <p:cTn id="25" dur="250" autoRev="1" fill="hold"/>
                                        <p:tgtEl>
                                          <p:spTgt spid="24"/>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right)">
                                      <p:cBhvr>
                                        <p:cTn id="30" dur="500"/>
                                        <p:tgtEl>
                                          <p:spTgt spid="16"/>
                                        </p:tgtEl>
                                      </p:cBhvr>
                                    </p:animEffect>
                                  </p:childTnLst>
                                </p:cTn>
                              </p:par>
                            </p:childTnLst>
                          </p:cTn>
                        </p:par>
                        <p:par>
                          <p:cTn id="31" fill="hold" nodeType="afterGroup">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16"/>
                                        </p:tgtEl>
                                      </p:cBhvr>
                                    </p:animEffect>
                                    <p:animScale>
                                      <p:cBhvr>
                                        <p:cTn id="34"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a:xfrm>
            <a:off x="349250" y="1143000"/>
            <a:ext cx="8515350" cy="5164138"/>
          </a:xfrm>
        </p:spPr>
        <p:txBody>
          <a:bodyPr/>
          <a:lstStyle/>
          <a:p>
            <a:pPr eaLnBrk="1" hangingPunct="1"/>
            <a:r>
              <a:rPr lang="zh-CN" altLang="en-US" b="1" smtClean="0">
                <a:solidFill>
                  <a:srgbClr val="0070C0"/>
                </a:solidFill>
              </a:rPr>
              <a:t>特殊字符</a:t>
            </a:r>
            <a:r>
              <a:rPr lang="en-US" altLang="zh-CN" b="1" smtClean="0">
                <a:solidFill>
                  <a:srgbClr val="0070C0"/>
                </a:solidFill>
              </a:rPr>
              <a:t>——</a:t>
            </a:r>
            <a:r>
              <a:rPr lang="zh-CN" altLang="en-US" b="1" smtClean="0">
                <a:solidFill>
                  <a:srgbClr val="0070C0"/>
                </a:solidFill>
              </a:rPr>
              <a:t>反斜杠（</a:t>
            </a:r>
            <a:r>
              <a:rPr lang="en-US" altLang="zh-CN" b="1" smtClean="0">
                <a:solidFill>
                  <a:srgbClr val="0070C0"/>
                </a:solidFill>
              </a:rPr>
              <a:t>\</a:t>
            </a:r>
            <a:r>
              <a:rPr lang="zh-CN" altLang="en-US" b="1" smtClean="0">
                <a:solidFill>
                  <a:srgbClr val="0070C0"/>
                </a:solidFill>
              </a:rPr>
              <a:t>）</a:t>
            </a:r>
            <a:endParaRPr lang="en-US" altLang="zh-CN" b="1" smtClean="0">
              <a:solidFill>
                <a:srgbClr val="0070C0"/>
              </a:solidFill>
            </a:endParaRPr>
          </a:p>
          <a:p>
            <a:pPr lvl="1" eaLnBrk="1" hangingPunct="1"/>
            <a:r>
              <a:rPr lang="zh-CN" altLang="en-US" smtClean="0"/>
              <a:t>刚才介绍的字符都有特殊意义，无法直接表示，所以用斜杠加上另外一个字符来表示。</a:t>
            </a:r>
          </a:p>
          <a:p>
            <a:pPr lvl="1" eaLnBrk="1" hangingPunct="1"/>
            <a:r>
              <a:rPr lang="en-US" altLang="zh-CN" smtClean="0"/>
              <a:t>\' </a:t>
            </a:r>
            <a:r>
              <a:rPr lang="zh-CN" altLang="en-US" smtClean="0"/>
              <a:t>表示</a:t>
            </a:r>
            <a:r>
              <a:rPr lang="zh-CN" altLang="en-US" b="1" smtClean="0"/>
              <a:t>单引号字符</a:t>
            </a:r>
            <a:r>
              <a:rPr lang="zh-CN" altLang="en-US" smtClean="0"/>
              <a:t>，</a:t>
            </a:r>
            <a:r>
              <a:rPr lang="en-US" altLang="zh-CN" smtClean="0"/>
              <a:t>Java</a:t>
            </a:r>
            <a:r>
              <a:rPr lang="zh-CN" altLang="en-US" smtClean="0"/>
              <a:t>代码中单引号表示字符的开始和结束，如果直接写单引号字符（</a:t>
            </a:r>
            <a:r>
              <a:rPr lang="en-US" altLang="zh-CN" smtClean="0"/>
              <a:t>'</a:t>
            </a:r>
            <a:r>
              <a:rPr lang="zh-CN" altLang="en-US" smtClean="0"/>
              <a:t>）</a:t>
            </a:r>
            <a:r>
              <a:rPr lang="en-US" altLang="zh-CN" smtClean="0"/>
              <a:t>,</a:t>
            </a:r>
            <a:r>
              <a:rPr lang="zh-CN" altLang="en-US" smtClean="0"/>
              <a:t>程序会认为前两个是一对，会报错，因此需要使用转义（</a:t>
            </a:r>
            <a:r>
              <a:rPr lang="en-US" altLang="zh-CN" smtClean="0"/>
              <a:t>\'</a:t>
            </a:r>
            <a:r>
              <a:rPr lang="zh-CN" altLang="en-US" smtClean="0"/>
              <a:t>）。</a:t>
            </a:r>
          </a:p>
          <a:p>
            <a:pPr lvl="1" eaLnBrk="1" hangingPunct="1"/>
            <a:r>
              <a:rPr lang="en-US" altLang="zh-CN" smtClean="0"/>
              <a:t>\" </a:t>
            </a:r>
            <a:r>
              <a:rPr lang="zh-CN" altLang="en-US" smtClean="0"/>
              <a:t>表示</a:t>
            </a:r>
            <a:r>
              <a:rPr lang="zh-CN" altLang="en-US" b="1" smtClean="0"/>
              <a:t>双引号字符</a:t>
            </a:r>
            <a:r>
              <a:rPr lang="zh-CN" altLang="en-US" smtClean="0"/>
              <a:t>，</a:t>
            </a:r>
            <a:r>
              <a:rPr lang="en-US" altLang="zh-CN" smtClean="0"/>
              <a:t>Java</a:t>
            </a:r>
            <a:r>
              <a:rPr lang="zh-CN" altLang="en-US" smtClean="0"/>
              <a:t>代码中双引号表示字符串的开始和结束，包含在字符串中的双引号需要转义，比如</a:t>
            </a:r>
            <a:r>
              <a:rPr lang="en-US" altLang="zh-CN" smtClean="0"/>
              <a:t>"he says,\"thank you\"."</a:t>
            </a:r>
            <a:r>
              <a:rPr lang="zh-CN" altLang="en-US" smtClean="0"/>
              <a:t>。</a:t>
            </a:r>
          </a:p>
          <a:p>
            <a:pPr lvl="1" eaLnBrk="1" hangingPunct="1"/>
            <a:r>
              <a:rPr lang="en-US" altLang="zh-CN" smtClean="0"/>
              <a:t>\\ </a:t>
            </a:r>
            <a:r>
              <a:rPr lang="zh-CN" altLang="en-US" smtClean="0"/>
              <a:t>表示</a:t>
            </a:r>
            <a:r>
              <a:rPr lang="zh-CN" altLang="en-US" b="1" smtClean="0"/>
              <a:t>反斜杠字符</a:t>
            </a:r>
            <a:r>
              <a:rPr lang="zh-CN" altLang="en-US" smtClean="0"/>
              <a:t>，由于在</a:t>
            </a:r>
            <a:r>
              <a:rPr lang="en-US" altLang="zh-CN" smtClean="0"/>
              <a:t>Java</a:t>
            </a:r>
            <a:r>
              <a:rPr lang="zh-CN" altLang="en-US" smtClean="0"/>
              <a:t>代码中的斜杠</a:t>
            </a:r>
            <a:r>
              <a:rPr lang="en-US" altLang="zh-CN" smtClean="0"/>
              <a:t>\</a:t>
            </a:r>
            <a:r>
              <a:rPr lang="zh-CN" altLang="en-US" smtClean="0"/>
              <a:t>是转义字符，因此需要表示字面意义上的</a:t>
            </a:r>
            <a:r>
              <a:rPr lang="en-US" altLang="zh-CN" smtClean="0"/>
              <a:t>\</a:t>
            </a:r>
            <a:r>
              <a:rPr lang="zh-CN" altLang="en-US" smtClean="0"/>
              <a:t>，就需要使用双斜杠</a:t>
            </a:r>
            <a:r>
              <a:rPr lang="en-US" altLang="zh-CN" smtClean="0"/>
              <a:t>\\</a:t>
            </a:r>
            <a:r>
              <a:rPr lang="zh-CN" altLang="en-US" smtClean="0"/>
              <a:t>。</a:t>
            </a:r>
          </a:p>
        </p:txBody>
      </p:sp>
      <p:sp>
        <p:nvSpPr>
          <p:cNvPr id="7373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多学一招</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8855" name="TextBox 154"/>
          <p:cNvSpPr txBox="1">
            <a:spLocks noChangeArrowheads="1"/>
          </p:cNvSpPr>
          <p:nvPr/>
        </p:nvSpPr>
        <p:spPr bwMode="auto">
          <a:xfrm>
            <a:off x="3881438" y="1712913"/>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2.2   Java</a:t>
            </a:r>
            <a:r>
              <a:rPr lang="zh-CN" altLang="en-US" sz="2800" b="1"/>
              <a:t>中的</a:t>
            </a:r>
            <a:r>
              <a:rPr lang="zh-CN" altLang="en-US" sz="2800" b="1">
                <a:solidFill>
                  <a:srgbClr val="00B0F0"/>
                </a:solidFill>
              </a:rPr>
              <a:t>变量</a:t>
            </a:r>
            <a:endParaRPr lang="zh-CN" altLang="en-US" sz="2800" b="1">
              <a:solidFill>
                <a:srgbClr val="00B0F0"/>
              </a:solidFill>
              <a:latin typeface="微软雅黑" panose="020B0503020204020204" pitchFamily="34" charset="-122"/>
              <a:ea typeface="微软雅黑" panose="020B0503020204020204" pitchFamily="34" charset="-122"/>
            </a:endParaRPr>
          </a:p>
        </p:txBody>
      </p:sp>
      <p:pic>
        <p:nvPicPr>
          <p:cNvPr id="78856"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57"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78859" name="组合 311"/>
          <p:cNvGrpSpPr>
            <a:grpSpLocks/>
          </p:cNvGrpSpPr>
          <p:nvPr/>
        </p:nvGrpSpPr>
        <p:grpSpPr bwMode="auto">
          <a:xfrm>
            <a:off x="1106488" y="2987675"/>
            <a:ext cx="7629525" cy="668338"/>
            <a:chOff x="1029300" y="5045322"/>
            <a:chExt cx="7628925" cy="669008"/>
          </a:xfrm>
        </p:grpSpPr>
        <p:grpSp>
          <p:nvGrpSpPr>
            <p:cNvPr id="78902"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8908"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6"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8904"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2"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grpSp>
        <p:nvGrpSpPr>
          <p:cNvPr id="78860" name="组合 313"/>
          <p:cNvGrpSpPr>
            <a:grpSpLocks/>
          </p:cNvGrpSpPr>
          <p:nvPr/>
        </p:nvGrpSpPr>
        <p:grpSpPr bwMode="auto">
          <a:xfrm>
            <a:off x="1328738" y="3713163"/>
            <a:ext cx="7407275" cy="668337"/>
            <a:chOff x="1252258" y="5045323"/>
            <a:chExt cx="7405967" cy="669007"/>
          </a:xfrm>
        </p:grpSpPr>
        <p:grpSp>
          <p:nvGrpSpPr>
            <p:cNvPr id="78895"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8899"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4"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0"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78861" name="组合 314"/>
          <p:cNvGrpSpPr>
            <a:grpSpLocks/>
          </p:cNvGrpSpPr>
          <p:nvPr/>
        </p:nvGrpSpPr>
        <p:grpSpPr bwMode="auto">
          <a:xfrm>
            <a:off x="1328738" y="4438650"/>
            <a:ext cx="7407275" cy="668338"/>
            <a:chOff x="1252258" y="5045323"/>
            <a:chExt cx="7405967" cy="669007"/>
          </a:xfrm>
        </p:grpSpPr>
        <p:grpSp>
          <p:nvGrpSpPr>
            <p:cNvPr id="78888" name="组合 331"/>
            <p:cNvGrpSpPr>
              <a:grpSpLocks/>
            </p:cNvGrpSpPr>
            <p:nvPr/>
          </p:nvGrpSpPr>
          <p:grpSpPr bwMode="auto">
            <a:xfrm>
              <a:off x="2520950" y="5045323"/>
              <a:ext cx="6137275" cy="669007"/>
              <a:chOff x="2520950" y="4924673"/>
              <a:chExt cx="6137275" cy="789657"/>
            </a:xfrm>
          </p:grpSpPr>
          <p:sp>
            <p:nvSpPr>
              <p:cNvPr id="99"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8892" name="组合 335"/>
              <p:cNvGrpSpPr>
                <a:grpSpLocks/>
              </p:cNvGrpSpPr>
              <p:nvPr/>
            </p:nvGrpSpPr>
            <p:grpSpPr bwMode="auto">
              <a:xfrm>
                <a:off x="2520950" y="4924673"/>
                <a:ext cx="6137275" cy="664245"/>
                <a:chOff x="2520950" y="4868193"/>
                <a:chExt cx="6137275" cy="720725"/>
              </a:xfrm>
            </p:grpSpPr>
            <p:sp>
              <p:nvSpPr>
                <p:cNvPr id="101" name="AutoShape 181"/>
                <p:cNvSpPr>
                  <a:spLocks noChangeArrowheads="1"/>
                </p:cNvSpPr>
                <p:nvPr/>
              </p:nvSpPr>
              <p:spPr bwMode="auto">
                <a:xfrm>
                  <a:off x="2517272" y="4868193"/>
                  <a:ext cx="6140953" cy="720444"/>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2"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7"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8"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78862" name="组合 315"/>
          <p:cNvGrpSpPr>
            <a:grpSpLocks/>
          </p:cNvGrpSpPr>
          <p:nvPr/>
        </p:nvGrpSpPr>
        <p:grpSpPr bwMode="auto">
          <a:xfrm>
            <a:off x="1112838" y="3678238"/>
            <a:ext cx="635000" cy="638175"/>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78863" name="组合 316"/>
          <p:cNvGrpSpPr>
            <a:grpSpLocks/>
          </p:cNvGrpSpPr>
          <p:nvPr/>
        </p:nvGrpSpPr>
        <p:grpSpPr bwMode="auto">
          <a:xfrm>
            <a:off x="1112838" y="4402138"/>
            <a:ext cx="635000" cy="636587"/>
            <a:chOff x="1190461" y="2772022"/>
            <a:chExt cx="635025" cy="637257"/>
          </a:xfrm>
        </p:grpSpPr>
        <p:sp>
          <p:nvSpPr>
            <p:cNvPr id="10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8"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78864" name="TextBox 317"/>
          <p:cNvSpPr txBox="1">
            <a:spLocks noChangeArrowheads="1"/>
          </p:cNvSpPr>
          <p:nvPr/>
        </p:nvSpPr>
        <p:spPr bwMode="auto">
          <a:xfrm>
            <a:off x="1055688" y="31051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2.2.1</a:t>
            </a:r>
            <a:endParaRPr lang="zh-CN" altLang="en-US"/>
          </a:p>
        </p:txBody>
      </p:sp>
      <p:sp>
        <p:nvSpPr>
          <p:cNvPr id="78865" name="TextBox 318"/>
          <p:cNvSpPr txBox="1">
            <a:spLocks noChangeArrowheads="1"/>
          </p:cNvSpPr>
          <p:nvPr/>
        </p:nvSpPr>
        <p:spPr bwMode="auto">
          <a:xfrm>
            <a:off x="1055688" y="38274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2.2.2</a:t>
            </a:r>
            <a:endParaRPr lang="zh-CN" altLang="en-US"/>
          </a:p>
        </p:txBody>
      </p:sp>
      <p:sp>
        <p:nvSpPr>
          <p:cNvPr id="78866" name="TextBox 319"/>
          <p:cNvSpPr txBox="1">
            <a:spLocks noChangeArrowheads="1"/>
          </p:cNvSpPr>
          <p:nvPr/>
        </p:nvSpPr>
        <p:spPr bwMode="auto">
          <a:xfrm>
            <a:off x="1055688" y="45513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2.2.3</a:t>
            </a:r>
            <a:endParaRPr lang="zh-CN" altLang="en-US"/>
          </a:p>
        </p:txBody>
      </p:sp>
      <p:sp>
        <p:nvSpPr>
          <p:cNvPr id="78867" name="TextBox 320"/>
          <p:cNvSpPr txBox="1">
            <a:spLocks noChangeArrowheads="1"/>
          </p:cNvSpPr>
          <p:nvPr/>
        </p:nvSpPr>
        <p:spPr bwMode="auto">
          <a:xfrm>
            <a:off x="3213100" y="3089275"/>
            <a:ext cx="3543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变量的定义</a:t>
            </a:r>
          </a:p>
        </p:txBody>
      </p:sp>
      <p:sp>
        <p:nvSpPr>
          <p:cNvPr id="78868" name="TextBox 321"/>
          <p:cNvSpPr txBox="1">
            <a:spLocks noChangeArrowheads="1"/>
          </p:cNvSpPr>
          <p:nvPr/>
        </p:nvSpPr>
        <p:spPr bwMode="auto">
          <a:xfrm>
            <a:off x="3213100" y="3814763"/>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变量的数据类型</a:t>
            </a:r>
          </a:p>
        </p:txBody>
      </p:sp>
      <p:sp>
        <p:nvSpPr>
          <p:cNvPr id="78869" name="TextBox 322"/>
          <p:cNvSpPr txBox="1">
            <a:spLocks noChangeArrowheads="1"/>
          </p:cNvSpPr>
          <p:nvPr/>
        </p:nvSpPr>
        <p:spPr bwMode="auto">
          <a:xfrm>
            <a:off x="3213100" y="4541838"/>
            <a:ext cx="218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变量的类型转换</a:t>
            </a:r>
          </a:p>
        </p:txBody>
      </p:sp>
      <p:grpSp>
        <p:nvGrpSpPr>
          <p:cNvPr id="78870" name="组合 313"/>
          <p:cNvGrpSpPr>
            <a:grpSpLocks/>
          </p:cNvGrpSpPr>
          <p:nvPr/>
        </p:nvGrpSpPr>
        <p:grpSpPr bwMode="auto">
          <a:xfrm>
            <a:off x="1328738" y="5122863"/>
            <a:ext cx="7407275" cy="668337"/>
            <a:chOff x="1252258" y="5045323"/>
            <a:chExt cx="7405967" cy="669007"/>
          </a:xfrm>
        </p:grpSpPr>
        <p:grpSp>
          <p:nvGrpSpPr>
            <p:cNvPr id="78877"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8881"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78871" name="组合 315"/>
          <p:cNvGrpSpPr>
            <a:grpSpLocks/>
          </p:cNvGrpSpPr>
          <p:nvPr/>
        </p:nvGrpSpPr>
        <p:grpSpPr bwMode="auto">
          <a:xfrm>
            <a:off x="1112838" y="5087938"/>
            <a:ext cx="635000" cy="638175"/>
            <a:chOff x="1190461" y="2772022"/>
            <a:chExt cx="635025" cy="637257"/>
          </a:xfrm>
        </p:grpSpPr>
        <p:sp>
          <p:nvSpPr>
            <p:cNvPr id="5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8"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78872" name="TextBox 318"/>
          <p:cNvSpPr txBox="1">
            <a:spLocks noChangeArrowheads="1"/>
          </p:cNvSpPr>
          <p:nvPr/>
        </p:nvSpPr>
        <p:spPr bwMode="auto">
          <a:xfrm>
            <a:off x="1055688" y="52371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2.2.4</a:t>
            </a:r>
            <a:endParaRPr lang="zh-CN" altLang="en-US"/>
          </a:p>
        </p:txBody>
      </p:sp>
      <p:sp>
        <p:nvSpPr>
          <p:cNvPr id="78873" name="TextBox 321"/>
          <p:cNvSpPr txBox="1">
            <a:spLocks noChangeArrowheads="1"/>
          </p:cNvSpPr>
          <p:nvPr/>
        </p:nvSpPr>
        <p:spPr bwMode="auto">
          <a:xfrm>
            <a:off x="3213100" y="5224463"/>
            <a:ext cx="292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变量的作用域</a:t>
            </a:r>
          </a:p>
        </p:txBody>
      </p:sp>
      <p:sp>
        <p:nvSpPr>
          <p:cNvPr id="7887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468313" y="1077913"/>
            <a:ext cx="8229600" cy="5059362"/>
          </a:xfrm>
        </p:spPr>
        <p:txBody>
          <a:bodyPr/>
          <a:lstStyle/>
          <a:p>
            <a:pPr eaLnBrk="1" hangingPunct="1"/>
            <a:r>
              <a:rPr lang="en-US" altLang="zh-CN" b="1" dirty="0" smtClean="0">
                <a:solidFill>
                  <a:srgbClr val="0070C0"/>
                </a:solidFill>
              </a:rPr>
              <a:t>2.2.1 </a:t>
            </a:r>
            <a:r>
              <a:rPr lang="zh-CN" altLang="en-US" b="1" dirty="0" smtClean="0">
                <a:solidFill>
                  <a:srgbClr val="0070C0"/>
                </a:solidFill>
              </a:rPr>
              <a:t>变量的定义</a:t>
            </a:r>
            <a:endParaRPr lang="en-US" altLang="zh-CN" b="1" dirty="0" smtClean="0">
              <a:solidFill>
                <a:srgbClr val="0070C0"/>
              </a:solidFill>
            </a:endParaRPr>
          </a:p>
          <a:p>
            <a:pPr lvl="1" eaLnBrk="1" hangingPunct="1"/>
            <a:r>
              <a:rPr lang="zh-CN" altLang="en-US" dirty="0" smtClean="0"/>
              <a:t>在程序运行期间，随时可能产生一些临时数据，应用程序会将这些数据保存在一些内存单元中，每个内存单元都用一个标识符来标识。这些内存单元我们称之为</a:t>
            </a:r>
            <a:r>
              <a:rPr lang="zh-CN" altLang="en-US" dirty="0" smtClean="0">
                <a:solidFill>
                  <a:srgbClr val="FF0000"/>
                </a:solidFill>
              </a:rPr>
              <a:t>变量</a:t>
            </a:r>
            <a:r>
              <a:rPr lang="zh-CN" altLang="en-US" dirty="0" smtClean="0"/>
              <a:t>，定义的标识符就是变量名，内存单元中存储的数据就是变量的值。</a:t>
            </a:r>
            <a:endParaRPr lang="en-US" altLang="zh-CN" dirty="0" smtClean="0"/>
          </a:p>
        </p:txBody>
      </p:sp>
      <p:pic>
        <p:nvPicPr>
          <p:cNvPr id="79875"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2825" y="3263900"/>
            <a:ext cx="224313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46088" y="3595688"/>
            <a:ext cx="5284787" cy="2862262"/>
          </a:xfrm>
          <a:prstGeom prst="rect">
            <a:avLst/>
          </a:prstGeom>
        </p:spPr>
        <p:txBody>
          <a:bodyPr>
            <a:spAutoFit/>
          </a:bodyPr>
          <a:lstStyle/>
          <a:p>
            <a:pPr marL="800100" lvl="1" indent="-342900">
              <a:lnSpc>
                <a:spcPct val="150000"/>
              </a:lnSpc>
              <a:spcBef>
                <a:spcPct val="20000"/>
              </a:spcBef>
              <a:buFont typeface="Arial" panose="020B0604020202020204" pitchFamily="34" charset="0"/>
              <a:buChar char="•"/>
              <a:defRPr/>
            </a:pPr>
            <a:r>
              <a:rPr lang="zh-CN" altLang="en-US" sz="2000" kern="0" dirty="0">
                <a:solidFill>
                  <a:srgbClr val="000000"/>
                </a:solidFill>
                <a:latin typeface="+mn-ea"/>
                <a:ea typeface="+mn-ea"/>
              </a:rPr>
              <a:t>右侧</a:t>
            </a:r>
            <a:r>
              <a:rPr lang="zh-CN" altLang="zh-CN" sz="2000" kern="0" dirty="0">
                <a:solidFill>
                  <a:srgbClr val="000000"/>
                </a:solidFill>
                <a:latin typeface="+mn-ea"/>
                <a:ea typeface="+mn-ea"/>
              </a:rPr>
              <a:t>的代码中，第一行代码的作用是定义了两个变量</a:t>
            </a:r>
            <a:r>
              <a:rPr lang="en-US" altLang="zh-CN" sz="2000" kern="0" dirty="0">
                <a:solidFill>
                  <a:srgbClr val="000000"/>
                </a:solidFill>
                <a:latin typeface="+mn-ea"/>
                <a:ea typeface="+mn-ea"/>
              </a:rPr>
              <a:t>x</a:t>
            </a:r>
            <a:r>
              <a:rPr lang="zh-CN" altLang="zh-CN" sz="2000" kern="0" dirty="0">
                <a:solidFill>
                  <a:srgbClr val="000000"/>
                </a:solidFill>
                <a:latin typeface="+mn-ea"/>
                <a:ea typeface="+mn-ea"/>
              </a:rPr>
              <a:t>和</a:t>
            </a:r>
            <a:r>
              <a:rPr lang="en-US" altLang="zh-CN" sz="2000" kern="0" dirty="0">
                <a:solidFill>
                  <a:srgbClr val="000000"/>
                </a:solidFill>
                <a:latin typeface="+mn-ea"/>
                <a:ea typeface="+mn-ea"/>
              </a:rPr>
              <a:t>y</a:t>
            </a:r>
            <a:r>
              <a:rPr lang="zh-CN" altLang="zh-CN" sz="2000" kern="0" dirty="0">
                <a:solidFill>
                  <a:srgbClr val="000000"/>
                </a:solidFill>
                <a:latin typeface="+mn-ea"/>
                <a:ea typeface="+mn-ea"/>
              </a:rPr>
              <a:t>，也就相当于分配了两块内存单元，在定义变量的同时为变量</a:t>
            </a:r>
            <a:r>
              <a:rPr lang="en-US" altLang="zh-CN" sz="2000" kern="0" dirty="0">
                <a:solidFill>
                  <a:srgbClr val="000000"/>
                </a:solidFill>
                <a:latin typeface="+mn-ea"/>
                <a:ea typeface="+mn-ea"/>
              </a:rPr>
              <a:t>x</a:t>
            </a:r>
            <a:r>
              <a:rPr lang="zh-CN" altLang="zh-CN" sz="2000" kern="0" dirty="0">
                <a:solidFill>
                  <a:srgbClr val="000000"/>
                </a:solidFill>
                <a:latin typeface="+mn-ea"/>
                <a:ea typeface="+mn-ea"/>
              </a:rPr>
              <a:t>分配了一个初始值</a:t>
            </a:r>
            <a:r>
              <a:rPr lang="en-US" altLang="zh-CN" sz="2000" kern="0" dirty="0">
                <a:solidFill>
                  <a:srgbClr val="000000"/>
                </a:solidFill>
                <a:latin typeface="+mn-ea"/>
                <a:ea typeface="+mn-ea"/>
              </a:rPr>
              <a:t>0</a:t>
            </a:r>
            <a:r>
              <a:rPr lang="zh-CN" altLang="zh-CN" sz="2000" kern="0" dirty="0">
                <a:solidFill>
                  <a:srgbClr val="000000"/>
                </a:solidFill>
                <a:latin typeface="+mn-ea"/>
                <a:ea typeface="+mn-ea"/>
              </a:rPr>
              <a:t>，而变量</a:t>
            </a:r>
            <a:r>
              <a:rPr lang="en-US" altLang="zh-CN" sz="2000" kern="0" dirty="0">
                <a:solidFill>
                  <a:srgbClr val="000000"/>
                </a:solidFill>
                <a:latin typeface="+mn-ea"/>
                <a:ea typeface="+mn-ea"/>
              </a:rPr>
              <a:t>y</a:t>
            </a:r>
            <a:r>
              <a:rPr lang="zh-CN" altLang="zh-CN" sz="2000" kern="0" dirty="0">
                <a:solidFill>
                  <a:srgbClr val="000000"/>
                </a:solidFill>
                <a:latin typeface="+mn-ea"/>
                <a:ea typeface="+mn-ea"/>
              </a:rPr>
              <a:t>没有分配初始值，变量</a:t>
            </a:r>
            <a:r>
              <a:rPr lang="en-US" altLang="zh-CN" sz="2000" kern="0" dirty="0">
                <a:solidFill>
                  <a:srgbClr val="000000"/>
                </a:solidFill>
                <a:latin typeface="+mn-ea"/>
                <a:ea typeface="+mn-ea"/>
              </a:rPr>
              <a:t>x</a:t>
            </a:r>
            <a:r>
              <a:rPr lang="zh-CN" altLang="zh-CN" sz="2000" kern="0" dirty="0">
                <a:solidFill>
                  <a:srgbClr val="000000"/>
                </a:solidFill>
                <a:latin typeface="+mn-ea"/>
                <a:ea typeface="+mn-ea"/>
              </a:rPr>
              <a:t>和</a:t>
            </a:r>
            <a:r>
              <a:rPr lang="en-US" altLang="zh-CN" sz="2000" kern="0" dirty="0">
                <a:solidFill>
                  <a:srgbClr val="000000"/>
                </a:solidFill>
                <a:latin typeface="+mn-ea"/>
                <a:ea typeface="+mn-ea"/>
              </a:rPr>
              <a:t>y</a:t>
            </a:r>
            <a:r>
              <a:rPr lang="zh-CN" altLang="zh-CN" sz="2000" kern="0" dirty="0">
                <a:solidFill>
                  <a:srgbClr val="000000"/>
                </a:solidFill>
                <a:latin typeface="+mn-ea"/>
                <a:ea typeface="+mn-ea"/>
              </a:rPr>
              <a:t>在内存中的状态如图所示。</a:t>
            </a:r>
            <a:endParaRPr lang="en-US" altLang="zh-CN" sz="2000" kern="0" dirty="0">
              <a:solidFill>
                <a:srgbClr val="000000"/>
              </a:solidFill>
              <a:latin typeface="+mn-ea"/>
              <a:ea typeface="+mn-ea"/>
            </a:endParaRPr>
          </a:p>
        </p:txBody>
      </p:sp>
      <p:pic>
        <p:nvPicPr>
          <p:cNvPr id="1026" name="Picture 2" descr="varian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50" y="4516438"/>
            <a:ext cx="27606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p:txBody>
          <a:bodyPr/>
          <a:lstStyle/>
          <a:p>
            <a:pPr eaLnBrk="1" hangingPunct="1">
              <a:defRPr/>
            </a:pPr>
            <a:r>
              <a:rPr lang="en-US" altLang="zh-CN" b="1" dirty="0" smtClean="0">
                <a:solidFill>
                  <a:srgbClr val="0070C0"/>
                </a:solidFill>
              </a:rPr>
              <a:t>2.2.1 </a:t>
            </a:r>
            <a:r>
              <a:rPr lang="zh-CN" altLang="en-US" b="1" dirty="0" smtClean="0">
                <a:solidFill>
                  <a:srgbClr val="0070C0"/>
                </a:solidFill>
              </a:rPr>
              <a:t>变量的定义</a:t>
            </a:r>
            <a:endParaRPr lang="en-US" altLang="zh-CN" b="1" dirty="0" smtClean="0">
              <a:solidFill>
                <a:srgbClr val="0070C0"/>
              </a:solidFill>
            </a:endParaRPr>
          </a:p>
          <a:p>
            <a:pPr eaLnBrk="1" hangingPunct="1">
              <a:defRPr/>
            </a:pPr>
            <a:endParaRPr lang="en-US" altLang="zh-CN" kern="0" dirty="0" smtClean="0">
              <a:solidFill>
                <a:srgbClr val="000000"/>
              </a:solidFill>
              <a:latin typeface="+mn-ea"/>
            </a:endParaRPr>
          </a:p>
          <a:p>
            <a:pPr eaLnBrk="1" hangingPunct="1">
              <a:defRPr/>
            </a:pPr>
            <a:endParaRPr lang="en-US" altLang="zh-CN" kern="0" dirty="0">
              <a:solidFill>
                <a:srgbClr val="000000"/>
              </a:solidFill>
              <a:latin typeface="+mn-ea"/>
            </a:endParaRPr>
          </a:p>
          <a:p>
            <a:pPr eaLnBrk="1" hangingPunct="1">
              <a:defRPr/>
            </a:pPr>
            <a:r>
              <a:rPr lang="zh-CN" altLang="en-US" kern="0" dirty="0" smtClean="0">
                <a:solidFill>
                  <a:srgbClr val="000000"/>
                </a:solidFill>
                <a:latin typeface="+mn-ea"/>
              </a:rPr>
              <a:t>第二</a:t>
            </a:r>
            <a:r>
              <a:rPr lang="zh-CN" altLang="en-US" kern="0" dirty="0">
                <a:solidFill>
                  <a:srgbClr val="000000"/>
                </a:solidFill>
                <a:latin typeface="+mn-ea"/>
              </a:rPr>
              <a:t>行代码的作用是为变量赋值，在执行第二行代码时，程序首先取出变量</a:t>
            </a:r>
            <a:r>
              <a:rPr lang="en-US" altLang="zh-CN" kern="0" dirty="0">
                <a:solidFill>
                  <a:srgbClr val="000000"/>
                </a:solidFill>
                <a:latin typeface="+mn-ea"/>
              </a:rPr>
              <a:t>x</a:t>
            </a:r>
            <a:r>
              <a:rPr lang="zh-CN" altLang="en-US" kern="0" dirty="0">
                <a:solidFill>
                  <a:srgbClr val="000000"/>
                </a:solidFill>
                <a:latin typeface="+mn-ea"/>
              </a:rPr>
              <a:t>的值，与</a:t>
            </a:r>
            <a:r>
              <a:rPr lang="en-US" altLang="zh-CN" kern="0" dirty="0">
                <a:solidFill>
                  <a:srgbClr val="000000"/>
                </a:solidFill>
                <a:latin typeface="+mn-ea"/>
              </a:rPr>
              <a:t>3</a:t>
            </a:r>
            <a:r>
              <a:rPr lang="zh-CN" altLang="en-US" kern="0" dirty="0">
                <a:solidFill>
                  <a:srgbClr val="000000"/>
                </a:solidFill>
                <a:latin typeface="+mn-ea"/>
              </a:rPr>
              <a:t>相加后，将结果赋值给变量</a:t>
            </a:r>
            <a:r>
              <a:rPr lang="en-US" altLang="zh-CN" kern="0" dirty="0">
                <a:solidFill>
                  <a:srgbClr val="000000"/>
                </a:solidFill>
                <a:latin typeface="+mn-ea"/>
              </a:rPr>
              <a:t>y</a:t>
            </a:r>
            <a:r>
              <a:rPr lang="zh-CN" altLang="en-US" kern="0" dirty="0">
                <a:solidFill>
                  <a:srgbClr val="000000"/>
                </a:solidFill>
                <a:latin typeface="+mn-ea"/>
              </a:rPr>
              <a:t>，此时变量</a:t>
            </a:r>
            <a:r>
              <a:rPr lang="en-US" altLang="zh-CN" kern="0" dirty="0">
                <a:solidFill>
                  <a:srgbClr val="000000"/>
                </a:solidFill>
                <a:latin typeface="+mn-ea"/>
              </a:rPr>
              <a:t>x</a:t>
            </a:r>
            <a:r>
              <a:rPr lang="zh-CN" altLang="en-US" kern="0" dirty="0">
                <a:solidFill>
                  <a:srgbClr val="000000"/>
                </a:solidFill>
                <a:latin typeface="+mn-ea"/>
              </a:rPr>
              <a:t>和</a:t>
            </a:r>
            <a:r>
              <a:rPr lang="en-US" altLang="zh-CN" kern="0" dirty="0">
                <a:solidFill>
                  <a:srgbClr val="000000"/>
                </a:solidFill>
                <a:latin typeface="+mn-ea"/>
              </a:rPr>
              <a:t>y</a:t>
            </a:r>
            <a:r>
              <a:rPr lang="zh-CN" altLang="en-US" kern="0" dirty="0">
                <a:solidFill>
                  <a:srgbClr val="000000"/>
                </a:solidFill>
                <a:latin typeface="+mn-ea"/>
              </a:rPr>
              <a:t>在内存中的状态发生了变化，如图所示</a:t>
            </a:r>
            <a:r>
              <a:rPr lang="zh-CN" altLang="en-US" kern="0" dirty="0" smtClean="0">
                <a:solidFill>
                  <a:srgbClr val="000000"/>
                </a:solidFill>
                <a:latin typeface="+mn-ea"/>
              </a:rPr>
              <a:t>。</a:t>
            </a:r>
            <a:endParaRPr lang="en-US" altLang="zh-CN" kern="0" dirty="0" smtClean="0">
              <a:solidFill>
                <a:srgbClr val="000000"/>
              </a:solidFill>
              <a:latin typeface="+mn-ea"/>
            </a:endParaRPr>
          </a:p>
          <a:p>
            <a:pPr eaLnBrk="1" hangingPunct="1">
              <a:defRPr/>
            </a:pPr>
            <a:r>
              <a:rPr lang="zh-CN" altLang="en-US" kern="0" dirty="0" smtClean="0">
                <a:solidFill>
                  <a:srgbClr val="FF0000"/>
                </a:solidFill>
                <a:latin typeface="+mn-ea"/>
              </a:rPr>
              <a:t>变量分为局部变量和成员变量，局部变量必须初始化，成员变量可以使用默认值。</a:t>
            </a:r>
            <a:endParaRPr lang="en-US" altLang="zh-CN" kern="0" dirty="0">
              <a:solidFill>
                <a:srgbClr val="FF0000"/>
              </a:solidFill>
              <a:latin typeface="+mn-ea"/>
            </a:endParaRPr>
          </a:p>
          <a:p>
            <a:pPr eaLnBrk="1" hangingPunct="1">
              <a:defRPr/>
            </a:pPr>
            <a:endParaRPr lang="en-US" altLang="zh-CN" b="1" dirty="0" smtClean="0">
              <a:solidFill>
                <a:srgbClr val="0070C0"/>
              </a:solidFill>
            </a:endParaRPr>
          </a:p>
        </p:txBody>
      </p:sp>
      <p:pic>
        <p:nvPicPr>
          <p:cNvPr id="80899"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0375" y="2017713"/>
            <a:ext cx="2243138"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0" name="Picture 2" descr="varian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163" y="1222375"/>
            <a:ext cx="27606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66796"/>
            <a:ext cx="8229600" cy="5500254"/>
          </a:xfrm>
        </p:spPr>
        <p:txBody>
          <a:bodyPr/>
          <a:lstStyle/>
          <a:p>
            <a:pPr>
              <a:lnSpc>
                <a:spcPct val="100000"/>
              </a:lnSpc>
            </a:pPr>
            <a:r>
              <a:rPr lang="zh-CN" altLang="en-US" dirty="0" smtClean="0"/>
              <a:t>举例：</a:t>
            </a:r>
            <a:endParaRPr lang="en-US" altLang="zh-CN" dirty="0" smtClean="0"/>
          </a:p>
          <a:p>
            <a:pPr marL="0" indent="0" fontAlgn="auto">
              <a:lnSpc>
                <a:spcPct val="100000"/>
              </a:lnSpc>
              <a:spcBef>
                <a:spcPts val="1200"/>
              </a:spcBef>
              <a:spcAft>
                <a:spcPts val="0"/>
              </a:spcAft>
              <a:buNone/>
              <a:defRPr/>
            </a:pPr>
            <a:r>
              <a:rPr lang="en-US" altLang="zh-CN" sz="2000" dirty="0">
                <a:latin typeface="Arial" pitchFamily="34" charset="0"/>
                <a:cs typeface="Arial" pitchFamily="34" charset="0"/>
              </a:rPr>
              <a:t>class </a:t>
            </a:r>
            <a:r>
              <a:rPr lang="en-US" altLang="zh-CN" sz="2000" dirty="0" err="1">
                <a:latin typeface="Arial" pitchFamily="34" charset="0"/>
                <a:cs typeface="Arial" pitchFamily="34" charset="0"/>
              </a:rPr>
              <a:t>TestVar</a:t>
            </a:r>
            <a:r>
              <a:rPr lang="en-US" altLang="zh-CN" sz="2000" dirty="0">
                <a:latin typeface="Arial" pitchFamily="34" charset="0"/>
                <a:cs typeface="Arial" pitchFamily="34" charset="0"/>
              </a:rPr>
              <a:t>  {</a:t>
            </a:r>
          </a:p>
          <a:p>
            <a:pPr marL="0" indent="0" fontAlgn="auto">
              <a:lnSpc>
                <a:spcPct val="100000"/>
              </a:lnSpc>
              <a:spcBef>
                <a:spcPts val="1200"/>
              </a:spcBef>
              <a:spcAft>
                <a:spcPts val="0"/>
              </a:spcAft>
              <a:buNone/>
              <a:defRPr/>
            </a:pPr>
            <a:r>
              <a:rPr lang="en-US" altLang="zh-CN" sz="2000" dirty="0">
                <a:latin typeface="Arial" pitchFamily="34" charset="0"/>
                <a:cs typeface="Arial" pitchFamily="34" charset="0"/>
              </a:rPr>
              <a:t>	double d=3.14;</a:t>
            </a:r>
          </a:p>
          <a:p>
            <a:pPr marL="0" indent="0" fontAlgn="auto">
              <a:lnSpc>
                <a:spcPct val="100000"/>
              </a:lnSpc>
              <a:spcBef>
                <a:spcPts val="1200"/>
              </a:spcBef>
              <a:spcAft>
                <a:spcPts val="0"/>
              </a:spcAft>
              <a:buNone/>
              <a:defRPr/>
            </a:pPr>
            <a:r>
              <a:rPr lang="en-US" altLang="zh-CN" sz="2000" dirty="0">
                <a:latin typeface="Arial" pitchFamily="34" charset="0"/>
                <a:cs typeface="Arial" pitchFamily="34" charset="0"/>
              </a:rPr>
              <a:t>	public void method() {</a:t>
            </a:r>
          </a:p>
          <a:p>
            <a:pPr marL="0" indent="0" fontAlgn="auto">
              <a:lnSpc>
                <a:spcPct val="100000"/>
              </a:lnSpc>
              <a:spcBef>
                <a:spcPts val="1200"/>
              </a:spcBef>
              <a:spcAft>
                <a:spcPts val="0"/>
              </a:spcAft>
              <a:buNone/>
              <a:defRPr/>
            </a:pPr>
            <a:r>
              <a:rPr lang="en-US" altLang="zh-CN" sz="2000" dirty="0">
                <a:latin typeface="Arial" pitchFamily="34" charset="0"/>
                <a:cs typeface="Arial" pitchFamily="34" charset="0"/>
              </a:rPr>
              <a:t>		</a:t>
            </a:r>
            <a:r>
              <a:rPr lang="en-US" altLang="zh-CN" sz="2000" dirty="0" err="1">
                <a:latin typeface="Arial" pitchFamily="34" charset="0"/>
                <a:cs typeface="Arial" pitchFamily="34" charset="0"/>
              </a:rPr>
              <a:t>int</a:t>
            </a:r>
            <a:r>
              <a:rPr lang="en-US" altLang="zh-CN" sz="2000" dirty="0">
                <a:latin typeface="Arial" pitchFamily="34" charset="0"/>
                <a:cs typeface="Arial" pitchFamily="34" charset="0"/>
              </a:rPr>
              <a:t> </a:t>
            </a:r>
            <a:r>
              <a:rPr lang="en-US" altLang="zh-CN" sz="2000" dirty="0" err="1">
                <a:latin typeface="Arial" pitchFamily="34" charset="0"/>
                <a:cs typeface="Arial" pitchFamily="34" charset="0"/>
              </a:rPr>
              <a:t>i</a:t>
            </a:r>
            <a:r>
              <a:rPr lang="en-US" altLang="zh-CN" sz="2000" dirty="0">
                <a:latin typeface="Arial" pitchFamily="34" charset="0"/>
                <a:cs typeface="Arial" pitchFamily="34" charset="0"/>
              </a:rPr>
              <a:t> = 0;    </a:t>
            </a:r>
            <a:endParaRPr lang="en-US" altLang="zh-CN" sz="2000" dirty="0" smtClean="0">
              <a:latin typeface="Arial" pitchFamily="34" charset="0"/>
              <a:cs typeface="Arial" pitchFamily="34" charset="0"/>
            </a:endParaRPr>
          </a:p>
          <a:p>
            <a:pPr marL="0" indent="0" fontAlgn="auto">
              <a:lnSpc>
                <a:spcPct val="100000"/>
              </a:lnSpc>
              <a:spcBef>
                <a:spcPts val="1200"/>
              </a:spcBef>
              <a:spcAft>
                <a:spcPts val="0"/>
              </a:spcAft>
              <a:buNone/>
              <a:defRPr/>
            </a:pPr>
            <a:r>
              <a:rPr lang="en-US" altLang="zh-CN" sz="2000" dirty="0">
                <a:latin typeface="Arial" pitchFamily="34" charset="0"/>
                <a:cs typeface="Arial" pitchFamily="34" charset="0"/>
              </a:rPr>
              <a:t>	</a:t>
            </a: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a:t>
            </a:r>
            <a:r>
              <a:rPr lang="en-US" altLang="zh-CN" sz="2000" dirty="0">
                <a:latin typeface="Arial" pitchFamily="34" charset="0"/>
                <a:cs typeface="Arial" pitchFamily="34" charset="0"/>
              </a:rPr>
              <a:t>j=i+5;</a:t>
            </a:r>
          </a:p>
          <a:p>
            <a:pPr marL="0" indent="0" fontAlgn="auto">
              <a:lnSpc>
                <a:spcPct val="100000"/>
              </a:lnSpc>
              <a:spcBef>
                <a:spcPts val="1200"/>
              </a:spcBef>
              <a:spcAft>
                <a:spcPts val="0"/>
              </a:spcAft>
              <a:buNone/>
              <a:defRPr/>
            </a:pPr>
            <a:r>
              <a:rPr lang="en-US" altLang="zh-CN" sz="2000" dirty="0">
                <a:latin typeface="Arial" pitchFamily="34" charset="0"/>
                <a:cs typeface="Arial" pitchFamily="34" charset="0"/>
              </a:rPr>
              <a:t>	}</a:t>
            </a:r>
          </a:p>
          <a:p>
            <a:pPr marL="0" indent="0" fontAlgn="auto">
              <a:lnSpc>
                <a:spcPct val="100000"/>
              </a:lnSpc>
              <a:spcBef>
                <a:spcPts val="1200"/>
              </a:spcBef>
              <a:spcAft>
                <a:spcPts val="0"/>
              </a:spcAft>
              <a:buNone/>
              <a:defRPr/>
            </a:pPr>
            <a:r>
              <a:rPr lang="en-US" altLang="zh-CN" sz="2000" dirty="0">
                <a:latin typeface="Arial" pitchFamily="34" charset="0"/>
                <a:cs typeface="Arial" pitchFamily="34" charset="0"/>
              </a:rPr>
              <a:t>	public static void main(String[] </a:t>
            </a:r>
            <a:r>
              <a:rPr lang="en-US" altLang="zh-CN" sz="2000" dirty="0" err="1">
                <a:latin typeface="Arial" pitchFamily="34" charset="0"/>
                <a:cs typeface="Arial" pitchFamily="34" charset="0"/>
              </a:rPr>
              <a:t>args</a:t>
            </a:r>
            <a:r>
              <a:rPr lang="en-US" altLang="zh-CN" sz="2000" dirty="0">
                <a:latin typeface="Arial" pitchFamily="34" charset="0"/>
                <a:cs typeface="Arial" pitchFamily="34" charset="0"/>
              </a:rPr>
              <a:t>) {</a:t>
            </a:r>
          </a:p>
          <a:p>
            <a:pPr marL="0" indent="0" fontAlgn="auto">
              <a:lnSpc>
                <a:spcPct val="100000"/>
              </a:lnSpc>
              <a:spcBef>
                <a:spcPts val="1200"/>
              </a:spcBef>
              <a:spcAft>
                <a:spcPts val="0"/>
              </a:spcAft>
              <a:buNone/>
              <a:defRPr/>
            </a:pPr>
            <a:r>
              <a:rPr lang="en-US" altLang="zh-CN" sz="2000" dirty="0">
                <a:latin typeface="Arial" pitchFamily="34" charset="0"/>
                <a:cs typeface="Arial" pitchFamily="34" charset="0"/>
              </a:rPr>
              <a:t>		float f1 = 2.3f;     </a:t>
            </a:r>
            <a:endParaRPr lang="en-US" altLang="zh-CN" sz="2000" dirty="0" smtClean="0">
              <a:latin typeface="Arial" pitchFamily="34" charset="0"/>
              <a:cs typeface="Arial" pitchFamily="34" charset="0"/>
            </a:endParaRPr>
          </a:p>
          <a:p>
            <a:pPr marL="0" indent="0" fontAlgn="auto">
              <a:lnSpc>
                <a:spcPct val="100000"/>
              </a:lnSpc>
              <a:spcBef>
                <a:spcPts val="1200"/>
              </a:spcBef>
              <a:spcAft>
                <a:spcPts val="0"/>
              </a:spcAft>
              <a:buNone/>
              <a:defRPr/>
            </a:pPr>
            <a:r>
              <a:rPr lang="en-US" altLang="zh-CN" sz="2000" dirty="0">
                <a:latin typeface="Arial" pitchFamily="34" charset="0"/>
                <a:cs typeface="Arial" pitchFamily="34" charset="0"/>
              </a:rPr>
              <a:t>	</a:t>
            </a:r>
            <a:r>
              <a:rPr lang="en-US" altLang="zh-CN" sz="2000" dirty="0" smtClean="0">
                <a:latin typeface="Arial" pitchFamily="34" charset="0"/>
                <a:cs typeface="Arial" pitchFamily="34" charset="0"/>
              </a:rPr>
              <a:t>	String </a:t>
            </a:r>
            <a:r>
              <a:rPr lang="en-US" altLang="zh-CN" sz="2000" dirty="0">
                <a:latin typeface="Arial" pitchFamily="34" charset="0"/>
                <a:cs typeface="Arial" pitchFamily="34" charset="0"/>
              </a:rPr>
              <a:t>s = "</a:t>
            </a:r>
            <a:r>
              <a:rPr lang="zh-CN" altLang="en-US" sz="2000" dirty="0">
                <a:latin typeface="Arial" pitchFamily="34" charset="0"/>
                <a:cs typeface="Arial" pitchFamily="34" charset="0"/>
              </a:rPr>
              <a:t>成员变量与局部变量</a:t>
            </a:r>
            <a:r>
              <a:rPr lang="en-US" altLang="zh-CN" sz="2000" dirty="0">
                <a:latin typeface="Arial" pitchFamily="34" charset="0"/>
                <a:cs typeface="Arial" pitchFamily="34" charset="0"/>
              </a:rPr>
              <a:t>";</a:t>
            </a:r>
          </a:p>
          <a:p>
            <a:pPr marL="0" indent="0" fontAlgn="auto">
              <a:lnSpc>
                <a:spcPct val="100000"/>
              </a:lnSpc>
              <a:spcBef>
                <a:spcPts val="1200"/>
              </a:spcBef>
              <a:spcAft>
                <a:spcPts val="0"/>
              </a:spcAft>
              <a:buNone/>
              <a:defRPr/>
            </a:pPr>
            <a:r>
              <a:rPr lang="en-US" altLang="zh-CN" sz="2000" dirty="0">
                <a:latin typeface="Arial" pitchFamily="34" charset="0"/>
                <a:cs typeface="Arial" pitchFamily="34" charset="0"/>
              </a:rPr>
              <a:t>	}</a:t>
            </a:r>
          </a:p>
          <a:p>
            <a:pPr marL="0" indent="0" fontAlgn="auto">
              <a:lnSpc>
                <a:spcPct val="100000"/>
              </a:lnSpc>
              <a:spcBef>
                <a:spcPts val="1200"/>
              </a:spcBef>
              <a:spcAft>
                <a:spcPts val="0"/>
              </a:spcAft>
              <a:buNone/>
              <a:defRPr/>
            </a:pPr>
            <a:r>
              <a:rPr lang="en-US" altLang="zh-CN" sz="2000" dirty="0" smtClean="0">
                <a:latin typeface="Arial" pitchFamily="34" charset="0"/>
                <a:cs typeface="Arial" pitchFamily="34" charset="0"/>
              </a:rPr>
              <a:t>}</a:t>
            </a:r>
            <a:endParaRPr lang="zh-CN" altLang="en-US" sz="2000" dirty="0">
              <a:latin typeface="Arial" pitchFamily="34" charset="0"/>
              <a:cs typeface="Arial" pitchFamily="34" charset="0"/>
            </a:endParaRPr>
          </a:p>
        </p:txBody>
      </p:sp>
      <p:sp>
        <p:nvSpPr>
          <p:cNvPr id="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成员变量和局部变量</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2465448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398463" y="1066800"/>
            <a:ext cx="8229600" cy="5059363"/>
          </a:xfrm>
        </p:spPr>
        <p:txBody>
          <a:bodyPr/>
          <a:lstStyle/>
          <a:p>
            <a:pPr eaLnBrk="1" hangingPunct="1"/>
            <a:r>
              <a:rPr lang="en-US" altLang="zh-CN" b="1" smtClean="0">
                <a:solidFill>
                  <a:srgbClr val="0070C0"/>
                </a:solidFill>
              </a:rPr>
              <a:t>2.2.2 </a:t>
            </a:r>
            <a:r>
              <a:rPr lang="zh-CN" altLang="en-US" b="1" smtClean="0">
                <a:solidFill>
                  <a:srgbClr val="0070C0"/>
                </a:solidFill>
              </a:rPr>
              <a:t>变量的数据类型</a:t>
            </a:r>
            <a:endParaRPr lang="en-US" altLang="zh-CN" b="1" smtClean="0">
              <a:solidFill>
                <a:srgbClr val="0070C0"/>
              </a:solidFill>
            </a:endParaRPr>
          </a:p>
          <a:p>
            <a:pPr lvl="1" eaLnBrk="1" hangingPunct="1"/>
            <a:r>
              <a:rPr lang="en-US" altLang="zh-CN" smtClean="0"/>
              <a:t>Java</a:t>
            </a:r>
            <a:r>
              <a:rPr lang="zh-CN" altLang="en-US" smtClean="0"/>
              <a:t>是一门强类型的编程语言，它对变量的数据类型有严格的限定。</a:t>
            </a:r>
            <a:r>
              <a:rPr lang="zh-CN" altLang="en-US" b="1" smtClean="0">
                <a:solidFill>
                  <a:srgbClr val="FF0000"/>
                </a:solidFill>
              </a:rPr>
              <a:t>在定义变量时必须声明变量的类型，</a:t>
            </a:r>
            <a:r>
              <a:rPr lang="zh-CN" altLang="en-US" smtClean="0"/>
              <a:t>在为变量赋值时必须赋予和变量同一种类型的值，否则程序会报错。</a:t>
            </a:r>
          </a:p>
        </p:txBody>
      </p:sp>
      <p:pic>
        <p:nvPicPr>
          <p:cNvPr id="81923" name="图片 2" descr="屏幕剪辑"/>
          <p:cNvPicPr>
            <a:picLocks noChangeAspect="1"/>
          </p:cNvPicPr>
          <p:nvPr/>
        </p:nvPicPr>
        <p:blipFill rotWithShape="1">
          <a:blip r:embed="rId2">
            <a:extLst>
              <a:ext uri="{28A0092B-C50C-407E-A947-70E740481C1C}">
                <a14:useLocalDpi xmlns:a14="http://schemas.microsoft.com/office/drawing/2010/main" val="0"/>
              </a:ext>
            </a:extLst>
          </a:blip>
          <a:srcRect t="4169" b="8633"/>
          <a:stretch/>
        </p:blipFill>
        <p:spPr bwMode="auto">
          <a:xfrm>
            <a:off x="1789113" y="3116263"/>
            <a:ext cx="5448300" cy="338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a:xfrm>
            <a:off x="457200" y="947738"/>
            <a:ext cx="8229600" cy="5297487"/>
          </a:xfrm>
        </p:spPr>
        <p:txBody>
          <a:bodyPr/>
          <a:lstStyle/>
          <a:p>
            <a:pPr eaLnBrk="1" hangingPunct="1"/>
            <a:r>
              <a:rPr lang="en-US" altLang="zh-CN" b="1" dirty="0" smtClean="0">
                <a:solidFill>
                  <a:srgbClr val="0070C0"/>
                </a:solidFill>
              </a:rPr>
              <a:t>1</a:t>
            </a:r>
            <a:r>
              <a:rPr lang="zh-CN" altLang="en-US" b="1" dirty="0" smtClean="0">
                <a:solidFill>
                  <a:srgbClr val="0070C0"/>
                </a:solidFill>
              </a:rPr>
              <a:t>、 整数类型变量</a:t>
            </a:r>
            <a:endParaRPr lang="en-US" altLang="zh-CN" b="1" dirty="0" smtClean="0">
              <a:solidFill>
                <a:srgbClr val="0070C0"/>
              </a:solidFill>
            </a:endParaRPr>
          </a:p>
          <a:p>
            <a:pPr lvl="1" eaLnBrk="1" hangingPunct="1"/>
            <a:r>
              <a:rPr lang="zh-CN" altLang="zh-CN" dirty="0" smtClean="0"/>
              <a:t>用来存储整数数值，即没有小数部分的值。</a:t>
            </a:r>
            <a:endParaRPr lang="en-US" altLang="zh-CN" dirty="0" smtClean="0"/>
          </a:p>
          <a:p>
            <a:pPr lvl="1" eaLnBrk="1" hangingPunct="1"/>
            <a:r>
              <a:rPr lang="zh-CN" altLang="zh-CN" dirty="0" smtClean="0"/>
              <a:t>整数类型分为</a:t>
            </a:r>
            <a:r>
              <a:rPr lang="en-US" altLang="zh-CN" dirty="0" smtClean="0"/>
              <a:t>4</a:t>
            </a:r>
            <a:r>
              <a:rPr lang="zh-CN" altLang="zh-CN" dirty="0" smtClean="0"/>
              <a:t>种不同的类型：字节型（</a:t>
            </a:r>
            <a:r>
              <a:rPr lang="en-US" altLang="zh-CN" dirty="0" smtClean="0"/>
              <a:t>byte</a:t>
            </a:r>
            <a:r>
              <a:rPr lang="zh-CN" altLang="zh-CN" dirty="0" smtClean="0"/>
              <a:t>）、短整型（</a:t>
            </a:r>
            <a:r>
              <a:rPr lang="en-US" altLang="zh-CN" dirty="0" smtClean="0"/>
              <a:t>short</a:t>
            </a:r>
            <a:r>
              <a:rPr lang="zh-CN" altLang="zh-CN" dirty="0" smtClean="0"/>
              <a:t>）、整型（</a:t>
            </a:r>
            <a:r>
              <a:rPr lang="en-US" altLang="zh-CN" dirty="0" err="1" smtClean="0"/>
              <a:t>int</a:t>
            </a:r>
            <a:r>
              <a:rPr lang="zh-CN" altLang="zh-CN" dirty="0" smtClean="0"/>
              <a:t>）和长整型（</a:t>
            </a:r>
            <a:r>
              <a:rPr lang="en-US" altLang="zh-CN" dirty="0" smtClean="0"/>
              <a:t>long</a:t>
            </a:r>
            <a:r>
              <a:rPr lang="zh-CN" altLang="zh-CN" dirty="0" smtClean="0"/>
              <a:t>）</a:t>
            </a:r>
            <a:r>
              <a:rPr lang="zh-CN" altLang="en-US" dirty="0" smtClean="0"/>
              <a:t>。</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2" eaLnBrk="1" hangingPunct="1"/>
            <a:r>
              <a:rPr lang="zh-CN" altLang="zh-CN" dirty="0" smtClean="0">
                <a:solidFill>
                  <a:srgbClr val="FF0000"/>
                </a:solidFill>
              </a:rPr>
              <a:t>占用空间指的是不同类型的变量分别占用的内存大小</a:t>
            </a:r>
            <a:r>
              <a:rPr lang="zh-CN" altLang="en-US" dirty="0" smtClean="0">
                <a:solidFill>
                  <a:srgbClr val="FF0000"/>
                </a:solidFill>
              </a:rPr>
              <a:t>。</a:t>
            </a:r>
            <a:endParaRPr lang="en-US" altLang="zh-CN" dirty="0" smtClean="0">
              <a:solidFill>
                <a:srgbClr val="FF0000"/>
              </a:solidFill>
            </a:endParaRPr>
          </a:p>
          <a:p>
            <a:pPr lvl="2" eaLnBrk="1" hangingPunct="1"/>
            <a:r>
              <a:rPr lang="zh-CN" altLang="zh-CN" dirty="0" smtClean="0">
                <a:solidFill>
                  <a:srgbClr val="FF0000"/>
                </a:solidFill>
              </a:rPr>
              <a:t>取值范围是变量存储的值不能超出的范围</a:t>
            </a:r>
            <a:r>
              <a:rPr lang="zh-CN" altLang="en-US" dirty="0" smtClean="0">
                <a:solidFill>
                  <a:srgbClr val="FF0000"/>
                </a:solidFill>
              </a:rPr>
              <a:t>。</a:t>
            </a:r>
          </a:p>
        </p:txBody>
      </p:sp>
      <p:pic>
        <p:nvPicPr>
          <p:cNvPr id="82947"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225" y="2965450"/>
            <a:ext cx="732155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398463" y="1066800"/>
            <a:ext cx="8229600" cy="5059363"/>
          </a:xfrm>
        </p:spPr>
        <p:txBody>
          <a:bodyPr/>
          <a:lstStyle/>
          <a:p>
            <a:pPr eaLnBrk="1" hangingPunct="1"/>
            <a:r>
              <a:rPr lang="en-US" altLang="zh-CN" b="1" dirty="0" smtClean="0">
                <a:solidFill>
                  <a:srgbClr val="0070C0"/>
                </a:solidFill>
              </a:rPr>
              <a:t>1</a:t>
            </a:r>
            <a:r>
              <a:rPr lang="zh-CN" altLang="en-US" b="1" dirty="0" smtClean="0">
                <a:solidFill>
                  <a:srgbClr val="0070C0"/>
                </a:solidFill>
              </a:rPr>
              <a:t>、 整数类型变量</a:t>
            </a:r>
            <a:endParaRPr lang="en-US" altLang="zh-CN" b="1" dirty="0" smtClean="0">
              <a:solidFill>
                <a:srgbClr val="0070C0"/>
              </a:solidFill>
            </a:endParaRPr>
          </a:p>
          <a:p>
            <a:pPr lvl="1" eaLnBrk="1" hangingPunct="1"/>
            <a:r>
              <a:rPr lang="zh-CN" altLang="zh-CN" dirty="0" smtClean="0"/>
              <a:t>为一个</a:t>
            </a:r>
            <a:r>
              <a:rPr lang="en-US" altLang="zh-CN" dirty="0" smtClean="0"/>
              <a:t>long</a:t>
            </a:r>
            <a:r>
              <a:rPr lang="zh-CN" altLang="zh-CN" dirty="0" smtClean="0"/>
              <a:t>类型的变量赋值时需要注意一点，所赋值的后面</a:t>
            </a:r>
            <a:r>
              <a:rPr lang="zh-CN" altLang="zh-CN" b="1" dirty="0" smtClean="0">
                <a:solidFill>
                  <a:srgbClr val="FF0000"/>
                </a:solidFill>
              </a:rPr>
              <a:t>要加上一个字母“</a:t>
            </a:r>
            <a:r>
              <a:rPr lang="en-US" altLang="zh-CN" b="1" dirty="0" smtClean="0">
                <a:solidFill>
                  <a:srgbClr val="FF0000"/>
                </a:solidFill>
              </a:rPr>
              <a:t>L</a:t>
            </a:r>
            <a:r>
              <a:rPr lang="zh-CN" altLang="zh-CN" b="1" dirty="0" smtClean="0">
                <a:solidFill>
                  <a:srgbClr val="FF0000"/>
                </a:solidFill>
              </a:rPr>
              <a:t>”（或小写“</a:t>
            </a:r>
            <a:r>
              <a:rPr lang="en-US" altLang="zh-CN" b="1" dirty="0" smtClean="0">
                <a:solidFill>
                  <a:srgbClr val="FF0000"/>
                </a:solidFill>
              </a:rPr>
              <a:t>l</a:t>
            </a:r>
            <a:r>
              <a:rPr lang="zh-CN" altLang="zh-CN" b="1" dirty="0" smtClean="0">
                <a:solidFill>
                  <a:srgbClr val="FF0000"/>
                </a:solidFill>
              </a:rPr>
              <a:t>”）</a:t>
            </a:r>
            <a:r>
              <a:rPr lang="zh-CN" altLang="zh-CN" dirty="0" smtClean="0"/>
              <a:t>，说明赋值为</a:t>
            </a:r>
            <a:r>
              <a:rPr lang="en-US" altLang="zh-CN" dirty="0" smtClean="0"/>
              <a:t>long</a:t>
            </a:r>
            <a:r>
              <a:rPr lang="zh-CN" altLang="zh-CN" dirty="0" smtClean="0"/>
              <a:t>类型。如果赋的值未超出</a:t>
            </a:r>
            <a:r>
              <a:rPr lang="en-US" altLang="zh-CN" dirty="0" err="1" smtClean="0"/>
              <a:t>int</a:t>
            </a:r>
            <a:r>
              <a:rPr lang="zh-CN" altLang="zh-CN" dirty="0" smtClean="0"/>
              <a:t>型的取值范围，则可以省略字母“</a:t>
            </a:r>
            <a:r>
              <a:rPr lang="en-US" altLang="zh-CN" dirty="0" smtClean="0"/>
              <a:t>L</a:t>
            </a:r>
            <a:r>
              <a:rPr lang="zh-CN" altLang="zh-CN" dirty="0" smtClean="0"/>
              <a:t>”（或小写“</a:t>
            </a:r>
            <a:r>
              <a:rPr lang="en-US" altLang="zh-CN" dirty="0" smtClean="0"/>
              <a:t>l</a:t>
            </a:r>
            <a:r>
              <a:rPr lang="zh-CN" altLang="zh-CN" dirty="0" smtClean="0"/>
              <a:t>”）。</a:t>
            </a:r>
            <a:endParaRPr lang="zh-CN" altLang="en-US" dirty="0" smtClean="0"/>
          </a:p>
        </p:txBody>
      </p:sp>
      <p:pic>
        <p:nvPicPr>
          <p:cNvPr id="83971" name="图片 2"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8" y="3311235"/>
            <a:ext cx="8875712" cy="116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p:cNvSpPr>
            <a:spLocks noGrp="1"/>
          </p:cNvSpPr>
          <p:nvPr>
            <p:ph idx="1"/>
          </p:nvPr>
        </p:nvSpPr>
        <p:spPr>
          <a:xfrm>
            <a:off x="457200" y="1066800"/>
            <a:ext cx="8229600" cy="5219700"/>
          </a:xfrm>
        </p:spPr>
        <p:txBody>
          <a:bodyPr/>
          <a:lstStyle/>
          <a:p>
            <a:pPr eaLnBrk="1" hangingPunct="1"/>
            <a:r>
              <a:rPr lang="en-US" altLang="zh-CN" b="1" smtClean="0">
                <a:solidFill>
                  <a:srgbClr val="0070C0"/>
                </a:solidFill>
              </a:rPr>
              <a:t>2</a:t>
            </a:r>
            <a:r>
              <a:rPr lang="zh-CN" altLang="en-US" b="1" smtClean="0">
                <a:solidFill>
                  <a:srgbClr val="0070C0"/>
                </a:solidFill>
              </a:rPr>
              <a:t>、浮点数类型变量</a:t>
            </a:r>
            <a:endParaRPr lang="en-US" altLang="zh-CN" b="1" smtClean="0">
              <a:solidFill>
                <a:srgbClr val="0070C0"/>
              </a:solidFill>
            </a:endParaRPr>
          </a:p>
          <a:p>
            <a:pPr lvl="1" eaLnBrk="1" hangingPunct="1">
              <a:lnSpc>
                <a:spcPct val="200000"/>
              </a:lnSpc>
            </a:pPr>
            <a:r>
              <a:rPr lang="zh-CN" altLang="zh-CN" smtClean="0"/>
              <a:t>浮点数类型变量用来存储小数数值。</a:t>
            </a:r>
            <a:endParaRPr lang="en-US" altLang="zh-CN" smtClean="0"/>
          </a:p>
          <a:p>
            <a:pPr lvl="1" eaLnBrk="1" hangingPunct="1">
              <a:lnSpc>
                <a:spcPct val="200000"/>
              </a:lnSpc>
            </a:pPr>
            <a:r>
              <a:rPr lang="zh-CN" altLang="zh-CN" smtClean="0"/>
              <a:t>浮点数类型分为两种：单精度浮点数（</a:t>
            </a:r>
            <a:r>
              <a:rPr lang="en-US" altLang="zh-CN" smtClean="0"/>
              <a:t>float</a:t>
            </a:r>
            <a:r>
              <a:rPr lang="zh-CN" altLang="zh-CN" smtClean="0"/>
              <a:t>）、双精度浮点数（</a:t>
            </a:r>
            <a:r>
              <a:rPr lang="en-US" altLang="zh-CN" smtClean="0"/>
              <a:t>double</a:t>
            </a:r>
            <a:r>
              <a:rPr lang="zh-CN" altLang="zh-CN" smtClean="0"/>
              <a:t>），</a:t>
            </a:r>
            <a:r>
              <a:rPr lang="en-US" altLang="zh-CN" smtClean="0"/>
              <a:t>double</a:t>
            </a:r>
            <a:r>
              <a:rPr lang="zh-CN" altLang="zh-CN" smtClean="0"/>
              <a:t>型所表示的浮点数比</a:t>
            </a:r>
            <a:r>
              <a:rPr lang="en-US" altLang="zh-CN" smtClean="0"/>
              <a:t>float</a:t>
            </a:r>
            <a:r>
              <a:rPr lang="zh-CN" altLang="zh-CN" smtClean="0"/>
              <a:t>型更精确</a:t>
            </a:r>
            <a:r>
              <a:rPr lang="zh-CN" altLang="en-US" smtClean="0"/>
              <a:t>。</a:t>
            </a:r>
            <a:endParaRPr lang="en-US" altLang="zh-CN" smtClean="0"/>
          </a:p>
          <a:p>
            <a:pPr lvl="1" eaLnBrk="1" hangingPunct="1">
              <a:lnSpc>
                <a:spcPct val="200000"/>
              </a:lnSpc>
            </a:pPr>
            <a:endParaRPr lang="en-US" altLang="zh-CN" smtClean="0"/>
          </a:p>
          <a:p>
            <a:pPr lvl="1" eaLnBrk="1" hangingPunct="1">
              <a:lnSpc>
                <a:spcPct val="200000"/>
              </a:lnSpc>
            </a:pPr>
            <a:endParaRPr lang="en-US" altLang="zh-CN" smtClean="0"/>
          </a:p>
          <a:p>
            <a:pPr lvl="1" eaLnBrk="1" hangingPunct="1">
              <a:lnSpc>
                <a:spcPct val="200000"/>
              </a:lnSpc>
            </a:pPr>
            <a:r>
              <a:rPr lang="zh-CN" altLang="zh-CN" smtClean="0"/>
              <a:t>在取值范围中，</a:t>
            </a:r>
            <a:r>
              <a:rPr lang="en-US" altLang="zh-CN" smtClean="0"/>
              <a:t>E</a:t>
            </a:r>
            <a:r>
              <a:rPr lang="zh-CN" altLang="zh-CN" smtClean="0"/>
              <a:t>表示以</a:t>
            </a:r>
            <a:r>
              <a:rPr lang="en-US" altLang="zh-CN" smtClean="0"/>
              <a:t>10</a:t>
            </a:r>
            <a:r>
              <a:rPr lang="zh-CN" altLang="zh-CN" smtClean="0"/>
              <a:t>为底的指数，</a:t>
            </a:r>
            <a:r>
              <a:rPr lang="en-US" altLang="zh-CN" smtClean="0"/>
              <a:t>E</a:t>
            </a:r>
            <a:r>
              <a:rPr lang="zh-CN" altLang="zh-CN" smtClean="0"/>
              <a:t>后面的“</a:t>
            </a:r>
            <a:r>
              <a:rPr lang="en-US" altLang="zh-CN" smtClean="0"/>
              <a:t>+</a:t>
            </a:r>
            <a:r>
              <a:rPr lang="zh-CN" altLang="zh-CN" smtClean="0"/>
              <a:t>”号和“</a:t>
            </a:r>
            <a:r>
              <a:rPr lang="en-US" altLang="zh-CN" smtClean="0"/>
              <a:t>-</a:t>
            </a:r>
            <a:r>
              <a:rPr lang="zh-CN" altLang="zh-CN" smtClean="0"/>
              <a:t>”号代表正指数和负指数，例如</a:t>
            </a:r>
            <a:r>
              <a:rPr lang="en-US" altLang="zh-CN" smtClean="0"/>
              <a:t>1.4E-45</a:t>
            </a:r>
            <a:r>
              <a:rPr lang="zh-CN" altLang="zh-CN" smtClean="0"/>
              <a:t>表示</a:t>
            </a:r>
            <a:r>
              <a:rPr lang="en-US" altLang="zh-CN" smtClean="0"/>
              <a:t>1.4*10</a:t>
            </a:r>
            <a:r>
              <a:rPr lang="en-US" altLang="zh-CN" baseline="30000" smtClean="0"/>
              <a:t>-45</a:t>
            </a:r>
            <a:r>
              <a:rPr lang="zh-CN" altLang="zh-CN" smtClean="0"/>
              <a:t>。</a:t>
            </a:r>
            <a:endParaRPr lang="zh-CN" altLang="en-US" smtClean="0"/>
          </a:p>
        </p:txBody>
      </p:sp>
      <p:pic>
        <p:nvPicPr>
          <p:cNvPr id="84995"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0" y="3632200"/>
            <a:ext cx="85121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a:xfrm>
            <a:off x="385763" y="1066800"/>
            <a:ext cx="8229600" cy="5059363"/>
          </a:xfrm>
        </p:spPr>
        <p:txBody>
          <a:bodyPr/>
          <a:lstStyle/>
          <a:p>
            <a:pPr eaLnBrk="1" hangingPunct="1"/>
            <a:r>
              <a:rPr lang="en-US" altLang="zh-CN" b="1" dirty="0" smtClean="0">
                <a:solidFill>
                  <a:srgbClr val="0070C0"/>
                </a:solidFill>
              </a:rPr>
              <a:t>2</a:t>
            </a:r>
            <a:r>
              <a:rPr lang="zh-CN" altLang="en-US" b="1" dirty="0" smtClean="0">
                <a:solidFill>
                  <a:srgbClr val="0070C0"/>
                </a:solidFill>
              </a:rPr>
              <a:t>、浮点数类型变量</a:t>
            </a:r>
            <a:endParaRPr lang="en-US" altLang="zh-CN" b="1" dirty="0" smtClean="0">
              <a:solidFill>
                <a:srgbClr val="0070C0"/>
              </a:solidFill>
            </a:endParaRPr>
          </a:p>
          <a:p>
            <a:pPr lvl="1" eaLnBrk="1" hangingPunct="1">
              <a:lnSpc>
                <a:spcPct val="200000"/>
              </a:lnSpc>
            </a:pPr>
            <a:r>
              <a:rPr lang="zh-CN" altLang="zh-CN" dirty="0" smtClean="0"/>
              <a:t>在为一个</a:t>
            </a:r>
            <a:r>
              <a:rPr lang="en-US" altLang="zh-CN" dirty="0" smtClean="0"/>
              <a:t>float</a:t>
            </a:r>
            <a:r>
              <a:rPr lang="zh-CN" altLang="zh-CN" dirty="0" smtClean="0"/>
              <a:t>类型的变量赋值时需要注意一点，所赋值的后面</a:t>
            </a:r>
            <a:r>
              <a:rPr lang="zh-CN" altLang="zh-CN" b="1" dirty="0" smtClean="0">
                <a:solidFill>
                  <a:srgbClr val="FF0000"/>
                </a:solidFill>
              </a:rPr>
              <a:t>一定要加上字母“</a:t>
            </a:r>
            <a:r>
              <a:rPr lang="en-US" altLang="zh-CN" b="1" dirty="0" smtClean="0">
                <a:solidFill>
                  <a:srgbClr val="FF0000"/>
                </a:solidFill>
              </a:rPr>
              <a:t>F</a:t>
            </a:r>
            <a:r>
              <a:rPr lang="zh-CN" altLang="zh-CN" b="1" dirty="0" smtClean="0">
                <a:solidFill>
                  <a:srgbClr val="FF0000"/>
                </a:solidFill>
              </a:rPr>
              <a:t>”（或“</a:t>
            </a:r>
            <a:r>
              <a:rPr lang="en-US" altLang="zh-CN" b="1" dirty="0" smtClean="0">
                <a:solidFill>
                  <a:srgbClr val="FF0000"/>
                </a:solidFill>
              </a:rPr>
              <a:t>f</a:t>
            </a:r>
            <a:r>
              <a:rPr lang="zh-CN" altLang="zh-CN" b="1" dirty="0" smtClean="0">
                <a:solidFill>
                  <a:srgbClr val="FF0000"/>
                </a:solidFill>
              </a:rPr>
              <a:t>”）</a:t>
            </a:r>
            <a:r>
              <a:rPr lang="zh-CN" altLang="zh-CN" dirty="0" smtClean="0"/>
              <a:t>，而为</a:t>
            </a:r>
            <a:r>
              <a:rPr lang="en-US" altLang="zh-CN" dirty="0" smtClean="0"/>
              <a:t>double</a:t>
            </a:r>
            <a:r>
              <a:rPr lang="zh-CN" altLang="zh-CN" dirty="0" smtClean="0"/>
              <a:t>类型的变量赋值时，可以在所赋值的后面加上字符“</a:t>
            </a:r>
            <a:r>
              <a:rPr lang="en-US" altLang="zh-CN" dirty="0" smtClean="0"/>
              <a:t>D</a:t>
            </a:r>
            <a:r>
              <a:rPr lang="zh-CN" altLang="zh-CN" dirty="0" smtClean="0"/>
              <a:t>”（或“</a:t>
            </a:r>
            <a:r>
              <a:rPr lang="en-US" altLang="zh-CN" dirty="0" smtClean="0"/>
              <a:t>d</a:t>
            </a:r>
            <a:r>
              <a:rPr lang="zh-CN" altLang="zh-CN" dirty="0" smtClean="0"/>
              <a:t>”），也可不加。</a:t>
            </a:r>
            <a:endParaRPr lang="en-US" altLang="zh-CN" dirty="0" smtClean="0"/>
          </a:p>
          <a:p>
            <a:pPr lvl="1" eaLnBrk="1" hangingPunct="1">
              <a:lnSpc>
                <a:spcPct val="200000"/>
              </a:lnSpc>
            </a:pPr>
            <a:endParaRPr lang="en-US" altLang="zh-CN" dirty="0" smtClean="0"/>
          </a:p>
          <a:p>
            <a:pPr lvl="1" eaLnBrk="1" hangingPunct="1">
              <a:lnSpc>
                <a:spcPct val="200000"/>
              </a:lnSpc>
            </a:pPr>
            <a:endParaRPr lang="en-US" altLang="zh-CN" dirty="0" smtClean="0"/>
          </a:p>
          <a:p>
            <a:pPr lvl="1" eaLnBrk="1" hangingPunct="1">
              <a:lnSpc>
                <a:spcPct val="200000"/>
              </a:lnSpc>
            </a:pPr>
            <a:r>
              <a:rPr lang="zh-CN" altLang="zh-CN" dirty="0" smtClean="0"/>
              <a:t>在程序中也可以为一个浮点数类型变量赋予一个整数数值</a:t>
            </a:r>
            <a:r>
              <a:rPr lang="zh-CN" altLang="en-US" dirty="0" smtClean="0"/>
              <a:t>。</a:t>
            </a:r>
          </a:p>
        </p:txBody>
      </p:sp>
      <p:pic>
        <p:nvPicPr>
          <p:cNvPr id="86019" name="图片 2"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013" y="3648075"/>
            <a:ext cx="81343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组合 1"/>
          <p:cNvGrpSpPr>
            <a:grpSpLocks/>
          </p:cNvGrpSpPr>
          <p:nvPr/>
        </p:nvGrpSpPr>
        <p:grpSpPr bwMode="auto">
          <a:xfrm>
            <a:off x="1711325" y="949325"/>
            <a:ext cx="4340225" cy="541338"/>
            <a:chOff x="1710657" y="1263652"/>
            <a:chExt cx="4042443" cy="592608"/>
          </a:xfrm>
        </p:grpSpPr>
        <p:grpSp>
          <p:nvGrpSpPr>
            <p:cNvPr id="53300" name="组合 29"/>
            <p:cNvGrpSpPr>
              <a:grpSpLocks/>
            </p:cNvGrpSpPr>
            <p:nvPr/>
          </p:nvGrpSpPr>
          <p:grpSpPr bwMode="auto">
            <a:xfrm rot="-12767">
              <a:off x="1710657" y="1263652"/>
              <a:ext cx="884411" cy="592608"/>
              <a:chOff x="1936620" y="1275606"/>
              <a:chExt cx="1296144" cy="1728192"/>
            </a:xfrm>
          </p:grpSpPr>
          <p:grpSp>
            <p:nvGrpSpPr>
              <p:cNvPr id="53303" name="组合 31"/>
              <p:cNvGrpSpPr>
                <a:grpSpLocks/>
              </p:cNvGrpSpPr>
              <p:nvPr/>
            </p:nvGrpSpPr>
            <p:grpSpPr bwMode="auto">
              <a:xfrm>
                <a:off x="1936620" y="1275606"/>
                <a:ext cx="1296142" cy="1728192"/>
                <a:chOff x="1907704" y="1275606"/>
                <a:chExt cx="1296142" cy="1728192"/>
              </a:xfrm>
            </p:grpSpPr>
            <p:sp>
              <p:nvSpPr>
                <p:cNvPr id="34" name="圆角矩形 33"/>
                <p:cNvSpPr/>
                <p:nvPr/>
              </p:nvSpPr>
              <p:spPr>
                <a:xfrm>
                  <a:off x="1907704" y="1275605"/>
                  <a:ext cx="129582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5" name="圆角矩形 34"/>
                <p:cNvSpPr/>
                <p:nvPr/>
              </p:nvSpPr>
              <p:spPr>
                <a:xfrm>
                  <a:off x="1961878" y="1351626"/>
                  <a:ext cx="1187476" cy="157614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3" name="圆角矩形 5"/>
              <p:cNvSpPr/>
              <p:nvPr/>
            </p:nvSpPr>
            <p:spPr>
              <a:xfrm>
                <a:off x="1931663" y="2066155"/>
                <a:ext cx="1291489" cy="93251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7" name="直接连接符 6"/>
            <p:cNvCxnSpPr/>
            <p:nvPr/>
          </p:nvCxnSpPr>
          <p:spPr bwMode="auto">
            <a:xfrm>
              <a:off x="2809244" y="1760678"/>
              <a:ext cx="2943856"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3302" name="矩形 35"/>
            <p:cNvSpPr>
              <a:spLocks noChangeArrowheads="1"/>
            </p:cNvSpPr>
            <p:nvPr/>
          </p:nvSpPr>
          <p:spPr bwMode="auto">
            <a:xfrm>
              <a:off x="2836057" y="1286814"/>
              <a:ext cx="2356918" cy="419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的基本语法</a:t>
              </a:r>
              <a:endParaRPr lang="en-US" altLang="zh-CN" sz="2000">
                <a:latin typeface="微软雅黑" panose="020B0503020204020204" pitchFamily="34" charset="-122"/>
                <a:ea typeface="微软雅黑" panose="020B0503020204020204" pitchFamily="34" charset="-122"/>
              </a:endParaRPr>
            </a:p>
          </p:txBody>
        </p:sp>
      </p:grpSp>
      <p:grpSp>
        <p:nvGrpSpPr>
          <p:cNvPr id="53251" name="组合 195"/>
          <p:cNvGrpSpPr>
            <a:grpSpLocks/>
          </p:cNvGrpSpPr>
          <p:nvPr/>
        </p:nvGrpSpPr>
        <p:grpSpPr bwMode="auto">
          <a:xfrm>
            <a:off x="2852738" y="1782763"/>
            <a:ext cx="4078287" cy="546100"/>
            <a:chOff x="1710657" y="1263652"/>
            <a:chExt cx="4042443" cy="592608"/>
          </a:xfrm>
        </p:grpSpPr>
        <p:grpSp>
          <p:nvGrpSpPr>
            <p:cNvPr id="53293" name="组合 29"/>
            <p:cNvGrpSpPr>
              <a:grpSpLocks/>
            </p:cNvGrpSpPr>
            <p:nvPr/>
          </p:nvGrpSpPr>
          <p:grpSpPr bwMode="auto">
            <a:xfrm rot="-12767">
              <a:off x="1710657" y="1263652"/>
              <a:ext cx="884411" cy="592608"/>
              <a:chOff x="1936620" y="1275606"/>
              <a:chExt cx="1296144" cy="1728192"/>
            </a:xfrm>
          </p:grpSpPr>
          <p:grpSp>
            <p:nvGrpSpPr>
              <p:cNvPr id="53296" name="组合 31"/>
              <p:cNvGrpSpPr>
                <a:grpSpLocks/>
              </p:cNvGrpSpPr>
              <p:nvPr/>
            </p:nvGrpSpPr>
            <p:grpSpPr bwMode="auto">
              <a:xfrm>
                <a:off x="1936620" y="1275606"/>
                <a:ext cx="1296142" cy="1728192"/>
                <a:chOff x="1907704" y="1275606"/>
                <a:chExt cx="1296142" cy="1728192"/>
              </a:xfrm>
            </p:grpSpPr>
            <p:sp>
              <p:nvSpPr>
                <p:cNvPr id="217" name="圆角矩形 216"/>
                <p:cNvSpPr/>
                <p:nvPr/>
              </p:nvSpPr>
              <p:spPr>
                <a:xfrm>
                  <a:off x="1907704" y="1275606"/>
                  <a:ext cx="1296030"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20" name="圆角矩形 219"/>
                <p:cNvSpPr/>
                <p:nvPr/>
              </p:nvSpPr>
              <p:spPr>
                <a:xfrm>
                  <a:off x="1960744" y="1350961"/>
                  <a:ext cx="1189949" cy="1577478"/>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13" name="圆角矩形 5"/>
              <p:cNvSpPr/>
              <p:nvPr/>
            </p:nvSpPr>
            <p:spPr>
              <a:xfrm>
                <a:off x="1931340" y="2064293"/>
                <a:ext cx="1293724" cy="934429"/>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3" name="直接连接符 202"/>
            <p:cNvCxnSpPr/>
            <p:nvPr/>
          </p:nvCxnSpPr>
          <p:spPr bwMode="auto">
            <a:xfrm>
              <a:off x="2808993" y="1761511"/>
              <a:ext cx="2944107"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3295" name="矩形 35"/>
            <p:cNvSpPr>
              <a:spLocks noChangeArrowheads="1"/>
            </p:cNvSpPr>
            <p:nvPr/>
          </p:nvSpPr>
          <p:spPr bwMode="auto">
            <a:xfrm>
              <a:off x="2836056" y="1286814"/>
              <a:ext cx="1704587" cy="43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中的变量</a:t>
              </a:r>
              <a:endParaRPr lang="en-US" altLang="zh-CN" sz="2000">
                <a:latin typeface="微软雅黑" panose="020B0503020204020204" pitchFamily="34" charset="-122"/>
                <a:ea typeface="微软雅黑" panose="020B0503020204020204" pitchFamily="34" charset="-122"/>
              </a:endParaRPr>
            </a:p>
          </p:txBody>
        </p:sp>
      </p:grpSp>
      <p:grpSp>
        <p:nvGrpSpPr>
          <p:cNvPr id="53252" name="组合 221"/>
          <p:cNvGrpSpPr>
            <a:grpSpLocks/>
          </p:cNvGrpSpPr>
          <p:nvPr/>
        </p:nvGrpSpPr>
        <p:grpSpPr bwMode="auto">
          <a:xfrm>
            <a:off x="1711325" y="2595563"/>
            <a:ext cx="4205288" cy="547687"/>
            <a:chOff x="1710657" y="1263652"/>
            <a:chExt cx="4042443" cy="592608"/>
          </a:xfrm>
        </p:grpSpPr>
        <p:grpSp>
          <p:nvGrpSpPr>
            <p:cNvPr id="53286" name="组合 29"/>
            <p:cNvGrpSpPr>
              <a:grpSpLocks/>
            </p:cNvGrpSpPr>
            <p:nvPr/>
          </p:nvGrpSpPr>
          <p:grpSpPr bwMode="auto">
            <a:xfrm rot="-12767">
              <a:off x="1710657" y="1263652"/>
              <a:ext cx="884411" cy="592608"/>
              <a:chOff x="1936620" y="1275606"/>
              <a:chExt cx="1296144" cy="1728192"/>
            </a:xfrm>
          </p:grpSpPr>
          <p:grpSp>
            <p:nvGrpSpPr>
              <p:cNvPr id="53289" name="组合 31"/>
              <p:cNvGrpSpPr>
                <a:grpSpLocks/>
              </p:cNvGrpSpPr>
              <p:nvPr/>
            </p:nvGrpSpPr>
            <p:grpSpPr bwMode="auto">
              <a:xfrm>
                <a:off x="1936620" y="1275606"/>
                <a:ext cx="1296142" cy="1728192"/>
                <a:chOff x="1907704" y="1275606"/>
                <a:chExt cx="1296142" cy="1728192"/>
              </a:xfrm>
            </p:grpSpPr>
            <p:sp>
              <p:nvSpPr>
                <p:cNvPr id="233" name="圆角矩形 232"/>
                <p:cNvSpPr/>
                <p:nvPr/>
              </p:nvSpPr>
              <p:spPr>
                <a:xfrm>
                  <a:off x="1907704" y="1275610"/>
                  <a:ext cx="1297146"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34" name="圆角矩形 233"/>
                <p:cNvSpPr/>
                <p:nvPr/>
              </p:nvSpPr>
              <p:spPr>
                <a:xfrm>
                  <a:off x="1961379" y="1350747"/>
                  <a:ext cx="1189796" cy="1577917"/>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32" name="圆角矩形 5"/>
              <p:cNvSpPr/>
              <p:nvPr/>
            </p:nvSpPr>
            <p:spPr>
              <a:xfrm>
                <a:off x="1931495" y="2067024"/>
                <a:ext cx="1294911" cy="93172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29" name="直接连接符 228"/>
            <p:cNvCxnSpPr/>
            <p:nvPr/>
          </p:nvCxnSpPr>
          <p:spPr bwMode="auto">
            <a:xfrm>
              <a:off x="2809396" y="1761787"/>
              <a:ext cx="2943704"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3288" name="矩形 35"/>
            <p:cNvSpPr>
              <a:spLocks noChangeArrowheads="1"/>
            </p:cNvSpPr>
            <p:nvPr/>
          </p:nvSpPr>
          <p:spPr bwMode="auto">
            <a:xfrm>
              <a:off x="2836056" y="1286814"/>
              <a:ext cx="1934250" cy="39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中的运算符</a:t>
              </a:r>
              <a:endParaRPr lang="en-US" altLang="zh-CN" sz="2000">
                <a:latin typeface="微软雅黑" panose="020B0503020204020204" pitchFamily="34" charset="-122"/>
                <a:ea typeface="微软雅黑" panose="020B0503020204020204" pitchFamily="34" charset="-122"/>
              </a:endParaRPr>
            </a:p>
          </p:txBody>
        </p:sp>
      </p:grpSp>
      <p:grpSp>
        <p:nvGrpSpPr>
          <p:cNvPr id="53253" name="组合 234"/>
          <p:cNvGrpSpPr>
            <a:grpSpLocks/>
          </p:cNvGrpSpPr>
          <p:nvPr/>
        </p:nvGrpSpPr>
        <p:grpSpPr bwMode="auto">
          <a:xfrm>
            <a:off x="2887663" y="3462338"/>
            <a:ext cx="4043362" cy="512762"/>
            <a:chOff x="1710657" y="1263652"/>
            <a:chExt cx="4042443" cy="592608"/>
          </a:xfrm>
        </p:grpSpPr>
        <p:grpSp>
          <p:nvGrpSpPr>
            <p:cNvPr id="53279" name="组合 29"/>
            <p:cNvGrpSpPr>
              <a:grpSpLocks/>
            </p:cNvGrpSpPr>
            <p:nvPr/>
          </p:nvGrpSpPr>
          <p:grpSpPr bwMode="auto">
            <a:xfrm rot="-12767">
              <a:off x="1710657" y="1263652"/>
              <a:ext cx="884411" cy="592608"/>
              <a:chOff x="1936620" y="1275606"/>
              <a:chExt cx="1296144" cy="1728192"/>
            </a:xfrm>
          </p:grpSpPr>
          <p:grpSp>
            <p:nvGrpSpPr>
              <p:cNvPr id="53282" name="组合 31"/>
              <p:cNvGrpSpPr>
                <a:grpSpLocks/>
              </p:cNvGrpSpPr>
              <p:nvPr/>
            </p:nvGrpSpPr>
            <p:grpSpPr bwMode="auto">
              <a:xfrm>
                <a:off x="1936620" y="1275606"/>
                <a:ext cx="1296142" cy="1728192"/>
                <a:chOff x="1907704" y="1275606"/>
                <a:chExt cx="1296142" cy="1728192"/>
              </a:xfrm>
            </p:grpSpPr>
            <p:sp>
              <p:nvSpPr>
                <p:cNvPr id="241" name="圆角矩形 240"/>
                <p:cNvSpPr/>
                <p:nvPr/>
              </p:nvSpPr>
              <p:spPr>
                <a:xfrm>
                  <a:off x="1907704" y="1275604"/>
                  <a:ext cx="1295594"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42" name="圆角矩形 241"/>
                <p:cNvSpPr/>
                <p:nvPr/>
              </p:nvSpPr>
              <p:spPr>
                <a:xfrm>
                  <a:off x="1961202" y="1350510"/>
                  <a:ext cx="1188598" cy="1578380"/>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0" name="圆角矩形 5"/>
              <p:cNvSpPr/>
              <p:nvPr/>
            </p:nvSpPr>
            <p:spPr>
              <a:xfrm>
                <a:off x="1931338" y="2061926"/>
                <a:ext cx="1260705" cy="93633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37" name="直接连接符 236"/>
            <p:cNvCxnSpPr/>
            <p:nvPr/>
          </p:nvCxnSpPr>
          <p:spPr bwMode="auto">
            <a:xfrm>
              <a:off x="2810544" y="1760856"/>
              <a:ext cx="2942556"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3281" name="矩形 35"/>
            <p:cNvSpPr>
              <a:spLocks noChangeArrowheads="1"/>
            </p:cNvSpPr>
            <p:nvPr/>
          </p:nvSpPr>
          <p:spPr bwMode="auto">
            <a:xfrm>
              <a:off x="2836056" y="1286814"/>
              <a:ext cx="1751608" cy="50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微软雅黑" panose="020B0503020204020204" pitchFamily="34" charset="-122"/>
                  <a:ea typeface="微软雅黑" panose="020B0503020204020204" pitchFamily="34" charset="-122"/>
                </a:rPr>
                <a:t>选择结构语句</a:t>
              </a:r>
              <a:endParaRPr lang="en-US" altLang="zh-CN" sz="2000">
                <a:latin typeface="微软雅黑" panose="020B0503020204020204" pitchFamily="34" charset="-122"/>
                <a:ea typeface="微软雅黑" panose="020B0503020204020204" pitchFamily="34" charset="-122"/>
              </a:endParaRPr>
            </a:p>
          </p:txBody>
        </p:sp>
      </p:grpSp>
      <p:grpSp>
        <p:nvGrpSpPr>
          <p:cNvPr id="53254" name="组合 242"/>
          <p:cNvGrpSpPr>
            <a:grpSpLocks/>
          </p:cNvGrpSpPr>
          <p:nvPr/>
        </p:nvGrpSpPr>
        <p:grpSpPr bwMode="auto">
          <a:xfrm>
            <a:off x="1703388" y="4318000"/>
            <a:ext cx="4314825" cy="565150"/>
            <a:chOff x="1710657" y="1263652"/>
            <a:chExt cx="4042443" cy="592608"/>
          </a:xfrm>
        </p:grpSpPr>
        <p:grpSp>
          <p:nvGrpSpPr>
            <p:cNvPr id="53272" name="组合 29"/>
            <p:cNvGrpSpPr>
              <a:grpSpLocks/>
            </p:cNvGrpSpPr>
            <p:nvPr/>
          </p:nvGrpSpPr>
          <p:grpSpPr bwMode="auto">
            <a:xfrm rot="-12767">
              <a:off x="1710657" y="1263652"/>
              <a:ext cx="884411" cy="592608"/>
              <a:chOff x="1936620" y="1275606"/>
              <a:chExt cx="1296144" cy="1728192"/>
            </a:xfrm>
          </p:grpSpPr>
          <p:grpSp>
            <p:nvGrpSpPr>
              <p:cNvPr id="53275" name="组合 31"/>
              <p:cNvGrpSpPr>
                <a:grpSpLocks/>
              </p:cNvGrpSpPr>
              <p:nvPr/>
            </p:nvGrpSpPr>
            <p:grpSpPr bwMode="auto">
              <a:xfrm>
                <a:off x="1936620" y="1275606"/>
                <a:ext cx="1296142" cy="1728192"/>
                <a:chOff x="1907704" y="1275606"/>
                <a:chExt cx="1296142" cy="1728192"/>
              </a:xfrm>
            </p:grpSpPr>
            <p:sp>
              <p:nvSpPr>
                <p:cNvPr id="249" name="圆角矩形 248"/>
                <p:cNvSpPr/>
                <p:nvPr/>
              </p:nvSpPr>
              <p:spPr>
                <a:xfrm>
                  <a:off x="1907704" y="1275609"/>
                  <a:ext cx="1296911"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50" name="圆角矩形 249"/>
                <p:cNvSpPr/>
                <p:nvPr/>
              </p:nvSpPr>
              <p:spPr>
                <a:xfrm>
                  <a:off x="1962195" y="1348428"/>
                  <a:ext cx="1187928" cy="1582558"/>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8" name="圆角矩形 5"/>
              <p:cNvSpPr/>
              <p:nvPr/>
            </p:nvSpPr>
            <p:spPr>
              <a:xfrm>
                <a:off x="1931609" y="2061941"/>
                <a:ext cx="1283833" cy="93691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45" name="直接连接符 244"/>
            <p:cNvCxnSpPr/>
            <p:nvPr/>
          </p:nvCxnSpPr>
          <p:spPr bwMode="auto">
            <a:xfrm>
              <a:off x="2811249" y="1761377"/>
              <a:ext cx="2941851"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3274" name="矩形 35"/>
            <p:cNvSpPr>
              <a:spLocks noChangeArrowheads="1"/>
            </p:cNvSpPr>
            <p:nvPr/>
          </p:nvSpPr>
          <p:spPr bwMode="auto">
            <a:xfrm>
              <a:off x="2836056" y="1286814"/>
              <a:ext cx="1723157" cy="53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微软雅黑" panose="020B0503020204020204" pitchFamily="34" charset="-122"/>
                  <a:ea typeface="微软雅黑" panose="020B0503020204020204" pitchFamily="34" charset="-122"/>
                </a:rPr>
                <a:t>循环结构语句</a:t>
              </a:r>
              <a:endParaRPr lang="en-US" altLang="zh-CN" sz="2000">
                <a:latin typeface="微软雅黑" panose="020B0503020204020204" pitchFamily="34" charset="-122"/>
                <a:ea typeface="微软雅黑" panose="020B0503020204020204" pitchFamily="34" charset="-122"/>
              </a:endParaRPr>
            </a:p>
          </p:txBody>
        </p:sp>
      </p:grpSp>
      <p:grpSp>
        <p:nvGrpSpPr>
          <p:cNvPr id="53255" name="组合 242"/>
          <p:cNvGrpSpPr>
            <a:grpSpLocks/>
          </p:cNvGrpSpPr>
          <p:nvPr/>
        </p:nvGrpSpPr>
        <p:grpSpPr bwMode="auto">
          <a:xfrm>
            <a:off x="2874963" y="5183188"/>
            <a:ext cx="4192587" cy="554037"/>
            <a:chOff x="1710657" y="1263652"/>
            <a:chExt cx="4042443" cy="592608"/>
          </a:xfrm>
        </p:grpSpPr>
        <p:grpSp>
          <p:nvGrpSpPr>
            <p:cNvPr id="53265" name="组合 29"/>
            <p:cNvGrpSpPr>
              <a:grpSpLocks/>
            </p:cNvGrpSpPr>
            <p:nvPr/>
          </p:nvGrpSpPr>
          <p:grpSpPr bwMode="auto">
            <a:xfrm rot="-12767">
              <a:off x="1710657" y="1263652"/>
              <a:ext cx="884411" cy="592608"/>
              <a:chOff x="1936620" y="1275606"/>
              <a:chExt cx="1296144" cy="1728192"/>
            </a:xfrm>
          </p:grpSpPr>
          <p:grpSp>
            <p:nvGrpSpPr>
              <p:cNvPr id="53268" name="组合 31"/>
              <p:cNvGrpSpPr>
                <a:grpSpLocks/>
              </p:cNvGrpSpPr>
              <p:nvPr/>
            </p:nvGrpSpPr>
            <p:grpSpPr bwMode="auto">
              <a:xfrm>
                <a:off x="1936620" y="1275606"/>
                <a:ext cx="1296142" cy="1728192"/>
                <a:chOff x="1907704" y="1275606"/>
                <a:chExt cx="1296142" cy="1728192"/>
              </a:xfrm>
            </p:grpSpPr>
            <p:sp>
              <p:nvSpPr>
                <p:cNvPr id="48" name="圆角矩形 47"/>
                <p:cNvSpPr/>
                <p:nvPr/>
              </p:nvSpPr>
              <p:spPr>
                <a:xfrm>
                  <a:off x="1907704" y="1275608"/>
                  <a:ext cx="1296589"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48"/>
                <p:cNvSpPr/>
                <p:nvPr/>
              </p:nvSpPr>
              <p:spPr>
                <a:xfrm>
                  <a:off x="1961542" y="1349884"/>
                  <a:ext cx="1188913" cy="1579640"/>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p:cNvSpPr/>
              <p:nvPr/>
            </p:nvSpPr>
            <p:spPr>
              <a:xfrm>
                <a:off x="1931475" y="2062855"/>
                <a:ext cx="1283130" cy="93590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4" name="直接连接符 43"/>
            <p:cNvCxnSpPr/>
            <p:nvPr/>
          </p:nvCxnSpPr>
          <p:spPr bwMode="auto">
            <a:xfrm>
              <a:off x="2811193" y="1761171"/>
              <a:ext cx="2941907"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3267" name="矩形 35"/>
            <p:cNvSpPr>
              <a:spLocks noChangeArrowheads="1"/>
            </p:cNvSpPr>
            <p:nvPr/>
          </p:nvSpPr>
          <p:spPr bwMode="auto">
            <a:xfrm>
              <a:off x="2836056" y="1286814"/>
              <a:ext cx="703367" cy="525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微软雅黑" panose="020B0503020204020204" pitchFamily="34" charset="-122"/>
                  <a:ea typeface="微软雅黑" panose="020B0503020204020204" pitchFamily="34" charset="-122"/>
                </a:rPr>
                <a:t>方法</a:t>
              </a:r>
              <a:endParaRPr lang="en-US" altLang="zh-CN" sz="2000">
                <a:latin typeface="微软雅黑" panose="020B0503020204020204" pitchFamily="34" charset="-122"/>
                <a:ea typeface="微软雅黑" panose="020B0503020204020204" pitchFamily="34" charset="-122"/>
              </a:endParaRPr>
            </a:p>
          </p:txBody>
        </p:sp>
      </p:grpSp>
      <p:grpSp>
        <p:nvGrpSpPr>
          <p:cNvPr id="53256" name="组合 242"/>
          <p:cNvGrpSpPr>
            <a:grpSpLocks/>
          </p:cNvGrpSpPr>
          <p:nvPr/>
        </p:nvGrpSpPr>
        <p:grpSpPr bwMode="auto">
          <a:xfrm>
            <a:off x="1701800" y="5911850"/>
            <a:ext cx="4097338" cy="503238"/>
            <a:chOff x="1710657" y="1263652"/>
            <a:chExt cx="4042443" cy="592608"/>
          </a:xfrm>
        </p:grpSpPr>
        <p:grpSp>
          <p:nvGrpSpPr>
            <p:cNvPr id="53258" name="组合 29"/>
            <p:cNvGrpSpPr>
              <a:grpSpLocks/>
            </p:cNvGrpSpPr>
            <p:nvPr/>
          </p:nvGrpSpPr>
          <p:grpSpPr bwMode="auto">
            <a:xfrm rot="-12767">
              <a:off x="1710657" y="1263652"/>
              <a:ext cx="884411" cy="592608"/>
              <a:chOff x="1936620" y="1275606"/>
              <a:chExt cx="1296144" cy="1728192"/>
            </a:xfrm>
          </p:grpSpPr>
          <p:grpSp>
            <p:nvGrpSpPr>
              <p:cNvPr id="53261" name="组合 31"/>
              <p:cNvGrpSpPr>
                <a:grpSpLocks/>
              </p:cNvGrpSpPr>
              <p:nvPr/>
            </p:nvGrpSpPr>
            <p:grpSpPr bwMode="auto">
              <a:xfrm>
                <a:off x="1936620" y="1275606"/>
                <a:ext cx="1296142" cy="1728192"/>
                <a:chOff x="1907704" y="1275606"/>
                <a:chExt cx="1296142" cy="1728192"/>
              </a:xfrm>
            </p:grpSpPr>
            <p:sp>
              <p:nvSpPr>
                <p:cNvPr id="62" name="圆角矩形 61"/>
                <p:cNvSpPr/>
                <p:nvPr/>
              </p:nvSpPr>
              <p:spPr>
                <a:xfrm>
                  <a:off x="1907704" y="1275609"/>
                  <a:ext cx="1296891"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2.7</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3" name="圆角矩形 62"/>
                <p:cNvSpPr/>
                <p:nvPr/>
              </p:nvSpPr>
              <p:spPr>
                <a:xfrm>
                  <a:off x="1960498" y="1351923"/>
                  <a:ext cx="1189007" cy="1575544"/>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1" name="圆角矩形 5"/>
              <p:cNvSpPr/>
              <p:nvPr/>
            </p:nvSpPr>
            <p:spPr>
              <a:xfrm>
                <a:off x="1931420" y="2060551"/>
                <a:ext cx="1283119" cy="93769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8" name="直接连接符 57"/>
            <p:cNvCxnSpPr/>
            <p:nvPr/>
          </p:nvCxnSpPr>
          <p:spPr bwMode="auto">
            <a:xfrm>
              <a:off x="2810151" y="1760919"/>
              <a:ext cx="294294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3260" name="矩形 35"/>
            <p:cNvSpPr>
              <a:spLocks noChangeArrowheads="1"/>
            </p:cNvSpPr>
            <p:nvPr/>
          </p:nvSpPr>
          <p:spPr bwMode="auto">
            <a:xfrm>
              <a:off x="2836056" y="1286814"/>
              <a:ext cx="703367" cy="52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微软雅黑" panose="020B0503020204020204" pitchFamily="34" charset="-122"/>
                  <a:ea typeface="微软雅黑" panose="020B0503020204020204" pitchFamily="34" charset="-122"/>
                </a:rPr>
                <a:t>数组</a:t>
              </a:r>
              <a:endParaRPr lang="en-US" altLang="zh-CN" sz="2000">
                <a:latin typeface="微软雅黑" panose="020B0503020204020204" pitchFamily="34" charset="-122"/>
                <a:ea typeface="微软雅黑" panose="020B0503020204020204" pitchFamily="34" charset="-122"/>
              </a:endParaRPr>
            </a:p>
          </p:txBody>
        </p:sp>
      </p:grpSp>
      <p:sp>
        <p:nvSpPr>
          <p:cNvPr id="5325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目录</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409575" y="1066800"/>
            <a:ext cx="8229600" cy="5059363"/>
          </a:xfrm>
        </p:spPr>
        <p:txBody>
          <a:bodyPr/>
          <a:lstStyle/>
          <a:p>
            <a:pPr eaLnBrk="1" hangingPunct="1"/>
            <a:r>
              <a:rPr lang="en-US" altLang="zh-CN" b="1" dirty="0" smtClean="0">
                <a:solidFill>
                  <a:srgbClr val="0070C0"/>
                </a:solidFill>
              </a:rPr>
              <a:t>3</a:t>
            </a:r>
            <a:r>
              <a:rPr lang="zh-CN" altLang="en-US" b="1" dirty="0" smtClean="0">
                <a:solidFill>
                  <a:srgbClr val="0070C0"/>
                </a:solidFill>
              </a:rPr>
              <a:t>、字符类型变量</a:t>
            </a:r>
            <a:endParaRPr lang="en-US" altLang="zh-CN" b="1" dirty="0" smtClean="0">
              <a:solidFill>
                <a:srgbClr val="0070C0"/>
              </a:solidFill>
            </a:endParaRPr>
          </a:p>
          <a:p>
            <a:pPr lvl="1" eaLnBrk="1" hangingPunct="1"/>
            <a:r>
              <a:rPr lang="zh-CN" altLang="en-US" dirty="0" smtClean="0"/>
              <a:t>用于存储一个单一字符，在</a:t>
            </a:r>
            <a:r>
              <a:rPr lang="en-US" altLang="zh-CN" dirty="0" smtClean="0"/>
              <a:t>Java</a:t>
            </a:r>
            <a:r>
              <a:rPr lang="zh-CN" altLang="en-US" dirty="0" smtClean="0"/>
              <a:t>中用</a:t>
            </a:r>
            <a:r>
              <a:rPr lang="en-US" altLang="zh-CN" dirty="0" smtClean="0"/>
              <a:t>char</a:t>
            </a:r>
            <a:r>
              <a:rPr lang="zh-CN" altLang="en-US" dirty="0" smtClean="0"/>
              <a:t>表示。</a:t>
            </a:r>
            <a:endParaRPr lang="en-US" altLang="zh-CN" dirty="0" smtClean="0"/>
          </a:p>
          <a:p>
            <a:pPr lvl="1" eaLnBrk="1" hangingPunct="1"/>
            <a:r>
              <a:rPr lang="zh-CN" altLang="en-US" dirty="0" smtClean="0">
                <a:solidFill>
                  <a:srgbClr val="FF0000"/>
                </a:solidFill>
              </a:rPr>
              <a:t>每个</a:t>
            </a:r>
            <a:r>
              <a:rPr lang="en-US" altLang="zh-CN" dirty="0" smtClean="0">
                <a:solidFill>
                  <a:srgbClr val="FF0000"/>
                </a:solidFill>
              </a:rPr>
              <a:t>char</a:t>
            </a:r>
            <a:r>
              <a:rPr lang="zh-CN" altLang="en-US" dirty="0" smtClean="0">
                <a:solidFill>
                  <a:srgbClr val="FF0000"/>
                </a:solidFill>
              </a:rPr>
              <a:t>类型的字符变量都会占用</a:t>
            </a:r>
            <a:r>
              <a:rPr lang="en-US" altLang="zh-CN" dirty="0" smtClean="0">
                <a:solidFill>
                  <a:srgbClr val="FF0000"/>
                </a:solidFill>
              </a:rPr>
              <a:t>2</a:t>
            </a:r>
            <a:r>
              <a:rPr lang="zh-CN" altLang="en-US" dirty="0" smtClean="0">
                <a:solidFill>
                  <a:srgbClr val="FF0000"/>
                </a:solidFill>
              </a:rPr>
              <a:t>个字节，因为</a:t>
            </a:r>
            <a:r>
              <a:rPr lang="en-US" altLang="zh-CN" dirty="0" smtClean="0">
                <a:solidFill>
                  <a:srgbClr val="FF0000"/>
                </a:solidFill>
              </a:rPr>
              <a:t>Java</a:t>
            </a:r>
            <a:r>
              <a:rPr lang="zh-CN" altLang="en-US" dirty="0" smtClean="0">
                <a:solidFill>
                  <a:srgbClr val="FF0000"/>
                </a:solidFill>
              </a:rPr>
              <a:t>采用</a:t>
            </a:r>
            <a:r>
              <a:rPr lang="en-US" altLang="zh-CN" dirty="0" smtClean="0">
                <a:solidFill>
                  <a:srgbClr val="FF0000"/>
                </a:solidFill>
              </a:rPr>
              <a:t>Unicode</a:t>
            </a:r>
            <a:r>
              <a:rPr lang="zh-CN" altLang="en-US" dirty="0" smtClean="0">
                <a:solidFill>
                  <a:srgbClr val="FF0000"/>
                </a:solidFill>
              </a:rPr>
              <a:t>编码。</a:t>
            </a:r>
            <a:endParaRPr lang="en-US" altLang="zh-CN" dirty="0" smtClean="0">
              <a:solidFill>
                <a:srgbClr val="FF0000"/>
              </a:solidFill>
            </a:endParaRPr>
          </a:p>
          <a:p>
            <a:pPr lvl="1" eaLnBrk="1" hangingPunct="1"/>
            <a:r>
              <a:rPr lang="zh-CN" altLang="en-US" dirty="0" smtClean="0"/>
              <a:t>赋值时，要用英文半角格式的单引号（</a:t>
            </a:r>
            <a:r>
              <a:rPr lang="en-US" altLang="zh-CN" dirty="0" smtClean="0"/>
              <a:t>' '</a:t>
            </a:r>
            <a:r>
              <a:rPr lang="zh-CN" altLang="en-US" dirty="0" smtClean="0"/>
              <a:t>）把字符括起来，如</a:t>
            </a:r>
            <a:r>
              <a:rPr lang="en-US" altLang="zh-CN" dirty="0" smtClean="0"/>
              <a:t>'a'</a:t>
            </a:r>
            <a:r>
              <a:rPr lang="zh-CN" altLang="en-US" dirty="0" smtClean="0"/>
              <a:t>，</a:t>
            </a:r>
            <a:endParaRPr lang="en-US" altLang="zh-CN" dirty="0" smtClean="0"/>
          </a:p>
          <a:p>
            <a:pPr lvl="1" eaLnBrk="1" hangingPunct="1"/>
            <a:r>
              <a:rPr lang="zh-CN" altLang="en-US" dirty="0" smtClean="0"/>
              <a:t>也可以赋值为</a:t>
            </a:r>
            <a:r>
              <a:rPr lang="en-US" altLang="zh-CN" dirty="0" smtClean="0"/>
              <a:t>0~65535</a:t>
            </a:r>
            <a:r>
              <a:rPr lang="zh-CN" altLang="en-US" dirty="0" smtClean="0"/>
              <a:t>范围内的整数，计算机会自动将这些整数转化为所对应的字符，如数值</a:t>
            </a:r>
            <a:r>
              <a:rPr lang="en-US" altLang="zh-CN" dirty="0" smtClean="0"/>
              <a:t>97</a:t>
            </a:r>
            <a:r>
              <a:rPr lang="zh-CN" altLang="en-US" dirty="0" smtClean="0"/>
              <a:t>对应的字符为</a:t>
            </a:r>
            <a:r>
              <a:rPr lang="en-US" altLang="zh-CN" dirty="0" smtClean="0"/>
              <a:t>'a'</a:t>
            </a:r>
            <a:r>
              <a:rPr lang="zh-CN" altLang="en-US" dirty="0" smtClean="0"/>
              <a:t>。</a:t>
            </a:r>
          </a:p>
        </p:txBody>
      </p:sp>
      <p:pic>
        <p:nvPicPr>
          <p:cNvPr id="87043"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863" y="4900179"/>
            <a:ext cx="8202612" cy="92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457200" y="1066800"/>
            <a:ext cx="8229600" cy="5417127"/>
          </a:xfrm>
        </p:spPr>
        <p:txBody>
          <a:bodyPr/>
          <a:lstStyle/>
          <a:p>
            <a:pPr eaLnBrk="1" hangingPunct="1"/>
            <a:r>
              <a:rPr lang="en-US" altLang="zh-CN" b="1" dirty="0" smtClean="0">
                <a:solidFill>
                  <a:srgbClr val="0070C0"/>
                </a:solidFill>
              </a:rPr>
              <a:t>4</a:t>
            </a:r>
            <a:r>
              <a:rPr lang="zh-CN" altLang="en-US" b="1" dirty="0" smtClean="0">
                <a:solidFill>
                  <a:srgbClr val="0070C0"/>
                </a:solidFill>
              </a:rPr>
              <a:t>、布尔类型变量</a:t>
            </a:r>
            <a:endParaRPr lang="en-US" altLang="zh-CN" b="1" dirty="0" smtClean="0">
              <a:solidFill>
                <a:srgbClr val="0070C0"/>
              </a:solidFill>
            </a:endParaRPr>
          </a:p>
          <a:p>
            <a:pPr lvl="1" eaLnBrk="1" hangingPunct="1">
              <a:lnSpc>
                <a:spcPct val="200000"/>
              </a:lnSpc>
            </a:pPr>
            <a:r>
              <a:rPr lang="zh-CN" altLang="en-US" dirty="0" smtClean="0"/>
              <a:t>布尔类型变量用来存储布尔值，在</a:t>
            </a:r>
            <a:r>
              <a:rPr lang="en-US" altLang="zh-CN" dirty="0" smtClean="0"/>
              <a:t>Java</a:t>
            </a:r>
            <a:r>
              <a:rPr lang="zh-CN" altLang="en-US" dirty="0" smtClean="0"/>
              <a:t>中用</a:t>
            </a:r>
            <a:r>
              <a:rPr lang="en-US" altLang="zh-CN" dirty="0" err="1" smtClean="0"/>
              <a:t>boolean</a:t>
            </a:r>
            <a:r>
              <a:rPr lang="zh-CN" altLang="en-US" dirty="0" smtClean="0"/>
              <a:t>表示，该类型的变量只有两个值，即</a:t>
            </a:r>
            <a:r>
              <a:rPr lang="en-US" altLang="zh-CN" dirty="0" smtClean="0"/>
              <a:t>true</a:t>
            </a:r>
            <a:r>
              <a:rPr lang="zh-CN" altLang="en-US" dirty="0" smtClean="0"/>
              <a:t>和</a:t>
            </a:r>
            <a:r>
              <a:rPr lang="en-US" altLang="zh-CN" dirty="0" smtClean="0"/>
              <a:t>false</a:t>
            </a:r>
            <a:r>
              <a:rPr lang="zh-CN" altLang="en-US" dirty="0" smtClean="0"/>
              <a:t>。具体示例如下：</a:t>
            </a:r>
            <a:endParaRPr lang="en-US" altLang="zh-CN" dirty="0" smtClean="0"/>
          </a:p>
          <a:p>
            <a:pPr lvl="1" eaLnBrk="1" hangingPunct="1">
              <a:lnSpc>
                <a:spcPct val="200000"/>
              </a:lnSpc>
            </a:pPr>
            <a:endParaRPr lang="en-US" altLang="zh-CN" dirty="0" smtClean="0"/>
          </a:p>
          <a:p>
            <a:pPr lvl="1" eaLnBrk="1" hangingPunct="1">
              <a:lnSpc>
                <a:spcPct val="200000"/>
              </a:lnSpc>
            </a:pPr>
            <a:endParaRPr lang="en-US" altLang="zh-CN" dirty="0" smtClean="0"/>
          </a:p>
          <a:p>
            <a:pPr eaLnBrk="1" hangingPunct="1">
              <a:lnSpc>
                <a:spcPct val="120000"/>
              </a:lnSpc>
              <a:spcBef>
                <a:spcPts val="600"/>
              </a:spcBef>
            </a:pPr>
            <a:r>
              <a:rPr lang="zh-CN" altLang="en-US" b="1" dirty="0" smtClean="0">
                <a:solidFill>
                  <a:srgbClr val="FF0000"/>
                </a:solidFill>
              </a:rPr>
              <a:t>注意：布尔型变量不能和其它类型变量进行类型转换。</a:t>
            </a:r>
            <a:endParaRPr lang="en-US" altLang="zh-CN" b="1" dirty="0" smtClean="0">
              <a:solidFill>
                <a:srgbClr val="FF0000"/>
              </a:solidFill>
            </a:endParaRPr>
          </a:p>
          <a:p>
            <a:pPr eaLnBrk="1" hangingPunct="1">
              <a:lnSpc>
                <a:spcPct val="120000"/>
              </a:lnSpc>
              <a:spcBef>
                <a:spcPts val="600"/>
              </a:spcBef>
            </a:pPr>
            <a:r>
              <a:rPr kumimoji="1" lang="en-US" altLang="zh-CN" dirty="0" err="1" smtClean="0"/>
              <a:t>boolean</a:t>
            </a:r>
            <a:r>
              <a:rPr kumimoji="1" lang="en-US" altLang="zh-CN" dirty="0" smtClean="0"/>
              <a:t> </a:t>
            </a:r>
            <a:r>
              <a:rPr kumimoji="1" lang="zh-CN" altLang="en-US" dirty="0"/>
              <a:t>类型适于逻辑运算，一般用于程序流程控制 。</a:t>
            </a:r>
          </a:p>
          <a:p>
            <a:pPr eaLnBrk="1" hangingPunct="1">
              <a:lnSpc>
                <a:spcPct val="120000"/>
              </a:lnSpc>
              <a:spcBef>
                <a:spcPts val="600"/>
              </a:spcBef>
            </a:pPr>
            <a:r>
              <a:rPr kumimoji="1" lang="en-US" altLang="zh-CN" dirty="0" err="1"/>
              <a:t>boolean</a:t>
            </a:r>
            <a:r>
              <a:rPr kumimoji="1" lang="en-US" altLang="zh-CN" dirty="0"/>
              <a:t> </a:t>
            </a:r>
            <a:r>
              <a:rPr kumimoji="1" lang="zh-CN" altLang="en-US" dirty="0"/>
              <a:t>类型数据只允许取值 </a:t>
            </a:r>
            <a:r>
              <a:rPr kumimoji="1" lang="en-US" altLang="zh-CN" dirty="0"/>
              <a:t>true </a:t>
            </a:r>
            <a:r>
              <a:rPr kumimoji="1" lang="zh-CN" altLang="en-US" dirty="0"/>
              <a:t>或 </a:t>
            </a:r>
            <a:r>
              <a:rPr kumimoji="1" lang="en-US" altLang="zh-CN" dirty="0"/>
              <a:t>false </a:t>
            </a:r>
            <a:r>
              <a:rPr kumimoji="1" lang="zh-CN" altLang="en-US" dirty="0"/>
              <a:t>，不可以 </a:t>
            </a:r>
            <a:r>
              <a:rPr kumimoji="1" lang="en-US" altLang="zh-CN" dirty="0"/>
              <a:t>0 </a:t>
            </a:r>
            <a:r>
              <a:rPr kumimoji="1" lang="zh-CN" altLang="en-US" dirty="0"/>
              <a:t>或非 </a:t>
            </a:r>
            <a:r>
              <a:rPr kumimoji="1" lang="en-US" altLang="zh-CN" dirty="0"/>
              <a:t>0 </a:t>
            </a:r>
            <a:r>
              <a:rPr kumimoji="1" lang="zh-CN" altLang="en-US" dirty="0"/>
              <a:t>的整数替代 </a:t>
            </a:r>
            <a:r>
              <a:rPr kumimoji="1" lang="en-US" altLang="zh-CN" dirty="0"/>
              <a:t>true </a:t>
            </a:r>
            <a:r>
              <a:rPr kumimoji="1" lang="zh-CN" altLang="en-US" dirty="0"/>
              <a:t>和 </a:t>
            </a:r>
            <a:r>
              <a:rPr kumimoji="1" lang="en-US" altLang="zh-CN" dirty="0"/>
              <a:t>false </a:t>
            </a:r>
            <a:r>
              <a:rPr kumimoji="1" lang="zh-CN" altLang="en-US" dirty="0"/>
              <a:t>，这点和</a:t>
            </a:r>
            <a:r>
              <a:rPr kumimoji="1" lang="en-US" altLang="zh-CN" dirty="0"/>
              <a:t>C</a:t>
            </a:r>
            <a:r>
              <a:rPr kumimoji="1" lang="zh-CN" altLang="en-US" dirty="0"/>
              <a:t>语言不同</a:t>
            </a:r>
            <a:r>
              <a:rPr kumimoji="1" lang="zh-CN" altLang="en-US" dirty="0" smtClean="0"/>
              <a:t>。</a:t>
            </a:r>
            <a:endParaRPr kumimoji="1" lang="zh-CN" altLang="en-US" dirty="0"/>
          </a:p>
        </p:txBody>
      </p:sp>
      <p:pic>
        <p:nvPicPr>
          <p:cNvPr id="88067" name="图片 2"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675" y="3168650"/>
            <a:ext cx="8239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p:txBody>
          <a:bodyPr/>
          <a:lstStyle/>
          <a:p>
            <a:pPr eaLnBrk="1" hangingPunct="1"/>
            <a:r>
              <a:rPr lang="en-US" altLang="zh-CN" b="1" dirty="0" smtClean="0">
                <a:solidFill>
                  <a:srgbClr val="0070C0"/>
                </a:solidFill>
              </a:rPr>
              <a:t>2.2.3 </a:t>
            </a:r>
            <a:r>
              <a:rPr lang="zh-CN" altLang="en-US" b="1" dirty="0" smtClean="0">
                <a:solidFill>
                  <a:srgbClr val="0070C0"/>
                </a:solidFill>
              </a:rPr>
              <a:t>变量的类型转换</a:t>
            </a:r>
            <a:endParaRPr lang="en-US" altLang="zh-CN" b="1" dirty="0" smtClean="0">
              <a:solidFill>
                <a:srgbClr val="0070C0"/>
              </a:solidFill>
            </a:endParaRPr>
          </a:p>
          <a:p>
            <a:pPr lvl="1" eaLnBrk="1" hangingPunct="1"/>
            <a:r>
              <a:rPr lang="zh-CN" altLang="en-US" sz="2400" dirty="0" smtClean="0"/>
              <a:t>当把一种数据类型的值赋给另一种数据类型的变量时，需要进行数据类型转换。</a:t>
            </a:r>
            <a:endParaRPr lang="en-US" altLang="zh-CN" sz="2400" dirty="0" smtClean="0"/>
          </a:p>
          <a:p>
            <a:pPr lvl="1" eaLnBrk="1" hangingPunct="1"/>
            <a:r>
              <a:rPr lang="zh-CN" altLang="en-US" sz="2400" dirty="0" smtClean="0"/>
              <a:t>根据转换方式的不同，数据类型转换可分为两种：自动类型转换和强制类型转换。</a:t>
            </a:r>
            <a:endParaRPr lang="en-US" altLang="zh-CN" sz="2400" dirty="0" smtClean="0"/>
          </a:p>
        </p:txBody>
      </p:sp>
      <p:sp>
        <p:nvSpPr>
          <p:cNvPr id="8909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idx="1"/>
          </p:nvPr>
        </p:nvSpPr>
        <p:spPr/>
        <p:txBody>
          <a:bodyPr/>
          <a:lstStyle/>
          <a:p>
            <a:pPr eaLnBrk="1" hangingPunct="1"/>
            <a:r>
              <a:rPr lang="en-US" altLang="zh-CN" b="1" dirty="0" smtClean="0">
                <a:solidFill>
                  <a:srgbClr val="0070C0"/>
                </a:solidFill>
              </a:rPr>
              <a:t>2.2.3 </a:t>
            </a:r>
            <a:r>
              <a:rPr lang="zh-CN" altLang="en-US" b="1" dirty="0" smtClean="0">
                <a:solidFill>
                  <a:srgbClr val="0070C0"/>
                </a:solidFill>
              </a:rPr>
              <a:t>变量的类型转换</a:t>
            </a:r>
            <a:endParaRPr lang="en-US" altLang="zh-CN" b="1" dirty="0" smtClean="0">
              <a:solidFill>
                <a:srgbClr val="0070C0"/>
              </a:solidFill>
            </a:endParaRPr>
          </a:p>
          <a:p>
            <a:pPr lvl="1" eaLnBrk="1" hangingPunct="1"/>
            <a:r>
              <a:rPr lang="en-US" altLang="zh-CN" sz="2400" dirty="0" smtClean="0"/>
              <a:t>1</a:t>
            </a:r>
            <a:r>
              <a:rPr lang="zh-CN" altLang="en-US" sz="2400" dirty="0" smtClean="0"/>
              <a:t>、自动类型转换</a:t>
            </a:r>
          </a:p>
          <a:p>
            <a:pPr lvl="2" eaLnBrk="1" hangingPunct="1"/>
            <a:r>
              <a:rPr lang="zh-CN" altLang="en-US" sz="2000" dirty="0" smtClean="0"/>
              <a:t>也叫隐式类型转换，指的是两种数据类型在转换的过程中不需要显式地进行声明。</a:t>
            </a:r>
            <a:endParaRPr lang="en-US" altLang="zh-CN" sz="2000" dirty="0" smtClean="0"/>
          </a:p>
          <a:p>
            <a:pPr lvl="2" eaLnBrk="1" hangingPunct="1"/>
            <a:r>
              <a:rPr lang="zh-CN" altLang="en-US" sz="2000" dirty="0" smtClean="0"/>
              <a:t>要实现自动类型转换，必须同时满足</a:t>
            </a:r>
            <a:r>
              <a:rPr lang="zh-CN" altLang="en-US" sz="2000" b="1" dirty="0" smtClean="0">
                <a:solidFill>
                  <a:srgbClr val="FF0000"/>
                </a:solidFill>
              </a:rPr>
              <a:t>两个条件</a:t>
            </a:r>
            <a:r>
              <a:rPr lang="zh-CN" altLang="en-US" sz="2000" dirty="0" smtClean="0"/>
              <a:t>：</a:t>
            </a:r>
            <a:endParaRPr lang="en-US" altLang="zh-CN" sz="2000" dirty="0" smtClean="0"/>
          </a:p>
          <a:p>
            <a:pPr lvl="2" eaLnBrk="1" hangingPunct="1"/>
            <a:r>
              <a:rPr lang="zh-CN" altLang="en-US" sz="2000" dirty="0" smtClean="0"/>
              <a:t>第一是两种数据类型彼此兼容，</a:t>
            </a:r>
            <a:endParaRPr lang="en-US" altLang="zh-CN" sz="2000" dirty="0" smtClean="0"/>
          </a:p>
          <a:p>
            <a:pPr lvl="2" eaLnBrk="1" hangingPunct="1"/>
            <a:r>
              <a:rPr lang="zh-CN" altLang="en-US" sz="2000" dirty="0" smtClean="0"/>
              <a:t>第二是目标类型的取值范围大于源类型的取值范围。</a:t>
            </a:r>
          </a:p>
        </p:txBody>
      </p:sp>
      <p:pic>
        <p:nvPicPr>
          <p:cNvPr id="90115"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427" y="5129358"/>
            <a:ext cx="82296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a:xfrm>
            <a:off x="255588" y="1057275"/>
            <a:ext cx="8431212" cy="5565198"/>
          </a:xfrm>
        </p:spPr>
        <p:txBody>
          <a:bodyPr/>
          <a:lstStyle/>
          <a:p>
            <a:pPr eaLnBrk="1" hangingPunct="1">
              <a:lnSpc>
                <a:spcPct val="120000"/>
              </a:lnSpc>
              <a:spcBef>
                <a:spcPts val="600"/>
              </a:spcBef>
              <a:defRPr/>
            </a:pPr>
            <a:r>
              <a:rPr lang="en-US" altLang="zh-CN" b="1" dirty="0" smtClean="0">
                <a:solidFill>
                  <a:srgbClr val="0070C0"/>
                </a:solidFill>
              </a:rPr>
              <a:t>2.2.3 </a:t>
            </a:r>
            <a:r>
              <a:rPr lang="zh-CN" altLang="en-US" b="1" dirty="0" smtClean="0">
                <a:solidFill>
                  <a:srgbClr val="0070C0"/>
                </a:solidFill>
              </a:rPr>
              <a:t>变量的类型转换</a:t>
            </a:r>
            <a:endParaRPr lang="en-US" altLang="zh-CN" b="1" dirty="0" smtClean="0">
              <a:solidFill>
                <a:srgbClr val="0070C0"/>
              </a:solidFill>
            </a:endParaRPr>
          </a:p>
          <a:p>
            <a:pPr marL="457200" lvl="1" indent="0" eaLnBrk="1" hangingPunct="1">
              <a:lnSpc>
                <a:spcPct val="120000"/>
              </a:lnSpc>
              <a:spcBef>
                <a:spcPts val="600"/>
              </a:spcBef>
              <a:buNone/>
              <a:defRPr/>
            </a:pPr>
            <a:r>
              <a:rPr lang="en-US" altLang="zh-CN" b="1" dirty="0" smtClean="0">
                <a:solidFill>
                  <a:srgbClr val="FF0000"/>
                </a:solidFill>
              </a:rPr>
              <a:t>1</a:t>
            </a:r>
            <a:r>
              <a:rPr lang="zh-CN" altLang="en-US" b="1" dirty="0" smtClean="0">
                <a:solidFill>
                  <a:srgbClr val="FF0000"/>
                </a:solidFill>
              </a:rPr>
              <a:t>、自动类型转换</a:t>
            </a:r>
            <a:endParaRPr lang="en-US" altLang="zh-CN" b="1" dirty="0" smtClean="0">
              <a:solidFill>
                <a:srgbClr val="FF0000"/>
              </a:solidFill>
            </a:endParaRPr>
          </a:p>
          <a:p>
            <a:pPr lvl="1" eaLnBrk="1" hangingPunct="1">
              <a:lnSpc>
                <a:spcPct val="120000"/>
              </a:lnSpc>
              <a:spcBef>
                <a:spcPts val="600"/>
              </a:spcBef>
              <a:defRPr/>
            </a:pPr>
            <a:r>
              <a:rPr lang="zh-CN" altLang="en-US" dirty="0" smtClean="0"/>
              <a:t>（</a:t>
            </a:r>
            <a:r>
              <a:rPr lang="en-US" altLang="zh-CN" dirty="0" smtClean="0"/>
              <a:t>1</a:t>
            </a:r>
            <a:r>
              <a:rPr lang="zh-CN" altLang="en-US" dirty="0" smtClean="0"/>
              <a:t>）</a:t>
            </a:r>
            <a:r>
              <a:rPr lang="zh-CN" altLang="zh-CN" dirty="0" smtClean="0"/>
              <a:t>整数类型之间可以实现转换，如</a:t>
            </a:r>
            <a:r>
              <a:rPr lang="en-US" altLang="zh-CN" dirty="0" smtClean="0"/>
              <a:t>byte</a:t>
            </a:r>
            <a:r>
              <a:rPr lang="zh-CN" altLang="zh-CN" dirty="0" smtClean="0"/>
              <a:t>类型的数据可以赋值给</a:t>
            </a:r>
            <a:r>
              <a:rPr lang="en-US" altLang="zh-CN" dirty="0" smtClean="0"/>
              <a:t>short</a:t>
            </a:r>
            <a:r>
              <a:rPr lang="zh-CN" altLang="zh-CN" dirty="0" smtClean="0"/>
              <a:t>、</a:t>
            </a:r>
            <a:r>
              <a:rPr lang="en-US" altLang="zh-CN" dirty="0" err="1" smtClean="0"/>
              <a:t>int</a:t>
            </a:r>
            <a:r>
              <a:rPr lang="zh-CN" altLang="zh-CN" dirty="0" smtClean="0"/>
              <a:t>、</a:t>
            </a:r>
            <a:r>
              <a:rPr lang="en-US" altLang="zh-CN" dirty="0" smtClean="0"/>
              <a:t>long</a:t>
            </a:r>
            <a:r>
              <a:rPr lang="zh-CN" altLang="zh-CN" dirty="0" smtClean="0"/>
              <a:t>类型的变量，</a:t>
            </a:r>
            <a:r>
              <a:rPr lang="en-US" altLang="zh-CN" dirty="0" smtClean="0"/>
              <a:t>short</a:t>
            </a:r>
            <a:r>
              <a:rPr lang="zh-CN" altLang="zh-CN" dirty="0" smtClean="0"/>
              <a:t>、</a:t>
            </a:r>
            <a:r>
              <a:rPr lang="en-US" altLang="zh-CN" dirty="0" smtClean="0"/>
              <a:t>char</a:t>
            </a:r>
            <a:r>
              <a:rPr lang="zh-CN" altLang="zh-CN" dirty="0" smtClean="0"/>
              <a:t>类型的数据可以赋值给</a:t>
            </a:r>
            <a:r>
              <a:rPr lang="en-US" altLang="zh-CN" dirty="0" err="1" smtClean="0"/>
              <a:t>int</a:t>
            </a:r>
            <a:r>
              <a:rPr lang="zh-CN" altLang="zh-CN" dirty="0" smtClean="0"/>
              <a:t>、</a:t>
            </a:r>
            <a:r>
              <a:rPr lang="en-US" altLang="zh-CN" dirty="0" smtClean="0"/>
              <a:t>long</a:t>
            </a:r>
            <a:r>
              <a:rPr lang="zh-CN" altLang="zh-CN" dirty="0" smtClean="0"/>
              <a:t>类型的变量，</a:t>
            </a:r>
            <a:r>
              <a:rPr lang="en-US" altLang="zh-CN" dirty="0" err="1" smtClean="0"/>
              <a:t>int</a:t>
            </a:r>
            <a:r>
              <a:rPr lang="zh-CN" altLang="zh-CN" dirty="0" smtClean="0"/>
              <a:t>类型的数据可以赋值给</a:t>
            </a:r>
            <a:r>
              <a:rPr lang="en-US" altLang="zh-CN" dirty="0" smtClean="0"/>
              <a:t>long</a:t>
            </a:r>
            <a:r>
              <a:rPr lang="zh-CN" altLang="zh-CN" dirty="0" smtClean="0"/>
              <a:t>类型的变量</a:t>
            </a:r>
            <a:endParaRPr lang="en-US" altLang="zh-CN" dirty="0" smtClean="0"/>
          </a:p>
          <a:p>
            <a:pPr lvl="1" eaLnBrk="1" hangingPunct="1">
              <a:lnSpc>
                <a:spcPct val="120000"/>
              </a:lnSpc>
              <a:spcBef>
                <a:spcPts val="600"/>
              </a:spcBef>
              <a:defRPr/>
            </a:pPr>
            <a:r>
              <a:rPr lang="zh-CN" altLang="en-US" dirty="0" smtClean="0"/>
              <a:t>（</a:t>
            </a:r>
            <a:r>
              <a:rPr lang="en-US" altLang="zh-CN" dirty="0" smtClean="0"/>
              <a:t>2</a:t>
            </a:r>
            <a:r>
              <a:rPr lang="zh-CN" altLang="en-US" dirty="0" smtClean="0"/>
              <a:t>）</a:t>
            </a:r>
            <a:r>
              <a:rPr lang="zh-CN" altLang="zh-CN" dirty="0" smtClean="0"/>
              <a:t>整数类型转换为</a:t>
            </a:r>
            <a:r>
              <a:rPr lang="en-US" altLang="zh-CN" dirty="0" smtClean="0"/>
              <a:t>float</a:t>
            </a:r>
            <a:r>
              <a:rPr lang="zh-CN" altLang="zh-CN" dirty="0" smtClean="0"/>
              <a:t>类型，如</a:t>
            </a:r>
            <a:r>
              <a:rPr lang="en-US" altLang="zh-CN" dirty="0" smtClean="0"/>
              <a:t>byte</a:t>
            </a:r>
            <a:r>
              <a:rPr lang="zh-CN" altLang="zh-CN" dirty="0" smtClean="0"/>
              <a:t>、</a:t>
            </a:r>
            <a:r>
              <a:rPr lang="en-US" altLang="zh-CN" dirty="0" smtClean="0"/>
              <a:t>char</a:t>
            </a:r>
            <a:r>
              <a:rPr lang="zh-CN" altLang="zh-CN" dirty="0" smtClean="0"/>
              <a:t>、</a:t>
            </a:r>
            <a:r>
              <a:rPr lang="en-US" altLang="zh-CN" dirty="0" smtClean="0"/>
              <a:t>short</a:t>
            </a:r>
            <a:r>
              <a:rPr lang="zh-CN" altLang="zh-CN" dirty="0" smtClean="0"/>
              <a:t>、</a:t>
            </a:r>
            <a:r>
              <a:rPr lang="en-US" altLang="zh-CN" dirty="0" err="1" smtClean="0"/>
              <a:t>int</a:t>
            </a:r>
            <a:r>
              <a:rPr lang="zh-CN" altLang="zh-CN" dirty="0" smtClean="0"/>
              <a:t>类型的数据可以赋值给</a:t>
            </a:r>
            <a:r>
              <a:rPr lang="en-US" altLang="zh-CN" dirty="0" smtClean="0"/>
              <a:t>float</a:t>
            </a:r>
            <a:r>
              <a:rPr lang="zh-CN" altLang="zh-CN" dirty="0" smtClean="0"/>
              <a:t>类型的变量。</a:t>
            </a:r>
            <a:endParaRPr lang="en-US" altLang="zh-CN" dirty="0" smtClean="0"/>
          </a:p>
          <a:p>
            <a:pPr lvl="1" eaLnBrk="1" hangingPunct="1">
              <a:lnSpc>
                <a:spcPct val="120000"/>
              </a:lnSpc>
              <a:spcBef>
                <a:spcPts val="600"/>
              </a:spcBef>
              <a:defRPr/>
            </a:pPr>
            <a:r>
              <a:rPr lang="zh-CN" altLang="en-US" dirty="0" smtClean="0"/>
              <a:t>（</a:t>
            </a:r>
            <a:r>
              <a:rPr lang="en-US" altLang="zh-CN" dirty="0" smtClean="0"/>
              <a:t>3</a:t>
            </a:r>
            <a:r>
              <a:rPr lang="zh-CN" altLang="en-US" dirty="0" smtClean="0"/>
              <a:t>）</a:t>
            </a:r>
            <a:r>
              <a:rPr lang="zh-CN" altLang="zh-CN" dirty="0" smtClean="0"/>
              <a:t>其它类型转换为</a:t>
            </a:r>
            <a:r>
              <a:rPr lang="en-US" altLang="zh-CN" dirty="0" smtClean="0"/>
              <a:t>double</a:t>
            </a:r>
            <a:r>
              <a:rPr lang="zh-CN" altLang="zh-CN" dirty="0" smtClean="0"/>
              <a:t>类型，如</a:t>
            </a:r>
            <a:r>
              <a:rPr lang="en-US" altLang="zh-CN" dirty="0" smtClean="0"/>
              <a:t>byte</a:t>
            </a:r>
            <a:r>
              <a:rPr lang="zh-CN" altLang="zh-CN" dirty="0" smtClean="0"/>
              <a:t>、</a:t>
            </a:r>
            <a:r>
              <a:rPr lang="en-US" altLang="zh-CN" dirty="0" smtClean="0"/>
              <a:t>char</a:t>
            </a:r>
            <a:r>
              <a:rPr lang="zh-CN" altLang="zh-CN" dirty="0" smtClean="0"/>
              <a:t>、</a:t>
            </a:r>
            <a:r>
              <a:rPr lang="en-US" altLang="zh-CN" dirty="0" smtClean="0"/>
              <a:t>short</a:t>
            </a:r>
            <a:r>
              <a:rPr lang="zh-CN" altLang="zh-CN" dirty="0" smtClean="0"/>
              <a:t>、</a:t>
            </a:r>
            <a:r>
              <a:rPr lang="en-US" altLang="zh-CN" dirty="0" err="1" smtClean="0"/>
              <a:t>int</a:t>
            </a:r>
            <a:r>
              <a:rPr lang="zh-CN" altLang="zh-CN" dirty="0" smtClean="0"/>
              <a:t>、</a:t>
            </a:r>
            <a:r>
              <a:rPr lang="en-US" altLang="zh-CN" dirty="0" smtClean="0"/>
              <a:t>long</a:t>
            </a:r>
            <a:r>
              <a:rPr lang="zh-CN" altLang="zh-CN" dirty="0" smtClean="0"/>
              <a:t>、</a:t>
            </a:r>
            <a:r>
              <a:rPr lang="en-US" altLang="zh-CN" dirty="0" smtClean="0"/>
              <a:t>float</a:t>
            </a:r>
            <a:r>
              <a:rPr lang="zh-CN" altLang="zh-CN" dirty="0" smtClean="0"/>
              <a:t>类型的数据可以赋值给</a:t>
            </a:r>
            <a:r>
              <a:rPr lang="en-US" altLang="zh-CN" dirty="0" smtClean="0"/>
              <a:t>double</a:t>
            </a:r>
            <a:r>
              <a:rPr lang="zh-CN" altLang="zh-CN" dirty="0" smtClean="0"/>
              <a:t>类型的变量。</a:t>
            </a:r>
            <a:endParaRPr lang="en-US" altLang="zh-CN" dirty="0" smtClean="0"/>
          </a:p>
          <a:p>
            <a:pPr eaLnBrk="1" hangingPunct="1">
              <a:lnSpc>
                <a:spcPct val="120000"/>
              </a:lnSpc>
              <a:spcBef>
                <a:spcPts val="600"/>
              </a:spcBef>
              <a:defRPr/>
            </a:pPr>
            <a:r>
              <a:rPr lang="zh-CN" altLang="en-US" dirty="0" smtClean="0"/>
              <a:t>自动类型转换时遵循以下原则：</a:t>
            </a:r>
            <a:endParaRPr lang="en-US" altLang="zh-CN" dirty="0" smtClean="0"/>
          </a:p>
          <a:p>
            <a:pPr lvl="1" eaLnBrk="1" hangingPunct="1">
              <a:lnSpc>
                <a:spcPct val="120000"/>
              </a:lnSpc>
              <a:spcBef>
                <a:spcPts val="600"/>
              </a:spcBef>
              <a:defRPr/>
            </a:pPr>
            <a:r>
              <a:rPr lang="zh-CN" altLang="en-US" b="1" dirty="0" smtClean="0">
                <a:solidFill>
                  <a:srgbClr val="FF0000"/>
                </a:solidFill>
              </a:rPr>
              <a:t>表数范围小</a:t>
            </a:r>
            <a:r>
              <a:rPr lang="zh-CN" altLang="en-US" dirty="0" smtClean="0"/>
              <a:t>的类型自动转换为</a:t>
            </a:r>
            <a:r>
              <a:rPr lang="zh-CN" altLang="en-US" b="1" dirty="0" smtClean="0">
                <a:solidFill>
                  <a:srgbClr val="FF0000"/>
                </a:solidFill>
              </a:rPr>
              <a:t>表数范围大</a:t>
            </a:r>
            <a:r>
              <a:rPr lang="zh-CN" altLang="en-US" dirty="0" smtClean="0"/>
              <a:t>的数据类型，数据类型按容量大小排序为：</a:t>
            </a:r>
            <a:endParaRPr lang="en-US" altLang="zh-CN" dirty="0" smtClean="0"/>
          </a:p>
          <a:p>
            <a:pPr marL="457200" lvl="1" indent="0" algn="ctr" eaLnBrk="1" hangingPunct="1">
              <a:lnSpc>
                <a:spcPct val="120000"/>
              </a:lnSpc>
              <a:spcBef>
                <a:spcPts val="600"/>
              </a:spcBef>
              <a:buFont typeface="Arial" panose="020B0604020202020204" pitchFamily="34" charset="0"/>
              <a:buNone/>
              <a:defRPr/>
            </a:pPr>
            <a:r>
              <a:rPr lang="en-US" altLang="zh-CN" sz="2200" dirty="0" err="1" smtClean="0"/>
              <a:t>byte,short,char</a:t>
            </a:r>
            <a:r>
              <a:rPr lang="en-US" altLang="zh-CN" sz="2200" dirty="0" smtClean="0"/>
              <a:t>-&gt;</a:t>
            </a:r>
            <a:r>
              <a:rPr lang="en-US" altLang="zh-CN" sz="2200" dirty="0" err="1" smtClean="0"/>
              <a:t>int</a:t>
            </a:r>
            <a:r>
              <a:rPr lang="en-US" altLang="zh-CN" sz="2200" dirty="0" smtClean="0"/>
              <a:t>-&gt;</a:t>
            </a:r>
            <a:r>
              <a:rPr lang="en-US" altLang="zh-CN" sz="2200" dirty="0" smtClean="0">
                <a:solidFill>
                  <a:srgbClr val="FF0000"/>
                </a:solidFill>
              </a:rPr>
              <a:t>long&gt;float</a:t>
            </a:r>
            <a:r>
              <a:rPr lang="en-US" altLang="zh-CN" sz="2200" dirty="0" smtClean="0"/>
              <a:t>-&gt;double  </a:t>
            </a:r>
          </a:p>
        </p:txBody>
      </p:sp>
      <p:sp>
        <p:nvSpPr>
          <p:cNvPr id="9113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730">
                                            <p:txEl>
                                              <p:pRg st="5" end="5"/>
                                            </p:txEl>
                                          </p:spTgt>
                                        </p:tgtEl>
                                        <p:attrNameLst>
                                          <p:attrName>style.visibility</p:attrName>
                                        </p:attrNameLst>
                                      </p:cBhvr>
                                      <p:to>
                                        <p:strVal val="visible"/>
                                      </p:to>
                                    </p:set>
                                    <p:animEffect transition="in" filter="wipe(left)">
                                      <p:cBhvr>
                                        <p:cTn id="7" dur="500"/>
                                        <p:tgtEl>
                                          <p:spTgt spid="73730">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3730">
                                            <p:txEl>
                                              <p:pRg st="6" end="6"/>
                                            </p:txEl>
                                          </p:spTgt>
                                        </p:tgtEl>
                                        <p:attrNameLst>
                                          <p:attrName>style.visibility</p:attrName>
                                        </p:attrNameLst>
                                      </p:cBhvr>
                                      <p:to>
                                        <p:strVal val="visible"/>
                                      </p:to>
                                    </p:set>
                                    <p:animEffect transition="in" filter="wipe(left)">
                                      <p:cBhvr>
                                        <p:cTn id="10" dur="500"/>
                                        <p:tgtEl>
                                          <p:spTgt spid="73730">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73730">
                                            <p:txEl>
                                              <p:pRg st="7" end="7"/>
                                            </p:txEl>
                                          </p:spTgt>
                                        </p:tgtEl>
                                        <p:attrNameLst>
                                          <p:attrName>style.visibility</p:attrName>
                                        </p:attrNameLst>
                                      </p:cBhvr>
                                      <p:to>
                                        <p:strVal val="visible"/>
                                      </p:to>
                                    </p:set>
                                    <p:animEffect transition="in" filter="wipe(left)">
                                      <p:cBhvr>
                                        <p:cTn id="13" dur="500"/>
                                        <p:tgtEl>
                                          <p:spTgt spid="737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3"/>
          <p:cNvSpPr>
            <a:spLocks noChangeArrowheads="1"/>
          </p:cNvSpPr>
          <p:nvPr/>
        </p:nvSpPr>
        <p:spPr bwMode="auto">
          <a:xfrm>
            <a:off x="179388" y="1052513"/>
            <a:ext cx="8640762" cy="4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20000"/>
              </a:lnSpc>
              <a:spcBef>
                <a:spcPts val="600"/>
              </a:spcBef>
              <a:buFont typeface="Arial" panose="020B0604020202020204" pitchFamily="34" charset="0"/>
              <a:buChar char="•"/>
              <a:defRPr/>
            </a:pPr>
            <a:r>
              <a:rPr lang="en-US" altLang="zh-CN" sz="2400" dirty="0">
                <a:latin typeface="Calibri" panose="020F0502020204030204" pitchFamily="34" charset="0"/>
              </a:rPr>
              <a:t> </a:t>
            </a:r>
            <a:r>
              <a:rPr lang="en-US" altLang="zh-CN" sz="2400" b="1" dirty="0">
                <a:solidFill>
                  <a:srgbClr val="0070C0"/>
                </a:solidFill>
              </a:rPr>
              <a:t>2.2.3 </a:t>
            </a:r>
            <a:r>
              <a:rPr lang="zh-CN" altLang="en-US" sz="2400" b="1" dirty="0">
                <a:solidFill>
                  <a:srgbClr val="0070C0"/>
                </a:solidFill>
              </a:rPr>
              <a:t>变量的类型转换</a:t>
            </a:r>
            <a:endParaRPr lang="en-US" altLang="zh-CN" sz="2400" b="1" dirty="0">
              <a:solidFill>
                <a:srgbClr val="0070C0"/>
              </a:solidFill>
            </a:endParaRPr>
          </a:p>
          <a:p>
            <a:pPr lvl="1" eaLnBrk="1" hangingPunct="1">
              <a:lnSpc>
                <a:spcPct val="120000"/>
              </a:lnSpc>
              <a:spcBef>
                <a:spcPts val="600"/>
              </a:spcBef>
              <a:defRPr/>
            </a:pPr>
            <a:r>
              <a:rPr lang="en-US" altLang="zh-CN" sz="2000" b="1" dirty="0">
                <a:solidFill>
                  <a:srgbClr val="FF0000"/>
                </a:solidFill>
              </a:rPr>
              <a:t>1</a:t>
            </a:r>
            <a:r>
              <a:rPr lang="zh-CN" altLang="en-US" sz="2000" b="1" dirty="0">
                <a:solidFill>
                  <a:srgbClr val="FF0000"/>
                </a:solidFill>
              </a:rPr>
              <a:t>、自动类型转换</a:t>
            </a:r>
            <a:endParaRPr lang="en-US" altLang="zh-CN" sz="2000" b="1" dirty="0">
              <a:solidFill>
                <a:srgbClr val="FF0000"/>
              </a:solidFill>
            </a:endParaRPr>
          </a:p>
          <a:p>
            <a:pPr marL="342900" indent="-342900" eaLnBrk="1" hangingPunct="1">
              <a:lnSpc>
                <a:spcPct val="150000"/>
              </a:lnSpc>
              <a:buFont typeface="Arial" panose="020B0604020202020204" pitchFamily="34" charset="0"/>
              <a:buChar char="•"/>
            </a:pPr>
            <a:r>
              <a:rPr lang="en-US" altLang="zh-CN" sz="2400" dirty="0" smtClean="0">
                <a:latin typeface="+mn-ea"/>
                <a:ea typeface="+mn-ea"/>
              </a:rPr>
              <a:t>  </a:t>
            </a:r>
            <a:r>
              <a:rPr lang="en-US" altLang="zh-CN" sz="2400" dirty="0" err="1">
                <a:latin typeface="+mn-ea"/>
                <a:ea typeface="+mn-ea"/>
              </a:rPr>
              <a:t>byte,short,char</a:t>
            </a:r>
            <a:r>
              <a:rPr lang="zh-CN" altLang="en-US" sz="2400" dirty="0">
                <a:latin typeface="+mn-ea"/>
                <a:ea typeface="+mn-ea"/>
              </a:rPr>
              <a:t>之间不会互相转换，它们三者</a:t>
            </a:r>
            <a:r>
              <a:rPr lang="zh-CN" altLang="en-US" sz="2400" b="1" dirty="0">
                <a:solidFill>
                  <a:srgbClr val="FF0000"/>
                </a:solidFill>
                <a:latin typeface="+mn-ea"/>
                <a:ea typeface="+mn-ea"/>
              </a:rPr>
              <a:t>在计算时</a:t>
            </a:r>
            <a:r>
              <a:rPr lang="zh-CN" altLang="en-US" sz="2400" dirty="0">
                <a:latin typeface="+mn-ea"/>
                <a:ea typeface="+mn-ea"/>
              </a:rPr>
              <a:t>首先会转换为</a:t>
            </a:r>
            <a:r>
              <a:rPr lang="en-US" altLang="zh-CN" sz="2400" b="1" dirty="0" err="1">
                <a:solidFill>
                  <a:srgbClr val="FF0000"/>
                </a:solidFill>
                <a:latin typeface="+mn-ea"/>
                <a:ea typeface="+mn-ea"/>
              </a:rPr>
              <a:t>int</a:t>
            </a:r>
            <a:r>
              <a:rPr lang="zh-CN" altLang="en-US" sz="2400" b="1" dirty="0">
                <a:solidFill>
                  <a:srgbClr val="FF0000"/>
                </a:solidFill>
                <a:latin typeface="+mn-ea"/>
                <a:ea typeface="+mn-ea"/>
              </a:rPr>
              <a:t>类型</a:t>
            </a:r>
            <a:r>
              <a:rPr lang="zh-CN" altLang="en-US" sz="2400" dirty="0">
                <a:latin typeface="+mn-ea"/>
                <a:ea typeface="+mn-ea"/>
              </a:rPr>
              <a:t>。</a:t>
            </a:r>
            <a:endParaRPr lang="en-US" altLang="zh-CN" sz="2400" dirty="0">
              <a:latin typeface="+mn-ea"/>
              <a:ea typeface="+mn-ea"/>
            </a:endParaRPr>
          </a:p>
          <a:p>
            <a:pPr marL="171450" indent="-171450" eaLnBrk="1" hangingPunct="1">
              <a:buFont typeface="Arial" panose="020B0604020202020204" pitchFamily="34" charset="0"/>
              <a:buChar char="•"/>
            </a:pPr>
            <a:endParaRPr lang="en-US" altLang="zh-CN" sz="900" dirty="0">
              <a:latin typeface="+mn-ea"/>
              <a:ea typeface="+mn-ea"/>
            </a:endParaRPr>
          </a:p>
          <a:p>
            <a:pPr marL="342900" indent="-342900" eaLnBrk="1" hangingPunct="1">
              <a:lnSpc>
                <a:spcPct val="150000"/>
              </a:lnSpc>
              <a:buFont typeface="Arial" panose="020B0604020202020204" pitchFamily="34" charset="0"/>
              <a:buChar char="•"/>
            </a:pPr>
            <a:r>
              <a:rPr lang="zh-CN" altLang="en-US" sz="2400" dirty="0">
                <a:latin typeface="+mn-ea"/>
                <a:ea typeface="+mn-ea"/>
              </a:rPr>
              <a:t>  有多种类型的数据混合运算时，如果没有为实数型常量或整型常量指定类型，则默认如下：</a:t>
            </a:r>
            <a:endParaRPr lang="en-US" altLang="zh-CN" sz="2400" dirty="0">
              <a:latin typeface="+mn-ea"/>
              <a:ea typeface="+mn-ea"/>
            </a:endParaRPr>
          </a:p>
          <a:p>
            <a:pPr marL="800100" lvl="1" indent="-342900" eaLnBrk="1" hangingPunct="1">
              <a:lnSpc>
                <a:spcPct val="150000"/>
              </a:lnSpc>
              <a:buFont typeface="Arial" panose="020B0604020202020204" pitchFamily="34" charset="0"/>
              <a:buChar char="•"/>
            </a:pPr>
            <a:r>
              <a:rPr lang="en-US" altLang="zh-CN" sz="2400" dirty="0">
                <a:latin typeface="+mn-ea"/>
                <a:ea typeface="+mn-ea"/>
              </a:rPr>
              <a:t>  </a:t>
            </a:r>
            <a:r>
              <a:rPr lang="zh-CN" altLang="en-US" sz="2400" dirty="0">
                <a:latin typeface="+mn-ea"/>
                <a:ea typeface="+mn-ea"/>
              </a:rPr>
              <a:t>实数常量（如：</a:t>
            </a:r>
            <a:r>
              <a:rPr lang="en-US" altLang="zh-CN" sz="2400" dirty="0">
                <a:latin typeface="+mn-ea"/>
                <a:ea typeface="+mn-ea"/>
              </a:rPr>
              <a:t>1.2</a:t>
            </a:r>
            <a:r>
              <a:rPr lang="zh-CN" altLang="en-US" sz="2400" dirty="0">
                <a:latin typeface="+mn-ea"/>
                <a:ea typeface="+mn-ea"/>
              </a:rPr>
              <a:t>）默认为</a:t>
            </a:r>
            <a:r>
              <a:rPr lang="en-US" altLang="zh-CN" sz="2400" dirty="0">
                <a:latin typeface="+mn-ea"/>
                <a:ea typeface="+mn-ea"/>
              </a:rPr>
              <a:t>double</a:t>
            </a:r>
            <a:r>
              <a:rPr lang="zh-CN" altLang="en-US" sz="2400" dirty="0">
                <a:latin typeface="+mn-ea"/>
                <a:ea typeface="+mn-ea"/>
              </a:rPr>
              <a:t>。</a:t>
            </a:r>
            <a:endParaRPr lang="en-US" altLang="zh-CN" sz="2400" dirty="0">
              <a:latin typeface="+mn-ea"/>
              <a:ea typeface="+mn-ea"/>
            </a:endParaRPr>
          </a:p>
          <a:p>
            <a:pPr marL="800100" lvl="1" indent="-342900" eaLnBrk="1" hangingPunct="1">
              <a:lnSpc>
                <a:spcPct val="150000"/>
              </a:lnSpc>
              <a:buFont typeface="Arial" panose="020B0604020202020204" pitchFamily="34" charset="0"/>
              <a:buChar char="•"/>
            </a:pPr>
            <a:r>
              <a:rPr lang="en-US" altLang="zh-CN" sz="2400" dirty="0">
                <a:latin typeface="+mn-ea"/>
                <a:ea typeface="+mn-ea"/>
              </a:rPr>
              <a:t>  </a:t>
            </a:r>
            <a:r>
              <a:rPr lang="zh-CN" altLang="en-US" sz="2400" dirty="0">
                <a:latin typeface="+mn-ea"/>
                <a:ea typeface="+mn-ea"/>
              </a:rPr>
              <a:t>整型常量（如：</a:t>
            </a:r>
            <a:r>
              <a:rPr lang="en-US" altLang="zh-CN" sz="2400" dirty="0">
                <a:latin typeface="+mn-ea"/>
                <a:ea typeface="+mn-ea"/>
              </a:rPr>
              <a:t>123</a:t>
            </a:r>
            <a:r>
              <a:rPr lang="zh-CN" altLang="en-US" sz="2400" dirty="0">
                <a:latin typeface="+mn-ea"/>
                <a:ea typeface="+mn-ea"/>
              </a:rPr>
              <a:t>）默认为</a:t>
            </a:r>
            <a:r>
              <a:rPr lang="en-US" altLang="zh-CN" sz="2400" dirty="0" err="1">
                <a:latin typeface="+mn-ea"/>
                <a:ea typeface="+mn-ea"/>
              </a:rPr>
              <a:t>int</a:t>
            </a:r>
            <a:r>
              <a:rPr lang="zh-CN" altLang="en-US" sz="2400" dirty="0">
                <a:latin typeface="+mn-ea"/>
                <a:ea typeface="+mn-ea"/>
              </a:rPr>
              <a:t>。</a:t>
            </a:r>
            <a:endParaRPr lang="en-US" altLang="zh-CN" sz="2400" dirty="0">
              <a:latin typeface="+mn-ea"/>
              <a:ea typeface="+mn-ea"/>
            </a:endParaRPr>
          </a:p>
        </p:txBody>
      </p:sp>
      <p:sp>
        <p:nvSpPr>
          <p:cNvPr id="39940" name="矩形 5"/>
          <p:cNvSpPr>
            <a:spLocks noChangeArrowheads="1"/>
          </p:cNvSpPr>
          <p:nvPr/>
        </p:nvSpPr>
        <p:spPr bwMode="auto">
          <a:xfrm>
            <a:off x="179388" y="2705100"/>
            <a:ext cx="792162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a:latin typeface="Calibri" panose="020F0502020204030204" pitchFamily="34" charset="0"/>
              </a:rPr>
              <a:t>         </a:t>
            </a:r>
            <a:endParaRPr lang="zh-CN" altLang="en-US" sz="2400">
              <a:latin typeface="Calibri" panose="020F0502020204030204" pitchFamily="34" charset="0"/>
            </a:endParaRPr>
          </a:p>
        </p:txBody>
      </p:sp>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extLst>
      <p:ext uri="{BB962C8B-B14F-4D97-AF65-F5344CB8AC3E}">
        <p14:creationId xmlns:p14="http://schemas.microsoft.com/office/powerpoint/2010/main" val="1915516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338138" y="1042988"/>
            <a:ext cx="8229600" cy="5059362"/>
          </a:xfrm>
        </p:spPr>
        <p:txBody>
          <a:bodyPr/>
          <a:lstStyle/>
          <a:p>
            <a:pPr eaLnBrk="1" hangingPunct="1"/>
            <a:r>
              <a:rPr lang="en-US" altLang="zh-CN" b="1" dirty="0" smtClean="0">
                <a:solidFill>
                  <a:srgbClr val="0070C0"/>
                </a:solidFill>
              </a:rPr>
              <a:t>2.2.3 </a:t>
            </a:r>
            <a:r>
              <a:rPr lang="zh-CN" altLang="en-US" b="1" dirty="0" smtClean="0">
                <a:solidFill>
                  <a:srgbClr val="0070C0"/>
                </a:solidFill>
              </a:rPr>
              <a:t>变量的类型转换</a:t>
            </a:r>
            <a:endParaRPr lang="en-US" altLang="zh-CN" b="1" dirty="0" smtClean="0">
              <a:solidFill>
                <a:srgbClr val="0070C0"/>
              </a:solidFill>
            </a:endParaRPr>
          </a:p>
          <a:p>
            <a:pPr marL="457200" lvl="1" indent="0" eaLnBrk="1" hangingPunct="1">
              <a:buNone/>
            </a:pPr>
            <a:r>
              <a:rPr lang="en-US" altLang="zh-CN" sz="2400" b="1" dirty="0" smtClean="0">
                <a:solidFill>
                  <a:srgbClr val="FF0000"/>
                </a:solidFill>
              </a:rPr>
              <a:t>2</a:t>
            </a:r>
            <a:r>
              <a:rPr lang="zh-CN" altLang="en-US" sz="2400" b="1" dirty="0" smtClean="0">
                <a:solidFill>
                  <a:srgbClr val="FF0000"/>
                </a:solidFill>
              </a:rPr>
              <a:t>、强制类型转换</a:t>
            </a:r>
            <a:endParaRPr lang="en-US" altLang="zh-CN" sz="2400" b="1" dirty="0" smtClean="0">
              <a:solidFill>
                <a:srgbClr val="FF0000"/>
              </a:solidFill>
            </a:endParaRPr>
          </a:p>
          <a:p>
            <a:pPr lvl="1" eaLnBrk="1" hangingPunct="1"/>
            <a:r>
              <a:rPr lang="zh-CN" altLang="en-US" sz="2400" dirty="0" smtClean="0"/>
              <a:t>强制类型转换也叫显式类型转换，指的是两种数据类型之间的转换需要进行显式地声明。</a:t>
            </a:r>
            <a:endParaRPr lang="en-US" altLang="zh-CN" sz="2400" dirty="0" smtClean="0"/>
          </a:p>
          <a:p>
            <a:pPr lvl="1" eaLnBrk="1" hangingPunct="1"/>
            <a:r>
              <a:rPr lang="zh-CN" altLang="en-US" sz="2400" dirty="0" smtClean="0"/>
              <a:t>当两种类型彼此不兼容，或者目标类型取值范围小于源类型时，自动类型转换无法进行，这时就需要进行强制类型转换。</a:t>
            </a:r>
            <a:endParaRPr lang="en-US" altLang="zh-CN" sz="2400" dirty="0" smtClean="0"/>
          </a:p>
          <a:p>
            <a:pPr lvl="1" eaLnBrk="1" hangingPunct="1"/>
            <a:r>
              <a:rPr lang="zh-CN" altLang="en-US" sz="2400" dirty="0" smtClean="0"/>
              <a:t>强制类型转换的格式如下：</a:t>
            </a:r>
            <a:endParaRPr lang="en-US" altLang="zh-CN" sz="2400" dirty="0" smtClean="0"/>
          </a:p>
        </p:txBody>
      </p:sp>
      <p:pic>
        <p:nvPicPr>
          <p:cNvPr id="9216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5895975"/>
            <a:ext cx="65119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p:txBody>
          <a:bodyPr/>
          <a:lstStyle/>
          <a:p>
            <a:pPr eaLnBrk="1" hangingPunct="1">
              <a:lnSpc>
                <a:spcPct val="110000"/>
              </a:lnSpc>
              <a:spcBef>
                <a:spcPts val="600"/>
              </a:spcBef>
            </a:pPr>
            <a:r>
              <a:rPr lang="en-US" altLang="zh-CN" b="1" dirty="0" smtClean="0">
                <a:solidFill>
                  <a:srgbClr val="0070C0"/>
                </a:solidFill>
              </a:rPr>
              <a:t>2.2.3 </a:t>
            </a:r>
            <a:r>
              <a:rPr lang="zh-CN" altLang="en-US" b="1" dirty="0" smtClean="0">
                <a:solidFill>
                  <a:srgbClr val="0070C0"/>
                </a:solidFill>
              </a:rPr>
              <a:t>变量的类型转换</a:t>
            </a:r>
            <a:endParaRPr lang="en-US" altLang="zh-CN" b="1" dirty="0" smtClean="0">
              <a:solidFill>
                <a:srgbClr val="0070C0"/>
              </a:solidFill>
            </a:endParaRPr>
          </a:p>
          <a:p>
            <a:pPr lvl="1" eaLnBrk="1" hangingPunct="1">
              <a:lnSpc>
                <a:spcPct val="110000"/>
              </a:lnSpc>
              <a:spcBef>
                <a:spcPts val="600"/>
              </a:spcBef>
            </a:pPr>
            <a:r>
              <a:rPr lang="zh-CN" altLang="en-US" dirty="0" smtClean="0"/>
              <a:t>在学习强制类型转换之前，先来看一个例子，具体如例</a:t>
            </a:r>
            <a:r>
              <a:rPr lang="en-US" altLang="zh-CN" dirty="0" smtClean="0"/>
              <a:t>2-1</a:t>
            </a:r>
            <a:r>
              <a:rPr lang="zh-CN" altLang="en-US" dirty="0" smtClean="0"/>
              <a:t>所示。</a:t>
            </a:r>
            <a:endParaRPr lang="en-US" altLang="zh-CN" dirty="0" smtClean="0"/>
          </a:p>
          <a:p>
            <a:pPr lvl="1" eaLnBrk="1" hangingPunct="1">
              <a:lnSpc>
                <a:spcPct val="110000"/>
              </a:lnSpc>
              <a:spcBef>
                <a:spcPts val="600"/>
              </a:spcBef>
            </a:pPr>
            <a:endParaRPr lang="en-US" altLang="zh-CN" sz="1400" dirty="0" smtClean="0"/>
          </a:p>
          <a:p>
            <a:pPr lvl="1" eaLnBrk="1" hangingPunct="1">
              <a:lnSpc>
                <a:spcPct val="110000"/>
              </a:lnSpc>
              <a:spcBef>
                <a:spcPts val="600"/>
              </a:spcBef>
            </a:pPr>
            <a:endParaRPr lang="en-US" altLang="zh-CN" sz="1400" dirty="0" smtClean="0"/>
          </a:p>
          <a:p>
            <a:pPr lvl="1" eaLnBrk="1" hangingPunct="1">
              <a:lnSpc>
                <a:spcPct val="110000"/>
              </a:lnSpc>
              <a:spcBef>
                <a:spcPts val="600"/>
              </a:spcBef>
            </a:pPr>
            <a:endParaRPr lang="en-US" altLang="zh-CN" sz="1400" dirty="0" smtClean="0"/>
          </a:p>
          <a:p>
            <a:pPr lvl="1" eaLnBrk="1" hangingPunct="1">
              <a:lnSpc>
                <a:spcPct val="110000"/>
              </a:lnSpc>
              <a:spcBef>
                <a:spcPts val="600"/>
              </a:spcBef>
            </a:pPr>
            <a:endParaRPr lang="en-US" altLang="zh-CN" sz="1400" dirty="0" smtClean="0"/>
          </a:p>
          <a:p>
            <a:pPr lvl="1" eaLnBrk="1" hangingPunct="1">
              <a:lnSpc>
                <a:spcPct val="110000"/>
              </a:lnSpc>
              <a:spcBef>
                <a:spcPts val="600"/>
              </a:spcBef>
            </a:pPr>
            <a:endParaRPr lang="en-US" altLang="zh-CN" sz="1400" dirty="0" smtClean="0"/>
          </a:p>
          <a:p>
            <a:pPr lvl="1" eaLnBrk="1" hangingPunct="1">
              <a:lnSpc>
                <a:spcPct val="110000"/>
              </a:lnSpc>
              <a:spcBef>
                <a:spcPts val="600"/>
              </a:spcBef>
            </a:pPr>
            <a:endParaRPr lang="en-US" altLang="zh-CN" sz="1400" dirty="0" smtClean="0"/>
          </a:p>
          <a:p>
            <a:pPr lvl="1" eaLnBrk="1" hangingPunct="1">
              <a:lnSpc>
                <a:spcPct val="110000"/>
              </a:lnSpc>
              <a:spcBef>
                <a:spcPts val="600"/>
              </a:spcBef>
            </a:pPr>
            <a:endParaRPr lang="en-US" altLang="zh-CN" sz="1400" dirty="0" smtClean="0"/>
          </a:p>
          <a:p>
            <a:pPr lvl="1" eaLnBrk="1" hangingPunct="1">
              <a:lnSpc>
                <a:spcPct val="110000"/>
              </a:lnSpc>
              <a:spcBef>
                <a:spcPts val="600"/>
              </a:spcBef>
            </a:pPr>
            <a:endParaRPr lang="en-US" altLang="zh-CN" sz="1400" dirty="0" smtClean="0"/>
          </a:p>
          <a:p>
            <a:pPr lvl="1" eaLnBrk="1" hangingPunct="1">
              <a:lnSpc>
                <a:spcPct val="110000"/>
              </a:lnSpc>
              <a:spcBef>
                <a:spcPts val="600"/>
              </a:spcBef>
            </a:pPr>
            <a:endParaRPr lang="en-US" altLang="zh-CN" sz="1400" dirty="0" smtClean="0"/>
          </a:p>
          <a:p>
            <a:pPr lvl="1" eaLnBrk="1" hangingPunct="1">
              <a:lnSpc>
                <a:spcPct val="110000"/>
              </a:lnSpc>
              <a:spcBef>
                <a:spcPts val="600"/>
              </a:spcBef>
            </a:pPr>
            <a:r>
              <a:rPr lang="zh-CN" altLang="zh-CN" dirty="0" smtClean="0"/>
              <a:t>在对变量进行强制类型转换时，会发生取值范围较大的数据类型向取值范围较小的数据类型的转换，如将一个</a:t>
            </a:r>
            <a:r>
              <a:rPr lang="en-US" altLang="zh-CN" dirty="0" err="1" smtClean="0"/>
              <a:t>int</a:t>
            </a:r>
            <a:r>
              <a:rPr lang="zh-CN" altLang="zh-CN" dirty="0" smtClean="0"/>
              <a:t>类型的数转为</a:t>
            </a:r>
            <a:r>
              <a:rPr lang="en-US" altLang="zh-CN" dirty="0" smtClean="0"/>
              <a:t>byte</a:t>
            </a:r>
            <a:r>
              <a:rPr lang="zh-CN" altLang="zh-CN" dirty="0" smtClean="0"/>
              <a:t>类型，这样做极容易造成数据精度的丢失</a:t>
            </a:r>
            <a:r>
              <a:rPr lang="zh-CN" altLang="en-US" dirty="0" smtClean="0"/>
              <a:t>。接下来，通过一个案例来说明，具体如例</a:t>
            </a:r>
            <a:r>
              <a:rPr lang="en-US" altLang="zh-CN" dirty="0" smtClean="0"/>
              <a:t>2-2</a:t>
            </a:r>
            <a:r>
              <a:rPr lang="zh-CN" altLang="en-US" dirty="0" smtClean="0"/>
              <a:t>所示。</a:t>
            </a:r>
            <a:endParaRPr lang="en-US" altLang="zh-CN" dirty="0" smtClean="0"/>
          </a:p>
        </p:txBody>
      </p:sp>
      <p:sp>
        <p:nvSpPr>
          <p:cNvPr id="9318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pic>
        <p:nvPicPr>
          <p:cNvPr id="93188" name="图片 1"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2020888"/>
            <a:ext cx="673417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620963"/>
            <a:ext cx="63023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屏幕剪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3214688"/>
            <a:ext cx="7686675"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875" y="4081463"/>
            <a:ext cx="68484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2706">
                                            <p:txEl>
                                              <p:pRg st="11" end="11"/>
                                            </p:txEl>
                                          </p:spTgt>
                                        </p:tgtEl>
                                        <p:attrNameLst>
                                          <p:attrName>style.visibility</p:attrName>
                                        </p:attrNameLst>
                                      </p:cBhvr>
                                      <p:to>
                                        <p:strVal val="visible"/>
                                      </p:to>
                                    </p:set>
                                    <p:animEffect transition="in" filter="wipe(up)">
                                      <p:cBhvr>
                                        <p:cTn id="12" dur="500"/>
                                        <p:tgtEl>
                                          <p:spTgt spid="72706">
                                            <p:txEl>
                                              <p:pRg st="11" end="1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150" y="339725"/>
            <a:ext cx="6807200" cy="722313"/>
          </a:xfrm>
        </p:spPr>
        <p:txBody>
          <a:bodyPr/>
          <a:lstStyle/>
          <a:p>
            <a:pPr>
              <a:defRPr/>
            </a:pPr>
            <a:r>
              <a:rPr lang="en-US" altLang="zh-CN" sz="3200" b="1" dirty="0">
                <a:solidFill>
                  <a:srgbClr val="0070C0"/>
                </a:solidFill>
                <a:cs typeface="+mn-cs"/>
              </a:rPr>
              <a:t>2.3.8  </a:t>
            </a:r>
            <a:r>
              <a:rPr lang="zh-CN" altLang="en-US" sz="3200" b="1" dirty="0">
                <a:solidFill>
                  <a:srgbClr val="0070C0"/>
                </a:solidFill>
                <a:cs typeface="+mn-cs"/>
              </a:rPr>
              <a:t>表达式</a:t>
            </a:r>
          </a:p>
        </p:txBody>
      </p:sp>
      <p:sp>
        <p:nvSpPr>
          <p:cNvPr id="19" name="内容占位符 2"/>
          <p:cNvSpPr txBox="1">
            <a:spLocks/>
          </p:cNvSpPr>
          <p:nvPr/>
        </p:nvSpPr>
        <p:spPr>
          <a:xfrm>
            <a:off x="669925" y="1320800"/>
            <a:ext cx="7770813" cy="1882775"/>
          </a:xfrm>
          <a:prstGeom prst="rect">
            <a:avLst/>
          </a:prstGeom>
        </p:spPr>
        <p:txBody>
          <a:bodyPr lIns="91450" tIns="45724" rIns="91450" bIns="45724"/>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1200"/>
              </a:spcBef>
              <a:buFont typeface="Wingdings" pitchFamily="2" charset="2"/>
              <a:buNone/>
              <a:defRPr/>
            </a:pPr>
            <a:r>
              <a:rPr lang="zh-CN" altLang="en-US" sz="2000" dirty="0"/>
              <a:t>强制</a:t>
            </a:r>
            <a:r>
              <a:rPr lang="zh-CN" altLang="en-US" sz="2000" dirty="0">
                <a:solidFill>
                  <a:schemeClr val="tx1">
                    <a:lumMod val="95000"/>
                    <a:lumOff val="5000"/>
                  </a:schemeClr>
                </a:solidFill>
              </a:rPr>
              <a:t>类型</a:t>
            </a:r>
            <a:r>
              <a:rPr lang="zh-CN" altLang="en-US" sz="2000" dirty="0" smtClean="0">
                <a:solidFill>
                  <a:schemeClr val="tx1">
                    <a:lumMod val="95000"/>
                    <a:lumOff val="5000"/>
                  </a:schemeClr>
                </a:solidFill>
              </a:rPr>
              <a:t>转换的应用：</a:t>
            </a:r>
            <a:endParaRPr lang="zh-CN" altLang="en-US" sz="2000" dirty="0">
              <a:solidFill>
                <a:schemeClr val="tx1">
                  <a:lumMod val="95000"/>
                  <a:lumOff val="5000"/>
                </a:schemeClr>
              </a:solidFill>
            </a:endParaRPr>
          </a:p>
          <a:p>
            <a:pPr marL="0" indent="0">
              <a:spcBef>
                <a:spcPts val="1200"/>
              </a:spcBef>
              <a:buFont typeface="Wingdings" pitchFamily="2" charset="2"/>
              <a:buNone/>
              <a:defRPr/>
            </a:pPr>
            <a:r>
              <a:rPr lang="zh-CN" altLang="en-US" sz="2000" dirty="0" smtClean="0"/>
              <a:t>          如</a:t>
            </a:r>
            <a:r>
              <a:rPr lang="zh-CN" altLang="en-US" sz="2000" dirty="0"/>
              <a:t>“</a:t>
            </a:r>
            <a:r>
              <a:rPr lang="en-US" altLang="zh-CN" sz="2000" dirty="0"/>
              <a:t>1/3”</a:t>
            </a:r>
            <a:r>
              <a:rPr lang="zh-CN" altLang="en-US" sz="2000" dirty="0"/>
              <a:t>运算结果为</a:t>
            </a:r>
            <a:r>
              <a:rPr lang="en-US" altLang="zh-CN" sz="2000" dirty="0"/>
              <a:t>0</a:t>
            </a:r>
            <a:r>
              <a:rPr lang="zh-CN" altLang="en-US" sz="2000" dirty="0"/>
              <a:t>。如果想得到</a:t>
            </a:r>
            <a:r>
              <a:rPr lang="en-US" altLang="zh-CN" sz="2000" dirty="0"/>
              <a:t>0.333</a:t>
            </a:r>
            <a:r>
              <a:rPr lang="zh-CN" altLang="en-US" sz="2000" dirty="0"/>
              <a:t>，则需要进行强制转换“</a:t>
            </a:r>
            <a:r>
              <a:rPr lang="en-US" altLang="zh-CN" sz="2000" dirty="0"/>
              <a:t>(double)1/3”</a:t>
            </a:r>
            <a:r>
              <a:rPr lang="zh-CN" altLang="en-US" sz="2000" dirty="0"/>
              <a:t>，将</a:t>
            </a:r>
            <a:r>
              <a:rPr lang="en-US" altLang="zh-CN" sz="2000" dirty="0"/>
              <a:t>1</a:t>
            </a:r>
            <a:r>
              <a:rPr lang="zh-CN" altLang="en-US" sz="2000" dirty="0"/>
              <a:t>强制转换为</a:t>
            </a:r>
            <a:r>
              <a:rPr lang="en-US" altLang="zh-CN" sz="2000" dirty="0"/>
              <a:t>1.0</a:t>
            </a:r>
            <a:r>
              <a:rPr lang="zh-CN" altLang="en-US" sz="2000" dirty="0" smtClean="0"/>
              <a:t>。</a:t>
            </a:r>
            <a:endParaRPr lang="en-US" altLang="zh-CN" sz="2000" dirty="0" smtClean="0"/>
          </a:p>
          <a:p>
            <a:pPr marL="0" indent="0">
              <a:spcBef>
                <a:spcPts val="1200"/>
              </a:spcBef>
              <a:buFont typeface="Wingdings" pitchFamily="2" charset="2"/>
              <a:buNone/>
              <a:defRPr/>
            </a:pPr>
            <a:r>
              <a:rPr lang="zh-CN" altLang="en-US" sz="2000" dirty="0" smtClean="0"/>
              <a:t>请看下面的练习：</a:t>
            </a:r>
            <a:endParaRPr lang="zh-CN" altLang="en-US" sz="2000" dirty="0"/>
          </a:p>
        </p:txBody>
      </p:sp>
      <p:grpSp>
        <p:nvGrpSpPr>
          <p:cNvPr id="94212" name="组合 4"/>
          <p:cNvGrpSpPr>
            <a:grpSpLocks/>
          </p:cNvGrpSpPr>
          <p:nvPr/>
        </p:nvGrpSpPr>
        <p:grpSpPr bwMode="auto">
          <a:xfrm>
            <a:off x="0" y="3462338"/>
            <a:ext cx="9177338" cy="1492250"/>
            <a:chOff x="-32658" y="4497719"/>
            <a:chExt cx="9176658" cy="1490948"/>
          </a:xfrm>
        </p:grpSpPr>
        <p:sp>
          <p:nvSpPr>
            <p:cNvPr id="20" name="Freeform 3"/>
            <p:cNvSpPr/>
            <p:nvPr/>
          </p:nvSpPr>
          <p:spPr>
            <a:xfrm>
              <a:off x="-32658" y="4497719"/>
              <a:ext cx="9176658" cy="149094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50" tIns="45724" rIns="91450" bIns="45724" anchor="ctr"/>
            <a:lstStyle/>
            <a:p>
              <a:pPr algn="ctr">
                <a:defRPr/>
              </a:pPr>
              <a:endParaRPr lang="zh-CN" altLang="en-US"/>
            </a:p>
          </p:txBody>
        </p:sp>
        <p:sp>
          <p:nvSpPr>
            <p:cNvPr id="94214" name="内容占位符 2"/>
            <p:cNvSpPr txBox="1">
              <a:spLocks/>
            </p:cNvSpPr>
            <p:nvPr/>
          </p:nvSpPr>
          <p:spPr bwMode="auto">
            <a:xfrm>
              <a:off x="880706" y="4537332"/>
              <a:ext cx="1999975" cy="145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50" tIns="45724" rIns="91450" bIns="45724"/>
            <a:lstStyle>
              <a:lvl1pPr defTabSz="1217613">
                <a:defRPr>
                  <a:solidFill>
                    <a:schemeClr val="tx1"/>
                  </a:solidFill>
                  <a:latin typeface="Arial" panose="020B0604020202020204" pitchFamily="34" charset="0"/>
                  <a:ea typeface="宋体" panose="02010600030101010101" pitchFamily="2" charset="-122"/>
                </a:defRPr>
              </a:lvl1pPr>
              <a:lvl2pPr marL="742950" indent="-285750" defTabSz="1217613">
                <a:defRPr>
                  <a:solidFill>
                    <a:schemeClr val="tx1"/>
                  </a:solidFill>
                  <a:latin typeface="Arial" panose="020B0604020202020204" pitchFamily="34" charset="0"/>
                  <a:ea typeface="宋体" panose="02010600030101010101" pitchFamily="2" charset="-122"/>
                </a:defRPr>
              </a:lvl2pPr>
              <a:lvl3pPr marL="1143000" indent="-228600" defTabSz="1217613">
                <a:defRPr>
                  <a:solidFill>
                    <a:schemeClr val="tx1"/>
                  </a:solidFill>
                  <a:latin typeface="Arial" panose="020B0604020202020204" pitchFamily="34" charset="0"/>
                  <a:ea typeface="宋体" panose="02010600030101010101" pitchFamily="2" charset="-122"/>
                </a:defRPr>
              </a:lvl3pPr>
              <a:lvl4pPr marL="1600200" indent="-228600" defTabSz="1217613">
                <a:defRPr>
                  <a:solidFill>
                    <a:schemeClr val="tx1"/>
                  </a:solidFill>
                  <a:latin typeface="Arial" panose="020B0604020202020204" pitchFamily="34" charset="0"/>
                  <a:ea typeface="宋体" panose="02010600030101010101" pitchFamily="2" charset="-122"/>
                </a:defRPr>
              </a:lvl4pPr>
              <a:lvl5pPr marL="2057400" indent="-228600" defTabSz="1217613">
                <a:defRPr>
                  <a:solidFill>
                    <a:schemeClr val="tx1"/>
                  </a:solidFill>
                  <a:latin typeface="Arial" panose="020B0604020202020204" pitchFamily="34" charset="0"/>
                  <a:ea typeface="宋体" panose="02010600030101010101" pitchFamily="2" charset="-122"/>
                </a:defRPr>
              </a:lvl5pPr>
              <a:lvl6pPr marL="25146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Font typeface="Wingdings" panose="05000000000000000000" pitchFamily="2" charset="2"/>
                <a:buNone/>
              </a:pPr>
              <a:r>
                <a:rPr lang="zh-CN" altLang="en-US">
                  <a:solidFill>
                    <a:srgbClr val="00B0F0"/>
                  </a:solidFill>
                  <a:latin typeface="微软雅黑" panose="020B0503020204020204" pitchFamily="34" charset="-122"/>
                  <a:ea typeface="微软雅黑" panose="020B0503020204020204" pitchFamily="34" charset="-122"/>
                </a:rPr>
                <a:t>注意：</a:t>
              </a:r>
            </a:p>
            <a:p>
              <a:pPr eaLnBrk="1" hangingPunct="1">
                <a:lnSpc>
                  <a:spcPct val="120000"/>
                </a:lnSpc>
                <a:spcBef>
                  <a:spcPct val="20000"/>
                </a:spcBef>
                <a:buFont typeface="Wingdings" panose="05000000000000000000" pitchFamily="2" charset="2"/>
                <a:buNone/>
              </a:pPr>
              <a:r>
                <a:rPr lang="en-US" altLang="zh-CN">
                  <a:solidFill>
                    <a:schemeClr val="bg1"/>
                  </a:solidFill>
                  <a:latin typeface="微软雅黑" panose="020B0503020204020204" pitchFamily="34" charset="-122"/>
                  <a:ea typeface="微软雅黑" panose="020B0503020204020204" pitchFamily="34" charset="-122"/>
                </a:rPr>
                <a:t>int a=10,b=90;</a:t>
              </a:r>
            </a:p>
          </p:txBody>
        </p:sp>
        <p:sp>
          <p:nvSpPr>
            <p:cNvPr id="94215" name="内容占位符 2"/>
            <p:cNvSpPr txBox="1">
              <a:spLocks/>
            </p:cNvSpPr>
            <p:nvPr/>
          </p:nvSpPr>
          <p:spPr bwMode="auto">
            <a:xfrm>
              <a:off x="5600834" y="4537332"/>
              <a:ext cx="2229140" cy="145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50" tIns="45724" rIns="91450" bIns="45724"/>
            <a:lstStyle>
              <a:lvl1pPr defTabSz="1217613">
                <a:defRPr>
                  <a:solidFill>
                    <a:schemeClr val="tx1"/>
                  </a:solidFill>
                  <a:latin typeface="Arial" panose="020B0604020202020204" pitchFamily="34" charset="0"/>
                  <a:ea typeface="宋体" panose="02010600030101010101" pitchFamily="2" charset="-122"/>
                </a:defRPr>
              </a:lvl1pPr>
              <a:lvl2pPr marL="742950" indent="-285750" defTabSz="1217613">
                <a:defRPr>
                  <a:solidFill>
                    <a:schemeClr val="tx1"/>
                  </a:solidFill>
                  <a:latin typeface="Arial" panose="020B0604020202020204" pitchFamily="34" charset="0"/>
                  <a:ea typeface="宋体" panose="02010600030101010101" pitchFamily="2" charset="-122"/>
                </a:defRPr>
              </a:lvl2pPr>
              <a:lvl3pPr marL="1143000" indent="-228600" defTabSz="1217613">
                <a:defRPr>
                  <a:solidFill>
                    <a:schemeClr val="tx1"/>
                  </a:solidFill>
                  <a:latin typeface="Arial" panose="020B0604020202020204" pitchFamily="34" charset="0"/>
                  <a:ea typeface="宋体" panose="02010600030101010101" pitchFamily="2" charset="-122"/>
                </a:defRPr>
              </a:lvl3pPr>
              <a:lvl4pPr marL="1600200" indent="-228600" defTabSz="1217613">
                <a:defRPr>
                  <a:solidFill>
                    <a:schemeClr val="tx1"/>
                  </a:solidFill>
                  <a:latin typeface="Arial" panose="020B0604020202020204" pitchFamily="34" charset="0"/>
                  <a:ea typeface="宋体" panose="02010600030101010101" pitchFamily="2" charset="-122"/>
                </a:defRPr>
              </a:lvl4pPr>
              <a:lvl5pPr marL="2057400" indent="-228600" defTabSz="1217613">
                <a:defRPr>
                  <a:solidFill>
                    <a:schemeClr val="tx1"/>
                  </a:solidFill>
                  <a:latin typeface="Arial" panose="020B0604020202020204" pitchFamily="34" charset="0"/>
                  <a:ea typeface="宋体" panose="02010600030101010101" pitchFamily="2" charset="-122"/>
                </a:defRPr>
              </a:lvl5pPr>
              <a:lvl6pPr marL="25146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Font typeface="Wingdings" panose="05000000000000000000" pitchFamily="2" charset="2"/>
                <a:buNone/>
              </a:pPr>
              <a:r>
                <a:rPr lang="zh-CN" altLang="en-US">
                  <a:solidFill>
                    <a:srgbClr val="FFFF00"/>
                  </a:solidFill>
                  <a:latin typeface="微软雅黑" panose="020B0503020204020204" pitchFamily="34" charset="-122"/>
                  <a:ea typeface="微软雅黑" panose="020B0503020204020204" pitchFamily="34" charset="-122"/>
                </a:rPr>
                <a:t>及表达式：</a:t>
              </a:r>
            </a:p>
            <a:p>
              <a:pPr eaLnBrk="1" hangingPunct="1">
                <a:lnSpc>
                  <a:spcPct val="120000"/>
                </a:lnSpc>
                <a:spcBef>
                  <a:spcPct val="20000"/>
                </a:spcBef>
                <a:buFont typeface="Wingdings" panose="05000000000000000000" pitchFamily="2" charset="2"/>
                <a:buNone/>
              </a:pPr>
              <a:r>
                <a:rPr lang="en-US" altLang="zh-CN">
                  <a:solidFill>
                    <a:schemeClr val="bg1"/>
                  </a:solidFill>
                  <a:latin typeface="微软雅黑" panose="020B0503020204020204" pitchFamily="34" charset="-122"/>
                  <a:ea typeface="微软雅黑" panose="020B0503020204020204" pitchFamily="34" charset="-122"/>
                </a:rPr>
                <a:t>(double)(a/b)</a:t>
              </a:r>
            </a:p>
            <a:p>
              <a:pPr eaLnBrk="1" hangingPunct="1">
                <a:lnSpc>
                  <a:spcPct val="120000"/>
                </a:lnSpc>
                <a:spcBef>
                  <a:spcPct val="20000"/>
                </a:spcBef>
              </a:pPr>
              <a:r>
                <a:rPr lang="zh-CN" altLang="en-US">
                  <a:solidFill>
                    <a:schemeClr val="bg1"/>
                  </a:solidFill>
                  <a:latin typeface="微软雅黑" panose="020B0503020204020204" pitchFamily="34" charset="-122"/>
                  <a:ea typeface="微软雅黑" panose="020B0503020204020204" pitchFamily="34" charset="-122"/>
                </a:rPr>
                <a:t>结果为：？</a:t>
              </a:r>
              <a:endParaRPr lang="en-US" altLang="zh-CN">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2915112" y="4596058"/>
              <a:ext cx="0" cy="1392609"/>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4217" name="内容占位符 2"/>
            <p:cNvSpPr txBox="1">
              <a:spLocks/>
            </p:cNvSpPr>
            <p:nvPr/>
          </p:nvSpPr>
          <p:spPr bwMode="auto">
            <a:xfrm>
              <a:off x="3315072" y="4537332"/>
              <a:ext cx="1999975" cy="145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50" tIns="45724" rIns="91450" bIns="45724"/>
            <a:lstStyle>
              <a:lvl1pPr defTabSz="1217613">
                <a:defRPr>
                  <a:solidFill>
                    <a:schemeClr val="tx1"/>
                  </a:solidFill>
                  <a:latin typeface="Arial" panose="020B0604020202020204" pitchFamily="34" charset="0"/>
                  <a:ea typeface="宋体" panose="02010600030101010101" pitchFamily="2" charset="-122"/>
                </a:defRPr>
              </a:lvl1pPr>
              <a:lvl2pPr marL="742950" indent="-285750" defTabSz="1217613">
                <a:defRPr>
                  <a:solidFill>
                    <a:schemeClr val="tx1"/>
                  </a:solidFill>
                  <a:latin typeface="Arial" panose="020B0604020202020204" pitchFamily="34" charset="0"/>
                  <a:ea typeface="宋体" panose="02010600030101010101" pitchFamily="2" charset="-122"/>
                </a:defRPr>
              </a:lvl2pPr>
              <a:lvl3pPr marL="1143000" indent="-228600" defTabSz="1217613">
                <a:defRPr>
                  <a:solidFill>
                    <a:schemeClr val="tx1"/>
                  </a:solidFill>
                  <a:latin typeface="Arial" panose="020B0604020202020204" pitchFamily="34" charset="0"/>
                  <a:ea typeface="宋体" panose="02010600030101010101" pitchFamily="2" charset="-122"/>
                </a:defRPr>
              </a:lvl3pPr>
              <a:lvl4pPr marL="1600200" indent="-228600" defTabSz="1217613">
                <a:defRPr>
                  <a:solidFill>
                    <a:schemeClr val="tx1"/>
                  </a:solidFill>
                  <a:latin typeface="Arial" panose="020B0604020202020204" pitchFamily="34" charset="0"/>
                  <a:ea typeface="宋体" panose="02010600030101010101" pitchFamily="2" charset="-122"/>
                </a:defRPr>
              </a:lvl4pPr>
              <a:lvl5pPr marL="2057400" indent="-228600" defTabSz="1217613">
                <a:defRPr>
                  <a:solidFill>
                    <a:schemeClr val="tx1"/>
                  </a:solidFill>
                  <a:latin typeface="Arial" panose="020B0604020202020204" pitchFamily="34" charset="0"/>
                  <a:ea typeface="宋体" panose="02010600030101010101" pitchFamily="2" charset="-122"/>
                </a:defRPr>
              </a:lvl5pPr>
              <a:lvl6pPr marL="25146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Font typeface="Wingdings" panose="05000000000000000000" pitchFamily="2" charset="2"/>
                <a:buNone/>
              </a:pPr>
              <a:r>
                <a:rPr lang="zh-CN" altLang="en-US">
                  <a:solidFill>
                    <a:srgbClr val="FF0000"/>
                  </a:solidFill>
                  <a:latin typeface="微软雅黑" panose="020B0503020204020204" pitchFamily="34" charset="-122"/>
                  <a:ea typeface="微软雅黑" panose="020B0503020204020204" pitchFamily="34" charset="-122"/>
                </a:rPr>
                <a:t>表达式：</a:t>
              </a:r>
            </a:p>
            <a:p>
              <a:pPr eaLnBrk="1" hangingPunct="1">
                <a:lnSpc>
                  <a:spcPct val="120000"/>
                </a:lnSpc>
                <a:spcBef>
                  <a:spcPct val="20000"/>
                </a:spcBef>
                <a:buFont typeface="Wingdings" panose="05000000000000000000" pitchFamily="2" charset="2"/>
                <a:buNone/>
              </a:pPr>
              <a:r>
                <a:rPr lang="en-US" altLang="zh-CN">
                  <a:solidFill>
                    <a:schemeClr val="bg1"/>
                  </a:solidFill>
                  <a:latin typeface="微软雅黑" panose="020B0503020204020204" pitchFamily="34" charset="-122"/>
                  <a:ea typeface="微软雅黑" panose="020B0503020204020204" pitchFamily="34" charset="-122"/>
                </a:rPr>
                <a:t>(double)a/b</a:t>
              </a:r>
            </a:p>
            <a:p>
              <a:pPr algn="just" eaLnBrk="1" hangingPunct="1">
                <a:lnSpc>
                  <a:spcPct val="120000"/>
                </a:lnSpc>
                <a:spcBef>
                  <a:spcPct val="20000"/>
                </a:spcBef>
                <a:buFont typeface="Wingdings" panose="05000000000000000000" pitchFamily="2" charset="2"/>
                <a:buNone/>
              </a:pPr>
              <a:r>
                <a:rPr lang="zh-CN" altLang="en-US">
                  <a:solidFill>
                    <a:schemeClr val="bg1"/>
                  </a:solidFill>
                  <a:latin typeface="微软雅黑" panose="020B0503020204020204" pitchFamily="34" charset="-122"/>
                  <a:ea typeface="微软雅黑" panose="020B0503020204020204" pitchFamily="34" charset="-122"/>
                </a:rPr>
                <a:t>结果为：？</a:t>
              </a:r>
              <a:endParaRPr lang="en-US" altLang="zh-CN">
                <a:solidFill>
                  <a:schemeClr val="bg1"/>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5258088" y="4596058"/>
              <a:ext cx="0" cy="1392609"/>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2"/>
          <p:cNvSpPr>
            <a:spLocks noGrp="1"/>
          </p:cNvSpPr>
          <p:nvPr>
            <p:ph idx="1"/>
          </p:nvPr>
        </p:nvSpPr>
        <p:spPr>
          <a:xfrm>
            <a:off x="457200" y="1241425"/>
            <a:ext cx="8247063" cy="2778125"/>
          </a:xfrm>
        </p:spPr>
        <p:txBody>
          <a:bodyPr/>
          <a:lstStyle/>
          <a:p>
            <a:pPr eaLnBrk="1" hangingPunct="1">
              <a:lnSpc>
                <a:spcPct val="120000"/>
              </a:lnSpc>
              <a:spcBef>
                <a:spcPts val="600"/>
              </a:spcBef>
            </a:pPr>
            <a:r>
              <a:rPr lang="zh-CN" altLang="en-US" b="1" dirty="0" smtClean="0">
                <a:solidFill>
                  <a:srgbClr val="0070C0"/>
                </a:solidFill>
              </a:rPr>
              <a:t>表达式类型自动提升</a:t>
            </a:r>
            <a:endParaRPr lang="en-US" altLang="zh-CN" b="1" dirty="0" smtClean="0">
              <a:solidFill>
                <a:srgbClr val="0070C0"/>
              </a:solidFill>
            </a:endParaRPr>
          </a:p>
          <a:p>
            <a:pPr lvl="1" eaLnBrk="1" hangingPunct="1">
              <a:lnSpc>
                <a:spcPct val="120000"/>
              </a:lnSpc>
              <a:spcBef>
                <a:spcPts val="600"/>
              </a:spcBef>
            </a:pPr>
            <a:r>
              <a:rPr lang="zh-CN" altLang="en-US" dirty="0" smtClean="0"/>
              <a:t>所谓表达式是指由变量和运算符组成的一个算式。变量在表达式中进行运算时，也有可能发生自动类型转换，这就是表达式数据类型的自动提升，如一个</a:t>
            </a:r>
            <a:r>
              <a:rPr lang="en-US" altLang="zh-CN" dirty="0" smtClean="0"/>
              <a:t>byte</a:t>
            </a:r>
            <a:r>
              <a:rPr lang="zh-CN" altLang="en-US" dirty="0" smtClean="0"/>
              <a:t>型的变量在</a:t>
            </a:r>
            <a:r>
              <a:rPr lang="zh-CN" altLang="en-US" b="1" dirty="0" smtClean="0">
                <a:solidFill>
                  <a:srgbClr val="FF0000"/>
                </a:solidFill>
              </a:rPr>
              <a:t>运算期间</a:t>
            </a:r>
            <a:r>
              <a:rPr lang="zh-CN" altLang="en-US" dirty="0" smtClean="0"/>
              <a:t>类型会自动提升为</a:t>
            </a:r>
            <a:r>
              <a:rPr lang="en-US" altLang="zh-CN" dirty="0" err="1" smtClean="0"/>
              <a:t>int</a:t>
            </a:r>
            <a:r>
              <a:rPr lang="zh-CN" altLang="en-US" dirty="0" smtClean="0"/>
              <a:t>型。先来看个简单的案例，如例</a:t>
            </a:r>
            <a:r>
              <a:rPr lang="en-US" altLang="zh-CN" dirty="0" smtClean="0"/>
              <a:t>2-3</a:t>
            </a:r>
            <a:r>
              <a:rPr lang="zh-CN" altLang="en-US" dirty="0" smtClean="0"/>
              <a:t>所示。</a:t>
            </a:r>
          </a:p>
        </p:txBody>
      </p:sp>
      <p:sp>
        <p:nvSpPr>
          <p:cNvPr id="9625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多学一招</a:t>
            </a:r>
          </a:p>
        </p:txBody>
      </p:sp>
      <p:pic>
        <p:nvPicPr>
          <p:cNvPr id="96260" name="图片 1"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3403600"/>
            <a:ext cx="81168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313" y="4248150"/>
            <a:ext cx="68675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chemeClr val="bg1"/>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4279" name="TextBox 154"/>
          <p:cNvSpPr txBox="1">
            <a:spLocks noChangeArrowheads="1"/>
          </p:cNvSpPr>
          <p:nvPr/>
        </p:nvSpPr>
        <p:spPr bwMode="auto">
          <a:xfrm>
            <a:off x="3816350" y="1712913"/>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2.1   Java</a:t>
            </a:r>
            <a:r>
              <a:rPr lang="zh-CN" altLang="en-US" sz="2800" b="1"/>
              <a:t>的</a:t>
            </a:r>
            <a:r>
              <a:rPr lang="zh-CN" altLang="en-US" sz="2800" b="1">
                <a:solidFill>
                  <a:srgbClr val="00B0F0"/>
                </a:solidFill>
              </a:rPr>
              <a:t>基本语法</a:t>
            </a:r>
            <a:endParaRPr lang="zh-CN" altLang="en-US" sz="2800" b="1">
              <a:solidFill>
                <a:srgbClr val="00B0F0"/>
              </a:solidFill>
              <a:latin typeface="微软雅黑" panose="020B0503020204020204" pitchFamily="34" charset="-122"/>
              <a:ea typeface="微软雅黑" panose="020B0503020204020204" pitchFamily="34" charset="-122"/>
            </a:endParaRPr>
          </a:p>
        </p:txBody>
      </p:sp>
      <p:pic>
        <p:nvPicPr>
          <p:cNvPr id="54280"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1"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54283" name="组合 311"/>
          <p:cNvGrpSpPr>
            <a:grpSpLocks/>
          </p:cNvGrpSpPr>
          <p:nvPr/>
        </p:nvGrpSpPr>
        <p:grpSpPr bwMode="auto">
          <a:xfrm>
            <a:off x="1106488" y="2589213"/>
            <a:ext cx="7629525" cy="668337"/>
            <a:chOff x="1029300" y="5045322"/>
            <a:chExt cx="7628925" cy="669008"/>
          </a:xfrm>
        </p:grpSpPr>
        <p:grpSp>
          <p:nvGrpSpPr>
            <p:cNvPr id="54339"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4345"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6"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4341"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2"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grpSp>
        <p:nvGrpSpPr>
          <p:cNvPr id="54284" name="组合 313"/>
          <p:cNvGrpSpPr>
            <a:grpSpLocks/>
          </p:cNvGrpSpPr>
          <p:nvPr/>
        </p:nvGrpSpPr>
        <p:grpSpPr bwMode="auto">
          <a:xfrm>
            <a:off x="1328738" y="3314700"/>
            <a:ext cx="7407275" cy="668338"/>
            <a:chOff x="1252258" y="5045323"/>
            <a:chExt cx="7405967" cy="669007"/>
          </a:xfrm>
        </p:grpSpPr>
        <p:grpSp>
          <p:nvGrpSpPr>
            <p:cNvPr id="54332"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4336"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4"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0"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4285" name="组合 314"/>
          <p:cNvGrpSpPr>
            <a:grpSpLocks/>
          </p:cNvGrpSpPr>
          <p:nvPr/>
        </p:nvGrpSpPr>
        <p:grpSpPr bwMode="auto">
          <a:xfrm>
            <a:off x="1328738" y="4040188"/>
            <a:ext cx="7407275" cy="668337"/>
            <a:chOff x="1252258" y="5045323"/>
            <a:chExt cx="7405967" cy="669007"/>
          </a:xfrm>
        </p:grpSpPr>
        <p:grpSp>
          <p:nvGrpSpPr>
            <p:cNvPr id="54325" name="组合 331"/>
            <p:cNvGrpSpPr>
              <a:grpSpLocks/>
            </p:cNvGrpSpPr>
            <p:nvPr/>
          </p:nvGrpSpPr>
          <p:grpSpPr bwMode="auto">
            <a:xfrm>
              <a:off x="2520950" y="5045323"/>
              <a:ext cx="6137275" cy="669007"/>
              <a:chOff x="2520950" y="4924673"/>
              <a:chExt cx="6137275" cy="789657"/>
            </a:xfrm>
          </p:grpSpPr>
          <p:sp>
            <p:nvSpPr>
              <p:cNvPr id="99"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4329" name="组合 335"/>
              <p:cNvGrpSpPr>
                <a:grpSpLocks/>
              </p:cNvGrpSpPr>
              <p:nvPr/>
            </p:nvGrpSpPr>
            <p:grpSpPr bwMode="auto">
              <a:xfrm>
                <a:off x="2520950" y="4924673"/>
                <a:ext cx="6137275" cy="664245"/>
                <a:chOff x="2520950" y="4868193"/>
                <a:chExt cx="6137275" cy="720725"/>
              </a:xfrm>
            </p:grpSpPr>
            <p:sp>
              <p:nvSpPr>
                <p:cNvPr id="101"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2"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7"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8"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4286" name="组合 315"/>
          <p:cNvGrpSpPr>
            <a:grpSpLocks/>
          </p:cNvGrpSpPr>
          <p:nvPr/>
        </p:nvGrpSpPr>
        <p:grpSpPr bwMode="auto">
          <a:xfrm>
            <a:off x="1112838" y="3279775"/>
            <a:ext cx="635000" cy="638175"/>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2720" y="2791045"/>
              <a:ext cx="169869"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4287" name="组合 316"/>
          <p:cNvGrpSpPr>
            <a:grpSpLocks/>
          </p:cNvGrpSpPr>
          <p:nvPr/>
        </p:nvGrpSpPr>
        <p:grpSpPr bwMode="auto">
          <a:xfrm>
            <a:off x="1112838" y="4003675"/>
            <a:ext cx="635000" cy="636588"/>
            <a:chOff x="1190461" y="2772022"/>
            <a:chExt cx="635025" cy="637257"/>
          </a:xfrm>
        </p:grpSpPr>
        <p:sp>
          <p:nvSpPr>
            <p:cNvPr id="10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8"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4288" name="TextBox 317"/>
          <p:cNvSpPr txBox="1">
            <a:spLocks noChangeArrowheads="1"/>
          </p:cNvSpPr>
          <p:nvPr/>
        </p:nvSpPr>
        <p:spPr bwMode="auto">
          <a:xfrm>
            <a:off x="1055688" y="270668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2.1.1</a:t>
            </a:r>
            <a:endParaRPr lang="zh-CN" altLang="en-US"/>
          </a:p>
        </p:txBody>
      </p:sp>
      <p:sp>
        <p:nvSpPr>
          <p:cNvPr id="54289" name="TextBox 318"/>
          <p:cNvSpPr txBox="1">
            <a:spLocks noChangeArrowheads="1"/>
          </p:cNvSpPr>
          <p:nvPr/>
        </p:nvSpPr>
        <p:spPr bwMode="auto">
          <a:xfrm>
            <a:off x="1055688" y="342900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2.1.2</a:t>
            </a:r>
            <a:endParaRPr lang="zh-CN" altLang="en-US"/>
          </a:p>
        </p:txBody>
      </p:sp>
      <p:sp>
        <p:nvSpPr>
          <p:cNvPr id="54290" name="TextBox 319"/>
          <p:cNvSpPr txBox="1">
            <a:spLocks noChangeArrowheads="1"/>
          </p:cNvSpPr>
          <p:nvPr/>
        </p:nvSpPr>
        <p:spPr bwMode="auto">
          <a:xfrm>
            <a:off x="1055688" y="4152900"/>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2.1.3</a:t>
            </a:r>
            <a:endParaRPr lang="zh-CN" altLang="en-US"/>
          </a:p>
        </p:txBody>
      </p:sp>
      <p:sp>
        <p:nvSpPr>
          <p:cNvPr id="54291" name="TextBox 320"/>
          <p:cNvSpPr txBox="1">
            <a:spLocks noChangeArrowheads="1"/>
          </p:cNvSpPr>
          <p:nvPr/>
        </p:nvSpPr>
        <p:spPr bwMode="auto">
          <a:xfrm>
            <a:off x="3213100" y="2713038"/>
            <a:ext cx="354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代码的基本格式</a:t>
            </a:r>
          </a:p>
        </p:txBody>
      </p:sp>
      <p:sp>
        <p:nvSpPr>
          <p:cNvPr id="54292" name="TextBox 321"/>
          <p:cNvSpPr txBox="1">
            <a:spLocks noChangeArrowheads="1"/>
          </p:cNvSpPr>
          <p:nvPr/>
        </p:nvSpPr>
        <p:spPr bwMode="auto">
          <a:xfrm>
            <a:off x="3213100" y="3416300"/>
            <a:ext cx="267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中的注释</a:t>
            </a:r>
          </a:p>
        </p:txBody>
      </p:sp>
      <p:sp>
        <p:nvSpPr>
          <p:cNvPr id="54293" name="TextBox 322"/>
          <p:cNvSpPr txBox="1">
            <a:spLocks noChangeArrowheads="1"/>
          </p:cNvSpPr>
          <p:nvPr/>
        </p:nvSpPr>
        <p:spPr bwMode="auto">
          <a:xfrm>
            <a:off x="3213100" y="4143375"/>
            <a:ext cx="218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中的标识符</a:t>
            </a:r>
          </a:p>
        </p:txBody>
      </p:sp>
      <p:grpSp>
        <p:nvGrpSpPr>
          <p:cNvPr id="54294" name="组合 313"/>
          <p:cNvGrpSpPr>
            <a:grpSpLocks/>
          </p:cNvGrpSpPr>
          <p:nvPr/>
        </p:nvGrpSpPr>
        <p:grpSpPr bwMode="auto">
          <a:xfrm>
            <a:off x="1328738" y="4724400"/>
            <a:ext cx="7407275" cy="668338"/>
            <a:chOff x="1252258" y="5045323"/>
            <a:chExt cx="7405967" cy="669007"/>
          </a:xfrm>
        </p:grpSpPr>
        <p:grpSp>
          <p:nvGrpSpPr>
            <p:cNvPr id="54314"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4318"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4295" name="组合 315"/>
          <p:cNvGrpSpPr>
            <a:grpSpLocks/>
          </p:cNvGrpSpPr>
          <p:nvPr/>
        </p:nvGrpSpPr>
        <p:grpSpPr bwMode="auto">
          <a:xfrm>
            <a:off x="1112838" y="4722813"/>
            <a:ext cx="635000" cy="638175"/>
            <a:chOff x="1190461" y="2772022"/>
            <a:chExt cx="635025" cy="637257"/>
          </a:xfrm>
        </p:grpSpPr>
        <p:sp>
          <p:nvSpPr>
            <p:cNvPr id="5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8"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4296" name="TextBox 318"/>
          <p:cNvSpPr txBox="1">
            <a:spLocks noChangeArrowheads="1"/>
          </p:cNvSpPr>
          <p:nvPr/>
        </p:nvSpPr>
        <p:spPr bwMode="auto">
          <a:xfrm>
            <a:off x="1066800" y="4849813"/>
            <a:ext cx="792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2.1.4</a:t>
            </a:r>
            <a:endParaRPr lang="zh-CN" altLang="en-US"/>
          </a:p>
        </p:txBody>
      </p:sp>
      <p:sp>
        <p:nvSpPr>
          <p:cNvPr id="54297" name="TextBox 321"/>
          <p:cNvSpPr txBox="1">
            <a:spLocks noChangeArrowheads="1"/>
          </p:cNvSpPr>
          <p:nvPr/>
        </p:nvSpPr>
        <p:spPr bwMode="auto">
          <a:xfrm>
            <a:off x="3213100" y="4859338"/>
            <a:ext cx="292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中的关键字</a:t>
            </a:r>
          </a:p>
        </p:txBody>
      </p:sp>
      <p:grpSp>
        <p:nvGrpSpPr>
          <p:cNvPr id="54298" name="组合 313"/>
          <p:cNvGrpSpPr>
            <a:grpSpLocks/>
          </p:cNvGrpSpPr>
          <p:nvPr/>
        </p:nvGrpSpPr>
        <p:grpSpPr bwMode="auto">
          <a:xfrm>
            <a:off x="1330325" y="5426075"/>
            <a:ext cx="7407275" cy="668338"/>
            <a:chOff x="1252258" y="5045323"/>
            <a:chExt cx="7405967" cy="669007"/>
          </a:xfrm>
        </p:grpSpPr>
        <p:grpSp>
          <p:nvGrpSpPr>
            <p:cNvPr id="54305" name="组合 338"/>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7" y="5393590"/>
                <a:ext cx="5807636"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4309" name="组合 342"/>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3" y="4868193"/>
                  <a:ext cx="6140952"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4" y="4984197"/>
                  <a:ext cx="5690182"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3"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4299" name="组合 315"/>
          <p:cNvGrpSpPr>
            <a:grpSpLocks/>
          </p:cNvGrpSpPr>
          <p:nvPr/>
        </p:nvGrpSpPr>
        <p:grpSpPr bwMode="auto">
          <a:xfrm>
            <a:off x="1114425" y="5422900"/>
            <a:ext cx="635000" cy="638175"/>
            <a:chOff x="1190461" y="2772022"/>
            <a:chExt cx="635025" cy="637257"/>
          </a:xfrm>
        </p:grpSpPr>
        <p:sp>
          <p:nvSpPr>
            <p:cNvPr id="7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1" name="Oval 151"/>
            <p:cNvSpPr>
              <a:spLocks noChangeArrowheads="1"/>
            </p:cNvSpPr>
            <p:nvPr/>
          </p:nvSpPr>
          <p:spPr bwMode="auto">
            <a:xfrm>
              <a:off x="1412720" y="2791045"/>
              <a:ext cx="169870"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4300" name="TextBox 318"/>
          <p:cNvSpPr txBox="1">
            <a:spLocks noChangeArrowheads="1"/>
          </p:cNvSpPr>
          <p:nvPr/>
        </p:nvSpPr>
        <p:spPr bwMode="auto">
          <a:xfrm>
            <a:off x="1079500" y="5557838"/>
            <a:ext cx="792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2.1.5</a:t>
            </a:r>
            <a:endParaRPr lang="zh-CN" altLang="en-US"/>
          </a:p>
        </p:txBody>
      </p:sp>
      <p:sp>
        <p:nvSpPr>
          <p:cNvPr id="54301" name="TextBox 321"/>
          <p:cNvSpPr txBox="1">
            <a:spLocks noChangeArrowheads="1"/>
          </p:cNvSpPr>
          <p:nvPr/>
        </p:nvSpPr>
        <p:spPr bwMode="auto">
          <a:xfrm>
            <a:off x="3246438" y="5516563"/>
            <a:ext cx="292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中的常量</a:t>
            </a:r>
          </a:p>
        </p:txBody>
      </p:sp>
      <p:sp>
        <p:nvSpPr>
          <p:cNvPr id="5430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内容占位符 2"/>
          <p:cNvSpPr>
            <a:spLocks noGrp="1" noChangeArrowheads="1"/>
          </p:cNvSpPr>
          <p:nvPr>
            <p:ph idx="4294967295"/>
          </p:nvPr>
        </p:nvSpPr>
        <p:spPr>
          <a:xfrm>
            <a:off x="457200" y="1162050"/>
            <a:ext cx="8413750" cy="2857500"/>
          </a:xfrm>
        </p:spPr>
        <p:txBody>
          <a:bodyPr/>
          <a:lstStyle/>
          <a:p>
            <a:pPr>
              <a:lnSpc>
                <a:spcPct val="120000"/>
              </a:lnSpc>
              <a:spcBef>
                <a:spcPts val="600"/>
              </a:spcBef>
            </a:pPr>
            <a:r>
              <a:rPr lang="zh-CN" altLang="en-US" sz="2400" b="1" smtClean="0">
                <a:solidFill>
                  <a:srgbClr val="0070C0"/>
                </a:solidFill>
              </a:rPr>
              <a:t>表达式类型自动提升</a:t>
            </a:r>
            <a:endParaRPr lang="en-US" altLang="zh-CN" sz="2400" b="1" smtClean="0">
              <a:solidFill>
                <a:srgbClr val="0070C0"/>
              </a:solidFill>
            </a:endParaRPr>
          </a:p>
          <a:p>
            <a:pPr lvl="1">
              <a:lnSpc>
                <a:spcPct val="120000"/>
              </a:lnSpc>
              <a:spcBef>
                <a:spcPts val="600"/>
              </a:spcBef>
            </a:pPr>
            <a:r>
              <a:rPr lang="zh-CN" altLang="en-US" smtClean="0"/>
              <a:t>运行结果</a:t>
            </a:r>
            <a:r>
              <a:rPr lang="zh-CN" altLang="zh-CN" smtClean="0"/>
              <a:t>出现了错误，是因为在表达式</a:t>
            </a:r>
            <a:r>
              <a:rPr lang="en-US" altLang="zh-CN" smtClean="0"/>
              <a:t>b1+b2</a:t>
            </a:r>
            <a:r>
              <a:rPr lang="zh-CN" altLang="zh-CN" smtClean="0"/>
              <a:t>运算期间，变量</a:t>
            </a:r>
            <a:r>
              <a:rPr lang="en-US" altLang="zh-CN" smtClean="0"/>
              <a:t>b1</a:t>
            </a:r>
            <a:r>
              <a:rPr lang="zh-CN" altLang="zh-CN" smtClean="0"/>
              <a:t>和</a:t>
            </a:r>
            <a:r>
              <a:rPr lang="en-US" altLang="zh-CN" smtClean="0"/>
              <a:t>b2</a:t>
            </a:r>
            <a:r>
              <a:rPr lang="zh-CN" altLang="zh-CN" smtClean="0"/>
              <a:t>被自动提升为</a:t>
            </a:r>
            <a:r>
              <a:rPr lang="en-US" altLang="zh-CN" smtClean="0"/>
              <a:t>int</a:t>
            </a:r>
            <a:r>
              <a:rPr lang="zh-CN" altLang="zh-CN" smtClean="0"/>
              <a:t>型，表达式的运算结果也就成了</a:t>
            </a:r>
            <a:r>
              <a:rPr lang="en-US" altLang="zh-CN" smtClean="0"/>
              <a:t>int</a:t>
            </a:r>
            <a:r>
              <a:rPr lang="zh-CN" altLang="zh-CN" smtClean="0"/>
              <a:t>型，这时如果将该结果赋给</a:t>
            </a:r>
            <a:r>
              <a:rPr lang="en-US" altLang="zh-CN" smtClean="0"/>
              <a:t>byte</a:t>
            </a:r>
            <a:r>
              <a:rPr lang="zh-CN" altLang="zh-CN" smtClean="0"/>
              <a:t>型的变量就会报错，此时需要进行强制类型转换。</a:t>
            </a:r>
            <a:endParaRPr lang="zh-CN" altLang="en-US" smtClean="0"/>
          </a:p>
        </p:txBody>
      </p:sp>
      <p:pic>
        <p:nvPicPr>
          <p:cNvPr id="97283"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3570288"/>
            <a:ext cx="84740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4598988"/>
            <a:ext cx="80232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多学一招</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4"/>
          <p:cNvSpPr>
            <a:spLocks noGrp="1"/>
          </p:cNvSpPr>
          <p:nvPr>
            <p:ph idx="1"/>
          </p:nvPr>
        </p:nvSpPr>
        <p:spPr>
          <a:xfrm>
            <a:off x="628650" y="1325563"/>
            <a:ext cx="7886700" cy="4851400"/>
          </a:xfrm>
        </p:spPr>
        <p:txBody>
          <a:bodyPr/>
          <a:lstStyle/>
          <a:p>
            <a:r>
              <a:rPr lang="zh-CN" altLang="en-US" dirty="0" smtClean="0"/>
              <a:t>用循环输出二十六个小写英文字母的内容。（需要类型转换）</a:t>
            </a:r>
            <a:endParaRPr lang="en-US" altLang="zh-CN" dirty="0" smtClean="0"/>
          </a:p>
          <a:p>
            <a:endParaRPr lang="zh-CN" altLang="en-US" dirty="0" smtClean="0"/>
          </a:p>
        </p:txBody>
      </p:sp>
      <p:sp>
        <p:nvSpPr>
          <p:cNvPr id="95235" name="标题 3"/>
          <p:cNvSpPr>
            <a:spLocks noGrp="1"/>
          </p:cNvSpPr>
          <p:nvPr>
            <p:ph type="title"/>
          </p:nvPr>
        </p:nvSpPr>
        <p:spPr>
          <a:xfrm>
            <a:off x="1657350" y="153988"/>
            <a:ext cx="4716463" cy="776287"/>
          </a:xfrm>
        </p:spPr>
        <p:txBody>
          <a:bodyPr/>
          <a:lstStyle/>
          <a:p>
            <a:r>
              <a:rPr lang="zh-CN" altLang="en-US" smtClean="0"/>
              <a:t>练习</a:t>
            </a:r>
            <a:r>
              <a:rPr lang="en-US" altLang="zh-CN" smtClean="0"/>
              <a:t>1</a:t>
            </a:r>
            <a:endParaRPr lang="zh-CN" altLang="en-US" smtClean="0"/>
          </a:p>
        </p:txBody>
      </p:sp>
      <p:pic>
        <p:nvPicPr>
          <p:cNvPr id="952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463800"/>
            <a:ext cx="7277100"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p:txBody>
          <a:bodyPr/>
          <a:lstStyle/>
          <a:p>
            <a:pPr eaLnBrk="1" hangingPunct="1"/>
            <a:r>
              <a:rPr lang="en-US" altLang="zh-CN" b="1" dirty="0" smtClean="0">
                <a:solidFill>
                  <a:srgbClr val="0070C0"/>
                </a:solidFill>
              </a:rPr>
              <a:t>2.2.4 </a:t>
            </a:r>
            <a:r>
              <a:rPr lang="zh-CN" altLang="en-US" b="1" dirty="0" smtClean="0">
                <a:solidFill>
                  <a:srgbClr val="0070C0"/>
                </a:solidFill>
              </a:rPr>
              <a:t>变量的作用域</a:t>
            </a:r>
            <a:endParaRPr lang="en-US" altLang="zh-CN" b="1" dirty="0" smtClean="0">
              <a:solidFill>
                <a:srgbClr val="0070C0"/>
              </a:solidFill>
            </a:endParaRPr>
          </a:p>
          <a:p>
            <a:pPr eaLnBrk="1" hangingPunct="1">
              <a:spcBef>
                <a:spcPts val="600"/>
              </a:spcBef>
            </a:pPr>
            <a:r>
              <a:rPr lang="zh-CN" altLang="zh-CN" sz="2000" dirty="0" smtClean="0"/>
              <a:t>变量需要在它的作用范围内才可以被使用，这个作用范围称为变量的</a:t>
            </a:r>
            <a:r>
              <a:rPr lang="zh-CN" altLang="zh-CN" sz="2000" b="1" dirty="0" smtClean="0">
                <a:solidFill>
                  <a:srgbClr val="FF0000"/>
                </a:solidFill>
              </a:rPr>
              <a:t>作用域</a:t>
            </a:r>
            <a:r>
              <a:rPr lang="zh-CN" altLang="zh-CN" sz="2000" dirty="0" smtClean="0"/>
              <a:t>。</a:t>
            </a:r>
            <a:r>
              <a:rPr lang="zh-CN" altLang="en-US" sz="2000" dirty="0">
                <a:latin typeface="Calibri" panose="020F0502020204030204" pitchFamily="34" charset="0"/>
              </a:rPr>
              <a:t> </a:t>
            </a:r>
            <a:endParaRPr lang="en-US" altLang="zh-CN" sz="2000" dirty="0" smtClean="0">
              <a:latin typeface="Calibri" panose="020F0502020204030204" pitchFamily="34" charset="0"/>
            </a:endParaRPr>
          </a:p>
          <a:p>
            <a:pPr eaLnBrk="1" hangingPunct="1">
              <a:spcBef>
                <a:spcPts val="600"/>
              </a:spcBef>
            </a:pPr>
            <a:r>
              <a:rPr lang="zh-CN" altLang="zh-CN" sz="2000" dirty="0" smtClean="0"/>
              <a:t>在程序中，变量一定会被定义在某一对大括号中，该大括号所包含的代码区域便是这个变量的作用域。</a:t>
            </a:r>
            <a:endParaRPr lang="en-US" altLang="zh-CN" sz="2000" dirty="0" smtClean="0"/>
          </a:p>
        </p:txBody>
      </p:sp>
      <p:graphicFrame>
        <p:nvGraphicFramePr>
          <p:cNvPr id="98307" name="对象 4"/>
          <p:cNvGraphicFramePr>
            <a:graphicFrameLocks noChangeAspect="1"/>
          </p:cNvGraphicFramePr>
          <p:nvPr>
            <p:extLst>
              <p:ext uri="{D42A27DB-BD31-4B8C-83A1-F6EECF244321}">
                <p14:modId xmlns:p14="http://schemas.microsoft.com/office/powerpoint/2010/main" val="3237216585"/>
              </p:ext>
            </p:extLst>
          </p:nvPr>
        </p:nvGraphicFramePr>
        <p:xfrm>
          <a:off x="817418" y="3723120"/>
          <a:ext cx="7869382" cy="2518930"/>
        </p:xfrm>
        <a:graphic>
          <a:graphicData uri="http://schemas.openxmlformats.org/presentationml/2006/ole">
            <mc:AlternateContent xmlns:mc="http://schemas.openxmlformats.org/markup-compatibility/2006">
              <mc:Choice xmlns:v="urn:schemas-microsoft-com:vml" Requires="v">
                <p:oleObj spid="_x0000_s98436" r:id="rId3" imgW="6156770" imgH="1782737" progId="Visio.Drawing.11">
                  <p:embed/>
                </p:oleObj>
              </mc:Choice>
              <mc:Fallback>
                <p:oleObj r:id="rId3" imgW="6156770" imgH="1782737"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418" y="3723120"/>
                        <a:ext cx="7869382" cy="2518930"/>
                      </a:xfrm>
                      <a:prstGeom prst="rect">
                        <a:avLst/>
                      </a:prstGeom>
                      <a:noFill/>
                      <a:ln>
                        <a:noFill/>
                      </a:ln>
                      <a:extLst/>
                    </p:spPr>
                  </p:pic>
                </p:oleObj>
              </mc:Fallback>
            </mc:AlternateContent>
          </a:graphicData>
        </a:graphic>
      </p:graphicFrame>
      <p:sp>
        <p:nvSpPr>
          <p:cNvPr id="9830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9912" y="1184204"/>
            <a:ext cx="8453870" cy="4351338"/>
          </a:xfrm>
        </p:spPr>
        <p:txBody>
          <a:bodyPr/>
          <a:lstStyle/>
          <a:p>
            <a:pPr>
              <a:lnSpc>
                <a:spcPct val="100000"/>
              </a:lnSpc>
              <a:spcBef>
                <a:spcPts val="1200"/>
              </a:spcBef>
            </a:pPr>
            <a:r>
              <a:rPr lang="zh-CN" altLang="en-US" sz="2000" dirty="0">
                <a:latin typeface="Calibri" panose="020F0502020204030204" pitchFamily="34" charset="0"/>
              </a:rPr>
              <a:t>成员变量：作用于整个类，有默认值。</a:t>
            </a:r>
            <a:r>
              <a:rPr lang="en-US" altLang="zh-CN" sz="2000" dirty="0">
                <a:latin typeface="Calibri" panose="020F0502020204030204" pitchFamily="34" charset="0"/>
              </a:rPr>
              <a:t> </a:t>
            </a:r>
            <a:endParaRPr lang="en-US" altLang="zh-CN" sz="2000" dirty="0" smtClean="0">
              <a:latin typeface="Calibri" panose="020F0502020204030204" pitchFamily="34" charset="0"/>
            </a:endParaRPr>
          </a:p>
          <a:p>
            <a:pPr>
              <a:lnSpc>
                <a:spcPct val="100000"/>
              </a:lnSpc>
              <a:spcBef>
                <a:spcPts val="1200"/>
              </a:spcBef>
            </a:pPr>
            <a:r>
              <a:rPr lang="zh-CN" altLang="en-US" sz="2000" dirty="0" smtClean="0">
                <a:latin typeface="Calibri" panose="020F0502020204030204" pitchFamily="34" charset="0"/>
              </a:rPr>
              <a:t>局部变量</a:t>
            </a:r>
            <a:r>
              <a:rPr lang="zh-CN" altLang="en-US" sz="2000" dirty="0">
                <a:latin typeface="Calibri" panose="020F0502020204030204" pitchFamily="34" charset="0"/>
              </a:rPr>
              <a:t>：定义在程序块内（如方法 ），在方法中有效，没有默认值。</a:t>
            </a:r>
            <a:endParaRPr lang="en-US" altLang="zh-CN" sz="2000" dirty="0"/>
          </a:p>
          <a:p>
            <a:pPr>
              <a:lnSpc>
                <a:spcPct val="100000"/>
              </a:lnSpc>
              <a:spcBef>
                <a:spcPts val="1200"/>
              </a:spcBef>
            </a:pPr>
            <a:endParaRPr lang="zh-CN" altLang="en-US" sz="2000" dirty="0"/>
          </a:p>
        </p:txBody>
      </p:sp>
      <p:sp>
        <p:nvSpPr>
          <p:cNvPr id="12" name="标题 11"/>
          <p:cNvSpPr>
            <a:spLocks noGrp="1"/>
          </p:cNvSpPr>
          <p:nvPr>
            <p:ph type="title"/>
          </p:nvPr>
        </p:nvSpPr>
        <p:spPr>
          <a:xfrm>
            <a:off x="1741579" y="218280"/>
            <a:ext cx="4716082" cy="776289"/>
          </a:xfrm>
        </p:spPr>
        <p:txBody>
          <a:bodyPr>
            <a:normAutofit/>
          </a:bodyPr>
          <a:lstStyle/>
          <a:p>
            <a:r>
              <a:rPr lang="zh-CN" altLang="en-US" sz="3200" b="1" dirty="0">
                <a:solidFill>
                  <a:srgbClr val="0070C0"/>
                </a:solidFill>
              </a:rPr>
              <a:t>变量的</a:t>
            </a:r>
            <a:r>
              <a:rPr lang="zh-CN" altLang="en-US" sz="3200" b="1" dirty="0" smtClean="0">
                <a:solidFill>
                  <a:srgbClr val="0070C0"/>
                </a:solidFill>
              </a:rPr>
              <a:t>作用域</a:t>
            </a:r>
            <a:endParaRPr lang="zh-CN" altLang="en-US" sz="3200" dirty="0"/>
          </a:p>
        </p:txBody>
      </p:sp>
      <p:grpSp>
        <p:nvGrpSpPr>
          <p:cNvPr id="11" name="组合 10"/>
          <p:cNvGrpSpPr/>
          <p:nvPr/>
        </p:nvGrpSpPr>
        <p:grpSpPr>
          <a:xfrm>
            <a:off x="748263" y="2042681"/>
            <a:ext cx="6702714" cy="4468956"/>
            <a:chOff x="1101147" y="1899661"/>
            <a:chExt cx="6702714" cy="4468956"/>
          </a:xfrm>
        </p:grpSpPr>
        <p:sp>
          <p:nvSpPr>
            <p:cNvPr id="3" name="矩形 2"/>
            <p:cNvSpPr/>
            <p:nvPr/>
          </p:nvSpPr>
          <p:spPr>
            <a:xfrm>
              <a:off x="1539586" y="2503488"/>
              <a:ext cx="6264275" cy="3865129"/>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 name="矩形 3"/>
            <p:cNvSpPr/>
            <p:nvPr/>
          </p:nvSpPr>
          <p:spPr>
            <a:xfrm>
              <a:off x="2260311" y="3367088"/>
              <a:ext cx="5256213" cy="271058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5" name="矩形 4"/>
            <p:cNvSpPr/>
            <p:nvPr/>
          </p:nvSpPr>
          <p:spPr>
            <a:xfrm>
              <a:off x="2476210" y="3703638"/>
              <a:ext cx="4824413" cy="216946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 name="矩形 5"/>
            <p:cNvSpPr/>
            <p:nvPr/>
          </p:nvSpPr>
          <p:spPr>
            <a:xfrm>
              <a:off x="3001050" y="4016158"/>
              <a:ext cx="3167062" cy="64928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 name="矩形 6"/>
            <p:cNvSpPr/>
            <p:nvPr/>
          </p:nvSpPr>
          <p:spPr>
            <a:xfrm>
              <a:off x="2979449" y="5119112"/>
              <a:ext cx="3313112" cy="4318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8" name="TextBox 6"/>
            <p:cNvSpPr txBox="1">
              <a:spLocks noChangeArrowheads="1"/>
            </p:cNvSpPr>
            <p:nvPr/>
          </p:nvSpPr>
          <p:spPr bwMode="auto">
            <a:xfrm>
              <a:off x="1101147" y="1899661"/>
              <a:ext cx="48244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Calibri" panose="020F0502020204030204" pitchFamily="34" charset="0"/>
                </a:rPr>
                <a:t>public class </a:t>
              </a:r>
              <a:r>
                <a:rPr lang="en-US" altLang="zh-CN" sz="2400" dirty="0" err="1">
                  <a:latin typeface="Calibri" panose="020F0502020204030204" pitchFamily="34" charset="0"/>
                </a:rPr>
                <a:t>ScopeDemo</a:t>
              </a:r>
              <a:endParaRPr lang="en-US" altLang="zh-CN" sz="2400" dirty="0">
                <a:latin typeface="Calibri" panose="020F0502020204030204" pitchFamily="34" charset="0"/>
              </a:endParaRPr>
            </a:p>
            <a:p>
              <a:pPr eaLnBrk="1" hangingPunct="1"/>
              <a:r>
                <a:rPr lang="en-US" altLang="zh-CN" sz="2400" dirty="0">
                  <a:latin typeface="Calibri" panose="020F0502020204030204" pitchFamily="34" charset="0"/>
                </a:rPr>
                <a:t>{</a:t>
              </a:r>
              <a:endParaRPr lang="zh-CN" altLang="en-US" sz="2400" dirty="0">
                <a:latin typeface="Calibri" panose="020F0502020204030204" pitchFamily="34" charset="0"/>
              </a:endParaRPr>
            </a:p>
          </p:txBody>
        </p:sp>
        <p:sp>
          <p:nvSpPr>
            <p:cNvPr id="9" name="TextBox 7"/>
            <p:cNvSpPr txBox="1">
              <a:spLocks noChangeArrowheads="1"/>
            </p:cNvSpPr>
            <p:nvPr/>
          </p:nvSpPr>
          <p:spPr bwMode="auto">
            <a:xfrm>
              <a:off x="1971386" y="2503488"/>
              <a:ext cx="5616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err="1">
                  <a:latin typeface="Calibri" panose="020F0502020204030204" pitchFamily="34" charset="0"/>
                </a:rPr>
                <a:t>int</a:t>
              </a:r>
              <a:r>
                <a:rPr lang="en-US" altLang="zh-CN" sz="2400" b="1" dirty="0">
                  <a:latin typeface="Calibri" panose="020F0502020204030204" pitchFamily="34" charset="0"/>
                </a:rPr>
                <a:t> a;    </a:t>
              </a:r>
              <a:r>
                <a:rPr lang="en-US" altLang="zh-CN" sz="2400" b="1" dirty="0">
                  <a:solidFill>
                    <a:srgbClr val="00B050"/>
                  </a:solidFill>
                  <a:latin typeface="Calibri" panose="020F0502020204030204" pitchFamily="34" charset="0"/>
                </a:rPr>
                <a:t>//a</a:t>
              </a:r>
              <a:r>
                <a:rPr lang="zh-CN" altLang="en-US" sz="2400" b="1" dirty="0">
                  <a:solidFill>
                    <a:srgbClr val="00B050"/>
                  </a:solidFill>
                  <a:latin typeface="Calibri" panose="020F0502020204030204" pitchFamily="34" charset="0"/>
                </a:rPr>
                <a:t>是类成员变量</a:t>
              </a:r>
              <a:endParaRPr lang="en-US" altLang="zh-CN" sz="2400" b="1" dirty="0">
                <a:solidFill>
                  <a:srgbClr val="00B050"/>
                </a:solidFill>
                <a:latin typeface="Calibri" panose="020F0502020204030204" pitchFamily="34" charset="0"/>
              </a:endParaRPr>
            </a:p>
            <a:p>
              <a:pPr eaLnBrk="1" hangingPunct="1"/>
              <a:r>
                <a:rPr lang="en-US" altLang="zh-CN" sz="2400" b="1" dirty="0">
                  <a:latin typeface="Calibri" panose="020F0502020204030204" pitchFamily="34" charset="0"/>
                </a:rPr>
                <a:t>public void add( </a:t>
              </a:r>
              <a:r>
                <a:rPr lang="en-US" altLang="zh-CN" sz="2400" b="1" dirty="0" err="1">
                  <a:latin typeface="Calibri" panose="020F0502020204030204" pitchFamily="34" charset="0"/>
                </a:rPr>
                <a:t>int</a:t>
              </a:r>
              <a:r>
                <a:rPr lang="en-US" altLang="zh-CN" sz="2400" b="1" dirty="0">
                  <a:latin typeface="Calibri" panose="020F0502020204030204" pitchFamily="34" charset="0"/>
                </a:rPr>
                <a:t> b )   </a:t>
              </a:r>
              <a:r>
                <a:rPr lang="en-US" altLang="zh-CN" sz="2400" b="1" dirty="0">
                  <a:solidFill>
                    <a:srgbClr val="00B050"/>
                  </a:solidFill>
                  <a:latin typeface="Calibri" panose="020F0502020204030204" pitchFamily="34" charset="0"/>
                </a:rPr>
                <a:t> //b</a:t>
              </a:r>
              <a:r>
                <a:rPr lang="zh-CN" altLang="en-US" sz="2400" b="1" dirty="0">
                  <a:solidFill>
                    <a:srgbClr val="00B050"/>
                  </a:solidFill>
                  <a:latin typeface="Calibri" panose="020F0502020204030204" pitchFamily="34" charset="0"/>
                </a:rPr>
                <a:t>是方法参数</a:t>
              </a:r>
              <a:endParaRPr lang="en-US" altLang="zh-CN" sz="2400" b="1" dirty="0">
                <a:solidFill>
                  <a:srgbClr val="00B050"/>
                </a:solidFill>
                <a:latin typeface="Calibri" panose="020F0502020204030204" pitchFamily="34" charset="0"/>
              </a:endParaRPr>
            </a:p>
            <a:p>
              <a:pPr eaLnBrk="1" hangingPunct="1"/>
              <a:r>
                <a:rPr lang="en-US" altLang="zh-CN" sz="2400" b="1" dirty="0">
                  <a:latin typeface="Calibri" panose="020F0502020204030204" pitchFamily="34" charset="0"/>
                </a:rPr>
                <a:t>{</a:t>
              </a:r>
              <a:endParaRPr lang="zh-CN" altLang="en-US" sz="2400" b="1" dirty="0">
                <a:latin typeface="Calibri" panose="020F0502020204030204" pitchFamily="34" charset="0"/>
              </a:endParaRPr>
            </a:p>
          </p:txBody>
        </p:sp>
        <p:sp>
          <p:nvSpPr>
            <p:cNvPr id="10" name="TextBox 9"/>
            <p:cNvSpPr txBox="1">
              <a:spLocks noChangeArrowheads="1"/>
            </p:cNvSpPr>
            <p:nvPr/>
          </p:nvSpPr>
          <p:spPr bwMode="auto">
            <a:xfrm>
              <a:off x="3214740" y="4100876"/>
              <a:ext cx="3478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err="1">
                  <a:latin typeface="Calibri" panose="020F0502020204030204" pitchFamily="34" charset="0"/>
                </a:rPr>
                <a:t>int</a:t>
              </a:r>
              <a:r>
                <a:rPr lang="en-US" altLang="zh-CN" sz="2400" b="1" dirty="0">
                  <a:latin typeface="Calibri" panose="020F0502020204030204" pitchFamily="34" charset="0"/>
                </a:rPr>
                <a:t> f;  </a:t>
              </a:r>
              <a:r>
                <a:rPr lang="en-US" altLang="zh-CN" sz="2400" b="1" dirty="0">
                  <a:solidFill>
                    <a:srgbClr val="00B050"/>
                  </a:solidFill>
                  <a:latin typeface="Calibri" panose="020F0502020204030204" pitchFamily="34" charset="0"/>
                </a:rPr>
                <a:t>//f</a:t>
              </a:r>
              <a:r>
                <a:rPr lang="zh-CN" altLang="en-US" sz="2400" b="1" dirty="0">
                  <a:solidFill>
                    <a:srgbClr val="00B050"/>
                  </a:solidFill>
                  <a:latin typeface="Calibri" panose="020F0502020204030204" pitchFamily="34" charset="0"/>
                </a:rPr>
                <a:t>是局部变量</a:t>
              </a:r>
            </a:p>
          </p:txBody>
        </p:sp>
      </p:grpSp>
    </p:spTree>
    <p:extLst>
      <p:ext uri="{BB962C8B-B14F-4D97-AF65-F5344CB8AC3E}">
        <p14:creationId xmlns:p14="http://schemas.microsoft.com/office/powerpoint/2010/main" val="38251910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3815" y="856357"/>
            <a:ext cx="8058295" cy="60016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defRPr/>
            </a:pPr>
            <a:r>
              <a:rPr lang="en-US" altLang="zh-CN" sz="2400" dirty="0"/>
              <a:t>class </a:t>
            </a:r>
            <a:r>
              <a:rPr lang="en-US" altLang="zh-CN" sz="2400" dirty="0" err="1"/>
              <a:t>TestBoolean</a:t>
            </a:r>
            <a:r>
              <a:rPr lang="en-US" altLang="zh-CN" sz="2400" dirty="0"/>
              <a:t> </a:t>
            </a:r>
          </a:p>
          <a:p>
            <a:pPr fontAlgn="auto">
              <a:spcBef>
                <a:spcPts val="0"/>
              </a:spcBef>
              <a:spcAft>
                <a:spcPts val="0"/>
              </a:spcAft>
              <a:defRPr/>
            </a:pPr>
            <a:r>
              <a:rPr lang="en-US" altLang="zh-CN" sz="2400" dirty="0"/>
              <a:t>{</a:t>
            </a:r>
          </a:p>
          <a:p>
            <a:pPr fontAlgn="auto">
              <a:spcBef>
                <a:spcPts val="0"/>
              </a:spcBef>
              <a:spcAft>
                <a:spcPts val="0"/>
              </a:spcAft>
              <a:defRPr/>
            </a:pPr>
            <a:r>
              <a:rPr lang="en-US" altLang="zh-CN" sz="2400" dirty="0"/>
              <a:t>	static </a:t>
            </a:r>
            <a:r>
              <a:rPr lang="en-US" altLang="zh-CN" sz="2400" dirty="0" err="1"/>
              <a:t>int</a:t>
            </a:r>
            <a:r>
              <a:rPr lang="en-US" altLang="zh-CN" sz="2400" dirty="0"/>
              <a:t> a = 2</a:t>
            </a:r>
            <a:r>
              <a:rPr lang="en-US" altLang="zh-CN" sz="2400" dirty="0" smtClean="0"/>
              <a:t>; 	</a:t>
            </a:r>
            <a:r>
              <a:rPr lang="en-US" altLang="zh-CN" sz="2400" dirty="0" smtClean="0">
                <a:solidFill>
                  <a:srgbClr val="00B050"/>
                </a:solidFill>
              </a:rPr>
              <a:t>//</a:t>
            </a:r>
            <a:r>
              <a:rPr lang="zh-CN" altLang="en-US" sz="2400" dirty="0" smtClean="0">
                <a:solidFill>
                  <a:srgbClr val="00B050"/>
                </a:solidFill>
              </a:rPr>
              <a:t>类变量</a:t>
            </a:r>
            <a:endParaRPr lang="en-US" altLang="zh-CN" sz="2400" dirty="0">
              <a:solidFill>
                <a:srgbClr val="00B050"/>
              </a:solidFill>
            </a:endParaRPr>
          </a:p>
          <a:p>
            <a:pPr fontAlgn="auto">
              <a:spcBef>
                <a:spcPts val="0"/>
              </a:spcBef>
              <a:spcAft>
                <a:spcPts val="0"/>
              </a:spcAft>
              <a:defRPr/>
            </a:pPr>
            <a:r>
              <a:rPr lang="en-US" altLang="zh-CN" sz="2400" dirty="0"/>
              <a:t>	public static void Put( )</a:t>
            </a:r>
          </a:p>
          <a:p>
            <a:pPr fontAlgn="auto">
              <a:spcBef>
                <a:spcPts val="0"/>
              </a:spcBef>
              <a:spcAft>
                <a:spcPts val="0"/>
              </a:spcAft>
              <a:defRPr/>
            </a:pPr>
            <a:r>
              <a:rPr lang="en-US" altLang="zh-CN" sz="2400" dirty="0"/>
              <a:t>	{	</a:t>
            </a:r>
          </a:p>
          <a:p>
            <a:pPr fontAlgn="auto">
              <a:spcBef>
                <a:spcPts val="0"/>
              </a:spcBef>
              <a:spcAft>
                <a:spcPts val="0"/>
              </a:spcAft>
              <a:defRPr/>
            </a:pPr>
            <a:r>
              <a:rPr lang="en-US" altLang="zh-CN" sz="2400" dirty="0"/>
              <a:t>		</a:t>
            </a:r>
            <a:r>
              <a:rPr lang="en-US" altLang="zh-CN" sz="2400" dirty="0" err="1"/>
              <a:t>int</a:t>
            </a:r>
            <a:r>
              <a:rPr lang="en-US" altLang="zh-CN" sz="2400" dirty="0"/>
              <a:t> a = 5</a:t>
            </a:r>
            <a:r>
              <a:rPr lang="en-US" altLang="zh-CN" sz="2400" dirty="0" smtClean="0"/>
              <a:t>;	</a:t>
            </a:r>
            <a:r>
              <a:rPr lang="en-US" altLang="zh-CN" sz="2400" dirty="0" smtClean="0">
                <a:solidFill>
                  <a:srgbClr val="00B050"/>
                </a:solidFill>
              </a:rPr>
              <a:t>//</a:t>
            </a:r>
            <a:r>
              <a:rPr lang="zh-CN" altLang="en-US" sz="2400" dirty="0" smtClean="0">
                <a:solidFill>
                  <a:srgbClr val="00B050"/>
                </a:solidFill>
              </a:rPr>
              <a:t>局部变量</a:t>
            </a:r>
            <a:endParaRPr lang="en-US" altLang="zh-CN" sz="2400" dirty="0">
              <a:solidFill>
                <a:srgbClr val="00B050"/>
              </a:solidFill>
            </a:endParaRPr>
          </a:p>
          <a:p>
            <a:pPr fontAlgn="auto">
              <a:spcBef>
                <a:spcPts val="0"/>
              </a:spcBef>
              <a:spcAft>
                <a:spcPts val="0"/>
              </a:spcAft>
              <a:defRPr/>
            </a:pPr>
            <a:r>
              <a:rPr lang="en-US" altLang="zh-CN" sz="2400" dirty="0"/>
              <a:t>		</a:t>
            </a:r>
            <a:r>
              <a:rPr lang="en-US" altLang="zh-CN" sz="2400" dirty="0" err="1"/>
              <a:t>System.out.println</a:t>
            </a:r>
            <a:r>
              <a:rPr lang="en-US" altLang="zh-CN" sz="2400" dirty="0"/>
              <a:t>("Put</a:t>
            </a:r>
            <a:r>
              <a:rPr lang="zh-CN" altLang="en-US" sz="2400" dirty="0"/>
              <a:t>中</a:t>
            </a:r>
            <a:r>
              <a:rPr lang="zh-CN" altLang="en-US" sz="2400" dirty="0" smtClean="0"/>
              <a:t>的</a:t>
            </a:r>
            <a:r>
              <a:rPr lang="en-US" altLang="zh-CN" sz="2400" dirty="0" smtClean="0"/>
              <a:t>a:"+</a:t>
            </a:r>
            <a:r>
              <a:rPr lang="en-US" altLang="zh-CN" sz="2400" dirty="0"/>
              <a:t>a);</a:t>
            </a:r>
          </a:p>
          <a:p>
            <a:pPr fontAlgn="auto">
              <a:spcBef>
                <a:spcPts val="0"/>
              </a:spcBef>
              <a:spcAft>
                <a:spcPts val="0"/>
              </a:spcAft>
              <a:defRPr/>
            </a:pPr>
            <a:r>
              <a:rPr lang="en-US" altLang="zh-CN" sz="2400" dirty="0"/>
              <a:t>	}</a:t>
            </a:r>
          </a:p>
          <a:p>
            <a:pPr fontAlgn="auto">
              <a:spcBef>
                <a:spcPts val="0"/>
              </a:spcBef>
              <a:spcAft>
                <a:spcPts val="0"/>
              </a:spcAft>
              <a:defRPr/>
            </a:pPr>
            <a:r>
              <a:rPr lang="en-US" altLang="zh-CN" sz="2400" dirty="0"/>
              <a:t>	public static void main(String[] </a:t>
            </a:r>
            <a:r>
              <a:rPr lang="en-US" altLang="zh-CN" sz="2400" dirty="0" err="1"/>
              <a:t>args</a:t>
            </a:r>
            <a:r>
              <a:rPr lang="en-US" altLang="zh-CN" sz="2400" dirty="0"/>
              <a:t>) </a:t>
            </a:r>
          </a:p>
          <a:p>
            <a:pPr fontAlgn="auto">
              <a:spcBef>
                <a:spcPts val="0"/>
              </a:spcBef>
              <a:spcAft>
                <a:spcPts val="0"/>
              </a:spcAft>
              <a:defRPr/>
            </a:pPr>
            <a:r>
              <a:rPr lang="en-US" altLang="zh-CN" sz="2400" dirty="0"/>
              <a:t>	{</a:t>
            </a:r>
          </a:p>
          <a:p>
            <a:pPr fontAlgn="auto">
              <a:spcBef>
                <a:spcPts val="0"/>
              </a:spcBef>
              <a:spcAft>
                <a:spcPts val="0"/>
              </a:spcAft>
              <a:defRPr/>
            </a:pPr>
            <a:r>
              <a:rPr lang="en-US" altLang="zh-CN" sz="2400" dirty="0"/>
              <a:t>		</a:t>
            </a:r>
            <a:r>
              <a:rPr lang="en-US" altLang="zh-CN" sz="2400" dirty="0" err="1"/>
              <a:t>int</a:t>
            </a:r>
            <a:r>
              <a:rPr lang="en-US" altLang="zh-CN" sz="2400" dirty="0"/>
              <a:t> a = 1</a:t>
            </a:r>
            <a:r>
              <a:rPr lang="en-US" altLang="zh-CN" sz="2400" dirty="0" smtClean="0"/>
              <a:t>;	</a:t>
            </a:r>
            <a:r>
              <a:rPr lang="en-US" altLang="zh-CN" sz="2400" dirty="0" smtClean="0">
                <a:solidFill>
                  <a:srgbClr val="00B050"/>
                </a:solidFill>
              </a:rPr>
              <a:t>//</a:t>
            </a:r>
            <a:r>
              <a:rPr lang="zh-CN" altLang="en-US" sz="2400" dirty="0" smtClean="0">
                <a:solidFill>
                  <a:srgbClr val="00B050"/>
                </a:solidFill>
              </a:rPr>
              <a:t>局部变量</a:t>
            </a:r>
            <a:endParaRPr lang="en-US" altLang="zh-CN" sz="2400" dirty="0">
              <a:solidFill>
                <a:srgbClr val="00B050"/>
              </a:solidFill>
            </a:endParaRPr>
          </a:p>
          <a:p>
            <a:pPr fontAlgn="auto">
              <a:spcBef>
                <a:spcPts val="0"/>
              </a:spcBef>
              <a:spcAft>
                <a:spcPts val="0"/>
              </a:spcAft>
              <a:defRPr/>
            </a:pPr>
            <a:r>
              <a:rPr lang="en-US" altLang="zh-CN" sz="2400" dirty="0"/>
              <a:t>		</a:t>
            </a:r>
            <a:r>
              <a:rPr lang="en-US" altLang="zh-CN" sz="2400" dirty="0" err="1"/>
              <a:t>System.out.println</a:t>
            </a:r>
            <a:r>
              <a:rPr lang="en-US" altLang="zh-CN" sz="2400" dirty="0"/>
              <a:t>("main</a:t>
            </a:r>
            <a:r>
              <a:rPr lang="zh-CN" altLang="en-US" sz="2400" dirty="0"/>
              <a:t>函数中</a:t>
            </a:r>
            <a:r>
              <a:rPr lang="zh-CN" altLang="en-US" sz="2400" dirty="0" smtClean="0"/>
              <a:t>的</a:t>
            </a:r>
            <a:r>
              <a:rPr lang="en-US" altLang="zh-CN" sz="2400" dirty="0" smtClean="0"/>
              <a:t>a:"+</a:t>
            </a:r>
            <a:r>
              <a:rPr lang="en-US" altLang="zh-CN" sz="2400" dirty="0"/>
              <a:t>a);</a:t>
            </a:r>
          </a:p>
          <a:p>
            <a:pPr fontAlgn="auto">
              <a:spcBef>
                <a:spcPts val="0"/>
              </a:spcBef>
              <a:spcAft>
                <a:spcPts val="0"/>
              </a:spcAft>
              <a:defRPr/>
            </a:pPr>
            <a:r>
              <a:rPr lang="en-US" altLang="zh-CN" sz="2400" dirty="0"/>
              <a:t>		Put();</a:t>
            </a:r>
          </a:p>
          <a:p>
            <a:pPr fontAlgn="auto">
              <a:spcBef>
                <a:spcPts val="0"/>
              </a:spcBef>
              <a:spcAft>
                <a:spcPts val="0"/>
              </a:spcAft>
              <a:defRPr/>
            </a:pPr>
            <a:r>
              <a:rPr lang="en-US" altLang="zh-CN" sz="2400" dirty="0"/>
              <a:t>		</a:t>
            </a:r>
            <a:r>
              <a:rPr lang="en-US" altLang="zh-CN" sz="2400" dirty="0" err="1"/>
              <a:t>System.out.println</a:t>
            </a:r>
            <a:r>
              <a:rPr lang="en-US" altLang="zh-CN" sz="2400" dirty="0"/>
              <a:t>("</a:t>
            </a:r>
            <a:r>
              <a:rPr lang="zh-CN" altLang="en-US" sz="2400" dirty="0"/>
              <a:t>类中</a:t>
            </a:r>
            <a:r>
              <a:rPr lang="zh-CN" altLang="en-US" sz="2400" dirty="0" smtClean="0"/>
              <a:t>的</a:t>
            </a:r>
            <a:r>
              <a:rPr lang="en-US" altLang="zh-CN" sz="2400" dirty="0" smtClean="0"/>
              <a:t>a:"+</a:t>
            </a:r>
            <a:r>
              <a:rPr lang="en-US" altLang="zh-CN" sz="2400" dirty="0" err="1"/>
              <a:t>TestBoolean.a</a:t>
            </a:r>
            <a:r>
              <a:rPr lang="en-US" altLang="zh-CN" sz="2400" dirty="0"/>
              <a:t>);</a:t>
            </a:r>
          </a:p>
          <a:p>
            <a:pPr fontAlgn="auto">
              <a:spcBef>
                <a:spcPts val="0"/>
              </a:spcBef>
              <a:spcAft>
                <a:spcPts val="0"/>
              </a:spcAft>
              <a:defRPr/>
            </a:pPr>
            <a:r>
              <a:rPr lang="en-US" altLang="zh-CN" sz="2400" dirty="0"/>
              <a:t>	}</a:t>
            </a:r>
          </a:p>
          <a:p>
            <a:pPr fontAlgn="auto">
              <a:spcBef>
                <a:spcPts val="0"/>
              </a:spcBef>
              <a:spcAft>
                <a:spcPts val="0"/>
              </a:spcAft>
              <a:defRPr/>
            </a:pPr>
            <a:r>
              <a:rPr lang="en-US" altLang="zh-CN" sz="2400" dirty="0"/>
              <a:t>}</a:t>
            </a:r>
            <a:endParaRPr lang="zh-CN" altLang="en-US" sz="2400" dirty="0"/>
          </a:p>
        </p:txBody>
      </p:sp>
      <p:sp>
        <p:nvSpPr>
          <p:cNvPr id="3" name="标题 11"/>
          <p:cNvSpPr txBox="1">
            <a:spLocks/>
          </p:cNvSpPr>
          <p:nvPr/>
        </p:nvSpPr>
        <p:spPr>
          <a:xfrm>
            <a:off x="1741579" y="315262"/>
            <a:ext cx="4716082" cy="776289"/>
          </a:xfrm>
          <a:prstGeom prst="rect">
            <a:avLst/>
          </a:prstGeom>
        </p:spPr>
        <p:txBody>
          <a:bodyPr>
            <a:normAutofit/>
          </a:bodyPr>
          <a:lstStyle>
            <a:lvl1pPr algn="l" rtl="0" eaLnBrk="0" fontAlgn="base" hangingPunct="0">
              <a:lnSpc>
                <a:spcPct val="90000"/>
              </a:lnSpc>
              <a:spcBef>
                <a:spcPct val="0"/>
              </a:spcBef>
              <a:spcAft>
                <a:spcPct val="0"/>
              </a:spcAft>
              <a:defRPr sz="4400" kern="1200">
                <a:solidFill>
                  <a:schemeClr val="tx1"/>
                </a:solidFill>
                <a:latin typeface="微软雅黑" pitchFamily="34" charset="-122"/>
                <a:ea typeface="微软雅黑" pitchFamily="34" charset="-122"/>
                <a:cs typeface="微软雅黑" pitchFamily="34" charset="-122"/>
              </a:defRPr>
            </a:lvl1pPr>
            <a:lvl2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cs typeface="等线 Light"/>
              </a:defRPr>
            </a:lvl2pPr>
            <a:lvl3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cs typeface="等线 Light"/>
              </a:defRPr>
            </a:lvl3pPr>
            <a:lvl4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cs typeface="等线 Light"/>
              </a:defRPr>
            </a:lvl4pPr>
            <a:lvl5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a:lstStyle>
          <a:p>
            <a:r>
              <a:rPr lang="zh-CN" altLang="en-US" sz="3200" b="1" dirty="0" smtClean="0">
                <a:solidFill>
                  <a:srgbClr val="0070C0"/>
                </a:solidFill>
              </a:rPr>
              <a:t>变量的作用域</a:t>
            </a:r>
            <a:endParaRPr lang="zh-CN" altLang="en-US" sz="3200" dirty="0"/>
          </a:p>
        </p:txBody>
      </p:sp>
    </p:spTree>
    <p:extLst>
      <p:ext uri="{BB962C8B-B14F-4D97-AF65-F5344CB8AC3E}">
        <p14:creationId xmlns:p14="http://schemas.microsoft.com/office/powerpoint/2010/main" val="4012987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1"/>
          </p:nvPr>
        </p:nvSpPr>
        <p:spPr>
          <a:xfrm>
            <a:off x="398463" y="1066800"/>
            <a:ext cx="8229600" cy="5059363"/>
          </a:xfrm>
        </p:spPr>
        <p:txBody>
          <a:bodyPr/>
          <a:lstStyle/>
          <a:p>
            <a:pPr eaLnBrk="1" hangingPunct="1">
              <a:lnSpc>
                <a:spcPct val="120000"/>
              </a:lnSpc>
              <a:spcBef>
                <a:spcPts val="600"/>
              </a:spcBef>
            </a:pPr>
            <a:r>
              <a:rPr lang="en-US" altLang="zh-CN" b="1" smtClean="0">
                <a:solidFill>
                  <a:srgbClr val="0070C0"/>
                </a:solidFill>
              </a:rPr>
              <a:t>2.2.4 </a:t>
            </a:r>
            <a:r>
              <a:rPr lang="zh-CN" altLang="en-US" b="1" smtClean="0">
                <a:solidFill>
                  <a:srgbClr val="0070C0"/>
                </a:solidFill>
              </a:rPr>
              <a:t>变量的作用域</a:t>
            </a:r>
            <a:endParaRPr lang="en-US" altLang="zh-CN" b="1" smtClean="0">
              <a:solidFill>
                <a:srgbClr val="0070C0"/>
              </a:solidFill>
            </a:endParaRPr>
          </a:p>
          <a:p>
            <a:pPr lvl="1" eaLnBrk="1" hangingPunct="1">
              <a:lnSpc>
                <a:spcPct val="120000"/>
              </a:lnSpc>
              <a:spcBef>
                <a:spcPts val="600"/>
              </a:spcBef>
            </a:pPr>
            <a:r>
              <a:rPr lang="zh-CN" altLang="zh-CN" smtClean="0"/>
              <a:t>变量</a:t>
            </a:r>
            <a:r>
              <a:rPr lang="zh-CN" altLang="en-US" smtClean="0"/>
              <a:t>的作用域在编程中尤为重要，接下来，通过一个案例来熟悉变量的作用域，如例</a:t>
            </a:r>
            <a:r>
              <a:rPr lang="en-US" altLang="zh-CN" smtClean="0"/>
              <a:t>2-4</a:t>
            </a:r>
            <a:r>
              <a:rPr lang="zh-CN" altLang="en-US" smtClean="0"/>
              <a:t>所示。</a:t>
            </a:r>
            <a:endParaRPr lang="en-US" altLang="zh-CN" smtClean="0"/>
          </a:p>
        </p:txBody>
      </p:sp>
      <p:sp>
        <p:nvSpPr>
          <p:cNvPr id="9933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pic>
        <p:nvPicPr>
          <p:cNvPr id="99332" name="图片 1"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2366963"/>
            <a:ext cx="6753225"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782" y="4445000"/>
            <a:ext cx="630237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barn(inVertical)">
                                      <p:cBhvr>
                                        <p:cTn id="7"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内容占位符 2"/>
          <p:cNvSpPr>
            <a:spLocks noGrp="1" noChangeArrowheads="1"/>
          </p:cNvSpPr>
          <p:nvPr>
            <p:ph idx="4294967295"/>
          </p:nvPr>
        </p:nvSpPr>
        <p:spPr>
          <a:xfrm>
            <a:off x="457200" y="1331913"/>
            <a:ext cx="8229600" cy="4794250"/>
          </a:xfrm>
        </p:spPr>
        <p:txBody>
          <a:bodyPr/>
          <a:lstStyle/>
          <a:p>
            <a:pPr>
              <a:lnSpc>
                <a:spcPct val="120000"/>
              </a:lnSpc>
              <a:spcBef>
                <a:spcPts val="600"/>
              </a:spcBef>
            </a:pPr>
            <a:r>
              <a:rPr lang="en-US" altLang="zh-CN" sz="2400" b="1" dirty="0" smtClean="0">
                <a:solidFill>
                  <a:srgbClr val="0070C0"/>
                </a:solidFill>
              </a:rPr>
              <a:t>2.2.4 </a:t>
            </a:r>
            <a:r>
              <a:rPr lang="zh-CN" altLang="en-US" sz="2400" b="1" dirty="0" smtClean="0">
                <a:solidFill>
                  <a:srgbClr val="0070C0"/>
                </a:solidFill>
              </a:rPr>
              <a:t>变量的作用域</a:t>
            </a:r>
            <a:endParaRPr lang="en-US" altLang="zh-CN" sz="2400" b="1" dirty="0" smtClean="0">
              <a:solidFill>
                <a:srgbClr val="0070C0"/>
              </a:solidFill>
            </a:endParaRPr>
          </a:p>
          <a:p>
            <a:pPr lvl="1">
              <a:lnSpc>
                <a:spcPct val="120000"/>
              </a:lnSpc>
              <a:spcBef>
                <a:spcPts val="600"/>
              </a:spcBef>
            </a:pPr>
            <a:r>
              <a:rPr lang="zh-CN" altLang="en-US" sz="2000" dirty="0" smtClean="0"/>
              <a:t>例程</a:t>
            </a:r>
            <a:r>
              <a:rPr lang="en-US" altLang="zh-CN" sz="2000" dirty="0" smtClean="0"/>
              <a:t>2-4</a:t>
            </a:r>
            <a:r>
              <a:rPr lang="zh-CN" altLang="zh-CN" sz="2000" dirty="0" smtClean="0"/>
              <a:t>出错的原因在于在给变量</a:t>
            </a:r>
            <a:r>
              <a:rPr lang="en-US" altLang="zh-CN" sz="2000" dirty="0" smtClean="0"/>
              <a:t>y</a:t>
            </a:r>
            <a:r>
              <a:rPr lang="zh-CN" altLang="zh-CN" sz="2000" dirty="0" smtClean="0"/>
              <a:t>赋值时超出了它的作用域。将第</a:t>
            </a:r>
            <a:r>
              <a:rPr lang="en-US" altLang="zh-CN" sz="2000" dirty="0" smtClean="0"/>
              <a:t>9</a:t>
            </a:r>
            <a:r>
              <a:rPr lang="zh-CN" altLang="zh-CN" sz="2000" dirty="0" smtClean="0"/>
              <a:t>行代码去掉，再次编译程序不再报错。</a:t>
            </a:r>
            <a:endParaRPr lang="en-US" altLang="zh-CN" sz="2000" dirty="0" smtClean="0"/>
          </a:p>
          <a:p>
            <a:pPr lvl="1">
              <a:lnSpc>
                <a:spcPct val="120000"/>
              </a:lnSpc>
              <a:spcBef>
                <a:spcPts val="600"/>
              </a:spcBef>
            </a:pPr>
            <a:endParaRPr lang="en-US" altLang="zh-CN" sz="2000" dirty="0" smtClean="0"/>
          </a:p>
          <a:p>
            <a:pPr lvl="1">
              <a:lnSpc>
                <a:spcPct val="120000"/>
              </a:lnSpc>
              <a:spcBef>
                <a:spcPts val="600"/>
              </a:spcBef>
            </a:pPr>
            <a:endParaRPr lang="en-US" altLang="zh-CN" sz="2000" dirty="0" smtClean="0"/>
          </a:p>
          <a:p>
            <a:pPr lvl="1">
              <a:lnSpc>
                <a:spcPct val="120000"/>
              </a:lnSpc>
              <a:spcBef>
                <a:spcPts val="600"/>
              </a:spcBef>
            </a:pPr>
            <a:endParaRPr lang="en-US" altLang="zh-CN" sz="2000" dirty="0" smtClean="0"/>
          </a:p>
          <a:p>
            <a:pPr lvl="1">
              <a:lnSpc>
                <a:spcPct val="120000"/>
              </a:lnSpc>
              <a:spcBef>
                <a:spcPts val="600"/>
              </a:spcBef>
            </a:pPr>
            <a:endParaRPr lang="en-US" altLang="zh-CN" sz="2000" dirty="0" smtClean="0"/>
          </a:p>
          <a:p>
            <a:pPr lvl="1">
              <a:lnSpc>
                <a:spcPct val="120000"/>
              </a:lnSpc>
              <a:spcBef>
                <a:spcPts val="600"/>
              </a:spcBef>
            </a:pPr>
            <a:r>
              <a:rPr lang="zh-CN" altLang="zh-CN" sz="2000" dirty="0" smtClean="0"/>
              <a:t>例程</a:t>
            </a:r>
            <a:r>
              <a:rPr lang="en-US" altLang="zh-CN" sz="2000" dirty="0" smtClean="0"/>
              <a:t>2-4</a:t>
            </a:r>
            <a:r>
              <a:rPr lang="zh-CN" altLang="zh-CN" sz="2000" dirty="0" smtClean="0"/>
              <a:t>修改后的代码中，变量</a:t>
            </a:r>
            <a:r>
              <a:rPr lang="en-US" altLang="zh-CN" sz="2000" dirty="0" smtClean="0"/>
              <a:t>x</a:t>
            </a:r>
            <a:r>
              <a:rPr lang="zh-CN" altLang="zh-CN" sz="2000" dirty="0" smtClean="0"/>
              <a:t>、</a:t>
            </a:r>
            <a:r>
              <a:rPr lang="en-US" altLang="zh-CN" sz="2000" dirty="0" smtClean="0"/>
              <a:t>y</a:t>
            </a:r>
            <a:r>
              <a:rPr lang="zh-CN" altLang="zh-CN" sz="2000" dirty="0" smtClean="0"/>
              <a:t>都在各自的作用域中，因此都可以被访问到。</a:t>
            </a:r>
            <a:endParaRPr lang="en-US" altLang="zh-CN" sz="2000" dirty="0" smtClean="0"/>
          </a:p>
        </p:txBody>
      </p:sp>
      <p:pic>
        <p:nvPicPr>
          <p:cNvPr id="10035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895600"/>
            <a:ext cx="672465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2.2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中的变量</a:t>
            </a: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9874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946160"/>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2509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1383" name="TextBox 154"/>
          <p:cNvSpPr txBox="1">
            <a:spLocks noChangeArrowheads="1"/>
          </p:cNvSpPr>
          <p:nvPr/>
        </p:nvSpPr>
        <p:spPr bwMode="auto">
          <a:xfrm>
            <a:off x="3816350" y="1454150"/>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2.3   Java</a:t>
            </a:r>
            <a:r>
              <a:rPr lang="zh-CN" altLang="en-US" sz="2800" b="1"/>
              <a:t>的</a:t>
            </a:r>
            <a:r>
              <a:rPr lang="zh-CN" altLang="en-US" sz="2800" b="1">
                <a:solidFill>
                  <a:srgbClr val="00B0F0"/>
                </a:solidFill>
              </a:rPr>
              <a:t>运算符</a:t>
            </a:r>
            <a:endParaRPr lang="zh-CN" altLang="en-US" sz="2800" b="1">
              <a:solidFill>
                <a:srgbClr val="00B0F0"/>
              </a:solidFill>
              <a:latin typeface="微软雅黑" panose="020B0503020204020204" pitchFamily="34" charset="-122"/>
              <a:ea typeface="微软雅黑" panose="020B0503020204020204" pitchFamily="34" charset="-122"/>
            </a:endParaRPr>
          </a:p>
        </p:txBody>
      </p:sp>
      <p:pic>
        <p:nvPicPr>
          <p:cNvPr id="101384"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20825"/>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385"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263" y="1593850"/>
            <a:ext cx="479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27100" y="1663700"/>
            <a:ext cx="1158875" cy="338138"/>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101387" name="组合 311"/>
          <p:cNvGrpSpPr>
            <a:grpSpLocks/>
          </p:cNvGrpSpPr>
          <p:nvPr/>
        </p:nvGrpSpPr>
        <p:grpSpPr bwMode="auto">
          <a:xfrm>
            <a:off x="1106488" y="2266950"/>
            <a:ext cx="7629525" cy="700088"/>
            <a:chOff x="1029300" y="5013015"/>
            <a:chExt cx="7628925" cy="701315"/>
          </a:xfrm>
        </p:grpSpPr>
        <p:grpSp>
          <p:nvGrpSpPr>
            <p:cNvPr id="101455"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442" y="5393349"/>
                <a:ext cx="5806618" cy="320981"/>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1461"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433" y="4867550"/>
                  <a:ext cx="6136792" cy="720985"/>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6" name="AutoShape 202"/>
                <p:cNvSpPr>
                  <a:spLocks noChangeArrowheads="1"/>
                </p:cNvSpPr>
                <p:nvPr/>
              </p:nvSpPr>
              <p:spPr bwMode="auto">
                <a:xfrm>
                  <a:off x="2762714" y="4983642"/>
                  <a:ext cx="5689152" cy="4908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500750" y="5329482"/>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1457" name="组合 347"/>
            <p:cNvGrpSpPr>
              <a:grpSpLocks/>
            </p:cNvGrpSpPr>
            <p:nvPr/>
          </p:nvGrpSpPr>
          <p:grpSpPr bwMode="auto">
            <a:xfrm>
              <a:off x="1029300" y="5013015"/>
              <a:ext cx="634950" cy="637226"/>
              <a:chOff x="1098627" y="4730164"/>
              <a:chExt cx="903180" cy="906418"/>
            </a:xfrm>
          </p:grpSpPr>
          <p:sp>
            <p:nvSpPr>
              <p:cNvPr id="81" name="Oval 148"/>
              <p:cNvSpPr>
                <a:spLocks noChangeArrowheads="1"/>
              </p:cNvSpPr>
              <p:nvPr/>
            </p:nvSpPr>
            <p:spPr bwMode="auto">
              <a:xfrm>
                <a:off x="1098627" y="4730164"/>
                <a:ext cx="903180" cy="90709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2" name="Oval 151"/>
              <p:cNvSpPr>
                <a:spLocks noChangeArrowheads="1"/>
              </p:cNvSpPr>
              <p:nvPr/>
            </p:nvSpPr>
            <p:spPr bwMode="auto">
              <a:xfrm>
                <a:off x="1414740" y="4802551"/>
                <a:ext cx="241600" cy="24204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grpSp>
        <p:nvGrpSpPr>
          <p:cNvPr id="101388" name="组合 313"/>
          <p:cNvGrpSpPr>
            <a:grpSpLocks/>
          </p:cNvGrpSpPr>
          <p:nvPr/>
        </p:nvGrpSpPr>
        <p:grpSpPr bwMode="auto">
          <a:xfrm>
            <a:off x="1328738" y="2981325"/>
            <a:ext cx="7407275" cy="668338"/>
            <a:chOff x="1252258" y="5045323"/>
            <a:chExt cx="7405967" cy="669007"/>
          </a:xfrm>
        </p:grpSpPr>
        <p:grpSp>
          <p:nvGrpSpPr>
            <p:cNvPr id="101448"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1452"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4"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0"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01389" name="组合 314"/>
          <p:cNvGrpSpPr>
            <a:grpSpLocks/>
          </p:cNvGrpSpPr>
          <p:nvPr/>
        </p:nvGrpSpPr>
        <p:grpSpPr bwMode="auto">
          <a:xfrm>
            <a:off x="1328738" y="3652838"/>
            <a:ext cx="7407275" cy="668337"/>
            <a:chOff x="1252258" y="5045323"/>
            <a:chExt cx="7405967" cy="669007"/>
          </a:xfrm>
        </p:grpSpPr>
        <p:grpSp>
          <p:nvGrpSpPr>
            <p:cNvPr id="101441" name="组合 331"/>
            <p:cNvGrpSpPr>
              <a:grpSpLocks/>
            </p:cNvGrpSpPr>
            <p:nvPr/>
          </p:nvGrpSpPr>
          <p:grpSpPr bwMode="auto">
            <a:xfrm>
              <a:off x="2520950" y="5045323"/>
              <a:ext cx="6137275" cy="669007"/>
              <a:chOff x="2520950" y="4924673"/>
              <a:chExt cx="6137275" cy="789657"/>
            </a:xfrm>
          </p:grpSpPr>
          <p:sp>
            <p:nvSpPr>
              <p:cNvPr id="99"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1445" name="组合 335"/>
              <p:cNvGrpSpPr>
                <a:grpSpLocks/>
              </p:cNvGrpSpPr>
              <p:nvPr/>
            </p:nvGrpSpPr>
            <p:grpSpPr bwMode="auto">
              <a:xfrm>
                <a:off x="2520950" y="4924673"/>
                <a:ext cx="6137275" cy="664245"/>
                <a:chOff x="2520950" y="4868193"/>
                <a:chExt cx="6137275" cy="720725"/>
              </a:xfrm>
            </p:grpSpPr>
            <p:sp>
              <p:nvSpPr>
                <p:cNvPr id="101"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2"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7"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8"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01390" name="组合 315"/>
          <p:cNvGrpSpPr>
            <a:grpSpLocks/>
          </p:cNvGrpSpPr>
          <p:nvPr/>
        </p:nvGrpSpPr>
        <p:grpSpPr bwMode="auto">
          <a:xfrm>
            <a:off x="1112838" y="2968625"/>
            <a:ext cx="635000" cy="638175"/>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2720" y="2791045"/>
              <a:ext cx="169869"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01391" name="组合 316"/>
          <p:cNvGrpSpPr>
            <a:grpSpLocks/>
          </p:cNvGrpSpPr>
          <p:nvPr/>
        </p:nvGrpSpPr>
        <p:grpSpPr bwMode="auto">
          <a:xfrm>
            <a:off x="1112838" y="3659188"/>
            <a:ext cx="635000" cy="636587"/>
            <a:chOff x="1190461" y="2772022"/>
            <a:chExt cx="635025" cy="637257"/>
          </a:xfrm>
        </p:grpSpPr>
        <p:sp>
          <p:nvSpPr>
            <p:cNvPr id="10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8"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01392" name="TextBox 317"/>
          <p:cNvSpPr txBox="1">
            <a:spLocks noChangeArrowheads="1"/>
          </p:cNvSpPr>
          <p:nvPr/>
        </p:nvSpPr>
        <p:spPr bwMode="auto">
          <a:xfrm>
            <a:off x="1077913" y="24066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2.3.1</a:t>
            </a:r>
            <a:endParaRPr lang="zh-CN" altLang="en-US"/>
          </a:p>
        </p:txBody>
      </p:sp>
      <p:sp>
        <p:nvSpPr>
          <p:cNvPr id="101393" name="TextBox 318"/>
          <p:cNvSpPr txBox="1">
            <a:spLocks noChangeArrowheads="1"/>
          </p:cNvSpPr>
          <p:nvPr/>
        </p:nvSpPr>
        <p:spPr bwMode="auto">
          <a:xfrm>
            <a:off x="1055688" y="31178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2.3.2</a:t>
            </a:r>
            <a:endParaRPr lang="zh-CN" altLang="en-US"/>
          </a:p>
        </p:txBody>
      </p:sp>
      <p:sp>
        <p:nvSpPr>
          <p:cNvPr id="101394" name="TextBox 319"/>
          <p:cNvSpPr txBox="1">
            <a:spLocks noChangeArrowheads="1"/>
          </p:cNvSpPr>
          <p:nvPr/>
        </p:nvSpPr>
        <p:spPr bwMode="auto">
          <a:xfrm>
            <a:off x="1055688" y="3819525"/>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2.3.3</a:t>
            </a:r>
            <a:endParaRPr lang="zh-CN" altLang="en-US"/>
          </a:p>
        </p:txBody>
      </p:sp>
      <p:sp>
        <p:nvSpPr>
          <p:cNvPr id="101395" name="TextBox 320"/>
          <p:cNvSpPr txBox="1">
            <a:spLocks noChangeArrowheads="1"/>
          </p:cNvSpPr>
          <p:nvPr/>
        </p:nvSpPr>
        <p:spPr bwMode="auto">
          <a:xfrm>
            <a:off x="3213100" y="2433638"/>
            <a:ext cx="354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算术运算符</a:t>
            </a:r>
          </a:p>
        </p:txBody>
      </p:sp>
      <p:sp>
        <p:nvSpPr>
          <p:cNvPr id="101396" name="TextBox 321"/>
          <p:cNvSpPr txBox="1">
            <a:spLocks noChangeArrowheads="1"/>
          </p:cNvSpPr>
          <p:nvPr/>
        </p:nvSpPr>
        <p:spPr bwMode="auto">
          <a:xfrm>
            <a:off x="3213100" y="3094038"/>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赋值运算符</a:t>
            </a:r>
          </a:p>
        </p:txBody>
      </p:sp>
      <p:sp>
        <p:nvSpPr>
          <p:cNvPr id="101397" name="TextBox 322"/>
          <p:cNvSpPr txBox="1">
            <a:spLocks noChangeArrowheads="1"/>
          </p:cNvSpPr>
          <p:nvPr/>
        </p:nvSpPr>
        <p:spPr bwMode="auto">
          <a:xfrm>
            <a:off x="3213100" y="3778250"/>
            <a:ext cx="218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比较运算符</a:t>
            </a:r>
          </a:p>
        </p:txBody>
      </p:sp>
      <p:grpSp>
        <p:nvGrpSpPr>
          <p:cNvPr id="101398" name="组合 313"/>
          <p:cNvGrpSpPr>
            <a:grpSpLocks/>
          </p:cNvGrpSpPr>
          <p:nvPr/>
        </p:nvGrpSpPr>
        <p:grpSpPr bwMode="auto">
          <a:xfrm>
            <a:off x="1328738" y="4337050"/>
            <a:ext cx="7407275" cy="668338"/>
            <a:chOff x="1252258" y="5045323"/>
            <a:chExt cx="7405967" cy="669007"/>
          </a:xfrm>
        </p:grpSpPr>
        <p:grpSp>
          <p:nvGrpSpPr>
            <p:cNvPr id="101430"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1434"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01399" name="组合 315"/>
          <p:cNvGrpSpPr>
            <a:grpSpLocks/>
          </p:cNvGrpSpPr>
          <p:nvPr/>
        </p:nvGrpSpPr>
        <p:grpSpPr bwMode="auto">
          <a:xfrm>
            <a:off x="1112838" y="4344988"/>
            <a:ext cx="635000" cy="638175"/>
            <a:chOff x="1190461" y="2772022"/>
            <a:chExt cx="635025" cy="637257"/>
          </a:xfrm>
        </p:grpSpPr>
        <p:sp>
          <p:nvSpPr>
            <p:cNvPr id="5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8"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01400" name="TextBox 318"/>
          <p:cNvSpPr txBox="1">
            <a:spLocks noChangeArrowheads="1"/>
          </p:cNvSpPr>
          <p:nvPr/>
        </p:nvSpPr>
        <p:spPr bwMode="auto">
          <a:xfrm>
            <a:off x="1066800" y="4484688"/>
            <a:ext cx="792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2.3.4</a:t>
            </a:r>
            <a:endParaRPr lang="zh-CN" altLang="en-US"/>
          </a:p>
        </p:txBody>
      </p:sp>
      <p:sp>
        <p:nvSpPr>
          <p:cNvPr id="101401" name="TextBox 321"/>
          <p:cNvSpPr txBox="1">
            <a:spLocks noChangeArrowheads="1"/>
          </p:cNvSpPr>
          <p:nvPr/>
        </p:nvSpPr>
        <p:spPr bwMode="auto">
          <a:xfrm>
            <a:off x="3213100" y="4471988"/>
            <a:ext cx="292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逻辑运算符</a:t>
            </a:r>
          </a:p>
        </p:txBody>
      </p:sp>
      <p:grpSp>
        <p:nvGrpSpPr>
          <p:cNvPr id="101402" name="组合 313"/>
          <p:cNvGrpSpPr>
            <a:grpSpLocks/>
          </p:cNvGrpSpPr>
          <p:nvPr/>
        </p:nvGrpSpPr>
        <p:grpSpPr bwMode="auto">
          <a:xfrm>
            <a:off x="1330325" y="5027613"/>
            <a:ext cx="7407275" cy="668337"/>
            <a:chOff x="1252258" y="5045323"/>
            <a:chExt cx="7405967" cy="669007"/>
          </a:xfrm>
        </p:grpSpPr>
        <p:grpSp>
          <p:nvGrpSpPr>
            <p:cNvPr id="101421" name="组合 338"/>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7" y="5393591"/>
                <a:ext cx="5807636"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1425" name="组合 342"/>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3" y="4868193"/>
                  <a:ext cx="6140952"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4" y="4984196"/>
                  <a:ext cx="5690182"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3"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01403" name="组合 315"/>
          <p:cNvGrpSpPr>
            <a:grpSpLocks/>
          </p:cNvGrpSpPr>
          <p:nvPr/>
        </p:nvGrpSpPr>
        <p:grpSpPr bwMode="auto">
          <a:xfrm>
            <a:off x="1114425" y="5035550"/>
            <a:ext cx="635000" cy="638175"/>
            <a:chOff x="1190461" y="2772022"/>
            <a:chExt cx="635025" cy="637257"/>
          </a:xfrm>
        </p:grpSpPr>
        <p:sp>
          <p:nvSpPr>
            <p:cNvPr id="7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1" name="Oval 151"/>
            <p:cNvSpPr>
              <a:spLocks noChangeArrowheads="1"/>
            </p:cNvSpPr>
            <p:nvPr/>
          </p:nvSpPr>
          <p:spPr bwMode="auto">
            <a:xfrm>
              <a:off x="1412720" y="2791045"/>
              <a:ext cx="169870"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01404" name="TextBox 318"/>
          <p:cNvSpPr txBox="1">
            <a:spLocks noChangeArrowheads="1"/>
          </p:cNvSpPr>
          <p:nvPr/>
        </p:nvSpPr>
        <p:spPr bwMode="auto">
          <a:xfrm>
            <a:off x="1079500" y="5159375"/>
            <a:ext cx="792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2.3.5</a:t>
            </a:r>
            <a:endParaRPr lang="zh-CN" altLang="en-US"/>
          </a:p>
        </p:txBody>
      </p:sp>
      <p:sp>
        <p:nvSpPr>
          <p:cNvPr id="101405" name="TextBox 321"/>
          <p:cNvSpPr txBox="1">
            <a:spLocks noChangeArrowheads="1"/>
          </p:cNvSpPr>
          <p:nvPr/>
        </p:nvSpPr>
        <p:spPr bwMode="auto">
          <a:xfrm>
            <a:off x="3246438" y="5149850"/>
            <a:ext cx="292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位运算符</a:t>
            </a:r>
          </a:p>
        </p:txBody>
      </p:sp>
      <p:grpSp>
        <p:nvGrpSpPr>
          <p:cNvPr id="101406" name="组合 311"/>
          <p:cNvGrpSpPr>
            <a:grpSpLocks/>
          </p:cNvGrpSpPr>
          <p:nvPr/>
        </p:nvGrpSpPr>
        <p:grpSpPr bwMode="auto">
          <a:xfrm>
            <a:off x="1130300" y="5729288"/>
            <a:ext cx="7629525" cy="668337"/>
            <a:chOff x="1029300" y="5045322"/>
            <a:chExt cx="7628925" cy="669008"/>
          </a:xfrm>
        </p:grpSpPr>
        <p:grpSp>
          <p:nvGrpSpPr>
            <p:cNvPr id="101410" name="组合 345"/>
            <p:cNvGrpSpPr>
              <a:grpSpLocks/>
            </p:cNvGrpSpPr>
            <p:nvPr/>
          </p:nvGrpSpPr>
          <p:grpSpPr bwMode="auto">
            <a:xfrm>
              <a:off x="2520950" y="5045323"/>
              <a:ext cx="6137275" cy="669007"/>
              <a:chOff x="2520950" y="4924673"/>
              <a:chExt cx="6137275" cy="789657"/>
            </a:xfrm>
          </p:grpSpPr>
          <p:sp>
            <p:nvSpPr>
              <p:cNvPr id="8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1416" name="组合 351"/>
              <p:cNvGrpSpPr>
                <a:grpSpLocks/>
              </p:cNvGrpSpPr>
              <p:nvPr/>
            </p:nvGrpSpPr>
            <p:grpSpPr bwMode="auto">
              <a:xfrm>
                <a:off x="2520950" y="4924673"/>
                <a:ext cx="6137275" cy="664245"/>
                <a:chOff x="2520950" y="4868193"/>
                <a:chExt cx="6137275" cy="720725"/>
              </a:xfrm>
            </p:grpSpPr>
            <p:sp>
              <p:nvSpPr>
                <p:cNvPr id="88"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2"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6" name="Line 188"/>
            <p:cNvSpPr>
              <a:spLocks noChangeShapeType="1"/>
            </p:cNvSpPr>
            <p:nvPr/>
          </p:nvSpPr>
          <p:spPr bwMode="auto">
            <a:xfrm flipH="1">
              <a:off x="1500751" y="532976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1412" name="组合 347"/>
            <p:cNvGrpSpPr>
              <a:grpSpLocks/>
            </p:cNvGrpSpPr>
            <p:nvPr/>
          </p:nvGrpSpPr>
          <p:grpSpPr bwMode="auto">
            <a:xfrm>
              <a:off x="1029300" y="5045322"/>
              <a:ext cx="635025" cy="637257"/>
              <a:chOff x="1098627" y="4776118"/>
              <a:chExt cx="903287" cy="906462"/>
            </a:xfrm>
          </p:grpSpPr>
          <p:sp>
            <p:nvSpPr>
              <p:cNvPr id="78"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0" name="Oval 151"/>
              <p:cNvSpPr>
                <a:spLocks noChangeArrowheads="1"/>
              </p:cNvSpPr>
              <p:nvPr/>
            </p:nvSpPr>
            <p:spPr bwMode="auto">
              <a:xfrm>
                <a:off x="1414740" y="4803243"/>
                <a:ext cx="241601"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01407" name="TextBox 318"/>
          <p:cNvSpPr txBox="1">
            <a:spLocks noChangeArrowheads="1"/>
          </p:cNvSpPr>
          <p:nvPr/>
        </p:nvSpPr>
        <p:spPr bwMode="auto">
          <a:xfrm>
            <a:off x="1087438" y="58610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2.3.6</a:t>
            </a:r>
            <a:endParaRPr lang="zh-CN" altLang="en-US"/>
          </a:p>
        </p:txBody>
      </p:sp>
      <p:sp>
        <p:nvSpPr>
          <p:cNvPr id="101408" name="TextBox 321"/>
          <p:cNvSpPr txBox="1">
            <a:spLocks noChangeArrowheads="1"/>
          </p:cNvSpPr>
          <p:nvPr/>
        </p:nvSpPr>
        <p:spPr bwMode="auto">
          <a:xfrm>
            <a:off x="3246438" y="5842000"/>
            <a:ext cx="292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运算符的优先级</a:t>
            </a:r>
          </a:p>
        </p:txBody>
      </p:sp>
      <p:sp>
        <p:nvSpPr>
          <p:cNvPr id="10140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2"/>
          <p:cNvSpPr>
            <a:spLocks noGrp="1"/>
          </p:cNvSpPr>
          <p:nvPr>
            <p:ph idx="1"/>
          </p:nvPr>
        </p:nvSpPr>
        <p:spPr>
          <a:xfrm>
            <a:off x="314325" y="1066800"/>
            <a:ext cx="8229600" cy="5059363"/>
          </a:xfrm>
        </p:spPr>
        <p:txBody>
          <a:bodyPr/>
          <a:lstStyle/>
          <a:p>
            <a:pPr eaLnBrk="1" hangingPunct="1"/>
            <a:r>
              <a:rPr lang="en-US" altLang="zh-CN" b="1" smtClean="0">
                <a:solidFill>
                  <a:srgbClr val="0070C0"/>
                </a:solidFill>
              </a:rPr>
              <a:t>2.3.1 </a:t>
            </a:r>
            <a:r>
              <a:rPr lang="zh-CN" altLang="en-US" b="1" smtClean="0">
                <a:solidFill>
                  <a:srgbClr val="0070C0"/>
                </a:solidFill>
              </a:rPr>
              <a:t>算术运算符</a:t>
            </a:r>
            <a:endParaRPr lang="en-US" altLang="zh-CN" b="1" smtClean="0">
              <a:solidFill>
                <a:srgbClr val="0070C0"/>
              </a:solidFill>
            </a:endParaRPr>
          </a:p>
          <a:p>
            <a:pPr lvl="1" eaLnBrk="1" hangingPunct="1"/>
            <a:r>
              <a:rPr lang="zh-CN" altLang="zh-CN" smtClean="0"/>
              <a:t>算术运算符就是用来处理四则运算的符号，这是最简单、最常用的运算符号。</a:t>
            </a:r>
            <a:endParaRPr lang="en-US" altLang="zh-CN" smtClean="0"/>
          </a:p>
        </p:txBody>
      </p:sp>
      <p:pic>
        <p:nvPicPr>
          <p:cNvPr id="102403" name="图片 7"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2606675"/>
            <a:ext cx="6359525"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p:cNvSpPr>
            <a:spLocks noGrp="1"/>
          </p:cNvSpPr>
          <p:nvPr>
            <p:ph idx="1"/>
          </p:nvPr>
        </p:nvSpPr>
        <p:spPr>
          <a:xfrm>
            <a:off x="374650" y="1066800"/>
            <a:ext cx="8229600" cy="5059363"/>
          </a:xfrm>
        </p:spPr>
        <p:txBody>
          <a:bodyPr/>
          <a:lstStyle/>
          <a:p>
            <a:pPr eaLnBrk="1" hangingPunct="1">
              <a:lnSpc>
                <a:spcPct val="120000"/>
              </a:lnSpc>
              <a:spcBef>
                <a:spcPts val="1200"/>
              </a:spcBef>
            </a:pPr>
            <a:r>
              <a:rPr lang="en-US" altLang="zh-CN" b="1" dirty="0" smtClean="0">
                <a:solidFill>
                  <a:srgbClr val="0070C0"/>
                </a:solidFill>
              </a:rPr>
              <a:t>2.3.1 </a:t>
            </a:r>
            <a:r>
              <a:rPr lang="zh-CN" altLang="en-US" b="1" dirty="0" smtClean="0">
                <a:solidFill>
                  <a:srgbClr val="0070C0"/>
                </a:solidFill>
              </a:rPr>
              <a:t>算术运算符</a:t>
            </a:r>
            <a:endParaRPr lang="en-US" altLang="zh-CN" b="1" dirty="0" smtClean="0">
              <a:solidFill>
                <a:srgbClr val="0070C0"/>
              </a:solidFill>
            </a:endParaRPr>
          </a:p>
          <a:p>
            <a:pPr lvl="1" eaLnBrk="1" hangingPunct="1">
              <a:lnSpc>
                <a:spcPct val="120000"/>
              </a:lnSpc>
              <a:spcBef>
                <a:spcPts val="1200"/>
              </a:spcBef>
            </a:pPr>
            <a:r>
              <a:rPr lang="zh-CN" altLang="en-US" dirty="0"/>
              <a:t>算术运算符看上去比较简单，也很容易理解，但在实际使用时有很多需要注意的问题，具体如下：</a:t>
            </a:r>
            <a:endParaRPr lang="zh-CN" altLang="zh-CN" dirty="0"/>
          </a:p>
          <a:p>
            <a:pPr marL="457200" lvl="1" indent="0" eaLnBrk="1" hangingPunct="1">
              <a:lnSpc>
                <a:spcPct val="120000"/>
              </a:lnSpc>
              <a:spcBef>
                <a:spcPts val="1200"/>
              </a:spcBef>
              <a:buNone/>
            </a:pPr>
            <a:r>
              <a:rPr lang="zh-CN" altLang="en-US" dirty="0" smtClean="0"/>
              <a:t>（</a:t>
            </a:r>
            <a:r>
              <a:rPr lang="en-US" altLang="zh-CN" dirty="0" smtClean="0"/>
              <a:t>1</a:t>
            </a:r>
            <a:r>
              <a:rPr lang="zh-CN" altLang="en-US" dirty="0" smtClean="0"/>
              <a:t>）</a:t>
            </a:r>
            <a:r>
              <a:rPr lang="zh-CN" altLang="zh-CN" dirty="0" smtClean="0"/>
              <a:t>在进行除法运算时，当除数和被除数都为整数时，得到的结果也是一个整数。如果除法运算有小数参与，得到的结果会是一个小数。</a:t>
            </a:r>
            <a:endParaRPr lang="en-US" altLang="zh-CN" dirty="0" smtClean="0"/>
          </a:p>
          <a:p>
            <a:pPr marL="457200" lvl="1" indent="0" eaLnBrk="1" hangingPunct="1">
              <a:lnSpc>
                <a:spcPct val="120000"/>
              </a:lnSpc>
              <a:spcBef>
                <a:spcPts val="1200"/>
              </a:spcBef>
              <a:buNone/>
            </a:pPr>
            <a:r>
              <a:rPr lang="zh-CN" altLang="en-US" dirty="0" smtClean="0"/>
              <a:t>（</a:t>
            </a:r>
            <a:r>
              <a:rPr lang="en-US" altLang="zh-CN" dirty="0" smtClean="0"/>
              <a:t>2</a:t>
            </a:r>
            <a:r>
              <a:rPr lang="zh-CN" altLang="en-US" dirty="0" smtClean="0"/>
              <a:t>）在进行取模（</a:t>
            </a:r>
            <a:r>
              <a:rPr lang="en-US" altLang="zh-CN" dirty="0" smtClean="0"/>
              <a:t>%</a:t>
            </a:r>
            <a:r>
              <a:rPr lang="zh-CN" altLang="en-US" dirty="0" smtClean="0"/>
              <a:t>）运算时，运算结果的正负取决于被模数</a:t>
            </a:r>
            <a:r>
              <a:rPr lang="en-US" altLang="zh-CN" dirty="0" smtClean="0"/>
              <a:t>(%</a:t>
            </a:r>
            <a:r>
              <a:rPr lang="zh-CN" altLang="en-US" dirty="0" smtClean="0"/>
              <a:t>左边的数</a:t>
            </a:r>
            <a:r>
              <a:rPr lang="en-US" altLang="zh-CN" dirty="0" smtClean="0"/>
              <a:t>)</a:t>
            </a:r>
            <a:r>
              <a:rPr lang="zh-CN" altLang="en-US" dirty="0" smtClean="0"/>
              <a:t>的符号，与模数</a:t>
            </a:r>
            <a:r>
              <a:rPr lang="en-US" altLang="zh-CN" dirty="0" smtClean="0"/>
              <a:t>(%</a:t>
            </a:r>
            <a:r>
              <a:rPr lang="zh-CN" altLang="en-US" dirty="0" smtClean="0"/>
              <a:t>右边的数</a:t>
            </a:r>
            <a:r>
              <a:rPr lang="en-US" altLang="zh-CN" dirty="0" smtClean="0"/>
              <a:t>)</a:t>
            </a:r>
            <a:r>
              <a:rPr lang="zh-CN" altLang="en-US" dirty="0" smtClean="0"/>
              <a:t>的符号无关。如：</a:t>
            </a:r>
            <a:r>
              <a:rPr lang="en-US" altLang="zh-CN" dirty="0" smtClean="0"/>
              <a:t>(-5)%3=-2</a:t>
            </a:r>
            <a:r>
              <a:rPr lang="zh-CN" altLang="en-US" dirty="0" smtClean="0"/>
              <a:t>，而</a:t>
            </a:r>
            <a:r>
              <a:rPr lang="en-US" altLang="zh-CN" dirty="0" smtClean="0"/>
              <a:t>5%(-3)=2</a:t>
            </a:r>
            <a:r>
              <a:rPr lang="zh-CN" altLang="en-US" dirty="0" smtClean="0"/>
              <a:t>。</a:t>
            </a:r>
            <a:endParaRPr lang="en-US" altLang="zh-CN" dirty="0" smtClean="0"/>
          </a:p>
          <a:p>
            <a:pPr lvl="1" eaLnBrk="1" hangingPunct="1">
              <a:lnSpc>
                <a:spcPct val="120000"/>
              </a:lnSpc>
              <a:spcBef>
                <a:spcPts val="1200"/>
              </a:spcBef>
            </a:pPr>
            <a:endParaRPr lang="en-US" altLang="zh-CN" b="1" dirty="0" smtClean="0">
              <a:solidFill>
                <a:srgbClr val="009ED6"/>
              </a:solidFill>
            </a:endParaRPr>
          </a:p>
          <a:p>
            <a:pPr eaLnBrk="1" hangingPunct="1">
              <a:lnSpc>
                <a:spcPct val="120000"/>
              </a:lnSpc>
              <a:spcBef>
                <a:spcPts val="1200"/>
              </a:spcBef>
            </a:pPr>
            <a:endParaRPr lang="en-US" altLang="zh-CN" b="1" dirty="0" smtClean="0">
              <a:solidFill>
                <a:srgbClr val="009ED6"/>
              </a:solidFill>
            </a:endParaRPr>
          </a:p>
        </p:txBody>
      </p:sp>
      <p:sp>
        <p:nvSpPr>
          <p:cNvPr id="10445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p:txBody>
          <a:bodyPr/>
          <a:lstStyle/>
          <a:p>
            <a:pPr eaLnBrk="1" hangingPunct="1"/>
            <a:r>
              <a:rPr lang="en-US" altLang="zh-CN" b="1" smtClean="0">
                <a:solidFill>
                  <a:srgbClr val="0070C0"/>
                </a:solidFill>
              </a:rPr>
              <a:t>2.1.1 Java</a:t>
            </a:r>
            <a:r>
              <a:rPr lang="zh-CN" altLang="en-US" b="1" smtClean="0">
                <a:solidFill>
                  <a:srgbClr val="0070C0"/>
                </a:solidFill>
              </a:rPr>
              <a:t>代码的基本格式</a:t>
            </a:r>
            <a:endParaRPr lang="en-US" altLang="zh-CN" b="1" smtClean="0">
              <a:solidFill>
                <a:srgbClr val="0070C0"/>
              </a:solidFill>
            </a:endParaRPr>
          </a:p>
          <a:p>
            <a:pPr lvl="1" eaLnBrk="1" hangingPunct="1"/>
            <a:r>
              <a:rPr lang="en-US" altLang="zh-CN" smtClean="0"/>
              <a:t>Java</a:t>
            </a:r>
            <a:r>
              <a:rPr lang="zh-CN" altLang="en-US" smtClean="0"/>
              <a:t>中的程序代码都必须放在一个类中。类需要使用</a:t>
            </a:r>
            <a:r>
              <a:rPr lang="en-US" altLang="zh-CN" smtClean="0"/>
              <a:t>class</a:t>
            </a:r>
            <a:r>
              <a:rPr lang="zh-CN" altLang="en-US" smtClean="0"/>
              <a:t>关键字定义，在</a:t>
            </a:r>
            <a:r>
              <a:rPr lang="en-US" altLang="zh-CN" smtClean="0"/>
              <a:t>class</a:t>
            </a:r>
            <a:r>
              <a:rPr lang="zh-CN" altLang="en-US" smtClean="0"/>
              <a:t>前面可以有一些修饰符，格式如下：</a:t>
            </a:r>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p:txBody>
      </p:sp>
      <p:pic>
        <p:nvPicPr>
          <p:cNvPr id="55299" name="图片 1" descr="屏幕剪辑"/>
          <p:cNvPicPr>
            <a:picLocks noChangeAspect="1"/>
          </p:cNvPicPr>
          <p:nvPr/>
        </p:nvPicPr>
        <p:blipFill>
          <a:blip r:embed="rId2">
            <a:extLst>
              <a:ext uri="{28A0092B-C50C-407E-A947-70E740481C1C}">
                <a14:useLocalDpi xmlns:a14="http://schemas.microsoft.com/office/drawing/2010/main" val="0"/>
              </a:ext>
            </a:extLst>
          </a:blip>
          <a:srcRect t="4961"/>
          <a:stretch>
            <a:fillRect/>
          </a:stretch>
        </p:blipFill>
        <p:spPr bwMode="auto">
          <a:xfrm>
            <a:off x="1403350" y="2822575"/>
            <a:ext cx="67532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2"/>
          <p:cNvSpPr>
            <a:spLocks noGrp="1"/>
          </p:cNvSpPr>
          <p:nvPr>
            <p:ph idx="1"/>
          </p:nvPr>
        </p:nvSpPr>
        <p:spPr>
          <a:xfrm>
            <a:off x="350838" y="1066800"/>
            <a:ext cx="8229600" cy="5059363"/>
          </a:xfrm>
        </p:spPr>
        <p:txBody>
          <a:bodyPr/>
          <a:lstStyle/>
          <a:p>
            <a:pPr eaLnBrk="1" hangingPunct="1">
              <a:lnSpc>
                <a:spcPct val="120000"/>
              </a:lnSpc>
              <a:spcBef>
                <a:spcPts val="1200"/>
              </a:spcBef>
            </a:pPr>
            <a:r>
              <a:rPr lang="en-US" altLang="zh-CN" b="1" dirty="0" smtClean="0">
                <a:solidFill>
                  <a:srgbClr val="0070C0"/>
                </a:solidFill>
              </a:rPr>
              <a:t>2.3.1 </a:t>
            </a:r>
            <a:r>
              <a:rPr lang="zh-CN" altLang="en-US" b="1" dirty="0" smtClean="0">
                <a:solidFill>
                  <a:srgbClr val="0070C0"/>
                </a:solidFill>
              </a:rPr>
              <a:t>算术运算符</a:t>
            </a:r>
            <a:endParaRPr lang="en-US" altLang="zh-CN" b="1" dirty="0" smtClean="0">
              <a:solidFill>
                <a:srgbClr val="0070C0"/>
              </a:solidFill>
            </a:endParaRPr>
          </a:p>
          <a:p>
            <a:pPr marL="457200" lvl="1" indent="0" eaLnBrk="1" hangingPunct="1">
              <a:lnSpc>
                <a:spcPct val="120000"/>
              </a:lnSpc>
              <a:spcBef>
                <a:spcPts val="1200"/>
              </a:spcBef>
              <a:buNone/>
            </a:pPr>
            <a:r>
              <a:rPr lang="zh-CN" altLang="en-US" dirty="0" smtClean="0"/>
              <a:t>（</a:t>
            </a:r>
            <a:r>
              <a:rPr lang="en-US" altLang="zh-CN" dirty="0" smtClean="0"/>
              <a:t>3</a:t>
            </a:r>
            <a:r>
              <a:rPr lang="zh-CN" altLang="en-US" dirty="0" smtClean="0"/>
              <a:t>）</a:t>
            </a:r>
            <a:r>
              <a:rPr lang="zh-CN" altLang="zh-CN" dirty="0" smtClean="0"/>
              <a:t>在进行自增（</a:t>
            </a:r>
            <a:r>
              <a:rPr lang="en-US" altLang="zh-CN" dirty="0" smtClean="0"/>
              <a:t>++</a:t>
            </a:r>
            <a:r>
              <a:rPr lang="zh-CN" altLang="zh-CN" dirty="0" smtClean="0"/>
              <a:t>）和自减（</a:t>
            </a:r>
            <a:r>
              <a:rPr lang="en-US" altLang="zh-CN" dirty="0" smtClean="0"/>
              <a:t>--</a:t>
            </a:r>
            <a:r>
              <a:rPr lang="zh-CN" altLang="zh-CN" dirty="0" smtClean="0"/>
              <a:t>）的运算时，如果运算符（</a:t>
            </a:r>
            <a:r>
              <a:rPr lang="en-US" altLang="zh-CN" dirty="0" smtClean="0"/>
              <a:t>++</a:t>
            </a:r>
            <a:r>
              <a:rPr lang="zh-CN" altLang="zh-CN" dirty="0" smtClean="0"/>
              <a:t>或</a:t>
            </a:r>
            <a:r>
              <a:rPr lang="en-US" altLang="zh-CN" dirty="0" smtClean="0"/>
              <a:t>--</a:t>
            </a:r>
            <a:r>
              <a:rPr lang="zh-CN" altLang="zh-CN" dirty="0" smtClean="0"/>
              <a:t>）放在操作数的前面则是先进行自增或自减运算，再进行其它运算。反之，如果运算符放在操作数的后面则是先进行其它运算再进行自增或自减运算。</a:t>
            </a:r>
            <a:endParaRPr lang="en-US" altLang="zh-CN" dirty="0" smtClean="0"/>
          </a:p>
          <a:p>
            <a:pPr lvl="1" eaLnBrk="1" hangingPunct="1">
              <a:lnSpc>
                <a:spcPct val="120000"/>
              </a:lnSpc>
              <a:spcBef>
                <a:spcPts val="1200"/>
              </a:spcBef>
            </a:pPr>
            <a:r>
              <a:rPr lang="zh-CN" altLang="en-US" b="1" dirty="0" smtClean="0">
                <a:solidFill>
                  <a:srgbClr val="FF0000"/>
                </a:solidFill>
              </a:rPr>
              <a:t>注意：</a:t>
            </a:r>
            <a:r>
              <a:rPr lang="en-US" altLang="zh-CN" b="1" dirty="0" smtClean="0">
                <a:solidFill>
                  <a:srgbClr val="FF0000"/>
                </a:solidFill>
              </a:rPr>
              <a:t>++ </a:t>
            </a:r>
            <a:r>
              <a:rPr lang="zh-CN" altLang="en-US" b="1" dirty="0" smtClean="0">
                <a:solidFill>
                  <a:srgbClr val="FF0000"/>
                </a:solidFill>
              </a:rPr>
              <a:t>和 </a:t>
            </a:r>
            <a:r>
              <a:rPr lang="en-US" altLang="zh-CN" b="1" dirty="0" smtClean="0">
                <a:solidFill>
                  <a:srgbClr val="FF0000"/>
                </a:solidFill>
              </a:rPr>
              <a:t>- - </a:t>
            </a:r>
            <a:r>
              <a:rPr lang="zh-CN" altLang="en-US" b="1" dirty="0" smtClean="0">
                <a:solidFill>
                  <a:srgbClr val="FF0000"/>
                </a:solidFill>
              </a:rPr>
              <a:t>是对变量进行自增或自减。</a:t>
            </a:r>
            <a:endParaRPr lang="en-US" altLang="zh-CN" b="1" dirty="0" smtClean="0">
              <a:solidFill>
                <a:srgbClr val="FF0000"/>
              </a:solidFill>
            </a:endParaRPr>
          </a:p>
          <a:p>
            <a:pPr lvl="1" eaLnBrk="1" hangingPunct="1">
              <a:lnSpc>
                <a:spcPct val="120000"/>
              </a:lnSpc>
              <a:spcBef>
                <a:spcPts val="1200"/>
              </a:spcBef>
            </a:pPr>
            <a:r>
              <a:rPr lang="zh-CN" altLang="en-US" dirty="0" smtClean="0"/>
              <a:t>思考：</a:t>
            </a:r>
            <a:r>
              <a:rPr lang="en-US" altLang="zh-CN" dirty="0" smtClean="0"/>
              <a:t>10++</a:t>
            </a:r>
            <a:r>
              <a:rPr lang="zh-CN" altLang="en-US" dirty="0" smtClean="0"/>
              <a:t>？</a:t>
            </a:r>
            <a:endParaRPr lang="en-US" altLang="zh-CN" dirty="0" smtClean="0"/>
          </a:p>
          <a:p>
            <a:pPr eaLnBrk="1" hangingPunct="1">
              <a:lnSpc>
                <a:spcPct val="120000"/>
              </a:lnSpc>
              <a:spcBef>
                <a:spcPts val="1200"/>
              </a:spcBef>
            </a:pPr>
            <a:endParaRPr lang="en-US" altLang="zh-CN" b="1" dirty="0" smtClean="0">
              <a:solidFill>
                <a:srgbClr val="009ED6"/>
              </a:solidFill>
            </a:endParaRPr>
          </a:p>
          <a:p>
            <a:pPr eaLnBrk="1" hangingPunct="1">
              <a:lnSpc>
                <a:spcPct val="120000"/>
              </a:lnSpc>
              <a:spcBef>
                <a:spcPts val="1200"/>
              </a:spcBef>
            </a:pPr>
            <a:endParaRPr lang="en-US" altLang="zh-CN" b="1" dirty="0" smtClean="0">
              <a:solidFill>
                <a:srgbClr val="009ED6"/>
              </a:solidFill>
            </a:endParaRPr>
          </a:p>
        </p:txBody>
      </p:sp>
      <p:sp>
        <p:nvSpPr>
          <p:cNvPr id="10342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655" y="1316181"/>
            <a:ext cx="8672945" cy="4184074"/>
          </a:xfrm>
        </p:spPr>
        <p:txBody>
          <a:bodyPr numCol="2"/>
          <a:lstStyle/>
          <a:p>
            <a:pPr marL="0" indent="0" eaLnBrk="1" hangingPunct="1">
              <a:spcBef>
                <a:spcPct val="0"/>
              </a:spcBef>
              <a:buNone/>
            </a:pPr>
            <a:r>
              <a:rPr lang="en-US" altLang="zh-CN" sz="2400" dirty="0"/>
              <a:t>1</a:t>
            </a:r>
            <a:r>
              <a:rPr lang="en-US" altLang="zh-CN" sz="2400" dirty="0" smtClean="0"/>
              <a:t>:</a:t>
            </a:r>
            <a:r>
              <a:rPr lang="zh-CN" altLang="en-US" sz="2400" dirty="0"/>
              <a:t>请分别计算出</a:t>
            </a:r>
            <a:r>
              <a:rPr lang="en-US" altLang="zh-CN" sz="2400" dirty="0" err="1"/>
              <a:t>a,b,c</a:t>
            </a:r>
            <a:r>
              <a:rPr lang="zh-CN" altLang="en-US" sz="2400" dirty="0"/>
              <a:t>的</a:t>
            </a:r>
            <a:r>
              <a:rPr lang="zh-CN" altLang="en-US" sz="2400" dirty="0" smtClean="0"/>
              <a:t>值：</a:t>
            </a:r>
            <a:endParaRPr lang="en-US" altLang="zh-CN" sz="2400" dirty="0"/>
          </a:p>
          <a:p>
            <a:pPr marL="0" indent="0" eaLnBrk="1" hangingPunct="1">
              <a:spcBef>
                <a:spcPct val="0"/>
              </a:spcBef>
              <a:buNone/>
            </a:pPr>
            <a:endParaRPr lang="en-US" altLang="zh-CN" sz="2400" dirty="0"/>
          </a:p>
          <a:p>
            <a:pPr marL="0" indent="0" eaLnBrk="1" hangingPunct="1">
              <a:spcBef>
                <a:spcPct val="0"/>
              </a:spcBef>
              <a:buNone/>
            </a:pPr>
            <a:r>
              <a:rPr lang="en-US" altLang="zh-CN" sz="2400" dirty="0"/>
              <a:t>	</a:t>
            </a:r>
            <a:r>
              <a:rPr lang="en-US" altLang="zh-CN" sz="2400" dirty="0" err="1"/>
              <a:t>int</a:t>
            </a:r>
            <a:r>
              <a:rPr lang="en-US" altLang="zh-CN" sz="2400" dirty="0"/>
              <a:t> a = 10;</a:t>
            </a:r>
          </a:p>
          <a:p>
            <a:pPr marL="0" indent="0" eaLnBrk="1" hangingPunct="1">
              <a:spcBef>
                <a:spcPct val="0"/>
              </a:spcBef>
              <a:buNone/>
            </a:pPr>
            <a:r>
              <a:rPr lang="en-US" altLang="zh-CN" sz="2400" dirty="0"/>
              <a:t>	</a:t>
            </a:r>
            <a:r>
              <a:rPr lang="en-US" altLang="zh-CN" sz="2400" dirty="0" err="1"/>
              <a:t>int</a:t>
            </a:r>
            <a:r>
              <a:rPr lang="en-US" altLang="zh-CN" sz="2400" dirty="0"/>
              <a:t> b = 10;</a:t>
            </a:r>
          </a:p>
          <a:p>
            <a:pPr marL="0" indent="0" eaLnBrk="1" hangingPunct="1">
              <a:spcBef>
                <a:spcPct val="0"/>
              </a:spcBef>
              <a:buNone/>
            </a:pPr>
            <a:r>
              <a:rPr lang="en-US" altLang="zh-CN" sz="2400" dirty="0"/>
              <a:t>	</a:t>
            </a:r>
            <a:r>
              <a:rPr lang="en-US" altLang="zh-CN" sz="2400" dirty="0" err="1"/>
              <a:t>int</a:t>
            </a:r>
            <a:r>
              <a:rPr lang="en-US" altLang="zh-CN" sz="2400" dirty="0"/>
              <a:t> c = 10;</a:t>
            </a:r>
          </a:p>
          <a:p>
            <a:pPr marL="0" indent="0" eaLnBrk="1" hangingPunct="1">
              <a:spcBef>
                <a:spcPct val="0"/>
              </a:spcBef>
              <a:buNone/>
            </a:pPr>
            <a:endParaRPr lang="en-US" altLang="zh-CN" sz="2400" dirty="0"/>
          </a:p>
          <a:p>
            <a:pPr marL="0" indent="0" eaLnBrk="1" hangingPunct="1">
              <a:spcBef>
                <a:spcPct val="0"/>
              </a:spcBef>
              <a:buNone/>
            </a:pPr>
            <a:r>
              <a:rPr lang="en-US" altLang="zh-CN" sz="2400" dirty="0"/>
              <a:t>	a = b++;</a:t>
            </a:r>
          </a:p>
          <a:p>
            <a:pPr marL="0" indent="0" eaLnBrk="1" hangingPunct="1">
              <a:spcBef>
                <a:spcPct val="0"/>
              </a:spcBef>
              <a:buNone/>
            </a:pPr>
            <a:r>
              <a:rPr lang="en-US" altLang="zh-CN" sz="2400" dirty="0"/>
              <a:t>	c = --a;</a:t>
            </a:r>
          </a:p>
          <a:p>
            <a:pPr marL="0" indent="0" eaLnBrk="1" hangingPunct="1">
              <a:spcBef>
                <a:spcPct val="0"/>
              </a:spcBef>
              <a:buNone/>
            </a:pPr>
            <a:r>
              <a:rPr lang="en-US" altLang="zh-CN" sz="2400" dirty="0"/>
              <a:t>	b = ++a;</a:t>
            </a:r>
          </a:p>
          <a:p>
            <a:pPr marL="0" indent="0" eaLnBrk="1" hangingPunct="1">
              <a:spcBef>
                <a:spcPct val="0"/>
              </a:spcBef>
              <a:buNone/>
            </a:pPr>
            <a:r>
              <a:rPr lang="en-US" altLang="zh-CN" sz="2400" dirty="0"/>
              <a:t>	a = c-</a:t>
            </a:r>
            <a:r>
              <a:rPr lang="en-US" altLang="zh-CN" sz="2400" dirty="0" smtClean="0"/>
              <a:t>-;</a:t>
            </a:r>
          </a:p>
          <a:p>
            <a:pPr marL="0" indent="0" eaLnBrk="1" hangingPunct="1">
              <a:spcBef>
                <a:spcPct val="0"/>
              </a:spcBef>
              <a:buNone/>
            </a:pPr>
            <a:r>
              <a:rPr lang="en-US" altLang="zh-CN" sz="2400" dirty="0" err="1"/>
              <a:t>System.out.println</a:t>
            </a:r>
            <a:r>
              <a:rPr lang="en-US" altLang="zh-CN" sz="2400" dirty="0"/>
              <a:t>(a+","+b+","+c);</a:t>
            </a:r>
            <a:endParaRPr lang="en-US" altLang="zh-CN" sz="2400" dirty="0" smtClean="0"/>
          </a:p>
          <a:p>
            <a:pPr marL="0" indent="0" eaLnBrk="1" hangingPunct="1">
              <a:spcBef>
                <a:spcPct val="0"/>
              </a:spcBef>
              <a:buNone/>
            </a:pPr>
            <a:endParaRPr lang="en-US" altLang="zh-CN" sz="2400" dirty="0" smtClean="0"/>
          </a:p>
          <a:p>
            <a:pPr marL="0" indent="0" eaLnBrk="1" hangingPunct="1">
              <a:spcBef>
                <a:spcPct val="0"/>
              </a:spcBef>
              <a:buNone/>
            </a:pPr>
            <a:r>
              <a:rPr lang="en-US" altLang="zh-CN" sz="2400" dirty="0" smtClean="0"/>
              <a:t>2:</a:t>
            </a:r>
            <a:r>
              <a:rPr lang="zh-CN" altLang="en-US" sz="2400" dirty="0" smtClean="0"/>
              <a:t>计算</a:t>
            </a:r>
            <a:r>
              <a:rPr lang="en-US" altLang="zh-CN" sz="2400" dirty="0" smtClean="0"/>
              <a:t>b</a:t>
            </a:r>
            <a:r>
              <a:rPr lang="zh-CN" altLang="en-US" sz="2400" dirty="0" smtClean="0"/>
              <a:t>的值：</a:t>
            </a:r>
            <a:endParaRPr lang="en-US" altLang="zh-CN" sz="2400" dirty="0" smtClean="0"/>
          </a:p>
          <a:p>
            <a:pPr marL="0" indent="0" eaLnBrk="1" hangingPunct="1">
              <a:spcBef>
                <a:spcPct val="0"/>
              </a:spcBef>
              <a:buNone/>
            </a:pPr>
            <a:endParaRPr lang="en-US" altLang="zh-CN" sz="2400" dirty="0"/>
          </a:p>
          <a:p>
            <a:pPr marL="0" indent="0" eaLnBrk="1" hangingPunct="1">
              <a:spcBef>
                <a:spcPct val="0"/>
              </a:spcBef>
              <a:buNone/>
            </a:pPr>
            <a:r>
              <a:rPr lang="en-US" altLang="zh-CN" sz="2400" dirty="0" err="1"/>
              <a:t>int</a:t>
            </a:r>
            <a:r>
              <a:rPr lang="en-US" altLang="zh-CN" sz="2400" dirty="0"/>
              <a:t> a = 4;</a:t>
            </a:r>
          </a:p>
          <a:p>
            <a:pPr marL="0" indent="0" eaLnBrk="1" hangingPunct="1">
              <a:spcBef>
                <a:spcPct val="0"/>
              </a:spcBef>
              <a:buNone/>
            </a:pPr>
            <a:r>
              <a:rPr lang="en-US" altLang="zh-CN" sz="2400" dirty="0" err="1"/>
              <a:t>int</a:t>
            </a:r>
            <a:r>
              <a:rPr lang="en-US" altLang="zh-CN" sz="2400" dirty="0"/>
              <a:t> b = (a++)+(++a)+(a*10);</a:t>
            </a:r>
          </a:p>
          <a:p>
            <a:pPr marL="0" indent="0">
              <a:buNone/>
            </a:pPr>
            <a:r>
              <a:rPr lang="en-US" altLang="zh-CN" sz="2400" dirty="0" err="1" smtClean="0"/>
              <a:t>System.out.println</a:t>
            </a:r>
            <a:r>
              <a:rPr lang="en-US" altLang="zh-CN" sz="2400" dirty="0" smtClean="0"/>
              <a:t>(a+","+b);</a:t>
            </a:r>
            <a:endParaRPr lang="zh-CN" altLang="en-US" sz="2400" dirty="0"/>
          </a:p>
        </p:txBody>
      </p:sp>
      <p:sp>
        <p:nvSpPr>
          <p:cNvPr id="3" name="标题 2"/>
          <p:cNvSpPr>
            <a:spLocks noGrp="1"/>
          </p:cNvSpPr>
          <p:nvPr>
            <p:ph type="title"/>
          </p:nvPr>
        </p:nvSpPr>
        <p:spPr/>
        <p:txBody>
          <a:bodyPr/>
          <a:lstStyle/>
          <a:p>
            <a:r>
              <a:rPr lang="zh-CN" altLang="en-US" sz="3200" b="1" dirty="0" smtClean="0">
                <a:solidFill>
                  <a:srgbClr val="0070C0"/>
                </a:solidFill>
                <a:cs typeface="+mn-cs"/>
              </a:rPr>
              <a:t>思考题</a:t>
            </a:r>
            <a:endParaRPr lang="zh-CN" altLang="en-US" sz="3200" b="1" dirty="0">
              <a:solidFill>
                <a:srgbClr val="0070C0"/>
              </a:solidFill>
              <a:cs typeface="+mn-cs"/>
            </a:endParaRPr>
          </a:p>
        </p:txBody>
      </p:sp>
      <p:sp>
        <p:nvSpPr>
          <p:cNvPr id="4" name="文本框 3"/>
          <p:cNvSpPr txBox="1"/>
          <p:nvPr/>
        </p:nvSpPr>
        <p:spPr>
          <a:xfrm>
            <a:off x="831483" y="5142197"/>
            <a:ext cx="1037463" cy="400110"/>
          </a:xfrm>
          <a:prstGeom prst="rect">
            <a:avLst/>
          </a:prstGeom>
          <a:noFill/>
        </p:spPr>
        <p:txBody>
          <a:bodyPr wrap="none" rtlCol="0">
            <a:spAutoFit/>
          </a:bodyPr>
          <a:lstStyle/>
          <a:p>
            <a:r>
              <a:rPr lang="en-US" altLang="zh-CN" sz="2000" dirty="0" smtClean="0"/>
              <a:t>9, 10, 8</a:t>
            </a:r>
            <a:endParaRPr lang="zh-CN" altLang="en-US" sz="2000" dirty="0"/>
          </a:p>
        </p:txBody>
      </p:sp>
      <p:sp>
        <p:nvSpPr>
          <p:cNvPr id="5" name="文本框 4"/>
          <p:cNvSpPr txBox="1"/>
          <p:nvPr/>
        </p:nvSpPr>
        <p:spPr>
          <a:xfrm>
            <a:off x="4655127" y="3208163"/>
            <a:ext cx="753732" cy="400110"/>
          </a:xfrm>
          <a:prstGeom prst="rect">
            <a:avLst/>
          </a:prstGeom>
          <a:noFill/>
        </p:spPr>
        <p:txBody>
          <a:bodyPr wrap="none" rtlCol="0">
            <a:spAutoFit/>
          </a:bodyPr>
          <a:lstStyle/>
          <a:p>
            <a:r>
              <a:rPr lang="en-US" altLang="zh-CN" sz="2000" dirty="0" smtClean="0"/>
              <a:t>6, 70</a:t>
            </a:r>
            <a:endParaRPr lang="zh-CN" altLang="en-US" sz="2000" dirty="0"/>
          </a:p>
        </p:txBody>
      </p:sp>
    </p:spTree>
    <p:extLst>
      <p:ext uri="{BB962C8B-B14F-4D97-AF65-F5344CB8AC3E}">
        <p14:creationId xmlns:p14="http://schemas.microsoft.com/office/powerpoint/2010/main" val="109722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2" end="12"/>
                                            </p:txEl>
                                          </p:spTgt>
                                        </p:tgtEl>
                                        <p:attrNameLst>
                                          <p:attrName>style.visibility</p:attrName>
                                        </p:attrNameLst>
                                      </p:cBhvr>
                                      <p:to>
                                        <p:strVal val="visible"/>
                                      </p:to>
                                    </p:set>
                                    <p:animEffect transition="in" filter="fade">
                                      <p:cBhvr>
                                        <p:cTn id="12" dur="500"/>
                                        <p:tgtEl>
                                          <p:spTgt spid="2">
                                            <p:txEl>
                                              <p:pRg st="12" end="1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14" end="14"/>
                                            </p:txEl>
                                          </p:spTgt>
                                        </p:tgtEl>
                                        <p:attrNameLst>
                                          <p:attrName>style.visibility</p:attrName>
                                        </p:attrNameLst>
                                      </p:cBhvr>
                                      <p:to>
                                        <p:strVal val="visible"/>
                                      </p:to>
                                    </p:set>
                                    <p:animEffect transition="in" filter="fade">
                                      <p:cBhvr>
                                        <p:cTn id="15" dur="500"/>
                                        <p:tgtEl>
                                          <p:spTgt spid="2">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2"/>
          <p:cNvSpPr txBox="1">
            <a:spLocks noChangeArrowheads="1"/>
          </p:cNvSpPr>
          <p:nvPr/>
        </p:nvSpPr>
        <p:spPr bwMode="auto">
          <a:xfrm>
            <a:off x="444500" y="1193800"/>
            <a:ext cx="8335963" cy="5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spcBef>
                <a:spcPts val="600"/>
              </a:spcBef>
              <a:buFont typeface="Arial" panose="020B0604020202020204" pitchFamily="34" charset="0"/>
              <a:buChar char="•"/>
              <a:defRPr/>
            </a:pPr>
            <a:r>
              <a:rPr lang="zh-CN" altLang="en-US" sz="2400" b="1" dirty="0" smtClean="0">
                <a:solidFill>
                  <a:srgbClr val="0070C0"/>
                </a:solidFill>
                <a:latin typeface="+mn-ea"/>
                <a:ea typeface="+mn-ea"/>
                <a:cs typeface="等线"/>
              </a:rPr>
              <a:t>字符串连接符</a:t>
            </a:r>
          </a:p>
          <a:p>
            <a:pPr marL="342900" indent="-342900" eaLnBrk="1" hangingPunct="1">
              <a:spcBef>
                <a:spcPts val="600"/>
              </a:spcBef>
              <a:buFont typeface="Arial" panose="020B0604020202020204" pitchFamily="34" charset="0"/>
              <a:buChar char="•"/>
              <a:defRPr/>
            </a:pPr>
            <a:r>
              <a:rPr lang="zh-CN" altLang="en-US" sz="2400" dirty="0" smtClean="0">
                <a:latin typeface="+mn-ea"/>
                <a:ea typeface="+mn-ea"/>
              </a:rPr>
              <a:t>“</a:t>
            </a:r>
            <a:r>
              <a:rPr lang="en-US" altLang="zh-CN" sz="2400" dirty="0" smtClean="0">
                <a:latin typeface="+mn-ea"/>
                <a:ea typeface="+mn-ea"/>
              </a:rPr>
              <a:t>+</a:t>
            </a:r>
            <a:r>
              <a:rPr lang="zh-CN" altLang="en-US" sz="2400" dirty="0" smtClean="0">
                <a:latin typeface="+mn-ea"/>
                <a:ea typeface="+mn-ea"/>
              </a:rPr>
              <a:t>”除做加法运算符外，还可以做字符串连接符。</a:t>
            </a:r>
            <a:endParaRPr lang="en-US" altLang="zh-CN" sz="2400" dirty="0" smtClean="0">
              <a:latin typeface="+mn-ea"/>
              <a:ea typeface="+mn-ea"/>
            </a:endParaRPr>
          </a:p>
          <a:p>
            <a:pPr lvl="1" eaLnBrk="1" hangingPunct="1">
              <a:spcBef>
                <a:spcPts val="600"/>
              </a:spcBef>
              <a:defRPr/>
            </a:pPr>
            <a:r>
              <a:rPr lang="zh-CN" altLang="en-US" sz="2400" dirty="0" smtClean="0">
                <a:latin typeface="+mn-ea"/>
                <a:ea typeface="+mn-ea"/>
              </a:rPr>
              <a:t>例如：</a:t>
            </a:r>
            <a:endParaRPr lang="en-US" altLang="zh-CN" sz="2400" dirty="0" smtClean="0">
              <a:latin typeface="+mn-ea"/>
              <a:ea typeface="+mn-ea"/>
            </a:endParaRPr>
          </a:p>
          <a:p>
            <a:pPr marL="800100" lvl="1" indent="-342900" eaLnBrk="1" hangingPunct="1">
              <a:spcBef>
                <a:spcPts val="600"/>
              </a:spcBef>
              <a:buFont typeface="Arial" panose="020B0604020202020204" pitchFamily="34" charset="0"/>
              <a:buChar char="•"/>
              <a:defRPr/>
            </a:pPr>
            <a:r>
              <a:rPr lang="en-US" altLang="zh-CN" sz="2400" dirty="0" err="1" smtClean="0">
                <a:latin typeface="+mn-ea"/>
                <a:ea typeface="+mn-ea"/>
              </a:rPr>
              <a:t>int</a:t>
            </a:r>
            <a:r>
              <a:rPr lang="en-US" altLang="zh-CN" sz="2400" dirty="0" smtClean="0">
                <a:latin typeface="+mn-ea"/>
                <a:ea typeface="+mn-ea"/>
              </a:rPr>
              <a:t> </a:t>
            </a:r>
            <a:r>
              <a:rPr lang="en-US" altLang="zh-CN" sz="2400" dirty="0" err="1" smtClean="0">
                <a:latin typeface="+mn-ea"/>
                <a:ea typeface="+mn-ea"/>
              </a:rPr>
              <a:t>i</a:t>
            </a:r>
            <a:r>
              <a:rPr lang="en-US" altLang="zh-CN" sz="2400" dirty="0" smtClean="0">
                <a:latin typeface="+mn-ea"/>
                <a:ea typeface="+mn-ea"/>
              </a:rPr>
              <a:t>=33+35;</a:t>
            </a:r>
          </a:p>
          <a:p>
            <a:pPr marL="800100" lvl="1" indent="-342900" eaLnBrk="1" hangingPunct="1">
              <a:spcBef>
                <a:spcPts val="600"/>
              </a:spcBef>
              <a:buFont typeface="Arial" panose="020B0604020202020204" pitchFamily="34" charset="0"/>
              <a:buChar char="•"/>
              <a:defRPr/>
            </a:pPr>
            <a:r>
              <a:rPr lang="en-US" altLang="zh-CN" sz="2400" dirty="0" smtClean="0">
                <a:latin typeface="+mn-ea"/>
                <a:ea typeface="+mn-ea"/>
              </a:rPr>
              <a:t>String k=“</a:t>
            </a:r>
            <a:r>
              <a:rPr lang="en-US" altLang="zh-CN" sz="2400" dirty="0" err="1" smtClean="0">
                <a:latin typeface="+mn-ea"/>
                <a:ea typeface="+mn-ea"/>
              </a:rPr>
              <a:t>hello”+”world</a:t>
            </a:r>
            <a:r>
              <a:rPr lang="en-US" altLang="zh-CN" sz="2400" dirty="0" smtClean="0">
                <a:latin typeface="+mn-ea"/>
                <a:ea typeface="+mn-ea"/>
              </a:rPr>
              <a:t>”</a:t>
            </a:r>
          </a:p>
          <a:p>
            <a:pPr marL="800100" lvl="1" indent="-342900" eaLnBrk="1" hangingPunct="1">
              <a:spcBef>
                <a:spcPts val="600"/>
              </a:spcBef>
              <a:buFont typeface="Arial" panose="020B0604020202020204" pitchFamily="34" charset="0"/>
              <a:buChar char="•"/>
              <a:defRPr/>
            </a:pPr>
            <a:r>
              <a:rPr lang="en-US" altLang="zh-CN" sz="2400" dirty="0" smtClean="0">
                <a:latin typeface="+mn-ea"/>
                <a:ea typeface="+mn-ea"/>
              </a:rPr>
              <a:t>String s=“hello”+3;</a:t>
            </a:r>
          </a:p>
          <a:p>
            <a:pPr marL="342900" indent="-342900" eaLnBrk="1" hangingPunct="1">
              <a:spcBef>
                <a:spcPts val="600"/>
              </a:spcBef>
              <a:buFont typeface="Arial" panose="020B0604020202020204" pitchFamily="34" charset="0"/>
              <a:buChar char="•"/>
              <a:defRPr/>
            </a:pPr>
            <a:r>
              <a:rPr lang="en-US" altLang="zh-CN" sz="2400" dirty="0" smtClean="0">
                <a:latin typeface="+mn-ea"/>
                <a:ea typeface="+mn-ea"/>
              </a:rPr>
              <a:t>  “+”</a:t>
            </a:r>
            <a:r>
              <a:rPr lang="zh-CN" altLang="en-US" sz="2400" b="1" dirty="0" smtClean="0">
                <a:solidFill>
                  <a:srgbClr val="FF0000"/>
                </a:solidFill>
                <a:latin typeface="+mn-ea"/>
                <a:ea typeface="+mn-ea"/>
              </a:rPr>
              <a:t>两侧的操作数只要有一个是字符串类型</a:t>
            </a:r>
            <a:r>
              <a:rPr lang="zh-CN" altLang="en-US" sz="2400" dirty="0" smtClean="0">
                <a:latin typeface="+mn-ea"/>
                <a:ea typeface="+mn-ea"/>
              </a:rPr>
              <a:t>，系统会自动将另一个操作数转换为字符串然后再进行连接。</a:t>
            </a:r>
            <a:endParaRPr lang="en-US" altLang="zh-CN" sz="2400" dirty="0" smtClean="0">
              <a:latin typeface="+mn-ea"/>
              <a:ea typeface="+mn-ea"/>
            </a:endParaRPr>
          </a:p>
          <a:p>
            <a:pPr lvl="1" eaLnBrk="1" hangingPunct="1">
              <a:spcBef>
                <a:spcPts val="600"/>
              </a:spcBef>
              <a:defRPr/>
            </a:pPr>
            <a:r>
              <a:rPr lang="zh-CN" altLang="en-US" sz="2400" dirty="0" smtClean="0">
                <a:latin typeface="+mn-ea"/>
                <a:ea typeface="+mn-ea"/>
              </a:rPr>
              <a:t>再例：</a:t>
            </a:r>
            <a:endParaRPr lang="en-US" altLang="zh-CN" sz="2400" dirty="0" smtClean="0">
              <a:latin typeface="+mn-ea"/>
              <a:ea typeface="+mn-ea"/>
            </a:endParaRPr>
          </a:p>
          <a:p>
            <a:pPr marL="800100" lvl="1" indent="-342900" eaLnBrk="1" hangingPunct="1">
              <a:spcBef>
                <a:spcPts val="600"/>
              </a:spcBef>
              <a:buFont typeface="Arial" panose="020B0604020202020204" pitchFamily="34" charset="0"/>
              <a:buChar char="•"/>
              <a:defRPr/>
            </a:pPr>
            <a:r>
              <a:rPr lang="en-US" altLang="zh-CN" sz="2400" dirty="0" smtClean="0">
                <a:latin typeface="+mn-ea"/>
                <a:ea typeface="+mn-ea"/>
              </a:rPr>
              <a:t>String s1=“hello”+3+5;</a:t>
            </a:r>
          </a:p>
          <a:p>
            <a:pPr marL="800100" lvl="1" indent="-342900" eaLnBrk="1" hangingPunct="1">
              <a:spcBef>
                <a:spcPts val="600"/>
              </a:spcBef>
              <a:buFont typeface="Arial" panose="020B0604020202020204" pitchFamily="34" charset="0"/>
              <a:buChar char="•"/>
              <a:defRPr/>
            </a:pPr>
            <a:r>
              <a:rPr lang="en-US" altLang="zh-CN" sz="2400" dirty="0" smtClean="0">
                <a:latin typeface="+mn-ea"/>
                <a:ea typeface="+mn-ea"/>
              </a:rPr>
              <a:t>String  s2=3+5+”hello”;</a:t>
            </a:r>
          </a:p>
          <a:p>
            <a:pPr marL="342900" indent="-342900" eaLnBrk="1" hangingPunct="1">
              <a:spcBef>
                <a:spcPts val="600"/>
              </a:spcBef>
              <a:buFont typeface="Arial" panose="020B0604020202020204" pitchFamily="34" charset="0"/>
              <a:buChar char="•"/>
              <a:defRPr/>
            </a:pPr>
            <a:r>
              <a:rPr lang="zh-CN" altLang="en-US" sz="2400" b="1" dirty="0" smtClean="0">
                <a:solidFill>
                  <a:srgbClr val="FF0000"/>
                </a:solidFill>
                <a:latin typeface="+mn-ea"/>
                <a:ea typeface="+mn-ea"/>
              </a:rPr>
              <a:t>注意：</a:t>
            </a:r>
            <a:r>
              <a:rPr lang="en-US" altLang="zh-CN" sz="2400" b="1" dirty="0" smtClean="0">
                <a:solidFill>
                  <a:srgbClr val="FF0000"/>
                </a:solidFill>
                <a:latin typeface="+mn-ea"/>
                <a:ea typeface="+mn-ea"/>
              </a:rPr>
              <a:t>char</a:t>
            </a:r>
            <a:r>
              <a:rPr lang="zh-CN" altLang="en-US" sz="2400" b="1" dirty="0" smtClean="0">
                <a:solidFill>
                  <a:srgbClr val="FF0000"/>
                </a:solidFill>
                <a:latin typeface="+mn-ea"/>
                <a:ea typeface="+mn-ea"/>
              </a:rPr>
              <a:t>类型用“</a:t>
            </a:r>
            <a:r>
              <a:rPr lang="en-US" altLang="zh-CN" sz="2400" b="1" dirty="0" smtClean="0">
                <a:solidFill>
                  <a:srgbClr val="FF0000"/>
                </a:solidFill>
                <a:latin typeface="+mn-ea"/>
                <a:ea typeface="+mn-ea"/>
              </a:rPr>
              <a:t>+</a:t>
            </a:r>
            <a:r>
              <a:rPr lang="zh-CN" altLang="en-US" sz="2400" b="1" dirty="0" smtClean="0">
                <a:solidFill>
                  <a:srgbClr val="FF0000"/>
                </a:solidFill>
                <a:latin typeface="+mn-ea"/>
                <a:ea typeface="+mn-ea"/>
              </a:rPr>
              <a:t>”连接的时候不是做连接运算。</a:t>
            </a:r>
            <a:endParaRPr lang="en-US" altLang="zh-CN" sz="2400" b="1" dirty="0" smtClean="0">
              <a:solidFill>
                <a:srgbClr val="FF0000"/>
              </a:solidFill>
              <a:latin typeface="+mn-ea"/>
              <a:ea typeface="+mn-ea"/>
            </a:endParaRPr>
          </a:p>
        </p:txBody>
      </p:sp>
      <p:sp>
        <p:nvSpPr>
          <p:cNvPr id="1198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extLst>
      <p:ext uri="{BB962C8B-B14F-4D97-AF65-F5344CB8AC3E}">
        <p14:creationId xmlns:p14="http://schemas.microsoft.com/office/powerpoint/2010/main" val="29245045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内容占位符 2"/>
          <p:cNvSpPr>
            <a:spLocks noGrp="1"/>
          </p:cNvSpPr>
          <p:nvPr>
            <p:ph idx="1"/>
          </p:nvPr>
        </p:nvSpPr>
        <p:spPr>
          <a:xfrm>
            <a:off x="385763" y="1066800"/>
            <a:ext cx="8229600" cy="5059363"/>
          </a:xfrm>
        </p:spPr>
        <p:txBody>
          <a:bodyPr/>
          <a:lstStyle/>
          <a:p>
            <a:pPr eaLnBrk="1" hangingPunct="1"/>
            <a:r>
              <a:rPr lang="en-US" altLang="zh-CN" b="1" smtClean="0">
                <a:solidFill>
                  <a:srgbClr val="0070C0"/>
                </a:solidFill>
              </a:rPr>
              <a:t>2.3.2 </a:t>
            </a:r>
            <a:r>
              <a:rPr lang="zh-CN" altLang="en-US" b="1" smtClean="0">
                <a:solidFill>
                  <a:srgbClr val="0070C0"/>
                </a:solidFill>
              </a:rPr>
              <a:t>赋值运算符</a:t>
            </a:r>
            <a:endParaRPr lang="en-US" altLang="zh-CN" b="1" smtClean="0">
              <a:solidFill>
                <a:srgbClr val="0070C0"/>
              </a:solidFill>
            </a:endParaRPr>
          </a:p>
          <a:p>
            <a:pPr lvl="1" eaLnBrk="1" hangingPunct="1"/>
            <a:r>
              <a:rPr lang="zh-CN" altLang="zh-CN" smtClean="0"/>
              <a:t>赋值运算符的作用就是将常量、变量或表达式的值赋给某一个变量</a:t>
            </a:r>
            <a:r>
              <a:rPr lang="zh-CN" altLang="en-US" smtClean="0"/>
              <a:t>，表</a:t>
            </a:r>
            <a:r>
              <a:rPr lang="en-US" altLang="zh-CN" smtClean="0"/>
              <a:t>2-6</a:t>
            </a:r>
            <a:r>
              <a:rPr lang="zh-CN" altLang="en-US" smtClean="0"/>
              <a:t>列出了</a:t>
            </a:r>
            <a:r>
              <a:rPr lang="en-US" altLang="zh-CN" smtClean="0"/>
              <a:t>Java</a:t>
            </a:r>
            <a:r>
              <a:rPr lang="zh-CN" altLang="en-US" smtClean="0"/>
              <a:t>中的赋值运算符及用法。</a:t>
            </a:r>
            <a:endParaRPr lang="en-US" altLang="zh-CN" b="1" smtClean="0">
              <a:solidFill>
                <a:srgbClr val="009ED6"/>
              </a:solidFill>
            </a:endParaRPr>
          </a:p>
          <a:p>
            <a:pPr eaLnBrk="1" hangingPunct="1"/>
            <a:endParaRPr lang="en-US" altLang="zh-CN" b="1" smtClean="0">
              <a:solidFill>
                <a:srgbClr val="009ED6"/>
              </a:solidFill>
            </a:endParaRPr>
          </a:p>
        </p:txBody>
      </p:sp>
      <p:pic>
        <p:nvPicPr>
          <p:cNvPr id="105475"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22563"/>
            <a:ext cx="8512175" cy="32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1"/>
          </p:nvPr>
        </p:nvSpPr>
        <p:spPr>
          <a:xfrm>
            <a:off x="361950" y="1066800"/>
            <a:ext cx="8229600" cy="5458691"/>
          </a:xfrm>
        </p:spPr>
        <p:txBody>
          <a:bodyPr/>
          <a:lstStyle/>
          <a:p>
            <a:pPr eaLnBrk="1" hangingPunct="1">
              <a:lnSpc>
                <a:spcPct val="120000"/>
              </a:lnSpc>
              <a:spcBef>
                <a:spcPts val="1200"/>
              </a:spcBef>
            </a:pPr>
            <a:r>
              <a:rPr lang="en-US" altLang="zh-CN" b="1" dirty="0" smtClean="0">
                <a:solidFill>
                  <a:srgbClr val="0070C0"/>
                </a:solidFill>
              </a:rPr>
              <a:t>2.3.2 </a:t>
            </a:r>
            <a:r>
              <a:rPr lang="zh-CN" altLang="en-US" b="1" dirty="0" smtClean="0">
                <a:solidFill>
                  <a:srgbClr val="0070C0"/>
                </a:solidFill>
              </a:rPr>
              <a:t>赋值运算符</a:t>
            </a:r>
            <a:endParaRPr lang="en-US" altLang="zh-CN" b="1" dirty="0" smtClean="0">
              <a:solidFill>
                <a:srgbClr val="0070C0"/>
              </a:solidFill>
            </a:endParaRPr>
          </a:p>
          <a:p>
            <a:pPr lvl="1" eaLnBrk="1" hangingPunct="1">
              <a:lnSpc>
                <a:spcPct val="120000"/>
              </a:lnSpc>
              <a:spcBef>
                <a:spcPts val="1200"/>
              </a:spcBef>
            </a:pPr>
            <a:r>
              <a:rPr lang="zh-CN" altLang="en-US" dirty="0" smtClean="0"/>
              <a:t>在赋值运算符的使用中，需要注意以下几个问题：</a:t>
            </a:r>
          </a:p>
          <a:p>
            <a:pPr marL="457200" lvl="1" indent="0" eaLnBrk="1" hangingPunct="1">
              <a:lnSpc>
                <a:spcPct val="120000"/>
              </a:lnSpc>
              <a:spcBef>
                <a:spcPts val="1200"/>
              </a:spcBef>
              <a:buNone/>
            </a:pPr>
            <a:r>
              <a:rPr lang="zh-CN" altLang="en-US" dirty="0" smtClean="0"/>
              <a:t>（</a:t>
            </a:r>
            <a:r>
              <a:rPr lang="en-US" altLang="zh-CN" dirty="0" smtClean="0"/>
              <a:t>1</a:t>
            </a:r>
            <a:r>
              <a:rPr lang="zh-CN" altLang="en-US" dirty="0" smtClean="0"/>
              <a:t>）</a:t>
            </a:r>
            <a:r>
              <a:rPr lang="zh-CN" altLang="en-US" dirty="0"/>
              <a:t>在赋值过程中，运算顺序从右往左。</a:t>
            </a:r>
            <a:endParaRPr lang="zh-CN" altLang="zh-CN" dirty="0"/>
          </a:p>
          <a:p>
            <a:pPr marL="457200" lvl="1" indent="0" eaLnBrk="1" hangingPunct="1">
              <a:lnSpc>
                <a:spcPct val="120000"/>
              </a:lnSpc>
              <a:spcBef>
                <a:spcPts val="1200"/>
              </a:spcBef>
              <a:buNone/>
            </a:pPr>
            <a:r>
              <a:rPr lang="zh-CN" altLang="en-US" dirty="0" smtClean="0"/>
              <a:t>（</a:t>
            </a:r>
            <a:r>
              <a:rPr lang="en-US" altLang="zh-CN" dirty="0" smtClean="0"/>
              <a:t>2</a:t>
            </a:r>
            <a:r>
              <a:rPr lang="zh-CN" altLang="en-US" dirty="0" smtClean="0"/>
              <a:t>）</a:t>
            </a:r>
            <a:r>
              <a:rPr lang="zh-CN" altLang="en-US" b="1" dirty="0" smtClean="0">
                <a:solidFill>
                  <a:srgbClr val="FF0000"/>
                </a:solidFill>
              </a:rPr>
              <a:t>在</a:t>
            </a:r>
            <a:r>
              <a:rPr lang="en-US" altLang="zh-CN" b="1" dirty="0" smtClean="0">
                <a:solidFill>
                  <a:srgbClr val="FF0000"/>
                </a:solidFill>
              </a:rPr>
              <a:t>Java</a:t>
            </a:r>
            <a:r>
              <a:rPr lang="zh-CN" altLang="en-US" b="1" dirty="0" smtClean="0">
                <a:solidFill>
                  <a:srgbClr val="FF0000"/>
                </a:solidFill>
              </a:rPr>
              <a:t>中可以通过一条赋值语句对多个变量进行赋值。</a:t>
            </a:r>
            <a:endParaRPr lang="en-US" altLang="zh-CN" b="1" dirty="0" smtClean="0">
              <a:solidFill>
                <a:srgbClr val="FF0000"/>
              </a:solidFill>
            </a:endParaRPr>
          </a:p>
          <a:p>
            <a:pPr marL="457200" lvl="1" indent="0" eaLnBrk="1" hangingPunct="1">
              <a:lnSpc>
                <a:spcPct val="120000"/>
              </a:lnSpc>
              <a:spcBef>
                <a:spcPts val="1200"/>
              </a:spcBef>
              <a:buNone/>
            </a:pPr>
            <a:endParaRPr lang="en-US" altLang="zh-CN" dirty="0" smtClean="0"/>
          </a:p>
          <a:p>
            <a:pPr marL="457200" lvl="1" indent="0" eaLnBrk="1" hangingPunct="1">
              <a:lnSpc>
                <a:spcPct val="120000"/>
              </a:lnSpc>
              <a:spcBef>
                <a:spcPts val="1200"/>
              </a:spcBef>
              <a:buNone/>
            </a:pPr>
            <a:endParaRPr lang="en-US" altLang="zh-CN" dirty="0" smtClean="0"/>
          </a:p>
          <a:p>
            <a:pPr marL="457200" lvl="1" indent="0" eaLnBrk="1" hangingPunct="1">
              <a:lnSpc>
                <a:spcPct val="120000"/>
              </a:lnSpc>
              <a:spcBef>
                <a:spcPts val="1200"/>
              </a:spcBef>
              <a:buNone/>
            </a:pPr>
            <a:endParaRPr lang="en-US" altLang="zh-CN" dirty="0" smtClean="0"/>
          </a:p>
          <a:p>
            <a:pPr marL="457200" lvl="1" indent="0" eaLnBrk="1" hangingPunct="1">
              <a:lnSpc>
                <a:spcPct val="120000"/>
              </a:lnSpc>
              <a:spcBef>
                <a:spcPts val="1200"/>
              </a:spcBef>
              <a:buNone/>
            </a:pPr>
            <a:r>
              <a:rPr lang="zh-CN" altLang="en-US" dirty="0" smtClean="0"/>
              <a:t>（</a:t>
            </a:r>
            <a:r>
              <a:rPr lang="en-US" altLang="zh-CN" dirty="0" smtClean="0"/>
              <a:t>3</a:t>
            </a:r>
            <a:r>
              <a:rPr lang="zh-CN" altLang="en-US" dirty="0" smtClean="0"/>
              <a:t>）</a:t>
            </a:r>
            <a:r>
              <a:rPr lang="zh-CN" altLang="zh-CN" dirty="0" smtClean="0"/>
              <a:t>除了“</a:t>
            </a:r>
            <a:r>
              <a:rPr lang="en-US" altLang="zh-CN" dirty="0" smtClean="0"/>
              <a:t>=</a:t>
            </a:r>
            <a:r>
              <a:rPr lang="zh-CN" altLang="zh-CN" dirty="0" smtClean="0"/>
              <a:t>”，其它的都是特殊的赋值运算符，以“</a:t>
            </a:r>
            <a:r>
              <a:rPr lang="en-US" altLang="zh-CN" dirty="0" smtClean="0"/>
              <a:t>+=</a:t>
            </a:r>
            <a:r>
              <a:rPr lang="zh-CN" altLang="zh-CN" dirty="0" smtClean="0"/>
              <a:t>”为例，</a:t>
            </a:r>
            <a:r>
              <a:rPr lang="en-US" altLang="zh-CN" dirty="0" smtClean="0"/>
              <a:t>x += 3</a:t>
            </a:r>
            <a:r>
              <a:rPr lang="zh-CN" altLang="zh-CN" dirty="0" smtClean="0"/>
              <a:t>就相当于</a:t>
            </a:r>
            <a:r>
              <a:rPr lang="en-US" altLang="zh-CN" dirty="0" smtClean="0"/>
              <a:t>x = x + 3</a:t>
            </a:r>
            <a:r>
              <a:rPr lang="zh-CN" altLang="zh-CN" dirty="0" smtClean="0"/>
              <a:t>，首先会进行加法运算</a:t>
            </a:r>
            <a:r>
              <a:rPr lang="en-US" altLang="zh-CN" dirty="0" smtClean="0"/>
              <a:t>x+3</a:t>
            </a:r>
            <a:r>
              <a:rPr lang="zh-CN" altLang="zh-CN" dirty="0" smtClean="0"/>
              <a:t>，再将运算结果赋值给变量</a:t>
            </a:r>
            <a:r>
              <a:rPr lang="en-US" altLang="zh-CN" dirty="0" smtClean="0"/>
              <a:t>x</a:t>
            </a:r>
            <a:r>
              <a:rPr lang="zh-CN" altLang="zh-CN" dirty="0" smtClean="0"/>
              <a:t>。</a:t>
            </a:r>
            <a:r>
              <a:rPr lang="en-US" altLang="zh-CN" dirty="0" smtClean="0"/>
              <a:t>-=</a:t>
            </a:r>
            <a:r>
              <a:rPr lang="zh-CN" altLang="zh-CN" dirty="0" smtClean="0"/>
              <a:t>、</a:t>
            </a:r>
            <a:r>
              <a:rPr lang="en-US" altLang="zh-CN" dirty="0" smtClean="0"/>
              <a:t>*=</a:t>
            </a:r>
            <a:r>
              <a:rPr lang="zh-CN" altLang="zh-CN" dirty="0" smtClean="0"/>
              <a:t>、</a:t>
            </a:r>
            <a:r>
              <a:rPr lang="en-US" altLang="zh-CN" dirty="0" smtClean="0"/>
              <a:t>/=</a:t>
            </a:r>
            <a:r>
              <a:rPr lang="zh-CN" altLang="zh-CN" dirty="0" smtClean="0"/>
              <a:t>、</a:t>
            </a:r>
            <a:r>
              <a:rPr lang="en-US" altLang="zh-CN" dirty="0" smtClean="0"/>
              <a:t>%=</a:t>
            </a:r>
            <a:r>
              <a:rPr lang="zh-CN" altLang="zh-CN" dirty="0" smtClean="0"/>
              <a:t>赋值运算符都可依此类推。</a:t>
            </a:r>
            <a:endParaRPr lang="en-US" altLang="zh-CN" dirty="0" smtClean="0"/>
          </a:p>
          <a:p>
            <a:pPr marL="914400" lvl="2" indent="0" eaLnBrk="1" hangingPunct="1">
              <a:lnSpc>
                <a:spcPct val="120000"/>
              </a:lnSpc>
              <a:spcBef>
                <a:spcPts val="1200"/>
              </a:spcBef>
              <a:buFontTx/>
              <a:buNone/>
            </a:pPr>
            <a:endParaRPr lang="en-US" altLang="zh-CN" dirty="0" smtClean="0"/>
          </a:p>
          <a:p>
            <a:pPr eaLnBrk="1" hangingPunct="1">
              <a:lnSpc>
                <a:spcPct val="120000"/>
              </a:lnSpc>
              <a:spcBef>
                <a:spcPts val="1200"/>
              </a:spcBef>
            </a:pPr>
            <a:endParaRPr lang="en-US" altLang="zh-CN" sz="2000" dirty="0" smtClean="0"/>
          </a:p>
        </p:txBody>
      </p:sp>
      <p:pic>
        <p:nvPicPr>
          <p:cNvPr id="10649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556" y="3325091"/>
            <a:ext cx="6148388" cy="114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2"/>
          <p:cNvSpPr>
            <a:spLocks noGrp="1"/>
          </p:cNvSpPr>
          <p:nvPr>
            <p:ph idx="1"/>
          </p:nvPr>
        </p:nvSpPr>
        <p:spPr>
          <a:xfrm>
            <a:off x="374650" y="1066800"/>
            <a:ext cx="8318500" cy="4930775"/>
          </a:xfrm>
        </p:spPr>
        <p:txBody>
          <a:bodyPr/>
          <a:lstStyle/>
          <a:p>
            <a:pPr lvl="1" eaLnBrk="1" hangingPunct="1">
              <a:lnSpc>
                <a:spcPct val="110000"/>
              </a:lnSpc>
              <a:spcBef>
                <a:spcPts val="600"/>
              </a:spcBef>
            </a:pPr>
            <a:r>
              <a:rPr lang="zh-CN" altLang="zh-CN" dirty="0" smtClean="0"/>
              <a:t>在为变量赋值时，当两种类型彼此不兼容，或者目标类型取值范围小于源类型时，需要进行强制类型转换。</a:t>
            </a:r>
            <a:endParaRPr lang="en-US" altLang="zh-CN" dirty="0" smtClean="0"/>
          </a:p>
          <a:p>
            <a:pPr lvl="1" eaLnBrk="1" hangingPunct="1">
              <a:lnSpc>
                <a:spcPct val="110000"/>
              </a:lnSpc>
              <a:spcBef>
                <a:spcPts val="600"/>
              </a:spcBef>
            </a:pPr>
            <a:r>
              <a:rPr lang="zh-CN" altLang="zh-CN" b="1" dirty="0" smtClean="0">
                <a:solidFill>
                  <a:srgbClr val="FF0000"/>
                </a:solidFill>
              </a:rPr>
              <a:t>在使用</a:t>
            </a:r>
            <a:r>
              <a:rPr lang="en-US" altLang="zh-CN" b="1" dirty="0" smtClean="0">
                <a:solidFill>
                  <a:srgbClr val="FF0000"/>
                </a:solidFill>
              </a:rPr>
              <a:t>+=</a:t>
            </a:r>
            <a:r>
              <a:rPr lang="zh-CN" altLang="zh-CN" b="1" dirty="0" smtClean="0">
                <a:solidFill>
                  <a:srgbClr val="FF0000"/>
                </a:solidFill>
              </a:rPr>
              <a:t>、</a:t>
            </a:r>
            <a:r>
              <a:rPr lang="en-US" altLang="zh-CN" b="1" dirty="0" smtClean="0">
                <a:solidFill>
                  <a:srgbClr val="FF0000"/>
                </a:solidFill>
              </a:rPr>
              <a:t>-=</a:t>
            </a:r>
            <a:r>
              <a:rPr lang="zh-CN" altLang="zh-CN" b="1" dirty="0" smtClean="0">
                <a:solidFill>
                  <a:srgbClr val="FF0000"/>
                </a:solidFill>
              </a:rPr>
              <a:t>、</a:t>
            </a:r>
            <a:r>
              <a:rPr lang="en-US" altLang="zh-CN" b="1" dirty="0" smtClean="0">
                <a:solidFill>
                  <a:srgbClr val="FF0000"/>
                </a:solidFill>
              </a:rPr>
              <a:t>*=</a:t>
            </a:r>
            <a:r>
              <a:rPr lang="zh-CN" altLang="zh-CN" b="1" dirty="0" smtClean="0">
                <a:solidFill>
                  <a:srgbClr val="FF0000"/>
                </a:solidFill>
              </a:rPr>
              <a:t>、</a:t>
            </a:r>
            <a:r>
              <a:rPr lang="en-US" altLang="zh-CN" b="1" dirty="0" smtClean="0">
                <a:solidFill>
                  <a:srgbClr val="FF0000"/>
                </a:solidFill>
              </a:rPr>
              <a:t>/=</a:t>
            </a:r>
            <a:r>
              <a:rPr lang="zh-CN" altLang="zh-CN" b="1" dirty="0" smtClean="0">
                <a:solidFill>
                  <a:srgbClr val="FF0000"/>
                </a:solidFill>
              </a:rPr>
              <a:t>、</a:t>
            </a:r>
            <a:r>
              <a:rPr lang="en-US" altLang="zh-CN" b="1" dirty="0" smtClean="0">
                <a:solidFill>
                  <a:srgbClr val="FF0000"/>
                </a:solidFill>
              </a:rPr>
              <a:t>%= </a:t>
            </a:r>
            <a:r>
              <a:rPr lang="zh-CN" altLang="zh-CN" b="1" dirty="0" smtClean="0">
                <a:solidFill>
                  <a:srgbClr val="FF0000"/>
                </a:solidFill>
              </a:rPr>
              <a:t>运算符进行赋值时，强制类型转换会自动完成，程序不需要做任何显式地声明。</a:t>
            </a:r>
            <a:endParaRPr lang="en-US" altLang="zh-CN" b="1" dirty="0" smtClean="0">
              <a:solidFill>
                <a:srgbClr val="FF0000"/>
              </a:solidFill>
            </a:endParaRPr>
          </a:p>
          <a:p>
            <a:pPr lvl="1" eaLnBrk="1" hangingPunct="1">
              <a:lnSpc>
                <a:spcPct val="110000"/>
              </a:lnSpc>
              <a:spcBef>
                <a:spcPts val="600"/>
              </a:spcBef>
            </a:pPr>
            <a:r>
              <a:rPr lang="zh-CN" altLang="en-US" dirty="0" smtClean="0"/>
              <a:t>接下来，通过一个案例来演示这种情况</a:t>
            </a:r>
            <a:r>
              <a:rPr lang="zh-CN" altLang="en-US" sz="2400" dirty="0" smtClean="0"/>
              <a:t>，</a:t>
            </a:r>
            <a:r>
              <a:rPr lang="zh-CN" altLang="en-US" dirty="0" smtClean="0"/>
              <a:t>如例</a:t>
            </a:r>
            <a:r>
              <a:rPr lang="en-US" altLang="zh-CN" dirty="0" smtClean="0"/>
              <a:t>2-5</a:t>
            </a:r>
            <a:r>
              <a:rPr lang="zh-CN" altLang="en-US" dirty="0" smtClean="0"/>
              <a:t>所示。</a:t>
            </a:r>
          </a:p>
        </p:txBody>
      </p:sp>
      <p:sp>
        <p:nvSpPr>
          <p:cNvPr id="10752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多学一招</a:t>
            </a:r>
          </a:p>
        </p:txBody>
      </p:sp>
      <p:pic>
        <p:nvPicPr>
          <p:cNvPr id="107524" name="图片 1"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3016250"/>
            <a:ext cx="7200900"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972" y="4315696"/>
            <a:ext cx="64801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2"/>
          <p:cNvSpPr>
            <a:spLocks noGrp="1"/>
          </p:cNvSpPr>
          <p:nvPr>
            <p:ph idx="1"/>
          </p:nvPr>
        </p:nvSpPr>
        <p:spPr>
          <a:xfrm>
            <a:off x="385763" y="1066800"/>
            <a:ext cx="8229600" cy="5059363"/>
          </a:xfrm>
        </p:spPr>
        <p:txBody>
          <a:bodyPr/>
          <a:lstStyle/>
          <a:p>
            <a:pPr eaLnBrk="1" hangingPunct="1"/>
            <a:r>
              <a:rPr lang="en-US" altLang="zh-CN" b="1" smtClean="0">
                <a:solidFill>
                  <a:srgbClr val="0070C0"/>
                </a:solidFill>
              </a:rPr>
              <a:t>2.3.3 </a:t>
            </a:r>
            <a:r>
              <a:rPr lang="zh-CN" altLang="en-US" b="1" smtClean="0">
                <a:solidFill>
                  <a:srgbClr val="0070C0"/>
                </a:solidFill>
              </a:rPr>
              <a:t>比较运算符</a:t>
            </a:r>
            <a:endParaRPr lang="en-US" altLang="zh-CN" b="1" smtClean="0">
              <a:solidFill>
                <a:srgbClr val="0070C0"/>
              </a:solidFill>
            </a:endParaRPr>
          </a:p>
          <a:p>
            <a:pPr lvl="1" eaLnBrk="1" hangingPunct="1"/>
            <a:r>
              <a:rPr lang="zh-CN" altLang="en-US" smtClean="0"/>
              <a:t>比较运算符用于对两个数值或变量进行比较，其结果是一个布尔值，即</a:t>
            </a:r>
            <a:r>
              <a:rPr lang="en-US" altLang="zh-CN" smtClean="0"/>
              <a:t>true</a:t>
            </a:r>
            <a:r>
              <a:rPr lang="zh-CN" altLang="en-US" smtClean="0"/>
              <a:t>或</a:t>
            </a:r>
            <a:r>
              <a:rPr lang="en-US" altLang="zh-CN" smtClean="0"/>
              <a:t>false</a:t>
            </a:r>
            <a:r>
              <a:rPr lang="zh-CN" altLang="en-US" smtClean="0"/>
              <a:t>。</a:t>
            </a:r>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r>
              <a:rPr lang="zh-CN" altLang="zh-CN" smtClean="0"/>
              <a:t>比较运算符在使用时需要注意一个问题，不能将比较运算符“</a:t>
            </a:r>
            <a:r>
              <a:rPr lang="en-US" altLang="zh-CN" smtClean="0"/>
              <a:t>==</a:t>
            </a:r>
            <a:r>
              <a:rPr lang="zh-CN" altLang="zh-CN" smtClean="0"/>
              <a:t>”误写成赋值运算符“</a:t>
            </a:r>
            <a:r>
              <a:rPr lang="en-US" altLang="zh-CN" smtClean="0"/>
              <a:t>=</a:t>
            </a:r>
            <a:r>
              <a:rPr lang="zh-CN" altLang="zh-CN" smtClean="0"/>
              <a:t>”。</a:t>
            </a:r>
            <a:endParaRPr lang="zh-CN" altLang="en-US" smtClean="0"/>
          </a:p>
        </p:txBody>
      </p:sp>
      <p:pic>
        <p:nvPicPr>
          <p:cNvPr id="108547"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5488" y="2678113"/>
            <a:ext cx="7759700"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内容占位符 2"/>
          <p:cNvSpPr>
            <a:spLocks noGrp="1"/>
          </p:cNvSpPr>
          <p:nvPr>
            <p:ph idx="1"/>
          </p:nvPr>
        </p:nvSpPr>
        <p:spPr>
          <a:xfrm>
            <a:off x="352425" y="1065213"/>
            <a:ext cx="3460750" cy="5441950"/>
          </a:xfrm>
        </p:spPr>
        <p:txBody>
          <a:bodyPr/>
          <a:lstStyle/>
          <a:p>
            <a:pPr eaLnBrk="1" hangingPunct="1"/>
            <a:r>
              <a:rPr lang="en-US" altLang="zh-CN" b="1" smtClean="0">
                <a:solidFill>
                  <a:srgbClr val="0070C0"/>
                </a:solidFill>
              </a:rPr>
              <a:t>2.3.4 </a:t>
            </a:r>
            <a:r>
              <a:rPr lang="zh-CN" altLang="en-US" b="1" smtClean="0">
                <a:solidFill>
                  <a:srgbClr val="0070C0"/>
                </a:solidFill>
              </a:rPr>
              <a:t>逻辑运算符</a:t>
            </a:r>
            <a:endParaRPr lang="en-US" altLang="zh-CN" b="1" smtClean="0">
              <a:solidFill>
                <a:srgbClr val="0070C0"/>
              </a:solidFill>
            </a:endParaRPr>
          </a:p>
          <a:p>
            <a:pPr lvl="1" eaLnBrk="1" hangingPunct="1"/>
            <a:r>
              <a:rPr lang="zh-CN" altLang="zh-CN" smtClean="0"/>
              <a:t>逻辑运算符用于对布尔型的数据进行操作，其结果仍是一个布尔型</a:t>
            </a:r>
            <a:r>
              <a:rPr lang="zh-CN" altLang="en-US" smtClean="0"/>
              <a:t>。</a:t>
            </a:r>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p:txBody>
      </p:sp>
      <p:pic>
        <p:nvPicPr>
          <p:cNvPr id="1095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538" y="950913"/>
            <a:ext cx="4951412" cy="555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7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内容占位符 2"/>
          <p:cNvSpPr>
            <a:spLocks noGrp="1"/>
          </p:cNvSpPr>
          <p:nvPr>
            <p:ph idx="1"/>
          </p:nvPr>
        </p:nvSpPr>
        <p:spPr>
          <a:xfrm>
            <a:off x="338138" y="923925"/>
            <a:ext cx="8229600" cy="5791200"/>
          </a:xfrm>
        </p:spPr>
        <p:txBody>
          <a:bodyPr/>
          <a:lstStyle/>
          <a:p>
            <a:pPr eaLnBrk="1" hangingPunct="1"/>
            <a:r>
              <a:rPr lang="en-US" altLang="zh-CN" b="1" smtClean="0">
                <a:solidFill>
                  <a:srgbClr val="0070C0"/>
                </a:solidFill>
              </a:rPr>
              <a:t>2.3.4 </a:t>
            </a:r>
            <a:r>
              <a:rPr lang="zh-CN" altLang="en-US" b="1" smtClean="0">
                <a:solidFill>
                  <a:srgbClr val="0070C0"/>
                </a:solidFill>
              </a:rPr>
              <a:t>逻辑运算符</a:t>
            </a:r>
            <a:endParaRPr lang="en-US" altLang="zh-CN" b="1" smtClean="0">
              <a:solidFill>
                <a:srgbClr val="0070C0"/>
              </a:solidFill>
            </a:endParaRPr>
          </a:p>
          <a:p>
            <a:pPr lvl="1" eaLnBrk="1" hangingPunct="1"/>
            <a:r>
              <a:rPr lang="zh-CN" altLang="zh-CN" smtClean="0"/>
              <a:t>在使用逻辑运算符的过程中，需要注意以下几个细节：</a:t>
            </a:r>
          </a:p>
          <a:p>
            <a:pPr lvl="1" eaLnBrk="1" hangingPunct="1"/>
            <a:r>
              <a:rPr lang="zh-CN" altLang="en-US" smtClean="0"/>
              <a:t>（</a:t>
            </a:r>
            <a:r>
              <a:rPr lang="en-US" altLang="zh-CN" smtClean="0"/>
              <a:t>1</a:t>
            </a:r>
            <a:r>
              <a:rPr lang="zh-CN" altLang="en-US" smtClean="0"/>
              <a:t>）</a:t>
            </a:r>
            <a:r>
              <a:rPr lang="zh-CN" altLang="zh-CN" smtClean="0"/>
              <a:t>逻辑运算符可以针对结果为布尔值的表达式进行运算。如：</a:t>
            </a:r>
            <a:r>
              <a:rPr lang="en-US" altLang="zh-CN" smtClean="0"/>
              <a:t>x &gt; 3 &amp;&amp; y != 0</a:t>
            </a:r>
            <a:r>
              <a:rPr lang="zh-CN" altLang="zh-CN" smtClean="0"/>
              <a:t>。</a:t>
            </a:r>
          </a:p>
          <a:p>
            <a:pPr lvl="1" eaLnBrk="1" hangingPunct="1"/>
            <a:r>
              <a:rPr lang="zh-CN" altLang="en-US" smtClean="0"/>
              <a:t>（</a:t>
            </a:r>
            <a:r>
              <a:rPr lang="en-US" altLang="zh-CN" smtClean="0"/>
              <a:t>2</a:t>
            </a:r>
            <a:r>
              <a:rPr lang="zh-CN" altLang="en-US" smtClean="0"/>
              <a:t>）</a:t>
            </a:r>
            <a:r>
              <a:rPr lang="zh-CN" altLang="zh-CN" smtClean="0"/>
              <a:t>运算符“</a:t>
            </a:r>
            <a:r>
              <a:rPr lang="en-US" altLang="zh-CN" smtClean="0"/>
              <a:t>&amp;</a:t>
            </a:r>
            <a:r>
              <a:rPr lang="zh-CN" altLang="zh-CN" smtClean="0"/>
              <a:t>”和“</a:t>
            </a:r>
            <a:r>
              <a:rPr lang="en-US" altLang="zh-CN" smtClean="0"/>
              <a:t>&amp;&amp;</a:t>
            </a:r>
            <a:r>
              <a:rPr lang="zh-CN" altLang="zh-CN" smtClean="0"/>
              <a:t>”都表示与操作，当且仅当运算符两边的操作数都为</a:t>
            </a:r>
            <a:r>
              <a:rPr lang="en-US" altLang="zh-CN" smtClean="0"/>
              <a:t>true</a:t>
            </a:r>
            <a:r>
              <a:rPr lang="zh-CN" altLang="zh-CN" smtClean="0"/>
              <a:t>时，其结果才为</a:t>
            </a:r>
            <a:r>
              <a:rPr lang="en-US" altLang="zh-CN" smtClean="0"/>
              <a:t>true</a:t>
            </a:r>
            <a:r>
              <a:rPr lang="zh-CN" altLang="zh-CN" smtClean="0"/>
              <a:t>，否则结果为</a:t>
            </a:r>
            <a:r>
              <a:rPr lang="en-US" altLang="zh-CN" smtClean="0"/>
              <a:t>false</a:t>
            </a:r>
            <a:r>
              <a:rPr lang="zh-CN" altLang="zh-CN" smtClean="0"/>
              <a:t>。当运算符“</a:t>
            </a:r>
            <a:r>
              <a:rPr lang="en-US" altLang="zh-CN" smtClean="0"/>
              <a:t>&amp;</a:t>
            </a:r>
            <a:r>
              <a:rPr lang="zh-CN" altLang="zh-CN" smtClean="0"/>
              <a:t>”和“</a:t>
            </a:r>
            <a:r>
              <a:rPr lang="en-US" altLang="zh-CN" smtClean="0"/>
              <a:t>&amp;&amp;</a:t>
            </a:r>
            <a:r>
              <a:rPr lang="zh-CN" altLang="zh-CN" smtClean="0"/>
              <a:t>”的右边为表达式时，两者在使用上还有一定的区别。在使用“</a:t>
            </a:r>
            <a:r>
              <a:rPr lang="en-US" altLang="zh-CN" smtClean="0"/>
              <a:t>&amp;</a:t>
            </a:r>
            <a:r>
              <a:rPr lang="zh-CN" altLang="zh-CN" smtClean="0"/>
              <a:t>”进行运算时，不论左边为</a:t>
            </a:r>
            <a:r>
              <a:rPr lang="en-US" altLang="zh-CN" smtClean="0"/>
              <a:t>true</a:t>
            </a:r>
            <a:r>
              <a:rPr lang="zh-CN" altLang="zh-CN" smtClean="0"/>
              <a:t>或者</a:t>
            </a:r>
            <a:r>
              <a:rPr lang="en-US" altLang="zh-CN" smtClean="0"/>
              <a:t>false</a:t>
            </a:r>
            <a:r>
              <a:rPr lang="zh-CN" altLang="zh-CN" smtClean="0"/>
              <a:t>，右边的表达式都会进行运算。如果使用“</a:t>
            </a:r>
            <a:r>
              <a:rPr lang="en-US" altLang="zh-CN" smtClean="0"/>
              <a:t>&amp;&amp;</a:t>
            </a:r>
            <a:r>
              <a:rPr lang="zh-CN" altLang="zh-CN" smtClean="0"/>
              <a:t>”进行运算，当左边为</a:t>
            </a:r>
            <a:r>
              <a:rPr lang="en-US" altLang="zh-CN" smtClean="0"/>
              <a:t>false</a:t>
            </a:r>
            <a:r>
              <a:rPr lang="zh-CN" altLang="zh-CN" smtClean="0"/>
              <a:t>时，右边的表达式不会进行运算，</a:t>
            </a:r>
            <a:r>
              <a:rPr lang="zh-CN" altLang="zh-CN" b="1" smtClean="0">
                <a:solidFill>
                  <a:srgbClr val="FF0000"/>
                </a:solidFill>
              </a:rPr>
              <a:t>因此“</a:t>
            </a:r>
            <a:r>
              <a:rPr lang="en-US" altLang="zh-CN" b="1" smtClean="0">
                <a:solidFill>
                  <a:srgbClr val="FF0000"/>
                </a:solidFill>
              </a:rPr>
              <a:t>&amp;&amp;</a:t>
            </a:r>
            <a:r>
              <a:rPr lang="zh-CN" altLang="zh-CN" b="1" smtClean="0">
                <a:solidFill>
                  <a:srgbClr val="FF0000"/>
                </a:solidFill>
              </a:rPr>
              <a:t>”被称作短路与</a:t>
            </a:r>
            <a:r>
              <a:rPr lang="zh-CN" altLang="en-US" smtClean="0"/>
              <a:t>。</a:t>
            </a:r>
            <a:endParaRPr lang="en-US" altLang="zh-CN" smtClean="0"/>
          </a:p>
        </p:txBody>
      </p:sp>
      <p:sp>
        <p:nvSpPr>
          <p:cNvPr id="11059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2"/>
          <p:cNvSpPr>
            <a:spLocks noGrp="1"/>
          </p:cNvSpPr>
          <p:nvPr>
            <p:ph idx="1"/>
          </p:nvPr>
        </p:nvSpPr>
        <p:spPr>
          <a:xfrm>
            <a:off x="338138" y="923925"/>
            <a:ext cx="8440737" cy="5791200"/>
          </a:xfrm>
        </p:spPr>
        <p:txBody>
          <a:bodyPr/>
          <a:lstStyle/>
          <a:p>
            <a:pPr eaLnBrk="1" hangingPunct="1">
              <a:lnSpc>
                <a:spcPct val="120000"/>
              </a:lnSpc>
              <a:spcBef>
                <a:spcPts val="600"/>
              </a:spcBef>
            </a:pPr>
            <a:r>
              <a:rPr lang="en-US" altLang="zh-CN" b="1" smtClean="0">
                <a:solidFill>
                  <a:srgbClr val="0070C0"/>
                </a:solidFill>
              </a:rPr>
              <a:t>2.3.4 </a:t>
            </a:r>
            <a:r>
              <a:rPr lang="zh-CN" altLang="en-US" b="1" smtClean="0">
                <a:solidFill>
                  <a:srgbClr val="0070C0"/>
                </a:solidFill>
              </a:rPr>
              <a:t>逻辑运算符</a:t>
            </a:r>
            <a:endParaRPr lang="en-US" altLang="zh-CN" b="1" smtClean="0">
              <a:solidFill>
                <a:srgbClr val="0070C0"/>
              </a:solidFill>
            </a:endParaRPr>
          </a:p>
          <a:p>
            <a:pPr lvl="1" eaLnBrk="1" hangingPunct="1">
              <a:lnSpc>
                <a:spcPct val="120000"/>
              </a:lnSpc>
              <a:spcBef>
                <a:spcPts val="600"/>
              </a:spcBef>
            </a:pPr>
            <a:r>
              <a:rPr lang="zh-CN" altLang="en-US" smtClean="0"/>
              <a:t>为了深入了解</a:t>
            </a:r>
            <a:r>
              <a:rPr lang="en-US" altLang="zh-CN" smtClean="0"/>
              <a:t>&amp;</a:t>
            </a:r>
            <a:r>
              <a:rPr lang="zh-CN" altLang="en-US" smtClean="0"/>
              <a:t>和</a:t>
            </a:r>
            <a:r>
              <a:rPr lang="en-US" altLang="zh-CN" smtClean="0"/>
              <a:t>&amp;&amp;</a:t>
            </a:r>
            <a:r>
              <a:rPr lang="zh-CN" altLang="en-US" smtClean="0"/>
              <a:t>的区别，接下来，通过一个案例来演示这两者的区别，具体如例</a:t>
            </a:r>
            <a:r>
              <a:rPr lang="en-US" altLang="zh-CN" smtClean="0"/>
              <a:t>2-6</a:t>
            </a:r>
            <a:r>
              <a:rPr lang="zh-CN" altLang="en-US" smtClean="0"/>
              <a:t>所示。</a:t>
            </a:r>
            <a:endParaRPr lang="en-US" altLang="zh-CN" smtClean="0"/>
          </a:p>
        </p:txBody>
      </p:sp>
      <p:sp>
        <p:nvSpPr>
          <p:cNvPr id="11161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pic>
        <p:nvPicPr>
          <p:cNvPr id="111620" name="图片 1"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663" y="2143125"/>
            <a:ext cx="667226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3621088"/>
            <a:ext cx="6480175"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a:xfrm>
            <a:off x="457200" y="1066800"/>
            <a:ext cx="8547100" cy="5059363"/>
          </a:xfrm>
          <a:extLst/>
        </p:spPr>
        <p:txBody>
          <a:bodyPr rtlCol="0">
            <a:normAutofit/>
          </a:bodyPr>
          <a:lstStyle/>
          <a:p>
            <a:pPr eaLnBrk="1" hangingPunct="1">
              <a:defRPr/>
            </a:pPr>
            <a:r>
              <a:rPr lang="en-US" altLang="zh-CN" b="1" dirty="0">
                <a:solidFill>
                  <a:srgbClr val="0070C0"/>
                </a:solidFill>
              </a:rPr>
              <a:t>2.1.1 Java</a:t>
            </a:r>
            <a:r>
              <a:rPr lang="zh-CN" altLang="en-US" b="1" dirty="0">
                <a:solidFill>
                  <a:srgbClr val="0070C0"/>
                </a:solidFill>
              </a:rPr>
              <a:t>代码的基本格式</a:t>
            </a:r>
            <a:endParaRPr lang="en-US" altLang="zh-CN" b="1" dirty="0">
              <a:solidFill>
                <a:srgbClr val="0070C0"/>
              </a:solidFill>
            </a:endParaRPr>
          </a:p>
          <a:p>
            <a:pPr lvl="1" eaLnBrk="1" fontAlgn="auto" hangingPunct="1">
              <a:spcAft>
                <a:spcPts val="0"/>
              </a:spcAft>
              <a:defRPr/>
            </a:pPr>
            <a:r>
              <a:rPr lang="zh-CN" altLang="en-US" dirty="0">
                <a:cs typeface="+mn-cs"/>
              </a:rPr>
              <a:t>在编写</a:t>
            </a:r>
            <a:r>
              <a:rPr lang="en-US" altLang="zh-CN" dirty="0">
                <a:cs typeface="+mn-cs"/>
              </a:rPr>
              <a:t>Java</a:t>
            </a:r>
            <a:r>
              <a:rPr lang="zh-CN" altLang="en-US" dirty="0">
                <a:cs typeface="+mn-cs"/>
              </a:rPr>
              <a:t>代码时，需要特别注意下列几个关键点：</a:t>
            </a:r>
            <a:endParaRPr lang="en-US" altLang="zh-CN" dirty="0">
              <a:cs typeface="+mn-cs"/>
            </a:endParaRPr>
          </a:p>
          <a:p>
            <a:pPr lvl="1" eaLnBrk="1" fontAlgn="auto" hangingPunct="1">
              <a:spcAft>
                <a:spcPts val="0"/>
              </a:spcAft>
              <a:buFont typeface="Arial" panose="020B0604020202020204" pitchFamily="34" charset="0"/>
              <a:buChar char="–"/>
              <a:defRPr/>
            </a:pPr>
            <a:r>
              <a:rPr lang="zh-CN" altLang="en-US" dirty="0">
                <a:cs typeface="+mn-cs"/>
              </a:rPr>
              <a:t>（</a:t>
            </a:r>
            <a:r>
              <a:rPr lang="en-US" altLang="zh-CN" dirty="0">
                <a:cs typeface="+mn-cs"/>
              </a:rPr>
              <a:t>1</a:t>
            </a:r>
            <a:r>
              <a:rPr lang="zh-CN" altLang="en-US" dirty="0">
                <a:cs typeface="+mn-cs"/>
              </a:rPr>
              <a:t>）</a:t>
            </a:r>
            <a:r>
              <a:rPr lang="en-US" altLang="zh-CN" dirty="0">
                <a:cs typeface="+mn-cs"/>
              </a:rPr>
              <a:t>Java</a:t>
            </a:r>
            <a:r>
              <a:rPr lang="zh-CN" altLang="en-US" dirty="0">
                <a:cs typeface="+mn-cs"/>
              </a:rPr>
              <a:t>中的程序代码可分为</a:t>
            </a:r>
            <a:r>
              <a:rPr lang="zh-CN" altLang="en-US" dirty="0">
                <a:solidFill>
                  <a:srgbClr val="009ED6"/>
                </a:solidFill>
                <a:cs typeface="+mn-cs"/>
              </a:rPr>
              <a:t>结构定义语句</a:t>
            </a:r>
            <a:r>
              <a:rPr lang="zh-CN" altLang="en-US" dirty="0">
                <a:cs typeface="+mn-cs"/>
              </a:rPr>
              <a:t>和</a:t>
            </a:r>
            <a:r>
              <a:rPr lang="zh-CN" altLang="en-US" dirty="0">
                <a:solidFill>
                  <a:srgbClr val="009ED6"/>
                </a:solidFill>
                <a:cs typeface="+mn-cs"/>
              </a:rPr>
              <a:t>功能执行语句</a:t>
            </a:r>
            <a:r>
              <a:rPr lang="zh-CN" altLang="en-US" dirty="0">
                <a:cs typeface="+mn-cs"/>
              </a:rPr>
              <a:t>，其中，结构定义语句用于声明一个类或方法，功能执行语句用于实现具体的功能。每条</a:t>
            </a:r>
            <a:r>
              <a:rPr lang="zh-CN" altLang="en-US" dirty="0">
                <a:solidFill>
                  <a:srgbClr val="009ED6"/>
                </a:solidFill>
                <a:cs typeface="+mn-cs"/>
              </a:rPr>
              <a:t>功能执行语句的最后都必须用分号</a:t>
            </a:r>
            <a:r>
              <a:rPr lang="en-US" altLang="zh-CN" dirty="0">
                <a:solidFill>
                  <a:srgbClr val="009ED6"/>
                </a:solidFill>
                <a:cs typeface="+mn-cs"/>
              </a:rPr>
              <a:t>(;)</a:t>
            </a:r>
            <a:r>
              <a:rPr lang="zh-CN" altLang="en-US" dirty="0" smtClean="0">
                <a:solidFill>
                  <a:srgbClr val="009ED6"/>
                </a:solidFill>
                <a:cs typeface="+mn-cs"/>
              </a:rPr>
              <a:t>结束，</a:t>
            </a:r>
            <a:r>
              <a:rPr lang="zh-CN" altLang="en-US" b="1" dirty="0">
                <a:solidFill>
                  <a:srgbClr val="FF0000"/>
                </a:solidFill>
              </a:rPr>
              <a:t>注意区分中英文标点</a:t>
            </a:r>
            <a:r>
              <a:rPr lang="zh-CN" altLang="en-US" dirty="0" smtClean="0">
                <a:cs typeface="+mn-cs"/>
              </a:rPr>
              <a:t>。</a:t>
            </a:r>
            <a:endParaRPr lang="en-US" altLang="zh-CN" dirty="0">
              <a:cs typeface="+mn-cs"/>
            </a:endParaRPr>
          </a:p>
          <a:p>
            <a:pPr eaLnBrk="1" fontAlgn="auto" hangingPunct="1">
              <a:spcAft>
                <a:spcPts val="0"/>
              </a:spcAft>
              <a:buFont typeface="Arial" panose="020B0604020202020204" pitchFamily="34" charset="0"/>
              <a:buChar char="─"/>
              <a:defRPr/>
            </a:pPr>
            <a:endParaRPr lang="en-US" altLang="zh-CN" sz="2000" dirty="0" smtClean="0">
              <a:cs typeface="+mn-cs"/>
            </a:endParaRPr>
          </a:p>
          <a:p>
            <a:pPr eaLnBrk="1" fontAlgn="auto" hangingPunct="1">
              <a:spcAft>
                <a:spcPts val="0"/>
              </a:spcAft>
              <a:buFont typeface="Arial" panose="020B0604020202020204" pitchFamily="34" charset="0"/>
              <a:buChar char="─"/>
              <a:defRPr/>
            </a:pPr>
            <a:endParaRPr lang="en-US" altLang="zh-CN" sz="600" dirty="0" smtClean="0">
              <a:cs typeface="+mn-cs"/>
            </a:endParaRPr>
          </a:p>
          <a:p>
            <a:pPr lvl="1" eaLnBrk="1" fontAlgn="auto" hangingPunct="1">
              <a:spcAft>
                <a:spcPts val="0"/>
              </a:spcAft>
              <a:buFont typeface="Arial" panose="020B0604020202020204" pitchFamily="34" charset="0"/>
              <a:buChar char="–"/>
              <a:defRPr/>
            </a:pPr>
            <a:r>
              <a:rPr lang="zh-CN" altLang="en-US" dirty="0">
                <a:cs typeface="+mn-cs"/>
              </a:rPr>
              <a:t>（</a:t>
            </a:r>
            <a:r>
              <a:rPr lang="en-US" altLang="zh-CN" dirty="0">
                <a:cs typeface="+mn-cs"/>
              </a:rPr>
              <a:t>2</a:t>
            </a:r>
            <a:r>
              <a:rPr lang="zh-CN" altLang="en-US" dirty="0">
                <a:cs typeface="+mn-cs"/>
              </a:rPr>
              <a:t>）</a:t>
            </a:r>
            <a:r>
              <a:rPr lang="en-US" altLang="zh-CN" dirty="0">
                <a:cs typeface="+mn-cs"/>
              </a:rPr>
              <a:t>Java</a:t>
            </a:r>
            <a:r>
              <a:rPr lang="zh-CN" altLang="en-US" dirty="0">
                <a:cs typeface="+mn-cs"/>
              </a:rPr>
              <a:t>语言</a:t>
            </a:r>
            <a:r>
              <a:rPr lang="zh-CN" altLang="en-US" b="1" dirty="0">
                <a:solidFill>
                  <a:srgbClr val="FF0000"/>
                </a:solidFill>
                <a:cs typeface="+mn-cs"/>
              </a:rPr>
              <a:t>严格区分大小写</a:t>
            </a:r>
            <a:r>
              <a:rPr lang="zh-CN" altLang="en-US" dirty="0">
                <a:cs typeface="+mn-cs"/>
              </a:rPr>
              <a:t>。例如，定义一个类时，</a:t>
            </a:r>
            <a:r>
              <a:rPr lang="en-US" altLang="zh-CN" dirty="0">
                <a:cs typeface="+mn-cs"/>
              </a:rPr>
              <a:t>Computer</a:t>
            </a:r>
            <a:r>
              <a:rPr lang="zh-CN" altLang="en-US" dirty="0">
                <a:cs typeface="+mn-cs"/>
              </a:rPr>
              <a:t>和</a:t>
            </a:r>
            <a:r>
              <a:rPr lang="en-US" altLang="zh-CN" dirty="0">
                <a:cs typeface="+mn-cs"/>
              </a:rPr>
              <a:t>computer</a:t>
            </a:r>
            <a:r>
              <a:rPr lang="zh-CN" altLang="en-US" dirty="0">
                <a:cs typeface="+mn-cs"/>
              </a:rPr>
              <a:t>是两个完全不同的符号，在使用时务必注意。</a:t>
            </a:r>
            <a:endParaRPr lang="en-US" altLang="zh-CN" dirty="0">
              <a:cs typeface="+mn-cs"/>
            </a:endParaRPr>
          </a:p>
          <a:p>
            <a:pPr marL="0" indent="0" eaLnBrk="1" fontAlgn="auto" hangingPunct="1">
              <a:spcAft>
                <a:spcPts val="0"/>
              </a:spcAft>
              <a:buFontTx/>
              <a:buNone/>
              <a:defRPr/>
            </a:pPr>
            <a:endParaRPr lang="en-US" altLang="zh-CN" sz="2000" dirty="0" smtClean="0">
              <a:cs typeface="+mn-cs"/>
            </a:endParaRPr>
          </a:p>
          <a:p>
            <a:pPr eaLnBrk="1" fontAlgn="auto" hangingPunct="1">
              <a:spcAft>
                <a:spcPts val="0"/>
              </a:spcAft>
              <a:defRPr/>
            </a:pPr>
            <a:endParaRPr lang="en-US" altLang="zh-CN" sz="2000" dirty="0">
              <a:cs typeface="+mn-cs"/>
            </a:endParaRPr>
          </a:p>
        </p:txBody>
      </p:sp>
      <p:pic>
        <p:nvPicPr>
          <p:cNvPr id="5632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175" y="4295775"/>
            <a:ext cx="7853363"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2"/>
          <p:cNvSpPr>
            <a:spLocks noGrp="1"/>
          </p:cNvSpPr>
          <p:nvPr>
            <p:ph idx="1"/>
          </p:nvPr>
        </p:nvSpPr>
        <p:spPr>
          <a:xfrm>
            <a:off x="385763" y="1066800"/>
            <a:ext cx="8229600" cy="5262563"/>
          </a:xfrm>
        </p:spPr>
        <p:txBody>
          <a:bodyPr/>
          <a:lstStyle/>
          <a:p>
            <a:pPr eaLnBrk="1" hangingPunct="1"/>
            <a:r>
              <a:rPr lang="en-US" altLang="zh-CN" b="1" smtClean="0">
                <a:solidFill>
                  <a:srgbClr val="0070C0"/>
                </a:solidFill>
              </a:rPr>
              <a:t>2.3.4 </a:t>
            </a:r>
            <a:r>
              <a:rPr lang="zh-CN" altLang="en-US" b="1" smtClean="0">
                <a:solidFill>
                  <a:srgbClr val="0070C0"/>
                </a:solidFill>
              </a:rPr>
              <a:t>逻辑运算符</a:t>
            </a:r>
            <a:endParaRPr lang="en-US" altLang="zh-CN" smtClean="0">
              <a:solidFill>
                <a:srgbClr val="0070C0"/>
              </a:solidFill>
            </a:endParaRPr>
          </a:p>
          <a:p>
            <a:pPr lvl="1" eaLnBrk="1" hangingPunct="1"/>
            <a:r>
              <a:rPr lang="zh-CN" altLang="en-US" smtClean="0">
                <a:solidFill>
                  <a:srgbClr val="000000"/>
                </a:solidFill>
              </a:rPr>
              <a:t>（</a:t>
            </a:r>
            <a:r>
              <a:rPr lang="en-US" altLang="zh-CN" smtClean="0">
                <a:solidFill>
                  <a:srgbClr val="000000"/>
                </a:solidFill>
              </a:rPr>
              <a:t>3</a:t>
            </a:r>
            <a:r>
              <a:rPr lang="zh-CN" altLang="en-US" smtClean="0">
                <a:solidFill>
                  <a:srgbClr val="000000"/>
                </a:solidFill>
              </a:rPr>
              <a:t>）</a:t>
            </a:r>
            <a:r>
              <a:rPr lang="zh-CN" altLang="zh-CN" smtClean="0"/>
              <a:t>运算符“</a:t>
            </a:r>
            <a:r>
              <a:rPr lang="en-US" altLang="zh-CN" smtClean="0"/>
              <a:t>|</a:t>
            </a:r>
            <a:r>
              <a:rPr lang="zh-CN" altLang="zh-CN" smtClean="0"/>
              <a:t>”和“</a:t>
            </a:r>
            <a:r>
              <a:rPr lang="en-US" altLang="zh-CN" smtClean="0"/>
              <a:t>||</a:t>
            </a:r>
            <a:r>
              <a:rPr lang="zh-CN" altLang="zh-CN" smtClean="0"/>
              <a:t>”都表示或操作，当运算符两边的操作数任何一边的值为</a:t>
            </a:r>
            <a:r>
              <a:rPr lang="en-US" altLang="zh-CN" smtClean="0"/>
              <a:t>true</a:t>
            </a:r>
            <a:r>
              <a:rPr lang="zh-CN" altLang="zh-CN" smtClean="0"/>
              <a:t>时，其结果为</a:t>
            </a:r>
            <a:r>
              <a:rPr lang="en-US" altLang="zh-CN" smtClean="0"/>
              <a:t>true</a:t>
            </a:r>
            <a:r>
              <a:rPr lang="zh-CN" altLang="zh-CN" smtClean="0"/>
              <a:t>，当两边的值都为</a:t>
            </a:r>
            <a:r>
              <a:rPr lang="en-US" altLang="zh-CN" smtClean="0"/>
              <a:t>false</a:t>
            </a:r>
            <a:r>
              <a:rPr lang="zh-CN" altLang="zh-CN" smtClean="0"/>
              <a:t>时，其结果才为</a:t>
            </a:r>
            <a:r>
              <a:rPr lang="en-US" altLang="zh-CN" smtClean="0"/>
              <a:t>false</a:t>
            </a:r>
            <a:r>
              <a:rPr lang="zh-CN" altLang="zh-CN" smtClean="0"/>
              <a:t>。同与操作类似，</a:t>
            </a:r>
            <a:r>
              <a:rPr lang="zh-CN" altLang="zh-CN" b="1" smtClean="0">
                <a:solidFill>
                  <a:srgbClr val="FF0000"/>
                </a:solidFill>
              </a:rPr>
              <a:t>“</a:t>
            </a:r>
            <a:r>
              <a:rPr lang="en-US" altLang="zh-CN" b="1" smtClean="0">
                <a:solidFill>
                  <a:srgbClr val="FF0000"/>
                </a:solidFill>
              </a:rPr>
              <a:t>||</a:t>
            </a:r>
            <a:r>
              <a:rPr lang="zh-CN" altLang="zh-CN" b="1" smtClean="0">
                <a:solidFill>
                  <a:srgbClr val="FF0000"/>
                </a:solidFill>
              </a:rPr>
              <a:t>”表示短路或</a:t>
            </a:r>
            <a:r>
              <a:rPr lang="zh-CN" altLang="zh-CN" smtClean="0"/>
              <a:t>，当运算符“</a:t>
            </a:r>
            <a:r>
              <a:rPr lang="en-US" altLang="zh-CN" smtClean="0"/>
              <a:t>||</a:t>
            </a:r>
            <a:r>
              <a:rPr lang="zh-CN" altLang="zh-CN" smtClean="0"/>
              <a:t>”的左边为</a:t>
            </a:r>
            <a:r>
              <a:rPr lang="en-US" altLang="zh-CN" smtClean="0"/>
              <a:t>true</a:t>
            </a:r>
            <a:r>
              <a:rPr lang="zh-CN" altLang="zh-CN" smtClean="0"/>
              <a:t>时，右边的表达式不会进行运算</a:t>
            </a:r>
            <a:r>
              <a:rPr lang="zh-CN" altLang="en-US" smtClean="0"/>
              <a:t>。</a:t>
            </a:r>
            <a:endParaRPr lang="en-US" altLang="zh-CN" smtClean="0"/>
          </a:p>
          <a:p>
            <a:pPr lvl="1" eaLnBrk="1" hangingPunct="1"/>
            <a:r>
              <a:rPr lang="zh-CN" altLang="en-US" smtClean="0"/>
              <a:t>（</a:t>
            </a:r>
            <a:r>
              <a:rPr lang="en-US" altLang="zh-CN" smtClean="0"/>
              <a:t>4</a:t>
            </a:r>
            <a:r>
              <a:rPr lang="zh-CN" altLang="en-US" smtClean="0"/>
              <a:t>）</a:t>
            </a:r>
            <a:r>
              <a:rPr lang="zh-CN" altLang="en-US" smtClean="0">
                <a:solidFill>
                  <a:srgbClr val="000000"/>
                </a:solidFill>
              </a:rPr>
              <a:t>运算符“</a:t>
            </a:r>
            <a:r>
              <a:rPr lang="en-US" altLang="zh-CN" smtClean="0">
                <a:solidFill>
                  <a:srgbClr val="000000"/>
                </a:solidFill>
              </a:rPr>
              <a:t>^”</a:t>
            </a:r>
            <a:r>
              <a:rPr lang="zh-CN" altLang="en-US" smtClean="0">
                <a:solidFill>
                  <a:srgbClr val="000000"/>
                </a:solidFill>
              </a:rPr>
              <a:t>表示异或操作，当运算符两边的布尔值相同时（都为</a:t>
            </a:r>
            <a:r>
              <a:rPr lang="en-US" altLang="zh-CN" smtClean="0">
                <a:solidFill>
                  <a:srgbClr val="000000"/>
                </a:solidFill>
              </a:rPr>
              <a:t>true</a:t>
            </a:r>
            <a:r>
              <a:rPr lang="zh-CN" altLang="en-US" smtClean="0">
                <a:solidFill>
                  <a:srgbClr val="000000"/>
                </a:solidFill>
              </a:rPr>
              <a:t>或都为</a:t>
            </a:r>
            <a:r>
              <a:rPr lang="en-US" altLang="zh-CN" smtClean="0">
                <a:solidFill>
                  <a:srgbClr val="000000"/>
                </a:solidFill>
              </a:rPr>
              <a:t>false</a:t>
            </a:r>
            <a:r>
              <a:rPr lang="zh-CN" altLang="en-US" smtClean="0">
                <a:solidFill>
                  <a:srgbClr val="000000"/>
                </a:solidFill>
              </a:rPr>
              <a:t>），其结果为</a:t>
            </a:r>
            <a:r>
              <a:rPr lang="en-US" altLang="zh-CN" smtClean="0">
                <a:solidFill>
                  <a:srgbClr val="000000"/>
                </a:solidFill>
              </a:rPr>
              <a:t>false</a:t>
            </a:r>
            <a:r>
              <a:rPr lang="zh-CN" altLang="en-US" smtClean="0">
                <a:solidFill>
                  <a:srgbClr val="000000"/>
                </a:solidFill>
              </a:rPr>
              <a:t>。当两边布尔值不相同时，其结果为</a:t>
            </a:r>
            <a:r>
              <a:rPr lang="en-US" altLang="zh-CN" smtClean="0">
                <a:solidFill>
                  <a:srgbClr val="000000"/>
                </a:solidFill>
              </a:rPr>
              <a:t>true</a:t>
            </a:r>
            <a:r>
              <a:rPr lang="zh-CN" altLang="en-US" smtClean="0">
                <a:solidFill>
                  <a:srgbClr val="000000"/>
                </a:solidFill>
              </a:rPr>
              <a:t>。</a:t>
            </a:r>
          </a:p>
          <a:p>
            <a:pPr lvl="1" eaLnBrk="1" hangingPunct="1"/>
            <a:endParaRPr lang="en-US" altLang="zh-CN" smtClean="0"/>
          </a:p>
        </p:txBody>
      </p:sp>
      <p:sp>
        <p:nvSpPr>
          <p:cNvPr id="11264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322263" y="1057275"/>
            <a:ext cx="3146425" cy="5059363"/>
          </a:xfrm>
          <a:extLst/>
        </p:spPr>
        <p:txBody>
          <a:bodyPr rtlCol="0">
            <a:normAutofit/>
          </a:bodyPr>
          <a:lstStyle/>
          <a:p>
            <a:pPr eaLnBrk="1" fontAlgn="auto" hangingPunct="1">
              <a:spcAft>
                <a:spcPts val="0"/>
              </a:spcAft>
              <a:defRPr/>
            </a:pPr>
            <a:r>
              <a:rPr lang="en-US" altLang="zh-CN" b="1" dirty="0" smtClean="0">
                <a:solidFill>
                  <a:srgbClr val="0070C0"/>
                </a:solidFill>
                <a:cs typeface="+mn-cs"/>
              </a:rPr>
              <a:t>2.3.5 </a:t>
            </a:r>
            <a:r>
              <a:rPr lang="zh-CN" altLang="en-US" b="1" dirty="0" smtClean="0">
                <a:solidFill>
                  <a:srgbClr val="0070C0"/>
                </a:solidFill>
                <a:cs typeface="+mn-cs"/>
              </a:rPr>
              <a:t>位运算符</a:t>
            </a:r>
            <a:endParaRPr lang="en-US" altLang="zh-CN" b="1" dirty="0" smtClean="0">
              <a:solidFill>
                <a:srgbClr val="0070C0"/>
              </a:solidFill>
              <a:cs typeface="+mn-cs"/>
            </a:endParaRPr>
          </a:p>
          <a:p>
            <a:pPr lvl="1" eaLnBrk="1" fontAlgn="auto" hangingPunct="1">
              <a:spcAft>
                <a:spcPts val="0"/>
              </a:spcAft>
              <a:defRPr/>
            </a:pPr>
            <a:endParaRPr lang="en-US" altLang="zh-CN" sz="200" dirty="0" smtClean="0">
              <a:solidFill>
                <a:srgbClr val="000000"/>
              </a:solidFill>
              <a:cs typeface="+mn-cs"/>
            </a:endParaRPr>
          </a:p>
          <a:p>
            <a:pPr lvl="1" eaLnBrk="1" fontAlgn="auto" hangingPunct="1">
              <a:spcAft>
                <a:spcPts val="0"/>
              </a:spcAft>
              <a:defRPr/>
            </a:pPr>
            <a:r>
              <a:rPr lang="zh-CN" altLang="en-US" dirty="0" smtClean="0">
                <a:solidFill>
                  <a:srgbClr val="000000"/>
                </a:solidFill>
                <a:cs typeface="+mn-cs"/>
              </a:rPr>
              <a:t>位</a:t>
            </a:r>
            <a:r>
              <a:rPr lang="zh-CN" altLang="en-US" dirty="0">
                <a:solidFill>
                  <a:srgbClr val="000000"/>
                </a:solidFill>
                <a:cs typeface="+mn-cs"/>
              </a:rPr>
              <a:t>运算符是针对二进制数的每一位进行运算的符号，它是专门针对数字</a:t>
            </a:r>
            <a:r>
              <a:rPr lang="en-US" altLang="zh-CN" dirty="0">
                <a:solidFill>
                  <a:srgbClr val="000000"/>
                </a:solidFill>
                <a:cs typeface="+mn-cs"/>
              </a:rPr>
              <a:t>0</a:t>
            </a:r>
            <a:r>
              <a:rPr lang="zh-CN" altLang="en-US" dirty="0">
                <a:solidFill>
                  <a:srgbClr val="000000"/>
                </a:solidFill>
                <a:cs typeface="+mn-cs"/>
              </a:rPr>
              <a:t>和</a:t>
            </a:r>
            <a:r>
              <a:rPr lang="en-US" altLang="zh-CN" dirty="0">
                <a:solidFill>
                  <a:srgbClr val="000000"/>
                </a:solidFill>
                <a:cs typeface="+mn-cs"/>
              </a:rPr>
              <a:t>1</a:t>
            </a:r>
            <a:r>
              <a:rPr lang="zh-CN" altLang="en-US" dirty="0">
                <a:solidFill>
                  <a:srgbClr val="000000"/>
                </a:solidFill>
                <a:cs typeface="+mn-cs"/>
              </a:rPr>
              <a:t>进行操作的。</a:t>
            </a:r>
            <a:endParaRPr lang="en-US" altLang="zh-CN" dirty="0">
              <a:solidFill>
                <a:srgbClr val="000000"/>
              </a:solidFill>
              <a:cs typeface="+mn-cs"/>
            </a:endParaRPr>
          </a:p>
          <a:p>
            <a:pPr marL="0" indent="0" eaLnBrk="1" fontAlgn="auto" hangingPunct="1">
              <a:spcAft>
                <a:spcPts val="0"/>
              </a:spcAft>
              <a:buFontTx/>
              <a:buNone/>
              <a:defRPr/>
            </a:pPr>
            <a:endParaRPr lang="en-US" altLang="zh-CN" b="1" dirty="0" smtClean="0">
              <a:solidFill>
                <a:srgbClr val="009ED6"/>
              </a:solidFill>
              <a:cs typeface="+mn-cs"/>
            </a:endParaRPr>
          </a:p>
          <a:p>
            <a:pPr eaLnBrk="1" fontAlgn="auto" hangingPunct="1">
              <a:spcAft>
                <a:spcPts val="0"/>
              </a:spcAft>
              <a:defRPr/>
            </a:pPr>
            <a:endParaRPr lang="en-US" altLang="zh-CN" b="1" dirty="0" smtClean="0">
              <a:solidFill>
                <a:srgbClr val="009ED6"/>
              </a:solidFill>
              <a:cs typeface="+mn-cs"/>
            </a:endParaRPr>
          </a:p>
        </p:txBody>
      </p:sp>
      <p:pic>
        <p:nvPicPr>
          <p:cNvPr id="11366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0" y="984250"/>
            <a:ext cx="5645150" cy="538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66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内容占位符 2"/>
          <p:cNvSpPr>
            <a:spLocks noGrp="1"/>
          </p:cNvSpPr>
          <p:nvPr>
            <p:ph idx="1"/>
          </p:nvPr>
        </p:nvSpPr>
        <p:spPr>
          <a:xfrm>
            <a:off x="385763" y="1042988"/>
            <a:ext cx="8229600" cy="5059362"/>
          </a:xfrm>
        </p:spPr>
        <p:txBody>
          <a:bodyPr/>
          <a:lstStyle/>
          <a:p>
            <a:pPr eaLnBrk="1" hangingPunct="1"/>
            <a:r>
              <a:rPr lang="en-US" altLang="zh-CN" b="1" smtClean="0">
                <a:solidFill>
                  <a:srgbClr val="0070C0"/>
                </a:solidFill>
              </a:rPr>
              <a:t>2.3.5 </a:t>
            </a:r>
            <a:r>
              <a:rPr lang="zh-CN" altLang="en-US" b="1" smtClean="0">
                <a:solidFill>
                  <a:srgbClr val="0070C0"/>
                </a:solidFill>
              </a:rPr>
              <a:t>位运算符</a:t>
            </a:r>
            <a:endParaRPr lang="en-US" altLang="zh-CN" b="1" smtClean="0">
              <a:solidFill>
                <a:srgbClr val="0070C0"/>
              </a:solidFill>
            </a:endParaRPr>
          </a:p>
          <a:p>
            <a:pPr lvl="1" eaLnBrk="1" hangingPunct="1"/>
            <a:r>
              <a:rPr lang="zh-CN" altLang="en-US" sz="1800" smtClean="0"/>
              <a:t>接下来通过一些具体案例对表</a:t>
            </a:r>
            <a:r>
              <a:rPr lang="en-US" altLang="zh-CN" sz="1800" smtClean="0"/>
              <a:t>2-9</a:t>
            </a:r>
            <a:r>
              <a:rPr lang="zh-CN" altLang="en-US" sz="1800" smtClean="0"/>
              <a:t>中的位运算符进行介绍：</a:t>
            </a:r>
          </a:p>
          <a:p>
            <a:pPr lvl="1" eaLnBrk="1" hangingPunct="1"/>
            <a:r>
              <a:rPr lang="zh-CN" altLang="en-US" smtClean="0"/>
              <a:t>（</a:t>
            </a:r>
            <a:r>
              <a:rPr lang="en-US" altLang="zh-CN" smtClean="0"/>
              <a:t>1</a:t>
            </a:r>
            <a:r>
              <a:rPr lang="zh-CN" altLang="en-US" smtClean="0"/>
              <a:t>）</a:t>
            </a:r>
            <a:r>
              <a:rPr lang="zh-CN" altLang="en-US" sz="1800" smtClean="0"/>
              <a:t>与运算符“</a:t>
            </a:r>
            <a:r>
              <a:rPr lang="en-US" altLang="zh-CN" sz="1800" smtClean="0"/>
              <a:t>&amp;”</a:t>
            </a:r>
            <a:r>
              <a:rPr lang="zh-CN" altLang="en-US" sz="1800" smtClean="0"/>
              <a:t>是将参与运算的两个二进制数进行与运算，如果两个二进制位都为</a:t>
            </a:r>
            <a:r>
              <a:rPr lang="en-US" altLang="zh-CN" sz="1800" smtClean="0"/>
              <a:t>1</a:t>
            </a:r>
            <a:r>
              <a:rPr lang="zh-CN" altLang="en-US" sz="1800" smtClean="0"/>
              <a:t>，则该位的运算结果为</a:t>
            </a:r>
            <a:r>
              <a:rPr lang="en-US" altLang="zh-CN" sz="1800" smtClean="0"/>
              <a:t>1</a:t>
            </a:r>
            <a:r>
              <a:rPr lang="zh-CN" altLang="en-US" sz="1800" smtClean="0"/>
              <a:t>，否则为</a:t>
            </a:r>
            <a:r>
              <a:rPr lang="en-US" altLang="zh-CN" sz="1800" smtClean="0"/>
              <a:t>0</a:t>
            </a:r>
            <a:r>
              <a:rPr lang="zh-CN" altLang="en-US" sz="1800" smtClean="0"/>
              <a:t>。</a:t>
            </a:r>
            <a:endParaRPr lang="en-US" altLang="zh-CN" sz="1800" smtClean="0"/>
          </a:p>
          <a:p>
            <a:pPr lvl="1" eaLnBrk="1" hangingPunct="1"/>
            <a:r>
              <a:rPr lang="zh-CN" altLang="en-US" sz="1800" smtClean="0"/>
              <a:t>例如：将</a:t>
            </a:r>
            <a:r>
              <a:rPr lang="en-US" altLang="zh-CN" sz="1800" smtClean="0"/>
              <a:t>6</a:t>
            </a:r>
            <a:r>
              <a:rPr lang="zh-CN" altLang="en-US" sz="1800" smtClean="0"/>
              <a:t>与</a:t>
            </a:r>
            <a:r>
              <a:rPr lang="en-US" altLang="zh-CN" sz="1800" smtClean="0"/>
              <a:t>11</a:t>
            </a:r>
            <a:r>
              <a:rPr lang="zh-CN" altLang="en-US" sz="1800" smtClean="0"/>
              <a:t>进行与运算，一个</a:t>
            </a:r>
            <a:r>
              <a:rPr lang="en-US" altLang="zh-CN" sz="1800" smtClean="0"/>
              <a:t>byte</a:t>
            </a:r>
            <a:r>
              <a:rPr lang="zh-CN" altLang="en-US" sz="1800" smtClean="0"/>
              <a:t>类型的数字</a:t>
            </a:r>
            <a:r>
              <a:rPr lang="en-US" altLang="zh-CN" sz="1800" smtClean="0"/>
              <a:t>6</a:t>
            </a:r>
            <a:r>
              <a:rPr lang="zh-CN" altLang="en-US" sz="1800" smtClean="0"/>
              <a:t>对应的二进制数为</a:t>
            </a:r>
            <a:r>
              <a:rPr lang="en-US" altLang="zh-CN" sz="1800" smtClean="0"/>
              <a:t>00000110</a:t>
            </a:r>
            <a:r>
              <a:rPr lang="zh-CN" altLang="en-US" sz="1800" smtClean="0"/>
              <a:t>，数字</a:t>
            </a:r>
            <a:r>
              <a:rPr lang="en-US" altLang="zh-CN" sz="1800" smtClean="0"/>
              <a:t>11</a:t>
            </a:r>
            <a:r>
              <a:rPr lang="zh-CN" altLang="en-US" sz="1800" smtClean="0"/>
              <a:t>对应的二进制数为</a:t>
            </a:r>
            <a:r>
              <a:rPr lang="en-US" altLang="zh-CN" sz="1800" smtClean="0"/>
              <a:t>00001011</a:t>
            </a:r>
            <a:r>
              <a:rPr lang="zh-CN" altLang="en-US" sz="1800" smtClean="0"/>
              <a:t>，具体演算过程如下所示： </a:t>
            </a:r>
            <a:endParaRPr lang="zh-CN" altLang="en-US" smtClean="0"/>
          </a:p>
        </p:txBody>
      </p:sp>
      <p:pic>
        <p:nvPicPr>
          <p:cNvPr id="114691" name="图片 3"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133850"/>
            <a:ext cx="381317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内容占位符 2"/>
          <p:cNvSpPr>
            <a:spLocks noGrp="1"/>
          </p:cNvSpPr>
          <p:nvPr>
            <p:ph idx="1"/>
          </p:nvPr>
        </p:nvSpPr>
        <p:spPr>
          <a:xfrm>
            <a:off x="327025" y="1066800"/>
            <a:ext cx="4814888" cy="5368925"/>
          </a:xfrm>
        </p:spPr>
        <p:txBody>
          <a:bodyPr/>
          <a:lstStyle/>
          <a:p>
            <a:pPr eaLnBrk="1" hangingPunct="1"/>
            <a:r>
              <a:rPr lang="en-US" altLang="zh-CN" b="1" smtClean="0">
                <a:solidFill>
                  <a:srgbClr val="0070C0"/>
                </a:solidFill>
              </a:rPr>
              <a:t>2.3.5 </a:t>
            </a:r>
            <a:r>
              <a:rPr lang="zh-CN" altLang="en-US" b="1" smtClean="0">
                <a:solidFill>
                  <a:srgbClr val="0070C0"/>
                </a:solidFill>
              </a:rPr>
              <a:t>位运算符</a:t>
            </a:r>
            <a:endParaRPr lang="en-US" altLang="zh-CN" b="1" smtClean="0">
              <a:solidFill>
                <a:srgbClr val="0070C0"/>
              </a:solidFill>
            </a:endParaRPr>
          </a:p>
          <a:p>
            <a:pPr lvl="1" eaLnBrk="1" hangingPunct="1"/>
            <a:r>
              <a:rPr lang="zh-CN" altLang="en-US" smtClean="0"/>
              <a:t>（</a:t>
            </a:r>
            <a:r>
              <a:rPr lang="en-US" altLang="zh-CN" smtClean="0"/>
              <a:t>2</a:t>
            </a:r>
            <a:r>
              <a:rPr lang="zh-CN" altLang="en-US" smtClean="0"/>
              <a:t>）位运算符“</a:t>
            </a:r>
            <a:r>
              <a:rPr lang="en-US" altLang="zh-CN" smtClean="0"/>
              <a:t>|”</a:t>
            </a:r>
            <a:r>
              <a:rPr lang="zh-CN" altLang="en-US" smtClean="0"/>
              <a:t>是将参与运算的两个二进制数进行“或”运算，如果二进制位上有一个值为</a:t>
            </a:r>
            <a:r>
              <a:rPr lang="en-US" altLang="zh-CN" smtClean="0"/>
              <a:t>1</a:t>
            </a:r>
            <a:r>
              <a:rPr lang="zh-CN" altLang="en-US" smtClean="0"/>
              <a:t>，则该位的运行结果为</a:t>
            </a:r>
            <a:r>
              <a:rPr lang="en-US" altLang="zh-CN" smtClean="0"/>
              <a:t>1</a:t>
            </a:r>
            <a:r>
              <a:rPr lang="zh-CN" altLang="en-US" smtClean="0"/>
              <a:t>，否则为</a:t>
            </a:r>
            <a:r>
              <a:rPr lang="en-US" altLang="zh-CN" smtClean="0"/>
              <a:t>0</a:t>
            </a:r>
            <a:r>
              <a:rPr lang="zh-CN" altLang="en-US" smtClean="0"/>
              <a:t>。例如将</a:t>
            </a:r>
            <a:r>
              <a:rPr lang="en-US" altLang="zh-CN" smtClean="0"/>
              <a:t>6</a:t>
            </a:r>
            <a:r>
              <a:rPr lang="zh-CN" altLang="en-US" smtClean="0"/>
              <a:t>与</a:t>
            </a:r>
            <a:r>
              <a:rPr lang="en-US" altLang="zh-CN" smtClean="0"/>
              <a:t>11</a:t>
            </a:r>
            <a:r>
              <a:rPr lang="zh-CN" altLang="en-US" smtClean="0"/>
              <a:t>进行或运算。</a:t>
            </a:r>
            <a:endParaRPr lang="en-US" altLang="zh-CN" smtClean="0"/>
          </a:p>
          <a:p>
            <a:pPr lvl="1" eaLnBrk="1" hangingPunct="1"/>
            <a:r>
              <a:rPr lang="zh-CN" altLang="en-US" smtClean="0">
                <a:solidFill>
                  <a:srgbClr val="000000"/>
                </a:solidFill>
              </a:rPr>
              <a:t>（</a:t>
            </a:r>
            <a:r>
              <a:rPr lang="en-US" altLang="zh-CN" smtClean="0">
                <a:solidFill>
                  <a:srgbClr val="000000"/>
                </a:solidFill>
              </a:rPr>
              <a:t>3</a:t>
            </a:r>
            <a:r>
              <a:rPr lang="zh-CN" altLang="en-US" smtClean="0">
                <a:solidFill>
                  <a:srgbClr val="000000"/>
                </a:solidFill>
              </a:rPr>
              <a:t>）位运算符“</a:t>
            </a:r>
            <a:r>
              <a:rPr lang="en-US" altLang="zh-CN" smtClean="0">
                <a:solidFill>
                  <a:srgbClr val="000000"/>
                </a:solidFill>
              </a:rPr>
              <a:t>~”</a:t>
            </a:r>
            <a:r>
              <a:rPr lang="zh-CN" altLang="en-US" smtClean="0">
                <a:solidFill>
                  <a:srgbClr val="000000"/>
                </a:solidFill>
              </a:rPr>
              <a:t>只针对一个操作数进行操作，如果二进制位是</a:t>
            </a:r>
            <a:r>
              <a:rPr lang="en-US" altLang="zh-CN" smtClean="0">
                <a:solidFill>
                  <a:srgbClr val="000000"/>
                </a:solidFill>
              </a:rPr>
              <a:t>0</a:t>
            </a:r>
            <a:r>
              <a:rPr lang="zh-CN" altLang="en-US" smtClean="0">
                <a:solidFill>
                  <a:srgbClr val="000000"/>
                </a:solidFill>
              </a:rPr>
              <a:t>，则取反值为</a:t>
            </a:r>
            <a:r>
              <a:rPr lang="en-US" altLang="zh-CN" smtClean="0">
                <a:solidFill>
                  <a:srgbClr val="000000"/>
                </a:solidFill>
              </a:rPr>
              <a:t>1</a:t>
            </a:r>
            <a:r>
              <a:rPr lang="zh-CN" altLang="en-US" smtClean="0">
                <a:solidFill>
                  <a:srgbClr val="000000"/>
                </a:solidFill>
              </a:rPr>
              <a:t>；如果是</a:t>
            </a:r>
            <a:r>
              <a:rPr lang="en-US" altLang="zh-CN" smtClean="0">
                <a:solidFill>
                  <a:srgbClr val="000000"/>
                </a:solidFill>
              </a:rPr>
              <a:t>1</a:t>
            </a:r>
            <a:r>
              <a:rPr lang="zh-CN" altLang="en-US" smtClean="0">
                <a:solidFill>
                  <a:srgbClr val="000000"/>
                </a:solidFill>
              </a:rPr>
              <a:t>，则取反值为</a:t>
            </a:r>
            <a:r>
              <a:rPr lang="en-US" altLang="zh-CN" smtClean="0">
                <a:solidFill>
                  <a:srgbClr val="000000"/>
                </a:solidFill>
              </a:rPr>
              <a:t>0</a:t>
            </a:r>
            <a:r>
              <a:rPr lang="zh-CN" altLang="en-US" smtClean="0">
                <a:solidFill>
                  <a:srgbClr val="000000"/>
                </a:solidFill>
              </a:rPr>
              <a:t>。例如将</a:t>
            </a:r>
            <a:r>
              <a:rPr lang="en-US" altLang="zh-CN" smtClean="0">
                <a:solidFill>
                  <a:srgbClr val="000000"/>
                </a:solidFill>
              </a:rPr>
              <a:t>6</a:t>
            </a:r>
            <a:r>
              <a:rPr lang="zh-CN" altLang="en-US" smtClean="0">
                <a:solidFill>
                  <a:srgbClr val="000000"/>
                </a:solidFill>
              </a:rPr>
              <a:t>进行取反运算。</a:t>
            </a:r>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zh-CN" altLang="en-US" smtClean="0"/>
          </a:p>
        </p:txBody>
      </p:sp>
      <p:pic>
        <p:nvPicPr>
          <p:cNvPr id="115715"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7488" y="1860550"/>
            <a:ext cx="3668712"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6" name="图片 4"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51475" y="4335463"/>
            <a:ext cx="366871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内容占位符 2"/>
          <p:cNvSpPr>
            <a:spLocks noGrp="1"/>
          </p:cNvSpPr>
          <p:nvPr>
            <p:ph idx="1"/>
          </p:nvPr>
        </p:nvSpPr>
        <p:spPr>
          <a:xfrm>
            <a:off x="327025" y="1066800"/>
            <a:ext cx="4875213" cy="5583238"/>
          </a:xfrm>
        </p:spPr>
        <p:txBody>
          <a:bodyPr/>
          <a:lstStyle/>
          <a:p>
            <a:pPr eaLnBrk="1" hangingPunct="1"/>
            <a:r>
              <a:rPr lang="en-US" altLang="zh-CN" b="1" smtClean="0">
                <a:solidFill>
                  <a:srgbClr val="0070C0"/>
                </a:solidFill>
              </a:rPr>
              <a:t>2.3.5 </a:t>
            </a:r>
            <a:r>
              <a:rPr lang="zh-CN" altLang="en-US" b="1" smtClean="0">
                <a:solidFill>
                  <a:srgbClr val="0070C0"/>
                </a:solidFill>
              </a:rPr>
              <a:t>位运算符</a:t>
            </a:r>
            <a:endParaRPr lang="en-US" altLang="zh-CN" b="1" smtClean="0">
              <a:solidFill>
                <a:srgbClr val="0070C0"/>
              </a:solidFill>
            </a:endParaRPr>
          </a:p>
          <a:p>
            <a:pPr lvl="1" eaLnBrk="1" hangingPunct="1"/>
            <a:r>
              <a:rPr lang="zh-CN" altLang="en-US" smtClean="0"/>
              <a:t>（</a:t>
            </a:r>
            <a:r>
              <a:rPr lang="en-US" altLang="zh-CN" smtClean="0"/>
              <a:t>4</a:t>
            </a:r>
            <a:r>
              <a:rPr lang="zh-CN" altLang="en-US" smtClean="0"/>
              <a:t>）位运算符“</a:t>
            </a:r>
            <a:r>
              <a:rPr lang="en-US" altLang="zh-CN" smtClean="0"/>
              <a:t>^”</a:t>
            </a:r>
            <a:r>
              <a:rPr lang="zh-CN" altLang="en-US" smtClean="0"/>
              <a:t>是将参与运算的两个二进制数进行“异或”运算，如果二进制位相同，则值为</a:t>
            </a:r>
            <a:r>
              <a:rPr lang="en-US" altLang="zh-CN" smtClean="0"/>
              <a:t>0</a:t>
            </a:r>
            <a:r>
              <a:rPr lang="zh-CN" altLang="en-US" smtClean="0"/>
              <a:t>，否则为</a:t>
            </a:r>
            <a:r>
              <a:rPr lang="en-US" altLang="zh-CN" smtClean="0"/>
              <a:t>1</a:t>
            </a:r>
            <a:r>
              <a:rPr lang="zh-CN" altLang="en-US" smtClean="0"/>
              <a:t>。例如将</a:t>
            </a:r>
            <a:r>
              <a:rPr lang="en-US" altLang="zh-CN" smtClean="0"/>
              <a:t>6</a:t>
            </a:r>
            <a:r>
              <a:rPr lang="zh-CN" altLang="en-US" smtClean="0"/>
              <a:t>与</a:t>
            </a:r>
            <a:r>
              <a:rPr lang="en-US" altLang="zh-CN" smtClean="0"/>
              <a:t>11</a:t>
            </a:r>
            <a:r>
              <a:rPr lang="zh-CN" altLang="en-US" smtClean="0"/>
              <a:t>进行异或运算。</a:t>
            </a:r>
            <a:endParaRPr lang="en-US" altLang="zh-CN" smtClean="0"/>
          </a:p>
          <a:p>
            <a:pPr lvl="1" eaLnBrk="1" hangingPunct="1"/>
            <a:r>
              <a:rPr lang="zh-CN" altLang="en-US" smtClean="0">
                <a:solidFill>
                  <a:srgbClr val="000000"/>
                </a:solidFill>
              </a:rPr>
              <a:t>（</a:t>
            </a:r>
            <a:r>
              <a:rPr lang="en-US" altLang="zh-CN" smtClean="0">
                <a:solidFill>
                  <a:srgbClr val="000000"/>
                </a:solidFill>
              </a:rPr>
              <a:t>5</a:t>
            </a:r>
            <a:r>
              <a:rPr lang="zh-CN" altLang="en-US" smtClean="0">
                <a:solidFill>
                  <a:srgbClr val="000000"/>
                </a:solidFill>
              </a:rPr>
              <a:t>）</a:t>
            </a:r>
            <a:r>
              <a:rPr lang="zh-CN" altLang="en-US" b="1" smtClean="0">
                <a:solidFill>
                  <a:srgbClr val="FF0000"/>
                </a:solidFill>
              </a:rPr>
              <a:t>位运算符“</a:t>
            </a:r>
            <a:r>
              <a:rPr lang="en-US" altLang="zh-CN" b="1" smtClean="0">
                <a:solidFill>
                  <a:srgbClr val="FF0000"/>
                </a:solidFill>
              </a:rPr>
              <a:t>&lt;&lt;”</a:t>
            </a:r>
            <a:r>
              <a:rPr lang="zh-CN" altLang="en-US" b="1" smtClean="0">
                <a:solidFill>
                  <a:srgbClr val="FF0000"/>
                </a:solidFill>
              </a:rPr>
              <a:t>就是将操作数所有二进制位向左移动一位。</a:t>
            </a:r>
            <a:r>
              <a:rPr lang="zh-CN" altLang="en-US" smtClean="0">
                <a:solidFill>
                  <a:srgbClr val="000000"/>
                </a:solidFill>
              </a:rPr>
              <a:t>运算时，右边的空位补</a:t>
            </a:r>
            <a:r>
              <a:rPr lang="en-US" altLang="zh-CN" smtClean="0">
                <a:solidFill>
                  <a:srgbClr val="000000"/>
                </a:solidFill>
              </a:rPr>
              <a:t>0</a:t>
            </a:r>
            <a:r>
              <a:rPr lang="zh-CN" altLang="en-US" smtClean="0">
                <a:solidFill>
                  <a:srgbClr val="000000"/>
                </a:solidFill>
              </a:rPr>
              <a:t>。左边移走的部分舍去。例如：一个</a:t>
            </a:r>
            <a:r>
              <a:rPr lang="en-US" altLang="zh-CN" smtClean="0">
                <a:solidFill>
                  <a:srgbClr val="000000"/>
                </a:solidFill>
              </a:rPr>
              <a:t>byte</a:t>
            </a:r>
            <a:r>
              <a:rPr lang="zh-CN" altLang="en-US" smtClean="0">
                <a:solidFill>
                  <a:srgbClr val="000000"/>
                </a:solidFill>
              </a:rPr>
              <a:t>类型的数字</a:t>
            </a:r>
            <a:r>
              <a:rPr lang="en-US" altLang="zh-CN" smtClean="0">
                <a:solidFill>
                  <a:srgbClr val="000000"/>
                </a:solidFill>
              </a:rPr>
              <a:t>11</a:t>
            </a:r>
            <a:r>
              <a:rPr lang="zh-CN" altLang="en-US" smtClean="0">
                <a:solidFill>
                  <a:srgbClr val="000000"/>
                </a:solidFill>
              </a:rPr>
              <a:t>用二进制表示为</a:t>
            </a:r>
            <a:r>
              <a:rPr lang="en-US" altLang="zh-CN" smtClean="0">
                <a:solidFill>
                  <a:srgbClr val="000000"/>
                </a:solidFill>
              </a:rPr>
              <a:t>00001011</a:t>
            </a:r>
            <a:r>
              <a:rPr lang="zh-CN" altLang="en-US" smtClean="0">
                <a:solidFill>
                  <a:srgbClr val="000000"/>
                </a:solidFill>
              </a:rPr>
              <a:t>，将它左移一位。</a:t>
            </a:r>
          </a:p>
          <a:p>
            <a:pPr lvl="1" eaLnBrk="1" hangingPunct="1"/>
            <a:endParaRPr lang="zh-CN" altLang="en-US" smtClean="0"/>
          </a:p>
          <a:p>
            <a:pPr lvl="1" eaLnBrk="1" hangingPunct="1"/>
            <a:endParaRPr lang="zh-CN" altLang="en-US" smtClean="0"/>
          </a:p>
        </p:txBody>
      </p:sp>
      <p:pic>
        <p:nvPicPr>
          <p:cNvPr id="116739" name="图片 3"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2413" y="1724025"/>
            <a:ext cx="36925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0" name="图片 6"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0038" y="4348163"/>
            <a:ext cx="36925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327025" y="1066800"/>
            <a:ext cx="8229600" cy="2462213"/>
          </a:xfrm>
        </p:spPr>
        <p:txBody>
          <a:bodyPr/>
          <a:lstStyle/>
          <a:p>
            <a:pPr eaLnBrk="1" hangingPunct="1"/>
            <a:r>
              <a:rPr lang="en-US" altLang="zh-CN" b="1" smtClean="0">
                <a:solidFill>
                  <a:srgbClr val="0070C0"/>
                </a:solidFill>
              </a:rPr>
              <a:t>2.3.5 </a:t>
            </a:r>
            <a:r>
              <a:rPr lang="zh-CN" altLang="en-US" b="1" smtClean="0">
                <a:solidFill>
                  <a:srgbClr val="0070C0"/>
                </a:solidFill>
              </a:rPr>
              <a:t>位运算符</a:t>
            </a:r>
            <a:endParaRPr lang="en-US" altLang="zh-CN" b="1" smtClean="0">
              <a:solidFill>
                <a:srgbClr val="0070C0"/>
              </a:solidFill>
            </a:endParaRPr>
          </a:p>
          <a:p>
            <a:pPr lvl="1" eaLnBrk="1" hangingPunct="1"/>
            <a:r>
              <a:rPr lang="zh-CN" altLang="en-US" smtClean="0"/>
              <a:t>（</a:t>
            </a:r>
            <a:r>
              <a:rPr lang="en-US" altLang="zh-CN" smtClean="0"/>
              <a:t>6</a:t>
            </a:r>
            <a:r>
              <a:rPr lang="zh-CN" altLang="en-US" smtClean="0"/>
              <a:t>）</a:t>
            </a:r>
            <a:r>
              <a:rPr lang="zh-CN" altLang="en-US" b="1" smtClean="0">
                <a:solidFill>
                  <a:srgbClr val="FF0000"/>
                </a:solidFill>
              </a:rPr>
              <a:t>位运算符“</a:t>
            </a:r>
            <a:r>
              <a:rPr lang="en-US" altLang="zh-CN" b="1" smtClean="0">
                <a:solidFill>
                  <a:srgbClr val="FF0000"/>
                </a:solidFill>
              </a:rPr>
              <a:t>&gt;&gt;“</a:t>
            </a:r>
            <a:r>
              <a:rPr lang="zh-CN" altLang="en-US" b="1" smtClean="0">
                <a:solidFill>
                  <a:srgbClr val="FF0000"/>
                </a:solidFill>
              </a:rPr>
              <a:t>就是将操作数所有二进制位向右移动一位。</a:t>
            </a:r>
            <a:r>
              <a:rPr lang="zh-CN" altLang="en-US" smtClean="0"/>
              <a:t>运算时，左边的空位根据原数的符号位补</a:t>
            </a:r>
            <a:r>
              <a:rPr lang="en-US" altLang="zh-CN" smtClean="0"/>
              <a:t>0</a:t>
            </a:r>
            <a:r>
              <a:rPr lang="zh-CN" altLang="en-US" smtClean="0"/>
              <a:t>或者</a:t>
            </a:r>
            <a:r>
              <a:rPr lang="en-US" altLang="zh-CN" smtClean="0"/>
              <a:t>1</a:t>
            </a:r>
            <a:r>
              <a:rPr lang="zh-CN" altLang="en-US" smtClean="0"/>
              <a:t>（原来是负数就补</a:t>
            </a:r>
            <a:r>
              <a:rPr lang="en-US" altLang="zh-CN" smtClean="0"/>
              <a:t>1</a:t>
            </a:r>
            <a:r>
              <a:rPr lang="zh-CN" altLang="en-US" smtClean="0"/>
              <a:t>，是正数就补</a:t>
            </a:r>
            <a:r>
              <a:rPr lang="en-US" altLang="zh-CN" smtClean="0"/>
              <a:t>0</a:t>
            </a:r>
            <a:r>
              <a:rPr lang="zh-CN" altLang="en-US" smtClean="0"/>
              <a:t>）。例如一个</a:t>
            </a:r>
            <a:r>
              <a:rPr lang="en-US" altLang="zh-CN" smtClean="0"/>
              <a:t>byte</a:t>
            </a:r>
            <a:r>
              <a:rPr lang="zh-CN" altLang="en-US" smtClean="0"/>
              <a:t>的数字</a:t>
            </a:r>
            <a:r>
              <a:rPr lang="en-US" altLang="zh-CN" smtClean="0"/>
              <a:t>11</a:t>
            </a:r>
            <a:r>
              <a:rPr lang="zh-CN" altLang="en-US" smtClean="0"/>
              <a:t>用二进制表示为</a:t>
            </a:r>
            <a:r>
              <a:rPr lang="en-US" altLang="zh-CN" smtClean="0"/>
              <a:t>00001011</a:t>
            </a:r>
            <a:r>
              <a:rPr lang="zh-CN" altLang="en-US" smtClean="0"/>
              <a:t>，将它右移一位。</a:t>
            </a:r>
          </a:p>
        </p:txBody>
      </p:sp>
      <p:pic>
        <p:nvPicPr>
          <p:cNvPr id="117763"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681413"/>
            <a:ext cx="463550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内容占位符 2"/>
          <p:cNvSpPr>
            <a:spLocks noGrp="1"/>
          </p:cNvSpPr>
          <p:nvPr>
            <p:ph idx="1"/>
          </p:nvPr>
        </p:nvSpPr>
        <p:spPr>
          <a:xfrm>
            <a:off x="374650" y="1066800"/>
            <a:ext cx="8229600" cy="2462213"/>
          </a:xfrm>
        </p:spPr>
        <p:txBody>
          <a:bodyPr/>
          <a:lstStyle/>
          <a:p>
            <a:pPr eaLnBrk="1" hangingPunct="1"/>
            <a:r>
              <a:rPr lang="en-US" altLang="zh-CN" b="1" smtClean="0">
                <a:solidFill>
                  <a:srgbClr val="0070C0"/>
                </a:solidFill>
              </a:rPr>
              <a:t>2.3.5 </a:t>
            </a:r>
            <a:r>
              <a:rPr lang="zh-CN" altLang="en-US" b="1" smtClean="0">
                <a:solidFill>
                  <a:srgbClr val="0070C0"/>
                </a:solidFill>
              </a:rPr>
              <a:t>位运算符</a:t>
            </a:r>
            <a:endParaRPr lang="en-US" altLang="zh-CN" b="1" smtClean="0">
              <a:solidFill>
                <a:srgbClr val="0070C0"/>
              </a:solidFill>
            </a:endParaRPr>
          </a:p>
          <a:p>
            <a:pPr lvl="1" eaLnBrk="1" hangingPunct="1"/>
            <a:endParaRPr lang="zh-CN" altLang="en-US" smtClean="0"/>
          </a:p>
        </p:txBody>
      </p:sp>
      <p:sp>
        <p:nvSpPr>
          <p:cNvPr id="3" name="矩形 2"/>
          <p:cNvSpPr/>
          <p:nvPr/>
        </p:nvSpPr>
        <p:spPr>
          <a:xfrm>
            <a:off x="65088" y="1741488"/>
            <a:ext cx="7950200" cy="1477962"/>
          </a:xfrm>
          <a:prstGeom prst="rect">
            <a:avLst/>
          </a:prstGeom>
        </p:spPr>
        <p:txBody>
          <a:bodyPr>
            <a:spAutoFit/>
          </a:bodyPr>
          <a:lstStyle/>
          <a:p>
            <a:pPr marL="742950" lvl="1" indent="-285750">
              <a:lnSpc>
                <a:spcPct val="150000"/>
              </a:lnSpc>
              <a:spcBef>
                <a:spcPct val="20000"/>
              </a:spcBef>
              <a:buFontTx/>
              <a:buChar char="–"/>
              <a:defRPr/>
            </a:pPr>
            <a:r>
              <a:rPr lang="zh-CN" altLang="en-US" sz="2000" kern="0" dirty="0">
                <a:solidFill>
                  <a:srgbClr val="000000"/>
                </a:solidFill>
                <a:latin typeface="Arial"/>
                <a:ea typeface="宋体"/>
              </a:rPr>
              <a:t>（</a:t>
            </a:r>
            <a:r>
              <a:rPr lang="en-US" altLang="zh-CN" sz="2000" kern="0" dirty="0">
                <a:solidFill>
                  <a:srgbClr val="000000"/>
                </a:solidFill>
                <a:latin typeface="Arial"/>
                <a:ea typeface="宋体"/>
              </a:rPr>
              <a:t>7</a:t>
            </a:r>
            <a:r>
              <a:rPr lang="zh-CN" altLang="en-US" sz="2000" kern="0" dirty="0">
                <a:solidFill>
                  <a:srgbClr val="000000"/>
                </a:solidFill>
                <a:latin typeface="Arial"/>
                <a:ea typeface="宋体"/>
              </a:rPr>
              <a:t>）位运算符“</a:t>
            </a:r>
            <a:r>
              <a:rPr lang="en-US" altLang="zh-CN" sz="2000" kern="0" dirty="0">
                <a:solidFill>
                  <a:srgbClr val="000000"/>
                </a:solidFill>
                <a:latin typeface="Arial"/>
                <a:ea typeface="宋体"/>
              </a:rPr>
              <a:t>&gt;&gt;&gt;”</a:t>
            </a:r>
            <a:r>
              <a:rPr lang="zh-CN" altLang="en-US" sz="2000" kern="0" dirty="0">
                <a:solidFill>
                  <a:srgbClr val="000000"/>
                </a:solidFill>
                <a:latin typeface="Arial"/>
                <a:ea typeface="宋体"/>
              </a:rPr>
              <a:t>就是将操作数所有二进制位向右移动一位。运算时，左边的空位补</a:t>
            </a:r>
            <a:r>
              <a:rPr lang="en-US" altLang="zh-CN" sz="2000" kern="0" dirty="0">
                <a:solidFill>
                  <a:srgbClr val="000000"/>
                </a:solidFill>
                <a:latin typeface="Arial"/>
                <a:ea typeface="宋体"/>
              </a:rPr>
              <a:t>0</a:t>
            </a:r>
            <a:r>
              <a:rPr lang="zh-CN" altLang="en-US" sz="2000" kern="0" dirty="0">
                <a:solidFill>
                  <a:srgbClr val="000000"/>
                </a:solidFill>
                <a:latin typeface="Arial"/>
                <a:ea typeface="宋体"/>
              </a:rPr>
              <a:t>（不考虑原数正负）。例如一个</a:t>
            </a:r>
            <a:r>
              <a:rPr lang="en-US" altLang="zh-CN" sz="2000" kern="0" dirty="0">
                <a:solidFill>
                  <a:srgbClr val="000000"/>
                </a:solidFill>
                <a:latin typeface="Arial"/>
                <a:ea typeface="宋体"/>
              </a:rPr>
              <a:t>byte</a:t>
            </a:r>
            <a:r>
              <a:rPr lang="zh-CN" altLang="en-US" sz="2000" kern="0" dirty="0">
                <a:solidFill>
                  <a:srgbClr val="000000"/>
                </a:solidFill>
                <a:latin typeface="Arial"/>
                <a:ea typeface="宋体"/>
              </a:rPr>
              <a:t>的</a:t>
            </a:r>
            <a:r>
              <a:rPr lang="en-US" altLang="zh-CN" sz="2000" kern="0" dirty="0">
                <a:solidFill>
                  <a:srgbClr val="000000"/>
                </a:solidFill>
                <a:latin typeface="Arial"/>
                <a:ea typeface="宋体"/>
              </a:rPr>
              <a:t>11</a:t>
            </a:r>
            <a:r>
              <a:rPr lang="zh-CN" altLang="en-US" sz="2000" kern="0" dirty="0">
                <a:solidFill>
                  <a:srgbClr val="000000"/>
                </a:solidFill>
                <a:latin typeface="Arial"/>
                <a:ea typeface="宋体"/>
              </a:rPr>
              <a:t>用二进制表示为</a:t>
            </a:r>
            <a:r>
              <a:rPr lang="en-US" altLang="zh-CN" sz="2000" kern="0" dirty="0">
                <a:solidFill>
                  <a:srgbClr val="000000"/>
                </a:solidFill>
                <a:latin typeface="Arial"/>
                <a:ea typeface="宋体"/>
              </a:rPr>
              <a:t>00001011</a:t>
            </a:r>
            <a:r>
              <a:rPr lang="zh-CN" altLang="en-US" sz="2000" kern="0" dirty="0">
                <a:solidFill>
                  <a:srgbClr val="000000"/>
                </a:solidFill>
                <a:latin typeface="Arial"/>
                <a:ea typeface="宋体"/>
              </a:rPr>
              <a:t>，将它无符号右移一位。</a:t>
            </a:r>
          </a:p>
        </p:txBody>
      </p:sp>
      <p:pic>
        <p:nvPicPr>
          <p:cNvPr id="118788" name="图片 4"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3402013"/>
            <a:ext cx="531495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normAutofit/>
          </a:bodyPr>
          <a:lstStyle/>
          <a:p>
            <a:pPr eaLnBrk="1" hangingPunct="1"/>
            <a:r>
              <a:rPr lang="zh-CN" altLang="zh-CN" sz="3200" b="1" dirty="0">
                <a:solidFill>
                  <a:srgbClr val="0070C0"/>
                </a:solidFill>
                <a:cs typeface="+mn-cs"/>
              </a:rPr>
              <a:t>三</a:t>
            </a:r>
            <a:r>
              <a:rPr lang="zh-CN" altLang="en-US" sz="3200" b="1" dirty="0">
                <a:solidFill>
                  <a:srgbClr val="0070C0"/>
                </a:solidFill>
                <a:cs typeface="+mn-cs"/>
              </a:rPr>
              <a:t>目</a:t>
            </a:r>
            <a:r>
              <a:rPr lang="zh-CN" altLang="zh-CN" sz="3200" b="1" dirty="0">
                <a:solidFill>
                  <a:srgbClr val="0070C0"/>
                </a:solidFill>
                <a:cs typeface="+mn-cs"/>
              </a:rPr>
              <a:t>运算符</a:t>
            </a:r>
          </a:p>
        </p:txBody>
      </p:sp>
      <p:sp>
        <p:nvSpPr>
          <p:cNvPr id="53252" name="Rectangle 3"/>
          <p:cNvSpPr>
            <a:spLocks noGrp="1" noChangeArrowheads="1"/>
          </p:cNvSpPr>
          <p:nvPr>
            <p:ph type="body" idx="1"/>
          </p:nvPr>
        </p:nvSpPr>
        <p:spPr>
          <a:xfrm>
            <a:off x="628650" y="1268413"/>
            <a:ext cx="7886700" cy="4351338"/>
          </a:xfrm>
        </p:spPr>
        <p:txBody>
          <a:bodyPr/>
          <a:lstStyle/>
          <a:p>
            <a:pPr eaLnBrk="1" hangingPunct="1"/>
            <a:r>
              <a:rPr lang="zh-CN" altLang="en-US" sz="2800" dirty="0" smtClean="0"/>
              <a:t>格式</a:t>
            </a:r>
          </a:p>
          <a:p>
            <a:pPr lvl="1" eaLnBrk="1" hangingPunct="1"/>
            <a:r>
              <a:rPr lang="zh-CN" altLang="en-US" sz="2300" dirty="0" smtClean="0"/>
              <a:t>(关系表达式)?表达式1：表达式2；</a:t>
            </a:r>
          </a:p>
          <a:p>
            <a:pPr lvl="1" eaLnBrk="1" hangingPunct="1"/>
            <a:r>
              <a:rPr lang="zh-CN" altLang="en-US" sz="2300" dirty="0" smtClean="0"/>
              <a:t>如果条件为true，运算后的结果是表达式1；</a:t>
            </a:r>
          </a:p>
          <a:p>
            <a:pPr lvl="1" eaLnBrk="1" hangingPunct="1"/>
            <a:r>
              <a:rPr lang="zh-CN" altLang="en-US" sz="2300" dirty="0" smtClean="0"/>
              <a:t>如果条件为false，运算后的结果是表达式2；</a:t>
            </a:r>
          </a:p>
          <a:p>
            <a:pPr eaLnBrk="1" hangingPunct="1"/>
            <a:r>
              <a:rPr lang="zh-CN" altLang="en-US" sz="2800" dirty="0" smtClean="0"/>
              <a:t>示例：</a:t>
            </a:r>
          </a:p>
          <a:p>
            <a:pPr lvl="1" eaLnBrk="1" hangingPunct="1"/>
            <a:r>
              <a:rPr lang="zh-CN" altLang="en-US" sz="2300" dirty="0" smtClean="0"/>
              <a:t>获取两个数中大数。</a:t>
            </a:r>
          </a:p>
          <a:p>
            <a:pPr lvl="1" eaLnBrk="1" hangingPunct="1"/>
            <a:r>
              <a:rPr lang="zh-CN" altLang="en-US" sz="2300" dirty="0" smtClean="0"/>
              <a:t>int x=3,y=4,z;</a:t>
            </a:r>
          </a:p>
          <a:p>
            <a:pPr lvl="1" eaLnBrk="1" hangingPunct="1"/>
            <a:r>
              <a:rPr lang="zh-CN" altLang="en-US" sz="2300" dirty="0" smtClean="0"/>
              <a:t>z = (x&gt;y)?x:y;     //z变量存储的就是两个数的大数。</a:t>
            </a:r>
            <a:endParaRPr lang="en-US" altLang="zh-CN" sz="2300" dirty="0" smtClean="0"/>
          </a:p>
          <a:p>
            <a:pPr lvl="1" eaLnBrk="1" hangingPunct="1"/>
            <a:endParaRPr lang="zh-CN" altLang="en-US" sz="2300" dirty="0" smtClean="0"/>
          </a:p>
        </p:txBody>
      </p:sp>
    </p:spTree>
    <p:extLst>
      <p:ext uri="{BB962C8B-B14F-4D97-AF65-F5344CB8AC3E}">
        <p14:creationId xmlns:p14="http://schemas.microsoft.com/office/powerpoint/2010/main" val="34276553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normAutofit/>
          </a:bodyPr>
          <a:lstStyle/>
          <a:p>
            <a:pPr eaLnBrk="1" hangingPunct="1"/>
            <a:r>
              <a:rPr lang="zh-CN" altLang="en-US" sz="3200" dirty="0"/>
              <a:t>练习</a:t>
            </a:r>
            <a:r>
              <a:rPr lang="en-US" altLang="zh-CN" sz="3200" dirty="0"/>
              <a:t>2</a:t>
            </a:r>
            <a:endParaRPr lang="zh-CN" altLang="zh-CN" sz="3200" b="1" dirty="0">
              <a:solidFill>
                <a:srgbClr val="0070C0"/>
              </a:solidFill>
              <a:cs typeface="+mn-cs"/>
            </a:endParaRPr>
          </a:p>
        </p:txBody>
      </p:sp>
      <p:sp>
        <p:nvSpPr>
          <p:cNvPr id="54276" name="Rectangle 3"/>
          <p:cNvSpPr>
            <a:spLocks noGrp="1" noChangeArrowheads="1"/>
          </p:cNvSpPr>
          <p:nvPr>
            <p:ph type="body" idx="1"/>
          </p:nvPr>
        </p:nvSpPr>
        <p:spPr>
          <a:xfrm>
            <a:off x="628650" y="1339850"/>
            <a:ext cx="7886700" cy="4351338"/>
          </a:xfrm>
        </p:spPr>
        <p:txBody>
          <a:bodyPr/>
          <a:lstStyle/>
          <a:p>
            <a:pPr eaLnBrk="1" hangingPunct="1"/>
            <a:r>
              <a:rPr lang="zh-CN" altLang="en-US" sz="2800" dirty="0" smtClean="0"/>
              <a:t>获取三个整数中的最大值</a:t>
            </a:r>
          </a:p>
          <a:p>
            <a:pPr eaLnBrk="1" hangingPunct="1"/>
            <a:r>
              <a:rPr lang="zh-CN" altLang="en-US" sz="2800" dirty="0" smtClean="0"/>
              <a:t>比较两个整数是否相同</a:t>
            </a:r>
            <a:endParaRPr lang="en-US" altLang="zh-CN" sz="2800" dirty="0" smtClean="0"/>
          </a:p>
        </p:txBody>
      </p:sp>
    </p:spTree>
    <p:extLst>
      <p:ext uri="{BB962C8B-B14F-4D97-AF65-F5344CB8AC3E}">
        <p14:creationId xmlns:p14="http://schemas.microsoft.com/office/powerpoint/2010/main" val="21920030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2"/>
          <p:cNvSpPr>
            <a:spLocks noGrp="1"/>
          </p:cNvSpPr>
          <p:nvPr>
            <p:ph idx="1"/>
          </p:nvPr>
        </p:nvSpPr>
        <p:spPr>
          <a:xfrm>
            <a:off x="338138" y="960438"/>
            <a:ext cx="8229600" cy="2462212"/>
          </a:xfrm>
        </p:spPr>
        <p:txBody>
          <a:bodyPr/>
          <a:lstStyle/>
          <a:p>
            <a:pPr eaLnBrk="1" hangingPunct="1"/>
            <a:r>
              <a:rPr lang="en-US" altLang="zh-CN" b="1" smtClean="0">
                <a:solidFill>
                  <a:srgbClr val="0070C0"/>
                </a:solidFill>
              </a:rPr>
              <a:t>2.3.6 </a:t>
            </a:r>
            <a:r>
              <a:rPr lang="zh-CN" altLang="en-US" b="1" smtClean="0">
                <a:solidFill>
                  <a:srgbClr val="0070C0"/>
                </a:solidFill>
              </a:rPr>
              <a:t>运算符的优先级</a:t>
            </a:r>
            <a:endParaRPr lang="en-US" altLang="zh-CN" b="1" smtClean="0">
              <a:solidFill>
                <a:srgbClr val="0070C0"/>
              </a:solidFill>
            </a:endParaRPr>
          </a:p>
          <a:p>
            <a:pPr lvl="1" eaLnBrk="1" hangingPunct="1"/>
            <a:r>
              <a:rPr lang="zh-CN" altLang="zh-CN" smtClean="0"/>
              <a:t>在对一些比较复杂的表达式进行运算时，要明确表达式中所有运算符参与运算的先后顺序，把这种顺序称作运算符的优先级。</a:t>
            </a:r>
            <a:endParaRPr lang="zh-CN" altLang="en-US" smtClean="0"/>
          </a:p>
        </p:txBody>
      </p:sp>
      <p:pic>
        <p:nvPicPr>
          <p:cNvPr id="1208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2532063"/>
            <a:ext cx="6296025" cy="403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2.3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中的运算符</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374650" y="876300"/>
            <a:ext cx="8229600" cy="5059363"/>
          </a:xfrm>
          <a:extLst/>
        </p:spPr>
        <p:txBody>
          <a:bodyPr rtlCol="0">
            <a:normAutofit/>
          </a:bodyPr>
          <a:lstStyle/>
          <a:p>
            <a:pPr eaLnBrk="1" hangingPunct="1">
              <a:defRPr/>
            </a:pPr>
            <a:r>
              <a:rPr lang="en-US" altLang="zh-CN" b="1" dirty="0" smtClean="0">
                <a:solidFill>
                  <a:srgbClr val="009ED6"/>
                </a:solidFill>
                <a:cs typeface="+mn-cs"/>
              </a:rPr>
              <a:t> </a:t>
            </a:r>
            <a:r>
              <a:rPr lang="en-US" altLang="zh-CN" b="1" dirty="0">
                <a:solidFill>
                  <a:srgbClr val="0070C0"/>
                </a:solidFill>
              </a:rPr>
              <a:t>2.1.1 Java</a:t>
            </a:r>
            <a:r>
              <a:rPr lang="zh-CN" altLang="en-US" b="1" dirty="0">
                <a:solidFill>
                  <a:srgbClr val="0070C0"/>
                </a:solidFill>
              </a:rPr>
              <a:t>代码的基本格式</a:t>
            </a:r>
            <a:endParaRPr lang="en-US" altLang="zh-CN" b="1" dirty="0">
              <a:solidFill>
                <a:srgbClr val="0070C0"/>
              </a:solidFill>
            </a:endParaRPr>
          </a:p>
          <a:p>
            <a:pPr lvl="1" eaLnBrk="1" fontAlgn="auto" hangingPunct="1">
              <a:spcAft>
                <a:spcPts val="0"/>
              </a:spcAft>
              <a:buFont typeface="Arial" panose="020B0604020202020204" pitchFamily="34" charset="0"/>
              <a:buChar char="–"/>
              <a:defRPr/>
            </a:pPr>
            <a:r>
              <a:rPr lang="zh-CN" altLang="en-US" dirty="0">
                <a:cs typeface="+mn-cs"/>
              </a:rPr>
              <a:t>（</a:t>
            </a:r>
            <a:r>
              <a:rPr lang="en-US" altLang="zh-CN" dirty="0">
                <a:cs typeface="+mn-cs"/>
              </a:rPr>
              <a:t>3</a:t>
            </a:r>
            <a:r>
              <a:rPr lang="zh-CN" altLang="en-US" dirty="0">
                <a:cs typeface="+mn-cs"/>
              </a:rPr>
              <a:t>）</a:t>
            </a:r>
            <a:r>
              <a:rPr lang="zh-CN" altLang="zh-CN" dirty="0">
                <a:cs typeface="+mn-cs"/>
              </a:rPr>
              <a:t>虽然</a:t>
            </a:r>
            <a:r>
              <a:rPr lang="en-US" altLang="zh-CN" dirty="0">
                <a:cs typeface="+mn-cs"/>
              </a:rPr>
              <a:t>Java</a:t>
            </a:r>
            <a:r>
              <a:rPr lang="zh-CN" altLang="zh-CN" dirty="0">
                <a:cs typeface="+mn-cs"/>
              </a:rPr>
              <a:t>没有严格要求用什么样的格式来编排程序代码，但是，出于可读性的考虑，应该让自己编写的程序代码整齐美观、层次清晰</a:t>
            </a:r>
            <a:r>
              <a:rPr lang="zh-CN" altLang="en-US" dirty="0">
                <a:cs typeface="+mn-cs"/>
              </a:rPr>
              <a:t>。以下两种方式都可以，但是建议使用后一种。</a:t>
            </a:r>
            <a:endParaRPr lang="en-US" altLang="zh-CN" dirty="0">
              <a:cs typeface="+mn-cs"/>
            </a:endParaRPr>
          </a:p>
          <a:p>
            <a:pPr lvl="1" eaLnBrk="1" fontAlgn="auto" hangingPunct="1">
              <a:spcAft>
                <a:spcPts val="0"/>
              </a:spcAft>
              <a:buFont typeface="Arial" panose="020B0604020202020204" pitchFamily="34" charset="0"/>
              <a:buChar char="–"/>
              <a:defRPr/>
            </a:pPr>
            <a:r>
              <a:rPr lang="zh-CN" altLang="en-US" dirty="0">
                <a:cs typeface="+mn-cs"/>
              </a:rPr>
              <a:t>方式一：</a:t>
            </a:r>
            <a:endParaRPr lang="en-US" altLang="zh-CN" dirty="0">
              <a:cs typeface="+mn-cs"/>
            </a:endParaRPr>
          </a:p>
          <a:p>
            <a:pPr marL="0" indent="0" eaLnBrk="1" fontAlgn="auto" hangingPunct="1">
              <a:spcBef>
                <a:spcPts val="0"/>
              </a:spcBef>
              <a:spcAft>
                <a:spcPts val="0"/>
              </a:spcAft>
              <a:buFont typeface="Arial" panose="020B0604020202020204" pitchFamily="34" charset="0"/>
              <a:buNone/>
              <a:defRPr/>
            </a:pPr>
            <a:endParaRPr lang="en-US" altLang="zh-CN" sz="2000" dirty="0" smtClean="0">
              <a:cs typeface="+mn-cs"/>
            </a:endParaRPr>
          </a:p>
          <a:p>
            <a:pPr marL="0" indent="0" eaLnBrk="1" fontAlgn="auto" hangingPunct="1">
              <a:spcBef>
                <a:spcPts val="0"/>
              </a:spcBef>
              <a:spcAft>
                <a:spcPts val="0"/>
              </a:spcAft>
              <a:buFont typeface="Arial" panose="020B0604020202020204" pitchFamily="34" charset="0"/>
              <a:buNone/>
              <a:defRPr/>
            </a:pPr>
            <a:endParaRPr lang="en-US" altLang="zh-CN" sz="2000" dirty="0" smtClean="0">
              <a:cs typeface="+mn-cs"/>
            </a:endParaRPr>
          </a:p>
          <a:p>
            <a:pPr lvl="1" eaLnBrk="1" fontAlgn="auto" hangingPunct="1">
              <a:spcAft>
                <a:spcPts val="0"/>
              </a:spcAft>
              <a:buFont typeface="Arial" panose="020B0604020202020204" pitchFamily="34" charset="0"/>
              <a:buChar char="–"/>
              <a:defRPr/>
            </a:pPr>
            <a:r>
              <a:rPr lang="zh-CN" altLang="en-US" dirty="0">
                <a:cs typeface="+mn-cs"/>
              </a:rPr>
              <a:t>方式二：</a:t>
            </a:r>
            <a:endParaRPr lang="en-US" altLang="zh-CN" dirty="0">
              <a:cs typeface="+mn-cs"/>
            </a:endParaRPr>
          </a:p>
          <a:p>
            <a:pPr eaLnBrk="1" fontAlgn="auto" hangingPunct="1">
              <a:spcAft>
                <a:spcPts val="0"/>
              </a:spcAft>
              <a:buFont typeface="Arial" panose="020B0604020202020204" pitchFamily="34" charset="0"/>
              <a:buChar char="─"/>
              <a:defRPr/>
            </a:pPr>
            <a:endParaRPr lang="en-US" altLang="zh-CN" sz="2000" dirty="0">
              <a:cs typeface="+mn-cs"/>
            </a:endParaRPr>
          </a:p>
          <a:p>
            <a:pPr eaLnBrk="1" fontAlgn="auto" hangingPunct="1">
              <a:spcAft>
                <a:spcPts val="0"/>
              </a:spcAft>
              <a:buFont typeface="Arial" panose="020B0604020202020204" pitchFamily="34" charset="0"/>
              <a:buChar char="─"/>
              <a:defRPr/>
            </a:pPr>
            <a:endParaRPr lang="en-US" altLang="zh-CN" sz="2000" dirty="0" smtClean="0">
              <a:cs typeface="+mn-cs"/>
            </a:endParaRPr>
          </a:p>
          <a:p>
            <a:pPr marL="0" indent="0" eaLnBrk="1" fontAlgn="auto" hangingPunct="1">
              <a:spcAft>
                <a:spcPts val="0"/>
              </a:spcAft>
              <a:buFontTx/>
              <a:buNone/>
              <a:defRPr/>
            </a:pPr>
            <a:endParaRPr lang="en-US" altLang="zh-CN" sz="2000" dirty="0" smtClean="0">
              <a:cs typeface="+mn-cs"/>
            </a:endParaRPr>
          </a:p>
          <a:p>
            <a:pPr eaLnBrk="1" fontAlgn="auto" hangingPunct="1">
              <a:spcAft>
                <a:spcPts val="0"/>
              </a:spcAft>
              <a:buFont typeface="Arial" panose="020B0604020202020204" pitchFamily="34" charset="0"/>
              <a:buChar char="─"/>
              <a:defRPr/>
            </a:pPr>
            <a:endParaRPr lang="en-US" altLang="zh-CN" sz="2000" dirty="0" smtClean="0">
              <a:cs typeface="+mn-cs"/>
            </a:endParaRPr>
          </a:p>
          <a:p>
            <a:pPr lvl="1" eaLnBrk="1" fontAlgn="auto" hangingPunct="1">
              <a:spcAft>
                <a:spcPts val="0"/>
              </a:spcAft>
              <a:defRPr/>
            </a:pPr>
            <a:endParaRPr lang="en-US" altLang="zh-CN" dirty="0" smtClean="0">
              <a:cs typeface="+mn-cs"/>
            </a:endParaRPr>
          </a:p>
        </p:txBody>
      </p:sp>
      <p:pic>
        <p:nvPicPr>
          <p:cNvPr id="57347"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3425825"/>
            <a:ext cx="66389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图片 5"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6650" y="4886325"/>
            <a:ext cx="6604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noChangeArrowheads="1"/>
          </p:cNvSpPr>
          <p:nvPr>
            <p:ph type="title" idx="4294967295"/>
          </p:nvPr>
        </p:nvSpPr>
        <p:spPr>
          <a:xfrm>
            <a:off x="1755775" y="185738"/>
            <a:ext cx="5443538" cy="693737"/>
          </a:xfrm>
          <a:extLst>
            <a:ext uri="{91240B29-F687-4F45-9708-019B960494DF}">
              <a14:hiddenLine xmlns:a14="http://schemas.microsoft.com/office/drawing/2010/main" w="9525" cap="flat">
                <a:solidFill>
                  <a:srgbClr val="000000"/>
                </a:solidFill>
                <a:round/>
                <a:headEnd/>
                <a:tailEnd/>
              </a14:hiddenLine>
            </a:ext>
          </a:extLst>
        </p:spPr>
        <p:txBody>
          <a:bodyPr/>
          <a:lstStyle/>
          <a:p>
            <a:r>
              <a:rPr lang="zh-CN" altLang="en-US" sz="3200" b="1" smtClean="0">
                <a:solidFill>
                  <a:srgbClr val="0070C0"/>
                </a:solidFill>
              </a:rPr>
              <a:t>补充：输入数据的方法</a:t>
            </a:r>
          </a:p>
        </p:txBody>
      </p:sp>
      <p:sp>
        <p:nvSpPr>
          <p:cNvPr id="3" name="内容占位符 2"/>
          <p:cNvSpPr>
            <a:spLocks noGrp="1"/>
          </p:cNvSpPr>
          <p:nvPr>
            <p:ph idx="4294967295"/>
          </p:nvPr>
        </p:nvSpPr>
        <p:spPr>
          <a:xfrm>
            <a:off x="428625" y="1247775"/>
            <a:ext cx="8340725" cy="4525963"/>
          </a:xfrm>
        </p:spPr>
        <p:txBody>
          <a:bodyPr>
            <a:normAutofit fontScale="97500"/>
          </a:bodyPr>
          <a:lstStyle/>
          <a:p>
            <a:pPr>
              <a:lnSpc>
                <a:spcPct val="150000"/>
              </a:lnSpc>
              <a:defRPr/>
            </a:pPr>
            <a:r>
              <a:rPr lang="zh-CN" altLang="en-US" noProof="1" smtClean="0"/>
              <a:t>使用</a:t>
            </a:r>
            <a:r>
              <a:rPr lang="en-US" altLang="zh-CN" noProof="1" smtClean="0"/>
              <a:t>System.out.println()</a:t>
            </a:r>
            <a:r>
              <a:rPr lang="zh-CN" altLang="en-US" noProof="1" smtClean="0"/>
              <a:t>方法输出各种类型的数据，若需要向程序中输入数据，可以通过下面</a:t>
            </a:r>
            <a:r>
              <a:rPr lang="en-US" altLang="zh-CN" noProof="1" smtClean="0"/>
              <a:t>2</a:t>
            </a:r>
            <a:r>
              <a:rPr lang="zh-CN" altLang="en-US" noProof="1" smtClean="0"/>
              <a:t>种常用的方法：</a:t>
            </a:r>
            <a:endParaRPr lang="en-US" altLang="zh-CN" noProof="1" smtClean="0"/>
          </a:p>
          <a:p>
            <a:pPr marL="514350" indent="-514350">
              <a:lnSpc>
                <a:spcPct val="150000"/>
              </a:lnSpc>
              <a:buFont typeface="+mj-lt"/>
              <a:buAutoNum type="arabicPeriod"/>
              <a:defRPr/>
            </a:pPr>
            <a:r>
              <a:rPr lang="zh-CN" altLang="en-US" noProof="1" smtClean="0"/>
              <a:t>使用</a:t>
            </a:r>
            <a:r>
              <a:rPr lang="en-US" noProof="1" smtClean="0"/>
              <a:t>main()</a:t>
            </a:r>
            <a:r>
              <a:rPr lang="zh-CN" altLang="en-US" noProof="1" smtClean="0"/>
              <a:t>方法的参数（使用</a:t>
            </a:r>
            <a:r>
              <a:rPr lang="en-US" altLang="zh-CN" noProof="1" smtClean="0"/>
              <a:t>java</a:t>
            </a:r>
            <a:r>
              <a:rPr lang="zh-CN" altLang="en-US" noProof="1" smtClean="0"/>
              <a:t>命令运行程序时指定参数）</a:t>
            </a:r>
          </a:p>
          <a:p>
            <a:pPr marL="514350" indent="-514350">
              <a:lnSpc>
                <a:spcPct val="150000"/>
              </a:lnSpc>
              <a:buFont typeface="+mj-lt"/>
              <a:buAutoNum type="arabicPeriod"/>
              <a:defRPr/>
            </a:pPr>
            <a:r>
              <a:rPr lang="zh-CN" altLang="en-US" noProof="1" smtClean="0"/>
              <a:t>使用</a:t>
            </a:r>
            <a:r>
              <a:rPr lang="en-US" noProof="1" smtClean="0"/>
              <a:t>Scanner</a:t>
            </a:r>
            <a:r>
              <a:rPr lang="zh-CN" altLang="en-US" noProof="1" smtClean="0"/>
              <a:t>类（导入</a:t>
            </a:r>
            <a:r>
              <a:rPr lang="en-US" altLang="zh-CN" noProof="1" smtClean="0"/>
              <a:t>java.util.Scanner</a:t>
            </a:r>
            <a:r>
              <a:rPr lang="zh-CN" altLang="en-US" noProof="1" smtClean="0"/>
              <a:t>）</a:t>
            </a:r>
            <a:endParaRPr lang="en-US" altLang="zh-CN" noProof="1"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5138" y="1279525"/>
            <a:ext cx="8229600" cy="4525963"/>
          </a:xfrm>
        </p:spPr>
        <p:txBody>
          <a:bodyPr>
            <a:normAutofit fontScale="77500" lnSpcReduction="20000"/>
          </a:bodyPr>
          <a:lstStyle/>
          <a:p>
            <a:pPr>
              <a:lnSpc>
                <a:spcPct val="150000"/>
              </a:lnSpc>
              <a:spcBef>
                <a:spcPts val="1200"/>
              </a:spcBef>
              <a:defRPr/>
            </a:pPr>
            <a:r>
              <a:rPr lang="en-US" noProof="1" smtClean="0"/>
              <a:t>main()</a:t>
            </a:r>
            <a:r>
              <a:rPr lang="zh-CN" altLang="en-US" noProof="1" smtClean="0"/>
              <a:t>方法中有一个字符串类型的数组参数</a:t>
            </a:r>
            <a:r>
              <a:rPr lang="en-US" noProof="1" smtClean="0"/>
              <a:t>args</a:t>
            </a:r>
            <a:r>
              <a:rPr lang="zh-CN" altLang="en-US" noProof="1" smtClean="0"/>
              <a:t>，一般来说，方法中的参数由该方法的调用者给参数赋值，但是</a:t>
            </a:r>
            <a:r>
              <a:rPr lang="en-US" noProof="1" smtClean="0"/>
              <a:t>main()</a:t>
            </a:r>
            <a:r>
              <a:rPr lang="zh-CN" altLang="en-US" noProof="1" smtClean="0"/>
              <a:t>方法是程序的入口点，程序中的其它方法是不会调用</a:t>
            </a:r>
            <a:r>
              <a:rPr lang="en-US" noProof="1" smtClean="0"/>
              <a:t>main()</a:t>
            </a:r>
            <a:r>
              <a:rPr lang="zh-CN" altLang="en-US" noProof="1" smtClean="0"/>
              <a:t>方法的，那么又由谁可以给</a:t>
            </a:r>
            <a:r>
              <a:rPr lang="en-US" noProof="1" smtClean="0"/>
              <a:t>main()</a:t>
            </a:r>
            <a:r>
              <a:rPr lang="zh-CN" altLang="en-US" noProof="1" smtClean="0"/>
              <a:t>方法的参数赋值呢？答案是</a:t>
            </a:r>
            <a:r>
              <a:rPr lang="en-US" noProof="1" smtClean="0"/>
              <a:t>main()</a:t>
            </a:r>
            <a:r>
              <a:rPr lang="zh-CN" altLang="en-US" noProof="1" smtClean="0"/>
              <a:t>方法由</a:t>
            </a:r>
            <a:r>
              <a:rPr lang="en-US" noProof="1" smtClean="0"/>
              <a:t>Java</a:t>
            </a:r>
            <a:r>
              <a:rPr lang="zh-CN" altLang="en-US" noProof="1" smtClean="0"/>
              <a:t>虚拟机调用，并且</a:t>
            </a:r>
            <a:r>
              <a:rPr lang="en-US" noProof="1" smtClean="0"/>
              <a:t>Java</a:t>
            </a:r>
            <a:r>
              <a:rPr lang="zh-CN" altLang="en-US" noProof="1" smtClean="0"/>
              <a:t>虚拟机给</a:t>
            </a:r>
            <a:r>
              <a:rPr lang="en-US" noProof="1" smtClean="0"/>
              <a:t>main()</a:t>
            </a:r>
            <a:r>
              <a:rPr lang="zh-CN" altLang="en-US" noProof="1" smtClean="0"/>
              <a:t>方法的形参</a:t>
            </a:r>
            <a:r>
              <a:rPr lang="en-US" noProof="1" smtClean="0"/>
              <a:t>args</a:t>
            </a:r>
            <a:r>
              <a:rPr lang="zh-CN" altLang="en-US" noProof="1" smtClean="0"/>
              <a:t>赋值。</a:t>
            </a:r>
            <a:endParaRPr lang="en-US" altLang="zh-CN" noProof="1" smtClean="0"/>
          </a:p>
          <a:p>
            <a:pPr>
              <a:lnSpc>
                <a:spcPct val="150000"/>
              </a:lnSpc>
              <a:spcBef>
                <a:spcPts val="1200"/>
              </a:spcBef>
              <a:defRPr/>
            </a:pPr>
            <a:r>
              <a:rPr lang="zh-CN" altLang="en-US" noProof="1" smtClean="0"/>
              <a:t>具体给参数的赋值语法格式为在</a:t>
            </a:r>
            <a:r>
              <a:rPr lang="zh-CN" altLang="en-US" noProof="1" smtClean="0">
                <a:solidFill>
                  <a:srgbClr val="FF0000"/>
                </a:solidFill>
              </a:rPr>
              <a:t>用</a:t>
            </a:r>
            <a:r>
              <a:rPr lang="en-US" noProof="1" smtClean="0">
                <a:solidFill>
                  <a:srgbClr val="FF0000"/>
                </a:solidFill>
              </a:rPr>
              <a:t>java</a:t>
            </a:r>
            <a:r>
              <a:rPr lang="zh-CN" altLang="en-US" noProof="1" smtClean="0">
                <a:solidFill>
                  <a:srgbClr val="FF0000"/>
                </a:solidFill>
              </a:rPr>
              <a:t>命令运行程序时加上参数</a:t>
            </a:r>
            <a:r>
              <a:rPr lang="zh-CN" altLang="en-US" noProof="1" smtClean="0"/>
              <a:t>，格式如下：</a:t>
            </a:r>
            <a:endParaRPr lang="en-US" altLang="zh-CN" noProof="1" smtClean="0"/>
          </a:p>
          <a:p>
            <a:pPr marL="0" indent="0" algn="ctr">
              <a:lnSpc>
                <a:spcPct val="150000"/>
              </a:lnSpc>
              <a:spcBef>
                <a:spcPts val="1200"/>
              </a:spcBef>
              <a:buFont typeface="Arial" panose="020B0604020202020204" pitchFamily="34" charset="0"/>
              <a:buNone/>
              <a:defRPr/>
            </a:pPr>
            <a:r>
              <a:rPr lang="en-US" noProof="1" smtClean="0"/>
              <a:t>java </a:t>
            </a:r>
            <a:r>
              <a:rPr lang="zh-CN" altLang="en-US" noProof="1" smtClean="0"/>
              <a:t>程序名 参数</a:t>
            </a:r>
            <a:r>
              <a:rPr lang="en-US" noProof="1" smtClean="0"/>
              <a:t>1 </a:t>
            </a:r>
            <a:r>
              <a:rPr lang="zh-CN" altLang="en-US" noProof="1" smtClean="0"/>
              <a:t>参数</a:t>
            </a:r>
            <a:r>
              <a:rPr lang="en-US" noProof="1" smtClean="0"/>
              <a:t>2  ... </a:t>
            </a:r>
            <a:r>
              <a:rPr lang="zh-CN" altLang="en-US" noProof="1" smtClean="0"/>
              <a:t>参数</a:t>
            </a:r>
            <a:r>
              <a:rPr lang="en-US" noProof="1" smtClean="0"/>
              <a:t>n</a:t>
            </a:r>
            <a:endParaRPr lang="zh-CN" altLang="en-US" noProof="1" smtClean="0"/>
          </a:p>
        </p:txBody>
      </p:sp>
      <p:sp>
        <p:nvSpPr>
          <p:cNvPr id="122883" name="TextBox 3"/>
          <p:cNvSpPr txBox="1">
            <a:spLocks noChangeArrowheads="1"/>
          </p:cNvSpPr>
          <p:nvPr/>
        </p:nvSpPr>
        <p:spPr bwMode="auto">
          <a:xfrm>
            <a:off x="1774825" y="323850"/>
            <a:ext cx="4319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noProof="1">
                <a:solidFill>
                  <a:srgbClr val="0070C0"/>
                </a:solidFill>
                <a:latin typeface="微软雅黑" panose="020B0503020204020204" pitchFamily="34" charset="-122"/>
                <a:ea typeface="微软雅黑" panose="020B0503020204020204" pitchFamily="34" charset="-122"/>
              </a:rPr>
              <a:t>main()</a:t>
            </a:r>
            <a:r>
              <a:rPr lang="zh-CN" altLang="en-US" sz="3200" b="1" noProof="1">
                <a:solidFill>
                  <a:srgbClr val="0070C0"/>
                </a:solidFill>
                <a:latin typeface="微软雅黑" panose="020B0503020204020204" pitchFamily="34" charset="-122"/>
                <a:ea typeface="微软雅黑" panose="020B0503020204020204" pitchFamily="34" charset="-122"/>
              </a:rPr>
              <a:t>方法的参数</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142875" y="1100138"/>
            <a:ext cx="8929688"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dirty="0">
                <a:solidFill>
                  <a:srgbClr val="00B050"/>
                </a:solidFill>
              </a:rPr>
              <a:t>//</a:t>
            </a:r>
            <a:r>
              <a:rPr lang="zh-CN" altLang="en-US" dirty="0">
                <a:solidFill>
                  <a:srgbClr val="00B050"/>
                </a:solidFill>
              </a:rPr>
              <a:t>通过</a:t>
            </a:r>
            <a:r>
              <a:rPr lang="en-US" altLang="en-US" dirty="0">
                <a:solidFill>
                  <a:srgbClr val="00B050"/>
                </a:solidFill>
              </a:rPr>
              <a:t>main()</a:t>
            </a:r>
            <a:r>
              <a:rPr lang="zh-CN" altLang="en-US" dirty="0">
                <a:solidFill>
                  <a:srgbClr val="00B050"/>
                </a:solidFill>
              </a:rPr>
              <a:t>方法的</a:t>
            </a:r>
            <a:r>
              <a:rPr lang="en-US" altLang="en-US" dirty="0" err="1">
                <a:solidFill>
                  <a:srgbClr val="00B050"/>
                </a:solidFill>
              </a:rPr>
              <a:t>args</a:t>
            </a:r>
            <a:r>
              <a:rPr lang="zh-CN" altLang="en-US" dirty="0">
                <a:solidFill>
                  <a:srgbClr val="00B050"/>
                </a:solidFill>
              </a:rPr>
              <a:t>参数，向程序中传入数据，求矩形的面积</a:t>
            </a:r>
          </a:p>
          <a:p>
            <a:r>
              <a:rPr lang="en-US" altLang="en-US" b="1" dirty="0"/>
              <a:t>public</a:t>
            </a:r>
            <a:r>
              <a:rPr lang="en-US" altLang="en-US" dirty="0"/>
              <a:t> </a:t>
            </a:r>
            <a:r>
              <a:rPr lang="en-US" altLang="en-US" b="1" dirty="0"/>
              <a:t>class</a:t>
            </a:r>
            <a:r>
              <a:rPr lang="en-US" altLang="en-US" dirty="0"/>
              <a:t> </a:t>
            </a:r>
            <a:r>
              <a:rPr lang="en-US" altLang="en-US" dirty="0" err="1"/>
              <a:t>MainArgsDemo</a:t>
            </a:r>
            <a:r>
              <a:rPr lang="en-US" altLang="en-US" dirty="0"/>
              <a:t> {</a:t>
            </a:r>
            <a:endParaRPr lang="zh-CN" altLang="en-US" dirty="0"/>
          </a:p>
          <a:p>
            <a:r>
              <a:rPr lang="en-US" altLang="en-US" dirty="0"/>
              <a:t>	</a:t>
            </a:r>
            <a:r>
              <a:rPr lang="en-US" altLang="en-US" b="1" dirty="0"/>
              <a:t>public</a:t>
            </a:r>
            <a:r>
              <a:rPr lang="en-US" altLang="en-US" dirty="0"/>
              <a:t> </a:t>
            </a:r>
            <a:r>
              <a:rPr lang="en-US" altLang="en-US" b="1" dirty="0"/>
              <a:t>static</a:t>
            </a:r>
            <a:r>
              <a:rPr lang="en-US" altLang="en-US" dirty="0"/>
              <a:t> </a:t>
            </a:r>
            <a:r>
              <a:rPr lang="en-US" altLang="en-US" b="1" dirty="0"/>
              <a:t>void</a:t>
            </a:r>
            <a:r>
              <a:rPr lang="en-US" altLang="en-US" dirty="0"/>
              <a:t> main(String[] </a:t>
            </a:r>
            <a:r>
              <a:rPr lang="en-US" altLang="en-US" dirty="0" err="1"/>
              <a:t>args</a:t>
            </a:r>
            <a:r>
              <a:rPr lang="en-US" altLang="en-US" dirty="0"/>
              <a:t>) {</a:t>
            </a:r>
            <a:endParaRPr lang="zh-CN" altLang="en-US" dirty="0"/>
          </a:p>
          <a:p>
            <a:r>
              <a:rPr lang="en-US" altLang="en-US" dirty="0"/>
              <a:t>		</a:t>
            </a:r>
            <a:r>
              <a:rPr lang="en-US" altLang="en-US" b="1" dirty="0" err="1"/>
              <a:t>int</a:t>
            </a:r>
            <a:r>
              <a:rPr lang="en-US" altLang="en-US" dirty="0"/>
              <a:t> </a:t>
            </a:r>
            <a:r>
              <a:rPr lang="en-US" altLang="en-US" dirty="0" err="1"/>
              <a:t>width,length</a:t>
            </a:r>
            <a:r>
              <a:rPr lang="en-US" altLang="en-US" dirty="0"/>
              <a:t>;</a:t>
            </a:r>
            <a:endParaRPr lang="zh-CN" altLang="en-US" dirty="0"/>
          </a:p>
          <a:p>
            <a:r>
              <a:rPr lang="en-US" altLang="en-US" dirty="0"/>
              <a:t>		</a:t>
            </a:r>
            <a:r>
              <a:rPr lang="en-US" altLang="en-US" b="1" dirty="0" err="1"/>
              <a:t>int</a:t>
            </a:r>
            <a:r>
              <a:rPr lang="en-US" altLang="en-US" dirty="0"/>
              <a:t> area = 0;</a:t>
            </a:r>
            <a:endParaRPr lang="zh-CN" altLang="en-US" dirty="0"/>
          </a:p>
          <a:p>
            <a:r>
              <a:rPr lang="en-US" altLang="en-US" dirty="0"/>
              <a:t>		</a:t>
            </a:r>
            <a:r>
              <a:rPr lang="en-US" altLang="en-US" dirty="0">
                <a:solidFill>
                  <a:srgbClr val="00B050"/>
                </a:solidFill>
              </a:rPr>
              <a:t>//</a:t>
            </a:r>
            <a:r>
              <a:rPr lang="zh-CN" altLang="en-US" dirty="0">
                <a:solidFill>
                  <a:srgbClr val="00B050"/>
                </a:solidFill>
              </a:rPr>
              <a:t>取得字符串数组</a:t>
            </a:r>
            <a:r>
              <a:rPr lang="en-US" altLang="en-US" dirty="0" err="1">
                <a:solidFill>
                  <a:srgbClr val="00B050"/>
                </a:solidFill>
              </a:rPr>
              <a:t>args</a:t>
            </a:r>
            <a:r>
              <a:rPr lang="zh-CN" altLang="en-US" dirty="0">
                <a:solidFill>
                  <a:srgbClr val="00B050"/>
                </a:solidFill>
              </a:rPr>
              <a:t>的第</a:t>
            </a:r>
            <a:r>
              <a:rPr lang="en-US" altLang="en-US" dirty="0">
                <a:solidFill>
                  <a:srgbClr val="00B050"/>
                </a:solidFill>
              </a:rPr>
              <a:t>1</a:t>
            </a:r>
            <a:r>
              <a:rPr lang="zh-CN" altLang="en-US" dirty="0">
                <a:solidFill>
                  <a:srgbClr val="00B050"/>
                </a:solidFill>
              </a:rPr>
              <a:t>个元素的值，并转换为</a:t>
            </a:r>
            <a:r>
              <a:rPr lang="en-US" altLang="en-US" dirty="0" err="1">
                <a:solidFill>
                  <a:srgbClr val="00B050"/>
                </a:solidFill>
              </a:rPr>
              <a:t>int</a:t>
            </a:r>
            <a:r>
              <a:rPr lang="zh-CN" altLang="en-US" dirty="0">
                <a:solidFill>
                  <a:srgbClr val="00B050"/>
                </a:solidFill>
              </a:rPr>
              <a:t>类型赋给</a:t>
            </a:r>
            <a:r>
              <a:rPr lang="en-US" altLang="en-US" dirty="0">
                <a:solidFill>
                  <a:srgbClr val="00B050"/>
                </a:solidFill>
              </a:rPr>
              <a:t>width</a:t>
            </a:r>
            <a:endParaRPr lang="zh-CN" altLang="en-US" dirty="0">
              <a:solidFill>
                <a:srgbClr val="00B050"/>
              </a:solidFill>
            </a:endParaRPr>
          </a:p>
          <a:p>
            <a:r>
              <a:rPr lang="en-US" altLang="en-US" dirty="0"/>
              <a:t>		width = </a:t>
            </a:r>
            <a:r>
              <a:rPr lang="en-US" altLang="en-US" dirty="0" err="1"/>
              <a:t>Integer.</a:t>
            </a:r>
            <a:r>
              <a:rPr lang="en-US" altLang="en-US" i="1" dirty="0" err="1"/>
              <a:t>parseInt</a:t>
            </a:r>
            <a:r>
              <a:rPr lang="en-US" altLang="en-US" dirty="0"/>
              <a:t>(</a:t>
            </a:r>
            <a:r>
              <a:rPr lang="en-US" altLang="en-US" dirty="0" err="1"/>
              <a:t>args</a:t>
            </a:r>
            <a:r>
              <a:rPr lang="en-US" altLang="en-US" dirty="0"/>
              <a:t>[0]);</a:t>
            </a:r>
            <a:endParaRPr lang="zh-CN" altLang="en-US" dirty="0"/>
          </a:p>
          <a:p>
            <a:r>
              <a:rPr lang="en-US" altLang="en-US" dirty="0"/>
              <a:t>		</a:t>
            </a:r>
            <a:r>
              <a:rPr lang="en-US" altLang="en-US" dirty="0">
                <a:solidFill>
                  <a:srgbClr val="00B050"/>
                </a:solidFill>
              </a:rPr>
              <a:t>//</a:t>
            </a:r>
            <a:r>
              <a:rPr lang="zh-CN" altLang="en-US" dirty="0">
                <a:solidFill>
                  <a:srgbClr val="00B050"/>
                </a:solidFill>
              </a:rPr>
              <a:t>到得字符串数组</a:t>
            </a:r>
            <a:r>
              <a:rPr lang="en-US" altLang="en-US" dirty="0" err="1">
                <a:solidFill>
                  <a:srgbClr val="00B050"/>
                </a:solidFill>
              </a:rPr>
              <a:t>args</a:t>
            </a:r>
            <a:r>
              <a:rPr lang="zh-CN" altLang="en-US" dirty="0">
                <a:solidFill>
                  <a:srgbClr val="00B050"/>
                </a:solidFill>
              </a:rPr>
              <a:t>的第</a:t>
            </a:r>
            <a:r>
              <a:rPr lang="en-US" altLang="en-US" dirty="0">
                <a:solidFill>
                  <a:srgbClr val="00B050"/>
                </a:solidFill>
              </a:rPr>
              <a:t>2</a:t>
            </a:r>
            <a:r>
              <a:rPr lang="zh-CN" altLang="en-US" dirty="0">
                <a:solidFill>
                  <a:srgbClr val="00B050"/>
                </a:solidFill>
              </a:rPr>
              <a:t>个元素的值，并转换为</a:t>
            </a:r>
            <a:r>
              <a:rPr lang="en-US" altLang="en-US" dirty="0" err="1">
                <a:solidFill>
                  <a:srgbClr val="00B050"/>
                </a:solidFill>
              </a:rPr>
              <a:t>int</a:t>
            </a:r>
            <a:r>
              <a:rPr lang="zh-CN" altLang="en-US" dirty="0">
                <a:solidFill>
                  <a:srgbClr val="00B050"/>
                </a:solidFill>
              </a:rPr>
              <a:t>类型赋给</a:t>
            </a:r>
            <a:r>
              <a:rPr lang="en-US" altLang="en-US" dirty="0">
                <a:solidFill>
                  <a:srgbClr val="00B050"/>
                </a:solidFill>
              </a:rPr>
              <a:t>length</a:t>
            </a:r>
            <a:endParaRPr lang="zh-CN" altLang="en-US" dirty="0">
              <a:solidFill>
                <a:srgbClr val="00B050"/>
              </a:solidFill>
            </a:endParaRPr>
          </a:p>
          <a:p>
            <a:r>
              <a:rPr lang="en-US" altLang="en-US" dirty="0"/>
              <a:t>		length = </a:t>
            </a:r>
            <a:r>
              <a:rPr lang="en-US" altLang="en-US" dirty="0" err="1"/>
              <a:t>Integer.</a:t>
            </a:r>
            <a:r>
              <a:rPr lang="en-US" altLang="en-US" i="1" dirty="0" err="1"/>
              <a:t>parseInt</a:t>
            </a:r>
            <a:r>
              <a:rPr lang="en-US" altLang="en-US" dirty="0"/>
              <a:t>(</a:t>
            </a:r>
            <a:r>
              <a:rPr lang="en-US" altLang="en-US" dirty="0" err="1"/>
              <a:t>args</a:t>
            </a:r>
            <a:r>
              <a:rPr lang="en-US" altLang="en-US" dirty="0"/>
              <a:t>[1</a:t>
            </a:r>
            <a:r>
              <a:rPr lang="en-US" altLang="en-US" dirty="0" smtClean="0"/>
              <a:t>]); “123”</a:t>
            </a:r>
            <a:r>
              <a:rPr lang="en-US" altLang="en-US" dirty="0" smtClean="0">
                <a:sym typeface="Wingdings" panose="05000000000000000000" pitchFamily="2" charset="2"/>
              </a:rPr>
              <a:t>123</a:t>
            </a:r>
            <a:endParaRPr lang="zh-CN" altLang="en-US" dirty="0"/>
          </a:p>
          <a:p>
            <a:r>
              <a:rPr lang="en-US" altLang="en-US" dirty="0"/>
              <a:t>		area = </a:t>
            </a:r>
            <a:r>
              <a:rPr lang="en-US" altLang="en-US" i="1" dirty="0" err="1"/>
              <a:t>getArea</a:t>
            </a:r>
            <a:r>
              <a:rPr lang="en-US" altLang="en-US" dirty="0"/>
              <a:t>(</a:t>
            </a:r>
            <a:r>
              <a:rPr lang="en-US" altLang="en-US" dirty="0" err="1"/>
              <a:t>width,length</a:t>
            </a:r>
            <a:r>
              <a:rPr lang="en-US" altLang="en-US" dirty="0"/>
              <a:t>);</a:t>
            </a:r>
            <a:endParaRPr lang="zh-CN" altLang="en-US" dirty="0"/>
          </a:p>
          <a:p>
            <a:r>
              <a:rPr lang="en-US" altLang="en-US" dirty="0"/>
              <a:t>		</a:t>
            </a:r>
            <a:r>
              <a:rPr lang="en-US" altLang="en-US" dirty="0" err="1"/>
              <a:t>System.</a:t>
            </a:r>
            <a:r>
              <a:rPr lang="en-US" altLang="en-US" i="1" dirty="0" err="1"/>
              <a:t>out</a:t>
            </a:r>
            <a:r>
              <a:rPr lang="en-US" altLang="en-US" dirty="0" err="1"/>
              <a:t>.println</a:t>
            </a:r>
            <a:r>
              <a:rPr lang="en-US" altLang="en-US" dirty="0"/>
              <a:t>("</a:t>
            </a:r>
            <a:r>
              <a:rPr lang="zh-CN" altLang="en-US" dirty="0"/>
              <a:t>矩形的长为：</a:t>
            </a:r>
            <a:r>
              <a:rPr lang="en-US" altLang="en-US" dirty="0"/>
              <a:t>" + length + "</a:t>
            </a:r>
            <a:r>
              <a:rPr lang="zh-CN" altLang="en-US" dirty="0"/>
              <a:t>，宽为：</a:t>
            </a:r>
            <a:r>
              <a:rPr lang="en-US" altLang="en-US" dirty="0"/>
              <a:t>" + width + "</a:t>
            </a:r>
            <a:r>
              <a:rPr lang="zh-CN" altLang="en-US" dirty="0"/>
              <a:t>，面积为：</a:t>
            </a:r>
            <a:r>
              <a:rPr lang="en-US" altLang="en-US" dirty="0"/>
              <a:t>" + area);</a:t>
            </a:r>
            <a:endParaRPr lang="zh-CN" altLang="en-US" dirty="0"/>
          </a:p>
          <a:p>
            <a:r>
              <a:rPr lang="en-US" altLang="en-US" dirty="0"/>
              <a:t>	}</a:t>
            </a:r>
            <a:endParaRPr lang="zh-CN" altLang="en-US" dirty="0"/>
          </a:p>
          <a:p>
            <a:r>
              <a:rPr lang="en-US" altLang="en-US" dirty="0"/>
              <a:t>	</a:t>
            </a:r>
            <a:r>
              <a:rPr lang="en-US" altLang="en-US" dirty="0">
                <a:solidFill>
                  <a:srgbClr val="00B050"/>
                </a:solidFill>
              </a:rPr>
              <a:t>//</a:t>
            </a:r>
            <a:r>
              <a:rPr lang="zh-CN" altLang="en-US" dirty="0">
                <a:solidFill>
                  <a:srgbClr val="00B050"/>
                </a:solidFill>
              </a:rPr>
              <a:t>定义方法，求矩形的面积</a:t>
            </a:r>
          </a:p>
          <a:p>
            <a:r>
              <a:rPr lang="en-US" altLang="en-US" dirty="0"/>
              <a:t>	</a:t>
            </a:r>
            <a:r>
              <a:rPr lang="en-US" altLang="en-US" b="1" dirty="0"/>
              <a:t>static</a:t>
            </a:r>
            <a:r>
              <a:rPr lang="en-US" altLang="en-US" dirty="0"/>
              <a:t> </a:t>
            </a:r>
            <a:r>
              <a:rPr lang="en-US" altLang="en-US" b="1" dirty="0" err="1"/>
              <a:t>int</a:t>
            </a:r>
            <a:r>
              <a:rPr lang="en-US" altLang="en-US" dirty="0"/>
              <a:t> </a:t>
            </a:r>
            <a:r>
              <a:rPr lang="en-US" altLang="en-US" dirty="0" err="1"/>
              <a:t>getArea</a:t>
            </a:r>
            <a:r>
              <a:rPr lang="en-US" altLang="en-US" dirty="0"/>
              <a:t>(</a:t>
            </a:r>
            <a:r>
              <a:rPr lang="en-US" altLang="en-US" b="1" dirty="0" err="1"/>
              <a:t>int</a:t>
            </a:r>
            <a:r>
              <a:rPr lang="en-US" altLang="en-US" dirty="0"/>
              <a:t> </a:t>
            </a:r>
            <a:r>
              <a:rPr lang="en-US" altLang="en-US" dirty="0" err="1"/>
              <a:t>x,</a:t>
            </a:r>
            <a:r>
              <a:rPr lang="en-US" altLang="en-US" b="1" dirty="0" err="1"/>
              <a:t>int</a:t>
            </a:r>
            <a:r>
              <a:rPr lang="en-US" altLang="en-US" dirty="0"/>
              <a:t> y)</a:t>
            </a:r>
            <a:endParaRPr lang="zh-CN" altLang="en-US" dirty="0"/>
          </a:p>
          <a:p>
            <a:r>
              <a:rPr lang="en-US" altLang="en-US" dirty="0"/>
              <a:t>	{</a:t>
            </a:r>
            <a:endParaRPr lang="zh-CN" altLang="en-US" dirty="0"/>
          </a:p>
          <a:p>
            <a:r>
              <a:rPr lang="en-US" altLang="en-US" dirty="0"/>
              <a:t>		</a:t>
            </a:r>
            <a:r>
              <a:rPr lang="en-US" altLang="en-US" b="1" dirty="0"/>
              <a:t>return</a:t>
            </a:r>
            <a:r>
              <a:rPr lang="en-US" altLang="en-US" dirty="0"/>
              <a:t> x * y;</a:t>
            </a:r>
            <a:endParaRPr lang="zh-CN" altLang="en-US" dirty="0"/>
          </a:p>
          <a:p>
            <a:r>
              <a:rPr lang="en-US" altLang="en-US" dirty="0"/>
              <a:t>	}</a:t>
            </a:r>
            <a:endParaRPr lang="zh-CN" altLang="en-US" dirty="0"/>
          </a:p>
          <a:p>
            <a:r>
              <a:rPr lang="en-US" altLang="en-US" dirty="0"/>
              <a:t>}</a:t>
            </a:r>
            <a:endParaRPr lang="zh-CN" altLang="en-US" b="1" dirty="0">
              <a:latin typeface="Times New Roman" panose="02020603050405020304" pitchFamily="18" charset="0"/>
            </a:endParaRPr>
          </a:p>
        </p:txBody>
      </p:sp>
      <p:sp>
        <p:nvSpPr>
          <p:cNvPr id="123907" name="TextBox 3"/>
          <p:cNvSpPr txBox="1">
            <a:spLocks noChangeArrowheads="1"/>
          </p:cNvSpPr>
          <p:nvPr/>
        </p:nvSpPr>
        <p:spPr bwMode="auto">
          <a:xfrm>
            <a:off x="1774825" y="323850"/>
            <a:ext cx="4319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noProof="1">
                <a:solidFill>
                  <a:srgbClr val="0070C0"/>
                </a:solidFill>
                <a:latin typeface="微软雅黑" panose="020B0503020204020204" pitchFamily="34" charset="-122"/>
                <a:ea typeface="微软雅黑" panose="020B0503020204020204" pitchFamily="34" charset="-122"/>
              </a:rPr>
              <a:t>main()</a:t>
            </a:r>
            <a:r>
              <a:rPr lang="zh-CN" altLang="en-US" sz="3200" b="1" noProof="1">
                <a:solidFill>
                  <a:srgbClr val="0070C0"/>
                </a:solidFill>
                <a:latin typeface="微软雅黑" panose="020B0503020204020204" pitchFamily="34" charset="-122"/>
                <a:ea typeface="微软雅黑" panose="020B0503020204020204" pitchFamily="34" charset="-122"/>
              </a:rPr>
              <a:t>方法的参数</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3644468"/>
            <a:ext cx="5919788"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nvPr>
        </p:nvGraphicFramePr>
        <p:xfrm>
          <a:off x="344488" y="1433513"/>
          <a:ext cx="8501062" cy="3143251"/>
        </p:xfrm>
        <a:graphic>
          <a:graphicData uri="http://schemas.openxmlformats.org/drawingml/2006/table">
            <a:tbl>
              <a:tblPr firstRow="1" bandRow="1">
                <a:tableStyleId>{5C22544A-7EE6-4342-B048-85BDC9FD1C3A}</a:tableStyleId>
              </a:tblPr>
              <a:tblGrid>
                <a:gridCol w="2167800">
                  <a:extLst>
                    <a:ext uri="{9D8B030D-6E8A-4147-A177-3AD203B41FA5}">
                      <a16:colId xmlns:a16="http://schemas.microsoft.com/office/drawing/2014/main" val="20000"/>
                    </a:ext>
                  </a:extLst>
                </a:gridCol>
                <a:gridCol w="6333262">
                  <a:extLst>
                    <a:ext uri="{9D8B030D-6E8A-4147-A177-3AD203B41FA5}">
                      <a16:colId xmlns:a16="http://schemas.microsoft.com/office/drawing/2014/main" val="20001"/>
                    </a:ext>
                  </a:extLst>
                </a:gridCol>
              </a:tblGrid>
              <a:tr h="499907">
                <a:tc>
                  <a:txBody>
                    <a:bodyPr/>
                    <a:lstStyle/>
                    <a:p>
                      <a:pPr algn="ctr">
                        <a:spcAft>
                          <a:spcPts val="0"/>
                        </a:spcAft>
                      </a:pPr>
                      <a:r>
                        <a:rPr lang="zh-CN" sz="2000" b="1" kern="100" dirty="0">
                          <a:latin typeface="Times New Roman" panose="02020603050405020304"/>
                          <a:ea typeface="宋体" panose="02010600030101010101" pitchFamily="2" charset="-122"/>
                          <a:cs typeface="Times New Roman" panose="02020603050405020304"/>
                        </a:rPr>
                        <a:t>方法名</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2000" b="1" kern="100">
                          <a:latin typeface="Times New Roman" panose="02020603050405020304"/>
                          <a:ea typeface="宋体" panose="02010600030101010101" pitchFamily="2" charset="-122"/>
                          <a:cs typeface="Times New Roman" panose="02020603050405020304"/>
                        </a:rPr>
                        <a:t>作用</a:t>
                      </a:r>
                      <a:endParaRPr lang="zh-CN" sz="2000" kern="100">
                        <a:latin typeface="Times New Roman" panose="020206030504050203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0"/>
                  </a:ext>
                </a:extLst>
              </a:tr>
              <a:tr h="821765">
                <a:tc>
                  <a:txBody>
                    <a:bodyPr/>
                    <a:lstStyle/>
                    <a:p>
                      <a:pPr algn="just">
                        <a:spcAft>
                          <a:spcPts val="0"/>
                        </a:spcAft>
                      </a:pPr>
                      <a:r>
                        <a:rPr lang="en-US" sz="2000" kern="100" dirty="0" err="1">
                          <a:latin typeface="Times New Roman" panose="02020603050405020304"/>
                          <a:ea typeface="宋体" panose="02010600030101010101" pitchFamily="2" charset="-122"/>
                          <a:cs typeface="Times New Roman" panose="02020603050405020304"/>
                        </a:rPr>
                        <a:t>hasNext</a:t>
                      </a:r>
                      <a:r>
                        <a:rPr lang="en-US" sz="2000" kern="100" dirty="0">
                          <a:latin typeface="Times New Roman" panose="02020603050405020304"/>
                          <a:ea typeface="宋体" panose="02010600030101010101" pitchFamily="2" charset="-122"/>
                          <a:cs typeface="Times New Roman" panose="02020603050405020304"/>
                        </a:rPr>
                        <a:t>()</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2000" kern="100" dirty="0">
                          <a:latin typeface="Times New Roman" panose="02020603050405020304"/>
                          <a:ea typeface="宋体" panose="02010600030101010101" pitchFamily="2" charset="-122"/>
                          <a:cs typeface="Times New Roman" panose="02020603050405020304"/>
                        </a:rPr>
                        <a:t>如果</a:t>
                      </a:r>
                      <a:r>
                        <a:rPr lang="en-US" sz="2000" kern="100" dirty="0">
                          <a:latin typeface="Times New Roman" panose="02020603050405020304"/>
                          <a:ea typeface="宋体" panose="02010600030101010101" pitchFamily="2" charset="-122"/>
                          <a:cs typeface="Times New Roman" panose="02020603050405020304"/>
                        </a:rPr>
                        <a:t>Scanner</a:t>
                      </a:r>
                      <a:r>
                        <a:rPr lang="zh-CN" sz="2000" kern="100" dirty="0">
                          <a:latin typeface="Times New Roman" panose="02020603050405020304"/>
                          <a:ea typeface="宋体" panose="02010600030101010101" pitchFamily="2" charset="-122"/>
                          <a:cs typeface="Times New Roman" panose="02020603050405020304"/>
                        </a:rPr>
                        <a:t>类的输入中是否还有另一个标记，返回值为</a:t>
                      </a:r>
                      <a:r>
                        <a:rPr lang="en-US" sz="2000" kern="100" dirty="0" err="1">
                          <a:latin typeface="Times New Roman" panose="02020603050405020304"/>
                          <a:ea typeface="宋体" panose="02010600030101010101" pitchFamily="2" charset="-122"/>
                          <a:cs typeface="Times New Roman" panose="02020603050405020304"/>
                        </a:rPr>
                        <a:t>boolean</a:t>
                      </a:r>
                      <a:r>
                        <a:rPr lang="zh-CN" sz="2000" kern="100" dirty="0">
                          <a:latin typeface="Times New Roman" panose="02020603050405020304"/>
                          <a:ea typeface="宋体" panose="02010600030101010101" pitchFamily="2" charset="-122"/>
                          <a:cs typeface="Times New Roman" panose="02020603050405020304"/>
                        </a:rPr>
                        <a:t>型</a:t>
                      </a:r>
                    </a:p>
                  </a:txBody>
                  <a:tcPr marL="68580" marR="68580" marT="0" marB="0" anchor="ctr"/>
                </a:tc>
                <a:extLst>
                  <a:ext uri="{0D108BD9-81ED-4DB2-BD59-A6C34878D82A}">
                    <a16:rowId xmlns:a16="http://schemas.microsoft.com/office/drawing/2014/main" val="10001"/>
                  </a:ext>
                </a:extLst>
              </a:tr>
              <a:tr h="821765">
                <a:tc>
                  <a:txBody>
                    <a:bodyPr/>
                    <a:lstStyle/>
                    <a:p>
                      <a:pPr algn="just">
                        <a:spcAft>
                          <a:spcPts val="0"/>
                        </a:spcAft>
                      </a:pPr>
                      <a:r>
                        <a:rPr lang="en-US" sz="2000" kern="100" dirty="0" err="1" smtClean="0">
                          <a:latin typeface="Times New Roman" panose="02020603050405020304"/>
                          <a:ea typeface="宋体" panose="02010600030101010101" pitchFamily="2" charset="-122"/>
                          <a:cs typeface="Times New Roman" panose="02020603050405020304"/>
                        </a:rPr>
                        <a:t>hasNextXxx</a:t>
                      </a:r>
                      <a:r>
                        <a:rPr lang="en-US" sz="2000" kern="100" dirty="0" smtClean="0">
                          <a:latin typeface="Times New Roman" panose="02020603050405020304"/>
                          <a:ea typeface="宋体" panose="02010600030101010101" pitchFamily="2" charset="-122"/>
                          <a:cs typeface="Times New Roman" panose="02020603050405020304"/>
                        </a:rPr>
                        <a:t>()</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2000" kern="100">
                          <a:latin typeface="Times New Roman" panose="02020603050405020304"/>
                          <a:ea typeface="宋体" panose="02010600030101010101" pitchFamily="2" charset="-122"/>
                          <a:cs typeface="Times New Roman" panose="02020603050405020304"/>
                        </a:rPr>
                        <a:t>获取</a:t>
                      </a:r>
                      <a:r>
                        <a:rPr lang="en-US" sz="2000" kern="100">
                          <a:latin typeface="Times New Roman" panose="02020603050405020304"/>
                          <a:ea typeface="宋体" panose="02010600030101010101" pitchFamily="2" charset="-122"/>
                          <a:cs typeface="Times New Roman" panose="02020603050405020304"/>
                        </a:rPr>
                        <a:t>Scanner</a:t>
                      </a:r>
                      <a:r>
                        <a:rPr lang="zh-CN" sz="2000" kern="100">
                          <a:latin typeface="Times New Roman" panose="02020603050405020304"/>
                          <a:ea typeface="宋体" panose="02010600030101010101" pitchFamily="2" charset="-122"/>
                          <a:cs typeface="Times New Roman" panose="02020603050405020304"/>
                        </a:rPr>
                        <a:t>类输入信息中下一个标记可以解释为指定数据类型的数值，返回值为</a:t>
                      </a:r>
                      <a:r>
                        <a:rPr lang="en-US" sz="2000" kern="100">
                          <a:latin typeface="Times New Roman" panose="02020603050405020304"/>
                          <a:ea typeface="宋体" panose="02010600030101010101" pitchFamily="2" charset="-122"/>
                          <a:cs typeface="Times New Roman" panose="02020603050405020304"/>
                        </a:rPr>
                        <a:t>boolean</a:t>
                      </a:r>
                      <a:r>
                        <a:rPr lang="zh-CN" sz="2000" kern="100">
                          <a:latin typeface="Times New Roman" panose="02020603050405020304"/>
                          <a:ea typeface="宋体" panose="02010600030101010101" pitchFamily="2" charset="-122"/>
                          <a:cs typeface="Times New Roman" panose="02020603050405020304"/>
                        </a:rPr>
                        <a:t>型</a:t>
                      </a:r>
                    </a:p>
                  </a:txBody>
                  <a:tcPr marL="68580" marR="68580" marT="0" marB="0" anchor="ctr"/>
                </a:tc>
                <a:extLst>
                  <a:ext uri="{0D108BD9-81ED-4DB2-BD59-A6C34878D82A}">
                    <a16:rowId xmlns:a16="http://schemas.microsoft.com/office/drawing/2014/main" val="10002"/>
                  </a:ext>
                </a:extLst>
              </a:tr>
              <a:tr h="499907">
                <a:tc>
                  <a:txBody>
                    <a:bodyPr/>
                    <a:lstStyle/>
                    <a:p>
                      <a:pPr algn="just">
                        <a:spcAft>
                          <a:spcPts val="0"/>
                        </a:spcAft>
                      </a:pPr>
                      <a:r>
                        <a:rPr lang="en-US" sz="2000" u="none" strike="noStrike" kern="100" dirty="0" err="1">
                          <a:solidFill>
                            <a:schemeClr val="tx1"/>
                          </a:solidFill>
                          <a:latin typeface="Times New Roman" panose="02020603050405020304"/>
                          <a:ea typeface="宋体" panose="02010600030101010101" pitchFamily="2" charset="-122"/>
                          <a:cs typeface="Times New Roman" panose="02020603050405020304"/>
                        </a:rPr>
                        <a:t>useDelimiter</a:t>
                      </a:r>
                      <a:r>
                        <a:rPr lang="en-US" sz="2000" kern="100" dirty="0">
                          <a:solidFill>
                            <a:schemeClr val="tx1"/>
                          </a:solidFill>
                          <a:latin typeface="Times New Roman" panose="02020603050405020304"/>
                          <a:ea typeface="宋体" panose="02010600030101010101" pitchFamily="2" charset="-122"/>
                          <a:cs typeface="Times New Roman" panose="02020603050405020304"/>
                        </a:rPr>
                        <a:t>()</a:t>
                      </a:r>
                      <a:endParaRPr lang="zh-CN" sz="20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2000" kern="100" dirty="0">
                          <a:latin typeface="Times New Roman" panose="02020603050405020304"/>
                          <a:ea typeface="宋体" panose="02010600030101010101" pitchFamily="2" charset="-122"/>
                          <a:cs typeface="Times New Roman" panose="02020603050405020304"/>
                        </a:rPr>
                        <a:t>将</a:t>
                      </a:r>
                      <a:r>
                        <a:rPr lang="en-US" sz="2000" kern="100" dirty="0">
                          <a:latin typeface="Times New Roman" panose="02020603050405020304"/>
                          <a:ea typeface="宋体" panose="02010600030101010101" pitchFamily="2" charset="-122"/>
                          <a:cs typeface="Times New Roman" panose="02020603050405020304"/>
                        </a:rPr>
                        <a:t>Scanner</a:t>
                      </a:r>
                      <a:r>
                        <a:rPr lang="zh-CN" sz="2000" kern="100" dirty="0">
                          <a:latin typeface="Times New Roman" panose="02020603050405020304"/>
                          <a:ea typeface="宋体" panose="02010600030101010101" pitchFamily="2" charset="-122"/>
                          <a:cs typeface="Times New Roman" panose="02020603050405020304"/>
                        </a:rPr>
                        <a:t>类的分隔模式设置为指定模式。</a:t>
                      </a:r>
                    </a:p>
                  </a:txBody>
                  <a:tcPr marL="68580" marR="68580" marT="0" marB="0" anchor="ctr"/>
                </a:tc>
                <a:extLst>
                  <a:ext uri="{0D108BD9-81ED-4DB2-BD59-A6C34878D82A}">
                    <a16:rowId xmlns:a16="http://schemas.microsoft.com/office/drawing/2014/main" val="10003"/>
                  </a:ext>
                </a:extLst>
              </a:tr>
              <a:tr h="499907">
                <a:tc>
                  <a:txBody>
                    <a:bodyPr/>
                    <a:lstStyle/>
                    <a:p>
                      <a:pPr algn="just">
                        <a:spcAft>
                          <a:spcPts val="0"/>
                        </a:spcAft>
                      </a:pPr>
                      <a:r>
                        <a:rPr lang="en-US" altLang="zh-CN" sz="2000" kern="100" dirty="0" err="1" smtClean="0">
                          <a:solidFill>
                            <a:schemeClr val="tx1"/>
                          </a:solidFill>
                          <a:latin typeface="Times New Roman" panose="02020603050405020304"/>
                          <a:ea typeface="宋体" panose="02010600030101010101" pitchFamily="2" charset="-122"/>
                          <a:cs typeface="Times New Roman" panose="02020603050405020304"/>
                        </a:rPr>
                        <a:t>nextXxx</a:t>
                      </a:r>
                      <a:r>
                        <a:rPr lang="en-US" altLang="zh-CN" sz="2000" kern="100" dirty="0" smtClean="0">
                          <a:solidFill>
                            <a:schemeClr val="tx1"/>
                          </a:solidFill>
                          <a:latin typeface="Times New Roman" panose="02020603050405020304"/>
                          <a:ea typeface="宋体" panose="02010600030101010101" pitchFamily="2" charset="-122"/>
                          <a:cs typeface="Times New Roman" panose="02020603050405020304"/>
                        </a:rPr>
                        <a:t>()</a:t>
                      </a:r>
                      <a:endParaRPr lang="zh-CN" sz="20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altLang="en-US" sz="2000" dirty="0" smtClean="0"/>
                        <a:t>将输入信息的下一个标记扫描为一个</a:t>
                      </a:r>
                      <a:r>
                        <a:rPr lang="en-US" altLang="zh-CN" sz="2000" dirty="0" smtClean="0"/>
                        <a:t>Xxx</a:t>
                      </a:r>
                      <a:r>
                        <a:rPr lang="zh-CN" altLang="en-US" sz="2000" dirty="0" smtClean="0"/>
                        <a:t>类型的数据</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4"/>
                  </a:ext>
                </a:extLst>
              </a:tr>
            </a:tbl>
          </a:graphicData>
        </a:graphic>
      </p:graphicFrame>
      <p:sp>
        <p:nvSpPr>
          <p:cNvPr id="124950" name="Rectangle 1"/>
          <p:cNvSpPr>
            <a:spLocks noChangeArrowheads="1"/>
          </p:cNvSpPr>
          <p:nvPr/>
        </p:nvSpPr>
        <p:spPr bwMode="auto">
          <a:xfrm>
            <a:off x="846138" y="4992688"/>
            <a:ext cx="7632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Times New Roman" panose="02020603050405020304" pitchFamily="18" charset="0"/>
              </a:rPr>
              <a:t>注：其中</a:t>
            </a:r>
            <a:r>
              <a:rPr lang="en-US" altLang="zh-CN" sz="2000">
                <a:latin typeface="Times New Roman" panose="02020603050405020304" pitchFamily="18" charset="0"/>
              </a:rPr>
              <a:t>XXX</a:t>
            </a:r>
            <a:r>
              <a:rPr lang="zh-CN" altLang="en-US" sz="2000">
                <a:latin typeface="Times New Roman" panose="02020603050405020304" pitchFamily="18" charset="0"/>
              </a:rPr>
              <a:t>代表某一种指定数据类型，如</a:t>
            </a:r>
            <a:r>
              <a:rPr lang="en-US" altLang="zh-CN" sz="2000">
                <a:latin typeface="Times New Roman" panose="02020603050405020304" pitchFamily="18" charset="0"/>
              </a:rPr>
              <a:t>Int</a:t>
            </a:r>
            <a:r>
              <a:rPr lang="zh-CN" altLang="en-US" sz="2000">
                <a:latin typeface="Times New Roman" panose="02020603050405020304" pitchFamily="18" charset="0"/>
              </a:rPr>
              <a:t>、</a:t>
            </a:r>
            <a:r>
              <a:rPr lang="en-US" altLang="zh-CN" sz="2000">
                <a:latin typeface="Times New Roman" panose="02020603050405020304" pitchFamily="18" charset="0"/>
              </a:rPr>
              <a:t>Float</a:t>
            </a:r>
            <a:r>
              <a:rPr lang="zh-CN" altLang="en-US" sz="2000">
                <a:latin typeface="Times New Roman" panose="02020603050405020304" pitchFamily="18" charset="0"/>
              </a:rPr>
              <a:t>等。</a:t>
            </a:r>
            <a:endParaRPr lang="zh-CN" altLang="en-US" sz="2000"/>
          </a:p>
        </p:txBody>
      </p:sp>
      <p:sp>
        <p:nvSpPr>
          <p:cNvPr id="124951" name="TextBox 7"/>
          <p:cNvSpPr txBox="1">
            <a:spLocks noChangeArrowheads="1"/>
          </p:cNvSpPr>
          <p:nvPr/>
        </p:nvSpPr>
        <p:spPr bwMode="auto">
          <a:xfrm>
            <a:off x="1744663" y="339725"/>
            <a:ext cx="4321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noProof="1">
                <a:solidFill>
                  <a:srgbClr val="0070C0"/>
                </a:solidFill>
                <a:latin typeface="微软雅黑" panose="020B0503020204020204" pitchFamily="34" charset="-122"/>
                <a:ea typeface="微软雅黑" panose="020B0503020204020204" pitchFamily="34" charset="-122"/>
              </a:rPr>
              <a:t>Scanner</a:t>
            </a:r>
            <a:r>
              <a:rPr lang="zh-CN" altLang="en-US" sz="3200" b="1" noProof="1">
                <a:solidFill>
                  <a:srgbClr val="0070C0"/>
                </a:solidFill>
                <a:latin typeface="微软雅黑" panose="020B0503020204020204" pitchFamily="34" charset="-122"/>
                <a:ea typeface="微软雅黑" panose="020B0503020204020204" pitchFamily="34" charset="-122"/>
              </a:rPr>
              <a:t>类</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685188" y="1099279"/>
            <a:ext cx="8072438"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sz="1600" dirty="0">
                <a:solidFill>
                  <a:srgbClr val="00B050"/>
                </a:solidFill>
              </a:rPr>
              <a:t>//</a:t>
            </a:r>
            <a:r>
              <a:rPr lang="zh-CN" altLang="en-US" sz="1600" dirty="0">
                <a:solidFill>
                  <a:srgbClr val="00B050"/>
                </a:solidFill>
              </a:rPr>
              <a:t>利用</a:t>
            </a:r>
            <a:r>
              <a:rPr lang="en-US" altLang="en-US" sz="1600" dirty="0">
                <a:solidFill>
                  <a:srgbClr val="00B050"/>
                </a:solidFill>
              </a:rPr>
              <a:t>Scanner</a:t>
            </a:r>
            <a:r>
              <a:rPr lang="zh-CN" altLang="en-US" sz="1600" dirty="0">
                <a:solidFill>
                  <a:srgbClr val="00B050"/>
                </a:solidFill>
              </a:rPr>
              <a:t>类，从键盘上接收两个</a:t>
            </a:r>
            <a:r>
              <a:rPr lang="zh-CN" altLang="en-US" sz="1600" dirty="0" smtClean="0">
                <a:solidFill>
                  <a:srgbClr val="00B050"/>
                </a:solidFill>
              </a:rPr>
              <a:t>整</a:t>
            </a:r>
            <a:r>
              <a:rPr lang="zh-CN" altLang="en-US" sz="1600" dirty="0">
                <a:solidFill>
                  <a:srgbClr val="00B050"/>
                </a:solidFill>
              </a:rPr>
              <a:t>型</a:t>
            </a:r>
            <a:r>
              <a:rPr lang="zh-CN" altLang="en-US" sz="1600" dirty="0" smtClean="0">
                <a:solidFill>
                  <a:srgbClr val="00B050"/>
                </a:solidFill>
              </a:rPr>
              <a:t>数字</a:t>
            </a:r>
            <a:r>
              <a:rPr lang="zh-CN" altLang="en-US" sz="1600" dirty="0">
                <a:solidFill>
                  <a:srgbClr val="00B050"/>
                </a:solidFill>
              </a:rPr>
              <a:t>，求矩形的面积</a:t>
            </a:r>
          </a:p>
          <a:p>
            <a:r>
              <a:rPr lang="en-US" altLang="en-US" sz="1600" b="1" dirty="0"/>
              <a:t>import</a:t>
            </a:r>
            <a:r>
              <a:rPr lang="en-US" altLang="en-US" sz="1600" dirty="0"/>
              <a:t> </a:t>
            </a:r>
            <a:r>
              <a:rPr lang="en-US" altLang="en-US" sz="1600" dirty="0" err="1"/>
              <a:t>java.util.Scanner</a:t>
            </a:r>
            <a:r>
              <a:rPr lang="en-US" altLang="en-US" sz="1600" dirty="0"/>
              <a:t>;</a:t>
            </a:r>
            <a:endParaRPr lang="zh-CN" altLang="en-US" sz="1600" dirty="0"/>
          </a:p>
          <a:p>
            <a:r>
              <a:rPr lang="en-US" altLang="en-US" sz="1600" b="1" dirty="0"/>
              <a:t>public</a:t>
            </a:r>
            <a:r>
              <a:rPr lang="en-US" altLang="en-US" sz="1600" dirty="0"/>
              <a:t> </a:t>
            </a:r>
            <a:r>
              <a:rPr lang="en-US" altLang="en-US" sz="1600" b="1" dirty="0"/>
              <a:t>class</a:t>
            </a:r>
            <a:r>
              <a:rPr lang="en-US" altLang="en-US" sz="1600" dirty="0"/>
              <a:t> </a:t>
            </a:r>
            <a:r>
              <a:rPr lang="en-US" altLang="en-US" sz="1600" dirty="0" err="1"/>
              <a:t>ScannerDemo</a:t>
            </a:r>
            <a:r>
              <a:rPr lang="en-US" altLang="en-US" sz="1600" dirty="0"/>
              <a:t> {</a:t>
            </a:r>
            <a:endParaRPr lang="zh-CN" altLang="en-US" sz="1600" dirty="0"/>
          </a:p>
          <a:p>
            <a:r>
              <a:rPr lang="en-US" altLang="en-US" sz="1600" dirty="0"/>
              <a:t>	</a:t>
            </a:r>
            <a:r>
              <a:rPr lang="en-US" altLang="en-US" sz="1600" b="1" dirty="0"/>
              <a:t>public</a:t>
            </a:r>
            <a:r>
              <a:rPr lang="en-US" altLang="en-US" sz="1600" dirty="0"/>
              <a:t> </a:t>
            </a:r>
            <a:r>
              <a:rPr lang="en-US" altLang="en-US" sz="1600" b="1" dirty="0"/>
              <a:t>static</a:t>
            </a:r>
            <a:r>
              <a:rPr lang="en-US" altLang="en-US" sz="1600" dirty="0"/>
              <a:t> </a:t>
            </a:r>
            <a:r>
              <a:rPr lang="en-US" altLang="en-US" sz="1600" b="1" dirty="0"/>
              <a:t>void</a:t>
            </a:r>
            <a:r>
              <a:rPr lang="en-US" altLang="en-US" sz="1600" dirty="0"/>
              <a:t> main(String[] </a:t>
            </a:r>
            <a:r>
              <a:rPr lang="en-US" altLang="en-US" sz="1600" dirty="0" err="1"/>
              <a:t>args</a:t>
            </a:r>
            <a:r>
              <a:rPr lang="en-US" altLang="en-US" sz="1600" dirty="0"/>
              <a:t>) {</a:t>
            </a:r>
            <a:endParaRPr lang="zh-CN" altLang="en-US" sz="1600" dirty="0"/>
          </a:p>
          <a:p>
            <a:r>
              <a:rPr lang="en-US" altLang="en-US" sz="1600" dirty="0"/>
              <a:t>		</a:t>
            </a:r>
            <a:r>
              <a:rPr lang="en-US" altLang="en-US" sz="1600" b="1" dirty="0" err="1"/>
              <a:t>int</a:t>
            </a:r>
            <a:r>
              <a:rPr lang="en-US" altLang="en-US" sz="1600" dirty="0"/>
              <a:t> </a:t>
            </a:r>
            <a:r>
              <a:rPr lang="en-US" altLang="en-US" sz="1600" dirty="0" err="1"/>
              <a:t>width,length,area</a:t>
            </a:r>
            <a:r>
              <a:rPr lang="en-US" altLang="en-US" sz="1600" dirty="0"/>
              <a:t>;</a:t>
            </a:r>
            <a:endParaRPr lang="zh-CN" altLang="en-US" sz="1600" dirty="0"/>
          </a:p>
          <a:p>
            <a:r>
              <a:rPr lang="en-US" altLang="en-US" sz="1600" dirty="0">
                <a:solidFill>
                  <a:srgbClr val="00B050"/>
                </a:solidFill>
              </a:rPr>
              <a:t>//</a:t>
            </a:r>
            <a:r>
              <a:rPr lang="zh-CN" altLang="en-US" sz="1600" dirty="0">
                <a:solidFill>
                  <a:srgbClr val="00B050"/>
                </a:solidFill>
              </a:rPr>
              <a:t>实例化一个</a:t>
            </a:r>
            <a:r>
              <a:rPr lang="en-US" altLang="en-US" sz="1600" dirty="0">
                <a:solidFill>
                  <a:srgbClr val="00B050"/>
                </a:solidFill>
              </a:rPr>
              <a:t>Scanner</a:t>
            </a:r>
            <a:r>
              <a:rPr lang="zh-CN" altLang="en-US" sz="1600" dirty="0">
                <a:solidFill>
                  <a:srgbClr val="00B050"/>
                </a:solidFill>
              </a:rPr>
              <a:t>对象实例</a:t>
            </a:r>
            <a:r>
              <a:rPr lang="en-US" altLang="en-US" sz="1600" dirty="0">
                <a:solidFill>
                  <a:srgbClr val="00B050"/>
                </a:solidFill>
              </a:rPr>
              <a:t>scan</a:t>
            </a:r>
            <a:endParaRPr lang="zh-CN" altLang="en-US" sz="1600" dirty="0">
              <a:solidFill>
                <a:srgbClr val="00B050"/>
              </a:solidFill>
            </a:endParaRPr>
          </a:p>
          <a:p>
            <a:r>
              <a:rPr lang="en-US" altLang="en-US" sz="1600" dirty="0"/>
              <a:t>		Scanner scan = </a:t>
            </a:r>
            <a:r>
              <a:rPr lang="en-US" altLang="en-US" sz="1600" b="1" dirty="0"/>
              <a:t>new</a:t>
            </a:r>
            <a:r>
              <a:rPr lang="en-US" altLang="en-US" sz="1600" dirty="0"/>
              <a:t> Scanner(System.</a:t>
            </a:r>
            <a:r>
              <a:rPr lang="en-US" altLang="en-US" sz="1600" i="1" dirty="0"/>
              <a:t>in</a:t>
            </a:r>
            <a:r>
              <a:rPr lang="en-US" altLang="en-US" sz="1600" dirty="0"/>
              <a:t>);</a:t>
            </a:r>
            <a:endParaRPr lang="zh-CN" altLang="en-US" sz="1600" dirty="0"/>
          </a:p>
          <a:p>
            <a:r>
              <a:rPr lang="en-US" altLang="en-US" sz="1600" dirty="0"/>
              <a:t>		</a:t>
            </a:r>
            <a:r>
              <a:rPr lang="en-US" altLang="en-US" sz="1600" dirty="0" err="1"/>
              <a:t>System.</a:t>
            </a:r>
            <a:r>
              <a:rPr lang="en-US" altLang="en-US" sz="1600" i="1" dirty="0" err="1"/>
              <a:t>out</a:t>
            </a:r>
            <a:r>
              <a:rPr lang="en-US" altLang="en-US" sz="1600" dirty="0" err="1"/>
              <a:t>.print</a:t>
            </a:r>
            <a:r>
              <a:rPr lang="en-US" altLang="en-US" sz="1600" dirty="0"/>
              <a:t>("</a:t>
            </a:r>
            <a:r>
              <a:rPr lang="zh-CN" altLang="en-US" sz="1600" dirty="0"/>
              <a:t>请输入宽：</a:t>
            </a:r>
            <a:r>
              <a:rPr lang="en-US" altLang="en-US" sz="1600" dirty="0"/>
              <a:t>");</a:t>
            </a:r>
          </a:p>
          <a:p>
            <a:r>
              <a:rPr lang="en-US" altLang="en-US" sz="1600" dirty="0">
                <a:solidFill>
                  <a:srgbClr val="00B050"/>
                </a:solidFill>
              </a:rPr>
              <a:t>//</a:t>
            </a:r>
            <a:r>
              <a:rPr lang="zh-CN" altLang="en-US" sz="1600" dirty="0">
                <a:solidFill>
                  <a:srgbClr val="00B050"/>
                </a:solidFill>
              </a:rPr>
              <a:t>利用</a:t>
            </a:r>
            <a:r>
              <a:rPr lang="en-US" altLang="en-US" sz="1600" dirty="0" err="1">
                <a:solidFill>
                  <a:srgbClr val="00B050"/>
                </a:solidFill>
              </a:rPr>
              <a:t>nextInt</a:t>
            </a:r>
            <a:r>
              <a:rPr lang="en-US" altLang="en-US" sz="1600" dirty="0">
                <a:solidFill>
                  <a:srgbClr val="00B050"/>
                </a:solidFill>
              </a:rPr>
              <a:t>()</a:t>
            </a:r>
            <a:r>
              <a:rPr lang="zh-CN" altLang="en-US" sz="1600" dirty="0">
                <a:solidFill>
                  <a:srgbClr val="00B050"/>
                </a:solidFill>
              </a:rPr>
              <a:t>方法获取从键盘输入的下一个</a:t>
            </a:r>
            <a:r>
              <a:rPr lang="en-US" altLang="en-US" sz="1600" dirty="0" err="1">
                <a:solidFill>
                  <a:srgbClr val="00B050"/>
                </a:solidFill>
              </a:rPr>
              <a:t>int</a:t>
            </a:r>
            <a:r>
              <a:rPr lang="zh-CN" altLang="en-US" sz="1600" dirty="0">
                <a:solidFill>
                  <a:srgbClr val="00B050"/>
                </a:solidFill>
              </a:rPr>
              <a:t>类型数值</a:t>
            </a:r>
          </a:p>
          <a:p>
            <a:r>
              <a:rPr lang="en-US" altLang="en-US" sz="1600" dirty="0"/>
              <a:t>		width = </a:t>
            </a:r>
            <a:r>
              <a:rPr lang="en-US" altLang="en-US" sz="1600" dirty="0" err="1"/>
              <a:t>scan.nextInt</a:t>
            </a:r>
            <a:r>
              <a:rPr lang="en-US" altLang="en-US" sz="1600" dirty="0"/>
              <a:t>();</a:t>
            </a:r>
            <a:endParaRPr lang="zh-CN" altLang="en-US" sz="1600" dirty="0"/>
          </a:p>
          <a:p>
            <a:r>
              <a:rPr lang="en-US" altLang="en-US" sz="1600" dirty="0"/>
              <a:t>		</a:t>
            </a:r>
            <a:r>
              <a:rPr lang="en-US" altLang="en-US" sz="1600" dirty="0" err="1"/>
              <a:t>System.</a:t>
            </a:r>
            <a:r>
              <a:rPr lang="en-US" altLang="en-US" sz="1600" i="1" dirty="0" err="1"/>
              <a:t>out</a:t>
            </a:r>
            <a:r>
              <a:rPr lang="en-US" altLang="en-US" sz="1600" dirty="0" err="1"/>
              <a:t>.print</a:t>
            </a:r>
            <a:r>
              <a:rPr lang="en-US" altLang="en-US" sz="1600" dirty="0"/>
              <a:t>("</a:t>
            </a:r>
            <a:r>
              <a:rPr lang="zh-CN" altLang="en-US" sz="1600" dirty="0"/>
              <a:t>请输入长：</a:t>
            </a:r>
            <a:r>
              <a:rPr lang="en-US" altLang="en-US" sz="1600" dirty="0"/>
              <a:t>");</a:t>
            </a:r>
            <a:endParaRPr lang="zh-CN" altLang="en-US" sz="1600" dirty="0"/>
          </a:p>
          <a:p>
            <a:r>
              <a:rPr lang="en-US" altLang="en-US" sz="1600" dirty="0"/>
              <a:t>		length = </a:t>
            </a:r>
            <a:r>
              <a:rPr lang="en-US" altLang="en-US" sz="1600" dirty="0" err="1"/>
              <a:t>scan.nextInt</a:t>
            </a:r>
            <a:r>
              <a:rPr lang="en-US" altLang="en-US" sz="1600" dirty="0"/>
              <a:t>();</a:t>
            </a:r>
            <a:endParaRPr lang="zh-CN" altLang="en-US" sz="1600" dirty="0"/>
          </a:p>
          <a:p>
            <a:r>
              <a:rPr lang="en-US" altLang="en-US" sz="1600" dirty="0">
                <a:solidFill>
                  <a:srgbClr val="00B050"/>
                </a:solidFill>
              </a:rPr>
              <a:t>//</a:t>
            </a:r>
            <a:r>
              <a:rPr lang="zh-CN" altLang="en-US" sz="1600" dirty="0">
                <a:solidFill>
                  <a:srgbClr val="00B050"/>
                </a:solidFill>
              </a:rPr>
              <a:t>调用类方法</a:t>
            </a:r>
            <a:r>
              <a:rPr lang="en-US" altLang="en-US" sz="1600" dirty="0" err="1">
                <a:solidFill>
                  <a:srgbClr val="00B050"/>
                </a:solidFill>
              </a:rPr>
              <a:t>getArea</a:t>
            </a:r>
            <a:r>
              <a:rPr lang="en-US" altLang="en-US" sz="1600" dirty="0">
                <a:solidFill>
                  <a:srgbClr val="00B050"/>
                </a:solidFill>
              </a:rPr>
              <a:t>()</a:t>
            </a:r>
            <a:r>
              <a:rPr lang="zh-CN" altLang="en-US" sz="1600" dirty="0">
                <a:solidFill>
                  <a:srgbClr val="00B050"/>
                </a:solidFill>
              </a:rPr>
              <a:t>，并将返回值赋给</a:t>
            </a:r>
            <a:r>
              <a:rPr lang="en-US" altLang="en-US" sz="1600" dirty="0">
                <a:solidFill>
                  <a:srgbClr val="00B050"/>
                </a:solidFill>
              </a:rPr>
              <a:t>area</a:t>
            </a:r>
            <a:endParaRPr lang="zh-CN" altLang="en-US" sz="1600" dirty="0">
              <a:solidFill>
                <a:srgbClr val="00B050"/>
              </a:solidFill>
            </a:endParaRPr>
          </a:p>
          <a:p>
            <a:r>
              <a:rPr lang="en-US" altLang="en-US" sz="1600" dirty="0"/>
              <a:t>		area = </a:t>
            </a:r>
            <a:r>
              <a:rPr lang="en-US" altLang="en-US" sz="1600" i="1" dirty="0" err="1"/>
              <a:t>getArea</a:t>
            </a:r>
            <a:r>
              <a:rPr lang="en-US" altLang="en-US" sz="1600" dirty="0"/>
              <a:t>(</a:t>
            </a:r>
            <a:r>
              <a:rPr lang="en-US" altLang="en-US" sz="1600" dirty="0" err="1"/>
              <a:t>width,length</a:t>
            </a:r>
            <a:r>
              <a:rPr lang="en-US" altLang="en-US" sz="1600" dirty="0"/>
              <a:t>);</a:t>
            </a:r>
            <a:endParaRPr lang="zh-CN" altLang="en-US" sz="1600" dirty="0"/>
          </a:p>
          <a:p>
            <a:r>
              <a:rPr lang="en-US" altLang="en-US" sz="1600" dirty="0"/>
              <a:t>		</a:t>
            </a:r>
            <a:r>
              <a:rPr lang="en-US" altLang="en-US" sz="1600" dirty="0" err="1"/>
              <a:t>System.</a:t>
            </a:r>
            <a:r>
              <a:rPr lang="en-US" altLang="en-US" sz="1600" i="1" dirty="0" err="1"/>
              <a:t>out</a:t>
            </a:r>
            <a:r>
              <a:rPr lang="en-US" altLang="en-US" sz="1600" dirty="0" err="1"/>
              <a:t>.println</a:t>
            </a:r>
            <a:r>
              <a:rPr lang="en-US" altLang="en-US" sz="1600" dirty="0"/>
              <a:t>("</a:t>
            </a:r>
            <a:r>
              <a:rPr lang="zh-CN" altLang="en-US" sz="1600" dirty="0"/>
              <a:t>矩形的长为：</a:t>
            </a:r>
            <a:r>
              <a:rPr lang="en-US" altLang="en-US" sz="1600" dirty="0"/>
              <a:t>" + length +</a:t>
            </a:r>
            <a:endParaRPr lang="zh-CN" altLang="en-US" sz="1600" dirty="0"/>
          </a:p>
          <a:p>
            <a:r>
              <a:rPr lang="en-US" altLang="en-US" sz="1600" dirty="0"/>
              <a:t>				"</a:t>
            </a:r>
            <a:r>
              <a:rPr lang="zh-CN" altLang="en-US" sz="1600" dirty="0"/>
              <a:t>，宽为：</a:t>
            </a:r>
            <a:r>
              <a:rPr lang="en-US" altLang="en-US" sz="1600" dirty="0"/>
              <a:t>" + width + "</a:t>
            </a:r>
            <a:r>
              <a:rPr lang="zh-CN" altLang="en-US" sz="1600" dirty="0"/>
              <a:t>，面积为：</a:t>
            </a:r>
            <a:r>
              <a:rPr lang="en-US" altLang="en-US" sz="1600" dirty="0"/>
              <a:t>" + area);</a:t>
            </a:r>
            <a:endParaRPr lang="zh-CN" altLang="en-US" sz="1600" dirty="0"/>
          </a:p>
          <a:p>
            <a:r>
              <a:rPr lang="en-US" altLang="en-US" sz="1600" dirty="0"/>
              <a:t>	}</a:t>
            </a:r>
            <a:endParaRPr lang="zh-CN" altLang="en-US" sz="1600" dirty="0"/>
          </a:p>
          <a:p>
            <a:r>
              <a:rPr lang="en-US" altLang="en-US" sz="1600" dirty="0"/>
              <a:t>	</a:t>
            </a:r>
            <a:r>
              <a:rPr lang="en-US" altLang="en-US" sz="1600" b="1" dirty="0"/>
              <a:t>static</a:t>
            </a:r>
            <a:r>
              <a:rPr lang="en-US" altLang="en-US" sz="1600" dirty="0"/>
              <a:t> </a:t>
            </a:r>
            <a:r>
              <a:rPr lang="en-US" altLang="en-US" sz="1600" b="1" dirty="0" err="1"/>
              <a:t>int</a:t>
            </a:r>
            <a:r>
              <a:rPr lang="en-US" altLang="en-US" sz="1600" dirty="0"/>
              <a:t> </a:t>
            </a:r>
            <a:r>
              <a:rPr lang="en-US" altLang="en-US" sz="1600" dirty="0" err="1"/>
              <a:t>getArea</a:t>
            </a:r>
            <a:r>
              <a:rPr lang="en-US" altLang="en-US" sz="1600" dirty="0"/>
              <a:t>(</a:t>
            </a:r>
            <a:r>
              <a:rPr lang="en-US" altLang="en-US" sz="1600" b="1" dirty="0" err="1"/>
              <a:t>int</a:t>
            </a:r>
            <a:r>
              <a:rPr lang="en-US" altLang="en-US" sz="1600" dirty="0"/>
              <a:t> </a:t>
            </a:r>
            <a:r>
              <a:rPr lang="en-US" altLang="en-US" sz="1600" dirty="0" err="1"/>
              <a:t>x,</a:t>
            </a:r>
            <a:r>
              <a:rPr lang="en-US" altLang="en-US" sz="1600" b="1" dirty="0" err="1"/>
              <a:t>int</a:t>
            </a:r>
            <a:r>
              <a:rPr lang="en-US" altLang="en-US" sz="1600" dirty="0"/>
              <a:t> y)</a:t>
            </a:r>
            <a:endParaRPr lang="zh-CN" altLang="en-US" sz="1600" dirty="0"/>
          </a:p>
          <a:p>
            <a:r>
              <a:rPr lang="en-US" altLang="en-US" sz="1600" dirty="0"/>
              <a:t>	{</a:t>
            </a:r>
            <a:endParaRPr lang="zh-CN" altLang="en-US" sz="1600" dirty="0"/>
          </a:p>
          <a:p>
            <a:r>
              <a:rPr lang="en-US" altLang="en-US" sz="1600" dirty="0"/>
              <a:t>		</a:t>
            </a:r>
            <a:r>
              <a:rPr lang="en-US" altLang="en-US" sz="1600" b="1" dirty="0"/>
              <a:t>return</a:t>
            </a:r>
            <a:r>
              <a:rPr lang="en-US" altLang="en-US" sz="1600" dirty="0"/>
              <a:t> x * y;</a:t>
            </a:r>
            <a:endParaRPr lang="zh-CN" altLang="en-US" sz="1600" dirty="0"/>
          </a:p>
          <a:p>
            <a:r>
              <a:rPr lang="en-US" altLang="en-US" sz="1600" dirty="0"/>
              <a:t>	}</a:t>
            </a:r>
            <a:endParaRPr lang="zh-CN" altLang="en-US" sz="1600" dirty="0"/>
          </a:p>
          <a:p>
            <a:r>
              <a:rPr lang="en-US" altLang="en-US" sz="1600" dirty="0"/>
              <a:t>}</a:t>
            </a:r>
            <a:endParaRPr lang="zh-CN" altLang="en-US" sz="1600" b="1" dirty="0">
              <a:latin typeface="Times New Roman" panose="02020603050405020304" pitchFamily="18" charset="0"/>
            </a:endParaRPr>
          </a:p>
        </p:txBody>
      </p:sp>
      <p:sp>
        <p:nvSpPr>
          <p:cNvPr id="125955" name="TextBox 7"/>
          <p:cNvSpPr txBox="1">
            <a:spLocks noChangeArrowheads="1"/>
          </p:cNvSpPr>
          <p:nvPr/>
        </p:nvSpPr>
        <p:spPr bwMode="auto">
          <a:xfrm>
            <a:off x="1744663" y="339725"/>
            <a:ext cx="4321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noProof="1">
                <a:solidFill>
                  <a:srgbClr val="0070C0"/>
                </a:solidFill>
                <a:latin typeface="微软雅黑" panose="020B0503020204020204" pitchFamily="34" charset="-122"/>
                <a:ea typeface="微软雅黑" panose="020B0503020204020204" pitchFamily="34" charset="-122"/>
              </a:rPr>
              <a:t>Scanner</a:t>
            </a:r>
            <a:r>
              <a:rPr lang="zh-CN" altLang="en-US" sz="3200" b="1" noProof="1">
                <a:solidFill>
                  <a:srgbClr val="0070C0"/>
                </a:solidFill>
                <a:latin typeface="微软雅黑" panose="020B0503020204020204" pitchFamily="34" charset="-122"/>
                <a:ea typeface="微软雅黑" panose="020B0503020204020204" pitchFamily="34" charset="-122"/>
              </a:rPr>
              <a:t>类</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7963" y="2141538"/>
            <a:ext cx="49688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108075"/>
            <a:ext cx="7886700" cy="5435600"/>
          </a:xfrm>
        </p:spPr>
        <p:txBody>
          <a:bodyPr/>
          <a:lstStyle/>
          <a:p>
            <a:pPr>
              <a:buFont typeface="Arial" charset="0"/>
              <a:buChar char="•"/>
              <a:defRPr/>
            </a:pPr>
            <a:r>
              <a:rPr lang="en-US" altLang="zh-CN" sz="2000" dirty="0" err="1" smtClean="0"/>
              <a:t>JOptionPane</a:t>
            </a:r>
            <a:r>
              <a:rPr lang="en-US" altLang="zh-CN" sz="2000" dirty="0" smtClean="0"/>
              <a:t> </a:t>
            </a:r>
            <a:r>
              <a:rPr lang="zh-CN" altLang="en-US" sz="2000" dirty="0" smtClean="0"/>
              <a:t>有助于方便地弹出要求用户提供值或向其发出通知的标准对话框。</a:t>
            </a:r>
            <a:endParaRPr lang="en-US" altLang="zh-CN" sz="2000" dirty="0" smtClean="0"/>
          </a:p>
          <a:p>
            <a:pPr>
              <a:buFont typeface="Arial" charset="0"/>
              <a:buChar char="•"/>
              <a:defRPr/>
            </a:pPr>
            <a:r>
              <a:rPr lang="zh-CN" altLang="en-US" sz="2000" dirty="0" smtClean="0"/>
              <a:t>常用方法如表所示：</a:t>
            </a:r>
            <a:endParaRPr lang="en-US" altLang="zh-CN" sz="2000" dirty="0"/>
          </a:p>
          <a:p>
            <a:pPr>
              <a:buFont typeface="Arial" charset="0"/>
              <a:buChar char="•"/>
              <a:defRPr/>
            </a:pPr>
            <a:endParaRPr lang="en-US" altLang="zh-CN" sz="2000" dirty="0"/>
          </a:p>
          <a:p>
            <a:pPr>
              <a:buFont typeface="Arial" charset="0"/>
              <a:buChar char="•"/>
              <a:defRPr/>
            </a:pPr>
            <a:r>
              <a:rPr lang="zh-CN" altLang="en-US" sz="2000" dirty="0" smtClean="0"/>
              <a:t>例如：</a:t>
            </a:r>
            <a:endParaRPr lang="en-US" altLang="zh-CN" sz="2000" dirty="0" smtClean="0"/>
          </a:p>
          <a:p>
            <a:pPr marL="0" indent="0">
              <a:buFont typeface="Arial" charset="0"/>
              <a:buNone/>
              <a:defRPr/>
            </a:pPr>
            <a:r>
              <a:rPr lang="en-US" altLang="zh-CN" sz="2000" dirty="0" smtClean="0">
                <a:solidFill>
                  <a:srgbClr val="FF0000"/>
                </a:solidFill>
              </a:rPr>
              <a:t>import </a:t>
            </a:r>
            <a:r>
              <a:rPr lang="en-US" altLang="zh-CN" sz="2000" dirty="0" err="1" smtClean="0">
                <a:solidFill>
                  <a:srgbClr val="FF0000"/>
                </a:solidFill>
              </a:rPr>
              <a:t>javax.swing.JOptionPane</a:t>
            </a:r>
            <a:r>
              <a:rPr lang="en-US" altLang="zh-CN" sz="2000" dirty="0" smtClean="0">
                <a:solidFill>
                  <a:srgbClr val="FF0000"/>
                </a:solidFill>
              </a:rPr>
              <a:t>;</a:t>
            </a:r>
          </a:p>
          <a:p>
            <a:pPr marL="0" indent="0">
              <a:buFont typeface="Arial" charset="0"/>
              <a:buNone/>
              <a:defRPr/>
            </a:pPr>
            <a:r>
              <a:rPr lang="en-US" altLang="zh-CN" sz="2000" dirty="0" smtClean="0"/>
              <a:t>class  T2</a:t>
            </a:r>
          </a:p>
          <a:p>
            <a:pPr marL="0" indent="0">
              <a:buFont typeface="Arial" charset="0"/>
              <a:buNone/>
              <a:defRPr/>
            </a:pPr>
            <a:r>
              <a:rPr lang="en-US" altLang="zh-CN" sz="2000" dirty="0" smtClean="0"/>
              <a:t>{</a:t>
            </a:r>
          </a:p>
          <a:p>
            <a:pPr marL="0" indent="0">
              <a:buFont typeface="Arial" charset="0"/>
              <a:buNone/>
              <a:defRPr/>
            </a:pPr>
            <a:r>
              <a:rPr lang="en-US" altLang="zh-CN" sz="2000" dirty="0" smtClean="0"/>
              <a:t>	public static void main(String[] </a:t>
            </a:r>
            <a:r>
              <a:rPr lang="en-US" altLang="zh-CN" sz="2000" dirty="0" err="1" smtClean="0"/>
              <a:t>args</a:t>
            </a:r>
            <a:r>
              <a:rPr lang="en-US" altLang="zh-CN" sz="2000" dirty="0" smtClean="0"/>
              <a:t>) </a:t>
            </a:r>
          </a:p>
          <a:p>
            <a:pPr marL="0" indent="0">
              <a:buFont typeface="Arial" charset="0"/>
              <a:buNone/>
              <a:defRPr/>
            </a:pPr>
            <a:r>
              <a:rPr lang="en-US" altLang="zh-CN" sz="2000" dirty="0" smtClean="0"/>
              <a:t>	{</a:t>
            </a:r>
          </a:p>
          <a:p>
            <a:pPr marL="0" indent="0">
              <a:buFont typeface="Arial" charset="0"/>
              <a:buNone/>
              <a:defRPr/>
            </a:pPr>
            <a:r>
              <a:rPr lang="en-US" altLang="zh-CN" sz="2000" dirty="0" smtClean="0"/>
              <a:t>		String s=</a:t>
            </a:r>
            <a:r>
              <a:rPr lang="en-US" altLang="zh-CN" sz="2000" dirty="0" err="1" smtClean="0"/>
              <a:t>JOptionPane.showInputDialog</a:t>
            </a:r>
            <a:r>
              <a:rPr lang="en-US" altLang="zh-CN" sz="2000" dirty="0" smtClean="0"/>
              <a:t>("</a:t>
            </a:r>
            <a:r>
              <a:rPr lang="zh-CN" altLang="en-US" sz="2000" dirty="0" smtClean="0"/>
              <a:t>输入一个数</a:t>
            </a:r>
            <a:r>
              <a:rPr lang="en-US" altLang="zh-CN" sz="2000" dirty="0" smtClean="0"/>
              <a:t>:");</a:t>
            </a:r>
          </a:p>
          <a:p>
            <a:pPr marL="0" indent="0">
              <a:buFont typeface="Arial" charset="0"/>
              <a:buNone/>
              <a:defRPr/>
            </a:pPr>
            <a:r>
              <a:rPr lang="en-US" altLang="zh-CN" sz="2000" dirty="0" smtClean="0"/>
              <a:t>		</a:t>
            </a:r>
            <a:r>
              <a:rPr lang="en-US" altLang="zh-CN" sz="2000" dirty="0" err="1" smtClean="0"/>
              <a:t>JOptionPane.showMessageDialog</a:t>
            </a:r>
            <a:r>
              <a:rPr lang="en-US" altLang="zh-CN" sz="2000" dirty="0" smtClean="0"/>
              <a:t>(</a:t>
            </a:r>
            <a:r>
              <a:rPr lang="en-US" altLang="zh-CN" sz="2000" dirty="0" err="1" smtClean="0"/>
              <a:t>null,s</a:t>
            </a:r>
            <a:r>
              <a:rPr lang="en-US" altLang="zh-CN" sz="2000" dirty="0" smtClean="0"/>
              <a:t>);</a:t>
            </a:r>
          </a:p>
          <a:p>
            <a:pPr marL="0" indent="0">
              <a:buFont typeface="Arial" charset="0"/>
              <a:buNone/>
              <a:defRPr/>
            </a:pPr>
            <a:r>
              <a:rPr lang="en-US" altLang="zh-CN" sz="2000" dirty="0" smtClean="0"/>
              <a:t>	}</a:t>
            </a:r>
          </a:p>
          <a:p>
            <a:pPr marL="0" indent="0">
              <a:buFont typeface="Arial" charset="0"/>
              <a:buNone/>
              <a:defRPr/>
            </a:pPr>
            <a:r>
              <a:rPr lang="en-US" altLang="zh-CN" sz="2000" dirty="0" smtClean="0"/>
              <a:t>}</a:t>
            </a:r>
            <a:endParaRPr lang="zh-CN" altLang="en-US" sz="2000" dirty="0"/>
          </a:p>
        </p:txBody>
      </p:sp>
      <p:sp>
        <p:nvSpPr>
          <p:cNvPr id="128003" name="标题 2"/>
          <p:cNvSpPr>
            <a:spLocks noGrp="1"/>
          </p:cNvSpPr>
          <p:nvPr>
            <p:ph type="title"/>
          </p:nvPr>
        </p:nvSpPr>
        <p:spPr>
          <a:xfrm>
            <a:off x="1657350" y="153988"/>
            <a:ext cx="4716463" cy="776287"/>
          </a:xfrm>
        </p:spPr>
        <p:txBody>
          <a:bodyPr/>
          <a:lstStyle/>
          <a:p>
            <a:r>
              <a:rPr lang="en-US" altLang="zh-CN" dirty="0" err="1" smtClean="0"/>
              <a:t>JOptionPane</a:t>
            </a:r>
            <a:r>
              <a:rPr lang="zh-CN" altLang="en-US" dirty="0" smtClean="0"/>
              <a:t>类</a:t>
            </a:r>
          </a:p>
        </p:txBody>
      </p:sp>
      <p:pic>
        <p:nvPicPr>
          <p:cNvPr id="1280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0" y="1644650"/>
            <a:ext cx="44862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1657350" y="153988"/>
            <a:ext cx="4716463" cy="776287"/>
          </a:xfrm>
        </p:spPr>
        <p:txBody>
          <a:bodyPr/>
          <a:lstStyle/>
          <a:p>
            <a:r>
              <a:rPr lang="zh-CN" altLang="en-US" dirty="0" smtClean="0"/>
              <a:t>练习</a:t>
            </a:r>
            <a:r>
              <a:rPr lang="en-US" altLang="zh-CN" dirty="0" smtClean="0"/>
              <a:t>3</a:t>
            </a:r>
            <a:endParaRPr lang="zh-CN" altLang="en-US" dirty="0" smtClean="0"/>
          </a:p>
        </p:txBody>
      </p:sp>
      <p:sp>
        <p:nvSpPr>
          <p:cNvPr id="126979" name="内容占位符 2"/>
          <p:cNvSpPr>
            <a:spLocks noGrp="1"/>
          </p:cNvSpPr>
          <p:nvPr>
            <p:ph idx="1"/>
          </p:nvPr>
        </p:nvSpPr>
        <p:spPr>
          <a:xfrm>
            <a:off x="628650" y="1438275"/>
            <a:ext cx="7886700" cy="4738688"/>
          </a:xfrm>
        </p:spPr>
        <p:txBody>
          <a:bodyPr/>
          <a:lstStyle/>
          <a:p>
            <a:r>
              <a:rPr lang="zh-CN" altLang="en-US" dirty="0" smtClean="0"/>
              <a:t>求任意输入的</a:t>
            </a:r>
            <a:r>
              <a:rPr lang="en-US" altLang="zh-CN" dirty="0" smtClean="0"/>
              <a:t>10</a:t>
            </a:r>
            <a:r>
              <a:rPr lang="zh-CN" altLang="en-US" dirty="0" smtClean="0"/>
              <a:t>个数的和。</a:t>
            </a:r>
          </a:p>
        </p:txBody>
      </p:sp>
      <p:pic>
        <p:nvPicPr>
          <p:cNvPr id="12698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2106613"/>
            <a:ext cx="4443413"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29031" name="TextBox 359"/>
          <p:cNvSpPr txBox="1">
            <a:spLocks noChangeArrowheads="1"/>
          </p:cNvSpPr>
          <p:nvPr/>
        </p:nvSpPr>
        <p:spPr bwMode="auto">
          <a:xfrm>
            <a:off x="2670175" y="1692275"/>
            <a:ext cx="597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a:t>2.4  </a:t>
            </a:r>
            <a:r>
              <a:rPr lang="zh-CN" altLang="en-US" sz="2800" b="1">
                <a:solidFill>
                  <a:srgbClr val="00ACE6"/>
                </a:solidFill>
                <a:latin typeface="微软雅黑" panose="020B0503020204020204" pitchFamily="34" charset="-122"/>
                <a:ea typeface="微软雅黑" panose="020B0503020204020204" pitchFamily="34" charset="-122"/>
              </a:rPr>
              <a:t>选择结构语句</a:t>
            </a:r>
            <a:endParaRPr lang="zh-CN" altLang="en-US" sz="2800" b="1">
              <a:solidFill>
                <a:srgbClr val="009ED6"/>
              </a:solidFill>
              <a:latin typeface="微软雅黑" panose="020B0503020204020204" pitchFamily="34" charset="-122"/>
              <a:ea typeface="微软雅黑" panose="020B0503020204020204" pitchFamily="34" charset="-122"/>
            </a:endParaRPr>
          </a:p>
        </p:txBody>
      </p:sp>
      <p:pic>
        <p:nvPicPr>
          <p:cNvPr id="129032"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033" name="图片 368">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129035" name="组合 311"/>
          <p:cNvGrpSpPr>
            <a:grpSpLocks/>
          </p:cNvGrpSpPr>
          <p:nvPr/>
        </p:nvGrpSpPr>
        <p:grpSpPr bwMode="auto">
          <a:xfrm>
            <a:off x="1106488" y="2987675"/>
            <a:ext cx="7629525" cy="668338"/>
            <a:chOff x="1029300" y="5045322"/>
            <a:chExt cx="7628925" cy="669008"/>
          </a:xfrm>
        </p:grpSpPr>
        <p:grpSp>
          <p:nvGrpSpPr>
            <p:cNvPr id="129052" name="组合 345"/>
            <p:cNvGrpSpPr>
              <a:grpSpLocks/>
            </p:cNvGrpSpPr>
            <p:nvPr/>
          </p:nvGrpSpPr>
          <p:grpSpPr bwMode="auto">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29058" name="组合 351"/>
              <p:cNvGrpSpPr>
                <a:grpSpLocks/>
              </p:cNvGrpSpPr>
              <p:nvPr/>
            </p:nvGrpSpPr>
            <p:grpSpPr bwMode="auto">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29054" name="组合 347"/>
            <p:cNvGrpSpPr>
              <a:grpSpLocks/>
            </p:cNvGrpSpPr>
            <p:nvPr/>
          </p:nvGrpSpPr>
          <p:grpSpPr bwMode="auto">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grpSp>
        <p:nvGrpSpPr>
          <p:cNvPr id="129036" name="组合 313"/>
          <p:cNvGrpSpPr>
            <a:grpSpLocks/>
          </p:cNvGrpSpPr>
          <p:nvPr/>
        </p:nvGrpSpPr>
        <p:grpSpPr bwMode="auto">
          <a:xfrm>
            <a:off x="1328738" y="3713163"/>
            <a:ext cx="7407275" cy="668337"/>
            <a:chOff x="1252258" y="5045323"/>
            <a:chExt cx="7405967" cy="669007"/>
          </a:xfrm>
        </p:grpSpPr>
        <p:grpSp>
          <p:nvGrpSpPr>
            <p:cNvPr id="129045"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29049"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29037" name="组合 315"/>
          <p:cNvGrpSpPr>
            <a:grpSpLocks/>
          </p:cNvGrpSpPr>
          <p:nvPr/>
        </p:nvGrpSpPr>
        <p:grpSpPr bwMode="auto">
          <a:xfrm>
            <a:off x="1112838" y="3690938"/>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6"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29038" name="TextBox 317"/>
          <p:cNvSpPr txBox="1">
            <a:spLocks noChangeArrowheads="1"/>
          </p:cNvSpPr>
          <p:nvPr/>
        </p:nvSpPr>
        <p:spPr bwMode="auto">
          <a:xfrm>
            <a:off x="1055688" y="31051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2.4.1</a:t>
            </a:r>
            <a:endParaRPr lang="zh-CN" altLang="en-US"/>
          </a:p>
        </p:txBody>
      </p:sp>
      <p:sp>
        <p:nvSpPr>
          <p:cNvPr id="129039" name="TextBox 318"/>
          <p:cNvSpPr txBox="1">
            <a:spLocks noChangeArrowheads="1"/>
          </p:cNvSpPr>
          <p:nvPr/>
        </p:nvSpPr>
        <p:spPr bwMode="auto">
          <a:xfrm>
            <a:off x="1055688" y="38274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2.4.2</a:t>
            </a:r>
            <a:endParaRPr lang="zh-CN" altLang="en-US"/>
          </a:p>
        </p:txBody>
      </p:sp>
      <p:sp>
        <p:nvSpPr>
          <p:cNvPr id="129040" name="TextBox 320"/>
          <p:cNvSpPr txBox="1">
            <a:spLocks noChangeArrowheads="1"/>
          </p:cNvSpPr>
          <p:nvPr/>
        </p:nvSpPr>
        <p:spPr bwMode="auto">
          <a:xfrm>
            <a:off x="3213100" y="3089275"/>
            <a:ext cx="469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if</a:t>
            </a:r>
            <a:r>
              <a:rPr lang="zh-CN" altLang="en-US">
                <a:latin typeface="微软雅黑" panose="020B0503020204020204" pitchFamily="34" charset="-122"/>
                <a:ea typeface="微软雅黑" panose="020B0503020204020204" pitchFamily="34" charset="-122"/>
              </a:rPr>
              <a:t>条件语句</a:t>
            </a:r>
          </a:p>
        </p:txBody>
      </p:sp>
      <p:sp>
        <p:nvSpPr>
          <p:cNvPr id="129041" name="TextBox 321"/>
          <p:cNvSpPr txBox="1">
            <a:spLocks noChangeArrowheads="1"/>
          </p:cNvSpPr>
          <p:nvPr/>
        </p:nvSpPr>
        <p:spPr bwMode="auto">
          <a:xfrm>
            <a:off x="3213100" y="3814763"/>
            <a:ext cx="448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条件语句</a:t>
            </a:r>
          </a:p>
        </p:txBody>
      </p:sp>
      <p:sp>
        <p:nvSpPr>
          <p:cNvPr id="12904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内容占位符 2"/>
          <p:cNvSpPr>
            <a:spLocks noGrp="1"/>
          </p:cNvSpPr>
          <p:nvPr>
            <p:ph idx="1"/>
          </p:nvPr>
        </p:nvSpPr>
        <p:spPr>
          <a:xfrm>
            <a:off x="350838" y="1125538"/>
            <a:ext cx="8229600" cy="5059362"/>
          </a:xfrm>
        </p:spPr>
        <p:txBody>
          <a:bodyPr/>
          <a:lstStyle/>
          <a:p>
            <a:pPr eaLnBrk="1" hangingPunct="1"/>
            <a:r>
              <a:rPr lang="en-US" altLang="zh-CN" b="1" dirty="0" smtClean="0">
                <a:solidFill>
                  <a:srgbClr val="0070C0"/>
                </a:solidFill>
              </a:rPr>
              <a:t>2.4.1 if</a:t>
            </a:r>
            <a:r>
              <a:rPr lang="zh-CN" altLang="en-US" b="1" dirty="0" smtClean="0">
                <a:solidFill>
                  <a:srgbClr val="0070C0"/>
                </a:solidFill>
              </a:rPr>
              <a:t>条件语句</a:t>
            </a:r>
            <a:endParaRPr lang="en-US" altLang="zh-CN" b="1" dirty="0" smtClean="0">
              <a:solidFill>
                <a:srgbClr val="0070C0"/>
              </a:solidFill>
            </a:endParaRPr>
          </a:p>
          <a:p>
            <a:pPr lvl="1" eaLnBrk="1" hangingPunct="1"/>
            <a:r>
              <a:rPr lang="en-US" altLang="zh-CN" dirty="0" smtClean="0"/>
              <a:t>if</a:t>
            </a:r>
            <a:r>
              <a:rPr lang="zh-CN" altLang="zh-CN" dirty="0" smtClean="0"/>
              <a:t>条件语句分为三种语法格式，</a:t>
            </a:r>
            <a:r>
              <a:rPr lang="zh-CN" altLang="en-US" dirty="0" smtClean="0"/>
              <a:t>具体如下：</a:t>
            </a:r>
            <a:endParaRPr lang="en-US" altLang="zh-CN" dirty="0" smtClean="0"/>
          </a:p>
          <a:p>
            <a:pPr lvl="1" eaLnBrk="1" hangingPunct="1"/>
            <a:r>
              <a:rPr lang="zh-CN" altLang="en-US" dirty="0" smtClean="0"/>
              <a:t>（</a:t>
            </a:r>
            <a:r>
              <a:rPr lang="en-US" altLang="zh-CN" dirty="0" smtClean="0"/>
              <a:t>1</a:t>
            </a:r>
            <a:r>
              <a:rPr lang="zh-CN" altLang="en-US" dirty="0" smtClean="0"/>
              <a:t>）</a:t>
            </a:r>
            <a:r>
              <a:rPr lang="en-US" altLang="zh-CN" dirty="0" smtClean="0"/>
              <a:t>if</a:t>
            </a:r>
            <a:r>
              <a:rPr lang="zh-CN" altLang="en-US" dirty="0" smtClean="0"/>
              <a:t>语句</a:t>
            </a:r>
            <a:endParaRPr lang="en-US" altLang="zh-CN" dirty="0" smtClean="0"/>
          </a:p>
          <a:p>
            <a:pPr lvl="1" eaLnBrk="1" hangingPunct="1"/>
            <a:r>
              <a:rPr lang="zh-CN" altLang="en-US" dirty="0" smtClean="0"/>
              <a:t>（</a:t>
            </a:r>
            <a:r>
              <a:rPr lang="en-US" altLang="zh-CN" dirty="0" smtClean="0"/>
              <a:t>2</a:t>
            </a:r>
            <a:r>
              <a:rPr lang="zh-CN" altLang="en-US" dirty="0" smtClean="0"/>
              <a:t>）</a:t>
            </a:r>
            <a:r>
              <a:rPr lang="en-US" altLang="zh-CN" dirty="0" smtClean="0"/>
              <a:t>if…else</a:t>
            </a:r>
            <a:r>
              <a:rPr lang="zh-CN" altLang="en-US" dirty="0" smtClean="0"/>
              <a:t>语句</a:t>
            </a:r>
            <a:endParaRPr lang="en-US" altLang="zh-CN" dirty="0" smtClean="0"/>
          </a:p>
          <a:p>
            <a:pPr lvl="1" eaLnBrk="1" hangingPunct="1"/>
            <a:r>
              <a:rPr lang="zh-CN" altLang="en-US" dirty="0" smtClean="0"/>
              <a:t>（</a:t>
            </a:r>
            <a:r>
              <a:rPr lang="en-US" altLang="zh-CN" dirty="0" smtClean="0"/>
              <a:t>3</a:t>
            </a:r>
            <a:r>
              <a:rPr lang="zh-CN" altLang="en-US" dirty="0" smtClean="0"/>
              <a:t>）</a:t>
            </a:r>
            <a:r>
              <a:rPr lang="en-US" altLang="zh-CN" dirty="0" smtClean="0"/>
              <a:t>if…else  if…else</a:t>
            </a:r>
            <a:r>
              <a:rPr lang="zh-CN" altLang="en-US" dirty="0" smtClean="0"/>
              <a:t>语句</a:t>
            </a:r>
            <a:endParaRPr lang="en-US" altLang="zh-CN" dirty="0" smtClean="0"/>
          </a:p>
          <a:p>
            <a:pPr lvl="1" eaLnBrk="1" hangingPunct="1"/>
            <a:r>
              <a:rPr lang="zh-CN" altLang="en-US" dirty="0" smtClean="0"/>
              <a:t>由于这三种语法格式都有自身的特点，因此，接下来将针对这三种格式进行详细地讲解。</a:t>
            </a:r>
            <a:endParaRPr lang="en-US" altLang="zh-CN" dirty="0" smtClean="0"/>
          </a:p>
        </p:txBody>
      </p:sp>
      <p:sp>
        <p:nvSpPr>
          <p:cNvPr id="13005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选择结构语句</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内容占位符 2"/>
          <p:cNvSpPr>
            <a:spLocks noGrp="1"/>
          </p:cNvSpPr>
          <p:nvPr>
            <p:ph idx="1"/>
          </p:nvPr>
        </p:nvSpPr>
        <p:spPr>
          <a:xfrm>
            <a:off x="350838" y="971550"/>
            <a:ext cx="8229600" cy="5059363"/>
          </a:xfrm>
        </p:spPr>
        <p:txBody>
          <a:bodyPr/>
          <a:lstStyle/>
          <a:p>
            <a:pPr eaLnBrk="1" hangingPunct="1"/>
            <a:r>
              <a:rPr lang="en-US" altLang="zh-CN" b="1" smtClean="0">
                <a:solidFill>
                  <a:srgbClr val="0070C0"/>
                </a:solidFill>
              </a:rPr>
              <a:t>2.4.1 if</a:t>
            </a:r>
            <a:r>
              <a:rPr lang="zh-CN" altLang="en-US" b="1" smtClean="0">
                <a:solidFill>
                  <a:srgbClr val="0070C0"/>
                </a:solidFill>
              </a:rPr>
              <a:t>条件语句</a:t>
            </a:r>
            <a:endParaRPr lang="en-US" altLang="zh-CN" b="1" smtClean="0">
              <a:solidFill>
                <a:srgbClr val="0070C0"/>
              </a:solidFill>
            </a:endParaRPr>
          </a:p>
          <a:p>
            <a:pPr lvl="1" eaLnBrk="1" hangingPunct="1">
              <a:lnSpc>
                <a:spcPct val="200000"/>
              </a:lnSpc>
            </a:pPr>
            <a:r>
              <a:rPr lang="en-US" altLang="zh-CN" b="1" smtClean="0"/>
              <a:t>1</a:t>
            </a:r>
            <a:r>
              <a:rPr lang="zh-CN" altLang="en-US" b="1" smtClean="0"/>
              <a:t>、</a:t>
            </a:r>
            <a:r>
              <a:rPr lang="en-US" altLang="zh-CN" b="1" smtClean="0"/>
              <a:t>if</a:t>
            </a:r>
            <a:r>
              <a:rPr lang="zh-CN" altLang="en-US" b="1" smtClean="0"/>
              <a:t>语句：</a:t>
            </a:r>
            <a:endParaRPr lang="en-US" altLang="zh-CN" b="1" smtClean="0"/>
          </a:p>
          <a:p>
            <a:pPr lvl="1" eaLnBrk="1" hangingPunct="1">
              <a:lnSpc>
                <a:spcPct val="200000"/>
              </a:lnSpc>
            </a:pPr>
            <a:r>
              <a:rPr lang="en-US" altLang="zh-CN" smtClean="0"/>
              <a:t>if</a:t>
            </a:r>
            <a:r>
              <a:rPr lang="zh-CN" altLang="en-US" smtClean="0"/>
              <a:t>语句是指如果满足某种条件，就进行某种处理，其语法格式如下所示：</a:t>
            </a:r>
            <a:endParaRPr lang="en-US" altLang="zh-CN" smtClean="0"/>
          </a:p>
          <a:p>
            <a:pPr lvl="1" eaLnBrk="1" hangingPunct="1">
              <a:lnSpc>
                <a:spcPct val="200000"/>
              </a:lnSpc>
            </a:pPr>
            <a:endParaRPr lang="en-US" altLang="zh-CN" smtClean="0"/>
          </a:p>
          <a:p>
            <a:pPr lvl="1" eaLnBrk="1" hangingPunct="1">
              <a:lnSpc>
                <a:spcPct val="200000"/>
              </a:lnSpc>
            </a:pPr>
            <a:endParaRPr lang="en-US" altLang="zh-CN" sz="1400" smtClean="0"/>
          </a:p>
          <a:p>
            <a:pPr lvl="1" eaLnBrk="1" hangingPunct="1">
              <a:lnSpc>
                <a:spcPct val="200000"/>
              </a:lnSpc>
            </a:pPr>
            <a:r>
              <a:rPr lang="zh-CN" altLang="en-US" smtClean="0"/>
              <a:t>上述语法格式中，判断条件是一个布尔值，当值为</a:t>
            </a:r>
            <a:r>
              <a:rPr lang="en-US" altLang="zh-CN" smtClean="0"/>
              <a:t>true</a:t>
            </a:r>
            <a:r>
              <a:rPr lang="zh-CN" altLang="en-US" smtClean="0"/>
              <a:t>时，才会执行</a:t>
            </a:r>
            <a:r>
              <a:rPr lang="en-US" altLang="zh-CN" smtClean="0"/>
              <a:t>{}</a:t>
            </a:r>
            <a:r>
              <a:rPr lang="zh-CN" altLang="en-US" smtClean="0"/>
              <a:t>中的语句。</a:t>
            </a:r>
            <a:endParaRPr lang="en-US" altLang="zh-CN" smtClean="0"/>
          </a:p>
          <a:p>
            <a:pPr lvl="1" eaLnBrk="1" hangingPunct="1"/>
            <a:endParaRPr lang="en-US" altLang="zh-CN" smtClean="0"/>
          </a:p>
          <a:p>
            <a:pPr lvl="1" eaLnBrk="1" hangingPunct="1"/>
            <a:endParaRPr lang="en-US" altLang="zh-CN" smtClean="0"/>
          </a:p>
        </p:txBody>
      </p:sp>
      <p:pic>
        <p:nvPicPr>
          <p:cNvPr id="1310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38" y="3544888"/>
            <a:ext cx="52292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107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选择结构语句</a:t>
            </a:r>
          </a:p>
        </p:txBody>
      </p:sp>
      <p:graphicFrame>
        <p:nvGraphicFramePr>
          <p:cNvPr id="131078" name="对象 2"/>
          <p:cNvGraphicFramePr>
            <a:graphicFrameLocks noChangeAspect="1"/>
          </p:cNvGraphicFramePr>
          <p:nvPr/>
        </p:nvGraphicFramePr>
        <p:xfrm>
          <a:off x="6445250" y="2835275"/>
          <a:ext cx="1876425" cy="2203450"/>
        </p:xfrm>
        <a:graphic>
          <a:graphicData uri="http://schemas.openxmlformats.org/presentationml/2006/ole">
            <mc:AlternateContent xmlns:mc="http://schemas.openxmlformats.org/markup-compatibility/2006">
              <mc:Choice xmlns:v="urn:schemas-microsoft-com:vml" Requires="v">
                <p:oleObj spid="_x0000_s131204" name="Visio" r:id="rId4" imgW="1577683" imgH="1848574" progId="Visio.Drawing.11">
                  <p:embed/>
                </p:oleObj>
              </mc:Choice>
              <mc:Fallback>
                <p:oleObj name="Visio" r:id="rId4" imgW="1577683" imgH="1848574"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5250" y="2835275"/>
                        <a:ext cx="1876425"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457200" y="904875"/>
            <a:ext cx="8229600" cy="5059363"/>
          </a:xfrm>
          <a:extLst/>
        </p:spPr>
        <p:txBody>
          <a:bodyPr rtlCol="0">
            <a:normAutofit/>
          </a:bodyPr>
          <a:lstStyle/>
          <a:p>
            <a:pPr eaLnBrk="1" hangingPunct="1">
              <a:defRPr/>
            </a:pPr>
            <a:r>
              <a:rPr lang="en-US" altLang="zh-CN" b="1" dirty="0">
                <a:solidFill>
                  <a:srgbClr val="0070C0"/>
                </a:solidFill>
              </a:rPr>
              <a:t>2.1.1 Java</a:t>
            </a:r>
            <a:r>
              <a:rPr lang="zh-CN" altLang="en-US" b="1" dirty="0">
                <a:solidFill>
                  <a:srgbClr val="0070C0"/>
                </a:solidFill>
              </a:rPr>
              <a:t>代码的基本格式</a:t>
            </a:r>
            <a:endParaRPr lang="en-US" altLang="zh-CN" b="1" dirty="0">
              <a:solidFill>
                <a:srgbClr val="0070C0"/>
              </a:solidFill>
            </a:endParaRPr>
          </a:p>
          <a:p>
            <a:pPr lvl="1" eaLnBrk="1" fontAlgn="auto" hangingPunct="1">
              <a:spcAft>
                <a:spcPts val="0"/>
              </a:spcAft>
              <a:buFont typeface="Arial" panose="020B0604020202020204" pitchFamily="34" charset="0"/>
              <a:buChar char="–"/>
              <a:defRPr/>
            </a:pPr>
            <a:r>
              <a:rPr lang="zh-CN" altLang="en-US" dirty="0">
                <a:cs typeface="+mn-cs"/>
              </a:rPr>
              <a:t>（</a:t>
            </a:r>
            <a:r>
              <a:rPr lang="en-US" altLang="zh-CN" dirty="0">
                <a:cs typeface="+mn-cs"/>
              </a:rPr>
              <a:t>4</a:t>
            </a:r>
            <a:r>
              <a:rPr lang="zh-CN" altLang="en-US" dirty="0">
                <a:cs typeface="+mn-cs"/>
              </a:rPr>
              <a:t>）</a:t>
            </a:r>
            <a:r>
              <a:rPr lang="en-US" altLang="zh-CN" dirty="0">
                <a:cs typeface="+mn-cs"/>
              </a:rPr>
              <a:t>Java</a:t>
            </a:r>
            <a:r>
              <a:rPr lang="zh-CN" altLang="zh-CN" dirty="0">
                <a:cs typeface="+mn-cs"/>
              </a:rPr>
              <a:t>程序中一句连续的字符串不能分开在两行中书写，例如，下面这条语句在编译时将会出错：</a:t>
            </a:r>
            <a:endParaRPr lang="en-US" altLang="zh-CN" dirty="0">
              <a:cs typeface="+mn-cs"/>
            </a:endParaRPr>
          </a:p>
          <a:p>
            <a:pPr eaLnBrk="1" fontAlgn="auto" hangingPunct="1">
              <a:spcAft>
                <a:spcPts val="0"/>
              </a:spcAft>
              <a:buFont typeface="Arial" charset="0"/>
              <a:buChar char="─"/>
              <a:defRPr/>
            </a:pPr>
            <a:endParaRPr lang="en-US" altLang="zh-CN" sz="2000" dirty="0" smtClean="0">
              <a:cs typeface="+mn-cs"/>
            </a:endParaRPr>
          </a:p>
          <a:p>
            <a:pPr marL="0" indent="0" eaLnBrk="1" fontAlgn="auto" hangingPunct="1">
              <a:spcAft>
                <a:spcPts val="0"/>
              </a:spcAft>
              <a:buFontTx/>
              <a:buNone/>
              <a:defRPr/>
            </a:pPr>
            <a:endParaRPr lang="en-US" altLang="zh-CN" sz="2000" dirty="0" smtClean="0">
              <a:cs typeface="+mn-cs"/>
            </a:endParaRPr>
          </a:p>
          <a:p>
            <a:pPr lvl="1" eaLnBrk="1" fontAlgn="auto" hangingPunct="1">
              <a:spcAft>
                <a:spcPts val="0"/>
              </a:spcAft>
              <a:buFont typeface="Arial" panose="020B0604020202020204" pitchFamily="34" charset="0"/>
              <a:buChar char="–"/>
              <a:defRPr/>
            </a:pPr>
            <a:r>
              <a:rPr lang="zh-CN" altLang="en-US" dirty="0">
                <a:cs typeface="+mn-cs"/>
              </a:rPr>
              <a:t>如果</a:t>
            </a:r>
            <a:r>
              <a:rPr lang="zh-CN" altLang="zh-CN" dirty="0">
                <a:cs typeface="+mn-cs"/>
              </a:rPr>
              <a:t>为了便于阅读，想将一个太长的字符串分在两行中书写，可以先将这个字符串分成两个字符串，然后用加号（</a:t>
            </a:r>
            <a:r>
              <a:rPr lang="en-US" altLang="zh-CN" dirty="0">
                <a:cs typeface="+mn-cs"/>
              </a:rPr>
              <a:t>+</a:t>
            </a:r>
            <a:r>
              <a:rPr lang="zh-CN" altLang="zh-CN" dirty="0">
                <a:cs typeface="+mn-cs"/>
              </a:rPr>
              <a:t>）将这两个字符串连起来，在加号（</a:t>
            </a:r>
            <a:r>
              <a:rPr lang="en-US" altLang="zh-CN" dirty="0">
                <a:cs typeface="+mn-cs"/>
              </a:rPr>
              <a:t>+</a:t>
            </a:r>
            <a:r>
              <a:rPr lang="zh-CN" altLang="zh-CN" dirty="0">
                <a:cs typeface="+mn-cs"/>
              </a:rPr>
              <a:t>）处断行，上面的语句可以修改成如下形式：</a:t>
            </a:r>
          </a:p>
          <a:p>
            <a:pPr eaLnBrk="1" fontAlgn="auto" hangingPunct="1">
              <a:spcAft>
                <a:spcPts val="0"/>
              </a:spcAft>
              <a:defRPr/>
            </a:pPr>
            <a:endParaRPr lang="en-US" altLang="zh-CN" dirty="0" smtClean="0">
              <a:cs typeface="+mn-cs"/>
            </a:endParaRPr>
          </a:p>
        </p:txBody>
      </p:sp>
      <p:pic>
        <p:nvPicPr>
          <p:cNvPr id="58371" name="图片 2"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1425" y="2522538"/>
            <a:ext cx="65214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图片 3"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1425" y="5430838"/>
            <a:ext cx="65214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2.1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的基本语法</a:t>
            </a:r>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内容占位符 2"/>
          <p:cNvSpPr>
            <a:spLocks noGrp="1"/>
          </p:cNvSpPr>
          <p:nvPr>
            <p:ph idx="1"/>
          </p:nvPr>
        </p:nvSpPr>
        <p:spPr/>
        <p:txBody>
          <a:bodyPr/>
          <a:lstStyle/>
          <a:p>
            <a:pPr eaLnBrk="1" hangingPunct="1"/>
            <a:r>
              <a:rPr lang="en-US" altLang="zh-CN" b="1" smtClean="0">
                <a:solidFill>
                  <a:srgbClr val="0070C0"/>
                </a:solidFill>
              </a:rPr>
              <a:t>2.4.1 if</a:t>
            </a:r>
            <a:r>
              <a:rPr lang="zh-CN" altLang="en-US" b="1" smtClean="0">
                <a:solidFill>
                  <a:srgbClr val="0070C0"/>
                </a:solidFill>
              </a:rPr>
              <a:t>条件语句</a:t>
            </a:r>
            <a:endParaRPr lang="en-US" altLang="zh-CN" b="1" smtClean="0">
              <a:solidFill>
                <a:srgbClr val="0070C0"/>
              </a:solidFill>
            </a:endParaRPr>
          </a:p>
          <a:p>
            <a:pPr lvl="1" eaLnBrk="1" hangingPunct="1">
              <a:lnSpc>
                <a:spcPct val="200000"/>
              </a:lnSpc>
            </a:pPr>
            <a:r>
              <a:rPr lang="en-US" altLang="zh-CN" smtClean="0"/>
              <a:t>2</a:t>
            </a:r>
            <a:r>
              <a:rPr lang="zh-CN" altLang="en-US" smtClean="0"/>
              <a:t>、</a:t>
            </a:r>
            <a:r>
              <a:rPr lang="en-US" altLang="zh-CN" smtClean="0"/>
              <a:t>if…else</a:t>
            </a:r>
            <a:r>
              <a:rPr lang="zh-CN" altLang="en-US" smtClean="0"/>
              <a:t>语句</a:t>
            </a:r>
            <a:endParaRPr lang="en-US" altLang="zh-CN" smtClean="0"/>
          </a:p>
          <a:p>
            <a:pPr lvl="1" eaLnBrk="1" hangingPunct="1">
              <a:lnSpc>
                <a:spcPct val="200000"/>
              </a:lnSpc>
            </a:pPr>
            <a:r>
              <a:rPr lang="en-US" altLang="zh-CN" smtClean="0"/>
              <a:t>If…else</a:t>
            </a:r>
            <a:r>
              <a:rPr lang="zh-CN" altLang="en-US" smtClean="0"/>
              <a:t>语句是</a:t>
            </a:r>
            <a:r>
              <a:rPr lang="zh-CN" altLang="zh-CN" smtClean="0"/>
              <a:t>指如果满足某种条件，就进行某种处理，否则就进行另一种处理</a:t>
            </a:r>
            <a:r>
              <a:rPr lang="zh-CN" altLang="en-US" smtClean="0"/>
              <a:t>，其语法格式如下所示：</a:t>
            </a:r>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p:txBody>
      </p:sp>
      <p:pic>
        <p:nvPicPr>
          <p:cNvPr id="1320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3732213"/>
            <a:ext cx="5353050"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210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选择结构语句</a:t>
            </a:r>
          </a:p>
        </p:txBody>
      </p:sp>
      <p:graphicFrame>
        <p:nvGraphicFramePr>
          <p:cNvPr id="132102" name="对象 4"/>
          <p:cNvGraphicFramePr>
            <a:graphicFrameLocks noChangeAspect="1"/>
          </p:cNvGraphicFramePr>
          <p:nvPr/>
        </p:nvGraphicFramePr>
        <p:xfrm>
          <a:off x="6588125" y="3324225"/>
          <a:ext cx="2030413" cy="2343150"/>
        </p:xfrm>
        <a:graphic>
          <a:graphicData uri="http://schemas.openxmlformats.org/presentationml/2006/ole">
            <mc:AlternateContent xmlns:mc="http://schemas.openxmlformats.org/markup-compatibility/2006">
              <mc:Choice xmlns:v="urn:schemas-microsoft-com:vml" Requires="v">
                <p:oleObj spid="_x0000_s132228" name="Visio" r:id="rId4" imgW="2393290" imgH="2748497" progId="Visio.Drawing.11">
                  <p:embed/>
                </p:oleObj>
              </mc:Choice>
              <mc:Fallback>
                <p:oleObj name="Visio" r:id="rId4" imgW="2393290" imgH="2748497"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3324225"/>
                        <a:ext cx="2030413"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内容占位符 2"/>
          <p:cNvSpPr>
            <a:spLocks noGrp="1"/>
          </p:cNvSpPr>
          <p:nvPr>
            <p:ph idx="1"/>
          </p:nvPr>
        </p:nvSpPr>
        <p:spPr>
          <a:xfrm>
            <a:off x="80963" y="1139825"/>
            <a:ext cx="8618537" cy="2952750"/>
          </a:xfrm>
        </p:spPr>
        <p:txBody>
          <a:bodyPr/>
          <a:lstStyle/>
          <a:p>
            <a:pPr lvl="1" eaLnBrk="1" hangingPunct="1"/>
            <a:r>
              <a:rPr lang="zh-CN" altLang="zh-CN" dirty="0" smtClean="0"/>
              <a:t>在</a:t>
            </a:r>
            <a:r>
              <a:rPr lang="en-US" altLang="zh-CN" dirty="0" smtClean="0"/>
              <a:t>Java</a:t>
            </a:r>
            <a:r>
              <a:rPr lang="zh-CN" altLang="zh-CN" dirty="0" smtClean="0"/>
              <a:t>中有一种特殊的运算叫做三元运算，它和</a:t>
            </a:r>
            <a:r>
              <a:rPr lang="en-US" altLang="zh-CN" dirty="0" smtClean="0"/>
              <a:t>if-else</a:t>
            </a:r>
            <a:r>
              <a:rPr lang="zh-CN" altLang="zh-CN" dirty="0" smtClean="0"/>
              <a:t>语句类似，语法如下：</a:t>
            </a:r>
            <a:endParaRPr lang="en-US" altLang="zh-CN" dirty="0"/>
          </a:p>
          <a:p>
            <a:pPr lvl="1" eaLnBrk="1" hangingPunct="1"/>
            <a:endParaRPr lang="en-US" altLang="zh-CN" dirty="0" smtClean="0"/>
          </a:p>
          <a:p>
            <a:pPr lvl="1" eaLnBrk="1" hangingPunct="1"/>
            <a:r>
              <a:rPr lang="zh-CN" altLang="zh-CN" dirty="0" smtClean="0"/>
              <a:t>三元运算通常用于对某个变量进行赋值，当判断条件成立时，运算结果为表达式</a:t>
            </a:r>
            <a:r>
              <a:rPr lang="en-US" altLang="zh-CN" dirty="0" smtClean="0"/>
              <a:t>1</a:t>
            </a:r>
            <a:r>
              <a:rPr lang="zh-CN" altLang="zh-CN" dirty="0" smtClean="0"/>
              <a:t>的值，否则结果为表达式</a:t>
            </a:r>
            <a:r>
              <a:rPr lang="en-US" altLang="zh-CN" dirty="0" smtClean="0"/>
              <a:t>2</a:t>
            </a:r>
            <a:r>
              <a:rPr lang="zh-CN" altLang="zh-CN" dirty="0" smtClean="0"/>
              <a:t>的值。</a:t>
            </a:r>
            <a:endParaRPr lang="en-US" altLang="zh-CN" dirty="0" smtClean="0"/>
          </a:p>
          <a:p>
            <a:pPr eaLnBrk="1" hangingPunct="1"/>
            <a:endParaRPr lang="en-US" altLang="zh-CN" dirty="0" smtClean="0"/>
          </a:p>
          <a:p>
            <a:pPr eaLnBrk="1" hangingPunct="1"/>
            <a:endParaRPr lang="zh-CN" altLang="zh-CN" dirty="0" smtClean="0"/>
          </a:p>
        </p:txBody>
      </p:sp>
      <p:pic>
        <p:nvPicPr>
          <p:cNvPr id="133123" name="图片 2"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3581178"/>
            <a:ext cx="18097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右箭头 9"/>
          <p:cNvSpPr>
            <a:spLocks noChangeArrowheads="1"/>
          </p:cNvSpPr>
          <p:nvPr/>
        </p:nvSpPr>
        <p:spPr bwMode="auto">
          <a:xfrm>
            <a:off x="3551238" y="4672013"/>
            <a:ext cx="1216025" cy="528637"/>
          </a:xfrm>
          <a:prstGeom prst="rightArrow">
            <a:avLst>
              <a:gd name="adj1" fmla="val 50000"/>
              <a:gd name="adj2" fmla="val 49918"/>
            </a:avLst>
          </a:prstGeom>
          <a:solidFill>
            <a:schemeClr val="bg1">
              <a:lumMod val="85000"/>
            </a:schemeClr>
          </a:solidFill>
          <a:ln w="28575" algn="ctr">
            <a:solidFill>
              <a:schemeClr val="bg1">
                <a:lumMod val="85000"/>
              </a:schemeClr>
            </a:solidFill>
            <a:round/>
            <a:headEnd/>
            <a:tailEnd/>
          </a:ln>
        </p:spPr>
        <p:txBody>
          <a:bodyPr/>
          <a:lstStyle/>
          <a:p>
            <a:pPr eaLnBrk="1" hangingPunct="1">
              <a:buFont typeface="Arial" charset="0"/>
              <a:buNone/>
              <a:defRPr/>
            </a:pPr>
            <a:endParaRPr lang="zh-CN" altLang="en-US">
              <a:latin typeface="Arial" charset="0"/>
              <a:ea typeface="宋体" charset="-122"/>
            </a:endParaRPr>
          </a:p>
        </p:txBody>
      </p:sp>
      <p:pic>
        <p:nvPicPr>
          <p:cNvPr id="13312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2114550"/>
            <a:ext cx="7167562" cy="40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609975" y="4357688"/>
            <a:ext cx="1022350" cy="400050"/>
          </a:xfrm>
          <a:prstGeom prst="rect">
            <a:avLst/>
          </a:prstGeom>
          <a:noFill/>
        </p:spPr>
        <p:txBody>
          <a:bodyPr>
            <a:spAutoFit/>
          </a:bodyPr>
          <a:lstStyle/>
          <a:p>
            <a:pPr>
              <a:defRPr/>
            </a:pPr>
            <a:r>
              <a:rPr lang="zh-CN" altLang="en-US" sz="2000" dirty="0">
                <a:latin typeface="+mn-lt"/>
                <a:ea typeface="+mn-ea"/>
              </a:rPr>
              <a:t>等价于</a:t>
            </a:r>
          </a:p>
        </p:txBody>
      </p:sp>
      <p:sp>
        <p:nvSpPr>
          <p:cNvPr id="13312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多学一招</a:t>
            </a:r>
          </a:p>
        </p:txBody>
      </p:sp>
      <p:sp>
        <p:nvSpPr>
          <p:cNvPr id="3" name="TextBox 2"/>
          <p:cNvSpPr txBox="1"/>
          <p:nvPr/>
        </p:nvSpPr>
        <p:spPr>
          <a:xfrm>
            <a:off x="4976037" y="4750577"/>
            <a:ext cx="2826415" cy="369332"/>
          </a:xfrm>
          <a:prstGeom prst="rect">
            <a:avLst/>
          </a:prstGeom>
          <a:solidFill>
            <a:schemeClr val="bg2"/>
          </a:solidFill>
        </p:spPr>
        <p:txBody>
          <a:bodyPr wrap="none" rtlCol="0">
            <a:spAutoFit/>
          </a:bodyPr>
          <a:lstStyle/>
          <a:p>
            <a:r>
              <a:rPr lang="en-US" altLang="zh-CN" dirty="0" err="1" smtClean="0"/>
              <a:t>int</a:t>
            </a:r>
            <a:r>
              <a:rPr lang="en-US" altLang="zh-CN" dirty="0" smtClean="0"/>
              <a:t> max = ( x &gt; y ) ? x : y ; </a:t>
            </a:r>
            <a:endParaRPr lang="zh-CN" altLang="en-US" dirty="0"/>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内容占位符 2"/>
          <p:cNvSpPr>
            <a:spLocks noGrp="1"/>
          </p:cNvSpPr>
          <p:nvPr>
            <p:ph idx="1"/>
          </p:nvPr>
        </p:nvSpPr>
        <p:spPr>
          <a:xfrm>
            <a:off x="374650" y="1031875"/>
            <a:ext cx="8229600" cy="5059363"/>
          </a:xfrm>
        </p:spPr>
        <p:txBody>
          <a:bodyPr/>
          <a:lstStyle/>
          <a:p>
            <a:pPr eaLnBrk="1" hangingPunct="1"/>
            <a:r>
              <a:rPr lang="en-US" altLang="zh-CN" b="1" smtClean="0">
                <a:solidFill>
                  <a:srgbClr val="0070C0"/>
                </a:solidFill>
              </a:rPr>
              <a:t>2.4.1 if</a:t>
            </a:r>
            <a:r>
              <a:rPr lang="zh-CN" altLang="en-US" b="1" smtClean="0">
                <a:solidFill>
                  <a:srgbClr val="0070C0"/>
                </a:solidFill>
              </a:rPr>
              <a:t>条件语句</a:t>
            </a:r>
            <a:endParaRPr lang="en-US" altLang="zh-CN" b="1" smtClean="0">
              <a:solidFill>
                <a:srgbClr val="0070C0"/>
              </a:solidFill>
            </a:endParaRPr>
          </a:p>
          <a:p>
            <a:pPr lvl="1" eaLnBrk="1" hangingPunct="1"/>
            <a:r>
              <a:rPr lang="en-US" altLang="zh-CN" smtClean="0"/>
              <a:t>3</a:t>
            </a:r>
            <a:r>
              <a:rPr lang="zh-CN" altLang="en-US" smtClean="0"/>
              <a:t>、</a:t>
            </a:r>
            <a:r>
              <a:rPr lang="en-US" altLang="zh-CN" smtClean="0"/>
              <a:t>if…else if…else</a:t>
            </a:r>
            <a:r>
              <a:rPr lang="zh-CN" altLang="en-US" smtClean="0"/>
              <a:t>语句</a:t>
            </a:r>
            <a:endParaRPr lang="en-US" altLang="zh-CN" smtClean="0"/>
          </a:p>
          <a:p>
            <a:pPr lvl="1" eaLnBrk="1" hangingPunct="1"/>
            <a:r>
              <a:rPr lang="en-US" altLang="zh-CN" smtClean="0"/>
              <a:t>If…else if</a:t>
            </a:r>
            <a:r>
              <a:rPr lang="zh-CN" altLang="en-US" smtClean="0"/>
              <a:t> </a:t>
            </a:r>
            <a:r>
              <a:rPr lang="en-US" altLang="zh-CN" smtClean="0"/>
              <a:t>…else</a:t>
            </a:r>
            <a:r>
              <a:rPr lang="zh-CN" altLang="en-US" smtClean="0"/>
              <a:t>语句用于对多个</a:t>
            </a:r>
            <a:r>
              <a:rPr lang="zh-CN" altLang="zh-CN" smtClean="0"/>
              <a:t>条件进行判断，进行多种不同的处理</a:t>
            </a:r>
            <a:r>
              <a:rPr lang="zh-CN" altLang="en-US" smtClean="0"/>
              <a:t>，其语法格式如下所示：</a:t>
            </a:r>
            <a:endParaRPr lang="en-US" altLang="zh-CN" smtClean="0"/>
          </a:p>
        </p:txBody>
      </p:sp>
      <p:pic>
        <p:nvPicPr>
          <p:cNvPr id="134147" name="Picture 5"/>
          <p:cNvPicPr>
            <a:picLocks noChangeAspect="1" noChangeArrowheads="1"/>
          </p:cNvPicPr>
          <p:nvPr/>
        </p:nvPicPr>
        <p:blipFill>
          <a:blip r:embed="rId3">
            <a:extLst>
              <a:ext uri="{28A0092B-C50C-407E-A947-70E740481C1C}">
                <a14:useLocalDpi xmlns:a14="http://schemas.microsoft.com/office/drawing/2010/main" val="0"/>
              </a:ext>
            </a:extLst>
          </a:blip>
          <a:srcRect r="25374"/>
          <a:stretch>
            <a:fillRect/>
          </a:stretch>
        </p:blipFill>
        <p:spPr bwMode="auto">
          <a:xfrm>
            <a:off x="793750" y="3187700"/>
            <a:ext cx="373697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14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选择结构语句</a:t>
            </a:r>
          </a:p>
        </p:txBody>
      </p:sp>
      <p:graphicFrame>
        <p:nvGraphicFramePr>
          <p:cNvPr id="134149" name="对象 3"/>
          <p:cNvGraphicFramePr>
            <a:graphicFrameLocks noChangeAspect="1"/>
          </p:cNvGraphicFramePr>
          <p:nvPr/>
        </p:nvGraphicFramePr>
        <p:xfrm>
          <a:off x="4643438" y="2801938"/>
          <a:ext cx="3960812" cy="3729037"/>
        </p:xfrm>
        <a:graphic>
          <a:graphicData uri="http://schemas.openxmlformats.org/presentationml/2006/ole">
            <mc:AlternateContent xmlns:mc="http://schemas.openxmlformats.org/markup-compatibility/2006">
              <mc:Choice xmlns:v="urn:schemas-microsoft-com:vml" Requires="v">
                <p:oleObj spid="_x0000_s134276" name="Visio" r:id="rId4" imgW="4643120" imgH="4728475" progId="Visio.Drawing.11">
                  <p:embed/>
                </p:oleObj>
              </mc:Choice>
              <mc:Fallback>
                <p:oleObj name="Visio" r:id="rId4" imgW="4643120" imgH="4728475"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2801938"/>
                        <a:ext cx="3960812"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1"/>
          <p:cNvSpPr txBox="1">
            <a:spLocks noChangeArrowheads="1"/>
          </p:cNvSpPr>
          <p:nvPr/>
        </p:nvSpPr>
        <p:spPr bwMode="auto">
          <a:xfrm>
            <a:off x="1824038" y="345785"/>
            <a:ext cx="3286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0070C0"/>
                </a:solidFill>
                <a:latin typeface="微软雅黑" panose="020B0503020204020204" pitchFamily="34" charset="-122"/>
                <a:ea typeface="微软雅黑" panose="020B0503020204020204" pitchFamily="34" charset="-122"/>
              </a:rPr>
              <a:t>注意逻辑错误</a:t>
            </a:r>
          </a:p>
        </p:txBody>
      </p:sp>
      <p:sp>
        <p:nvSpPr>
          <p:cNvPr id="66563" name="矩形 3"/>
          <p:cNvSpPr>
            <a:spLocks noChangeArrowheads="1"/>
          </p:cNvSpPr>
          <p:nvPr/>
        </p:nvSpPr>
        <p:spPr bwMode="auto">
          <a:xfrm>
            <a:off x="357188" y="1006475"/>
            <a:ext cx="6500812" cy="583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2800"/>
              </a:lnSpc>
            </a:pPr>
            <a:r>
              <a:rPr lang="en-US" altLang="zh-CN" sz="2400" b="1">
                <a:latin typeface="Calibri" panose="020F0502020204030204" pitchFamily="34" charset="0"/>
              </a:rPr>
              <a:t>public static void main(String[]  args)</a:t>
            </a:r>
          </a:p>
          <a:p>
            <a:pPr eaLnBrk="1" hangingPunct="1">
              <a:lnSpc>
                <a:spcPts val="2800"/>
              </a:lnSpc>
            </a:pPr>
            <a:r>
              <a:rPr lang="en-US" altLang="zh-CN" sz="2400" b="1">
                <a:latin typeface="Calibri" panose="020F0502020204030204" pitchFamily="34" charset="0"/>
              </a:rPr>
              <a:t>{</a:t>
            </a:r>
          </a:p>
          <a:p>
            <a:pPr lvl="1" eaLnBrk="1" hangingPunct="1">
              <a:lnSpc>
                <a:spcPts val="2800"/>
              </a:lnSpc>
            </a:pPr>
            <a:r>
              <a:rPr lang="en-US" altLang="zh-CN" sz="2400" b="1">
                <a:latin typeface="Calibri" panose="020F0502020204030204" pitchFamily="34" charset="0"/>
              </a:rPr>
              <a:t>  int age=45;</a:t>
            </a:r>
          </a:p>
          <a:p>
            <a:pPr lvl="1" eaLnBrk="1" hangingPunct="1">
              <a:lnSpc>
                <a:spcPts val="2800"/>
              </a:lnSpc>
            </a:pPr>
            <a:r>
              <a:rPr lang="en-US" altLang="zh-CN" sz="2400" b="1">
                <a:latin typeface="Calibri" panose="020F0502020204030204" pitchFamily="34" charset="0"/>
              </a:rPr>
              <a:t>  if(age&gt;20)</a:t>
            </a:r>
          </a:p>
          <a:p>
            <a:pPr lvl="1" eaLnBrk="1" hangingPunct="1">
              <a:lnSpc>
                <a:spcPts val="2800"/>
              </a:lnSpc>
            </a:pPr>
            <a:r>
              <a:rPr lang="en-US" altLang="zh-CN" sz="2400" b="1">
                <a:latin typeface="Calibri" panose="020F0502020204030204" pitchFamily="34" charset="0"/>
              </a:rPr>
              <a:t>  {</a:t>
            </a:r>
          </a:p>
          <a:p>
            <a:pPr lvl="1" eaLnBrk="1" hangingPunct="1">
              <a:lnSpc>
                <a:spcPts val="2800"/>
              </a:lnSpc>
            </a:pPr>
            <a:r>
              <a:rPr lang="en-US" altLang="zh-CN" sz="2400" b="1">
                <a:latin typeface="Calibri" panose="020F0502020204030204" pitchFamily="34" charset="0"/>
              </a:rPr>
              <a:t>  	System.out.println(“</a:t>
            </a:r>
            <a:r>
              <a:rPr lang="zh-CN" altLang="en-US" sz="2400" b="1">
                <a:latin typeface="Calibri" panose="020F0502020204030204" pitchFamily="34" charset="0"/>
              </a:rPr>
              <a:t>青年人</a:t>
            </a:r>
            <a:r>
              <a:rPr lang="en-US" altLang="zh-CN" sz="2400" b="1">
                <a:latin typeface="Calibri" panose="020F0502020204030204" pitchFamily="34" charset="0"/>
              </a:rPr>
              <a:t>”);</a:t>
            </a:r>
          </a:p>
          <a:p>
            <a:pPr lvl="1" eaLnBrk="1" hangingPunct="1">
              <a:lnSpc>
                <a:spcPts val="2800"/>
              </a:lnSpc>
            </a:pPr>
            <a:r>
              <a:rPr lang="en-US" altLang="zh-CN" sz="2400" b="1">
                <a:latin typeface="Calibri" panose="020F0502020204030204" pitchFamily="34" charset="0"/>
              </a:rPr>
              <a:t>  }</a:t>
            </a:r>
          </a:p>
          <a:p>
            <a:pPr lvl="1" eaLnBrk="1" hangingPunct="1">
              <a:lnSpc>
                <a:spcPts val="2800"/>
              </a:lnSpc>
            </a:pPr>
            <a:r>
              <a:rPr lang="en-US" altLang="zh-CN" sz="2400" b="1">
                <a:latin typeface="Calibri" panose="020F0502020204030204" pitchFamily="34" charset="0"/>
              </a:rPr>
              <a:t>  else  if(age&gt;40)</a:t>
            </a:r>
          </a:p>
          <a:p>
            <a:pPr lvl="1" eaLnBrk="1" hangingPunct="1">
              <a:lnSpc>
                <a:spcPts val="2800"/>
              </a:lnSpc>
            </a:pPr>
            <a:r>
              <a:rPr lang="en-US" altLang="zh-CN" sz="2400" b="1">
                <a:latin typeface="Calibri" panose="020F0502020204030204" pitchFamily="34" charset="0"/>
              </a:rPr>
              <a:t> {</a:t>
            </a:r>
          </a:p>
          <a:p>
            <a:pPr lvl="1" eaLnBrk="1" hangingPunct="1">
              <a:lnSpc>
                <a:spcPts val="2800"/>
              </a:lnSpc>
            </a:pPr>
            <a:r>
              <a:rPr lang="en-US" altLang="zh-CN" sz="2400" b="1">
                <a:latin typeface="Calibri" panose="020F0502020204030204" pitchFamily="34" charset="0"/>
              </a:rPr>
              <a:t>	System.out.println(“</a:t>
            </a:r>
            <a:r>
              <a:rPr lang="zh-CN" altLang="en-US" sz="2400" b="1">
                <a:latin typeface="Calibri" panose="020F0502020204030204" pitchFamily="34" charset="0"/>
              </a:rPr>
              <a:t>中年人</a:t>
            </a:r>
            <a:r>
              <a:rPr lang="en-US" altLang="zh-CN" sz="2400" b="1">
                <a:latin typeface="Calibri" panose="020F0502020204030204" pitchFamily="34" charset="0"/>
              </a:rPr>
              <a:t>”);</a:t>
            </a:r>
          </a:p>
          <a:p>
            <a:pPr lvl="1" eaLnBrk="1" hangingPunct="1">
              <a:lnSpc>
                <a:spcPts val="2800"/>
              </a:lnSpc>
            </a:pPr>
            <a:r>
              <a:rPr lang="en-US" altLang="zh-CN" sz="2400" b="1">
                <a:latin typeface="Calibri" panose="020F0502020204030204" pitchFamily="34" charset="0"/>
              </a:rPr>
              <a:t> }</a:t>
            </a:r>
          </a:p>
          <a:p>
            <a:pPr lvl="1" eaLnBrk="1" hangingPunct="1">
              <a:lnSpc>
                <a:spcPts val="2800"/>
              </a:lnSpc>
            </a:pPr>
            <a:r>
              <a:rPr lang="en-US" altLang="zh-CN" sz="2400" b="1">
                <a:latin typeface="Calibri" panose="020F0502020204030204" pitchFamily="34" charset="0"/>
              </a:rPr>
              <a:t> else if(age&gt;60)</a:t>
            </a:r>
          </a:p>
          <a:p>
            <a:pPr lvl="1" eaLnBrk="1" hangingPunct="1">
              <a:lnSpc>
                <a:spcPts val="2800"/>
              </a:lnSpc>
            </a:pPr>
            <a:r>
              <a:rPr lang="en-US" altLang="zh-CN" sz="2400" b="1">
                <a:latin typeface="Calibri" panose="020F0502020204030204" pitchFamily="34" charset="0"/>
              </a:rPr>
              <a:t> {</a:t>
            </a:r>
          </a:p>
          <a:p>
            <a:pPr lvl="1" eaLnBrk="1" hangingPunct="1">
              <a:lnSpc>
                <a:spcPts val="2800"/>
              </a:lnSpc>
            </a:pPr>
            <a:r>
              <a:rPr lang="en-US" altLang="zh-CN" sz="2400" b="1">
                <a:latin typeface="Calibri" panose="020F0502020204030204" pitchFamily="34" charset="0"/>
              </a:rPr>
              <a:t>	System.out.println(“</a:t>
            </a:r>
            <a:r>
              <a:rPr lang="zh-CN" altLang="en-US" sz="2400" b="1">
                <a:latin typeface="Calibri" panose="020F0502020204030204" pitchFamily="34" charset="0"/>
              </a:rPr>
              <a:t>老年人</a:t>
            </a:r>
            <a:r>
              <a:rPr lang="en-US" altLang="zh-CN" sz="2400" b="1">
                <a:latin typeface="Calibri" panose="020F0502020204030204" pitchFamily="34" charset="0"/>
              </a:rPr>
              <a:t>”);</a:t>
            </a:r>
          </a:p>
          <a:p>
            <a:pPr lvl="1" eaLnBrk="1" hangingPunct="1">
              <a:lnSpc>
                <a:spcPts val="2800"/>
              </a:lnSpc>
            </a:pPr>
            <a:r>
              <a:rPr lang="en-US" altLang="zh-CN" sz="2400" b="1">
                <a:latin typeface="Calibri" panose="020F0502020204030204" pitchFamily="34" charset="0"/>
              </a:rPr>
              <a:t> }</a:t>
            </a:r>
          </a:p>
          <a:p>
            <a:pPr eaLnBrk="1" hangingPunct="1">
              <a:lnSpc>
                <a:spcPts val="2800"/>
              </a:lnSpc>
            </a:pPr>
            <a:r>
              <a:rPr lang="en-US" altLang="zh-CN" sz="2400" b="1">
                <a:latin typeface="Calibri" panose="020F0502020204030204" pitchFamily="34" charset="0"/>
              </a:rPr>
              <a:t>}</a:t>
            </a:r>
            <a:endParaRPr lang="zh-CN" altLang="en-US" sz="2400" b="1">
              <a:latin typeface="Calibri" panose="020F0502020204030204" pitchFamily="34" charset="0"/>
            </a:endParaRPr>
          </a:p>
        </p:txBody>
      </p:sp>
      <p:sp>
        <p:nvSpPr>
          <p:cNvPr id="4" name="TextBox 1"/>
          <p:cNvSpPr txBox="1">
            <a:spLocks noChangeArrowheads="1"/>
          </p:cNvSpPr>
          <p:nvPr/>
        </p:nvSpPr>
        <p:spPr bwMode="auto">
          <a:xfrm>
            <a:off x="5425786" y="1796329"/>
            <a:ext cx="35103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b="1" dirty="0">
                <a:solidFill>
                  <a:srgbClr val="FF0000"/>
                </a:solidFill>
                <a:latin typeface="Calibri" panose="020F0502020204030204" pitchFamily="34" charset="0"/>
              </a:rPr>
              <a:t>使用</a:t>
            </a:r>
            <a:r>
              <a:rPr lang="en-US" altLang="zh-CN" sz="2400" b="1" dirty="0">
                <a:solidFill>
                  <a:srgbClr val="FF0000"/>
                </a:solidFill>
                <a:latin typeface="Calibri" panose="020F0502020204030204" pitchFamily="34" charset="0"/>
              </a:rPr>
              <a:t>if … else </a:t>
            </a:r>
            <a:r>
              <a:rPr lang="zh-CN" altLang="en-US" sz="2400" b="1" dirty="0">
                <a:solidFill>
                  <a:srgbClr val="FF0000"/>
                </a:solidFill>
                <a:latin typeface="Calibri" panose="020F0502020204030204" pitchFamily="34" charset="0"/>
              </a:rPr>
              <a:t>的基本准则：</a:t>
            </a:r>
            <a:endParaRPr lang="en-US" altLang="zh-CN" sz="2400" b="1" dirty="0">
              <a:solidFill>
                <a:srgbClr val="FF0000"/>
              </a:solidFill>
              <a:latin typeface="Calibri" panose="020F0502020204030204" pitchFamily="34" charset="0"/>
            </a:endParaRPr>
          </a:p>
          <a:p>
            <a:pPr eaLnBrk="1" hangingPunct="1">
              <a:lnSpc>
                <a:spcPct val="150000"/>
              </a:lnSpc>
            </a:pPr>
            <a:r>
              <a:rPr lang="zh-CN" altLang="en-US" sz="2400" b="1" dirty="0">
                <a:latin typeface="Calibri" panose="020F0502020204030204" pitchFamily="34" charset="0"/>
              </a:rPr>
              <a:t>总是优先把包含范围小的条件放在前面处理。</a:t>
            </a:r>
          </a:p>
        </p:txBody>
      </p:sp>
    </p:spTree>
    <p:extLst>
      <p:ext uri="{BB962C8B-B14F-4D97-AF65-F5344CB8AC3E}">
        <p14:creationId xmlns:p14="http://schemas.microsoft.com/office/powerpoint/2010/main" val="18781243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indent="-514350">
              <a:buFont typeface="+mj-lt"/>
              <a:buAutoNum type="arabicPeriod"/>
            </a:pPr>
            <a:r>
              <a:rPr lang="zh-CN" altLang="en-US" dirty="0"/>
              <a:t>键盘录入月份的值，输出对应的季节。</a:t>
            </a:r>
            <a:endParaRPr lang="en-US" altLang="zh-CN" dirty="0"/>
          </a:p>
          <a:p>
            <a:pPr marL="457200" indent="-457200">
              <a:buFont typeface="+mj-lt"/>
              <a:buAutoNum type="arabicPeriod"/>
            </a:pPr>
            <a:r>
              <a:rPr lang="zh-CN" altLang="en-US" dirty="0"/>
              <a:t>获取三个数据中的最大值，使用</a:t>
            </a:r>
            <a:r>
              <a:rPr lang="en-US" altLang="zh-CN" dirty="0"/>
              <a:t>if</a:t>
            </a:r>
            <a:r>
              <a:rPr lang="zh-CN" altLang="en-US" dirty="0"/>
              <a:t>语句的嵌套形式</a:t>
            </a:r>
            <a:r>
              <a:rPr lang="zh-CN" altLang="en-US" dirty="0" smtClean="0"/>
              <a:t>。</a:t>
            </a:r>
            <a:endParaRPr lang="en-US" altLang="zh-CN" dirty="0"/>
          </a:p>
        </p:txBody>
      </p:sp>
      <p:sp>
        <p:nvSpPr>
          <p:cNvPr id="3" name="标题 2"/>
          <p:cNvSpPr>
            <a:spLocks noGrp="1"/>
          </p:cNvSpPr>
          <p:nvPr>
            <p:ph type="title"/>
          </p:nvPr>
        </p:nvSpPr>
        <p:spPr/>
        <p:txBody>
          <a:bodyPr/>
          <a:lstStyle/>
          <a:p>
            <a:r>
              <a:rPr lang="zh-CN" altLang="en-US" dirty="0" smtClean="0"/>
              <a:t>练习</a:t>
            </a:r>
            <a:r>
              <a:rPr lang="en-US" altLang="zh-CN" dirty="0" smtClean="0"/>
              <a:t>4</a:t>
            </a:r>
            <a:endParaRPr lang="zh-CN" altLang="en-US" dirty="0"/>
          </a:p>
        </p:txBody>
      </p:sp>
    </p:spTree>
    <p:extLst>
      <p:ext uri="{BB962C8B-B14F-4D97-AF65-F5344CB8AC3E}">
        <p14:creationId xmlns:p14="http://schemas.microsoft.com/office/powerpoint/2010/main" val="10661890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内容占位符 2"/>
          <p:cNvSpPr>
            <a:spLocks noGrp="1"/>
          </p:cNvSpPr>
          <p:nvPr>
            <p:ph idx="1"/>
          </p:nvPr>
        </p:nvSpPr>
        <p:spPr>
          <a:xfrm>
            <a:off x="350838" y="1066800"/>
            <a:ext cx="8229600" cy="1854200"/>
          </a:xfrm>
        </p:spPr>
        <p:txBody>
          <a:bodyPr/>
          <a:lstStyle/>
          <a:p>
            <a:pPr eaLnBrk="1" hangingPunct="1"/>
            <a:r>
              <a:rPr lang="en-US" altLang="zh-CN" b="1" smtClean="0">
                <a:solidFill>
                  <a:srgbClr val="0070C0"/>
                </a:solidFill>
              </a:rPr>
              <a:t>2.4.2 switch</a:t>
            </a:r>
            <a:r>
              <a:rPr lang="zh-CN" altLang="en-US" b="1" smtClean="0">
                <a:solidFill>
                  <a:srgbClr val="0070C0"/>
                </a:solidFill>
              </a:rPr>
              <a:t>条件语句</a:t>
            </a:r>
            <a:endParaRPr lang="en-US" altLang="zh-CN" b="1" smtClean="0">
              <a:solidFill>
                <a:srgbClr val="0070C0"/>
              </a:solidFill>
            </a:endParaRPr>
          </a:p>
          <a:p>
            <a:pPr lvl="1" eaLnBrk="1" hangingPunct="1"/>
            <a:r>
              <a:rPr lang="en-US" altLang="zh-CN" smtClean="0"/>
              <a:t>switch</a:t>
            </a:r>
            <a:r>
              <a:rPr lang="zh-CN" altLang="en-US" smtClean="0"/>
              <a:t>语句也是一种很常见的选择语句。和</a:t>
            </a:r>
            <a:r>
              <a:rPr lang="en-US" altLang="zh-CN" smtClean="0"/>
              <a:t>if</a:t>
            </a:r>
            <a:r>
              <a:rPr lang="zh-CN" altLang="en-US" smtClean="0"/>
              <a:t>条件语句不同，它只能针对某个表达式的值做出判断，从而决定执行哪一段代码。</a:t>
            </a:r>
            <a:endParaRPr lang="en-US" altLang="zh-CN" smtClean="0"/>
          </a:p>
          <a:p>
            <a:pPr lvl="1" eaLnBrk="1" hangingPunct="1"/>
            <a:endParaRPr lang="en-US" altLang="zh-CN" smtClean="0"/>
          </a:p>
        </p:txBody>
      </p:sp>
      <p:sp>
        <p:nvSpPr>
          <p:cNvPr id="135171" name="内容占位符 2"/>
          <p:cNvSpPr txBox="1">
            <a:spLocks/>
          </p:cNvSpPr>
          <p:nvPr/>
        </p:nvSpPr>
        <p:spPr bwMode="auto">
          <a:xfrm>
            <a:off x="387350" y="2695575"/>
            <a:ext cx="4386263"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spcBef>
                <a:spcPct val="20000"/>
              </a:spcBef>
              <a:buFont typeface="Arial" panose="020B0604020202020204" pitchFamily="34" charset="0"/>
              <a:buChar char="•"/>
            </a:pPr>
            <a:r>
              <a:rPr lang="zh-CN" altLang="en-US" sz="2000"/>
              <a:t>在</a:t>
            </a:r>
            <a:r>
              <a:rPr lang="en-US" altLang="zh-CN" sz="2000"/>
              <a:t>switch</a:t>
            </a:r>
            <a:r>
              <a:rPr lang="zh-CN" altLang="en-US" sz="2000"/>
              <a:t>语句中，使用</a:t>
            </a:r>
            <a:r>
              <a:rPr lang="en-US" altLang="zh-CN" sz="2000"/>
              <a:t>switch</a:t>
            </a:r>
            <a:r>
              <a:rPr lang="zh-CN" altLang="en-US" sz="2000"/>
              <a:t>关键字来描述一个表达式，使用</a:t>
            </a:r>
            <a:r>
              <a:rPr lang="en-US" altLang="zh-CN" sz="2000"/>
              <a:t>case</a:t>
            </a:r>
            <a:r>
              <a:rPr lang="zh-CN" altLang="en-US" sz="2000"/>
              <a:t>关键字来描述和表达式结果比较的目标值，当表达式的值和某个目标值匹配时，会执行对应</a:t>
            </a:r>
            <a:r>
              <a:rPr lang="en-US" altLang="zh-CN" sz="2000"/>
              <a:t>case</a:t>
            </a:r>
            <a:r>
              <a:rPr lang="zh-CN" altLang="en-US" sz="2000"/>
              <a:t>下的语句。</a:t>
            </a:r>
            <a:endParaRPr lang="en-US" altLang="zh-CN" sz="2000"/>
          </a:p>
          <a:p>
            <a:pPr lvl="1">
              <a:lnSpc>
                <a:spcPct val="150000"/>
              </a:lnSpc>
              <a:spcBef>
                <a:spcPct val="20000"/>
              </a:spcBef>
              <a:buFont typeface="Arial" panose="020B0604020202020204" pitchFamily="34" charset="0"/>
              <a:buChar char="•"/>
            </a:pPr>
            <a:r>
              <a:rPr lang="en-US" altLang="zh-CN" sz="2000"/>
              <a:t>switch</a:t>
            </a:r>
            <a:r>
              <a:rPr lang="zh-CN" altLang="en-US" sz="2000"/>
              <a:t>语句的基本语法结果如右所示。</a:t>
            </a:r>
            <a:endParaRPr lang="en-US" altLang="zh-CN" sz="2000"/>
          </a:p>
        </p:txBody>
      </p:sp>
      <p:pic>
        <p:nvPicPr>
          <p:cNvPr id="135172"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650" y="2713038"/>
            <a:ext cx="32829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7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选择结构语句</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内容占位符 2"/>
          <p:cNvSpPr>
            <a:spLocks noGrp="1"/>
          </p:cNvSpPr>
          <p:nvPr>
            <p:ph idx="1"/>
          </p:nvPr>
        </p:nvSpPr>
        <p:spPr>
          <a:xfrm>
            <a:off x="414338" y="1060450"/>
            <a:ext cx="8259762" cy="5059363"/>
          </a:xfrm>
        </p:spPr>
        <p:txBody>
          <a:bodyPr/>
          <a:lstStyle/>
          <a:p>
            <a:pPr eaLnBrk="1" hangingPunct="1"/>
            <a:r>
              <a:rPr lang="en-US" altLang="zh-CN" b="1" smtClean="0">
                <a:solidFill>
                  <a:srgbClr val="0070C0"/>
                </a:solidFill>
              </a:rPr>
              <a:t>2.4.2 switch</a:t>
            </a:r>
            <a:r>
              <a:rPr lang="zh-CN" altLang="en-US" b="1" smtClean="0">
                <a:solidFill>
                  <a:srgbClr val="0070C0"/>
                </a:solidFill>
              </a:rPr>
              <a:t>条件语句</a:t>
            </a:r>
            <a:endParaRPr lang="en-US" altLang="zh-CN" b="1" smtClean="0">
              <a:solidFill>
                <a:srgbClr val="0070C0"/>
              </a:solidFill>
            </a:endParaRPr>
          </a:p>
        </p:txBody>
      </p:sp>
      <p:sp>
        <p:nvSpPr>
          <p:cNvPr id="3" name="TextBox 2"/>
          <p:cNvSpPr txBox="1"/>
          <p:nvPr/>
        </p:nvSpPr>
        <p:spPr>
          <a:xfrm>
            <a:off x="414338" y="1687513"/>
            <a:ext cx="8077200" cy="1841500"/>
          </a:xfrm>
          <a:prstGeom prst="rect">
            <a:avLst/>
          </a:prstGeom>
          <a:noFill/>
        </p:spPr>
        <p:txBody>
          <a:bodyPr>
            <a:spAutoFit/>
          </a:bodyPr>
          <a:lstStyle/>
          <a:p>
            <a:pPr marL="800100" lvl="1" indent="-342900">
              <a:lnSpc>
                <a:spcPct val="200000"/>
              </a:lnSpc>
              <a:spcBef>
                <a:spcPct val="20000"/>
              </a:spcBef>
              <a:buFont typeface="Arial" panose="020B0604020202020204" pitchFamily="34" charset="0"/>
              <a:buChar char="•"/>
              <a:defRPr/>
            </a:pPr>
            <a:r>
              <a:rPr lang="zh-CN" altLang="en-US" sz="2000" kern="0" dirty="0">
                <a:latin typeface="Arial"/>
                <a:ea typeface="宋体"/>
              </a:rPr>
              <a:t>需要注意的是，</a:t>
            </a:r>
            <a:r>
              <a:rPr lang="zh-CN" altLang="en-US" sz="2000" kern="0" dirty="0">
                <a:solidFill>
                  <a:srgbClr val="FF0000"/>
                </a:solidFill>
                <a:latin typeface="Arial"/>
                <a:ea typeface="宋体"/>
              </a:rPr>
              <a:t>在</a:t>
            </a:r>
            <a:r>
              <a:rPr lang="en-US" altLang="zh-CN" sz="2000" kern="0" dirty="0">
                <a:solidFill>
                  <a:srgbClr val="FF0000"/>
                </a:solidFill>
                <a:latin typeface="Arial"/>
                <a:ea typeface="宋体"/>
              </a:rPr>
              <a:t>switch</a:t>
            </a:r>
            <a:r>
              <a:rPr lang="zh-CN" altLang="en-US" sz="2000" kern="0" dirty="0">
                <a:solidFill>
                  <a:srgbClr val="FF0000"/>
                </a:solidFill>
                <a:latin typeface="Arial"/>
                <a:ea typeface="宋体"/>
              </a:rPr>
              <a:t>语句中的表达式只能是</a:t>
            </a:r>
            <a:r>
              <a:rPr lang="en-US" altLang="zh-CN" sz="2000" kern="0" dirty="0">
                <a:solidFill>
                  <a:srgbClr val="FF0000"/>
                </a:solidFill>
                <a:latin typeface="Arial"/>
                <a:ea typeface="宋体"/>
              </a:rPr>
              <a:t>byte</a:t>
            </a:r>
            <a:r>
              <a:rPr lang="zh-CN" altLang="en-US" sz="2000" kern="0" dirty="0">
                <a:solidFill>
                  <a:srgbClr val="FF0000"/>
                </a:solidFill>
                <a:latin typeface="Arial"/>
                <a:ea typeface="宋体"/>
              </a:rPr>
              <a:t>、</a:t>
            </a:r>
            <a:r>
              <a:rPr lang="en-US" altLang="zh-CN" sz="2000" kern="0" dirty="0">
                <a:solidFill>
                  <a:srgbClr val="FF0000"/>
                </a:solidFill>
                <a:latin typeface="Arial"/>
                <a:ea typeface="宋体"/>
              </a:rPr>
              <a:t>short</a:t>
            </a:r>
            <a:r>
              <a:rPr lang="zh-CN" altLang="en-US" sz="2000" kern="0" dirty="0">
                <a:solidFill>
                  <a:srgbClr val="FF0000"/>
                </a:solidFill>
                <a:latin typeface="Arial"/>
                <a:ea typeface="宋体"/>
              </a:rPr>
              <a:t>、</a:t>
            </a:r>
            <a:r>
              <a:rPr lang="en-US" altLang="zh-CN" sz="2000" kern="0" dirty="0">
                <a:solidFill>
                  <a:srgbClr val="FF0000"/>
                </a:solidFill>
                <a:latin typeface="Arial"/>
                <a:ea typeface="宋体"/>
              </a:rPr>
              <a:t>char</a:t>
            </a:r>
            <a:r>
              <a:rPr lang="zh-CN" altLang="en-US" sz="2000" kern="0" dirty="0">
                <a:solidFill>
                  <a:srgbClr val="FF0000"/>
                </a:solidFill>
                <a:latin typeface="Arial"/>
                <a:ea typeface="宋体"/>
              </a:rPr>
              <a:t>、</a:t>
            </a:r>
            <a:r>
              <a:rPr lang="en-US" altLang="zh-CN" sz="2000" kern="0" dirty="0" err="1">
                <a:solidFill>
                  <a:srgbClr val="FF0000"/>
                </a:solidFill>
                <a:latin typeface="Arial"/>
                <a:ea typeface="宋体"/>
              </a:rPr>
              <a:t>int</a:t>
            </a:r>
            <a:r>
              <a:rPr lang="zh-CN" altLang="en-US" sz="2000" kern="0" dirty="0">
                <a:solidFill>
                  <a:srgbClr val="FF0000"/>
                </a:solidFill>
                <a:latin typeface="Arial"/>
                <a:ea typeface="宋体"/>
              </a:rPr>
              <a:t>、枚举</a:t>
            </a:r>
            <a:r>
              <a:rPr lang="en-US" altLang="zh-CN" sz="2000" kern="0" dirty="0">
                <a:solidFill>
                  <a:srgbClr val="FF0000"/>
                </a:solidFill>
                <a:latin typeface="Arial"/>
                <a:ea typeface="宋体"/>
              </a:rPr>
              <a:t>(JDK1.5</a:t>
            </a:r>
            <a:r>
              <a:rPr lang="zh-CN" altLang="en-US" sz="2000" kern="0" dirty="0">
                <a:solidFill>
                  <a:srgbClr val="FF0000"/>
                </a:solidFill>
                <a:latin typeface="Arial"/>
                <a:ea typeface="宋体"/>
              </a:rPr>
              <a:t>引入的</a:t>
            </a:r>
            <a:r>
              <a:rPr lang="en-US" altLang="zh-CN" sz="2000" kern="0" dirty="0">
                <a:solidFill>
                  <a:srgbClr val="FF0000"/>
                </a:solidFill>
                <a:latin typeface="Arial"/>
                <a:ea typeface="宋体"/>
              </a:rPr>
              <a:t>)</a:t>
            </a:r>
            <a:r>
              <a:rPr lang="zh-CN" altLang="en-US" sz="2000" kern="0" dirty="0">
                <a:solidFill>
                  <a:srgbClr val="FF0000"/>
                </a:solidFill>
                <a:latin typeface="Arial"/>
                <a:ea typeface="宋体"/>
              </a:rPr>
              <a:t>、</a:t>
            </a:r>
            <a:r>
              <a:rPr lang="en-US" altLang="zh-CN" sz="2000" kern="0" dirty="0">
                <a:solidFill>
                  <a:srgbClr val="FF0000"/>
                </a:solidFill>
                <a:latin typeface="Arial"/>
                <a:ea typeface="宋体"/>
              </a:rPr>
              <a:t>String</a:t>
            </a:r>
            <a:r>
              <a:rPr lang="zh-CN" altLang="en-US" sz="2000" kern="0" dirty="0">
                <a:solidFill>
                  <a:srgbClr val="FF0000"/>
                </a:solidFill>
                <a:latin typeface="Arial"/>
                <a:ea typeface="宋体"/>
              </a:rPr>
              <a:t>类型（</a:t>
            </a:r>
            <a:r>
              <a:rPr lang="en-US" altLang="zh-CN" sz="2000" kern="0" dirty="0">
                <a:solidFill>
                  <a:srgbClr val="FF0000"/>
                </a:solidFill>
                <a:latin typeface="Arial"/>
                <a:ea typeface="宋体"/>
              </a:rPr>
              <a:t>JDK1.7</a:t>
            </a:r>
            <a:r>
              <a:rPr lang="zh-CN" altLang="en-US" sz="2000" kern="0" dirty="0">
                <a:solidFill>
                  <a:srgbClr val="FF0000"/>
                </a:solidFill>
                <a:latin typeface="Arial"/>
                <a:ea typeface="宋体"/>
              </a:rPr>
              <a:t>引入的）的值，如果传入其他值，程序会报错。</a:t>
            </a:r>
            <a:endParaRPr lang="en-US" altLang="zh-CN" sz="2000" kern="0" dirty="0">
              <a:solidFill>
                <a:srgbClr val="FF0000"/>
              </a:solidFill>
              <a:latin typeface="Arial"/>
              <a:ea typeface="宋体"/>
            </a:endParaRPr>
          </a:p>
        </p:txBody>
      </p:sp>
      <p:sp>
        <p:nvSpPr>
          <p:cNvPr id="13619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选择结构语句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内容占位符 2"/>
          <p:cNvSpPr>
            <a:spLocks noGrp="1"/>
          </p:cNvSpPr>
          <p:nvPr>
            <p:ph idx="1"/>
          </p:nvPr>
        </p:nvSpPr>
        <p:spPr>
          <a:xfrm>
            <a:off x="361950" y="1077913"/>
            <a:ext cx="8499475" cy="5059362"/>
          </a:xfrm>
        </p:spPr>
        <p:txBody>
          <a:bodyPr/>
          <a:lstStyle/>
          <a:p>
            <a:pPr eaLnBrk="1" hangingPunct="1"/>
            <a:r>
              <a:rPr lang="en-US" altLang="zh-CN" b="1" smtClean="0">
                <a:solidFill>
                  <a:srgbClr val="0070C0"/>
                </a:solidFill>
              </a:rPr>
              <a:t>2.4.2 switch</a:t>
            </a:r>
            <a:r>
              <a:rPr lang="zh-CN" altLang="en-US" b="1" smtClean="0">
                <a:solidFill>
                  <a:srgbClr val="0070C0"/>
                </a:solidFill>
              </a:rPr>
              <a:t>条件语句</a:t>
            </a:r>
            <a:endParaRPr lang="en-US" altLang="zh-CN" b="1" smtClean="0">
              <a:solidFill>
                <a:srgbClr val="0070C0"/>
              </a:solidFill>
            </a:endParaRPr>
          </a:p>
          <a:p>
            <a:pPr lvl="1" eaLnBrk="1" hangingPunct="1"/>
            <a:endParaRPr lang="en-US" altLang="zh-CN" sz="300" smtClean="0"/>
          </a:p>
          <a:p>
            <a:pPr lvl="1" eaLnBrk="1" hangingPunct="1"/>
            <a:r>
              <a:rPr lang="zh-CN" altLang="en-US" smtClean="0"/>
              <a:t>例如，在程序中使用数字</a:t>
            </a:r>
            <a:r>
              <a:rPr lang="en-US" altLang="zh-CN" smtClean="0"/>
              <a:t>1~7</a:t>
            </a:r>
            <a:r>
              <a:rPr lang="zh-CN" altLang="en-US" smtClean="0"/>
              <a:t>表示周一到周日，如果想根据某个输入的数字输出中文格式的星期值，可以通过右边所示的代码来实现。</a:t>
            </a:r>
            <a:endParaRPr lang="en-US" altLang="zh-CN" smtClean="0"/>
          </a:p>
        </p:txBody>
      </p:sp>
      <p:sp>
        <p:nvSpPr>
          <p:cNvPr id="13721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选择结构语句</a:t>
            </a:r>
          </a:p>
        </p:txBody>
      </p:sp>
      <p:grpSp>
        <p:nvGrpSpPr>
          <p:cNvPr id="5" name="组合 4"/>
          <p:cNvGrpSpPr>
            <a:grpSpLocks/>
          </p:cNvGrpSpPr>
          <p:nvPr/>
        </p:nvGrpSpPr>
        <p:grpSpPr bwMode="auto">
          <a:xfrm>
            <a:off x="1333500" y="-203200"/>
            <a:ext cx="6864350" cy="7034213"/>
            <a:chOff x="1270859" y="-242630"/>
            <a:chExt cx="6865758" cy="7033924"/>
          </a:xfrm>
        </p:grpSpPr>
        <p:pic>
          <p:nvPicPr>
            <p:cNvPr id="137222"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617" y="-242630"/>
              <a:ext cx="6840000" cy="375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3" name="图片 5" descr="屏幕剪辑"/>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859" y="3734928"/>
              <a:ext cx="6865758" cy="305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4" name="矩形 6"/>
            <p:cNvSpPr>
              <a:spLocks noChangeArrowheads="1"/>
            </p:cNvSpPr>
            <p:nvPr/>
          </p:nvSpPr>
          <p:spPr bwMode="auto">
            <a:xfrm>
              <a:off x="1296617" y="3506328"/>
              <a:ext cx="6840000" cy="228600"/>
            </a:xfrm>
            <a:prstGeom prst="rect">
              <a:avLst/>
            </a:prstGeom>
            <a:solidFill>
              <a:srgbClr val="E0E0E0"/>
            </a:solidFill>
            <a:ln>
              <a:noFill/>
            </a:ln>
            <a:extLst>
              <a:ext uri="{91240B29-F687-4F45-9708-019B960494DF}">
                <a14:hiddenLine xmlns:a14="http://schemas.microsoft.com/office/drawing/2010/main" w="28575">
                  <a:solidFill>
                    <a:srgbClr val="000000"/>
                  </a:solidFill>
                  <a:miter lim="800000"/>
                  <a:headEnd/>
                  <a:tailEnd/>
                </a14:hiddenLine>
              </a:ext>
            </a:extLst>
          </p:spPr>
          <p:txBody>
            <a:bodyPr t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000"/>
                </a:lnSpc>
              </a:pPr>
              <a:r>
                <a:rPr lang="en-US" altLang="zh-CN"/>
                <a:t>…………</a:t>
              </a:r>
              <a:endParaRPr lang="zh-CN" altLang="en-US"/>
            </a:p>
          </p:txBody>
        </p:sp>
      </p:grpSp>
      <p:pic>
        <p:nvPicPr>
          <p:cNvPr id="9"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8" y="2773363"/>
            <a:ext cx="60293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内容占位符 2"/>
          <p:cNvSpPr>
            <a:spLocks noGrp="1"/>
          </p:cNvSpPr>
          <p:nvPr>
            <p:ph idx="1"/>
          </p:nvPr>
        </p:nvSpPr>
        <p:spPr>
          <a:xfrm>
            <a:off x="457200" y="1066800"/>
            <a:ext cx="8158163" cy="5059363"/>
          </a:xfrm>
        </p:spPr>
        <p:txBody>
          <a:bodyPr/>
          <a:lstStyle/>
          <a:p>
            <a:pPr eaLnBrk="1" hangingPunct="1"/>
            <a:r>
              <a:rPr lang="en-US" altLang="zh-CN" b="1" smtClean="0">
                <a:solidFill>
                  <a:srgbClr val="0070C0"/>
                </a:solidFill>
              </a:rPr>
              <a:t>2.4.2 switch</a:t>
            </a:r>
            <a:r>
              <a:rPr lang="zh-CN" altLang="en-US" b="1" smtClean="0">
                <a:solidFill>
                  <a:srgbClr val="0070C0"/>
                </a:solidFill>
              </a:rPr>
              <a:t>条件语句</a:t>
            </a:r>
            <a:endParaRPr lang="en-US" altLang="zh-CN" b="1" smtClean="0">
              <a:solidFill>
                <a:srgbClr val="0070C0"/>
              </a:solidFill>
            </a:endParaRPr>
          </a:p>
          <a:p>
            <a:pPr lvl="1" eaLnBrk="1" hangingPunct="1"/>
            <a:r>
              <a:rPr lang="zh-CN" altLang="zh-CN" smtClean="0"/>
              <a:t>在使用</a:t>
            </a:r>
            <a:r>
              <a:rPr lang="en-US" altLang="zh-CN" smtClean="0"/>
              <a:t>switch</a:t>
            </a:r>
            <a:r>
              <a:rPr lang="zh-CN" altLang="zh-CN" smtClean="0"/>
              <a:t>语句的过程中，如果多个</a:t>
            </a:r>
            <a:r>
              <a:rPr lang="en-US" altLang="zh-CN" smtClean="0"/>
              <a:t>case</a:t>
            </a:r>
            <a:r>
              <a:rPr lang="zh-CN" altLang="zh-CN" smtClean="0"/>
              <a:t>条件后面的执行语句是一样的，则该执行语句只需书写一次即可</a:t>
            </a:r>
            <a:r>
              <a:rPr lang="zh-CN" altLang="en-US" smtClean="0"/>
              <a:t>。</a:t>
            </a:r>
            <a:endParaRPr lang="en-US" altLang="zh-CN" smtClean="0"/>
          </a:p>
          <a:p>
            <a:pPr lvl="1" eaLnBrk="1" hangingPunct="1"/>
            <a:r>
              <a:rPr lang="zh-CN" altLang="en-US" smtClean="0"/>
              <a:t>例如，</a:t>
            </a:r>
            <a:r>
              <a:rPr lang="zh-CN" altLang="zh-CN" smtClean="0"/>
              <a:t>要判断一周中的某一天是否为工作日，同样使用数字</a:t>
            </a:r>
            <a:r>
              <a:rPr lang="en-US" altLang="zh-CN" smtClean="0"/>
              <a:t>1~7</a:t>
            </a:r>
            <a:r>
              <a:rPr lang="zh-CN" altLang="zh-CN" smtClean="0"/>
              <a:t>来表示星期一到星期天，当输入的数字为</a:t>
            </a:r>
            <a:r>
              <a:rPr lang="en-US" altLang="zh-CN" smtClean="0"/>
              <a:t>1</a:t>
            </a:r>
            <a:r>
              <a:rPr lang="zh-CN" altLang="zh-CN" smtClean="0"/>
              <a:t>、</a:t>
            </a:r>
            <a:r>
              <a:rPr lang="en-US" altLang="zh-CN" smtClean="0"/>
              <a:t>2</a:t>
            </a:r>
            <a:r>
              <a:rPr lang="zh-CN" altLang="zh-CN" smtClean="0"/>
              <a:t>、</a:t>
            </a:r>
            <a:r>
              <a:rPr lang="en-US" altLang="zh-CN" smtClean="0"/>
              <a:t>3</a:t>
            </a:r>
            <a:r>
              <a:rPr lang="zh-CN" altLang="zh-CN" smtClean="0"/>
              <a:t>、</a:t>
            </a:r>
            <a:r>
              <a:rPr lang="en-US" altLang="zh-CN" smtClean="0"/>
              <a:t>4</a:t>
            </a:r>
            <a:r>
              <a:rPr lang="zh-CN" altLang="zh-CN" smtClean="0"/>
              <a:t>、</a:t>
            </a:r>
            <a:r>
              <a:rPr lang="en-US" altLang="zh-CN" smtClean="0"/>
              <a:t>5</a:t>
            </a:r>
            <a:r>
              <a:rPr lang="zh-CN" altLang="zh-CN" smtClean="0"/>
              <a:t>时就视为工作日，否则就视为休息日。</a:t>
            </a:r>
            <a:r>
              <a:rPr lang="zh-CN" altLang="en-US" smtClean="0"/>
              <a:t>代码如下：</a:t>
            </a:r>
            <a:endParaRPr lang="en-US" altLang="zh-CN" smtClean="0"/>
          </a:p>
        </p:txBody>
      </p:sp>
      <p:sp>
        <p:nvSpPr>
          <p:cNvPr id="13824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选择结构语句</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0"/>
            <a:ext cx="8029575" cy="67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2155825"/>
            <a:ext cx="807085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428750" y="5572125"/>
            <a:ext cx="7251700" cy="461963"/>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fontAlgn="auto">
              <a:spcBef>
                <a:spcPts val="0"/>
              </a:spcBef>
              <a:spcAft>
                <a:spcPts val="0"/>
              </a:spcAft>
              <a:defRPr/>
            </a:pPr>
            <a:r>
              <a:rPr lang="en-US" altLang="zh-CN" sz="2400" b="1" dirty="0"/>
              <a:t>Default</a:t>
            </a:r>
            <a:r>
              <a:rPr lang="zh-CN" altLang="en-US" sz="2400" b="1" dirty="0"/>
              <a:t>可以省略，但不推荐，这样程序的健壮性很好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内容占位符 3"/>
          <p:cNvSpPr>
            <a:spLocks noGrp="1"/>
          </p:cNvSpPr>
          <p:nvPr>
            <p:ph idx="1"/>
          </p:nvPr>
        </p:nvSpPr>
        <p:spPr>
          <a:xfrm>
            <a:off x="500784" y="1310408"/>
            <a:ext cx="7886700" cy="4841010"/>
          </a:xfrm>
        </p:spPr>
        <p:txBody>
          <a:bodyPr/>
          <a:lstStyle/>
          <a:p>
            <a:pPr marL="457200" indent="-457200">
              <a:buFont typeface="+mj-lt"/>
              <a:buAutoNum type="arabicPeriod"/>
            </a:pPr>
            <a:r>
              <a:rPr lang="zh-CN" altLang="en-US" sz="2400" dirty="0" smtClean="0"/>
              <a:t>输入年份和月份，输出该年月的天数。</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pPr marL="457200" indent="-457200">
              <a:buFont typeface="+mj-lt"/>
              <a:buAutoNum type="arabicPeriod" startAt="2"/>
            </a:pPr>
            <a:r>
              <a:rPr lang="zh-CN" altLang="en-US" sz="2400" dirty="0"/>
              <a:t>出租车计费问题。</a:t>
            </a:r>
          </a:p>
          <a:p>
            <a:r>
              <a:rPr lang="zh-CN" altLang="en-US" sz="2400" dirty="0" smtClean="0"/>
              <a:t>开封</a:t>
            </a:r>
            <a:r>
              <a:rPr lang="zh-CN" altLang="en-US" sz="2400" dirty="0"/>
              <a:t>市的出租车计费方式为：起步</a:t>
            </a:r>
            <a:r>
              <a:rPr lang="en-US" altLang="zh-CN" sz="2400" dirty="0"/>
              <a:t>2</a:t>
            </a:r>
            <a:r>
              <a:rPr lang="zh-CN" altLang="en-US" sz="2400" dirty="0"/>
              <a:t>公里内</a:t>
            </a:r>
            <a:r>
              <a:rPr lang="en-US" altLang="zh-CN" sz="2400" dirty="0"/>
              <a:t>5</a:t>
            </a:r>
            <a:r>
              <a:rPr lang="zh-CN" altLang="en-US" sz="2400" dirty="0"/>
              <a:t>元</a:t>
            </a:r>
            <a:r>
              <a:rPr lang="zh-CN" altLang="en-US" sz="2400" dirty="0" smtClean="0"/>
              <a:t>，</a:t>
            </a:r>
            <a:r>
              <a:rPr lang="en-US" altLang="zh-CN" sz="2400" smtClean="0"/>
              <a:t>2</a:t>
            </a:r>
            <a:r>
              <a:rPr lang="zh-CN" altLang="en-US" sz="2400" smtClean="0"/>
              <a:t>公里</a:t>
            </a:r>
            <a:r>
              <a:rPr lang="zh-CN" altLang="en-US" sz="2400" dirty="0"/>
              <a:t>以上每公里收费</a:t>
            </a:r>
            <a:r>
              <a:rPr lang="en-US" altLang="zh-CN" sz="2400" dirty="0"/>
              <a:t>1.3</a:t>
            </a:r>
            <a:r>
              <a:rPr lang="zh-CN" altLang="en-US" sz="2400" dirty="0"/>
              <a:t>元，</a:t>
            </a:r>
            <a:r>
              <a:rPr lang="en-US" altLang="zh-CN" sz="2400" dirty="0"/>
              <a:t>9</a:t>
            </a:r>
            <a:r>
              <a:rPr lang="zh-CN" altLang="en-US" sz="2400" dirty="0"/>
              <a:t>公里以上每公里收费</a:t>
            </a:r>
            <a:r>
              <a:rPr lang="en-US" altLang="zh-CN" sz="2400" dirty="0"/>
              <a:t>2</a:t>
            </a:r>
            <a:r>
              <a:rPr lang="zh-CN" altLang="en-US" sz="2400" dirty="0"/>
              <a:t>元，燃油附加费</a:t>
            </a:r>
            <a:r>
              <a:rPr lang="en-US" altLang="zh-CN" sz="2400" dirty="0"/>
              <a:t>1</a:t>
            </a:r>
            <a:r>
              <a:rPr lang="zh-CN" altLang="en-US" sz="2400" dirty="0"/>
              <a:t>元。</a:t>
            </a:r>
          </a:p>
          <a:p>
            <a:r>
              <a:rPr lang="zh-CN" altLang="en-US" sz="2400" dirty="0"/>
              <a:t>   编写程序，输入公里数，计算出所需的出租车费用</a:t>
            </a:r>
            <a:r>
              <a:rPr lang="zh-CN" altLang="en-US" sz="2400" dirty="0" smtClean="0"/>
              <a:t>。</a:t>
            </a:r>
            <a:endParaRPr lang="zh-CN" altLang="en-US" sz="2400" dirty="0"/>
          </a:p>
        </p:txBody>
      </p:sp>
      <p:sp>
        <p:nvSpPr>
          <p:cNvPr id="139267" name="标题 2"/>
          <p:cNvSpPr>
            <a:spLocks noGrp="1"/>
          </p:cNvSpPr>
          <p:nvPr>
            <p:ph type="title"/>
          </p:nvPr>
        </p:nvSpPr>
        <p:spPr>
          <a:xfrm>
            <a:off x="1657350" y="153988"/>
            <a:ext cx="4716463" cy="776287"/>
          </a:xfrm>
        </p:spPr>
        <p:txBody>
          <a:bodyPr/>
          <a:lstStyle/>
          <a:p>
            <a:r>
              <a:rPr lang="zh-CN" altLang="en-US" dirty="0" smtClean="0"/>
              <a:t>练习</a:t>
            </a:r>
            <a:r>
              <a:rPr lang="en-US" altLang="zh-CN" dirty="0" smtClean="0"/>
              <a:t>5</a:t>
            </a:r>
            <a:endParaRPr lang="zh-CN" altLang="en-US" dirty="0" smtClean="0"/>
          </a:p>
        </p:txBody>
      </p:sp>
      <p:pic>
        <p:nvPicPr>
          <p:cNvPr id="13926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942810"/>
            <a:ext cx="5329382" cy="172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4312381</TotalTime>
  <Pages>0</Pages>
  <Words>12159</Words>
  <Characters>0</Characters>
  <Application>Microsoft Office PowerPoint</Application>
  <DocSecurity>0</DocSecurity>
  <PresentationFormat>全屏显示(4:3)</PresentationFormat>
  <Lines>0</Lines>
  <Paragraphs>1350</Paragraphs>
  <Slides>165</Slides>
  <Notes>4</Notes>
  <HiddenSlides>6</HiddenSlides>
  <MMClips>0</MMClips>
  <ScaleCrop>false</ScaleCrop>
  <HeadingPairs>
    <vt:vector size="10"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165</vt:i4>
      </vt:variant>
      <vt:variant>
        <vt:lpstr>自定义放映</vt:lpstr>
      </vt:variant>
      <vt:variant>
        <vt:i4>1</vt:i4>
      </vt:variant>
    </vt:vector>
  </HeadingPairs>
  <TitlesOfParts>
    <vt:vector size="184" baseType="lpstr">
      <vt:lpstr>Gulim</vt:lpstr>
      <vt:lpstr>等线</vt:lpstr>
      <vt:lpstr>等线 Light</vt:lpstr>
      <vt:lpstr>汉仪综艺体简</vt:lpstr>
      <vt:lpstr>宋体</vt:lpstr>
      <vt:lpstr>微软雅黑</vt:lpstr>
      <vt:lpstr>Arial</vt:lpstr>
      <vt:lpstr>Arial Black</vt:lpstr>
      <vt:lpstr>Calibri</vt:lpstr>
      <vt:lpstr>Calibri Light</vt:lpstr>
      <vt:lpstr>Cambria Math</vt:lpstr>
      <vt:lpstr>Times New Roman</vt:lpstr>
      <vt:lpstr>Wingdings</vt:lpstr>
      <vt:lpstr>Office 主题​​</vt:lpstr>
      <vt:lpstr>1_Office 主题​​</vt:lpstr>
      <vt:lpstr>Microsoft Excel 图表</vt:lpstr>
      <vt:lpstr>Microsoft Office Visio 绘图</vt:lpstr>
      <vt:lpstr>Visio</vt:lpstr>
      <vt:lpstr>Java基础入门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Java中的关键字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2.3.8  表达式</vt:lpstr>
      <vt:lpstr>PowerPoint 演示文稿</vt:lpstr>
      <vt:lpstr>PowerPoint 演示文稿</vt:lpstr>
      <vt:lpstr>练习1</vt:lpstr>
      <vt:lpstr>PowerPoint 演示文稿</vt:lpstr>
      <vt:lpstr>变量的作用域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三目运算符</vt:lpstr>
      <vt:lpstr>练习2</vt:lpstr>
      <vt:lpstr>PowerPoint 演示文稿</vt:lpstr>
      <vt:lpstr>补充：输入数据的方法</vt:lpstr>
      <vt:lpstr>PowerPoint 演示文稿</vt:lpstr>
      <vt:lpstr>PowerPoint 演示文稿</vt:lpstr>
      <vt:lpstr>PowerPoint 演示文稿</vt:lpstr>
      <vt:lpstr>PowerPoint 演示文稿</vt:lpstr>
      <vt:lpstr>JOptionPane类</vt:lpstr>
      <vt:lpstr>练习3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练习4</vt:lpstr>
      <vt:lpstr>PowerPoint 演示文稿</vt:lpstr>
      <vt:lpstr>PowerPoint 演示文稿</vt:lpstr>
      <vt:lpstr>PowerPoint 演示文稿</vt:lpstr>
      <vt:lpstr>PowerPoint 演示文稿</vt:lpstr>
      <vt:lpstr>练习5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练习6</vt:lpstr>
      <vt:lpstr>PowerPoint 演示文稿</vt:lpstr>
      <vt:lpstr>PowerPoint 演示文稿</vt:lpstr>
      <vt:lpstr>PowerPoint 演示文稿</vt:lpstr>
      <vt:lpstr>PowerPoint 演示文稿</vt:lpstr>
      <vt:lpstr>PowerPoint 演示文稿</vt:lpstr>
      <vt:lpstr>补充：方法的参数传递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vt:lpstr>
      <vt:lpstr>PowerPoint 演示文稿</vt:lpstr>
      <vt:lpstr>PowerPoint 演示文稿</vt:lpstr>
      <vt:lpstr>PowerPoint 演示文稿</vt:lpstr>
      <vt:lpstr>2.7 数组</vt:lpstr>
      <vt:lpstr>PowerPoint 演示文稿</vt:lpstr>
      <vt:lpstr>PowerPoint 演示文稿</vt:lpstr>
      <vt:lpstr>PowerPoint 演示文稿</vt:lpstr>
      <vt:lpstr>PowerPoint 演示文稿</vt:lpstr>
      <vt:lpstr>2.7 数组</vt:lpstr>
      <vt:lpstr>2.7 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练习9</vt:lpstr>
      <vt:lpstr>PowerPoint 演示文稿</vt:lpstr>
      <vt:lpstr>自定义放映 1</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pc01</cp:lastModifiedBy>
  <cp:revision>502</cp:revision>
  <dcterms:created xsi:type="dcterms:W3CDTF">2013-01-25T01:44:32Z</dcterms:created>
  <dcterms:modified xsi:type="dcterms:W3CDTF">2020-10-12T02:55:23Z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