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1"/>
  </p:sldMasterIdLst>
  <p:sldIdLst>
    <p:sldId id="256" r:id="rId2"/>
    <p:sldId id="258" r:id="rId3"/>
    <p:sldId id="260" r:id="rId4"/>
    <p:sldId id="292" r:id="rId5"/>
    <p:sldId id="293" r:id="rId6"/>
    <p:sldId id="294" r:id="rId7"/>
    <p:sldId id="296" r:id="rId8"/>
    <p:sldId id="297" r:id="rId9"/>
    <p:sldId id="298" r:id="rId10"/>
    <p:sldId id="299" r:id="rId11"/>
    <p:sldId id="300" r:id="rId12"/>
    <p:sldId id="29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E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4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0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10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1895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47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02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0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32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0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2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56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4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9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7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3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6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73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3CC0-B853-4898-9538-C6E0FFA39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Send Time Optimization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BF09E-38CC-4100-A63E-C699FA843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800" dirty="0"/>
              <a:t>encontrar, para cada destinatário, qual a hora do dia para se fazer o envio de um e-mail que maximize a taxa de abertura</a:t>
            </a:r>
          </a:p>
          <a:p>
            <a:endParaRPr lang="pt-BR" sz="1800" dirty="0"/>
          </a:p>
          <a:p>
            <a:r>
              <a:rPr lang="pt-BR" sz="1800" dirty="0"/>
              <a:t>Danilo </a:t>
            </a:r>
            <a:r>
              <a:rPr lang="pt-BR" sz="1800" dirty="0" err="1"/>
              <a:t>Piazzi</a:t>
            </a:r>
            <a:r>
              <a:rPr lang="pt-BR" sz="1800" dirty="0"/>
              <a:t> de Souza  - Novembro 2018</a:t>
            </a:r>
          </a:p>
        </p:txBody>
      </p:sp>
    </p:spTree>
    <p:extLst>
      <p:ext uri="{BB962C8B-B14F-4D97-AF65-F5344CB8AC3E}">
        <p14:creationId xmlns:p14="http://schemas.microsoft.com/office/powerpoint/2010/main" val="241075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354F-BBE5-47D7-9C47-1B98371D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31559" cy="1400530"/>
          </a:xfrm>
        </p:spPr>
        <p:txBody>
          <a:bodyPr/>
          <a:lstStyle/>
          <a:p>
            <a:r>
              <a:rPr lang="pt-BR" dirty="0" err="1"/>
              <a:t>Tab</a:t>
            </a:r>
            <a:r>
              <a:rPr lang="pt-BR" dirty="0"/>
              <a:t> – “Desenvolvimento”</a:t>
            </a:r>
            <a:br>
              <a:rPr lang="en-US" dirty="0"/>
            </a:br>
            <a:endParaRPr lang="pt-BR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E2B1925-D62B-4F69-B296-C8AF216DC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915" y="1400529"/>
            <a:ext cx="4585071" cy="4282819"/>
          </a:xfrm>
        </p:spPr>
        <p:txBody>
          <a:bodyPr>
            <a:normAutofit/>
          </a:bodyPr>
          <a:lstStyle/>
          <a:p>
            <a:r>
              <a:rPr lang="pt-BR" dirty="0"/>
              <a:t>Com base no histórico dos clientes existentes fiz uma recomendação para o envio para quem nunca recebeu qualquer </a:t>
            </a:r>
            <a:r>
              <a:rPr lang="pt-BR" dirty="0" err="1"/>
              <a:t>email</a:t>
            </a:r>
            <a:r>
              <a:rPr lang="pt-BR" dirty="0"/>
              <a:t> da dito</a:t>
            </a:r>
          </a:p>
          <a:p>
            <a:endParaRPr lang="pt-BR" dirty="0"/>
          </a:p>
          <a:p>
            <a:r>
              <a:rPr lang="pt-BR" dirty="0"/>
              <a:t>Melhores horários:</a:t>
            </a:r>
          </a:p>
          <a:p>
            <a:pPr lvl="1"/>
            <a:r>
              <a:rPr lang="pt-BR" dirty="0"/>
              <a:t>9:00</a:t>
            </a:r>
          </a:p>
          <a:p>
            <a:pPr lvl="1"/>
            <a:r>
              <a:rPr lang="pt-BR" dirty="0"/>
              <a:t>10:00</a:t>
            </a:r>
          </a:p>
          <a:p>
            <a:pPr lvl="1"/>
            <a:r>
              <a:rPr lang="pt-BR" dirty="0"/>
              <a:t>18:00</a:t>
            </a:r>
          </a:p>
          <a:p>
            <a:pPr lvl="1"/>
            <a:r>
              <a:rPr lang="pt-BR" dirty="0"/>
              <a:t>21:00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19E63-784A-41E1-8FED-3900EDF24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013" y="1233000"/>
            <a:ext cx="3824069" cy="550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354F-BBE5-47D7-9C47-1B98371D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31559" cy="1400530"/>
          </a:xfrm>
        </p:spPr>
        <p:txBody>
          <a:bodyPr/>
          <a:lstStyle/>
          <a:p>
            <a:r>
              <a:rPr lang="pt-BR" dirty="0"/>
              <a:t>Demais analises </a:t>
            </a:r>
            <a:r>
              <a:rPr lang="pt-BR" dirty="0" err="1"/>
              <a:t>possiveis</a:t>
            </a:r>
            <a:br>
              <a:rPr lang="en-US" dirty="0"/>
            </a:br>
            <a:endParaRPr lang="pt-BR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E2B1925-D62B-4F69-B296-C8AF216DC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61" y="1400529"/>
            <a:ext cx="10238325" cy="4282819"/>
          </a:xfrm>
        </p:spPr>
        <p:txBody>
          <a:bodyPr>
            <a:normAutofit/>
          </a:bodyPr>
          <a:lstStyle/>
          <a:p>
            <a:r>
              <a:rPr lang="pt-BR" dirty="0"/>
              <a:t>Descobrir quais as horas de maior rejeição fazendo analise semelhante para: “</a:t>
            </a:r>
            <a:r>
              <a:rPr lang="pt-BR" dirty="0" err="1"/>
              <a:t>Spamreport</a:t>
            </a:r>
            <a:r>
              <a:rPr lang="pt-BR" dirty="0"/>
              <a:t> + </a:t>
            </a:r>
            <a:r>
              <a:rPr lang="pt-BR" dirty="0" err="1"/>
              <a:t>unsubscribe</a:t>
            </a:r>
            <a:r>
              <a:rPr lang="pt-BR" dirty="0"/>
              <a:t>”</a:t>
            </a:r>
          </a:p>
          <a:p>
            <a:endParaRPr lang="pt-BR" dirty="0"/>
          </a:p>
          <a:p>
            <a:r>
              <a:rPr lang="pt-BR" dirty="0"/>
              <a:t>Fazer analise para melhor hora de efetividade de forma semelhante mas utilizando o “Click”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28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354F-BBE5-47D7-9C47-1B98371D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31559" cy="1400530"/>
          </a:xfrm>
        </p:spPr>
        <p:txBody>
          <a:bodyPr/>
          <a:lstStyle/>
          <a:p>
            <a:r>
              <a:rPr lang="pt-BR" dirty="0"/>
              <a:t>Obrigado</a:t>
            </a:r>
            <a:br>
              <a:rPr lang="en-US" dirty="0"/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06578-DAEA-437A-A22E-E5EC77D94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742" y="1482749"/>
            <a:ext cx="9531559" cy="2201355"/>
          </a:xfrm>
        </p:spPr>
        <p:txBody>
          <a:bodyPr>
            <a:normAutofit/>
          </a:bodyPr>
          <a:lstStyle/>
          <a:p>
            <a:r>
              <a:rPr lang="pt-BR" dirty="0"/>
              <a:t>Muito obrigado pelo seu tempo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8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354F-BBE5-47D7-9C47-1B98371D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31559" cy="1400530"/>
          </a:xfrm>
        </p:spPr>
        <p:txBody>
          <a:bodyPr/>
          <a:lstStyle/>
          <a:p>
            <a:r>
              <a:rPr lang="en-US" dirty="0" err="1"/>
              <a:t>Premissas</a:t>
            </a:r>
            <a:r>
              <a:rPr lang="en-US" dirty="0"/>
              <a:t> e </a:t>
            </a:r>
            <a:r>
              <a:rPr lang="en-US" dirty="0" err="1"/>
              <a:t>Definicoes</a:t>
            </a:r>
            <a:r>
              <a:rPr lang="en-US" dirty="0"/>
              <a:t> </a:t>
            </a:r>
            <a:r>
              <a:rPr lang="en-US" dirty="0" err="1"/>
              <a:t>basicas</a:t>
            </a:r>
            <a:br>
              <a:rPr lang="en-US" dirty="0"/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06578-DAEA-437A-A22E-E5EC77D94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742" y="1482749"/>
            <a:ext cx="9531559" cy="220135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Latência entre e envio e recebimento do cliente baixa. Assim usaremos como referencia de tempo  o campo </a:t>
            </a:r>
            <a:r>
              <a:rPr lang="pt-BR" dirty="0" err="1"/>
              <a:t>action</a:t>
            </a:r>
            <a:r>
              <a:rPr lang="pt-BR" dirty="0"/>
              <a:t>=“</a:t>
            </a:r>
            <a:r>
              <a:rPr lang="pt-BR" dirty="0" err="1"/>
              <a:t>received</a:t>
            </a:r>
            <a:r>
              <a:rPr lang="pt-BR" dirty="0"/>
              <a:t>” e seu respectivo </a:t>
            </a:r>
            <a:r>
              <a:rPr lang="pt-BR" dirty="0" err="1"/>
              <a:t>timestamp</a:t>
            </a:r>
            <a:endParaRPr lang="pt-BR" dirty="0"/>
          </a:p>
          <a:p>
            <a:r>
              <a:rPr lang="pt-BR" dirty="0"/>
              <a:t>O campo </a:t>
            </a:r>
            <a:r>
              <a:rPr lang="pt-BR" dirty="0" err="1"/>
              <a:t>timestamp</a:t>
            </a:r>
            <a:r>
              <a:rPr lang="pt-BR" dirty="0"/>
              <a:t> foi decomposto e utilizamos para analise o componente “Hora” como referencia</a:t>
            </a:r>
          </a:p>
          <a:p>
            <a:r>
              <a:rPr lang="pt-BR" dirty="0"/>
              <a:t>O desafio eh descobrir para cada ID qual Hora do dia obteve o maior numero de aberturas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6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8860-5A0C-4869-A026-734DEB28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675605" cy="1400530"/>
          </a:xfrm>
        </p:spPr>
        <p:txBody>
          <a:bodyPr>
            <a:normAutofit/>
          </a:bodyPr>
          <a:lstStyle/>
          <a:p>
            <a:r>
              <a:rPr lang="pt-BR" dirty="0" err="1"/>
              <a:t>Tab</a:t>
            </a:r>
            <a:r>
              <a:rPr lang="pt-BR" dirty="0"/>
              <a:t> – “Dados” da planilha Excel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85EF95-BFA1-40A5-8895-A48EB90EC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3351"/>
            <a:ext cx="12192000" cy="1835649"/>
          </a:xfrm>
          <a:prstGeom prst="rect">
            <a:avLst/>
          </a:prstGeom>
        </p:spPr>
      </p:pic>
      <p:sp>
        <p:nvSpPr>
          <p:cNvPr id="15" name="Right Brace 14">
            <a:extLst>
              <a:ext uri="{FF2B5EF4-FFF2-40B4-BE49-F238E27FC236}">
                <a16:creationId xmlns:a16="http://schemas.microsoft.com/office/drawing/2014/main" id="{12735924-78DA-47AD-8390-07A09E20C632}"/>
              </a:ext>
            </a:extLst>
          </p:cNvPr>
          <p:cNvSpPr/>
          <p:nvPr/>
        </p:nvSpPr>
        <p:spPr>
          <a:xfrm rot="5400000">
            <a:off x="1415128" y="2466230"/>
            <a:ext cx="464741" cy="2763079"/>
          </a:xfrm>
          <a:prstGeom prst="rightBrace">
            <a:avLst>
              <a:gd name="adj1" fmla="val 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74B71-D36E-4594-8A0D-5BB3354F00D8}"/>
              </a:ext>
            </a:extLst>
          </p:cNvPr>
          <p:cNvSpPr txBox="1"/>
          <p:nvPr/>
        </p:nvSpPr>
        <p:spPr>
          <a:xfrm>
            <a:off x="265959" y="4266539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Dados originais do CSV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2DB76E-CB12-48FB-9D2A-4219D21CAA9C}"/>
              </a:ext>
            </a:extLst>
          </p:cNvPr>
          <p:cNvSpPr/>
          <p:nvPr/>
        </p:nvSpPr>
        <p:spPr>
          <a:xfrm>
            <a:off x="3047490" y="1174581"/>
            <a:ext cx="9144510" cy="46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trabalhados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C567D60E-DD9D-409D-9DA0-AB8F648FE23B}"/>
              </a:ext>
            </a:extLst>
          </p:cNvPr>
          <p:cNvSpPr/>
          <p:nvPr/>
        </p:nvSpPr>
        <p:spPr>
          <a:xfrm rot="5400000">
            <a:off x="5844002" y="1965349"/>
            <a:ext cx="406538" cy="4195844"/>
          </a:xfrm>
          <a:prstGeom prst="rightBrace">
            <a:avLst>
              <a:gd name="adj1" fmla="val 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47BA9B-41B8-4925-A155-0B999F810407}"/>
              </a:ext>
            </a:extLst>
          </p:cNvPr>
          <p:cNvSpPr txBox="1"/>
          <p:nvPr/>
        </p:nvSpPr>
        <p:spPr>
          <a:xfrm>
            <a:off x="4319712" y="4266539"/>
            <a:ext cx="355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Decomposição do </a:t>
            </a:r>
            <a:r>
              <a:rPr lang="pt-BR" dirty="0" err="1"/>
              <a:t>timestamp</a:t>
            </a:r>
            <a:endParaRPr lang="pt-BR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B5CCA62D-AC52-4DBD-A5B6-36E0603C3997}"/>
              </a:ext>
            </a:extLst>
          </p:cNvPr>
          <p:cNvSpPr/>
          <p:nvPr/>
        </p:nvSpPr>
        <p:spPr>
          <a:xfrm rot="5400000">
            <a:off x="9597518" y="3077735"/>
            <a:ext cx="369332" cy="3079065"/>
          </a:xfrm>
          <a:prstGeom prst="rightBrace">
            <a:avLst>
              <a:gd name="adj1" fmla="val 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2E9C2E-20CF-423F-8596-D4B7080EDD34}"/>
              </a:ext>
            </a:extLst>
          </p:cNvPr>
          <p:cNvSpPr txBox="1"/>
          <p:nvPr/>
        </p:nvSpPr>
        <p:spPr>
          <a:xfrm>
            <a:off x="8512334" y="4941483"/>
            <a:ext cx="2809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Definição da fase do granulado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B6280790-F73D-4038-88D4-289C47E909AB}"/>
              </a:ext>
            </a:extLst>
          </p:cNvPr>
          <p:cNvSpPr/>
          <p:nvPr/>
        </p:nvSpPr>
        <p:spPr>
          <a:xfrm rot="5400000">
            <a:off x="11562769" y="5373016"/>
            <a:ext cx="369334" cy="620806"/>
          </a:xfrm>
          <a:prstGeom prst="rightBrace">
            <a:avLst>
              <a:gd name="adj1" fmla="val 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B161DF-0664-4178-91CA-310B4880F3C7}"/>
              </a:ext>
            </a:extLst>
          </p:cNvPr>
          <p:cNvSpPr txBox="1"/>
          <p:nvPr/>
        </p:nvSpPr>
        <p:spPr>
          <a:xfrm>
            <a:off x="9550998" y="5955504"/>
            <a:ext cx="2809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Definição: Se </a:t>
            </a:r>
            <a:r>
              <a:rPr lang="pt-BR" dirty="0" err="1"/>
              <a:t>email</a:t>
            </a:r>
            <a:r>
              <a:rPr lang="pt-BR" dirty="0"/>
              <a:t> foi aberto?, então =1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C00D6128-027E-4A74-80CF-58591FFC9EC5}"/>
              </a:ext>
            </a:extLst>
          </p:cNvPr>
          <p:cNvSpPr/>
          <p:nvPr/>
        </p:nvSpPr>
        <p:spPr>
          <a:xfrm rot="5400000">
            <a:off x="3247169" y="4682161"/>
            <a:ext cx="369334" cy="620806"/>
          </a:xfrm>
          <a:prstGeom prst="rightBrace">
            <a:avLst>
              <a:gd name="adj1" fmla="val 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EC4984-CD63-4E69-BB31-2576C9656FCB}"/>
              </a:ext>
            </a:extLst>
          </p:cNvPr>
          <p:cNvSpPr txBox="1"/>
          <p:nvPr/>
        </p:nvSpPr>
        <p:spPr>
          <a:xfrm>
            <a:off x="2540426" y="5264648"/>
            <a:ext cx="2278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Chave Básica </a:t>
            </a:r>
            <a:r>
              <a:rPr lang="pt-BR" dirty="0" err="1"/>
              <a:t>concatenacao</a:t>
            </a:r>
            <a:r>
              <a:rPr lang="pt-BR" dirty="0"/>
              <a:t> </a:t>
            </a:r>
          </a:p>
          <a:p>
            <a:r>
              <a:rPr lang="pt-BR" dirty="0"/>
              <a:t>ID &amp; </a:t>
            </a:r>
            <a:r>
              <a:rPr lang="pt-BR" dirty="0" err="1"/>
              <a:t>email_id</a:t>
            </a:r>
            <a:endParaRPr lang="pt-BR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883B97-4A49-4E47-9715-AB5B9CDB6B2B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22031" y="1983545"/>
            <a:ext cx="3009805" cy="319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78147D-F60C-4D7E-A923-8258F5691356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025679" y="1983544"/>
            <a:ext cx="1406157" cy="319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97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354F-BBE5-47D7-9C47-1B98371D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31559" cy="1400530"/>
          </a:xfrm>
        </p:spPr>
        <p:txBody>
          <a:bodyPr/>
          <a:lstStyle/>
          <a:p>
            <a:r>
              <a:rPr lang="pt-BR" dirty="0" err="1"/>
              <a:t>Tab</a:t>
            </a:r>
            <a:r>
              <a:rPr lang="pt-BR" dirty="0"/>
              <a:t> – “</a:t>
            </a:r>
            <a:r>
              <a:rPr lang="pt-BR" dirty="0" err="1"/>
              <a:t>Entendimento_de_logica</a:t>
            </a:r>
            <a:r>
              <a:rPr lang="pt-BR" dirty="0"/>
              <a:t>”</a:t>
            </a:r>
            <a:br>
              <a:rPr lang="en-US" dirty="0"/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06578-DAEA-437A-A22E-E5EC77D94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434" y="2609308"/>
            <a:ext cx="3543754" cy="2201355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Uso de </a:t>
            </a:r>
            <a:r>
              <a:rPr lang="pt-BR" dirty="0" err="1"/>
              <a:t>Pivot</a:t>
            </a:r>
            <a:r>
              <a:rPr lang="pt-BR" dirty="0"/>
              <a:t> </a:t>
            </a:r>
            <a:r>
              <a:rPr lang="pt-BR" dirty="0" err="1"/>
              <a:t>tables</a:t>
            </a:r>
            <a:r>
              <a:rPr lang="pt-BR" dirty="0"/>
              <a:t> para entendimento da granularidade</a:t>
            </a:r>
          </a:p>
          <a:p>
            <a:r>
              <a:rPr lang="pt-BR" dirty="0" err="1"/>
              <a:t>Definicao</a:t>
            </a:r>
            <a:r>
              <a:rPr lang="pt-BR" dirty="0"/>
              <a:t> de que o item básico de envio corresponde ao “Id” +”</a:t>
            </a:r>
            <a:r>
              <a:rPr lang="pt-BR" dirty="0" err="1"/>
              <a:t>email_id</a:t>
            </a:r>
            <a:r>
              <a:rPr lang="pt-BR" dirty="0"/>
              <a:t>”</a:t>
            </a:r>
          </a:p>
          <a:p>
            <a:r>
              <a:rPr lang="pt-BR" dirty="0"/>
              <a:t>O campo </a:t>
            </a:r>
            <a:r>
              <a:rPr lang="pt-BR" dirty="0" err="1"/>
              <a:t>action</a:t>
            </a:r>
            <a:r>
              <a:rPr lang="pt-BR" dirty="0"/>
              <a:t> corresponde as fases do </a:t>
            </a:r>
            <a:r>
              <a:rPr lang="pt-BR" dirty="0" err="1"/>
              <a:t>email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80989-84C6-4A4A-820A-0C6CFC230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208778"/>
            <a:ext cx="6714214" cy="55197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F42AD0-D197-4C42-BE70-59FE6074BDB3}"/>
              </a:ext>
            </a:extLst>
          </p:cNvPr>
          <p:cNvSpPr/>
          <p:nvPr/>
        </p:nvSpPr>
        <p:spPr>
          <a:xfrm>
            <a:off x="646111" y="2252870"/>
            <a:ext cx="6714214" cy="583095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25AEBA-EF82-4E58-A85A-D49810B6949B}"/>
              </a:ext>
            </a:extLst>
          </p:cNvPr>
          <p:cNvSpPr/>
          <p:nvPr/>
        </p:nvSpPr>
        <p:spPr>
          <a:xfrm>
            <a:off x="745588" y="2182530"/>
            <a:ext cx="4262510" cy="356438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21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354F-BBE5-47D7-9C47-1B98371D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31559" cy="1400530"/>
          </a:xfrm>
        </p:spPr>
        <p:txBody>
          <a:bodyPr/>
          <a:lstStyle/>
          <a:p>
            <a:r>
              <a:rPr lang="pt-BR" dirty="0" err="1"/>
              <a:t>Tab</a:t>
            </a:r>
            <a:r>
              <a:rPr lang="pt-BR" dirty="0"/>
              <a:t> – “</a:t>
            </a:r>
            <a:r>
              <a:rPr lang="pt-BR" dirty="0" err="1"/>
              <a:t>Entendimento_de_logica</a:t>
            </a:r>
            <a:r>
              <a:rPr lang="pt-BR" dirty="0"/>
              <a:t>”</a:t>
            </a:r>
            <a:br>
              <a:rPr lang="en-US" dirty="0"/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06578-DAEA-437A-A22E-E5EC77D94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434" y="2609308"/>
            <a:ext cx="3543754" cy="220135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Campo “REOPE” definido para filtrar e-mails que foram abertos </a:t>
            </a:r>
          </a:p>
          <a:p>
            <a:r>
              <a:rPr lang="pt-BR" dirty="0"/>
              <a:t>REOPE foi criado utilizando a chave Concatena e </a:t>
            </a:r>
            <a:r>
              <a:rPr lang="pt-BR" dirty="0" err="1"/>
              <a:t>vlookup</a:t>
            </a:r>
            <a:r>
              <a:rPr lang="pt-BR" dirty="0"/>
              <a:t> para sinalizar uma referência de abertura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B29AD3-F603-4BE9-B53B-D6804E59F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17" y="1152983"/>
            <a:ext cx="7045517" cy="534716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8FB0689-2D8D-4C6F-B307-3E55B6DEF005}"/>
              </a:ext>
            </a:extLst>
          </p:cNvPr>
          <p:cNvSpPr/>
          <p:nvPr/>
        </p:nvSpPr>
        <p:spPr>
          <a:xfrm>
            <a:off x="4178105" y="1152983"/>
            <a:ext cx="1209821" cy="700265"/>
          </a:xfrm>
          <a:prstGeom prst="ellipse">
            <a:avLst/>
          </a:prstGeom>
          <a:solidFill>
            <a:srgbClr val="05E92B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B72AB-AA6C-4B2B-8927-3FC709F73D49}"/>
              </a:ext>
            </a:extLst>
          </p:cNvPr>
          <p:cNvSpPr txBox="1"/>
          <p:nvPr/>
        </p:nvSpPr>
        <p:spPr>
          <a:xfrm>
            <a:off x="5508339" y="1133783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REOPE=1</a:t>
            </a:r>
          </a:p>
        </p:txBody>
      </p:sp>
    </p:spTree>
    <p:extLst>
      <p:ext uri="{BB962C8B-B14F-4D97-AF65-F5344CB8AC3E}">
        <p14:creationId xmlns:p14="http://schemas.microsoft.com/office/powerpoint/2010/main" val="395499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354F-BBE5-47D7-9C47-1B98371D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31559" cy="1400530"/>
          </a:xfrm>
        </p:spPr>
        <p:txBody>
          <a:bodyPr/>
          <a:lstStyle/>
          <a:p>
            <a:r>
              <a:rPr lang="pt-BR" dirty="0" err="1"/>
              <a:t>Tab</a:t>
            </a:r>
            <a:r>
              <a:rPr lang="pt-BR" dirty="0"/>
              <a:t> – “Desenvolvimento”</a:t>
            </a:r>
            <a:br>
              <a:rPr lang="en-US" dirty="0"/>
            </a:b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C92EF3-DC95-4291-B1C7-F175699B7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90" y="1853248"/>
            <a:ext cx="6051802" cy="3619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3B72AB-AA6C-4B2B-8927-3FC709F73D49}"/>
              </a:ext>
            </a:extLst>
          </p:cNvPr>
          <p:cNvSpPr txBox="1"/>
          <p:nvPr/>
        </p:nvSpPr>
        <p:spPr>
          <a:xfrm>
            <a:off x="4029337" y="2424642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Filtro=</a:t>
            </a:r>
            <a:r>
              <a:rPr lang="pt-BR" b="1" dirty="0" err="1">
                <a:solidFill>
                  <a:srgbClr val="00B050"/>
                </a:solidFill>
              </a:rPr>
              <a:t>Received</a:t>
            </a:r>
            <a:endParaRPr lang="pt-BR" b="1" dirty="0">
              <a:solidFill>
                <a:srgbClr val="00B05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FB0689-2D8D-4C6F-B307-3E55B6DEF005}"/>
              </a:ext>
            </a:extLst>
          </p:cNvPr>
          <p:cNvSpPr/>
          <p:nvPr/>
        </p:nvSpPr>
        <p:spPr>
          <a:xfrm>
            <a:off x="4373564" y="2728506"/>
            <a:ext cx="1209821" cy="266486"/>
          </a:xfrm>
          <a:prstGeom prst="ellipse">
            <a:avLst/>
          </a:prstGeom>
          <a:solidFill>
            <a:srgbClr val="05E92B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F4EC426-B831-4B71-9B07-8D9804C60AFA}"/>
              </a:ext>
            </a:extLst>
          </p:cNvPr>
          <p:cNvSpPr/>
          <p:nvPr/>
        </p:nvSpPr>
        <p:spPr>
          <a:xfrm rot="5400000">
            <a:off x="5686250" y="5547373"/>
            <a:ext cx="369334" cy="450167"/>
          </a:xfrm>
          <a:prstGeom prst="rightBrace">
            <a:avLst>
              <a:gd name="adj1" fmla="val 42022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BE99B-F1C5-476F-A374-4A392079EF24}"/>
              </a:ext>
            </a:extLst>
          </p:cNvPr>
          <p:cNvSpPr txBox="1"/>
          <p:nvPr/>
        </p:nvSpPr>
        <p:spPr>
          <a:xfrm>
            <a:off x="4978474" y="5957124"/>
            <a:ext cx="207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Hora de envio</a:t>
            </a:r>
          </a:p>
          <a:p>
            <a:r>
              <a:rPr lang="pt-BR" dirty="0"/>
              <a:t>De 0 a 23 horas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4A72455-67F8-4777-B192-90BAE1DD01F0}"/>
              </a:ext>
            </a:extLst>
          </p:cNvPr>
          <p:cNvSpPr/>
          <p:nvPr/>
        </p:nvSpPr>
        <p:spPr>
          <a:xfrm rot="5400000">
            <a:off x="6273563" y="5305386"/>
            <a:ext cx="369334" cy="450167"/>
          </a:xfrm>
          <a:prstGeom prst="rightBrace">
            <a:avLst>
              <a:gd name="adj1" fmla="val 42022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1081C-97E0-472B-86FE-BC01CAA12485}"/>
              </a:ext>
            </a:extLst>
          </p:cNvPr>
          <p:cNvSpPr txBox="1"/>
          <p:nvPr/>
        </p:nvSpPr>
        <p:spPr>
          <a:xfrm>
            <a:off x="7717516" y="5957123"/>
            <a:ext cx="2071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Numero de ocorrências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47D19D-71A5-45B1-9E1D-09A73403ED77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>
            <a:off x="6458230" y="5715137"/>
            <a:ext cx="1259286" cy="565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45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354F-BBE5-47D7-9C47-1B98371D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31559" cy="1400530"/>
          </a:xfrm>
        </p:spPr>
        <p:txBody>
          <a:bodyPr/>
          <a:lstStyle/>
          <a:p>
            <a:r>
              <a:rPr lang="pt-BR" dirty="0" err="1"/>
              <a:t>Tab</a:t>
            </a:r>
            <a:r>
              <a:rPr lang="pt-BR" dirty="0"/>
              <a:t> – “Desenvolvimento”</a:t>
            </a:r>
            <a:br>
              <a:rPr lang="en-US" dirty="0"/>
            </a:b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F84B97-1985-4E00-895C-436720756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93" y="1572245"/>
            <a:ext cx="6957079" cy="298568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E2B1925-D62B-4F69-B296-C8AF216DC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354" y="2328322"/>
            <a:ext cx="3543754" cy="2201355"/>
          </a:xfrm>
        </p:spPr>
        <p:txBody>
          <a:bodyPr>
            <a:normAutofit/>
          </a:bodyPr>
          <a:lstStyle/>
          <a:p>
            <a:r>
              <a:rPr lang="pt-BR" dirty="0" err="1"/>
              <a:t>Reune</a:t>
            </a:r>
            <a:r>
              <a:rPr lang="pt-BR" dirty="0"/>
              <a:t> todas as ocorrências de abertura em todas as horas que aconteceram</a:t>
            </a:r>
          </a:p>
        </p:txBody>
      </p:sp>
    </p:spTree>
    <p:extLst>
      <p:ext uri="{BB962C8B-B14F-4D97-AF65-F5344CB8AC3E}">
        <p14:creationId xmlns:p14="http://schemas.microsoft.com/office/powerpoint/2010/main" val="303253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354F-BBE5-47D7-9C47-1B98371D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31559" cy="1400530"/>
          </a:xfrm>
        </p:spPr>
        <p:txBody>
          <a:bodyPr/>
          <a:lstStyle/>
          <a:p>
            <a:r>
              <a:rPr lang="pt-BR" dirty="0" err="1"/>
              <a:t>Tab</a:t>
            </a:r>
            <a:r>
              <a:rPr lang="pt-BR" dirty="0"/>
              <a:t> – “Desenvolvimento”</a:t>
            </a:r>
            <a:br>
              <a:rPr lang="en-US" dirty="0"/>
            </a:br>
            <a:endParaRPr lang="pt-BR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E2B1925-D62B-4F69-B296-C8AF216DC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656645"/>
            <a:ext cx="3543754" cy="2201355"/>
          </a:xfrm>
        </p:spPr>
        <p:txBody>
          <a:bodyPr>
            <a:normAutofit/>
          </a:bodyPr>
          <a:lstStyle/>
          <a:p>
            <a:r>
              <a:rPr lang="pt-BR" dirty="0"/>
              <a:t>Faz a ligação entre o maior numero de ocorrências com a hora em que aconteceu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BD991-43BE-4094-B51A-A857F2089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1561700"/>
            <a:ext cx="7914025" cy="282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86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354F-BBE5-47D7-9C47-1B98371D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31559" cy="1400530"/>
          </a:xfrm>
        </p:spPr>
        <p:txBody>
          <a:bodyPr/>
          <a:lstStyle/>
          <a:p>
            <a:r>
              <a:rPr lang="pt-BR" dirty="0" err="1"/>
              <a:t>Tab</a:t>
            </a:r>
            <a:r>
              <a:rPr lang="pt-BR" dirty="0"/>
              <a:t> – “Desenvolvimento”</a:t>
            </a:r>
            <a:br>
              <a:rPr lang="en-US" dirty="0"/>
            </a:br>
            <a:endParaRPr lang="pt-BR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E2B1925-D62B-4F69-B296-C8AF216DC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916" y="1400529"/>
            <a:ext cx="3543754" cy="2201355"/>
          </a:xfrm>
        </p:spPr>
        <p:txBody>
          <a:bodyPr>
            <a:normAutofit/>
          </a:bodyPr>
          <a:lstStyle/>
          <a:p>
            <a:r>
              <a:rPr lang="pt-BR" dirty="0"/>
              <a:t>Entrega para cada usuário a melhor hora do dia para o envio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9D9DB0-7FF6-47D5-8B00-C0DDB6483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00529"/>
            <a:ext cx="5253031" cy="532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17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3557</TotalTime>
  <Words>367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Send Time Optimization</vt:lpstr>
      <vt:lpstr>Premissas e Definicoes basicas </vt:lpstr>
      <vt:lpstr>Tab – “Dados” da planilha Excel</vt:lpstr>
      <vt:lpstr>Tab – “Entendimento_de_logica” </vt:lpstr>
      <vt:lpstr>Tab – “Entendimento_de_logica” </vt:lpstr>
      <vt:lpstr>Tab – “Desenvolvimento” </vt:lpstr>
      <vt:lpstr>Tab – “Desenvolvimento” </vt:lpstr>
      <vt:lpstr>Tab – “Desenvolvimento” </vt:lpstr>
      <vt:lpstr>Tab – “Desenvolvimento” </vt:lpstr>
      <vt:lpstr>Tab – “Desenvolvimento” </vt:lpstr>
      <vt:lpstr>Demais analises possiveis </vt:lpstr>
      <vt:lpstr>Obrigado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Previsões de Café</dc:title>
  <dc:creator>Danilo Souza</dc:creator>
  <cp:lastModifiedBy>Danilo Souza</cp:lastModifiedBy>
  <cp:revision>75</cp:revision>
  <dcterms:created xsi:type="dcterms:W3CDTF">2018-10-31T21:44:24Z</dcterms:created>
  <dcterms:modified xsi:type="dcterms:W3CDTF">2018-12-03T11:29:10Z</dcterms:modified>
</cp:coreProperties>
</file>