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183C51-4F36-41DA-A9CE-579C06C7B217}">
  <a:tblStyle styleId="{68183C51-4F36-41DA-A9CE-579C06C7B2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2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632cb5141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632cb5141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632cb5141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632cb5141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632cb5141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632cb5141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632cb5141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f632cb5141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632cb5141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632cb5141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632cb514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632cb514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32cb514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32cb514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632cb514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632cb514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632cb514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632cb514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632cb514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632cb514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632cb5141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632cb5141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632cb5141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632cb5141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632cb514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632cb514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tables and indexes are stored on disk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how they are queried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/>
        </p:nvSpPr>
        <p:spPr>
          <a:xfrm>
            <a:off x="6335425" y="154925"/>
            <a:ext cx="77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Heap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80" name="Google Shape;180;p22"/>
          <p:cNvCxnSpPr/>
          <p:nvPr/>
        </p:nvCxnSpPr>
        <p:spPr>
          <a:xfrm rot="10800000" flipH="1">
            <a:off x="5262150" y="1033900"/>
            <a:ext cx="1572000" cy="8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" name="Google Shape;181;p22"/>
          <p:cNvSpPr txBox="1">
            <a:spLocks noGrp="1"/>
          </p:cNvSpPr>
          <p:nvPr>
            <p:ph type="title"/>
          </p:nvPr>
        </p:nvSpPr>
        <p:spPr>
          <a:xfrm>
            <a:off x="311700" y="1508250"/>
            <a:ext cx="4260300" cy="21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Index -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* FROM EMP WHERE EMP_ID = 10000;</a:t>
            </a:r>
            <a:endParaRPr/>
          </a:p>
        </p:txBody>
      </p:sp>
      <p:cxnSp>
        <p:nvCxnSpPr>
          <p:cNvPr id="182" name="Google Shape;182;p22"/>
          <p:cNvCxnSpPr/>
          <p:nvPr/>
        </p:nvCxnSpPr>
        <p:spPr>
          <a:xfrm rot="10800000" flipH="1">
            <a:off x="5211725" y="2349725"/>
            <a:ext cx="1572000" cy="8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" name="Google Shape;183;p22"/>
          <p:cNvCxnSpPr/>
          <p:nvPr/>
        </p:nvCxnSpPr>
        <p:spPr>
          <a:xfrm rot="10800000" flipH="1">
            <a:off x="5211725" y="2898975"/>
            <a:ext cx="1572000" cy="8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4" name="Google Shape;184;p22"/>
          <p:cNvCxnSpPr/>
          <p:nvPr/>
        </p:nvCxnSpPr>
        <p:spPr>
          <a:xfrm rot="10800000" flipH="1">
            <a:off x="5144675" y="3208075"/>
            <a:ext cx="1572000" cy="8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" name="Google Shape;185;p22"/>
          <p:cNvCxnSpPr/>
          <p:nvPr/>
        </p:nvCxnSpPr>
        <p:spPr>
          <a:xfrm rot="10800000" flipH="1">
            <a:off x="5144675" y="3342175"/>
            <a:ext cx="1572000" cy="8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6" name="Google Shape;186;p22"/>
          <p:cNvCxnSpPr/>
          <p:nvPr/>
        </p:nvCxnSpPr>
        <p:spPr>
          <a:xfrm rot="10800000" flipH="1">
            <a:off x="5144675" y="3476275"/>
            <a:ext cx="1572000" cy="8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" name="Google Shape;187;p22"/>
          <p:cNvCxnSpPr/>
          <p:nvPr/>
        </p:nvCxnSpPr>
        <p:spPr>
          <a:xfrm rot="10800000" flipH="1">
            <a:off x="5262150" y="3216475"/>
            <a:ext cx="1572000" cy="8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" name="Google Shape;188;p22"/>
          <p:cNvCxnSpPr/>
          <p:nvPr/>
        </p:nvCxnSpPr>
        <p:spPr>
          <a:xfrm rot="10800000" flipH="1">
            <a:off x="5262150" y="3350575"/>
            <a:ext cx="1572000" cy="8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" name="Google Shape;189;p22"/>
          <p:cNvCxnSpPr/>
          <p:nvPr/>
        </p:nvCxnSpPr>
        <p:spPr>
          <a:xfrm rot="10800000" flipH="1">
            <a:off x="5262150" y="3484675"/>
            <a:ext cx="1572000" cy="8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" name="Google Shape;190;p22"/>
          <p:cNvCxnSpPr/>
          <p:nvPr/>
        </p:nvCxnSpPr>
        <p:spPr>
          <a:xfrm rot="10800000" flipH="1">
            <a:off x="5262150" y="4286075"/>
            <a:ext cx="1572000" cy="8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F98B7874-BF75-8B9C-59F4-AD2E65D500C8}"/>
              </a:ext>
            </a:extLst>
          </p:cNvPr>
          <p:cNvGrpSpPr/>
          <p:nvPr/>
        </p:nvGrpSpPr>
        <p:grpSpPr>
          <a:xfrm>
            <a:off x="6952375" y="112675"/>
            <a:ext cx="2112600" cy="4867750"/>
            <a:chOff x="6952375" y="112675"/>
            <a:chExt cx="2112600" cy="4867750"/>
          </a:xfrm>
        </p:grpSpPr>
        <p:sp>
          <p:nvSpPr>
            <p:cNvPr id="3" name="Google Shape;85;p17">
              <a:extLst>
                <a:ext uri="{FF2B5EF4-FFF2-40B4-BE49-F238E27FC236}">
                  <a16:creationId xmlns:a16="http://schemas.microsoft.com/office/drawing/2014/main" id="{877677B3-33A5-6DB6-E65F-E538B797B5DC}"/>
                </a:ext>
              </a:extLst>
            </p:cNvPr>
            <p:cNvSpPr/>
            <p:nvPr/>
          </p:nvSpPr>
          <p:spPr>
            <a:xfrm>
              <a:off x="6952375" y="154925"/>
              <a:ext cx="2112600" cy="48255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9;p17">
              <a:extLst>
                <a:ext uri="{FF2B5EF4-FFF2-40B4-BE49-F238E27FC236}">
                  <a16:creationId xmlns:a16="http://schemas.microsoft.com/office/drawing/2014/main" id="{FEF1A712-0936-1657-73A5-0023C4CFA1D3}"/>
                </a:ext>
              </a:extLst>
            </p:cNvPr>
            <p:cNvSpPr/>
            <p:nvPr/>
          </p:nvSpPr>
          <p:spPr>
            <a:xfrm>
              <a:off x="7155175" y="586875"/>
              <a:ext cx="1715400" cy="1131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1,10,</a:t>
              </a:r>
              <a:r>
                <a:rPr lang="en-US" dirty="0"/>
                <a:t>Nik</a:t>
              </a:r>
              <a:r>
                <a:rPr lang="en" dirty="0"/>
                <a:t>,1/2/2000,$100,000|2, 20,</a:t>
              </a:r>
              <a:r>
                <a:rPr lang="en-US" dirty="0"/>
                <a:t>Kirk</a:t>
              </a:r>
              <a:r>
                <a:rPr lang="en" dirty="0"/>
                <a:t>,3/2/2000|3,30,</a:t>
              </a:r>
              <a:r>
                <a:rPr lang="en-US" dirty="0" err="1"/>
                <a:t>Yagami</a:t>
              </a:r>
              <a:r>
                <a:rPr lang="en" dirty="0"/>
                <a:t>,5/2/2000,$300,000</a:t>
              </a:r>
              <a:endParaRPr dirty="0"/>
            </a:p>
          </p:txBody>
        </p:sp>
        <p:sp>
          <p:nvSpPr>
            <p:cNvPr id="5" name="Google Shape;90;p17">
              <a:extLst>
                <a:ext uri="{FF2B5EF4-FFF2-40B4-BE49-F238E27FC236}">
                  <a16:creationId xmlns:a16="http://schemas.microsoft.com/office/drawing/2014/main" id="{723C3FE8-B440-F0A4-B423-833EAF37B461}"/>
                </a:ext>
              </a:extLst>
            </p:cNvPr>
            <p:cNvSpPr/>
            <p:nvPr/>
          </p:nvSpPr>
          <p:spPr>
            <a:xfrm>
              <a:off x="7155175" y="2081875"/>
              <a:ext cx="1715400" cy="3633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( Rows 4,5,6 ) …...</a:t>
              </a:r>
              <a:endParaRPr dirty="0"/>
            </a:p>
          </p:txBody>
        </p:sp>
        <p:sp>
          <p:nvSpPr>
            <p:cNvPr id="6" name="Google Shape;91;p17">
              <a:extLst>
                <a:ext uri="{FF2B5EF4-FFF2-40B4-BE49-F238E27FC236}">
                  <a16:creationId xmlns:a16="http://schemas.microsoft.com/office/drawing/2014/main" id="{FAE37840-82F3-CCE3-0D88-EE38E7E69153}"/>
                </a:ext>
              </a:extLst>
            </p:cNvPr>
            <p:cNvSpPr/>
            <p:nvPr/>
          </p:nvSpPr>
          <p:spPr>
            <a:xfrm>
              <a:off x="7155175" y="3724475"/>
              <a:ext cx="1715400" cy="1131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More rows….1000,10000,Eddard,1/27/2000,$250,000</a:t>
              </a:r>
              <a:endParaRPr dirty="0"/>
            </a:p>
          </p:txBody>
        </p:sp>
        <p:sp>
          <p:nvSpPr>
            <p:cNvPr id="7" name="Google Shape;92;p17">
              <a:extLst>
                <a:ext uri="{FF2B5EF4-FFF2-40B4-BE49-F238E27FC236}">
                  <a16:creationId xmlns:a16="http://schemas.microsoft.com/office/drawing/2014/main" id="{81ED5BB8-352B-6FC2-0EDF-838ACB92B006}"/>
                </a:ext>
              </a:extLst>
            </p:cNvPr>
            <p:cNvSpPr txBox="1"/>
            <p:nvPr/>
          </p:nvSpPr>
          <p:spPr>
            <a:xfrm>
              <a:off x="7602925" y="112675"/>
              <a:ext cx="819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</a:rPr>
                <a:t>Page 0</a:t>
              </a: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" name="Google Shape;93;p17">
              <a:extLst>
                <a:ext uri="{FF2B5EF4-FFF2-40B4-BE49-F238E27FC236}">
                  <a16:creationId xmlns:a16="http://schemas.microsoft.com/office/drawing/2014/main" id="{91A8CB55-AA8C-B1B1-B243-D41AB921C6C6}"/>
                </a:ext>
              </a:extLst>
            </p:cNvPr>
            <p:cNvSpPr txBox="1"/>
            <p:nvPr/>
          </p:nvSpPr>
          <p:spPr>
            <a:xfrm>
              <a:off x="7602925" y="1718475"/>
              <a:ext cx="819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Page 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94;p17">
              <a:extLst>
                <a:ext uri="{FF2B5EF4-FFF2-40B4-BE49-F238E27FC236}">
                  <a16:creationId xmlns:a16="http://schemas.microsoft.com/office/drawing/2014/main" id="{73821517-BB12-E531-27A8-51C3836C3C3C}"/>
                </a:ext>
              </a:extLst>
            </p:cNvPr>
            <p:cNvSpPr txBox="1"/>
            <p:nvPr/>
          </p:nvSpPr>
          <p:spPr>
            <a:xfrm>
              <a:off x="7450525" y="3400475"/>
              <a:ext cx="1048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Page 333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95;p17">
              <a:extLst>
                <a:ext uri="{FF2B5EF4-FFF2-40B4-BE49-F238E27FC236}">
                  <a16:creationId xmlns:a16="http://schemas.microsoft.com/office/drawing/2014/main" id="{54E3E36F-70F2-FD94-9207-F8031A8F3855}"/>
                </a:ext>
              </a:extLst>
            </p:cNvPr>
            <p:cNvSpPr/>
            <p:nvPr/>
          </p:nvSpPr>
          <p:spPr>
            <a:xfrm>
              <a:off x="7155175" y="2721525"/>
              <a:ext cx="1715400" cy="3633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 Rows 7,8,9 ) …...</a:t>
              </a:r>
              <a:endParaRPr/>
            </a:p>
          </p:txBody>
        </p:sp>
        <p:sp>
          <p:nvSpPr>
            <p:cNvPr id="11" name="Google Shape;96;p17">
              <a:extLst>
                <a:ext uri="{FF2B5EF4-FFF2-40B4-BE49-F238E27FC236}">
                  <a16:creationId xmlns:a16="http://schemas.microsoft.com/office/drawing/2014/main" id="{A0410BE6-615C-3168-64AA-4027F18DE5D1}"/>
                </a:ext>
              </a:extLst>
            </p:cNvPr>
            <p:cNvSpPr txBox="1"/>
            <p:nvPr/>
          </p:nvSpPr>
          <p:spPr>
            <a:xfrm>
              <a:off x="7602925" y="2358125"/>
              <a:ext cx="819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Page 2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97;p17">
              <a:extLst>
                <a:ext uri="{FF2B5EF4-FFF2-40B4-BE49-F238E27FC236}">
                  <a16:creationId xmlns:a16="http://schemas.microsoft.com/office/drawing/2014/main" id="{AF18A471-2E0D-F5F8-D208-693CC9443002}"/>
                </a:ext>
              </a:extLst>
            </p:cNvPr>
            <p:cNvSpPr txBox="1"/>
            <p:nvPr/>
          </p:nvSpPr>
          <p:spPr>
            <a:xfrm>
              <a:off x="7674925" y="3012163"/>
              <a:ext cx="819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…….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311700" y="1508250"/>
            <a:ext cx="4260300" cy="21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With Index -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 * FROM EMP WHERE EMP_ID = 10000;</a:t>
            </a:r>
            <a:endParaRPr dirty="0"/>
          </a:p>
        </p:txBody>
      </p:sp>
      <p:sp>
        <p:nvSpPr>
          <p:cNvPr id="196" name="Google Shape;196;p23"/>
          <p:cNvSpPr/>
          <p:nvPr/>
        </p:nvSpPr>
        <p:spPr>
          <a:xfrm>
            <a:off x="5338225" y="170850"/>
            <a:ext cx="3549300" cy="4801800"/>
          </a:xfrm>
          <a:prstGeom prst="rect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3"/>
          <p:cNvSpPr txBox="1"/>
          <p:nvPr/>
        </p:nvSpPr>
        <p:spPr>
          <a:xfrm>
            <a:off x="4425250" y="215550"/>
            <a:ext cx="1200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Index on EMP_ID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5498800" y="503550"/>
            <a:ext cx="3160800" cy="1131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(1,0) | 20 (2,0) | 30 (3,0)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 (4,1) | 50 (5,1) | 60 (6,1)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70 (7,2) | 80 (8,2) | 90 (9,2)</a:t>
            </a:r>
            <a:endParaRPr/>
          </a:p>
        </p:txBody>
      </p:sp>
      <p:sp>
        <p:nvSpPr>
          <p:cNvPr id="199" name="Google Shape;199;p23"/>
          <p:cNvSpPr txBox="1"/>
          <p:nvPr/>
        </p:nvSpPr>
        <p:spPr>
          <a:xfrm>
            <a:off x="6702913" y="170847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6702913" y="1635147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6702913" y="3040297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…..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2" name="Google Shape;202;p23"/>
          <p:cNvSpPr/>
          <p:nvPr/>
        </p:nvSpPr>
        <p:spPr>
          <a:xfrm>
            <a:off x="5498800" y="1958400"/>
            <a:ext cx="3160800" cy="1131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 (10,3) | 110 (11,3) | 120 (12,3)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130 (13,4) | 140 (14,4) | 150 (15,4)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160 (16,5) | 170 (17,5) | 180 (18,5)</a:t>
            </a:r>
            <a:endParaRPr/>
          </a:p>
        </p:txBody>
      </p:sp>
      <p:sp>
        <p:nvSpPr>
          <p:cNvPr id="203" name="Google Shape;203;p23"/>
          <p:cNvSpPr txBox="1"/>
          <p:nvPr/>
        </p:nvSpPr>
        <p:spPr>
          <a:xfrm>
            <a:off x="6559238" y="3392597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5498800" y="3716600"/>
            <a:ext cx="3160800" cy="1131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9920 (992,331) | 9930 (993,331) | 9940 (994,331) </a:t>
            </a:r>
            <a:endParaRPr sz="10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9950 (995,332) | 9960 (996,332) | 9970 (997,332) </a:t>
            </a:r>
            <a:endParaRPr sz="10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9980 (998,333) | 9990 (999,333) | 10000 (1000,333)</a:t>
            </a:r>
            <a:endParaRPr sz="1000"/>
          </a:p>
        </p:txBody>
      </p:sp>
      <p:cxnSp>
        <p:nvCxnSpPr>
          <p:cNvPr id="205" name="Google Shape;205;p23"/>
          <p:cNvCxnSpPr/>
          <p:nvPr/>
        </p:nvCxnSpPr>
        <p:spPr>
          <a:xfrm rot="10800000" flipH="1">
            <a:off x="4019850" y="3906950"/>
            <a:ext cx="1276200" cy="59400"/>
          </a:xfrm>
          <a:prstGeom prst="straightConnector1">
            <a:avLst/>
          </a:prstGeom>
          <a:noFill/>
          <a:ln w="38100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" name="Google Shape;206;p23"/>
          <p:cNvCxnSpPr/>
          <p:nvPr/>
        </p:nvCxnSpPr>
        <p:spPr>
          <a:xfrm rot="10800000" flipH="1">
            <a:off x="4019850" y="1076150"/>
            <a:ext cx="1276200" cy="59400"/>
          </a:xfrm>
          <a:prstGeom prst="straightConnector1">
            <a:avLst/>
          </a:prstGeom>
          <a:noFill/>
          <a:ln w="38100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7" name="Google Shape;207;p23"/>
          <p:cNvSpPr txBox="1">
            <a:spLocks noGrp="1"/>
          </p:cNvSpPr>
          <p:nvPr>
            <p:ph type="title"/>
          </p:nvPr>
        </p:nvSpPr>
        <p:spPr>
          <a:xfrm>
            <a:off x="988050" y="4007950"/>
            <a:ext cx="42603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>
                <a:solidFill>
                  <a:schemeClr val="accent5"/>
                </a:solidFill>
              </a:rPr>
              <a:t>10000 (1000,333)</a:t>
            </a:r>
            <a:endParaRPr sz="57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/>
        </p:nvSpPr>
        <p:spPr>
          <a:xfrm>
            <a:off x="6335425" y="154925"/>
            <a:ext cx="77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Heap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6952375" y="154925"/>
            <a:ext cx="2112600" cy="4825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7155175" y="586875"/>
            <a:ext cx="1715400" cy="1131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1,10,</a:t>
            </a:r>
            <a:r>
              <a:rPr lang="en-US" dirty="0"/>
              <a:t>Nik</a:t>
            </a:r>
            <a:r>
              <a:rPr lang="en" dirty="0"/>
              <a:t>,1/2/1988,$100,000|2, 20,</a:t>
            </a:r>
            <a:r>
              <a:rPr lang="en-US" dirty="0"/>
              <a:t>Kirk</a:t>
            </a:r>
            <a:r>
              <a:rPr lang="en" dirty="0"/>
              <a:t>,3/2/1977|3,30,</a:t>
            </a:r>
            <a:r>
              <a:rPr lang="en-US" dirty="0" err="1"/>
              <a:t>Yagami</a:t>
            </a:r>
            <a:r>
              <a:rPr lang="en" dirty="0"/>
              <a:t>,5/2/1982,$300,000</a:t>
            </a:r>
            <a:endParaRPr dirty="0"/>
          </a:p>
        </p:txBody>
      </p:sp>
      <p:sp>
        <p:nvSpPr>
          <p:cNvPr id="215" name="Google Shape;215;p24"/>
          <p:cNvSpPr/>
          <p:nvPr/>
        </p:nvSpPr>
        <p:spPr>
          <a:xfrm>
            <a:off x="7155175" y="2081875"/>
            <a:ext cx="1715400" cy="3633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Rows 4,5,6 ) …...</a:t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7155175" y="3724475"/>
            <a:ext cx="1715400" cy="1131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rows….1000,10000,Eddard,1/27/1999,$250,000</a:t>
            </a:r>
            <a:endParaRPr/>
          </a:p>
        </p:txBody>
      </p:sp>
      <p:sp>
        <p:nvSpPr>
          <p:cNvPr id="217" name="Google Shape;217;p24"/>
          <p:cNvSpPr txBox="1"/>
          <p:nvPr/>
        </p:nvSpPr>
        <p:spPr>
          <a:xfrm>
            <a:off x="7602925" y="112675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7602925" y="1718475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7450525" y="3400475"/>
            <a:ext cx="104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333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7155175" y="2721525"/>
            <a:ext cx="1715400" cy="3633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Rows 7,8,9 ) …...</a:t>
            </a:r>
            <a:endParaRPr/>
          </a:p>
        </p:txBody>
      </p:sp>
      <p:sp>
        <p:nvSpPr>
          <p:cNvPr id="221" name="Google Shape;221;p24"/>
          <p:cNvSpPr txBox="1"/>
          <p:nvPr/>
        </p:nvSpPr>
        <p:spPr>
          <a:xfrm>
            <a:off x="7602925" y="2358125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7674925" y="3012163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…….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311700" y="1508250"/>
            <a:ext cx="4260300" cy="21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Index -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* FROM EMP WHERE EMP_ID = 10000;</a:t>
            </a:r>
            <a:endParaRPr/>
          </a:p>
        </p:txBody>
      </p:sp>
      <p:cxnSp>
        <p:nvCxnSpPr>
          <p:cNvPr id="224" name="Google Shape;224;p24"/>
          <p:cNvCxnSpPr/>
          <p:nvPr/>
        </p:nvCxnSpPr>
        <p:spPr>
          <a:xfrm rot="10800000" flipH="1">
            <a:off x="5262150" y="4286075"/>
            <a:ext cx="1572000" cy="8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5" name="Google Shape;225;p24"/>
          <p:cNvSpPr txBox="1">
            <a:spLocks noGrp="1"/>
          </p:cNvSpPr>
          <p:nvPr>
            <p:ph type="title"/>
          </p:nvPr>
        </p:nvSpPr>
        <p:spPr>
          <a:xfrm>
            <a:off x="641575" y="154925"/>
            <a:ext cx="42603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10">
                <a:solidFill>
                  <a:schemeClr val="accent5"/>
                </a:solidFill>
              </a:rPr>
              <a:t>10000 (1000,333)</a:t>
            </a:r>
            <a:endParaRPr sz="2310">
              <a:solidFill>
                <a:schemeClr val="accent5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10">
                <a:solidFill>
                  <a:schemeClr val="accent5"/>
                </a:solidFill>
              </a:rPr>
              <a:t>Fetch page 333, and pull row 10000</a:t>
            </a:r>
            <a:endParaRPr sz="231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	</a:t>
            </a:r>
            <a:endParaRPr/>
          </a:p>
        </p:txBody>
      </p:sp>
      <p:sp>
        <p:nvSpPr>
          <p:cNvPr id="231" name="Google Shape;23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the heap table can be organized around a single index. This is called a clustered index or an Index Organized Table.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Primary key is usually a clustered index unless otherwise specified.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MySQL InnoDB always have a primary key (clustered index) other indexes point to the primary key “value”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Postgres only have secondary indexes and all indexes point directly to the row_id which lives in the heap.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concepts - Summary</a:t>
            </a:r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Table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Row_id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Page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IO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Heap data structure 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Index data structure b-tree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Example of a query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 panose="030F0702030302020204" pitchFamily="66" charset="0"/>
              </a:rPr>
              <a:t>Storage concepts</a:t>
            </a:r>
            <a:endParaRPr>
              <a:latin typeface="Comic Sans MS" panose="030F0702030302020204" pitchFamily="66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 dirty="0">
                <a:latin typeface="Comic Sans MS" panose="030F0702030302020204" pitchFamily="66" charset="0"/>
              </a:rPr>
              <a:t>Table</a:t>
            </a:r>
            <a:endParaRPr sz="2300" dirty="0">
              <a:latin typeface="Comic Sans MS" panose="030F0702030302020204" pitchFamily="66" charset="0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 dirty="0">
                <a:latin typeface="Comic Sans MS" panose="030F0702030302020204" pitchFamily="66" charset="0"/>
              </a:rPr>
              <a:t>Row_id</a:t>
            </a:r>
            <a:endParaRPr sz="2300" dirty="0">
              <a:latin typeface="Comic Sans MS" panose="030F0702030302020204" pitchFamily="66" charset="0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 dirty="0">
                <a:latin typeface="Comic Sans MS" panose="030F0702030302020204" pitchFamily="66" charset="0"/>
              </a:rPr>
              <a:t>Page</a:t>
            </a:r>
            <a:endParaRPr sz="2300" dirty="0">
              <a:latin typeface="Comic Sans MS" panose="030F0702030302020204" pitchFamily="66" charset="0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 dirty="0">
                <a:latin typeface="Comic Sans MS" panose="030F0702030302020204" pitchFamily="66" charset="0"/>
              </a:rPr>
              <a:t>IO</a:t>
            </a:r>
            <a:endParaRPr sz="2300" dirty="0">
              <a:latin typeface="Comic Sans MS" panose="030F0702030302020204" pitchFamily="66" charset="0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 dirty="0">
                <a:latin typeface="Comic Sans MS" panose="030F0702030302020204" pitchFamily="66" charset="0"/>
              </a:rPr>
              <a:t>Heap data structure </a:t>
            </a:r>
            <a:endParaRPr sz="2300" dirty="0">
              <a:latin typeface="Comic Sans MS" panose="030F0702030302020204" pitchFamily="66" charset="0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 dirty="0">
                <a:latin typeface="Comic Sans MS" panose="030F0702030302020204" pitchFamily="66" charset="0"/>
              </a:rPr>
              <a:t>Index data structure b-tree</a:t>
            </a:r>
            <a:endParaRPr sz="2300" dirty="0">
              <a:latin typeface="Comic Sans MS" panose="030F0702030302020204" pitchFamily="66" charset="0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 dirty="0">
                <a:latin typeface="Comic Sans MS" panose="030F0702030302020204" pitchFamily="66" charset="0"/>
              </a:rPr>
              <a:t>Example of a query</a:t>
            </a:r>
            <a:endParaRPr sz="23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394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Table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68" name="Google Shape;68;p15"/>
          <p:cNvGraphicFramePr/>
          <p:nvPr>
            <p:extLst>
              <p:ext uri="{D42A27DB-BD31-4B8C-83A1-F6EECF244321}">
                <p14:modId xmlns:p14="http://schemas.microsoft.com/office/powerpoint/2010/main" val="1339134666"/>
              </p:ext>
            </p:extLst>
          </p:nvPr>
        </p:nvGraphicFramePr>
        <p:xfrm>
          <a:off x="2275038" y="1698495"/>
          <a:ext cx="4267125" cy="1836275"/>
        </p:xfrm>
        <a:graphic>
          <a:graphicData uri="http://schemas.openxmlformats.org/drawingml/2006/table">
            <a:tbl>
              <a:tblPr>
                <a:noFill/>
                <a:tableStyleId>{68183C51-4F36-41DA-A9CE-579C06C7B217}</a:tableStyleId>
              </a:tblPr>
              <a:tblGrid>
                <a:gridCol w="85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emp_id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emp_name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emp_dob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emp_salary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00"/>
                          </a:solidFill>
                        </a:rPr>
                        <a:t>10</a:t>
                      </a:r>
                      <a:endParaRPr dirty="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00"/>
                          </a:solidFill>
                        </a:rPr>
                        <a:t>Nik</a:t>
                      </a:r>
                      <a:endParaRPr dirty="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00"/>
                          </a:solidFill>
                        </a:rPr>
                        <a:t>1/2/2000</a:t>
                      </a:r>
                      <a:endParaRPr dirty="0"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$100,000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</a:rPr>
                        <a:t>20</a:t>
                      </a:r>
                      <a:endParaRPr dirty="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</a:rPr>
                        <a:t>Kirk</a:t>
                      </a:r>
                      <a:endParaRPr dirty="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</a:rPr>
                        <a:t>3/2/2000</a:t>
                      </a:r>
                      <a:endParaRPr dirty="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$200,000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</a:rPr>
                        <a:t>30</a:t>
                      </a:r>
                      <a:endParaRPr dirty="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</a:rPr>
                        <a:t>Yagami</a:t>
                      </a:r>
                      <a:endParaRPr dirty="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</a:rPr>
                        <a:t>5/2/2000</a:t>
                      </a:r>
                      <a:endParaRPr dirty="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</a:rPr>
                        <a:t>$300,000</a:t>
                      </a:r>
                      <a:endParaRPr dirty="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9" name="Google Shape;69;p15"/>
          <p:cNvSpPr txBox="1"/>
          <p:nvPr/>
        </p:nvSpPr>
        <p:spPr>
          <a:xfrm>
            <a:off x="5052725" y="805250"/>
            <a:ext cx="94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column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0" name="Google Shape;70;p15"/>
          <p:cNvCxnSpPr>
            <a:stCxn id="69" idx="1"/>
          </p:cNvCxnSpPr>
          <p:nvPr/>
        </p:nvCxnSpPr>
        <p:spPr>
          <a:xfrm flipH="1">
            <a:off x="4645325" y="1005350"/>
            <a:ext cx="407400" cy="7722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" name="Google Shape;71;p15"/>
          <p:cNvSpPr txBox="1"/>
          <p:nvPr/>
        </p:nvSpPr>
        <p:spPr>
          <a:xfrm>
            <a:off x="717625" y="2766175"/>
            <a:ext cx="94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row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2" name="Google Shape;72;p15"/>
          <p:cNvCxnSpPr>
            <a:stCxn id="71" idx="0"/>
          </p:cNvCxnSpPr>
          <p:nvPr/>
        </p:nvCxnSpPr>
        <p:spPr>
          <a:xfrm rot="10800000" flipH="1">
            <a:off x="1189975" y="2411275"/>
            <a:ext cx="1114500" cy="3549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394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Row_ID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79" name="Google Shape;79;p16"/>
          <p:cNvGraphicFramePr/>
          <p:nvPr>
            <p:extLst>
              <p:ext uri="{D42A27DB-BD31-4B8C-83A1-F6EECF244321}">
                <p14:modId xmlns:p14="http://schemas.microsoft.com/office/powerpoint/2010/main" val="1655553919"/>
              </p:ext>
            </p:extLst>
          </p:nvPr>
        </p:nvGraphicFramePr>
        <p:xfrm>
          <a:off x="1835588" y="1942532"/>
          <a:ext cx="5002350" cy="1836275"/>
        </p:xfrm>
        <a:graphic>
          <a:graphicData uri="http://schemas.openxmlformats.org/drawingml/2006/table">
            <a:tbl>
              <a:tblPr>
                <a:noFill/>
                <a:tableStyleId>{68183C51-4F36-41DA-A9CE-579C06C7B217}</a:tableStyleId>
              </a:tblPr>
              <a:tblGrid>
                <a:gridCol w="85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</a:rPr>
                        <a:t>row_id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emp_id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emp_name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emp_dob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emp_salary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</a:rPr>
                        <a:t>2000</a:t>
                      </a:r>
                      <a:endParaRPr dirty="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Nik</a:t>
                      </a:r>
                      <a:endParaRPr dirty="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</a:rPr>
                        <a:t>1/2/2000</a:t>
                      </a:r>
                      <a:endParaRPr dirty="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$100,000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2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3000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Kirk</a:t>
                      </a:r>
                      <a:endParaRPr dirty="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</a:rPr>
                        <a:t>3/2/2000</a:t>
                      </a:r>
                      <a:endParaRPr dirty="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$200,000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3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4000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accent2"/>
                          </a:solidFill>
                        </a:rPr>
                        <a:t>Yagami</a:t>
                      </a:r>
                      <a:endParaRPr dirty="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</a:rPr>
                        <a:t>5/2/2000</a:t>
                      </a:r>
                      <a:endParaRPr dirty="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</a:rPr>
                        <a:t>$300,000</a:t>
                      </a:r>
                      <a:endParaRPr dirty="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" name="Google Shape;80;p16"/>
          <p:cNvSpPr txBox="1"/>
          <p:nvPr/>
        </p:nvSpPr>
        <p:spPr>
          <a:xfrm>
            <a:off x="311700" y="1024975"/>
            <a:ext cx="7071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Internal and system maintained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 certain databases (mysql -innoDB) it is the same as the primary key but other databases like Postgres have a system column row_id (tuple_id)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276000"/>
            <a:ext cx="62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</a:t>
            </a:r>
            <a:endParaRPr/>
          </a:p>
        </p:txBody>
      </p:sp>
      <p:graphicFrame>
        <p:nvGraphicFramePr>
          <p:cNvPr id="87" name="Google Shape;87;p17"/>
          <p:cNvGraphicFramePr/>
          <p:nvPr>
            <p:extLst>
              <p:ext uri="{D42A27DB-BD31-4B8C-83A1-F6EECF244321}">
                <p14:modId xmlns:p14="http://schemas.microsoft.com/office/powerpoint/2010/main" val="250975923"/>
              </p:ext>
            </p:extLst>
          </p:nvPr>
        </p:nvGraphicFramePr>
        <p:xfrm>
          <a:off x="787638" y="2528532"/>
          <a:ext cx="4565675" cy="2451900"/>
        </p:xfrm>
        <a:graphic>
          <a:graphicData uri="http://schemas.openxmlformats.org/drawingml/2006/table">
            <a:tbl>
              <a:tblPr>
                <a:noFill/>
                <a:tableStyleId>{68183C51-4F36-41DA-A9CE-579C06C7B217}</a:tableStyleId>
              </a:tblPr>
              <a:tblGrid>
                <a:gridCol w="7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6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</a:rPr>
                        <a:t>row_id</a:t>
                      </a:r>
                      <a:endParaRPr sz="1100" dirty="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emp_id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emp_name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emp_dob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emp_salary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1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10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2"/>
                          </a:solidFill>
                        </a:rPr>
                        <a:t>Nik</a:t>
                      </a:r>
                      <a:endParaRPr sz="1100" dirty="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2"/>
                          </a:solidFill>
                        </a:rPr>
                        <a:t>1/2/2000</a:t>
                      </a:r>
                      <a:endParaRPr sz="1100" dirty="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$100,000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2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20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accent2"/>
                          </a:solidFill>
                        </a:rPr>
                        <a:t>Kirk</a:t>
                      </a:r>
                      <a:endParaRPr sz="1100" dirty="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2"/>
                          </a:solidFill>
                        </a:rPr>
                        <a:t>3/2/2000</a:t>
                      </a:r>
                      <a:endParaRPr sz="1100" dirty="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$200,000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3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30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chemeClr val="accent2"/>
                          </a:solidFill>
                        </a:rPr>
                        <a:t>Yagami</a:t>
                      </a:r>
                      <a:endParaRPr sz="1100" dirty="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2"/>
                          </a:solidFill>
                        </a:rPr>
                        <a:t>5/2/2000</a:t>
                      </a:r>
                      <a:endParaRPr sz="1100" dirty="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$300,000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...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..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...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….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….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1000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10000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</a:rPr>
                        <a:t>Eddard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2"/>
                          </a:solidFill>
                        </a:rPr>
                        <a:t>1/27/2000</a:t>
                      </a:r>
                      <a:endParaRPr sz="1100" dirty="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2"/>
                          </a:solidFill>
                        </a:rPr>
                        <a:t>$250,000</a:t>
                      </a:r>
                      <a:endParaRPr sz="1100" dirty="0">
                        <a:solidFill>
                          <a:schemeClr val="accent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8" name="Google Shape;88;p17"/>
          <p:cNvSpPr txBox="1"/>
          <p:nvPr/>
        </p:nvSpPr>
        <p:spPr>
          <a:xfrm>
            <a:off x="269450" y="786375"/>
            <a:ext cx="60321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Depending on the storage model (row vs column store), the rows are stored and read in logical pages. 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The database doesn’t read a single row, it reads a page or more in a single IO and we get a lot of rows in that IO.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Each page has a size (e.g. 8KB in postgres, 16KB in MySQL)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Assume each page holds 3 rows in this example, with 1001 rows you will have 1001/3 = 333~ pages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91F3A2-D939-7A22-5603-CFE4CD491AA0}"/>
              </a:ext>
            </a:extLst>
          </p:cNvPr>
          <p:cNvGrpSpPr/>
          <p:nvPr/>
        </p:nvGrpSpPr>
        <p:grpSpPr>
          <a:xfrm>
            <a:off x="6952375" y="112675"/>
            <a:ext cx="2112600" cy="4867750"/>
            <a:chOff x="6952375" y="112675"/>
            <a:chExt cx="2112600" cy="4867750"/>
          </a:xfrm>
        </p:grpSpPr>
        <p:sp>
          <p:nvSpPr>
            <p:cNvPr id="85" name="Google Shape;85;p17"/>
            <p:cNvSpPr/>
            <p:nvPr/>
          </p:nvSpPr>
          <p:spPr>
            <a:xfrm>
              <a:off x="6952375" y="154925"/>
              <a:ext cx="2112600" cy="48255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7155175" y="586875"/>
              <a:ext cx="1715400" cy="113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1,10,</a:t>
              </a:r>
              <a:r>
                <a:rPr lang="en-US" dirty="0"/>
                <a:t>Nik</a:t>
              </a:r>
              <a:r>
                <a:rPr lang="en" dirty="0"/>
                <a:t>,1/2/2000,$100,000|2, 20,</a:t>
              </a:r>
              <a:r>
                <a:rPr lang="en-US" dirty="0"/>
                <a:t>Kirk</a:t>
              </a:r>
              <a:r>
                <a:rPr lang="en" dirty="0"/>
                <a:t>,3/2/2000|3,30,</a:t>
              </a:r>
              <a:r>
                <a:rPr lang="en-US" dirty="0" err="1"/>
                <a:t>Yagami</a:t>
              </a:r>
              <a:r>
                <a:rPr lang="en" dirty="0"/>
                <a:t>,5/2/2000,$300,000</a:t>
              </a:r>
              <a:endParaRPr dirty="0"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7155175" y="2081875"/>
              <a:ext cx="1715400" cy="363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( Rows 4,5,6 ) …...</a:t>
              </a:r>
              <a:endParaRPr dirty="0"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7155175" y="3724475"/>
              <a:ext cx="1715400" cy="113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More rows….1000,10000,Eddard,1/27/2000,$250,000</a:t>
              </a:r>
              <a:endParaRPr dirty="0"/>
            </a:p>
          </p:txBody>
        </p:sp>
        <p:sp>
          <p:nvSpPr>
            <p:cNvPr id="92" name="Google Shape;92;p17"/>
            <p:cNvSpPr txBox="1"/>
            <p:nvPr/>
          </p:nvSpPr>
          <p:spPr>
            <a:xfrm>
              <a:off x="7602925" y="112675"/>
              <a:ext cx="819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</a:rPr>
                <a:t>Page 0</a:t>
              </a: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93" name="Google Shape;93;p17"/>
            <p:cNvSpPr txBox="1"/>
            <p:nvPr/>
          </p:nvSpPr>
          <p:spPr>
            <a:xfrm>
              <a:off x="7602925" y="1718475"/>
              <a:ext cx="819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Page 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" name="Google Shape;94;p17"/>
            <p:cNvSpPr txBox="1"/>
            <p:nvPr/>
          </p:nvSpPr>
          <p:spPr>
            <a:xfrm>
              <a:off x="7450525" y="3400475"/>
              <a:ext cx="1048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Page 333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155175" y="2721525"/>
              <a:ext cx="1715400" cy="363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 Rows 7,8,9 ) …...</a:t>
              </a:r>
              <a:endParaRPr/>
            </a:p>
          </p:txBody>
        </p:sp>
        <p:sp>
          <p:nvSpPr>
            <p:cNvPr id="96" name="Google Shape;96;p17"/>
            <p:cNvSpPr txBox="1"/>
            <p:nvPr/>
          </p:nvSpPr>
          <p:spPr>
            <a:xfrm>
              <a:off x="7602925" y="2358125"/>
              <a:ext cx="819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Page 2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" name="Google Shape;97;p17"/>
            <p:cNvSpPr txBox="1"/>
            <p:nvPr/>
          </p:nvSpPr>
          <p:spPr>
            <a:xfrm>
              <a:off x="7674925" y="3012163"/>
              <a:ext cx="819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…….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387775" y="1126350"/>
            <a:ext cx="6598500" cy="3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IO operation (input/output) is a read request to the disk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We try to minimize this as much as possible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An IO can fetch 1 page or more depending on the disk partitions and other factors 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An IO cannot read a single row, its a page with many rows in them, you get them for free. 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You want to minimize the number of IOs as they are expensive. 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Some IOs in operating systems goes to the operating system cache and not disk</a:t>
            </a:r>
            <a:endParaRPr sz="1500">
              <a:solidFill>
                <a:schemeClr val="dk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9142BB2-33AE-F51D-6504-45154C7384DC}"/>
              </a:ext>
            </a:extLst>
          </p:cNvPr>
          <p:cNvGrpSpPr/>
          <p:nvPr/>
        </p:nvGrpSpPr>
        <p:grpSpPr>
          <a:xfrm>
            <a:off x="6952375" y="112675"/>
            <a:ext cx="2112600" cy="4867750"/>
            <a:chOff x="6952375" y="112675"/>
            <a:chExt cx="2112600" cy="4867750"/>
          </a:xfrm>
        </p:grpSpPr>
        <p:sp>
          <p:nvSpPr>
            <p:cNvPr id="3" name="Google Shape;85;p17">
              <a:extLst>
                <a:ext uri="{FF2B5EF4-FFF2-40B4-BE49-F238E27FC236}">
                  <a16:creationId xmlns:a16="http://schemas.microsoft.com/office/drawing/2014/main" id="{F21CF7AC-2B28-940E-748E-B566FD0B0E00}"/>
                </a:ext>
              </a:extLst>
            </p:cNvPr>
            <p:cNvSpPr/>
            <p:nvPr/>
          </p:nvSpPr>
          <p:spPr>
            <a:xfrm>
              <a:off x="6952375" y="154925"/>
              <a:ext cx="2112600" cy="48255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9;p17">
              <a:extLst>
                <a:ext uri="{FF2B5EF4-FFF2-40B4-BE49-F238E27FC236}">
                  <a16:creationId xmlns:a16="http://schemas.microsoft.com/office/drawing/2014/main" id="{744FBCB6-8C96-5135-A84F-4F7D6B63663F}"/>
                </a:ext>
              </a:extLst>
            </p:cNvPr>
            <p:cNvSpPr/>
            <p:nvPr/>
          </p:nvSpPr>
          <p:spPr>
            <a:xfrm>
              <a:off x="7155175" y="586875"/>
              <a:ext cx="1715400" cy="113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1,10,</a:t>
              </a:r>
              <a:r>
                <a:rPr lang="en-US" dirty="0"/>
                <a:t>Nik</a:t>
              </a:r>
              <a:r>
                <a:rPr lang="en" dirty="0"/>
                <a:t>,1/2/2000,$100,000|2, 20,</a:t>
              </a:r>
              <a:r>
                <a:rPr lang="en-US" dirty="0"/>
                <a:t>Kirk</a:t>
              </a:r>
              <a:r>
                <a:rPr lang="en" dirty="0"/>
                <a:t>,3/2/2000|3,30,</a:t>
              </a:r>
              <a:r>
                <a:rPr lang="en-US" dirty="0" err="1"/>
                <a:t>Yagami</a:t>
              </a:r>
              <a:r>
                <a:rPr lang="en" dirty="0"/>
                <a:t>,5/2/2000,$300,000</a:t>
              </a:r>
              <a:endParaRPr dirty="0"/>
            </a:p>
          </p:txBody>
        </p:sp>
        <p:sp>
          <p:nvSpPr>
            <p:cNvPr id="5" name="Google Shape;90;p17">
              <a:extLst>
                <a:ext uri="{FF2B5EF4-FFF2-40B4-BE49-F238E27FC236}">
                  <a16:creationId xmlns:a16="http://schemas.microsoft.com/office/drawing/2014/main" id="{48EEEE16-5B0D-118F-8497-E52C7542BA71}"/>
                </a:ext>
              </a:extLst>
            </p:cNvPr>
            <p:cNvSpPr/>
            <p:nvPr/>
          </p:nvSpPr>
          <p:spPr>
            <a:xfrm>
              <a:off x="7155175" y="2081875"/>
              <a:ext cx="1715400" cy="363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( Rows 4,5,6 ) …...</a:t>
              </a:r>
              <a:endParaRPr dirty="0"/>
            </a:p>
          </p:txBody>
        </p:sp>
        <p:sp>
          <p:nvSpPr>
            <p:cNvPr id="6" name="Google Shape;91;p17">
              <a:extLst>
                <a:ext uri="{FF2B5EF4-FFF2-40B4-BE49-F238E27FC236}">
                  <a16:creationId xmlns:a16="http://schemas.microsoft.com/office/drawing/2014/main" id="{514607CA-7D97-A1B8-59A4-055F691D5964}"/>
                </a:ext>
              </a:extLst>
            </p:cNvPr>
            <p:cNvSpPr/>
            <p:nvPr/>
          </p:nvSpPr>
          <p:spPr>
            <a:xfrm>
              <a:off x="7155175" y="3724475"/>
              <a:ext cx="1715400" cy="113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More rows….1000,10000,Eddard,1/27/2000,$250,000</a:t>
              </a:r>
              <a:endParaRPr dirty="0"/>
            </a:p>
          </p:txBody>
        </p:sp>
        <p:sp>
          <p:nvSpPr>
            <p:cNvPr id="7" name="Google Shape;92;p17">
              <a:extLst>
                <a:ext uri="{FF2B5EF4-FFF2-40B4-BE49-F238E27FC236}">
                  <a16:creationId xmlns:a16="http://schemas.microsoft.com/office/drawing/2014/main" id="{B97109CD-4643-3E87-55FC-A8621DA736AD}"/>
                </a:ext>
              </a:extLst>
            </p:cNvPr>
            <p:cNvSpPr txBox="1"/>
            <p:nvPr/>
          </p:nvSpPr>
          <p:spPr>
            <a:xfrm>
              <a:off x="7602925" y="112675"/>
              <a:ext cx="819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</a:rPr>
                <a:t>Page 0</a:t>
              </a: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" name="Google Shape;93;p17">
              <a:extLst>
                <a:ext uri="{FF2B5EF4-FFF2-40B4-BE49-F238E27FC236}">
                  <a16:creationId xmlns:a16="http://schemas.microsoft.com/office/drawing/2014/main" id="{8264475C-A6F8-25C6-A8E5-A723938AD6EB}"/>
                </a:ext>
              </a:extLst>
            </p:cNvPr>
            <p:cNvSpPr txBox="1"/>
            <p:nvPr/>
          </p:nvSpPr>
          <p:spPr>
            <a:xfrm>
              <a:off x="7602925" y="1718475"/>
              <a:ext cx="819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Page 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94;p17">
              <a:extLst>
                <a:ext uri="{FF2B5EF4-FFF2-40B4-BE49-F238E27FC236}">
                  <a16:creationId xmlns:a16="http://schemas.microsoft.com/office/drawing/2014/main" id="{19BBB522-213E-2A67-34A8-6CEA1A92E02E}"/>
                </a:ext>
              </a:extLst>
            </p:cNvPr>
            <p:cNvSpPr txBox="1"/>
            <p:nvPr/>
          </p:nvSpPr>
          <p:spPr>
            <a:xfrm>
              <a:off x="7450525" y="3400475"/>
              <a:ext cx="1048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Page 333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95;p17">
              <a:extLst>
                <a:ext uri="{FF2B5EF4-FFF2-40B4-BE49-F238E27FC236}">
                  <a16:creationId xmlns:a16="http://schemas.microsoft.com/office/drawing/2014/main" id="{F1B96ECA-33E5-2C50-92B9-2538B6618958}"/>
                </a:ext>
              </a:extLst>
            </p:cNvPr>
            <p:cNvSpPr/>
            <p:nvPr/>
          </p:nvSpPr>
          <p:spPr>
            <a:xfrm>
              <a:off x="7155175" y="2721525"/>
              <a:ext cx="1715400" cy="363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 Rows 7,8,9 ) …...</a:t>
              </a:r>
              <a:endParaRPr/>
            </a:p>
          </p:txBody>
        </p:sp>
        <p:sp>
          <p:nvSpPr>
            <p:cNvPr id="11" name="Google Shape;96;p17">
              <a:extLst>
                <a:ext uri="{FF2B5EF4-FFF2-40B4-BE49-F238E27FC236}">
                  <a16:creationId xmlns:a16="http://schemas.microsoft.com/office/drawing/2014/main" id="{72DD47B4-D390-CEE5-3BA1-390F234CB4D6}"/>
                </a:ext>
              </a:extLst>
            </p:cNvPr>
            <p:cNvSpPr txBox="1"/>
            <p:nvPr/>
          </p:nvSpPr>
          <p:spPr>
            <a:xfrm>
              <a:off x="7602925" y="2358125"/>
              <a:ext cx="819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Page 2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97;p17">
              <a:extLst>
                <a:ext uri="{FF2B5EF4-FFF2-40B4-BE49-F238E27FC236}">
                  <a16:creationId xmlns:a16="http://schemas.microsoft.com/office/drawing/2014/main" id="{6D828C16-F414-80A5-E10D-DCF807755CB3}"/>
                </a:ext>
              </a:extLst>
            </p:cNvPr>
            <p:cNvSpPr txBox="1"/>
            <p:nvPr/>
          </p:nvSpPr>
          <p:spPr>
            <a:xfrm>
              <a:off x="7674925" y="3012163"/>
              <a:ext cx="819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…….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292563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387775" y="1126350"/>
            <a:ext cx="637860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dirty="0">
                <a:solidFill>
                  <a:schemeClr val="dk1"/>
                </a:solidFill>
              </a:rPr>
              <a:t>The Heap is data structure where the table is stored with all its pages one after another. 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dirty="0">
                <a:solidFill>
                  <a:schemeClr val="dk1"/>
                </a:solidFill>
              </a:rPr>
              <a:t>This is where the actual data is stored including everything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dirty="0">
                <a:solidFill>
                  <a:schemeClr val="dk1"/>
                </a:solidFill>
              </a:rPr>
              <a:t>Traversing the heap is expensive as we need to read so much data to find what we want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dirty="0">
                <a:solidFill>
                  <a:schemeClr val="dk1"/>
                </a:solidFill>
              </a:rPr>
              <a:t>That is why we need indexes that help tell us exactly what part of the heap we need to read. What page(s) of the heap we need to pull</a:t>
            </a:r>
            <a:endParaRPr sz="1500" dirty="0">
              <a:solidFill>
                <a:schemeClr val="dk1"/>
              </a:solidFill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6335425" y="154925"/>
            <a:ext cx="77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Heap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6952375" y="154925"/>
            <a:ext cx="2112600" cy="4825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7155175" y="586875"/>
            <a:ext cx="1715400" cy="113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1,10,</a:t>
            </a:r>
            <a:r>
              <a:rPr lang="en-US" dirty="0"/>
              <a:t>Nik</a:t>
            </a:r>
            <a:r>
              <a:rPr lang="en" dirty="0"/>
              <a:t>,1/2/1988,$100,000|2, 20,</a:t>
            </a:r>
            <a:r>
              <a:rPr lang="en-US" dirty="0"/>
              <a:t>Kirk</a:t>
            </a:r>
            <a:r>
              <a:rPr lang="en" dirty="0"/>
              <a:t>,3/2/1977|3,30,</a:t>
            </a:r>
            <a:r>
              <a:rPr lang="en-US" dirty="0" err="1"/>
              <a:t>Yagami</a:t>
            </a:r>
            <a:r>
              <a:rPr lang="en" dirty="0"/>
              <a:t>,5/2/1982,$300,000</a:t>
            </a:r>
            <a:endParaRPr dirty="0"/>
          </a:p>
        </p:txBody>
      </p:sp>
      <p:sp>
        <p:nvSpPr>
          <p:cNvPr id="123" name="Google Shape;123;p19"/>
          <p:cNvSpPr/>
          <p:nvPr/>
        </p:nvSpPr>
        <p:spPr>
          <a:xfrm>
            <a:off x="7155175" y="2081875"/>
            <a:ext cx="1715400" cy="36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Rows 4,5,6 ) …...</a:t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7155175" y="3724475"/>
            <a:ext cx="1715400" cy="113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rows….1000,10000,Eddard,1/27/1999,$250,000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7602925" y="112675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7602925" y="1718475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7450525" y="3400475"/>
            <a:ext cx="104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333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7155175" y="2721525"/>
            <a:ext cx="1715400" cy="36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Rows 7,8,9 ) …...</a:t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7602925" y="2358125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7674925" y="3012163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…….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252575" y="1017725"/>
            <a:ext cx="78744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An index is another data structure separate from the heap that has “pointers” to the heap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It has part of the data and used to quickly search for something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You can index on one column or more. 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Once you find a value of the index, you go to the heap to fetch more information where everything is there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Index tells you EXACTLY which page to fetch in the heap instead of taking the hit to scan every page in the heap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index is also stored as pages and cost IO to pull the entries of the index. 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smaller the index, the more it can fit in memory the faster the search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Popular data structure for index is b-trees, learn more on that in the b-tree section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1146525" y="178725"/>
            <a:ext cx="3549300" cy="4801800"/>
          </a:xfrm>
          <a:prstGeom prst="rect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233550" y="223425"/>
            <a:ext cx="1200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Index on EMP_ID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1307100" y="511425"/>
            <a:ext cx="3160800" cy="1131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(1,0) | 20 (2,0) | 30 (3,0)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 (4,1) | 50 (5,1) | 60 (6,1)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70 (7,2) | 80 (8,2) | 90 (9,2)</a:t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2511213" y="178722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6335425" y="154925"/>
            <a:ext cx="77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Heap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2511213" y="1643022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2511213" y="3048172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…..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1307100" y="1966275"/>
            <a:ext cx="3160800" cy="1131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 (10,3) | 110 (11,3) | 120 (12,3)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130 (13,4) | 140 (14,4) | 150 (15,4)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160 (16,5) | 170 (17,5) | 180 (18,5)</a:t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2367538" y="3400472"/>
            <a:ext cx="81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Page 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1307100" y="3724475"/>
            <a:ext cx="3160800" cy="11316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9920 (992,331) | 9930 (993,331) | 9940 (994,331) </a:t>
            </a:r>
            <a:endParaRPr sz="10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9950 (995,332) | 9960 (996,332) | 9970 (997,332) </a:t>
            </a:r>
            <a:endParaRPr sz="10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9980 (998,333) | 9990 (999,333) | 10000 (1000,333)</a:t>
            </a:r>
            <a:endParaRPr sz="1000"/>
          </a:p>
        </p:txBody>
      </p:sp>
      <p:cxnSp>
        <p:nvCxnSpPr>
          <p:cNvPr id="161" name="Google Shape;161;p21"/>
          <p:cNvCxnSpPr>
            <a:endCxn id="143" idx="1"/>
          </p:cNvCxnSpPr>
          <p:nvPr/>
        </p:nvCxnSpPr>
        <p:spPr>
          <a:xfrm rot="10800000" flipH="1">
            <a:off x="385800" y="1077225"/>
            <a:ext cx="921300" cy="911700"/>
          </a:xfrm>
          <a:prstGeom prst="straightConnector1">
            <a:avLst/>
          </a:prstGeom>
          <a:noFill/>
          <a:ln w="38100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" name="Google Shape;162;p21"/>
          <p:cNvSpPr txBox="1"/>
          <p:nvPr/>
        </p:nvSpPr>
        <p:spPr>
          <a:xfrm>
            <a:off x="98575" y="1988925"/>
            <a:ext cx="963300" cy="1262100"/>
          </a:xfrm>
          <a:prstGeom prst="rect">
            <a:avLst/>
          </a:prstGeom>
          <a:noFill/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IO1 on the index to find the page/row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163" name="Google Shape;163;p21"/>
          <p:cNvCxnSpPr>
            <a:cxnSpLocks/>
          </p:cNvCxnSpPr>
          <p:nvPr/>
        </p:nvCxnSpPr>
        <p:spPr>
          <a:xfrm>
            <a:off x="5785975" y="1743375"/>
            <a:ext cx="1369200" cy="1159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4" name="Google Shape;164;p21"/>
          <p:cNvSpPr txBox="1"/>
          <p:nvPr/>
        </p:nvSpPr>
        <p:spPr>
          <a:xfrm>
            <a:off x="5186038" y="1201525"/>
            <a:ext cx="963300" cy="2124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</a:rPr>
              <a:t>IO2 on the heap to pull exactly the page(s) we found in the index</a:t>
            </a:r>
            <a:endParaRPr>
              <a:solidFill>
                <a:srgbClr val="F4CCCC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CBBA0F-BE63-3FC9-10FA-829CE9260524}"/>
              </a:ext>
            </a:extLst>
          </p:cNvPr>
          <p:cNvGrpSpPr/>
          <p:nvPr/>
        </p:nvGrpSpPr>
        <p:grpSpPr>
          <a:xfrm>
            <a:off x="6952375" y="112675"/>
            <a:ext cx="2112600" cy="4867750"/>
            <a:chOff x="6952375" y="112675"/>
            <a:chExt cx="2112600" cy="4867750"/>
          </a:xfrm>
        </p:grpSpPr>
        <p:sp>
          <p:nvSpPr>
            <p:cNvPr id="3" name="Google Shape;85;p17">
              <a:extLst>
                <a:ext uri="{FF2B5EF4-FFF2-40B4-BE49-F238E27FC236}">
                  <a16:creationId xmlns:a16="http://schemas.microsoft.com/office/drawing/2014/main" id="{D753E04F-1AF2-31DF-0108-B67CE1DD26C2}"/>
                </a:ext>
              </a:extLst>
            </p:cNvPr>
            <p:cNvSpPr/>
            <p:nvPr/>
          </p:nvSpPr>
          <p:spPr>
            <a:xfrm>
              <a:off x="6952375" y="154925"/>
              <a:ext cx="2112600" cy="48255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9;p17">
              <a:extLst>
                <a:ext uri="{FF2B5EF4-FFF2-40B4-BE49-F238E27FC236}">
                  <a16:creationId xmlns:a16="http://schemas.microsoft.com/office/drawing/2014/main" id="{3CC478BE-462F-D57B-012B-DE67012D05B0}"/>
                </a:ext>
              </a:extLst>
            </p:cNvPr>
            <p:cNvSpPr/>
            <p:nvPr/>
          </p:nvSpPr>
          <p:spPr>
            <a:xfrm>
              <a:off x="7155175" y="586875"/>
              <a:ext cx="1715400" cy="1131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1,10,</a:t>
              </a:r>
              <a:r>
                <a:rPr lang="en-US" dirty="0"/>
                <a:t>Nik</a:t>
              </a:r>
              <a:r>
                <a:rPr lang="en" dirty="0"/>
                <a:t>,1/2/2000,$100,000|2, 20,</a:t>
              </a:r>
              <a:r>
                <a:rPr lang="en-US" dirty="0"/>
                <a:t>Kirk</a:t>
              </a:r>
              <a:r>
                <a:rPr lang="en" dirty="0"/>
                <a:t>,3/2/2000|3,30,</a:t>
              </a:r>
              <a:r>
                <a:rPr lang="en-US" dirty="0" err="1"/>
                <a:t>Yagami</a:t>
              </a:r>
              <a:r>
                <a:rPr lang="en" dirty="0"/>
                <a:t>,5/2/2000,$300,000</a:t>
              </a:r>
              <a:endParaRPr dirty="0"/>
            </a:p>
          </p:txBody>
        </p:sp>
        <p:sp>
          <p:nvSpPr>
            <p:cNvPr id="5" name="Google Shape;90;p17">
              <a:extLst>
                <a:ext uri="{FF2B5EF4-FFF2-40B4-BE49-F238E27FC236}">
                  <a16:creationId xmlns:a16="http://schemas.microsoft.com/office/drawing/2014/main" id="{3DC20371-FCBD-CF09-3CAB-9020ACD70B4F}"/>
                </a:ext>
              </a:extLst>
            </p:cNvPr>
            <p:cNvSpPr/>
            <p:nvPr/>
          </p:nvSpPr>
          <p:spPr>
            <a:xfrm>
              <a:off x="7155175" y="2081875"/>
              <a:ext cx="1715400" cy="3633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( Rows 4,5,6 ) …...</a:t>
              </a:r>
              <a:endParaRPr dirty="0"/>
            </a:p>
          </p:txBody>
        </p:sp>
        <p:sp>
          <p:nvSpPr>
            <p:cNvPr id="6" name="Google Shape;91;p17">
              <a:extLst>
                <a:ext uri="{FF2B5EF4-FFF2-40B4-BE49-F238E27FC236}">
                  <a16:creationId xmlns:a16="http://schemas.microsoft.com/office/drawing/2014/main" id="{CC6C4397-B4F9-24A1-6591-F5DF12470F83}"/>
                </a:ext>
              </a:extLst>
            </p:cNvPr>
            <p:cNvSpPr/>
            <p:nvPr/>
          </p:nvSpPr>
          <p:spPr>
            <a:xfrm>
              <a:off x="7155175" y="3724475"/>
              <a:ext cx="1715400" cy="1131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More rows….1000,10000,Eddard,1/27/2000,$250,000</a:t>
              </a:r>
              <a:endParaRPr dirty="0"/>
            </a:p>
          </p:txBody>
        </p:sp>
        <p:sp>
          <p:nvSpPr>
            <p:cNvPr id="7" name="Google Shape;92;p17">
              <a:extLst>
                <a:ext uri="{FF2B5EF4-FFF2-40B4-BE49-F238E27FC236}">
                  <a16:creationId xmlns:a16="http://schemas.microsoft.com/office/drawing/2014/main" id="{0B9E8DF7-D621-149D-4B99-A57EFA8EEFE2}"/>
                </a:ext>
              </a:extLst>
            </p:cNvPr>
            <p:cNvSpPr txBox="1"/>
            <p:nvPr/>
          </p:nvSpPr>
          <p:spPr>
            <a:xfrm>
              <a:off x="7602925" y="112675"/>
              <a:ext cx="819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</a:rPr>
                <a:t>Page 0</a:t>
              </a: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8" name="Google Shape;93;p17">
              <a:extLst>
                <a:ext uri="{FF2B5EF4-FFF2-40B4-BE49-F238E27FC236}">
                  <a16:creationId xmlns:a16="http://schemas.microsoft.com/office/drawing/2014/main" id="{E5CB6682-0E4F-D249-49CB-1CAFF5F9DE6F}"/>
                </a:ext>
              </a:extLst>
            </p:cNvPr>
            <p:cNvSpPr txBox="1"/>
            <p:nvPr/>
          </p:nvSpPr>
          <p:spPr>
            <a:xfrm>
              <a:off x="7602925" y="1718475"/>
              <a:ext cx="819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Page 1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94;p17">
              <a:extLst>
                <a:ext uri="{FF2B5EF4-FFF2-40B4-BE49-F238E27FC236}">
                  <a16:creationId xmlns:a16="http://schemas.microsoft.com/office/drawing/2014/main" id="{9D6402D2-198C-C78A-3B6E-E2B4960E53BD}"/>
                </a:ext>
              </a:extLst>
            </p:cNvPr>
            <p:cNvSpPr txBox="1"/>
            <p:nvPr/>
          </p:nvSpPr>
          <p:spPr>
            <a:xfrm>
              <a:off x="7450525" y="3400475"/>
              <a:ext cx="1048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Page 333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95;p17">
              <a:extLst>
                <a:ext uri="{FF2B5EF4-FFF2-40B4-BE49-F238E27FC236}">
                  <a16:creationId xmlns:a16="http://schemas.microsoft.com/office/drawing/2014/main" id="{BFBB2823-6122-9149-18E0-ABDDA4E31F1C}"/>
                </a:ext>
              </a:extLst>
            </p:cNvPr>
            <p:cNvSpPr/>
            <p:nvPr/>
          </p:nvSpPr>
          <p:spPr>
            <a:xfrm>
              <a:off x="7155175" y="2721525"/>
              <a:ext cx="1715400" cy="3633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 Rows 7,8,9 ) …...</a:t>
              </a:r>
              <a:endParaRPr/>
            </a:p>
          </p:txBody>
        </p:sp>
        <p:sp>
          <p:nvSpPr>
            <p:cNvPr id="11" name="Google Shape;96;p17">
              <a:extLst>
                <a:ext uri="{FF2B5EF4-FFF2-40B4-BE49-F238E27FC236}">
                  <a16:creationId xmlns:a16="http://schemas.microsoft.com/office/drawing/2014/main" id="{A80C1512-C9BA-CAAC-EEEE-DF820D7628F5}"/>
                </a:ext>
              </a:extLst>
            </p:cNvPr>
            <p:cNvSpPr txBox="1"/>
            <p:nvPr/>
          </p:nvSpPr>
          <p:spPr>
            <a:xfrm>
              <a:off x="7602925" y="2358125"/>
              <a:ext cx="819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Page 2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97;p17">
              <a:extLst>
                <a:ext uri="{FF2B5EF4-FFF2-40B4-BE49-F238E27FC236}">
                  <a16:creationId xmlns:a16="http://schemas.microsoft.com/office/drawing/2014/main" id="{A671E4DD-16FD-17A0-CE8E-377516878A7A}"/>
                </a:ext>
              </a:extLst>
            </p:cNvPr>
            <p:cNvSpPr txBox="1"/>
            <p:nvPr/>
          </p:nvSpPr>
          <p:spPr>
            <a:xfrm>
              <a:off x="7674925" y="3012163"/>
              <a:ext cx="819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…….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1331</Words>
  <Application>Microsoft Office PowerPoint</Application>
  <PresentationFormat>On-screen Show (16:9)</PresentationFormat>
  <Paragraphs>220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Comic Sans MS</vt:lpstr>
      <vt:lpstr>Simple Dark</vt:lpstr>
      <vt:lpstr>How tables and indexes are stored on disk</vt:lpstr>
      <vt:lpstr>Storage concepts</vt:lpstr>
      <vt:lpstr>Logical Table</vt:lpstr>
      <vt:lpstr>Row_ID</vt:lpstr>
      <vt:lpstr>Page</vt:lpstr>
      <vt:lpstr>IO</vt:lpstr>
      <vt:lpstr>Heap</vt:lpstr>
      <vt:lpstr>Index</vt:lpstr>
      <vt:lpstr>PowerPoint Presentation</vt:lpstr>
      <vt:lpstr>No Index -  SELECT * FROM EMP WHERE EMP_ID = 10000;</vt:lpstr>
      <vt:lpstr>With Index -  SELECT * FROM EMP WHERE EMP_ID = 10000;</vt:lpstr>
      <vt:lpstr>With Index -  SELECT * FROM EMP WHERE EMP_ID = 10000;</vt:lpstr>
      <vt:lpstr>Notes </vt:lpstr>
      <vt:lpstr>Storage concepts -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Nikhil Sharma</cp:lastModifiedBy>
  <cp:revision>1</cp:revision>
  <dcterms:modified xsi:type="dcterms:W3CDTF">2024-08-03T18:44:56Z</dcterms:modified>
</cp:coreProperties>
</file>