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216" r:id="rId1"/>
  </p:sldMasterIdLst>
  <p:sldIdLst>
    <p:sldId id="256" r:id="rId2"/>
    <p:sldId id="268" r:id="rId3"/>
    <p:sldId id="257" r:id="rId4"/>
    <p:sldId id="258" r:id="rId5"/>
    <p:sldId id="259" r:id="rId6"/>
    <p:sldId id="263" r:id="rId7"/>
    <p:sldId id="264" r:id="rId8"/>
    <p:sldId id="260" r:id="rId9"/>
    <p:sldId id="266" r:id="rId10"/>
    <p:sldId id="269" r:id="rId11"/>
    <p:sldId id="265" r:id="rId12"/>
    <p:sldId id="262" r:id="rId13"/>
    <p:sldId id="261" r:id="rId14"/>
    <p:sldId id="267"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5226" autoAdjust="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886D0753-50B1-43C7-9B68-2E92BC09020D}" type="datetimeFigureOut">
              <a:rPr lang="en-US" smtClean="0"/>
              <a:t>9/26/2022</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7CC831EA-8ACA-4FEA-9906-C9B3DF989226}" type="slidenum">
              <a:rPr lang="en-US" smtClean="0"/>
              <a:t>‹#›</a:t>
            </a:fld>
            <a:endParaRPr lang="en-US"/>
          </a:p>
        </p:txBody>
      </p:sp>
    </p:spTree>
    <p:extLst>
      <p:ext uri="{BB962C8B-B14F-4D97-AF65-F5344CB8AC3E}">
        <p14:creationId xmlns:p14="http://schemas.microsoft.com/office/powerpoint/2010/main" val="8075195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86D0753-50B1-43C7-9B68-2E92BC09020D}" type="datetimeFigureOut">
              <a:rPr lang="en-US" smtClean="0"/>
              <a:t>9/26/2022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C831EA-8ACA-4FEA-9906-C9B3DF989226}" type="slidenum">
              <a:rPr lang="en-US" smtClean="0"/>
              <a:t>‹#›</a:t>
            </a:fld>
            <a:endParaRPr lang="en-US"/>
          </a:p>
        </p:txBody>
      </p:sp>
    </p:spTree>
    <p:extLst>
      <p:ext uri="{BB962C8B-B14F-4D97-AF65-F5344CB8AC3E}">
        <p14:creationId xmlns:p14="http://schemas.microsoft.com/office/powerpoint/2010/main" val="37906544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86D0753-50B1-43C7-9B68-2E92BC09020D}" type="datetimeFigureOut">
              <a:rPr lang="en-US" smtClean="0"/>
              <a:t>9/26/2022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C831EA-8ACA-4FEA-9906-C9B3DF989226}" type="slidenum">
              <a:rPr lang="en-US" smtClean="0"/>
              <a:t>‹#›</a:t>
            </a:fld>
            <a:endParaRPr lang="en-US"/>
          </a:p>
        </p:txBody>
      </p:sp>
    </p:spTree>
    <p:extLst>
      <p:ext uri="{BB962C8B-B14F-4D97-AF65-F5344CB8AC3E}">
        <p14:creationId xmlns:p14="http://schemas.microsoft.com/office/powerpoint/2010/main" val="30802513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86D0753-50B1-43C7-9B68-2E92BC09020D}" type="datetimeFigureOut">
              <a:rPr lang="en-US" smtClean="0"/>
              <a:t>9/26/2022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C831EA-8ACA-4FEA-9906-C9B3DF989226}"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4130321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86D0753-50B1-43C7-9B68-2E92BC09020D}" type="datetimeFigureOut">
              <a:rPr lang="en-US" smtClean="0"/>
              <a:t>9/26/2022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C831EA-8ACA-4FEA-9906-C9B3DF989226}" type="slidenum">
              <a:rPr lang="en-US" smtClean="0"/>
              <a:t>‹#›</a:t>
            </a:fld>
            <a:endParaRPr lang="en-US"/>
          </a:p>
        </p:txBody>
      </p:sp>
    </p:spTree>
    <p:extLst>
      <p:ext uri="{BB962C8B-B14F-4D97-AF65-F5344CB8AC3E}">
        <p14:creationId xmlns:p14="http://schemas.microsoft.com/office/powerpoint/2010/main" val="34440444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86D0753-50B1-43C7-9B68-2E92BC09020D}" type="datetimeFigureOut">
              <a:rPr lang="en-US" smtClean="0"/>
              <a:t>9/26/2022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CC831EA-8ACA-4FEA-9906-C9B3DF989226}" type="slidenum">
              <a:rPr lang="en-US" smtClean="0"/>
              <a:t>‹#›</a:t>
            </a:fld>
            <a:endParaRPr lang="en-US"/>
          </a:p>
        </p:txBody>
      </p:sp>
    </p:spTree>
    <p:extLst>
      <p:ext uri="{BB962C8B-B14F-4D97-AF65-F5344CB8AC3E}">
        <p14:creationId xmlns:p14="http://schemas.microsoft.com/office/powerpoint/2010/main" val="3479496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86D0753-50B1-43C7-9B68-2E92BC09020D}" type="datetimeFigureOut">
              <a:rPr lang="en-US" smtClean="0"/>
              <a:t>9/26/2022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CC831EA-8ACA-4FEA-9906-C9B3DF989226}" type="slidenum">
              <a:rPr lang="en-US" smtClean="0"/>
              <a:t>‹#›</a:t>
            </a:fld>
            <a:endParaRPr lang="en-US"/>
          </a:p>
        </p:txBody>
      </p:sp>
    </p:spTree>
    <p:extLst>
      <p:ext uri="{BB962C8B-B14F-4D97-AF65-F5344CB8AC3E}">
        <p14:creationId xmlns:p14="http://schemas.microsoft.com/office/powerpoint/2010/main" val="5775764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86D0753-50B1-43C7-9B68-2E92BC09020D}" type="datetimeFigureOut">
              <a:rPr lang="en-US" smtClean="0"/>
              <a:t>9/26/2022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C831EA-8ACA-4FEA-9906-C9B3DF989226}" type="slidenum">
              <a:rPr lang="en-US" smtClean="0"/>
              <a:t>‹#›</a:t>
            </a:fld>
            <a:endParaRPr lang="en-US"/>
          </a:p>
        </p:txBody>
      </p:sp>
    </p:spTree>
    <p:extLst>
      <p:ext uri="{BB962C8B-B14F-4D97-AF65-F5344CB8AC3E}">
        <p14:creationId xmlns:p14="http://schemas.microsoft.com/office/powerpoint/2010/main" val="33549327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86D0753-50B1-43C7-9B68-2E92BC09020D}" type="datetimeFigureOut">
              <a:rPr lang="en-US" smtClean="0"/>
              <a:t>9/26/2022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C831EA-8ACA-4FEA-9906-C9B3DF989226}" type="slidenum">
              <a:rPr lang="en-US" smtClean="0"/>
              <a:t>‹#›</a:t>
            </a:fld>
            <a:endParaRPr lang="en-US"/>
          </a:p>
        </p:txBody>
      </p:sp>
    </p:spTree>
    <p:extLst>
      <p:ext uri="{BB962C8B-B14F-4D97-AF65-F5344CB8AC3E}">
        <p14:creationId xmlns:p14="http://schemas.microsoft.com/office/powerpoint/2010/main" val="8542964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86D0753-50B1-43C7-9B68-2E92BC09020D}" type="datetimeFigureOut">
              <a:rPr lang="en-US" smtClean="0"/>
              <a:t>9/26/2022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C831EA-8ACA-4FEA-9906-C9B3DF989226}" type="slidenum">
              <a:rPr lang="en-US" smtClean="0"/>
              <a:t>‹#›</a:t>
            </a:fld>
            <a:endParaRPr lang="en-US"/>
          </a:p>
        </p:txBody>
      </p:sp>
    </p:spTree>
    <p:extLst>
      <p:ext uri="{BB962C8B-B14F-4D97-AF65-F5344CB8AC3E}">
        <p14:creationId xmlns:p14="http://schemas.microsoft.com/office/powerpoint/2010/main" val="37792169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86D0753-50B1-43C7-9B68-2E92BC09020D}" type="datetimeFigureOut">
              <a:rPr lang="en-US" smtClean="0"/>
              <a:t>9/26/2022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C831EA-8ACA-4FEA-9906-C9B3DF989226}" type="slidenum">
              <a:rPr lang="en-US" smtClean="0"/>
              <a:t>‹#›</a:t>
            </a:fld>
            <a:endParaRPr lang="en-US"/>
          </a:p>
        </p:txBody>
      </p:sp>
    </p:spTree>
    <p:extLst>
      <p:ext uri="{BB962C8B-B14F-4D97-AF65-F5344CB8AC3E}">
        <p14:creationId xmlns:p14="http://schemas.microsoft.com/office/powerpoint/2010/main" val="3346882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86D0753-50B1-43C7-9B68-2E92BC09020D}" type="datetimeFigureOut">
              <a:rPr lang="en-US" smtClean="0"/>
              <a:t>9/26/2022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C831EA-8ACA-4FEA-9906-C9B3DF989226}" type="slidenum">
              <a:rPr lang="en-US" smtClean="0"/>
              <a:t>‹#›</a:t>
            </a:fld>
            <a:endParaRPr lang="en-US"/>
          </a:p>
        </p:txBody>
      </p:sp>
    </p:spTree>
    <p:extLst>
      <p:ext uri="{BB962C8B-B14F-4D97-AF65-F5344CB8AC3E}">
        <p14:creationId xmlns:p14="http://schemas.microsoft.com/office/powerpoint/2010/main" val="32636227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86D0753-50B1-43C7-9B68-2E92BC09020D}" type="datetimeFigureOut">
              <a:rPr lang="en-US" smtClean="0"/>
              <a:t>9/26/2022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CC831EA-8ACA-4FEA-9906-C9B3DF989226}" type="slidenum">
              <a:rPr lang="en-US" smtClean="0"/>
              <a:t>‹#›</a:t>
            </a:fld>
            <a:endParaRPr lang="en-US"/>
          </a:p>
        </p:txBody>
      </p:sp>
    </p:spTree>
    <p:extLst>
      <p:ext uri="{BB962C8B-B14F-4D97-AF65-F5344CB8AC3E}">
        <p14:creationId xmlns:p14="http://schemas.microsoft.com/office/powerpoint/2010/main" val="15085121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86D0753-50B1-43C7-9B68-2E92BC09020D}" type="datetimeFigureOut">
              <a:rPr lang="en-US" smtClean="0"/>
              <a:t>9/26/2022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CC831EA-8ACA-4FEA-9906-C9B3DF989226}" type="slidenum">
              <a:rPr lang="en-US" smtClean="0"/>
              <a:t>‹#›</a:t>
            </a:fld>
            <a:endParaRPr lang="en-US"/>
          </a:p>
        </p:txBody>
      </p:sp>
    </p:spTree>
    <p:extLst>
      <p:ext uri="{BB962C8B-B14F-4D97-AF65-F5344CB8AC3E}">
        <p14:creationId xmlns:p14="http://schemas.microsoft.com/office/powerpoint/2010/main" val="12701640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6D0753-50B1-43C7-9B68-2E92BC09020D}" type="datetimeFigureOut">
              <a:rPr lang="en-US" smtClean="0"/>
              <a:t>9/26/2022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CC831EA-8ACA-4FEA-9906-C9B3DF989226}" type="slidenum">
              <a:rPr lang="en-US" smtClean="0"/>
              <a:t>‹#›</a:t>
            </a:fld>
            <a:endParaRPr lang="en-US"/>
          </a:p>
        </p:txBody>
      </p:sp>
    </p:spTree>
    <p:extLst>
      <p:ext uri="{BB962C8B-B14F-4D97-AF65-F5344CB8AC3E}">
        <p14:creationId xmlns:p14="http://schemas.microsoft.com/office/powerpoint/2010/main" val="34916072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86D0753-50B1-43C7-9B68-2E92BC09020D}" type="datetimeFigureOut">
              <a:rPr lang="en-US" smtClean="0"/>
              <a:t>9/26/2022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C831EA-8ACA-4FEA-9906-C9B3DF989226}" type="slidenum">
              <a:rPr lang="en-US" smtClean="0"/>
              <a:t>‹#›</a:t>
            </a:fld>
            <a:endParaRPr lang="en-US"/>
          </a:p>
        </p:txBody>
      </p:sp>
    </p:spTree>
    <p:extLst>
      <p:ext uri="{BB962C8B-B14F-4D97-AF65-F5344CB8AC3E}">
        <p14:creationId xmlns:p14="http://schemas.microsoft.com/office/powerpoint/2010/main" val="15790547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86D0753-50B1-43C7-9B68-2E92BC09020D}" type="datetimeFigureOut">
              <a:rPr lang="en-US" smtClean="0"/>
              <a:t>9/26/2022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C831EA-8ACA-4FEA-9906-C9B3DF989226}" type="slidenum">
              <a:rPr lang="en-US" smtClean="0"/>
              <a:t>‹#›</a:t>
            </a:fld>
            <a:endParaRPr lang="en-US"/>
          </a:p>
        </p:txBody>
      </p:sp>
    </p:spTree>
    <p:extLst>
      <p:ext uri="{BB962C8B-B14F-4D97-AF65-F5344CB8AC3E}">
        <p14:creationId xmlns:p14="http://schemas.microsoft.com/office/powerpoint/2010/main" val="17525881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886D0753-50B1-43C7-9B68-2E92BC09020D}" type="datetimeFigureOut">
              <a:rPr lang="en-US" smtClean="0"/>
              <a:t>9/26/2022</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7CC831EA-8ACA-4FEA-9906-C9B3DF989226}" type="slidenum">
              <a:rPr lang="en-US" smtClean="0"/>
              <a:t>‹#›</a:t>
            </a:fld>
            <a:endParaRPr lang="en-US"/>
          </a:p>
        </p:txBody>
      </p:sp>
    </p:spTree>
    <p:extLst>
      <p:ext uri="{BB962C8B-B14F-4D97-AF65-F5344CB8AC3E}">
        <p14:creationId xmlns:p14="http://schemas.microsoft.com/office/powerpoint/2010/main" val="2959993227"/>
      </p:ext>
    </p:extLst>
  </p:cSld>
  <p:clrMap bg1="dk1" tx1="lt1" bg2="dk2" tx2="lt2" accent1="accent1" accent2="accent2" accent3="accent3" accent4="accent4" accent5="accent5" accent6="accent6" hlink="hlink" folHlink="folHlink"/>
  <p:sldLayoutIdLst>
    <p:sldLayoutId id="2147484217" r:id="rId1"/>
    <p:sldLayoutId id="2147484218" r:id="rId2"/>
    <p:sldLayoutId id="2147484219" r:id="rId3"/>
    <p:sldLayoutId id="2147484220" r:id="rId4"/>
    <p:sldLayoutId id="2147484221" r:id="rId5"/>
    <p:sldLayoutId id="2147484222" r:id="rId6"/>
    <p:sldLayoutId id="2147484223" r:id="rId7"/>
    <p:sldLayoutId id="2147484224" r:id="rId8"/>
    <p:sldLayoutId id="2147484225" r:id="rId9"/>
    <p:sldLayoutId id="2147484226" r:id="rId10"/>
    <p:sldLayoutId id="2147484227" r:id="rId11"/>
    <p:sldLayoutId id="2147484228" r:id="rId12"/>
    <p:sldLayoutId id="2147484229" r:id="rId13"/>
    <p:sldLayoutId id="2147484230" r:id="rId14"/>
    <p:sldLayoutId id="2147484231" r:id="rId15"/>
    <p:sldLayoutId id="2147484232" r:id="rId16"/>
    <p:sldLayoutId id="2147484233"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jpe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D86CFFC0-F7C1-AC61-6B8A-A08EB0DFE725}"/>
              </a:ext>
            </a:extLst>
          </p:cNvPr>
          <p:cNvSpPr txBox="1"/>
          <p:nvPr/>
        </p:nvSpPr>
        <p:spPr>
          <a:xfrm>
            <a:off x="1708951" y="27205"/>
            <a:ext cx="9738804" cy="691984"/>
          </a:xfrm>
          <a:prstGeom prst="rect">
            <a:avLst/>
          </a:prstGeom>
          <a:noFill/>
        </p:spPr>
        <p:txBody>
          <a:bodyPr wrap="square">
            <a:spAutoFit/>
          </a:bodyPr>
          <a:lstStyle/>
          <a:p>
            <a:pPr marL="91440" marR="0" algn="just">
              <a:lnSpc>
                <a:spcPct val="115000"/>
              </a:lnSpc>
              <a:spcBef>
                <a:spcPts val="1800"/>
              </a:spcBef>
              <a:spcAft>
                <a:spcPts val="800"/>
              </a:spcAft>
            </a:pPr>
            <a:r>
              <a:rPr lang="en-US" sz="3600" b="1" dirty="0">
                <a:solidFill>
                  <a:schemeClr val="tx2"/>
                </a:solidFill>
                <a:effectLst>
                  <a:outerShdw blurRad="50800" dist="38100" dir="18900000" algn="bl">
                    <a:srgbClr val="000000">
                      <a:alpha val="40000"/>
                    </a:srgbClr>
                  </a:outerShdw>
                </a:effectLst>
                <a:latin typeface="Arial Black" panose="020B0A04020102020204" pitchFamily="34" charset="0"/>
                <a:ea typeface="Calibri" panose="020F0502020204030204" pitchFamily="34" charset="0"/>
                <a:cs typeface="Times New Roman" panose="02020603050405020304" pitchFamily="18" charset="0"/>
              </a:rPr>
              <a:t>PREMIER UNIVERSITY, CHITTAGONG</a:t>
            </a:r>
            <a:endParaRPr lang="en-US" sz="1600"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0" name="Picture 9">
            <a:extLst>
              <a:ext uri="{FF2B5EF4-FFF2-40B4-BE49-F238E27FC236}">
                <a16:creationId xmlns:a16="http://schemas.microsoft.com/office/drawing/2014/main" id="{F69F7C16-4BAF-BD9D-A0FF-7E08A0090ED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06302" y="596023"/>
            <a:ext cx="1927860" cy="1012190"/>
          </a:xfrm>
          <a:prstGeom prst="rect">
            <a:avLst/>
          </a:prstGeom>
          <a:ln>
            <a:solidFill>
              <a:srgbClr val="0070C0"/>
            </a:solidFill>
          </a:ln>
        </p:spPr>
      </p:pic>
      <p:sp>
        <p:nvSpPr>
          <p:cNvPr id="12" name="TextBox 11">
            <a:extLst>
              <a:ext uri="{FF2B5EF4-FFF2-40B4-BE49-F238E27FC236}">
                <a16:creationId xmlns:a16="http://schemas.microsoft.com/office/drawing/2014/main" id="{B5865DB5-E7C8-289A-3093-CCED6CDD8439}"/>
              </a:ext>
            </a:extLst>
          </p:cNvPr>
          <p:cNvSpPr txBox="1"/>
          <p:nvPr/>
        </p:nvSpPr>
        <p:spPr>
          <a:xfrm>
            <a:off x="1899822" y="1482293"/>
            <a:ext cx="9481352" cy="589585"/>
          </a:xfrm>
          <a:prstGeom prst="rect">
            <a:avLst/>
          </a:prstGeom>
          <a:noFill/>
        </p:spPr>
        <p:txBody>
          <a:bodyPr wrap="square">
            <a:spAutoFit/>
          </a:bodyPr>
          <a:lstStyle/>
          <a:p>
            <a:pPr marL="91440" marR="0" algn="just">
              <a:lnSpc>
                <a:spcPct val="106000"/>
              </a:lnSpc>
              <a:spcBef>
                <a:spcPts val="0"/>
              </a:spcBef>
              <a:spcAft>
                <a:spcPts val="800"/>
              </a:spcAft>
            </a:pPr>
            <a:r>
              <a:rPr lang="en-US" sz="3200" b="1" u="sng" dirty="0">
                <a:ln w="6604" cap="flat" cmpd="sng" algn="ctr">
                  <a:solidFill>
                    <a:srgbClr val="ED7D31"/>
                  </a:solidFill>
                  <a:prstDash val="solid"/>
                  <a:round/>
                </a:ln>
                <a:solidFill>
                  <a:srgbClr val="FFC000"/>
                </a:solidFill>
                <a:effectLst>
                  <a:outerShdw dist="38100" dir="2700000" algn="tl">
                    <a:schemeClr val="accent2"/>
                  </a:outerShdw>
                </a:effectLst>
                <a:latin typeface="Times New Roman" panose="02020603050405020304" pitchFamily="18" charset="0"/>
                <a:ea typeface="Calibri" panose="020F0502020204030204" pitchFamily="34" charset="0"/>
                <a:cs typeface="Times New Roman" panose="02020603050405020304" pitchFamily="18" charset="0"/>
              </a:rPr>
              <a:t>Department of Computer Science &amp; Engineering</a:t>
            </a:r>
            <a:endParaRPr lang="en-US" sz="1400" dirty="0">
              <a:solidFill>
                <a:srgbClr val="FFC000"/>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8" name="TextBox 17">
            <a:extLst>
              <a:ext uri="{FF2B5EF4-FFF2-40B4-BE49-F238E27FC236}">
                <a16:creationId xmlns:a16="http://schemas.microsoft.com/office/drawing/2014/main" id="{D62109EB-A20F-5FA0-2E27-37FCB44695B0}"/>
              </a:ext>
            </a:extLst>
          </p:cNvPr>
          <p:cNvSpPr txBox="1"/>
          <p:nvPr/>
        </p:nvSpPr>
        <p:spPr>
          <a:xfrm>
            <a:off x="797879" y="2730925"/>
            <a:ext cx="10344705" cy="3416320"/>
          </a:xfrm>
          <a:prstGeom prst="rect">
            <a:avLst/>
          </a:prstGeom>
          <a:noFill/>
        </p:spPr>
        <p:txBody>
          <a:bodyPr wrap="square">
            <a:spAutoFit/>
          </a:bodyPr>
          <a:lstStyle/>
          <a:p>
            <a:pPr algn="ctr"/>
            <a:r>
              <a:rPr lang="en-US" sz="2400" b="1" u="sng" dirty="0">
                <a:solidFill>
                  <a:srgbClr val="00B0F0"/>
                </a:solidFill>
                <a:effectLst>
                  <a:outerShdw blurRad="38100" dist="38100" dir="2700000" algn="tl">
                    <a:srgbClr val="000000">
                      <a:alpha val="43137"/>
                    </a:srgbClr>
                  </a:outerShdw>
                </a:effectLst>
                <a:latin typeface="+mj-lt"/>
              </a:rPr>
              <a:t>PREPARED  BY:</a:t>
            </a:r>
          </a:p>
          <a:p>
            <a:pPr algn="ctr"/>
            <a:r>
              <a:rPr lang="en-US" sz="2400" b="1" dirty="0">
                <a:effectLst>
                  <a:outerShdw blurRad="38100" dist="38100" dir="2700000" algn="tl">
                    <a:srgbClr val="000000">
                      <a:alpha val="43137"/>
                    </a:srgbClr>
                  </a:outerShdw>
                </a:effectLst>
                <a:latin typeface="+mj-lt"/>
              </a:rPr>
              <a:t>NAME: TAMANNA ISLAM</a:t>
            </a:r>
          </a:p>
          <a:p>
            <a:pPr algn="ctr"/>
            <a:r>
              <a:rPr lang="en-US" sz="2400" b="1" dirty="0">
                <a:effectLst>
                  <a:outerShdw blurRad="38100" dist="38100" dir="2700000" algn="tl">
                    <a:srgbClr val="000000">
                      <a:alpha val="43137"/>
                    </a:srgbClr>
                  </a:outerShdw>
                </a:effectLst>
                <a:latin typeface="+mj-lt"/>
              </a:rPr>
              <a:t>    ID: 1903710201974</a:t>
            </a:r>
          </a:p>
          <a:p>
            <a:pPr algn="ctr"/>
            <a:r>
              <a:rPr lang="en-US" sz="2400" b="1" dirty="0">
                <a:effectLst>
                  <a:outerShdw blurRad="38100" dist="38100" dir="2700000" algn="tl">
                    <a:srgbClr val="000000">
                      <a:alpha val="43137"/>
                    </a:srgbClr>
                  </a:outerShdw>
                </a:effectLst>
                <a:latin typeface="+mj-lt"/>
              </a:rPr>
              <a:t> NAME: KRITTIKA BARUA</a:t>
            </a:r>
          </a:p>
          <a:p>
            <a:pPr algn="ctr"/>
            <a:r>
              <a:rPr lang="en-US" sz="2400" b="1" dirty="0">
                <a:effectLst>
                  <a:outerShdw blurRad="38100" dist="38100" dir="2700000" algn="tl">
                    <a:srgbClr val="000000">
                      <a:alpha val="43137"/>
                    </a:srgbClr>
                  </a:outerShdw>
                </a:effectLst>
                <a:latin typeface="+mj-lt"/>
              </a:rPr>
              <a:t>   ID:1903710201977</a:t>
            </a:r>
          </a:p>
          <a:p>
            <a:pPr algn="ctr"/>
            <a:r>
              <a:rPr lang="en-US" sz="2400" b="1" dirty="0">
                <a:effectLst>
                  <a:outerShdw blurRad="38100" dist="38100" dir="2700000" algn="tl">
                    <a:srgbClr val="000000">
                      <a:alpha val="43137"/>
                    </a:srgbClr>
                  </a:outerShdw>
                </a:effectLst>
                <a:latin typeface="+mj-lt"/>
              </a:rPr>
              <a:t>    NAME: BISWAJIT MALLICK</a:t>
            </a:r>
          </a:p>
          <a:p>
            <a:pPr algn="ctr"/>
            <a:r>
              <a:rPr lang="en-US" sz="2400" b="1" dirty="0">
                <a:effectLst>
                  <a:outerShdw blurRad="38100" dist="38100" dir="2700000" algn="tl">
                    <a:srgbClr val="000000">
                      <a:alpha val="43137"/>
                    </a:srgbClr>
                  </a:outerShdw>
                </a:effectLst>
                <a:latin typeface="+mj-lt"/>
              </a:rPr>
              <a:t>   ID:1903710201978</a:t>
            </a:r>
          </a:p>
          <a:p>
            <a:pPr algn="ctr"/>
            <a:r>
              <a:rPr lang="en-US" sz="2400" b="1" dirty="0">
                <a:effectLst>
                  <a:outerShdw blurRad="38100" dist="38100" dir="2700000" algn="tl">
                    <a:srgbClr val="000000">
                      <a:alpha val="43137"/>
                    </a:srgbClr>
                  </a:outerShdw>
                </a:effectLst>
                <a:latin typeface="+mj-lt"/>
              </a:rPr>
              <a:t>      NAME: ASMA BINTE RASHID</a:t>
            </a:r>
          </a:p>
          <a:p>
            <a:pPr algn="ctr"/>
            <a:r>
              <a:rPr lang="en-US" sz="2400" b="1" dirty="0">
                <a:effectLst>
                  <a:outerShdw blurRad="38100" dist="38100" dir="2700000" algn="tl">
                    <a:srgbClr val="000000">
                      <a:alpha val="43137"/>
                    </a:srgbClr>
                  </a:outerShdw>
                </a:effectLst>
                <a:latin typeface="+mj-lt"/>
              </a:rPr>
              <a:t>  ID:1903710201982 </a:t>
            </a:r>
          </a:p>
        </p:txBody>
      </p:sp>
      <p:sp>
        <p:nvSpPr>
          <p:cNvPr id="22" name="TextBox 21">
            <a:extLst>
              <a:ext uri="{FF2B5EF4-FFF2-40B4-BE49-F238E27FC236}">
                <a16:creationId xmlns:a16="http://schemas.microsoft.com/office/drawing/2014/main" id="{2DEC8225-7277-3D21-E687-9090D98C2664}"/>
              </a:ext>
            </a:extLst>
          </p:cNvPr>
          <p:cNvSpPr txBox="1"/>
          <p:nvPr/>
        </p:nvSpPr>
        <p:spPr>
          <a:xfrm>
            <a:off x="-102093" y="2047459"/>
            <a:ext cx="12396185" cy="707886"/>
          </a:xfrm>
          <a:prstGeom prst="rect">
            <a:avLst/>
          </a:prstGeom>
          <a:noFill/>
        </p:spPr>
        <p:txBody>
          <a:bodyPr wrap="square">
            <a:spAutoFit/>
          </a:bodyPr>
          <a:lstStyle/>
          <a:p>
            <a:pPr algn="ctr"/>
            <a:r>
              <a:rPr lang="en-US" sz="4000" b="1" dirty="0">
                <a:solidFill>
                  <a:srgbClr val="FFFF00"/>
                </a:solidFill>
                <a:effectLst>
                  <a:outerShdw blurRad="38100" dist="38100" dir="2700000" algn="tl">
                    <a:srgbClr val="000000">
                      <a:alpha val="43137"/>
                    </a:srgbClr>
                  </a:outerShdw>
                </a:effectLst>
                <a:latin typeface="+mj-lt"/>
              </a:rPr>
              <a:t>TOLL GATE SYSTEM USING ARDUINO UNO</a:t>
            </a:r>
          </a:p>
        </p:txBody>
      </p:sp>
    </p:spTree>
    <p:extLst>
      <p:ext uri="{BB962C8B-B14F-4D97-AF65-F5344CB8AC3E}">
        <p14:creationId xmlns:p14="http://schemas.microsoft.com/office/powerpoint/2010/main" val="42453251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6951" y="107700"/>
            <a:ext cx="10515600" cy="1166048"/>
          </a:xfrm>
        </p:spPr>
        <p:txBody>
          <a:bodyPr>
            <a:normAutofit/>
          </a:bodyPr>
          <a:lstStyle/>
          <a:p>
            <a:pPr algn="ctr"/>
            <a:r>
              <a:rPr lang="en-US" sz="6000" b="1" dirty="0">
                <a:solidFill>
                  <a:schemeClr val="tx2"/>
                </a:solidFill>
                <a:effectLst>
                  <a:outerShdw blurRad="38100" dist="38100" dir="2700000" algn="tl">
                    <a:srgbClr val="000000">
                      <a:alpha val="43137"/>
                    </a:srgbClr>
                  </a:outerShdw>
                </a:effectLst>
              </a:rPr>
              <a:t>Working  Principle</a:t>
            </a:r>
            <a:endParaRPr lang="en-US" sz="4800" b="1" dirty="0">
              <a:solidFill>
                <a:schemeClr val="tx2"/>
              </a:solidFill>
              <a:effectLst>
                <a:outerShdw blurRad="38100" dist="38100" dir="2700000" algn="tl">
                  <a:srgbClr val="000000">
                    <a:alpha val="43137"/>
                  </a:srgbClr>
                </a:outerShdw>
              </a:effectLst>
            </a:endParaRPr>
          </a:p>
        </p:txBody>
      </p:sp>
      <p:sp>
        <p:nvSpPr>
          <p:cNvPr id="52" name="Rectangle 51">
            <a:extLst>
              <a:ext uri="{FF2B5EF4-FFF2-40B4-BE49-F238E27FC236}">
                <a16:creationId xmlns:a16="http://schemas.microsoft.com/office/drawing/2014/main" id="{78112216-51AA-B500-8E13-5CB36B018262}"/>
              </a:ext>
            </a:extLst>
          </p:cNvPr>
          <p:cNvSpPr/>
          <p:nvPr/>
        </p:nvSpPr>
        <p:spPr>
          <a:xfrm>
            <a:off x="745724" y="3255885"/>
            <a:ext cx="1331651" cy="426128"/>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b="1" dirty="0">
                <a:effectLst>
                  <a:outerShdw blurRad="38100" dist="38100" dir="2700000" algn="tl">
                    <a:srgbClr val="000000">
                      <a:alpha val="43137"/>
                    </a:srgbClr>
                  </a:outerShdw>
                </a:effectLst>
              </a:rPr>
              <a:t>VEHICLES</a:t>
            </a:r>
          </a:p>
        </p:txBody>
      </p:sp>
      <p:sp>
        <p:nvSpPr>
          <p:cNvPr id="53" name="Rectangle 52">
            <a:extLst>
              <a:ext uri="{FF2B5EF4-FFF2-40B4-BE49-F238E27FC236}">
                <a16:creationId xmlns:a16="http://schemas.microsoft.com/office/drawing/2014/main" id="{9E035A77-E3D8-EFDF-2E08-0D0E2205C6EE}"/>
              </a:ext>
            </a:extLst>
          </p:cNvPr>
          <p:cNvSpPr/>
          <p:nvPr/>
        </p:nvSpPr>
        <p:spPr>
          <a:xfrm>
            <a:off x="2556769" y="3251447"/>
            <a:ext cx="2830498" cy="426128"/>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b="1" dirty="0">
                <a:effectLst>
                  <a:outerShdw blurRad="38100" dist="38100" dir="2700000" algn="tl">
                    <a:srgbClr val="000000">
                      <a:alpha val="43137"/>
                    </a:srgbClr>
                  </a:outerShdw>
                </a:effectLst>
              </a:rPr>
              <a:t>ULTRASONIC SENSOR</a:t>
            </a:r>
          </a:p>
        </p:txBody>
      </p:sp>
      <p:sp>
        <p:nvSpPr>
          <p:cNvPr id="54" name="Rectangle 53">
            <a:extLst>
              <a:ext uri="{FF2B5EF4-FFF2-40B4-BE49-F238E27FC236}">
                <a16:creationId xmlns:a16="http://schemas.microsoft.com/office/drawing/2014/main" id="{5A0EE32F-085E-8841-8D3F-E6AA8AB528CC}"/>
              </a:ext>
            </a:extLst>
          </p:cNvPr>
          <p:cNvSpPr/>
          <p:nvPr/>
        </p:nvSpPr>
        <p:spPr>
          <a:xfrm>
            <a:off x="8711947" y="3215936"/>
            <a:ext cx="2225339" cy="426128"/>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b="1" dirty="0">
                <a:effectLst>
                  <a:outerShdw blurRad="38100" dist="38100" dir="2700000" algn="tl">
                    <a:srgbClr val="000000">
                      <a:alpha val="43137"/>
                    </a:srgbClr>
                  </a:outerShdw>
                </a:effectLst>
              </a:rPr>
              <a:t>SERVO MOTOR</a:t>
            </a:r>
          </a:p>
        </p:txBody>
      </p:sp>
      <p:sp>
        <p:nvSpPr>
          <p:cNvPr id="55" name="Rectangle 54">
            <a:extLst>
              <a:ext uri="{FF2B5EF4-FFF2-40B4-BE49-F238E27FC236}">
                <a16:creationId xmlns:a16="http://schemas.microsoft.com/office/drawing/2014/main" id="{F92D5A17-D35B-4D3D-D068-E7E6D1B389E4}"/>
              </a:ext>
            </a:extLst>
          </p:cNvPr>
          <p:cNvSpPr/>
          <p:nvPr/>
        </p:nvSpPr>
        <p:spPr>
          <a:xfrm>
            <a:off x="8711947" y="1389362"/>
            <a:ext cx="2225339" cy="426128"/>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b="1" dirty="0">
                <a:effectLst>
                  <a:outerShdw blurRad="38100" dist="38100" dir="2700000" algn="tl">
                    <a:srgbClr val="000000">
                      <a:alpha val="43137"/>
                    </a:srgbClr>
                  </a:outerShdw>
                </a:effectLst>
              </a:rPr>
              <a:t>POWER SUPPLY</a:t>
            </a:r>
          </a:p>
        </p:txBody>
      </p:sp>
      <p:sp>
        <p:nvSpPr>
          <p:cNvPr id="56" name="Rectangle 55">
            <a:extLst>
              <a:ext uri="{FF2B5EF4-FFF2-40B4-BE49-F238E27FC236}">
                <a16:creationId xmlns:a16="http://schemas.microsoft.com/office/drawing/2014/main" id="{14B96EFF-F9F4-0AED-3520-735BC8015938}"/>
              </a:ext>
            </a:extLst>
          </p:cNvPr>
          <p:cNvSpPr/>
          <p:nvPr/>
        </p:nvSpPr>
        <p:spPr>
          <a:xfrm>
            <a:off x="8711949" y="5042510"/>
            <a:ext cx="2225339" cy="426128"/>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b="1" dirty="0">
                <a:effectLst>
                  <a:outerShdw blurRad="38100" dist="38100" dir="2700000" algn="tl">
                    <a:srgbClr val="000000">
                      <a:alpha val="43137"/>
                    </a:srgbClr>
                  </a:outerShdw>
                </a:effectLst>
              </a:rPr>
              <a:t>PC/LAPTOP</a:t>
            </a:r>
          </a:p>
        </p:txBody>
      </p:sp>
      <p:sp>
        <p:nvSpPr>
          <p:cNvPr id="57" name="Rectangle 56">
            <a:extLst>
              <a:ext uri="{FF2B5EF4-FFF2-40B4-BE49-F238E27FC236}">
                <a16:creationId xmlns:a16="http://schemas.microsoft.com/office/drawing/2014/main" id="{2CED42A5-B7F3-7B5C-9E8E-740FE057D8ED}"/>
              </a:ext>
            </a:extLst>
          </p:cNvPr>
          <p:cNvSpPr/>
          <p:nvPr/>
        </p:nvSpPr>
        <p:spPr>
          <a:xfrm>
            <a:off x="5797123" y="1393787"/>
            <a:ext cx="2299317" cy="4074851"/>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b="1" dirty="0">
                <a:effectLst>
                  <a:outerShdw blurRad="38100" dist="38100" dir="2700000" algn="tl">
                    <a:srgbClr val="000000">
                      <a:alpha val="43137"/>
                    </a:srgbClr>
                  </a:outerShdw>
                </a:effectLst>
              </a:rPr>
              <a:t>ARDUINO UNO</a:t>
            </a:r>
          </a:p>
        </p:txBody>
      </p:sp>
      <p:sp>
        <p:nvSpPr>
          <p:cNvPr id="58" name="Arrow: Right 57">
            <a:extLst>
              <a:ext uri="{FF2B5EF4-FFF2-40B4-BE49-F238E27FC236}">
                <a16:creationId xmlns:a16="http://schemas.microsoft.com/office/drawing/2014/main" id="{8F4D01CA-E009-642B-A504-7680FA49130A}"/>
              </a:ext>
            </a:extLst>
          </p:cNvPr>
          <p:cNvSpPr/>
          <p:nvPr/>
        </p:nvSpPr>
        <p:spPr>
          <a:xfrm>
            <a:off x="8107538" y="1471482"/>
            <a:ext cx="590366" cy="253013"/>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9" name="Arrow: Right 58">
            <a:extLst>
              <a:ext uri="{FF2B5EF4-FFF2-40B4-BE49-F238E27FC236}">
                <a16:creationId xmlns:a16="http://schemas.microsoft.com/office/drawing/2014/main" id="{B616A3A3-DF5E-68D4-B3D0-8E28E9240A65}"/>
              </a:ext>
            </a:extLst>
          </p:cNvPr>
          <p:cNvSpPr/>
          <p:nvPr/>
        </p:nvSpPr>
        <p:spPr>
          <a:xfrm>
            <a:off x="8111228" y="3302493"/>
            <a:ext cx="590366" cy="253013"/>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0" name="Arrow: Right 59">
            <a:extLst>
              <a:ext uri="{FF2B5EF4-FFF2-40B4-BE49-F238E27FC236}">
                <a16:creationId xmlns:a16="http://schemas.microsoft.com/office/drawing/2014/main" id="{C1236C71-A2F2-B525-1651-88869B2C6EB2}"/>
              </a:ext>
            </a:extLst>
          </p:cNvPr>
          <p:cNvSpPr/>
          <p:nvPr/>
        </p:nvSpPr>
        <p:spPr>
          <a:xfrm>
            <a:off x="2087728" y="3340223"/>
            <a:ext cx="469041" cy="215283"/>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1" name="Arrow: Right 60">
            <a:extLst>
              <a:ext uri="{FF2B5EF4-FFF2-40B4-BE49-F238E27FC236}">
                <a16:creationId xmlns:a16="http://schemas.microsoft.com/office/drawing/2014/main" id="{43FB66C9-4FFD-BE3F-E526-5145D3221F86}"/>
              </a:ext>
            </a:extLst>
          </p:cNvPr>
          <p:cNvSpPr/>
          <p:nvPr/>
        </p:nvSpPr>
        <p:spPr>
          <a:xfrm>
            <a:off x="5397620" y="3340223"/>
            <a:ext cx="399503" cy="215283"/>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2" name="Arrow: Right 61">
            <a:extLst>
              <a:ext uri="{FF2B5EF4-FFF2-40B4-BE49-F238E27FC236}">
                <a16:creationId xmlns:a16="http://schemas.microsoft.com/office/drawing/2014/main" id="{3B0D9CDF-19C7-AC5D-2414-E838039F386A}"/>
              </a:ext>
            </a:extLst>
          </p:cNvPr>
          <p:cNvSpPr/>
          <p:nvPr/>
        </p:nvSpPr>
        <p:spPr>
          <a:xfrm rot="10800000">
            <a:off x="8107538" y="5137204"/>
            <a:ext cx="590366" cy="253013"/>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E4EF8F22-76EC-2E31-0730-AD98972201B6}"/>
              </a:ext>
            </a:extLst>
          </p:cNvPr>
          <p:cNvSpPr txBox="1"/>
          <p:nvPr/>
        </p:nvSpPr>
        <p:spPr>
          <a:xfrm>
            <a:off x="0" y="5744050"/>
            <a:ext cx="12192000" cy="523220"/>
          </a:xfrm>
          <a:prstGeom prst="rect">
            <a:avLst/>
          </a:prstGeom>
          <a:noFill/>
        </p:spPr>
        <p:txBody>
          <a:bodyPr wrap="square">
            <a:spAutoFit/>
          </a:bodyPr>
          <a:lstStyle/>
          <a:p>
            <a:pPr algn="ctr"/>
            <a:r>
              <a:rPr lang="en-US" sz="2800" b="1" dirty="0">
                <a:effectLst>
                  <a:outerShdw blurRad="38100" dist="38100" dir="2700000" algn="tl">
                    <a:srgbClr val="000000">
                      <a:alpha val="43137"/>
                    </a:srgbClr>
                  </a:outerShdw>
                </a:effectLst>
              </a:rPr>
              <a:t> Figure: Working principle of Toll Gate</a:t>
            </a:r>
          </a:p>
        </p:txBody>
      </p:sp>
    </p:spTree>
    <p:extLst>
      <p:ext uri="{BB962C8B-B14F-4D97-AF65-F5344CB8AC3E}">
        <p14:creationId xmlns:p14="http://schemas.microsoft.com/office/powerpoint/2010/main" val="17647625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450F7-1EDE-1417-A43E-2242EC0CE450}"/>
              </a:ext>
            </a:extLst>
          </p:cNvPr>
          <p:cNvSpPr>
            <a:spLocks noGrp="1"/>
          </p:cNvSpPr>
          <p:nvPr>
            <p:ph type="title"/>
          </p:nvPr>
        </p:nvSpPr>
        <p:spPr>
          <a:xfrm>
            <a:off x="701040" y="100357"/>
            <a:ext cx="10952480" cy="858431"/>
          </a:xfrm>
        </p:spPr>
        <p:txBody>
          <a:bodyPr>
            <a:normAutofit fontScale="90000"/>
          </a:bodyPr>
          <a:lstStyle/>
          <a:p>
            <a:pPr algn="ctr"/>
            <a:r>
              <a:rPr lang="en-US" sz="6000" b="1" dirty="0">
                <a:solidFill>
                  <a:schemeClr val="tx2"/>
                </a:solidFill>
                <a:effectLst>
                  <a:outerShdw blurRad="38100" dist="38100" dir="2700000" algn="tl">
                    <a:srgbClr val="000000">
                      <a:alpha val="43137"/>
                    </a:srgbClr>
                  </a:outerShdw>
                </a:effectLst>
              </a:rPr>
              <a:t>Output</a:t>
            </a:r>
            <a:endParaRPr lang="en-US" sz="5400" b="1" dirty="0">
              <a:solidFill>
                <a:schemeClr val="tx2"/>
              </a:solidFill>
              <a:effectLst>
                <a:outerShdw blurRad="38100" dist="38100" dir="2700000" algn="tl">
                  <a:srgbClr val="000000">
                    <a:alpha val="43137"/>
                  </a:srgbClr>
                </a:outerShdw>
              </a:effectLst>
            </a:endParaRPr>
          </a:p>
        </p:txBody>
      </p:sp>
      <p:pic>
        <p:nvPicPr>
          <p:cNvPr id="4" name="Picture 3">
            <a:extLst>
              <a:ext uri="{FF2B5EF4-FFF2-40B4-BE49-F238E27FC236}">
                <a16:creationId xmlns:a16="http://schemas.microsoft.com/office/drawing/2014/main" id="{8A544556-7273-8D35-A800-6865656DC7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22845" y="834851"/>
            <a:ext cx="6507333" cy="2939201"/>
          </a:xfrm>
          <a:prstGeom prst="rect">
            <a:avLst/>
          </a:prstGeom>
        </p:spPr>
      </p:pic>
      <p:pic>
        <p:nvPicPr>
          <p:cNvPr id="6" name="Picture 5">
            <a:extLst>
              <a:ext uri="{FF2B5EF4-FFF2-40B4-BE49-F238E27FC236}">
                <a16:creationId xmlns:a16="http://schemas.microsoft.com/office/drawing/2014/main" id="{E25E04B5-62A1-50BA-8F77-738C1A11A54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22845" y="3747418"/>
            <a:ext cx="6507333" cy="2939201"/>
          </a:xfrm>
          <a:prstGeom prst="rect">
            <a:avLst/>
          </a:prstGeom>
        </p:spPr>
      </p:pic>
    </p:spTree>
    <p:extLst>
      <p:ext uri="{BB962C8B-B14F-4D97-AF65-F5344CB8AC3E}">
        <p14:creationId xmlns:p14="http://schemas.microsoft.com/office/powerpoint/2010/main" val="35616749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3312"/>
            <a:ext cx="10515600" cy="1166048"/>
          </a:xfrm>
        </p:spPr>
        <p:txBody>
          <a:bodyPr>
            <a:normAutofit/>
          </a:bodyPr>
          <a:lstStyle/>
          <a:p>
            <a:pPr algn="ctr"/>
            <a:r>
              <a:rPr lang="en-US" sz="6000" b="1" dirty="0">
                <a:solidFill>
                  <a:schemeClr val="tx2"/>
                </a:solidFill>
                <a:effectLst>
                  <a:outerShdw blurRad="38100" dist="38100" dir="2700000" algn="tl">
                    <a:srgbClr val="000000">
                      <a:alpha val="43137"/>
                    </a:srgbClr>
                  </a:outerShdw>
                </a:effectLst>
              </a:rPr>
              <a:t>Conclusion</a:t>
            </a:r>
            <a:endParaRPr lang="en-US" sz="5400" b="1" dirty="0">
              <a:solidFill>
                <a:schemeClr val="tx2"/>
              </a:solidFill>
              <a:effectLst>
                <a:outerShdw blurRad="38100" dist="38100" dir="2700000" algn="tl">
                  <a:srgbClr val="000000">
                    <a:alpha val="43137"/>
                  </a:srgbClr>
                </a:outerShdw>
              </a:effectLst>
            </a:endParaRPr>
          </a:p>
        </p:txBody>
      </p:sp>
      <p:sp>
        <p:nvSpPr>
          <p:cNvPr id="5" name="Content Placeholder 4">
            <a:extLst>
              <a:ext uri="{FF2B5EF4-FFF2-40B4-BE49-F238E27FC236}">
                <a16:creationId xmlns:a16="http://schemas.microsoft.com/office/drawing/2014/main" id="{1CD1347A-D6BB-6736-5057-1480DF359956}"/>
              </a:ext>
            </a:extLst>
          </p:cNvPr>
          <p:cNvSpPr>
            <a:spLocks noGrp="1"/>
          </p:cNvSpPr>
          <p:nvPr>
            <p:ph idx="1"/>
          </p:nvPr>
        </p:nvSpPr>
        <p:spPr>
          <a:xfrm>
            <a:off x="1247204" y="1162974"/>
            <a:ext cx="10106596" cy="4820575"/>
          </a:xfrm>
        </p:spPr>
        <p:txBody>
          <a:bodyPr>
            <a:normAutofit/>
          </a:bodyPr>
          <a:lstStyle/>
          <a:p>
            <a:pPr marL="0" indent="0" algn="just">
              <a:buNone/>
            </a:pPr>
            <a:r>
              <a:rPr lang="en-US" sz="2800" b="1" dirty="0">
                <a:effectLst>
                  <a:outerShdw blurRad="38100" dist="38100" dir="2700000" algn="tl">
                    <a:srgbClr val="000000">
                      <a:alpha val="43137"/>
                    </a:srgbClr>
                  </a:outerShdw>
                </a:effectLst>
              </a:rPr>
              <a:t>The implementation of Automatic Toll Collection system-</a:t>
            </a:r>
          </a:p>
          <a:p>
            <a:pPr marL="0" indent="0" algn="just">
              <a:buNone/>
            </a:pPr>
            <a:r>
              <a:rPr lang="en-US" sz="2800" b="1" dirty="0">
                <a:effectLst>
                  <a:outerShdw blurRad="38100" dist="38100" dir="2700000" algn="tl">
                    <a:srgbClr val="000000">
                      <a:alpha val="43137"/>
                    </a:srgbClr>
                  </a:outerShdw>
                </a:effectLst>
              </a:rPr>
              <a:t>Significantly contribute to improve travel conditions by    addressing delay. People hate delay  at tollbooths . This system collects toll from vehicles driving on toll roads without making the vehicle stop at Tollbooth . These systems include benefits to both toll authorities and facility users , in term of time and cost saving, improve security and greater convenience . </a:t>
            </a:r>
          </a:p>
          <a:p>
            <a:pPr algn="just"/>
            <a:endParaRPr lang="en-US" sz="2800" b="1" dirty="0">
              <a:effectLst>
                <a:outerShdw blurRad="38100" dist="38100" dir="2700000" algn="tl">
                  <a:srgbClr val="000000">
                    <a:alpha val="43137"/>
                  </a:srgbClr>
                </a:outerShdw>
              </a:effectLst>
            </a:endParaRPr>
          </a:p>
          <a:p>
            <a:pPr algn="just"/>
            <a:endParaRPr lang="en-US" sz="28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9776687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3312"/>
            <a:ext cx="10515600" cy="1166048"/>
          </a:xfrm>
        </p:spPr>
        <p:txBody>
          <a:bodyPr>
            <a:normAutofit/>
          </a:bodyPr>
          <a:lstStyle/>
          <a:p>
            <a:pPr algn="ctr"/>
            <a:r>
              <a:rPr lang="en-US" sz="6000" b="1" dirty="0">
                <a:solidFill>
                  <a:schemeClr val="tx2"/>
                </a:solidFill>
                <a:effectLst>
                  <a:outerShdw blurRad="38100" dist="38100" dir="2700000" algn="tl">
                    <a:srgbClr val="000000">
                      <a:alpha val="43137"/>
                    </a:srgbClr>
                  </a:outerShdw>
                </a:effectLst>
              </a:rPr>
              <a:t>Future work </a:t>
            </a:r>
            <a:endParaRPr lang="en-US" sz="4800" b="1" dirty="0">
              <a:solidFill>
                <a:schemeClr val="tx2"/>
              </a:solidFill>
              <a:effectLst>
                <a:outerShdw blurRad="38100" dist="38100" dir="2700000" algn="tl">
                  <a:srgbClr val="000000">
                    <a:alpha val="43137"/>
                  </a:srgbClr>
                </a:outerShdw>
              </a:effectLst>
            </a:endParaRPr>
          </a:p>
        </p:txBody>
      </p:sp>
      <p:sp>
        <p:nvSpPr>
          <p:cNvPr id="5" name="Content Placeholder 4">
            <a:extLst>
              <a:ext uri="{FF2B5EF4-FFF2-40B4-BE49-F238E27FC236}">
                <a16:creationId xmlns:a16="http://schemas.microsoft.com/office/drawing/2014/main" id="{9F1AB56D-FEDD-3E6B-2BA8-89396417EF81}"/>
              </a:ext>
            </a:extLst>
          </p:cNvPr>
          <p:cNvSpPr>
            <a:spLocks noGrp="1"/>
          </p:cNvSpPr>
          <p:nvPr>
            <p:ph idx="1"/>
          </p:nvPr>
        </p:nvSpPr>
        <p:spPr>
          <a:xfrm>
            <a:off x="1056443" y="1105072"/>
            <a:ext cx="10164931" cy="5144807"/>
          </a:xfrm>
        </p:spPr>
        <p:txBody>
          <a:bodyPr>
            <a:normAutofit lnSpcReduction="10000"/>
          </a:bodyPr>
          <a:lstStyle/>
          <a:p>
            <a:pPr algn="just">
              <a:buFont typeface="Wingdings" panose="05000000000000000000" pitchFamily="2" charset="2"/>
              <a:buChar char="q"/>
            </a:pPr>
            <a:r>
              <a:rPr lang="en-US" b="1" dirty="0">
                <a:effectLst>
                  <a:outerShdw blurRad="38100" dist="38100" dir="2700000" algn="tl">
                    <a:srgbClr val="000000">
                      <a:alpha val="43137"/>
                    </a:srgbClr>
                  </a:outerShdw>
                </a:effectLst>
              </a:rPr>
              <a:t>Instead of a prepaid amount, we can have post paid mechanism where the user doesn’t have to stop at the toll booth to deduce the balance from the account and a bill is generated at the end of the month.</a:t>
            </a:r>
          </a:p>
          <a:p>
            <a:pPr algn="just">
              <a:buFont typeface="Wingdings" panose="05000000000000000000" pitchFamily="2" charset="2"/>
              <a:buChar char="q"/>
            </a:pPr>
            <a:r>
              <a:rPr lang="en-US" b="1" dirty="0">
                <a:effectLst>
                  <a:outerShdw blurRad="38100" dist="38100" dir="2700000" algn="tl">
                    <a:srgbClr val="000000">
                      <a:alpha val="43137"/>
                    </a:srgbClr>
                  </a:outerShdw>
                </a:effectLst>
              </a:rPr>
              <a:t> With online application using internet facilities, person can directly pay the bill.</a:t>
            </a:r>
          </a:p>
          <a:p>
            <a:pPr algn="just">
              <a:buFont typeface="Wingdings" panose="05000000000000000000" pitchFamily="2" charset="2"/>
              <a:buChar char="q"/>
            </a:pPr>
            <a:r>
              <a:rPr lang="en-US" b="1" dirty="0">
                <a:effectLst>
                  <a:outerShdw blurRad="38100" dist="38100" dir="2700000" algn="tl">
                    <a:srgbClr val="000000">
                      <a:alpha val="43137"/>
                    </a:srgbClr>
                  </a:outerShdw>
                </a:effectLst>
              </a:rPr>
              <a:t>In case of violation of rules, they can be charged a fine accordingly for not paying taxable amount.</a:t>
            </a:r>
          </a:p>
          <a:p>
            <a:pPr algn="just">
              <a:buFont typeface="Wingdings" panose="05000000000000000000" pitchFamily="2" charset="2"/>
              <a:buChar char="q"/>
            </a:pPr>
            <a:r>
              <a:rPr lang="en-US" b="1" dirty="0">
                <a:effectLst>
                  <a:outerShdw blurRad="38100" dist="38100" dir="2700000" algn="tl">
                    <a:srgbClr val="000000">
                      <a:alpha val="43137"/>
                    </a:srgbClr>
                  </a:outerShdw>
                </a:effectLst>
              </a:rPr>
              <a:t>This prevents the vehicle from stopping at tollbooth and helps in reduction of congestion at toll plaza . This will  ensure a faster flow of traffic and conserve a lots of time .</a:t>
            </a:r>
          </a:p>
          <a:p>
            <a:pPr algn="just"/>
            <a:endParaRPr lang="en-US" b="1" dirty="0">
              <a:effectLst>
                <a:outerShdw blurRad="38100" dist="38100" dir="2700000" algn="tl">
                  <a:srgbClr val="000000">
                    <a:alpha val="43137"/>
                  </a:srgbClr>
                </a:outerShdw>
              </a:effectLst>
            </a:endParaRPr>
          </a:p>
          <a:p>
            <a:pPr algn="just"/>
            <a:endParaRPr lang="en-US"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6294983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1365" y="763480"/>
            <a:ext cx="10515600" cy="4847207"/>
          </a:xfrm>
        </p:spPr>
        <p:txBody>
          <a:bodyPr>
            <a:normAutofit/>
          </a:bodyPr>
          <a:lstStyle/>
          <a:p>
            <a:pPr algn="ctr"/>
            <a:r>
              <a:rPr lang="en-US" sz="11500" b="1" dirty="0">
                <a:solidFill>
                  <a:schemeClr val="tx2"/>
                </a:solidFill>
                <a:effectLst>
                  <a:outerShdw blurRad="38100" dist="38100" dir="2700000" algn="tl">
                    <a:srgbClr val="000000">
                      <a:alpha val="43137"/>
                    </a:srgbClr>
                  </a:outerShdw>
                </a:effectLst>
              </a:rPr>
              <a:t>Thank you</a:t>
            </a:r>
            <a:endParaRPr lang="en-US" sz="8800" b="1" dirty="0">
              <a:solidFill>
                <a:schemeClr val="tx2"/>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0847129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3164"/>
            <a:ext cx="10515600" cy="1029810"/>
          </a:xfrm>
        </p:spPr>
        <p:txBody>
          <a:bodyPr>
            <a:normAutofit/>
          </a:bodyPr>
          <a:lstStyle/>
          <a:p>
            <a:pPr algn="ctr"/>
            <a:r>
              <a:rPr lang="en-US" sz="5400" b="1" dirty="0">
                <a:solidFill>
                  <a:schemeClr val="tx2"/>
                </a:solidFill>
                <a:effectLst>
                  <a:outerShdw blurRad="38100" dist="38100" dir="2700000" algn="tl">
                    <a:srgbClr val="000000">
                      <a:alpha val="43137"/>
                    </a:srgbClr>
                  </a:outerShdw>
                </a:effectLst>
              </a:rPr>
              <a:t>Content</a:t>
            </a:r>
          </a:p>
        </p:txBody>
      </p:sp>
      <p:sp>
        <p:nvSpPr>
          <p:cNvPr id="5" name="Content Placeholder 4">
            <a:extLst>
              <a:ext uri="{FF2B5EF4-FFF2-40B4-BE49-F238E27FC236}">
                <a16:creationId xmlns:a16="http://schemas.microsoft.com/office/drawing/2014/main" id="{77E24145-428D-1BF6-6F3F-46FA77751C81}"/>
              </a:ext>
            </a:extLst>
          </p:cNvPr>
          <p:cNvSpPr>
            <a:spLocks noGrp="1"/>
          </p:cNvSpPr>
          <p:nvPr>
            <p:ph idx="1"/>
          </p:nvPr>
        </p:nvSpPr>
        <p:spPr>
          <a:xfrm>
            <a:off x="1771727" y="1171851"/>
            <a:ext cx="8233407" cy="5015884"/>
          </a:xfrm>
        </p:spPr>
        <p:txBody>
          <a:bodyPr>
            <a:normAutofit fontScale="92500" lnSpcReduction="20000"/>
          </a:bodyPr>
          <a:lstStyle/>
          <a:p>
            <a:pPr algn="just">
              <a:buFont typeface="Wingdings" panose="05000000000000000000" pitchFamily="2" charset="2"/>
              <a:buChar char="q"/>
            </a:pPr>
            <a:r>
              <a:rPr lang="en-US" sz="2600" b="1" dirty="0"/>
              <a:t>Introduction.</a:t>
            </a:r>
          </a:p>
          <a:p>
            <a:pPr algn="just">
              <a:buFont typeface="Wingdings" panose="05000000000000000000" pitchFamily="2" charset="2"/>
              <a:buChar char="q"/>
            </a:pPr>
            <a:r>
              <a:rPr lang="en-US" sz="2600" b="1" dirty="0"/>
              <a:t>Idea Behind this work.</a:t>
            </a:r>
          </a:p>
          <a:p>
            <a:pPr algn="just">
              <a:buFont typeface="Wingdings" panose="05000000000000000000" pitchFamily="2" charset="2"/>
              <a:buChar char="q"/>
            </a:pPr>
            <a:r>
              <a:rPr lang="en-US" sz="2600" b="1" dirty="0"/>
              <a:t>Apparatus.</a:t>
            </a:r>
          </a:p>
          <a:p>
            <a:pPr algn="just">
              <a:buFont typeface="Wingdings" panose="05000000000000000000" pitchFamily="2" charset="2"/>
              <a:buChar char="q"/>
            </a:pPr>
            <a:r>
              <a:rPr lang="en-US" sz="2600" b="1" dirty="0"/>
              <a:t>Circuit Diagram.</a:t>
            </a:r>
          </a:p>
          <a:p>
            <a:pPr algn="just">
              <a:buFont typeface="Wingdings" panose="05000000000000000000" pitchFamily="2" charset="2"/>
              <a:buChar char="q"/>
            </a:pPr>
            <a:r>
              <a:rPr lang="en-US" sz="2600" b="1" dirty="0"/>
              <a:t> Experimental setup.</a:t>
            </a:r>
          </a:p>
          <a:p>
            <a:pPr algn="just">
              <a:buFont typeface="Wingdings" panose="05000000000000000000" pitchFamily="2" charset="2"/>
              <a:buChar char="q"/>
            </a:pPr>
            <a:r>
              <a:rPr lang="en-US" sz="2600" b="1" dirty="0"/>
              <a:t>Flow Chart</a:t>
            </a:r>
          </a:p>
          <a:p>
            <a:pPr algn="just">
              <a:buFont typeface="Wingdings" panose="05000000000000000000" pitchFamily="2" charset="2"/>
              <a:buChar char="q"/>
            </a:pPr>
            <a:r>
              <a:rPr lang="en-US" sz="2600" b="1" dirty="0"/>
              <a:t>Working Principle</a:t>
            </a:r>
          </a:p>
          <a:p>
            <a:pPr algn="just">
              <a:buFont typeface="Wingdings" panose="05000000000000000000" pitchFamily="2" charset="2"/>
              <a:buChar char="q"/>
            </a:pPr>
            <a:r>
              <a:rPr lang="en-US" sz="2600" b="1" dirty="0"/>
              <a:t>Project Final Output</a:t>
            </a:r>
          </a:p>
          <a:p>
            <a:pPr algn="just">
              <a:buFont typeface="Wingdings" panose="05000000000000000000" pitchFamily="2" charset="2"/>
              <a:buChar char="q"/>
            </a:pPr>
            <a:r>
              <a:rPr lang="en-US" sz="2600" b="1" dirty="0"/>
              <a:t>Conclusion</a:t>
            </a:r>
          </a:p>
          <a:p>
            <a:pPr algn="just">
              <a:buFont typeface="Wingdings" panose="05000000000000000000" pitchFamily="2" charset="2"/>
              <a:buChar char="q"/>
            </a:pPr>
            <a:r>
              <a:rPr lang="en-US" sz="2600" b="1" dirty="0"/>
              <a:t>Future Work</a:t>
            </a:r>
          </a:p>
          <a:p>
            <a:pPr algn="just"/>
            <a:endParaRPr lang="en-US" b="1" dirty="0"/>
          </a:p>
        </p:txBody>
      </p:sp>
    </p:spTree>
    <p:extLst>
      <p:ext uri="{BB962C8B-B14F-4D97-AF65-F5344CB8AC3E}">
        <p14:creationId xmlns:p14="http://schemas.microsoft.com/office/powerpoint/2010/main" val="7137521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9892"/>
            <a:ext cx="10515600" cy="710466"/>
          </a:xfrm>
        </p:spPr>
        <p:txBody>
          <a:bodyPr>
            <a:normAutofit fontScale="90000"/>
          </a:bodyPr>
          <a:lstStyle/>
          <a:p>
            <a:pPr algn="ctr"/>
            <a:r>
              <a:rPr lang="en-US" sz="5400" b="1" dirty="0">
                <a:solidFill>
                  <a:schemeClr val="tx2"/>
                </a:solidFill>
                <a:effectLst>
                  <a:outerShdw blurRad="38100" dist="38100" dir="2700000" algn="tl">
                    <a:srgbClr val="000000">
                      <a:alpha val="43137"/>
                    </a:srgbClr>
                  </a:outerShdw>
                </a:effectLst>
              </a:rPr>
              <a:t>Introduction</a:t>
            </a:r>
          </a:p>
        </p:txBody>
      </p:sp>
      <p:pic>
        <p:nvPicPr>
          <p:cNvPr id="9" name="Picture 3" descr="toll.jpg">
            <a:extLst>
              <a:ext uri="{FF2B5EF4-FFF2-40B4-BE49-F238E27FC236}">
                <a16:creationId xmlns:a16="http://schemas.microsoft.com/office/drawing/2014/main" id="{7309DE49-35C3-1376-8B43-28603C64267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780093" y="790610"/>
            <a:ext cx="3635854" cy="56634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TextBox 14">
            <a:extLst>
              <a:ext uri="{FF2B5EF4-FFF2-40B4-BE49-F238E27FC236}">
                <a16:creationId xmlns:a16="http://schemas.microsoft.com/office/drawing/2014/main" id="{ACCC816F-ECDE-7FB2-3C80-3D3A192581C0}"/>
              </a:ext>
            </a:extLst>
          </p:cNvPr>
          <p:cNvSpPr txBox="1"/>
          <p:nvPr/>
        </p:nvSpPr>
        <p:spPr>
          <a:xfrm>
            <a:off x="1010129" y="692952"/>
            <a:ext cx="6769963" cy="6186309"/>
          </a:xfrm>
          <a:prstGeom prst="rect">
            <a:avLst/>
          </a:prstGeom>
          <a:noFill/>
        </p:spPr>
        <p:txBody>
          <a:bodyPr wrap="square">
            <a:spAutoFit/>
          </a:bodyPr>
          <a:lstStyle/>
          <a:p>
            <a:pPr marL="285750" indent="-285750" algn="just">
              <a:buFont typeface="Wingdings" panose="05000000000000000000" pitchFamily="2" charset="2"/>
              <a:buChar char="q"/>
            </a:pPr>
            <a:r>
              <a:rPr lang="en-US" b="1" dirty="0">
                <a:effectLst>
                  <a:outerShdw blurRad="38100" dist="38100" dir="2700000" algn="tl">
                    <a:srgbClr val="000000">
                      <a:alpha val="43137"/>
                    </a:srgbClr>
                  </a:outerShdw>
                </a:effectLst>
              </a:rPr>
              <a:t>Automation has a great impact on our everyday life and making our life easy. Day by day the number of vehicles passing over the road is increasing due to which traffic jam; wastage of human effort is taking place. We make a fully automated toll collection system using Arduino which is able to reduce human effort and time and most importantly traffic jam. In this project, we are making an exact replica found in toll plaza centers that is called as stopping system, The idea for this project was inspired from actual system, in actual toll they stop the vehicles using a stopper that is completely automated and it is activated when any vehicle passes in front the sensor, or some time it’s activated through a button. The most excellent advantage of this system is that it is capable of eliminate congestion in toll plaza, especially during those seasons when traffic seems to be higher than normal</a:t>
            </a:r>
          </a:p>
          <a:p>
            <a:pPr marL="285750" indent="-285750" algn="just">
              <a:buFont typeface="Wingdings" panose="05000000000000000000" pitchFamily="2" charset="2"/>
              <a:buChar char="q"/>
            </a:pPr>
            <a:r>
              <a:rPr lang="en-US" b="1" dirty="0">
                <a:effectLst>
                  <a:outerShdw blurRad="38100" dist="38100" dir="2700000" algn="tl">
                    <a:srgbClr val="000000">
                      <a:alpha val="43137"/>
                    </a:srgbClr>
                  </a:outerShdw>
                </a:effectLst>
              </a:rPr>
              <a:t>In our case, we are using an HC-SR04 or called as ultrasonic distance sensor to detect an obstacle(vehicle) and later to lift the barrier we are using micro servo, that is the mechanism involved in this project, Now let us dive into the building stage</a:t>
            </a:r>
          </a:p>
          <a:p>
            <a:pPr marL="342900" indent="-342900" algn="just">
              <a:buFont typeface="Wingdings" panose="05000000000000000000" pitchFamily="2" charset="2"/>
              <a:buChar char="q"/>
            </a:pPr>
            <a:endParaRPr lang="en-US" sz="20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5774533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3069" y="102790"/>
            <a:ext cx="10863308" cy="1330482"/>
          </a:xfrm>
        </p:spPr>
        <p:txBody>
          <a:bodyPr>
            <a:normAutofit/>
          </a:bodyPr>
          <a:lstStyle/>
          <a:p>
            <a:pPr algn="ctr"/>
            <a:r>
              <a:rPr lang="en-US" sz="5400" b="1" dirty="0">
                <a:solidFill>
                  <a:schemeClr val="tx2"/>
                </a:solidFill>
                <a:effectLst>
                  <a:outerShdw blurRad="38100" dist="38100" dir="2700000" algn="tl">
                    <a:srgbClr val="000000">
                      <a:alpha val="43137"/>
                    </a:srgbClr>
                  </a:outerShdw>
                </a:effectLst>
              </a:rPr>
              <a:t>Idea Behind This Work</a:t>
            </a:r>
            <a:endParaRPr lang="en-US" sz="4800" b="1" dirty="0">
              <a:solidFill>
                <a:schemeClr val="tx2"/>
              </a:solidFill>
              <a:effectLst>
                <a:outerShdw blurRad="38100" dist="38100" dir="2700000" algn="tl">
                  <a:srgbClr val="000000">
                    <a:alpha val="43137"/>
                  </a:srgbClr>
                </a:outerShdw>
              </a:effectLst>
            </a:endParaRPr>
          </a:p>
        </p:txBody>
      </p:sp>
      <p:sp>
        <p:nvSpPr>
          <p:cNvPr id="13" name="TextBox 12">
            <a:extLst>
              <a:ext uri="{FF2B5EF4-FFF2-40B4-BE49-F238E27FC236}">
                <a16:creationId xmlns:a16="http://schemas.microsoft.com/office/drawing/2014/main" id="{E0852AF6-387D-A41D-E8C3-6C8514F8BF3A}"/>
              </a:ext>
            </a:extLst>
          </p:cNvPr>
          <p:cNvSpPr txBox="1"/>
          <p:nvPr/>
        </p:nvSpPr>
        <p:spPr>
          <a:xfrm>
            <a:off x="1154098" y="1257877"/>
            <a:ext cx="9561250" cy="4832092"/>
          </a:xfrm>
          <a:prstGeom prst="rect">
            <a:avLst/>
          </a:prstGeom>
          <a:noFill/>
        </p:spPr>
        <p:txBody>
          <a:bodyPr wrap="square">
            <a:spAutoFit/>
          </a:bodyPr>
          <a:lstStyle/>
          <a:p>
            <a:pPr algn="just"/>
            <a:r>
              <a:rPr lang="en-US" sz="2800" b="1" dirty="0">
                <a:effectLst>
                  <a:outerShdw blurRad="38100" dist="38100" dir="2700000" algn="tl">
                    <a:srgbClr val="000000">
                      <a:alpha val="43137"/>
                    </a:srgbClr>
                  </a:outerShdw>
                </a:effectLst>
              </a:rPr>
              <a:t>The main objective behind this proposal is to create a suitable Automatic Toll Collection system to be implemented. We are implementing ARDUINO Based Toll System is to automate the toll collection process and save time .In addition to collecting toll, it not only helps the vehicle owners and system administrators from vehicle theft detection but also can track over speeding vehicles, and crossing the signals. Automatic Toll Collection system using ARDUINO  in our day to day life avoids the fuel loss, saves time in collecting toll, avoids financial loss and monitors the traffic.</a:t>
            </a:r>
          </a:p>
        </p:txBody>
      </p:sp>
    </p:spTree>
    <p:extLst>
      <p:ext uri="{BB962C8B-B14F-4D97-AF65-F5344CB8AC3E}">
        <p14:creationId xmlns:p14="http://schemas.microsoft.com/office/powerpoint/2010/main" val="13728250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3312"/>
            <a:ext cx="10515600" cy="1330482"/>
          </a:xfrm>
        </p:spPr>
        <p:txBody>
          <a:bodyPr>
            <a:normAutofit/>
          </a:bodyPr>
          <a:lstStyle/>
          <a:p>
            <a:pPr algn="ctr"/>
            <a:r>
              <a:rPr lang="en-US" sz="6600" b="1" dirty="0">
                <a:solidFill>
                  <a:schemeClr val="tx2"/>
                </a:solidFill>
                <a:effectLst>
                  <a:outerShdw blurRad="38100" dist="38100" dir="2700000" algn="tl">
                    <a:srgbClr val="000000">
                      <a:alpha val="43137"/>
                    </a:srgbClr>
                  </a:outerShdw>
                </a:effectLst>
              </a:rPr>
              <a:t>Apparatus</a:t>
            </a:r>
            <a:endParaRPr lang="en-US" sz="5400" b="1" dirty="0">
              <a:solidFill>
                <a:schemeClr val="tx2"/>
              </a:solidFill>
              <a:effectLst>
                <a:outerShdw blurRad="38100" dist="38100" dir="2700000" algn="tl">
                  <a:srgbClr val="000000">
                    <a:alpha val="43137"/>
                  </a:srgbClr>
                </a:outerShdw>
              </a:effectLst>
            </a:endParaRPr>
          </a:p>
        </p:txBody>
      </p:sp>
      <p:sp>
        <p:nvSpPr>
          <p:cNvPr id="8" name="TextBox 7">
            <a:extLst>
              <a:ext uri="{FF2B5EF4-FFF2-40B4-BE49-F238E27FC236}">
                <a16:creationId xmlns:a16="http://schemas.microsoft.com/office/drawing/2014/main" id="{00288C25-A1DA-9138-8B56-FA9EEB643E4D}"/>
              </a:ext>
            </a:extLst>
          </p:cNvPr>
          <p:cNvSpPr txBox="1"/>
          <p:nvPr/>
        </p:nvSpPr>
        <p:spPr>
          <a:xfrm>
            <a:off x="1153357" y="1975178"/>
            <a:ext cx="10200443" cy="3693319"/>
          </a:xfrm>
          <a:prstGeom prst="rect">
            <a:avLst/>
          </a:prstGeom>
          <a:noFill/>
        </p:spPr>
        <p:txBody>
          <a:bodyPr wrap="square">
            <a:spAutoFit/>
          </a:bodyPr>
          <a:lstStyle/>
          <a:p>
            <a:endParaRPr lang="en-US" b="1" dirty="0">
              <a:effectLst>
                <a:outerShdw blurRad="38100" dist="38100" dir="2700000" algn="tl">
                  <a:srgbClr val="000000">
                    <a:alpha val="43137"/>
                  </a:srgbClr>
                </a:outerShdw>
              </a:effectLst>
            </a:endParaRPr>
          </a:p>
          <a:p>
            <a:r>
              <a:rPr lang="en-US" b="1" dirty="0">
                <a:effectLst>
                  <a:outerShdw blurRad="38100" dist="38100" dir="2700000" algn="tl">
                    <a:srgbClr val="000000">
                      <a:alpha val="43137"/>
                    </a:srgbClr>
                  </a:outerShdw>
                </a:effectLst>
              </a:rPr>
              <a:t>                        </a:t>
            </a:r>
          </a:p>
          <a:p>
            <a:r>
              <a:rPr lang="en-US" b="1" dirty="0">
                <a:effectLst>
                  <a:outerShdw blurRad="38100" dist="38100" dir="2700000" algn="tl">
                    <a:srgbClr val="000000">
                      <a:alpha val="43137"/>
                    </a:srgbClr>
                  </a:outerShdw>
                </a:effectLst>
              </a:rPr>
              <a:t>   </a:t>
            </a:r>
          </a:p>
          <a:p>
            <a:r>
              <a:rPr lang="en-US" b="1" dirty="0">
                <a:effectLst>
                  <a:outerShdw blurRad="38100" dist="38100" dir="2700000" algn="tl">
                    <a:srgbClr val="000000">
                      <a:alpha val="43137"/>
                    </a:srgbClr>
                  </a:outerShdw>
                </a:effectLst>
              </a:rPr>
              <a:t>        1 ARDUINO UNO           2. ULTRASONIC SENSOR           3. SERVO MOTOR</a:t>
            </a:r>
          </a:p>
          <a:p>
            <a:endParaRPr lang="en-US" b="1" dirty="0">
              <a:effectLst>
                <a:outerShdw blurRad="38100" dist="38100" dir="2700000" algn="tl">
                  <a:srgbClr val="000000">
                    <a:alpha val="43137"/>
                  </a:srgbClr>
                </a:outerShdw>
              </a:effectLst>
            </a:endParaRPr>
          </a:p>
          <a:p>
            <a:endParaRPr lang="en-US" b="1" dirty="0">
              <a:effectLst>
                <a:outerShdw blurRad="38100" dist="38100" dir="2700000" algn="tl">
                  <a:srgbClr val="000000">
                    <a:alpha val="43137"/>
                  </a:srgbClr>
                </a:outerShdw>
              </a:effectLst>
            </a:endParaRPr>
          </a:p>
          <a:p>
            <a:endParaRPr lang="en-US" b="1" dirty="0">
              <a:effectLst>
                <a:outerShdw blurRad="38100" dist="38100" dir="2700000" algn="tl">
                  <a:srgbClr val="000000">
                    <a:alpha val="43137"/>
                  </a:srgbClr>
                </a:outerShdw>
              </a:effectLst>
            </a:endParaRPr>
          </a:p>
          <a:p>
            <a:endParaRPr lang="en-US" b="1" dirty="0">
              <a:effectLst>
                <a:outerShdw blurRad="38100" dist="38100" dir="2700000" algn="tl">
                  <a:srgbClr val="000000">
                    <a:alpha val="43137"/>
                  </a:srgbClr>
                </a:outerShdw>
              </a:effectLst>
            </a:endParaRPr>
          </a:p>
          <a:p>
            <a:endParaRPr lang="en-US" b="1" dirty="0">
              <a:effectLst>
                <a:outerShdw blurRad="38100" dist="38100" dir="2700000" algn="tl">
                  <a:srgbClr val="000000">
                    <a:alpha val="43137"/>
                  </a:srgbClr>
                </a:outerShdw>
              </a:effectLst>
            </a:endParaRPr>
          </a:p>
          <a:p>
            <a:endParaRPr lang="en-US" b="1" dirty="0">
              <a:effectLst>
                <a:outerShdw blurRad="38100" dist="38100" dir="2700000" algn="tl">
                  <a:srgbClr val="000000">
                    <a:alpha val="43137"/>
                  </a:srgbClr>
                </a:outerShdw>
              </a:effectLst>
            </a:endParaRPr>
          </a:p>
          <a:p>
            <a:endParaRPr lang="en-US" b="1" dirty="0">
              <a:effectLst>
                <a:outerShdw blurRad="38100" dist="38100" dir="2700000" algn="tl">
                  <a:srgbClr val="000000">
                    <a:alpha val="43137"/>
                  </a:srgbClr>
                </a:outerShdw>
              </a:effectLst>
            </a:endParaRPr>
          </a:p>
          <a:p>
            <a:endParaRPr lang="en-US" b="1" dirty="0">
              <a:effectLst>
                <a:outerShdw blurRad="38100" dist="38100" dir="2700000" algn="tl">
                  <a:srgbClr val="000000">
                    <a:alpha val="43137"/>
                  </a:srgbClr>
                </a:outerShdw>
              </a:effectLst>
            </a:endParaRPr>
          </a:p>
          <a:p>
            <a:r>
              <a:rPr lang="en-US" b="1" dirty="0">
                <a:effectLst>
                  <a:outerShdw blurRad="38100" dist="38100" dir="2700000" algn="tl">
                    <a:srgbClr val="000000">
                      <a:alpha val="43137"/>
                    </a:srgbClr>
                  </a:outerShdw>
                </a:effectLst>
              </a:rPr>
              <a:t>				 4 .BREADBOARD              5.JUMPER WIRES</a:t>
            </a:r>
          </a:p>
        </p:txBody>
      </p:sp>
      <p:pic>
        <p:nvPicPr>
          <p:cNvPr id="9" name="Picture 2">
            <a:extLst>
              <a:ext uri="{FF2B5EF4-FFF2-40B4-BE49-F238E27FC236}">
                <a16:creationId xmlns:a16="http://schemas.microsoft.com/office/drawing/2014/main" id="{933F29CA-29AE-7D4B-3472-6D4AA9C12E3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7339" y="1627139"/>
            <a:ext cx="1638300" cy="1162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4" descr="Ultrasonic png images | PNGWing">
            <a:extLst>
              <a:ext uri="{FF2B5EF4-FFF2-40B4-BE49-F238E27FC236}">
                <a16:creationId xmlns:a16="http://schemas.microsoft.com/office/drawing/2014/main" id="{9A4BD6CF-B2C4-731F-F380-0311A6363CF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16078" y="1624972"/>
            <a:ext cx="1693863" cy="1162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2">
            <a:extLst>
              <a:ext uri="{FF2B5EF4-FFF2-40B4-BE49-F238E27FC236}">
                <a16:creationId xmlns:a16="http://schemas.microsoft.com/office/drawing/2014/main" id="{8B8DF423-BCD6-802C-C2AB-2367A0C9F48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50381" y="1603965"/>
            <a:ext cx="1731963" cy="1162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3">
            <a:extLst>
              <a:ext uri="{FF2B5EF4-FFF2-40B4-BE49-F238E27FC236}">
                <a16:creationId xmlns:a16="http://schemas.microsoft.com/office/drawing/2014/main" id="{1A0683ED-F656-C64B-24ED-BB5DF87D4A1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65948" y="3867778"/>
            <a:ext cx="1766888" cy="1365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4">
            <a:extLst>
              <a:ext uri="{FF2B5EF4-FFF2-40B4-BE49-F238E27FC236}">
                <a16:creationId xmlns:a16="http://schemas.microsoft.com/office/drawing/2014/main" id="{C456928B-B8B7-633D-9678-ED121FBA7F6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879619" y="3835751"/>
            <a:ext cx="2143125" cy="1365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645694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450F7-1EDE-1417-A43E-2242EC0CE450}"/>
              </a:ext>
            </a:extLst>
          </p:cNvPr>
          <p:cNvSpPr>
            <a:spLocks noGrp="1"/>
          </p:cNvSpPr>
          <p:nvPr>
            <p:ph type="title"/>
          </p:nvPr>
        </p:nvSpPr>
        <p:spPr>
          <a:xfrm>
            <a:off x="36661" y="100357"/>
            <a:ext cx="11949344" cy="1240170"/>
          </a:xfrm>
        </p:spPr>
        <p:txBody>
          <a:bodyPr>
            <a:normAutofit/>
          </a:bodyPr>
          <a:lstStyle/>
          <a:p>
            <a:pPr algn="ctr"/>
            <a:r>
              <a:rPr lang="en-US" sz="5400" b="1" dirty="0">
                <a:solidFill>
                  <a:schemeClr val="tx2"/>
                </a:solidFill>
                <a:effectLst>
                  <a:outerShdw blurRad="38100" dist="38100" dir="2700000" algn="tl">
                    <a:srgbClr val="000000">
                      <a:alpha val="43137"/>
                    </a:srgbClr>
                  </a:outerShdw>
                </a:effectLst>
              </a:rPr>
              <a:t>Connection</a:t>
            </a:r>
            <a:r>
              <a:rPr lang="en-US" sz="5400" b="1" dirty="0">
                <a:solidFill>
                  <a:schemeClr val="accent3">
                    <a:lumMod val="60000"/>
                    <a:lumOff val="40000"/>
                  </a:schemeClr>
                </a:solidFill>
                <a:effectLst>
                  <a:outerShdw blurRad="38100" dist="38100" dir="2700000" algn="tl">
                    <a:srgbClr val="000000">
                      <a:alpha val="43137"/>
                    </a:srgbClr>
                  </a:outerShdw>
                </a:effectLst>
              </a:rPr>
              <a:t> </a:t>
            </a:r>
            <a:r>
              <a:rPr lang="en-US" sz="5400" b="1" dirty="0">
                <a:solidFill>
                  <a:schemeClr val="tx2"/>
                </a:solidFill>
                <a:effectLst>
                  <a:outerShdw blurRad="38100" dist="38100" dir="2700000" algn="tl">
                    <a:srgbClr val="000000">
                      <a:alpha val="43137"/>
                    </a:srgbClr>
                  </a:outerShdw>
                </a:effectLst>
              </a:rPr>
              <a:t>Diagram</a:t>
            </a:r>
          </a:p>
        </p:txBody>
      </p:sp>
      <p:pic>
        <p:nvPicPr>
          <p:cNvPr id="5" name="Picture 4">
            <a:extLst>
              <a:ext uri="{FF2B5EF4-FFF2-40B4-BE49-F238E27FC236}">
                <a16:creationId xmlns:a16="http://schemas.microsoft.com/office/drawing/2014/main" id="{CC6C8902-9243-6A98-1ABF-565558B943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07363" y="1233996"/>
            <a:ext cx="9632272" cy="5060271"/>
          </a:xfrm>
          <a:prstGeom prst="rect">
            <a:avLst/>
          </a:prstGeom>
        </p:spPr>
      </p:pic>
    </p:spTree>
    <p:extLst>
      <p:ext uri="{BB962C8B-B14F-4D97-AF65-F5344CB8AC3E}">
        <p14:creationId xmlns:p14="http://schemas.microsoft.com/office/powerpoint/2010/main" val="35133309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450F7-1EDE-1417-A43E-2242EC0CE450}"/>
              </a:ext>
            </a:extLst>
          </p:cNvPr>
          <p:cNvSpPr>
            <a:spLocks noGrp="1"/>
          </p:cNvSpPr>
          <p:nvPr>
            <p:ph type="title"/>
          </p:nvPr>
        </p:nvSpPr>
        <p:spPr>
          <a:xfrm>
            <a:off x="701040" y="100357"/>
            <a:ext cx="10952480" cy="1372843"/>
          </a:xfrm>
        </p:spPr>
        <p:txBody>
          <a:bodyPr>
            <a:normAutofit/>
          </a:bodyPr>
          <a:lstStyle/>
          <a:p>
            <a:pPr algn="ctr"/>
            <a:r>
              <a:rPr lang="en-US" sz="5400" b="1" dirty="0">
                <a:solidFill>
                  <a:schemeClr val="tx2"/>
                </a:solidFill>
                <a:effectLst>
                  <a:outerShdw blurRad="38100" dist="38100" dir="2700000" algn="tl">
                    <a:srgbClr val="000000">
                      <a:alpha val="43137"/>
                    </a:srgbClr>
                  </a:outerShdw>
                </a:effectLst>
              </a:rPr>
              <a:t>Experimental Setup</a:t>
            </a:r>
          </a:p>
        </p:txBody>
      </p:sp>
      <p:pic>
        <p:nvPicPr>
          <p:cNvPr id="3" name="image3.png">
            <a:extLst>
              <a:ext uri="{FF2B5EF4-FFF2-40B4-BE49-F238E27FC236}">
                <a16:creationId xmlns:a16="http://schemas.microsoft.com/office/drawing/2014/main" id="{1B6E8458-8952-F05A-0F0E-1D22AA84163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3114" y="1334382"/>
            <a:ext cx="4684151" cy="485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image8.png">
            <a:extLst>
              <a:ext uri="{FF2B5EF4-FFF2-40B4-BE49-F238E27FC236}">
                <a16:creationId xmlns:a16="http://schemas.microsoft.com/office/drawing/2014/main" id="{DA0A2253-DF3F-D218-4F95-FA1369BE9098}"/>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6096001" y="1334383"/>
            <a:ext cx="4655846" cy="4857749"/>
          </a:xfrm>
          <a:prstGeom prst="rect">
            <a:avLst/>
          </a:prstGeom>
        </p:spPr>
      </p:pic>
    </p:spTree>
    <p:extLst>
      <p:ext uri="{BB962C8B-B14F-4D97-AF65-F5344CB8AC3E}">
        <p14:creationId xmlns:p14="http://schemas.microsoft.com/office/powerpoint/2010/main" val="4537173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3312"/>
            <a:ext cx="10515600" cy="1330482"/>
          </a:xfrm>
        </p:spPr>
        <p:txBody>
          <a:bodyPr>
            <a:normAutofit/>
          </a:bodyPr>
          <a:lstStyle/>
          <a:p>
            <a:pPr algn="ctr"/>
            <a:r>
              <a:rPr lang="en-US" sz="6000" b="1" dirty="0">
                <a:solidFill>
                  <a:schemeClr val="tx2"/>
                </a:solidFill>
                <a:effectLst>
                  <a:outerShdw blurRad="38100" dist="38100" dir="2700000" algn="tl">
                    <a:srgbClr val="000000">
                      <a:alpha val="43137"/>
                    </a:srgbClr>
                  </a:outerShdw>
                </a:effectLst>
              </a:rPr>
              <a:t>Flow Chart</a:t>
            </a:r>
            <a:endParaRPr lang="en-US" sz="4800" b="1" dirty="0">
              <a:solidFill>
                <a:schemeClr val="tx2"/>
              </a:solidFill>
              <a:effectLst>
                <a:outerShdw blurRad="38100" dist="38100" dir="2700000" algn="tl">
                  <a:srgbClr val="000000">
                    <a:alpha val="43137"/>
                  </a:srgbClr>
                </a:outerShdw>
              </a:effectLst>
            </a:endParaRPr>
          </a:p>
        </p:txBody>
      </p:sp>
      <p:sp>
        <p:nvSpPr>
          <p:cNvPr id="56" name="Rectangle 55">
            <a:extLst>
              <a:ext uri="{FF2B5EF4-FFF2-40B4-BE49-F238E27FC236}">
                <a16:creationId xmlns:a16="http://schemas.microsoft.com/office/drawing/2014/main" id="{4E312BEE-1D8A-490E-37E7-EA9F13F16F30}"/>
              </a:ext>
            </a:extLst>
          </p:cNvPr>
          <p:cNvSpPr/>
          <p:nvPr/>
        </p:nvSpPr>
        <p:spPr>
          <a:xfrm>
            <a:off x="5060271" y="1157057"/>
            <a:ext cx="1464815" cy="506027"/>
          </a:xfrm>
          <a:prstGeom prst="rect">
            <a:avLst/>
          </a:prstGeom>
          <a:effectLst>
            <a:outerShdw blurRad="63500" sx="102000" sy="102000" algn="ct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0" anchor="ctr"/>
          <a:lstStyle/>
          <a:p>
            <a:pPr algn="ctr"/>
            <a:r>
              <a:rPr lang="en-US" b="1" dirty="0"/>
              <a:t>Start</a:t>
            </a:r>
          </a:p>
        </p:txBody>
      </p:sp>
      <p:sp>
        <p:nvSpPr>
          <p:cNvPr id="57" name="Rectangle 56">
            <a:extLst>
              <a:ext uri="{FF2B5EF4-FFF2-40B4-BE49-F238E27FC236}">
                <a16:creationId xmlns:a16="http://schemas.microsoft.com/office/drawing/2014/main" id="{327E1A5C-FEF6-297F-5523-FEE38BB880F1}"/>
              </a:ext>
            </a:extLst>
          </p:cNvPr>
          <p:cNvSpPr/>
          <p:nvPr/>
        </p:nvSpPr>
        <p:spPr>
          <a:xfrm>
            <a:off x="3666478" y="1893904"/>
            <a:ext cx="4394446" cy="506027"/>
          </a:xfrm>
          <a:prstGeom prst="rect">
            <a:avLst/>
          </a:prstGeom>
          <a:effectLst>
            <a:outerShdw blurRad="63500" sx="102000" sy="102000" algn="ct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0" anchor="ctr"/>
          <a:lstStyle/>
          <a:p>
            <a:pPr algn="ctr"/>
            <a:r>
              <a:rPr lang="en-US" b="1" dirty="0"/>
              <a:t>VEHICLE ENTER THE TOLL PLAZA</a:t>
            </a:r>
          </a:p>
        </p:txBody>
      </p:sp>
      <p:sp>
        <p:nvSpPr>
          <p:cNvPr id="63" name="Rectangle 62">
            <a:extLst>
              <a:ext uri="{FF2B5EF4-FFF2-40B4-BE49-F238E27FC236}">
                <a16:creationId xmlns:a16="http://schemas.microsoft.com/office/drawing/2014/main" id="{1D888F6F-7B3E-7B04-5B31-2F6B1C7DD82E}"/>
              </a:ext>
            </a:extLst>
          </p:cNvPr>
          <p:cNvSpPr/>
          <p:nvPr/>
        </p:nvSpPr>
        <p:spPr>
          <a:xfrm>
            <a:off x="3666478" y="2685495"/>
            <a:ext cx="4394446" cy="506027"/>
          </a:xfrm>
          <a:prstGeom prst="rect">
            <a:avLst/>
          </a:prstGeom>
          <a:effectLst>
            <a:outerShdw blurRad="63500" sx="102000" sy="102000" algn="ct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0" anchor="ctr"/>
          <a:lstStyle/>
          <a:p>
            <a:pPr algn="ctr"/>
            <a:r>
              <a:rPr lang="en-US" b="1" dirty="0"/>
              <a:t>DETECTOR READ THE TAG</a:t>
            </a:r>
          </a:p>
        </p:txBody>
      </p:sp>
      <p:sp>
        <p:nvSpPr>
          <p:cNvPr id="2048" name="Diamond 2047">
            <a:extLst>
              <a:ext uri="{FF2B5EF4-FFF2-40B4-BE49-F238E27FC236}">
                <a16:creationId xmlns:a16="http://schemas.microsoft.com/office/drawing/2014/main" id="{EF618F18-F169-32BA-73E1-56B5E68D4E95}"/>
              </a:ext>
            </a:extLst>
          </p:cNvPr>
          <p:cNvSpPr/>
          <p:nvPr/>
        </p:nvSpPr>
        <p:spPr>
          <a:xfrm>
            <a:off x="4571999" y="3381278"/>
            <a:ext cx="2512381" cy="965449"/>
          </a:xfrm>
          <a:prstGeom prst="diamond">
            <a:avLst/>
          </a:prstGeom>
          <a:effectLst>
            <a:outerShdw blurRad="63500" sx="102000" sy="102000" algn="ct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600" b="1" dirty="0"/>
              <a:t>DETECT VEHICLE?</a:t>
            </a:r>
          </a:p>
        </p:txBody>
      </p:sp>
      <p:sp>
        <p:nvSpPr>
          <p:cNvPr id="2049" name="Rectangle 2048">
            <a:extLst>
              <a:ext uri="{FF2B5EF4-FFF2-40B4-BE49-F238E27FC236}">
                <a16:creationId xmlns:a16="http://schemas.microsoft.com/office/drawing/2014/main" id="{702D543F-3527-C31C-DAFF-EC41CB94BA7F}"/>
              </a:ext>
            </a:extLst>
          </p:cNvPr>
          <p:cNvSpPr/>
          <p:nvPr/>
        </p:nvSpPr>
        <p:spPr>
          <a:xfrm>
            <a:off x="3666478" y="4524646"/>
            <a:ext cx="4394446" cy="506027"/>
          </a:xfrm>
          <a:prstGeom prst="rect">
            <a:avLst/>
          </a:prstGeom>
          <a:effectLst>
            <a:outerShdw blurRad="63500" sx="102000" sy="102000" algn="ct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0" anchor="ctr"/>
          <a:lstStyle/>
          <a:p>
            <a:pPr algn="ctr"/>
            <a:r>
              <a:rPr lang="en-US" b="1" dirty="0"/>
              <a:t>TOLL GATE OPENS</a:t>
            </a:r>
          </a:p>
        </p:txBody>
      </p:sp>
      <p:sp>
        <p:nvSpPr>
          <p:cNvPr id="2051" name="Rectangle 2050">
            <a:extLst>
              <a:ext uri="{FF2B5EF4-FFF2-40B4-BE49-F238E27FC236}">
                <a16:creationId xmlns:a16="http://schemas.microsoft.com/office/drawing/2014/main" id="{9170A88C-B559-2CDF-CAF3-1D5B863DA145}"/>
              </a:ext>
            </a:extLst>
          </p:cNvPr>
          <p:cNvSpPr/>
          <p:nvPr/>
        </p:nvSpPr>
        <p:spPr>
          <a:xfrm>
            <a:off x="3666478" y="5316237"/>
            <a:ext cx="4394446" cy="506027"/>
          </a:xfrm>
          <a:prstGeom prst="rect">
            <a:avLst/>
          </a:prstGeom>
          <a:effectLst>
            <a:outerShdw blurRad="63500" sx="102000" sy="102000" algn="ct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0" anchor="ctr"/>
          <a:lstStyle/>
          <a:p>
            <a:pPr algn="ctr"/>
            <a:r>
              <a:rPr lang="en-US" b="1" dirty="0"/>
              <a:t>VEHICLE CROSS THE TOLL PLAZA</a:t>
            </a:r>
          </a:p>
        </p:txBody>
      </p:sp>
      <p:sp>
        <p:nvSpPr>
          <p:cNvPr id="2053" name="Rectangle 2052">
            <a:extLst>
              <a:ext uri="{FF2B5EF4-FFF2-40B4-BE49-F238E27FC236}">
                <a16:creationId xmlns:a16="http://schemas.microsoft.com/office/drawing/2014/main" id="{B8DD2290-2FD5-7BD8-A041-7FE0D324EF10}"/>
              </a:ext>
            </a:extLst>
          </p:cNvPr>
          <p:cNvSpPr/>
          <p:nvPr/>
        </p:nvSpPr>
        <p:spPr>
          <a:xfrm>
            <a:off x="5060271" y="6048639"/>
            <a:ext cx="1464815" cy="506027"/>
          </a:xfrm>
          <a:prstGeom prst="rect">
            <a:avLst/>
          </a:prstGeom>
          <a:effectLst>
            <a:outerShdw blurRad="63500" sx="102000" sy="102000" algn="ct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0" anchor="ctr"/>
          <a:lstStyle/>
          <a:p>
            <a:pPr algn="ctr"/>
            <a:r>
              <a:rPr lang="en-US" b="1" dirty="0"/>
              <a:t>END</a:t>
            </a:r>
          </a:p>
        </p:txBody>
      </p:sp>
      <p:sp>
        <p:nvSpPr>
          <p:cNvPr id="2054" name="Rectangle 2053">
            <a:extLst>
              <a:ext uri="{FF2B5EF4-FFF2-40B4-BE49-F238E27FC236}">
                <a16:creationId xmlns:a16="http://schemas.microsoft.com/office/drawing/2014/main" id="{B954A9C6-46C0-BBD5-0AEB-726D632220C2}"/>
              </a:ext>
            </a:extLst>
          </p:cNvPr>
          <p:cNvSpPr/>
          <p:nvPr/>
        </p:nvSpPr>
        <p:spPr>
          <a:xfrm>
            <a:off x="8842161" y="4462502"/>
            <a:ext cx="2059618" cy="568172"/>
          </a:xfrm>
          <a:prstGeom prst="rect">
            <a:avLst/>
          </a:prstGeom>
          <a:effectLst>
            <a:outerShdw blurRad="63500" sx="102000" sy="102000" algn="ct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0" anchor="ctr"/>
          <a:lstStyle/>
          <a:p>
            <a:pPr algn="ctr"/>
            <a:r>
              <a:rPr lang="en-US" b="1" dirty="0"/>
              <a:t>GATE REMAINS CLOSE</a:t>
            </a:r>
          </a:p>
        </p:txBody>
      </p:sp>
      <p:sp>
        <p:nvSpPr>
          <p:cNvPr id="2055" name="Arrow: Down 2054">
            <a:extLst>
              <a:ext uri="{FF2B5EF4-FFF2-40B4-BE49-F238E27FC236}">
                <a16:creationId xmlns:a16="http://schemas.microsoft.com/office/drawing/2014/main" id="{60837317-CC1D-DE5C-1BB8-683C26FFC4B9}"/>
              </a:ext>
            </a:extLst>
          </p:cNvPr>
          <p:cNvSpPr/>
          <p:nvPr/>
        </p:nvSpPr>
        <p:spPr>
          <a:xfrm>
            <a:off x="5669870" y="1674734"/>
            <a:ext cx="316637" cy="214726"/>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2056" name="Arrow: Down 2055">
            <a:extLst>
              <a:ext uri="{FF2B5EF4-FFF2-40B4-BE49-F238E27FC236}">
                <a16:creationId xmlns:a16="http://schemas.microsoft.com/office/drawing/2014/main" id="{BE5AF628-4926-0087-0D0C-C26EAE7D5CD2}"/>
              </a:ext>
            </a:extLst>
          </p:cNvPr>
          <p:cNvSpPr/>
          <p:nvPr/>
        </p:nvSpPr>
        <p:spPr>
          <a:xfrm>
            <a:off x="5669870" y="2416017"/>
            <a:ext cx="316637" cy="247283"/>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057" name="Arrow: Down 2056">
            <a:extLst>
              <a:ext uri="{FF2B5EF4-FFF2-40B4-BE49-F238E27FC236}">
                <a16:creationId xmlns:a16="http://schemas.microsoft.com/office/drawing/2014/main" id="{63E8DE29-DCFF-F7D0-EAE5-2AEC1CFDF52E}"/>
              </a:ext>
            </a:extLst>
          </p:cNvPr>
          <p:cNvSpPr/>
          <p:nvPr/>
        </p:nvSpPr>
        <p:spPr>
          <a:xfrm>
            <a:off x="5669870" y="3184956"/>
            <a:ext cx="316637" cy="184485"/>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058" name="Arrow: Down 2057">
            <a:extLst>
              <a:ext uri="{FF2B5EF4-FFF2-40B4-BE49-F238E27FC236}">
                <a16:creationId xmlns:a16="http://schemas.microsoft.com/office/drawing/2014/main" id="{007959CE-D967-116F-4F56-A2C68C9FF8EF}"/>
              </a:ext>
            </a:extLst>
          </p:cNvPr>
          <p:cNvSpPr/>
          <p:nvPr/>
        </p:nvSpPr>
        <p:spPr>
          <a:xfrm>
            <a:off x="5669870" y="4342192"/>
            <a:ext cx="316637" cy="186990"/>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059" name="Arrow: Down 2058">
            <a:extLst>
              <a:ext uri="{FF2B5EF4-FFF2-40B4-BE49-F238E27FC236}">
                <a16:creationId xmlns:a16="http://schemas.microsoft.com/office/drawing/2014/main" id="{18D2A643-C12A-DBD8-08A6-C38C526D4A71}"/>
              </a:ext>
            </a:extLst>
          </p:cNvPr>
          <p:cNvSpPr/>
          <p:nvPr/>
        </p:nvSpPr>
        <p:spPr>
          <a:xfrm>
            <a:off x="5669870" y="5052582"/>
            <a:ext cx="316637" cy="247283"/>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060" name="Arrow: Down 2059">
            <a:extLst>
              <a:ext uri="{FF2B5EF4-FFF2-40B4-BE49-F238E27FC236}">
                <a16:creationId xmlns:a16="http://schemas.microsoft.com/office/drawing/2014/main" id="{3E88467B-4022-DC6A-2280-C7B568C93271}"/>
              </a:ext>
            </a:extLst>
          </p:cNvPr>
          <p:cNvSpPr/>
          <p:nvPr/>
        </p:nvSpPr>
        <p:spPr>
          <a:xfrm>
            <a:off x="5690583" y="5838636"/>
            <a:ext cx="316637" cy="210003"/>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061" name="Arrow: Down 2060">
            <a:extLst>
              <a:ext uri="{FF2B5EF4-FFF2-40B4-BE49-F238E27FC236}">
                <a16:creationId xmlns:a16="http://schemas.microsoft.com/office/drawing/2014/main" id="{536B9A68-D2B7-8CA9-7292-4A4B57082AF2}"/>
              </a:ext>
            </a:extLst>
          </p:cNvPr>
          <p:cNvSpPr/>
          <p:nvPr/>
        </p:nvSpPr>
        <p:spPr>
          <a:xfrm>
            <a:off x="9713651" y="3768567"/>
            <a:ext cx="316637" cy="675998"/>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062" name="Rectangle 2061">
            <a:extLst>
              <a:ext uri="{FF2B5EF4-FFF2-40B4-BE49-F238E27FC236}">
                <a16:creationId xmlns:a16="http://schemas.microsoft.com/office/drawing/2014/main" id="{52B2AD11-C06F-8B82-2669-4788590F6F29}"/>
              </a:ext>
            </a:extLst>
          </p:cNvPr>
          <p:cNvSpPr/>
          <p:nvPr/>
        </p:nvSpPr>
        <p:spPr>
          <a:xfrm>
            <a:off x="7084380" y="3768567"/>
            <a:ext cx="2771314" cy="17312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065" name="Rectangle 2064">
            <a:extLst>
              <a:ext uri="{FF2B5EF4-FFF2-40B4-BE49-F238E27FC236}">
                <a16:creationId xmlns:a16="http://schemas.microsoft.com/office/drawing/2014/main" id="{018651DB-BA44-77E5-05FF-3C0C6BD7AF12}"/>
              </a:ext>
            </a:extLst>
          </p:cNvPr>
          <p:cNvSpPr/>
          <p:nvPr/>
        </p:nvSpPr>
        <p:spPr>
          <a:xfrm rot="5400000">
            <a:off x="9269216" y="5564623"/>
            <a:ext cx="1205506" cy="15536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066" name="Arrow: Down 2065">
            <a:extLst>
              <a:ext uri="{FF2B5EF4-FFF2-40B4-BE49-F238E27FC236}">
                <a16:creationId xmlns:a16="http://schemas.microsoft.com/office/drawing/2014/main" id="{76F3D419-15F2-C9DE-2E13-CBEF1801FC8E}"/>
              </a:ext>
            </a:extLst>
          </p:cNvPr>
          <p:cNvSpPr/>
          <p:nvPr/>
        </p:nvSpPr>
        <p:spPr>
          <a:xfrm rot="5400000">
            <a:off x="8094956" y="4605276"/>
            <a:ext cx="316637" cy="3392751"/>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067" name="TextBox 2066">
            <a:extLst>
              <a:ext uri="{FF2B5EF4-FFF2-40B4-BE49-F238E27FC236}">
                <a16:creationId xmlns:a16="http://schemas.microsoft.com/office/drawing/2014/main" id="{1CD8A86F-1828-9A19-1376-4B29DAA92632}"/>
              </a:ext>
            </a:extLst>
          </p:cNvPr>
          <p:cNvSpPr txBox="1"/>
          <p:nvPr/>
        </p:nvSpPr>
        <p:spPr>
          <a:xfrm>
            <a:off x="4500976" y="4102509"/>
            <a:ext cx="1047564" cy="369332"/>
          </a:xfrm>
          <a:prstGeom prst="rect">
            <a:avLst/>
          </a:prstGeom>
          <a:noFill/>
        </p:spPr>
        <p:txBody>
          <a:bodyPr wrap="square" rtlCol="0">
            <a:spAutoFit/>
          </a:bodyPr>
          <a:lstStyle/>
          <a:p>
            <a:pPr algn="ctr"/>
            <a:r>
              <a:rPr lang="en-US" b="1" dirty="0">
                <a:effectLst>
                  <a:outerShdw blurRad="38100" dist="38100" dir="2700000" algn="tl">
                    <a:srgbClr val="000000">
                      <a:alpha val="43137"/>
                    </a:srgbClr>
                  </a:outerShdw>
                </a:effectLst>
              </a:rPr>
              <a:t>YES</a:t>
            </a:r>
          </a:p>
        </p:txBody>
      </p:sp>
      <p:sp>
        <p:nvSpPr>
          <p:cNvPr id="2068" name="TextBox 2067">
            <a:extLst>
              <a:ext uri="{FF2B5EF4-FFF2-40B4-BE49-F238E27FC236}">
                <a16:creationId xmlns:a16="http://schemas.microsoft.com/office/drawing/2014/main" id="{6BB75BB9-F989-C0C9-E924-C45F6C9B9C7B}"/>
              </a:ext>
            </a:extLst>
          </p:cNvPr>
          <p:cNvSpPr txBox="1"/>
          <p:nvPr/>
        </p:nvSpPr>
        <p:spPr>
          <a:xfrm>
            <a:off x="7729492" y="3366558"/>
            <a:ext cx="1047564" cy="369332"/>
          </a:xfrm>
          <a:prstGeom prst="rect">
            <a:avLst/>
          </a:prstGeom>
          <a:noFill/>
        </p:spPr>
        <p:txBody>
          <a:bodyPr wrap="square" rtlCol="0">
            <a:spAutoFit/>
          </a:bodyPr>
          <a:lstStyle/>
          <a:p>
            <a:pPr algn="ctr"/>
            <a:r>
              <a:rPr lang="en-US" b="1" dirty="0">
                <a:effectLst>
                  <a:outerShdw blurRad="38100" dist="38100" dir="2700000" algn="tl">
                    <a:srgbClr val="000000">
                      <a:alpha val="43137"/>
                    </a:srgbClr>
                  </a:outerShdw>
                </a:effectLst>
              </a:rPr>
              <a:t>NO</a:t>
            </a:r>
          </a:p>
        </p:txBody>
      </p:sp>
    </p:spTree>
    <p:extLst>
      <p:ext uri="{BB962C8B-B14F-4D97-AF65-F5344CB8AC3E}">
        <p14:creationId xmlns:p14="http://schemas.microsoft.com/office/powerpoint/2010/main" val="23650930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6951" y="130091"/>
            <a:ext cx="10515600" cy="1166048"/>
          </a:xfrm>
        </p:spPr>
        <p:txBody>
          <a:bodyPr>
            <a:normAutofit/>
          </a:bodyPr>
          <a:lstStyle/>
          <a:p>
            <a:pPr algn="ctr"/>
            <a:r>
              <a:rPr lang="en-US" sz="6000" b="1" dirty="0">
                <a:solidFill>
                  <a:schemeClr val="tx2"/>
                </a:solidFill>
                <a:effectLst>
                  <a:outerShdw blurRad="38100" dist="38100" dir="2700000" algn="tl">
                    <a:srgbClr val="000000">
                      <a:alpha val="43137"/>
                    </a:srgbClr>
                  </a:outerShdw>
                </a:effectLst>
              </a:rPr>
              <a:t>Working  Principle</a:t>
            </a:r>
            <a:endParaRPr lang="en-US" sz="4800" b="1" dirty="0">
              <a:solidFill>
                <a:schemeClr val="tx2"/>
              </a:solidFill>
              <a:effectLst>
                <a:outerShdw blurRad="38100" dist="38100" dir="2700000" algn="tl">
                  <a:srgbClr val="000000">
                    <a:alpha val="43137"/>
                  </a:srgbClr>
                </a:outerShdw>
              </a:effectLst>
            </a:endParaRPr>
          </a:p>
        </p:txBody>
      </p:sp>
      <p:sp>
        <p:nvSpPr>
          <p:cNvPr id="5" name="Content Placeholder 4">
            <a:extLst>
              <a:ext uri="{FF2B5EF4-FFF2-40B4-BE49-F238E27FC236}">
                <a16:creationId xmlns:a16="http://schemas.microsoft.com/office/drawing/2014/main" id="{466AFF7B-1EFF-F5FD-2FD5-0487F1A5FAFB}"/>
              </a:ext>
            </a:extLst>
          </p:cNvPr>
          <p:cNvSpPr>
            <a:spLocks noGrp="1"/>
          </p:cNvSpPr>
          <p:nvPr>
            <p:ph idx="1"/>
          </p:nvPr>
        </p:nvSpPr>
        <p:spPr>
          <a:xfrm>
            <a:off x="946951" y="1349405"/>
            <a:ext cx="10298097" cy="4589756"/>
          </a:xfrm>
        </p:spPr>
        <p:txBody>
          <a:bodyPr>
            <a:normAutofit fontScale="92500" lnSpcReduction="20000"/>
          </a:bodyPr>
          <a:lstStyle/>
          <a:p>
            <a:pPr marL="0" indent="0" algn="just">
              <a:buNone/>
            </a:pPr>
            <a:r>
              <a:rPr lang="en-US" sz="2800" b="1" dirty="0">
                <a:effectLst>
                  <a:outerShdw blurRad="38100" dist="38100" dir="2700000" algn="tl">
                    <a:srgbClr val="000000">
                      <a:alpha val="43137"/>
                    </a:srgbClr>
                  </a:outerShdw>
                </a:effectLst>
              </a:rPr>
              <a:t>In this project, we use ultrasonic sensor is used to measure the distance between objects. Here, ultrasonic sensor is placed near the gate which will be raised/lowered  when vehicle arrives and closed as vehicle  departs  Gate is  attached  directly to the    shaft of micro Servo whenever obstacle is detected by sensor, signals will be sent to  Arduino  board Shaft of micro  Servo lifts by 180° and the tollbooth will open and let a car pass. We can also change the various parameters like the angle which should be raised by the micro servo also At what distance ultrasonic sensor should start sending signal to the Arduino Nano or time of lifting and lowering barrier.</a:t>
            </a:r>
          </a:p>
          <a:p>
            <a:pPr algn="just">
              <a:buFont typeface="Wingdings" panose="05000000000000000000" pitchFamily="2" charset="2"/>
              <a:buChar char="q"/>
            </a:pPr>
            <a:endParaRPr lang="en-US"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45476778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docProps/app.xml><?xml version="1.0" encoding="utf-8"?>
<Properties xmlns="http://schemas.openxmlformats.org/officeDocument/2006/extended-properties" xmlns:vt="http://schemas.openxmlformats.org/officeDocument/2006/docPropsVTypes">
  <Template>TM04033919[[fn=Circuit]]</Template>
  <TotalTime>326</TotalTime>
  <Words>796</Words>
  <Application>Microsoft Office PowerPoint</Application>
  <PresentationFormat>Widescreen</PresentationFormat>
  <Paragraphs>75</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Arial Black</vt:lpstr>
      <vt:lpstr>Calibri</vt:lpstr>
      <vt:lpstr>Times New Roman</vt:lpstr>
      <vt:lpstr>Wingdings</vt:lpstr>
      <vt:lpstr>Circuit</vt:lpstr>
      <vt:lpstr>PowerPoint Presentation</vt:lpstr>
      <vt:lpstr>Content</vt:lpstr>
      <vt:lpstr>Introduction</vt:lpstr>
      <vt:lpstr>Idea Behind This Work</vt:lpstr>
      <vt:lpstr>Apparatus</vt:lpstr>
      <vt:lpstr>Connection Diagram</vt:lpstr>
      <vt:lpstr>Experimental Setup</vt:lpstr>
      <vt:lpstr>Flow Chart</vt:lpstr>
      <vt:lpstr>Working  Principle</vt:lpstr>
      <vt:lpstr>Working  Principle</vt:lpstr>
      <vt:lpstr>Output</vt:lpstr>
      <vt:lpstr>Conclusion</vt:lpstr>
      <vt:lpstr>Future work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Clap Switch Sound Sensor Using Arduino</dc:title>
  <dc:creator>Bappu 😊</dc:creator>
  <cp:lastModifiedBy>Bappu 😊</cp:lastModifiedBy>
  <cp:revision>11</cp:revision>
  <dcterms:created xsi:type="dcterms:W3CDTF">2022-09-22T15:57:31Z</dcterms:created>
  <dcterms:modified xsi:type="dcterms:W3CDTF">2022-09-26T09:26:15Z</dcterms:modified>
</cp:coreProperties>
</file>