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sldIdLst>
    <p:sldId id="256" r:id="rId2"/>
    <p:sldId id="257" r:id="rId3"/>
    <p:sldId id="258" r:id="rId4"/>
    <p:sldId id="262" r:id="rId5"/>
    <p:sldId id="260" r:id="rId6"/>
    <p:sldId id="263" r:id="rId7"/>
    <p:sldId id="264" r:id="rId8"/>
    <p:sldId id="265" r:id="rId9"/>
    <p:sldId id="266" r:id="rId10"/>
    <p:sldId id="269" r:id="rId11"/>
    <p:sldId id="272" r:id="rId12"/>
    <p:sldId id="273" r:id="rId13"/>
    <p:sldId id="287" r:id="rId14"/>
    <p:sldId id="274" r:id="rId15"/>
    <p:sldId id="286" r:id="rId16"/>
    <p:sldId id="278" r:id="rId17"/>
    <p:sldId id="279" r:id="rId18"/>
    <p:sldId id="280" r:id="rId19"/>
    <p:sldId id="284" r:id="rId20"/>
    <p:sldId id="283" r:id="rId21"/>
    <p:sldId id="281" r:id="rId22"/>
    <p:sldId id="275" r:id="rId23"/>
    <p:sldId id="277" r:id="rId24"/>
    <p:sldId id="276" r:id="rId25"/>
    <p:sldId id="285" r:id="rId26"/>
    <p:sldId id="271" r:id="rId27"/>
    <p:sldId id="288" r:id="rId28"/>
    <p:sldId id="289" r:id="rId29"/>
    <p:sldId id="290" r:id="rId30"/>
    <p:sldId id="27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30" d="100"/>
          <a:sy n="30" d="100"/>
        </p:scale>
        <p:origin x="48"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11/3/2022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830906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2318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55071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688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5879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660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3035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8515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9337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921613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24547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11/3/2022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1063427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78914" y="893935"/>
            <a:ext cx="5364937" cy="3339390"/>
          </a:xfrm>
        </p:spPr>
        <p:txBody>
          <a:bodyPr anchor="ctr">
            <a:normAutofit/>
          </a:bodyPr>
          <a:lstStyle/>
          <a:p>
            <a:r>
              <a:rPr lang="en-US" sz="5400" dirty="0"/>
              <a:t>PROJECT REVIEW</a:t>
            </a:r>
          </a:p>
        </p:txBody>
      </p:sp>
      <p:pic>
        <p:nvPicPr>
          <p:cNvPr id="4" name="Picture 3" descr="Light bulbs on blackboard background">
            <a:extLst>
              <a:ext uri="{FF2B5EF4-FFF2-40B4-BE49-F238E27FC236}">
                <a16:creationId xmlns:a16="http://schemas.microsoft.com/office/drawing/2014/main" id="{F6102C18-7B1C-7A43-4893-148EB56CBF92}"/>
              </a:ext>
            </a:extLst>
          </p:cNvPr>
          <p:cNvPicPr>
            <a:picLocks noChangeAspect="1"/>
          </p:cNvPicPr>
          <p:nvPr/>
        </p:nvPicPr>
        <p:blipFill rotWithShape="1">
          <a:blip r:embed="rId2"/>
          <a:srcRect l="24458" r="28015"/>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8" name="Straight Connector 17">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Novelty of Project:</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85762" y="2912110"/>
            <a:ext cx="11836260" cy="2245343"/>
          </a:xfrm>
        </p:spPr>
        <p:txBody>
          <a:bodyPr vert="horz" lIns="91440" tIns="45720" rIns="91440" bIns="45720" rtlCol="0" anchor="t">
            <a:normAutofit/>
          </a:bodyPr>
          <a:lstStyle/>
          <a:p>
            <a:pPr marL="0" indent="0" algn="just">
              <a:buNone/>
            </a:pPr>
            <a:r>
              <a:rPr lang="en-US" dirty="0"/>
              <a:t>In this Project we are using Collaborative Filtering and KNN algorithm. By using this Methods there is an increasing realization in Recommender System. And giving the accurate result.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7274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Architecture:</a:t>
            </a:r>
            <a:endParaRPr lang="en-US" dirty="0">
              <a:solidFill>
                <a:schemeClr val="bg1"/>
              </a:solidFill>
            </a:endParaRPr>
          </a:p>
        </p:txBody>
      </p:sp>
      <p:pic>
        <p:nvPicPr>
          <p:cNvPr id="5" name="Content Placeholder 4">
            <a:extLst>
              <a:ext uri="{FF2B5EF4-FFF2-40B4-BE49-F238E27FC236}">
                <a16:creationId xmlns:a16="http://schemas.microsoft.com/office/drawing/2014/main" id="{A8F67131-F442-6378-807E-BB2F0FF98A78}"/>
              </a:ext>
            </a:extLst>
          </p:cNvPr>
          <p:cNvPicPr>
            <a:picLocks noGrp="1" noChangeAspect="1"/>
          </p:cNvPicPr>
          <p:nvPr>
            <p:ph idx="1"/>
          </p:nvPr>
        </p:nvPicPr>
        <p:blipFill>
          <a:blip r:embed="rId2"/>
          <a:stretch>
            <a:fillRect/>
          </a:stretch>
        </p:blipFill>
        <p:spPr>
          <a:xfrm>
            <a:off x="0" y="3052617"/>
            <a:ext cx="5992428" cy="3140522"/>
          </a:xfrm>
        </p:spPr>
      </p:pic>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9" name="Picture 8">
            <a:extLst>
              <a:ext uri="{FF2B5EF4-FFF2-40B4-BE49-F238E27FC236}">
                <a16:creationId xmlns:a16="http://schemas.microsoft.com/office/drawing/2014/main" id="{F15D934E-7B3D-242C-32CF-0D029C1AF2CD}"/>
              </a:ext>
            </a:extLst>
          </p:cNvPr>
          <p:cNvPicPr>
            <a:picLocks noChangeAspect="1"/>
          </p:cNvPicPr>
          <p:nvPr/>
        </p:nvPicPr>
        <p:blipFill>
          <a:blip r:embed="rId3"/>
          <a:stretch>
            <a:fillRect/>
          </a:stretch>
        </p:blipFill>
        <p:spPr>
          <a:xfrm>
            <a:off x="6096000" y="3052617"/>
            <a:ext cx="6095999" cy="3140521"/>
          </a:xfrm>
          <a:prstGeom prst="rect">
            <a:avLst/>
          </a:prstGeom>
        </p:spPr>
      </p:pic>
    </p:spTree>
    <p:extLst>
      <p:ext uri="{BB962C8B-B14F-4D97-AF65-F5344CB8AC3E}">
        <p14:creationId xmlns:p14="http://schemas.microsoft.com/office/powerpoint/2010/main" val="415625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Module:</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6" name="TextBox 5">
            <a:extLst>
              <a:ext uri="{FF2B5EF4-FFF2-40B4-BE49-F238E27FC236}">
                <a16:creationId xmlns:a16="http://schemas.microsoft.com/office/drawing/2014/main" id="{FF132BBA-DB85-B469-D22B-CBC97C16A7F9}"/>
              </a:ext>
            </a:extLst>
          </p:cNvPr>
          <p:cNvSpPr txBox="1"/>
          <p:nvPr/>
        </p:nvSpPr>
        <p:spPr>
          <a:xfrm>
            <a:off x="195281" y="2747138"/>
            <a:ext cx="11159259" cy="1754326"/>
          </a:xfrm>
          <a:prstGeom prst="rect">
            <a:avLst/>
          </a:prstGeom>
          <a:noFill/>
        </p:spPr>
        <p:txBody>
          <a:bodyPr wrap="square">
            <a:spAutoFit/>
          </a:bodyPr>
          <a:lstStyle/>
          <a:p>
            <a:r>
              <a:rPr lang="en-IN" dirty="0"/>
              <a:t>There are three module in our projects:</a:t>
            </a:r>
          </a:p>
          <a:p>
            <a:endParaRPr lang="en-IN" dirty="0"/>
          </a:p>
          <a:p>
            <a:pPr marL="285750" indent="-285750">
              <a:buFont typeface="Arial" panose="020B0604020202020204" pitchFamily="34" charset="0"/>
              <a:buChar char="•"/>
            </a:pPr>
            <a:r>
              <a:rPr lang="en-IN" dirty="0"/>
              <a:t>Input Module</a:t>
            </a:r>
          </a:p>
          <a:p>
            <a:pPr marL="285750" indent="-285750">
              <a:buFont typeface="Arial" panose="020B0604020202020204" pitchFamily="34" charset="0"/>
              <a:buChar char="•"/>
            </a:pPr>
            <a:r>
              <a:rPr lang="en-IN" dirty="0"/>
              <a:t>Processing Module</a:t>
            </a:r>
          </a:p>
          <a:p>
            <a:pPr marL="285750" indent="-285750">
              <a:buFont typeface="Arial" panose="020B0604020202020204" pitchFamily="34" charset="0"/>
              <a:buChar char="•"/>
            </a:pPr>
            <a:r>
              <a:rPr lang="en-IN" dirty="0"/>
              <a:t>Output Module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17981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Module:</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Rectangle 4">
            <a:extLst>
              <a:ext uri="{FF2B5EF4-FFF2-40B4-BE49-F238E27FC236}">
                <a16:creationId xmlns:a16="http://schemas.microsoft.com/office/drawing/2014/main" id="{B825440B-29D3-175C-5606-A9E9E69C6B50}"/>
              </a:ext>
            </a:extLst>
          </p:cNvPr>
          <p:cNvSpPr/>
          <p:nvPr/>
        </p:nvSpPr>
        <p:spPr>
          <a:xfrm>
            <a:off x="3311371" y="2920753"/>
            <a:ext cx="1171852" cy="714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256E2812-16CE-D2B2-4DF9-167A3503C0EF}"/>
              </a:ext>
            </a:extLst>
          </p:cNvPr>
          <p:cNvSpPr/>
          <p:nvPr/>
        </p:nvSpPr>
        <p:spPr>
          <a:xfrm>
            <a:off x="3344661" y="2313430"/>
            <a:ext cx="3422339" cy="7546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Recommended movie output</a:t>
            </a:r>
          </a:p>
        </p:txBody>
      </p:sp>
      <p:sp>
        <p:nvSpPr>
          <p:cNvPr id="9" name="Rectangle 8">
            <a:extLst>
              <a:ext uri="{FF2B5EF4-FFF2-40B4-BE49-F238E27FC236}">
                <a16:creationId xmlns:a16="http://schemas.microsoft.com/office/drawing/2014/main" id="{C08117AF-2240-DAC3-2D11-A5C6D1C4F616}"/>
              </a:ext>
            </a:extLst>
          </p:cNvPr>
          <p:cNvSpPr/>
          <p:nvPr/>
        </p:nvSpPr>
        <p:spPr>
          <a:xfrm>
            <a:off x="1194046" y="3429000"/>
            <a:ext cx="7723573" cy="20917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F4127F92-8716-AF31-A992-BB29AAF25825}"/>
              </a:ext>
            </a:extLst>
          </p:cNvPr>
          <p:cNvSpPr/>
          <p:nvPr/>
        </p:nvSpPr>
        <p:spPr>
          <a:xfrm>
            <a:off x="3311370" y="6072326"/>
            <a:ext cx="3488923" cy="6537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Input from users</a:t>
            </a:r>
          </a:p>
        </p:txBody>
      </p:sp>
      <p:cxnSp>
        <p:nvCxnSpPr>
          <p:cNvPr id="18" name="Straight Arrow Connector 17">
            <a:extLst>
              <a:ext uri="{FF2B5EF4-FFF2-40B4-BE49-F238E27FC236}">
                <a16:creationId xmlns:a16="http://schemas.microsoft.com/office/drawing/2014/main" id="{F45495CE-0734-C90C-5BA3-CB91036F356D}"/>
              </a:ext>
            </a:extLst>
          </p:cNvPr>
          <p:cNvCxnSpPr>
            <a:cxnSpLocks/>
            <a:stCxn id="9" idx="0"/>
          </p:cNvCxnSpPr>
          <p:nvPr/>
        </p:nvCxnSpPr>
        <p:spPr>
          <a:xfrm flipH="1" flipV="1">
            <a:off x="5055832" y="3068117"/>
            <a:ext cx="1" cy="360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140F199-E044-7B2D-D590-94B1F40458CA}"/>
              </a:ext>
            </a:extLst>
          </p:cNvPr>
          <p:cNvCxnSpPr>
            <a:cxnSpLocks/>
            <a:endCxn id="9" idx="2"/>
          </p:cNvCxnSpPr>
          <p:nvPr/>
        </p:nvCxnSpPr>
        <p:spPr>
          <a:xfrm flipV="1">
            <a:off x="5055832" y="5520747"/>
            <a:ext cx="1" cy="55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2DDDB177-4BD3-292C-5B97-8E4BE400365D}"/>
              </a:ext>
            </a:extLst>
          </p:cNvPr>
          <p:cNvSpPr/>
          <p:nvPr/>
        </p:nvSpPr>
        <p:spPr>
          <a:xfrm>
            <a:off x="1660124" y="3665768"/>
            <a:ext cx="2281561" cy="513395"/>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sz="1600" dirty="0"/>
              <a:t>KNN Algorithm</a:t>
            </a:r>
          </a:p>
        </p:txBody>
      </p:sp>
      <p:sp>
        <p:nvSpPr>
          <p:cNvPr id="22" name="Oval 21">
            <a:extLst>
              <a:ext uri="{FF2B5EF4-FFF2-40B4-BE49-F238E27FC236}">
                <a16:creationId xmlns:a16="http://schemas.microsoft.com/office/drawing/2014/main" id="{94FCBD6F-D8EF-8CAE-634D-D68ACF301B63}"/>
              </a:ext>
            </a:extLst>
          </p:cNvPr>
          <p:cNvSpPr/>
          <p:nvPr/>
        </p:nvSpPr>
        <p:spPr>
          <a:xfrm>
            <a:off x="5961355" y="3618903"/>
            <a:ext cx="2583402" cy="64532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Similar Movies</a:t>
            </a:r>
          </a:p>
          <a:p>
            <a:pPr algn="ctr"/>
            <a:r>
              <a:rPr lang="en-IN" sz="1100" dirty="0"/>
              <a:t>Recommended</a:t>
            </a:r>
          </a:p>
        </p:txBody>
      </p:sp>
      <p:sp>
        <p:nvSpPr>
          <p:cNvPr id="24" name="Oval 23">
            <a:extLst>
              <a:ext uri="{FF2B5EF4-FFF2-40B4-BE49-F238E27FC236}">
                <a16:creationId xmlns:a16="http://schemas.microsoft.com/office/drawing/2014/main" id="{51BCB71F-2F61-4B0D-31B2-D4CD3E663E20}"/>
              </a:ext>
            </a:extLst>
          </p:cNvPr>
          <p:cNvSpPr/>
          <p:nvPr/>
        </p:nvSpPr>
        <p:spPr>
          <a:xfrm>
            <a:off x="1660124" y="4474873"/>
            <a:ext cx="2281561" cy="639193"/>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Libraries</a:t>
            </a:r>
          </a:p>
        </p:txBody>
      </p:sp>
      <p:sp>
        <p:nvSpPr>
          <p:cNvPr id="25" name="Oval 24">
            <a:extLst>
              <a:ext uri="{FF2B5EF4-FFF2-40B4-BE49-F238E27FC236}">
                <a16:creationId xmlns:a16="http://schemas.microsoft.com/office/drawing/2014/main" id="{91BB36C3-3369-5122-621F-AC30F97033C9}"/>
              </a:ext>
            </a:extLst>
          </p:cNvPr>
          <p:cNvSpPr/>
          <p:nvPr/>
        </p:nvSpPr>
        <p:spPr>
          <a:xfrm>
            <a:off x="5961355" y="4568722"/>
            <a:ext cx="2583402" cy="55041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Pre processing of data</a:t>
            </a:r>
          </a:p>
        </p:txBody>
      </p:sp>
      <p:sp>
        <p:nvSpPr>
          <p:cNvPr id="28" name="TextBox 27">
            <a:extLst>
              <a:ext uri="{FF2B5EF4-FFF2-40B4-BE49-F238E27FC236}">
                <a16:creationId xmlns:a16="http://schemas.microsoft.com/office/drawing/2014/main" id="{230EDAEA-903F-C4C6-4456-F4CE3BA626F4}"/>
              </a:ext>
            </a:extLst>
          </p:cNvPr>
          <p:cNvSpPr txBox="1"/>
          <p:nvPr/>
        </p:nvSpPr>
        <p:spPr>
          <a:xfrm>
            <a:off x="3941685" y="5077813"/>
            <a:ext cx="2194062" cy="369332"/>
          </a:xfrm>
          <a:prstGeom prst="rect">
            <a:avLst/>
          </a:prstGeom>
          <a:noFill/>
        </p:spPr>
        <p:txBody>
          <a:bodyPr wrap="none" rtlCol="0">
            <a:spAutoFit/>
          </a:bodyPr>
          <a:lstStyle/>
          <a:p>
            <a:r>
              <a:rPr lang="en-IN" dirty="0"/>
              <a:t>Processing Module</a:t>
            </a:r>
          </a:p>
        </p:txBody>
      </p:sp>
    </p:spTree>
    <p:extLst>
      <p:ext uri="{BB962C8B-B14F-4D97-AF65-F5344CB8AC3E}">
        <p14:creationId xmlns:p14="http://schemas.microsoft.com/office/powerpoint/2010/main" val="294686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 y="379475"/>
            <a:ext cx="11430001" cy="1554480"/>
          </a:xfrm>
        </p:spPr>
        <p:txBody>
          <a:bodyPr anchor="ctr">
            <a:normAutofit/>
          </a:bodyPr>
          <a:lstStyle/>
          <a:p>
            <a:r>
              <a:rPr lang="en-US" sz="4200" i="0" dirty="0">
                <a:solidFill>
                  <a:schemeClr val="bg1"/>
                </a:solidFill>
              </a:rPr>
              <a:t>Use Case Diagram:</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67412798-3763-4D26-678E-5C41402756CB}"/>
              </a:ext>
            </a:extLst>
          </p:cNvPr>
          <p:cNvPicPr>
            <a:picLocks noChangeAspect="1"/>
          </p:cNvPicPr>
          <p:nvPr/>
        </p:nvPicPr>
        <p:blipFill>
          <a:blip r:embed="rId2"/>
          <a:stretch>
            <a:fillRect/>
          </a:stretch>
        </p:blipFill>
        <p:spPr>
          <a:xfrm>
            <a:off x="0" y="1560005"/>
            <a:ext cx="12191998" cy="5348796"/>
          </a:xfrm>
          <a:prstGeom prst="rect">
            <a:avLst/>
          </a:prstGeom>
        </p:spPr>
      </p:pic>
    </p:spTree>
    <p:extLst>
      <p:ext uri="{BB962C8B-B14F-4D97-AF65-F5344CB8AC3E}">
        <p14:creationId xmlns:p14="http://schemas.microsoft.com/office/powerpoint/2010/main" val="338119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 y="379475"/>
            <a:ext cx="11430000" cy="1554480"/>
          </a:xfrm>
        </p:spPr>
        <p:txBody>
          <a:bodyPr anchor="ctr">
            <a:normAutofit/>
          </a:bodyPr>
          <a:lstStyle/>
          <a:p>
            <a:r>
              <a:rPr lang="en-US" sz="4200" i="0" dirty="0">
                <a:solidFill>
                  <a:schemeClr val="bg1"/>
                </a:solidFill>
              </a:rPr>
              <a:t>Sequence Diagram:</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F1891880-F65B-857A-E8BE-0D69FCDAE655}"/>
              </a:ext>
            </a:extLst>
          </p:cNvPr>
          <p:cNvPicPr>
            <a:picLocks noChangeAspect="1"/>
          </p:cNvPicPr>
          <p:nvPr/>
        </p:nvPicPr>
        <p:blipFill>
          <a:blip r:embed="rId2"/>
          <a:stretch>
            <a:fillRect/>
          </a:stretch>
        </p:blipFill>
        <p:spPr>
          <a:xfrm>
            <a:off x="0" y="2313431"/>
            <a:ext cx="12191999" cy="4544570"/>
          </a:xfrm>
          <a:prstGeom prst="rect">
            <a:avLst/>
          </a:prstGeom>
        </p:spPr>
      </p:pic>
    </p:spTree>
    <p:extLst>
      <p:ext uri="{BB962C8B-B14F-4D97-AF65-F5344CB8AC3E}">
        <p14:creationId xmlns:p14="http://schemas.microsoft.com/office/powerpoint/2010/main" val="1063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 y="379475"/>
            <a:ext cx="11430000" cy="1554480"/>
          </a:xfrm>
        </p:spPr>
        <p:txBody>
          <a:bodyPr anchor="ctr">
            <a:normAutofit/>
          </a:bodyPr>
          <a:lstStyle/>
          <a:p>
            <a:r>
              <a:rPr lang="en-US" sz="4200" i="0" dirty="0">
                <a:solidFill>
                  <a:schemeClr val="bg1"/>
                </a:solidFill>
              </a:rPr>
              <a:t>Sample Code:</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2DDA09CC-63A0-54B9-0EA9-40AC1D20365C}"/>
              </a:ext>
            </a:extLst>
          </p:cNvPr>
          <p:cNvPicPr>
            <a:picLocks noChangeAspect="1"/>
          </p:cNvPicPr>
          <p:nvPr/>
        </p:nvPicPr>
        <p:blipFill>
          <a:blip r:embed="rId2"/>
          <a:stretch>
            <a:fillRect/>
          </a:stretch>
        </p:blipFill>
        <p:spPr>
          <a:xfrm>
            <a:off x="0" y="1511313"/>
            <a:ext cx="12192000" cy="5522709"/>
          </a:xfrm>
          <a:prstGeom prst="rect">
            <a:avLst/>
          </a:prstGeom>
        </p:spPr>
      </p:pic>
    </p:spTree>
    <p:extLst>
      <p:ext uri="{BB962C8B-B14F-4D97-AF65-F5344CB8AC3E}">
        <p14:creationId xmlns:p14="http://schemas.microsoft.com/office/powerpoint/2010/main" val="4009858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0A099DF5-98F3-7EA3-0B5A-D0BB44B140D5}"/>
              </a:ext>
            </a:extLst>
          </p:cNvPr>
          <p:cNvPicPr>
            <a:picLocks noChangeAspect="1"/>
          </p:cNvPicPr>
          <p:nvPr/>
        </p:nvPicPr>
        <p:blipFill>
          <a:blip r:embed="rId2"/>
          <a:stretch>
            <a:fillRect/>
          </a:stretch>
        </p:blipFill>
        <p:spPr>
          <a:xfrm>
            <a:off x="0" y="1933955"/>
            <a:ext cx="12192000" cy="4699000"/>
          </a:xfrm>
          <a:prstGeom prst="rect">
            <a:avLst/>
          </a:prstGeom>
        </p:spPr>
      </p:pic>
    </p:spTree>
    <p:extLst>
      <p:ext uri="{BB962C8B-B14F-4D97-AF65-F5344CB8AC3E}">
        <p14:creationId xmlns:p14="http://schemas.microsoft.com/office/powerpoint/2010/main" val="203254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E1407186-254D-A59E-47DF-E9CD03C12439}"/>
              </a:ext>
            </a:extLst>
          </p:cNvPr>
          <p:cNvPicPr>
            <a:picLocks noChangeAspect="1"/>
          </p:cNvPicPr>
          <p:nvPr/>
        </p:nvPicPr>
        <p:blipFill>
          <a:blip r:embed="rId2"/>
          <a:stretch>
            <a:fillRect/>
          </a:stretch>
        </p:blipFill>
        <p:spPr>
          <a:xfrm>
            <a:off x="0" y="2118790"/>
            <a:ext cx="12192000" cy="4739210"/>
          </a:xfrm>
          <a:prstGeom prst="rect">
            <a:avLst/>
          </a:prstGeom>
        </p:spPr>
      </p:pic>
    </p:spTree>
    <p:extLst>
      <p:ext uri="{BB962C8B-B14F-4D97-AF65-F5344CB8AC3E}">
        <p14:creationId xmlns:p14="http://schemas.microsoft.com/office/powerpoint/2010/main" val="1308128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05DF552D-9C04-8D3F-15BA-AD624A6742DE}"/>
              </a:ext>
            </a:extLst>
          </p:cNvPr>
          <p:cNvPicPr>
            <a:picLocks noChangeAspect="1"/>
          </p:cNvPicPr>
          <p:nvPr/>
        </p:nvPicPr>
        <p:blipFill>
          <a:blip r:embed="rId2"/>
          <a:stretch>
            <a:fillRect/>
          </a:stretch>
        </p:blipFill>
        <p:spPr>
          <a:xfrm>
            <a:off x="-1" y="2285999"/>
            <a:ext cx="12192000" cy="4732840"/>
          </a:xfrm>
          <a:prstGeom prst="rect">
            <a:avLst/>
          </a:prstGeom>
        </p:spPr>
      </p:pic>
    </p:spTree>
    <p:extLst>
      <p:ext uri="{BB962C8B-B14F-4D97-AF65-F5344CB8AC3E}">
        <p14:creationId xmlns:p14="http://schemas.microsoft.com/office/powerpoint/2010/main" val="189673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758952" y="379475"/>
            <a:ext cx="10671048" cy="1554480"/>
          </a:xfrm>
        </p:spPr>
        <p:txBody>
          <a:bodyPr anchor="ctr">
            <a:normAutofit/>
          </a:bodyPr>
          <a:lstStyle/>
          <a:p>
            <a:r>
              <a:rPr lang="en-US" sz="4200" b="1" i="0" dirty="0">
                <a:solidFill>
                  <a:schemeClr val="bg1"/>
                </a:solidFill>
                <a:ea typeface="+mj-lt"/>
                <a:cs typeface="+mj-lt"/>
              </a:rPr>
              <a:t>               Movie Recommendation System</a:t>
            </a:r>
            <a:br>
              <a:rPr lang="en-US" sz="4200" b="1" i="0">
                <a:solidFill>
                  <a:schemeClr val="bg1"/>
                </a:solidFill>
                <a:ea typeface="+mj-lt"/>
                <a:cs typeface="+mj-lt"/>
              </a:rPr>
            </a:br>
            <a:r>
              <a:rPr lang="en-US" sz="4200" b="1" i="0" dirty="0">
                <a:solidFill>
                  <a:schemeClr val="bg1"/>
                </a:solidFill>
                <a:ea typeface="+mj-lt"/>
                <a:cs typeface="+mj-lt"/>
              </a:rPr>
              <a:t>         with Collaborative Filtering using KNN</a:t>
            </a:r>
            <a:r>
              <a:rPr lang="en-US" sz="4200" i="0" dirty="0">
                <a:solidFill>
                  <a:schemeClr val="bg1"/>
                </a:solidFill>
                <a:ea typeface="+mj-lt"/>
                <a:cs typeface="+mj-lt"/>
              </a:rPr>
              <a:t> </a:t>
            </a:r>
            <a:endParaRPr lang="en-US" sz="4200"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79128"/>
            <a:ext cx="12253794" cy="3978111"/>
          </a:xfrm>
        </p:spPr>
        <p:txBody>
          <a:bodyPr vert="horz" lIns="91440" tIns="45720" rIns="91440" bIns="45720" rtlCol="0" anchor="t">
            <a:normAutofit/>
          </a:bodyPr>
          <a:lstStyle/>
          <a:p>
            <a:pPr marL="0" indent="0" algn="ctr">
              <a:buNone/>
            </a:pPr>
            <a:r>
              <a:rPr lang="en-US" b="1" dirty="0">
                <a:ea typeface="+mn-lt"/>
                <a:cs typeface="+mn-lt"/>
              </a:rPr>
              <a:t>Presented By </a:t>
            </a:r>
            <a:r>
              <a:rPr lang="en-US" dirty="0">
                <a:ea typeface="+mn-lt"/>
                <a:cs typeface="+mn-lt"/>
              </a:rPr>
              <a:t>        </a:t>
            </a:r>
          </a:p>
          <a:p>
            <a:pPr marL="0" indent="0" algn="ctr">
              <a:buNone/>
            </a:pPr>
            <a:r>
              <a:rPr lang="en-US" dirty="0">
                <a:ea typeface="+mn-lt"/>
                <a:cs typeface="+mn-lt"/>
              </a:rPr>
              <a:t>SANTHOSH KUMAR KARAMTHOT (197R1A0520)</a:t>
            </a:r>
            <a:endParaRPr lang="en-US" dirty="0"/>
          </a:p>
          <a:p>
            <a:pPr marL="0" indent="0" algn="ctr">
              <a:buNone/>
            </a:pPr>
            <a:r>
              <a:rPr lang="en-US" dirty="0"/>
              <a:t>    RUCHITHA KEERTHI (207R5A0505)</a:t>
            </a:r>
          </a:p>
          <a:p>
            <a:pPr marL="0" indent="0" algn="ctr">
              <a:buNone/>
            </a:pPr>
            <a:r>
              <a:rPr lang="en-US" dirty="0"/>
              <a:t>    NEELIMA KURUMULA (207R5A0502)</a:t>
            </a:r>
          </a:p>
          <a:p>
            <a:pPr marL="0" indent="0" algn="ctr">
              <a:buNone/>
            </a:pPr>
            <a:r>
              <a:rPr lang="en-US" dirty="0"/>
              <a:t>                    </a:t>
            </a:r>
          </a:p>
          <a:p>
            <a:pPr marL="0" indent="0" algn="ctr">
              <a:buNone/>
            </a:pPr>
            <a:r>
              <a:rPr lang="en-US" dirty="0"/>
              <a:t>Under the Guidance of</a:t>
            </a:r>
          </a:p>
          <a:p>
            <a:pPr marL="0" indent="0" algn="ctr">
              <a:buNone/>
            </a:pPr>
            <a:r>
              <a:rPr lang="en-US" b="1" dirty="0" err="1"/>
              <a:t>Dr.Punyaban</a:t>
            </a:r>
            <a:r>
              <a:rPr lang="en-US" b="1" dirty="0"/>
              <a:t> Patel</a:t>
            </a:r>
          </a:p>
          <a:p>
            <a:pPr marL="0" indent="0" algn="ctr">
              <a:buNone/>
            </a:pPr>
            <a:r>
              <a:rPr lang="en-US" dirty="0"/>
              <a:t>(Professor)</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8314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5C5EA62C-1386-68D1-F3DB-8BF517B097AB}"/>
              </a:ext>
            </a:extLst>
          </p:cNvPr>
          <p:cNvPicPr>
            <a:picLocks noChangeAspect="1"/>
          </p:cNvPicPr>
          <p:nvPr/>
        </p:nvPicPr>
        <p:blipFill>
          <a:blip r:embed="rId2"/>
          <a:stretch>
            <a:fillRect/>
          </a:stretch>
        </p:blipFill>
        <p:spPr>
          <a:xfrm>
            <a:off x="-1" y="2128401"/>
            <a:ext cx="12192000" cy="4737100"/>
          </a:xfrm>
          <a:prstGeom prst="rect">
            <a:avLst/>
          </a:prstGeom>
        </p:spPr>
      </p:pic>
    </p:spTree>
    <p:extLst>
      <p:ext uri="{BB962C8B-B14F-4D97-AF65-F5344CB8AC3E}">
        <p14:creationId xmlns:p14="http://schemas.microsoft.com/office/powerpoint/2010/main" val="173132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339AF8E5-945F-8A8F-01E2-EA5F3DD00C91}"/>
              </a:ext>
            </a:extLst>
          </p:cNvPr>
          <p:cNvPicPr>
            <a:picLocks noChangeAspect="1"/>
          </p:cNvPicPr>
          <p:nvPr/>
        </p:nvPicPr>
        <p:blipFill>
          <a:blip r:embed="rId2"/>
          <a:stretch>
            <a:fillRect/>
          </a:stretch>
        </p:blipFill>
        <p:spPr>
          <a:xfrm>
            <a:off x="-1" y="2285999"/>
            <a:ext cx="12192000" cy="4739569"/>
          </a:xfrm>
          <a:prstGeom prst="rect">
            <a:avLst/>
          </a:prstGeom>
        </p:spPr>
      </p:pic>
    </p:spTree>
    <p:extLst>
      <p:ext uri="{BB962C8B-B14F-4D97-AF65-F5344CB8AC3E}">
        <p14:creationId xmlns:p14="http://schemas.microsoft.com/office/powerpoint/2010/main" val="1675942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A2A92F65-86D5-4F82-B67D-331CC181272B}"/>
              </a:ext>
            </a:extLst>
          </p:cNvPr>
          <p:cNvPicPr>
            <a:picLocks noChangeAspect="1"/>
          </p:cNvPicPr>
          <p:nvPr/>
        </p:nvPicPr>
        <p:blipFill>
          <a:blip r:embed="rId2"/>
          <a:stretch>
            <a:fillRect/>
          </a:stretch>
        </p:blipFill>
        <p:spPr>
          <a:xfrm>
            <a:off x="-1" y="2226651"/>
            <a:ext cx="12192000" cy="4690701"/>
          </a:xfrm>
          <a:prstGeom prst="rect">
            <a:avLst/>
          </a:prstGeom>
        </p:spPr>
      </p:pic>
    </p:spTree>
    <p:extLst>
      <p:ext uri="{BB962C8B-B14F-4D97-AF65-F5344CB8AC3E}">
        <p14:creationId xmlns:p14="http://schemas.microsoft.com/office/powerpoint/2010/main" val="2774170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F973C92A-9396-66EF-4381-9D7381382986}"/>
              </a:ext>
            </a:extLst>
          </p:cNvPr>
          <p:cNvPicPr>
            <a:picLocks noChangeAspect="1"/>
          </p:cNvPicPr>
          <p:nvPr/>
        </p:nvPicPr>
        <p:blipFill>
          <a:blip r:embed="rId2"/>
          <a:stretch>
            <a:fillRect/>
          </a:stretch>
        </p:blipFill>
        <p:spPr>
          <a:xfrm>
            <a:off x="0" y="2114550"/>
            <a:ext cx="12192000" cy="4743450"/>
          </a:xfrm>
          <a:prstGeom prst="rect">
            <a:avLst/>
          </a:prstGeom>
        </p:spPr>
      </p:pic>
    </p:spTree>
    <p:extLst>
      <p:ext uri="{BB962C8B-B14F-4D97-AF65-F5344CB8AC3E}">
        <p14:creationId xmlns:p14="http://schemas.microsoft.com/office/powerpoint/2010/main" val="335636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903BCC79-F170-126C-311B-59FA296D40E0}"/>
              </a:ext>
            </a:extLst>
          </p:cNvPr>
          <p:cNvPicPr>
            <a:picLocks noChangeAspect="1"/>
          </p:cNvPicPr>
          <p:nvPr/>
        </p:nvPicPr>
        <p:blipFill>
          <a:blip r:embed="rId2"/>
          <a:stretch>
            <a:fillRect/>
          </a:stretch>
        </p:blipFill>
        <p:spPr>
          <a:xfrm>
            <a:off x="-1" y="2285999"/>
            <a:ext cx="12192000" cy="4771335"/>
          </a:xfrm>
          <a:prstGeom prst="rect">
            <a:avLst/>
          </a:prstGeom>
        </p:spPr>
      </p:pic>
    </p:spTree>
    <p:extLst>
      <p:ext uri="{BB962C8B-B14F-4D97-AF65-F5344CB8AC3E}">
        <p14:creationId xmlns:p14="http://schemas.microsoft.com/office/powerpoint/2010/main" val="1818551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 y="379475"/>
            <a:ext cx="11430000" cy="1554480"/>
          </a:xfrm>
        </p:spPr>
        <p:txBody>
          <a:bodyPr anchor="ctr">
            <a:normAutofit/>
          </a:bodyPr>
          <a:lstStyle/>
          <a:p>
            <a:r>
              <a:rPr lang="en-US" sz="4200" i="0" dirty="0">
                <a:solidFill>
                  <a:schemeClr val="bg1"/>
                </a:solidFill>
              </a:rPr>
              <a:t>Result Screenshot:</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7260BACA-4B9D-5B46-B908-BAD698186797}"/>
              </a:ext>
            </a:extLst>
          </p:cNvPr>
          <p:cNvPicPr>
            <a:picLocks noChangeAspect="1"/>
          </p:cNvPicPr>
          <p:nvPr/>
        </p:nvPicPr>
        <p:blipFill>
          <a:blip r:embed="rId2"/>
          <a:stretch>
            <a:fillRect/>
          </a:stretch>
        </p:blipFill>
        <p:spPr>
          <a:xfrm>
            <a:off x="-1" y="2437114"/>
            <a:ext cx="12192000" cy="4165600"/>
          </a:xfrm>
          <a:prstGeom prst="rect">
            <a:avLst/>
          </a:prstGeom>
        </p:spPr>
      </p:pic>
    </p:spTree>
    <p:extLst>
      <p:ext uri="{BB962C8B-B14F-4D97-AF65-F5344CB8AC3E}">
        <p14:creationId xmlns:p14="http://schemas.microsoft.com/office/powerpoint/2010/main" val="409906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CONCLUSION:</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58252"/>
            <a:ext cx="11836260" cy="2245343"/>
          </a:xfrm>
        </p:spPr>
        <p:txBody>
          <a:bodyPr vert="horz" lIns="91440" tIns="45720" rIns="91440" bIns="45720" rtlCol="0" anchor="t">
            <a:normAutofit/>
          </a:bodyPr>
          <a:lstStyle/>
          <a:p>
            <a:pPr marL="0" indent="0" algn="just">
              <a:buNone/>
            </a:pPr>
            <a:r>
              <a:rPr lang="en-US" dirty="0">
                <a:ea typeface="+mn-lt"/>
                <a:cs typeface="+mn-lt"/>
              </a:rPr>
              <a:t>     Under the condition of massive information, the requirements of movie recommendation system from film amateur are increasing. This article designs and implements a complete movie recommendation system prototype based on the KNN algorithm, collaborative filtering algorithm and recommendation system technology. We give a detailed design and development process, and test the stability and high efficiency of experiment system through professional test. This project has reference significance for the development of personalized recommendation technology. </a:t>
            </a: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01787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Future Enhancement:</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58252"/>
            <a:ext cx="11836260" cy="2503861"/>
          </a:xfrm>
        </p:spPr>
        <p:txBody>
          <a:bodyPr vert="horz" lIns="91440" tIns="45720" rIns="91440" bIns="45720" rtlCol="0" anchor="t">
            <a:normAutofit lnSpcReduction="10000"/>
          </a:bodyPr>
          <a:lstStyle/>
          <a:p>
            <a:pPr algn="l"/>
            <a:r>
              <a:rPr lang="en-US" i="0" dirty="0">
                <a:solidFill>
                  <a:srgbClr val="292929"/>
                </a:solidFill>
                <a:effectLst/>
              </a:rPr>
              <a:t>Recommender systems can be a very powerful tool in a company’s arsenal, and future developments are going to increase business value even further. Some of the applications include being able to anticipate seasonal purchases based on recommendations, determine important purchases, and give better recommendations to customers which can increase retention and brand loyalty.</a:t>
            </a:r>
          </a:p>
          <a:p>
            <a:pPr algn="l"/>
            <a:r>
              <a:rPr lang="en-US" i="0" dirty="0">
                <a:solidFill>
                  <a:srgbClr val="292929"/>
                </a:solidFill>
                <a:effectLst/>
              </a:rPr>
              <a:t>Most businesses will have some use for recommender systems, and I encourage everyone to learn more about this fascinating area.</a:t>
            </a:r>
          </a:p>
          <a:p>
            <a:pPr marL="0" indent="0" algn="just">
              <a:buNone/>
            </a:pPr>
            <a:endParaRPr lang="en-US" dirty="0">
              <a:ea typeface="+mn-lt"/>
              <a:cs typeface="+mn-lt"/>
            </a:endParaRPr>
          </a:p>
          <a:p>
            <a:pPr marL="0" indent="0" algn="just">
              <a:buNone/>
            </a:pP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66620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References:</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58252"/>
            <a:ext cx="11836260" cy="2503861"/>
          </a:xfrm>
        </p:spPr>
        <p:txBody>
          <a:bodyPr vert="horz" lIns="91440" tIns="45720" rIns="91440" bIns="45720" rtlCol="0" anchor="t">
            <a:normAutofit/>
          </a:bodyPr>
          <a:lstStyle/>
          <a:p>
            <a:pPr algn="l"/>
            <a:r>
              <a:rPr lang="en-US" b="1" i="0" dirty="0">
                <a:solidFill>
                  <a:srgbClr val="333333"/>
                </a:solidFill>
                <a:effectLst/>
              </a:rPr>
              <a:t>1.</a:t>
            </a:r>
            <a:r>
              <a:rPr lang="en-US" b="0" i="0" dirty="0">
                <a:solidFill>
                  <a:srgbClr val="333333"/>
                </a:solidFill>
                <a:effectLst/>
              </a:rPr>
              <a:t>C. S. M. Wu, D. Garg and U. </a:t>
            </a:r>
            <a:r>
              <a:rPr lang="en-US" b="0" i="0" dirty="0" err="1">
                <a:solidFill>
                  <a:srgbClr val="333333"/>
                </a:solidFill>
                <a:effectLst/>
              </a:rPr>
              <a:t>Bhandary</a:t>
            </a:r>
            <a:r>
              <a:rPr lang="en-US" b="0" i="0" dirty="0">
                <a:solidFill>
                  <a:srgbClr val="333333"/>
                </a:solidFill>
                <a:effectLst/>
              </a:rPr>
              <a:t>, "Movie Recommendation System Using Collaborative Filtering", </a:t>
            </a:r>
            <a:r>
              <a:rPr lang="en-US" b="0" i="1" dirty="0">
                <a:solidFill>
                  <a:srgbClr val="333333"/>
                </a:solidFill>
                <a:effectLst/>
              </a:rPr>
              <a:t>2018 IEEE 9th International Conference on Software Engineering and Service Science (ICSESS)</a:t>
            </a:r>
            <a:r>
              <a:rPr lang="en-US" b="0" i="0" dirty="0">
                <a:solidFill>
                  <a:srgbClr val="333333"/>
                </a:solidFill>
                <a:effectLst/>
              </a:rPr>
              <a:t>, pp. 11-15, Nov. 2018.</a:t>
            </a:r>
          </a:p>
          <a:p>
            <a:pPr algn="l"/>
            <a:r>
              <a:rPr lang="en-US" b="1" dirty="0">
                <a:solidFill>
                  <a:srgbClr val="333333"/>
                </a:solidFill>
              </a:rPr>
              <a:t>2</a:t>
            </a:r>
            <a:r>
              <a:rPr lang="en-US" b="0" i="0" dirty="0">
                <a:solidFill>
                  <a:srgbClr val="333333"/>
                </a:solidFill>
                <a:effectLst/>
              </a:rPr>
              <a:t>.</a:t>
            </a:r>
            <a:r>
              <a:rPr lang="en-IN" b="0" i="0" dirty="0">
                <a:solidFill>
                  <a:srgbClr val="333333"/>
                </a:solidFill>
                <a:effectLst/>
                <a:latin typeface="Arial" panose="020B0604020202020204" pitchFamily="34" charset="0"/>
              </a:rPr>
              <a:t> </a:t>
            </a:r>
            <a:r>
              <a:rPr lang="en-IN" b="0" i="0" dirty="0">
                <a:solidFill>
                  <a:srgbClr val="333333"/>
                </a:solidFill>
                <a:effectLst/>
              </a:rPr>
              <a:t>W. Liang, G. Lu, X. Ji, J. Li and D. Yuan, "Difference factor’ KNN collaborative filtering recommendation algorithm", </a:t>
            </a:r>
            <a:r>
              <a:rPr lang="en-IN" b="0" i="1" dirty="0">
                <a:solidFill>
                  <a:srgbClr val="333333"/>
                </a:solidFill>
                <a:effectLst/>
              </a:rPr>
              <a:t>International Conference on Advanced Data Mining and Applications</a:t>
            </a:r>
            <a:r>
              <a:rPr lang="en-IN" b="0" i="0" dirty="0">
                <a:solidFill>
                  <a:srgbClr val="333333"/>
                </a:solidFill>
                <a:effectLst/>
              </a:rPr>
              <a:t>, pp. 175-184, 2014, December.</a:t>
            </a:r>
            <a:endParaRPr lang="en-US" b="0" i="0" dirty="0">
              <a:solidFill>
                <a:srgbClr val="333333"/>
              </a:solidFill>
              <a:effectLst/>
            </a:endParaRPr>
          </a:p>
          <a:p>
            <a:pPr marL="0" indent="0" algn="just">
              <a:buNone/>
            </a:pP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29569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err="1">
                <a:solidFill>
                  <a:schemeClr val="bg1"/>
                </a:solidFill>
              </a:rPr>
              <a:t>Github</a:t>
            </a:r>
            <a:r>
              <a:rPr lang="en-US" sz="4200" i="0" dirty="0">
                <a:solidFill>
                  <a:schemeClr val="bg1"/>
                </a:solidFill>
              </a:rPr>
              <a:t> Link:</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58252"/>
            <a:ext cx="11836260" cy="2503861"/>
          </a:xfrm>
        </p:spPr>
        <p:txBody>
          <a:bodyPr vert="horz" lIns="91440" tIns="45720" rIns="91440" bIns="45720" rtlCol="0" anchor="t">
            <a:normAutofit/>
          </a:bodyPr>
          <a:lstStyle/>
          <a:p>
            <a:pPr marL="0" indent="0" algn="just">
              <a:buNone/>
            </a:pPr>
            <a:r>
              <a:rPr lang="en-US" dirty="0"/>
              <a:t>https://github.com/197R1A0520/Movie-Recommadation-System</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4660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ABSTRACT:</a:t>
            </a:r>
            <a:endParaRPr lang="en-US"/>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607731"/>
            <a:ext cx="11836260" cy="4249508"/>
          </a:xfrm>
        </p:spPr>
        <p:txBody>
          <a:bodyPr vert="horz" lIns="91440" tIns="45720" rIns="91440" bIns="45720" rtlCol="0" anchor="t">
            <a:normAutofit fontScale="92500" lnSpcReduction="10000"/>
          </a:bodyPr>
          <a:lstStyle/>
          <a:p>
            <a:pPr algn="just">
              <a:buNone/>
            </a:pPr>
            <a:r>
              <a:rPr lang="en-US" dirty="0">
                <a:ea typeface="+mn-lt"/>
                <a:cs typeface="+mn-lt"/>
              </a:rPr>
              <a:t>        Recommender systems are efficient tools for filtering online information, which is widespread owing to the changing habits of computer users, personalization trends, and emerging access to the internet. Even though the recent recommender systems are eminent in giving precise recommendations, they suffer from various limitations and challenges like scalability, cold-start etc. Due to the existence of various techniques, the selection of techniques becomes a complex work while building application-focused recommender systems. In addition, each technique comes with its own set of features, advantages and disadvantages which raises even more questions, which should be addressed.</a:t>
            </a:r>
            <a:endParaRPr lang="en-US" dirty="0" err="1"/>
          </a:p>
          <a:p>
            <a:pPr algn="just">
              <a:buNone/>
            </a:pPr>
            <a:r>
              <a:rPr lang="en-US" dirty="0">
                <a:ea typeface="+mn-lt"/>
                <a:cs typeface="+mn-lt"/>
              </a:rPr>
              <a:t>     In the spread of information, how to quickly find one’s favorite movie in a large number of movies become a very important issue. Personalized recommendation system can play an important role especially when the user has no clear target movie. we design and implement a movie recommendation system prototype combined with the actual needs of movie recommendation through researching of KNN algorithm and collaborative filtering algorithm. Finally, the test results showed that the system has a good recommendation effect. </a:t>
            </a: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99703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41" name="Straight Connector 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3" name="Rectangle 1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 descr="Aerial view of a highway near the ocean">
            <a:extLst>
              <a:ext uri="{FF2B5EF4-FFF2-40B4-BE49-F238E27FC236}">
                <a16:creationId xmlns:a16="http://schemas.microsoft.com/office/drawing/2014/main" id="{BEAF378F-3634-22C0-363F-9AA87C1A530D}"/>
              </a:ext>
            </a:extLst>
          </p:cNvPr>
          <p:cNvPicPr>
            <a:picLocks noChangeAspect="1"/>
          </p:cNvPicPr>
          <p:nvPr/>
        </p:nvPicPr>
        <p:blipFill rotWithShape="1">
          <a:blip r:embed="rId2"/>
          <a:srcRect t="7719" r="-2" b="17231"/>
          <a:stretch/>
        </p:blipFill>
        <p:spPr>
          <a:xfrm>
            <a:off x="1" y="10"/>
            <a:ext cx="12191999" cy="6857990"/>
          </a:xfrm>
          <a:prstGeom prst="rect">
            <a:avLst/>
          </a:prstGeom>
        </p:spPr>
      </p:pic>
      <p:sp>
        <p:nvSpPr>
          <p:cNvPr id="45" name="Rectangle 13">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91201C-8FCD-B329-7ECF-13DD2FC938BE}"/>
              </a:ext>
            </a:extLst>
          </p:cNvPr>
          <p:cNvSpPr>
            <a:spLocks noGrp="1"/>
          </p:cNvSpPr>
          <p:nvPr>
            <p:ph type="title" idx="4294967295"/>
          </p:nvPr>
        </p:nvSpPr>
        <p:spPr>
          <a:xfrm>
            <a:off x="758952" y="1143000"/>
            <a:ext cx="4572000" cy="2984701"/>
          </a:xfrm>
        </p:spPr>
        <p:txBody>
          <a:bodyPr vert="horz" lIns="91440" tIns="45720" rIns="91440" bIns="45720" rtlCol="0" anchor="b">
            <a:normAutofit/>
          </a:bodyPr>
          <a:lstStyle/>
          <a:p>
            <a:r>
              <a:rPr lang="en-US" dirty="0">
                <a:solidFill>
                  <a:srgbClr val="FFFFFF"/>
                </a:solidFill>
              </a:rPr>
              <a:t>THANK YOU</a:t>
            </a:r>
          </a:p>
        </p:txBody>
      </p:sp>
      <p:cxnSp>
        <p:nvCxnSpPr>
          <p:cNvPr id="46" name="Straight Connector 15">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7"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9274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EXISTING SYSTEM:</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774745"/>
            <a:ext cx="11836260" cy="3059535"/>
          </a:xfrm>
        </p:spPr>
        <p:txBody>
          <a:bodyPr vert="horz" lIns="91440" tIns="45720" rIns="91440" bIns="45720" rtlCol="0" anchor="t">
            <a:normAutofit/>
          </a:bodyPr>
          <a:lstStyle/>
          <a:p>
            <a:pPr algn="just">
              <a:buNone/>
            </a:pPr>
            <a:r>
              <a:rPr lang="en-US" dirty="0">
                <a:ea typeface="+mn-lt"/>
                <a:cs typeface="+mn-lt"/>
              </a:rPr>
              <a:t>        Recommender systems are software applications that suggest or recommend items or products to users. These systems use users' preferences or interests and an appropriate algorithm in finding the relevant or desired items or products. Recommender systems deal with information overload problems by filtering items that potentially may match the users' preferences or interests. These systems aid users to efficiently overcome the problem by filtering irrelevant information when users search for desired information.</a:t>
            </a: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632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DISADVANTAGES:</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503348"/>
            <a:ext cx="11836260" cy="4353890"/>
          </a:xfrm>
        </p:spPr>
        <p:txBody>
          <a:bodyPr vert="horz" lIns="91440" tIns="45720" rIns="91440" bIns="45720" rtlCol="0" anchor="t">
            <a:normAutofit/>
          </a:bodyPr>
          <a:lstStyle/>
          <a:p>
            <a:pPr marL="0" indent="0" algn="just">
              <a:buNone/>
            </a:pPr>
            <a:r>
              <a:rPr lang="en-US" b="1" dirty="0"/>
              <a:t>Content Based:</a:t>
            </a:r>
            <a:r>
              <a:rPr lang="en-US" dirty="0"/>
              <a:t> </a:t>
            </a:r>
          </a:p>
          <a:p>
            <a:pPr marL="0" indent="0" algn="just">
              <a:buNone/>
            </a:pPr>
            <a:r>
              <a:rPr lang="en-US" b="1" dirty="0"/>
              <a:t>    ·  </a:t>
            </a:r>
            <a:r>
              <a:rPr lang="en-US" dirty="0"/>
              <a:t>Content based Recommendation result is intuitive and easy to interpret; </a:t>
            </a:r>
          </a:p>
          <a:p>
            <a:pPr algn="just">
              <a:buNone/>
            </a:pPr>
            <a:r>
              <a:rPr lang="en-US" dirty="0"/>
              <a:t>    </a:t>
            </a:r>
            <a:r>
              <a:rPr lang="en-US" b="1" dirty="0"/>
              <a:t>·  </a:t>
            </a:r>
            <a:r>
              <a:rPr lang="en-US" dirty="0"/>
              <a:t>No need for user’s access history data; </a:t>
            </a:r>
          </a:p>
          <a:p>
            <a:pPr algn="just">
              <a:buNone/>
            </a:pPr>
            <a:r>
              <a:rPr lang="en-US" dirty="0"/>
              <a:t>    </a:t>
            </a:r>
            <a:r>
              <a:rPr lang="en-US" b="1" dirty="0"/>
              <a:t>·  </a:t>
            </a:r>
            <a:r>
              <a:rPr lang="en-US" dirty="0"/>
              <a:t>No new item problem and no sparsity problem; </a:t>
            </a:r>
          </a:p>
          <a:p>
            <a:pPr algn="just">
              <a:buNone/>
            </a:pPr>
            <a:r>
              <a:rPr lang="en-US" dirty="0"/>
              <a:t>    </a:t>
            </a:r>
            <a:r>
              <a:rPr lang="en-US" b="1" dirty="0"/>
              <a:t>·  </a:t>
            </a:r>
            <a:r>
              <a:rPr lang="en-US" dirty="0"/>
              <a:t>Supported by the mature technology of classification learning. </a:t>
            </a:r>
          </a:p>
          <a:p>
            <a:pPr algn="just">
              <a:buNone/>
            </a:pPr>
            <a:r>
              <a:rPr lang="en-US" b="1" dirty="0"/>
              <a:t>Collaborative filtering:</a:t>
            </a:r>
            <a:r>
              <a:rPr lang="en-US" dirty="0"/>
              <a:t> </a:t>
            </a:r>
          </a:p>
          <a:p>
            <a:pPr algn="just">
              <a:buNone/>
            </a:pPr>
            <a:r>
              <a:rPr lang="en-US" dirty="0"/>
              <a:t>    </a:t>
            </a:r>
            <a:r>
              <a:rPr lang="en-US" b="1" dirty="0"/>
              <a:t>·  </a:t>
            </a:r>
            <a:r>
              <a:rPr lang="en-US" dirty="0"/>
              <a:t>Poor scalability; </a:t>
            </a:r>
          </a:p>
          <a:p>
            <a:pPr algn="just">
              <a:buNone/>
            </a:pPr>
            <a:r>
              <a:rPr lang="en-US" dirty="0"/>
              <a:t>    </a:t>
            </a:r>
            <a:r>
              <a:rPr lang="en-US" b="1" dirty="0"/>
              <a:t>·  </a:t>
            </a:r>
            <a:r>
              <a:rPr lang="en-US" dirty="0"/>
              <a:t>New user and new item problem;</a:t>
            </a:r>
          </a:p>
          <a:p>
            <a:pPr algn="just">
              <a:buNone/>
            </a:pPr>
            <a:r>
              <a:rPr lang="en-US" dirty="0">
                <a:ea typeface="+mn-lt"/>
                <a:cs typeface="+mn-lt"/>
              </a:rPr>
              <a:t>    </a:t>
            </a:r>
            <a:r>
              <a:rPr lang="en-US" b="1" dirty="0">
                <a:ea typeface="+mn-lt"/>
                <a:cs typeface="+mn-lt"/>
              </a:rPr>
              <a:t>·  </a:t>
            </a:r>
            <a:r>
              <a:rPr lang="en-US" dirty="0">
                <a:ea typeface="+mn-lt"/>
                <a:cs typeface="+mn-lt"/>
              </a:rPr>
              <a:t>The recommendation quality limited by the history data set.</a:t>
            </a:r>
          </a:p>
          <a:p>
            <a:pPr algn="just">
              <a:buNone/>
            </a:pPr>
            <a:endParaRPr lang="en-US" b="1" dirty="0">
              <a:ea typeface="+mn-lt"/>
              <a:cs typeface="+mn-lt"/>
            </a:endParaRPr>
          </a:p>
          <a:p>
            <a:pPr algn="just">
              <a:buNone/>
            </a:pPr>
            <a:endParaRPr lang="en-US" dirty="0"/>
          </a:p>
          <a:p>
            <a:pPr algn="just">
              <a:buNone/>
            </a:pP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7258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PROPOSED SYSTEM:</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68690"/>
            <a:ext cx="12045027" cy="3873726"/>
          </a:xfrm>
        </p:spPr>
        <p:txBody>
          <a:bodyPr vert="horz" lIns="91440" tIns="45720" rIns="91440" bIns="45720" rtlCol="0" anchor="t">
            <a:normAutofit/>
          </a:bodyPr>
          <a:lstStyle/>
          <a:p>
            <a:pPr algn="just">
              <a:buNone/>
            </a:pPr>
            <a:r>
              <a:rPr lang="en-US" b="1" dirty="0"/>
              <a:t>· </a:t>
            </a:r>
            <a:r>
              <a:rPr lang="en-US" dirty="0"/>
              <a:t>To find out the related content of the user in a given set of collection and to his interest feed. </a:t>
            </a:r>
          </a:p>
          <a:p>
            <a:pPr algn="just">
              <a:buNone/>
            </a:pPr>
            <a:r>
              <a:rPr lang="en-US" b="1" dirty="0"/>
              <a:t>· </a:t>
            </a:r>
            <a:r>
              <a:rPr lang="en-US" dirty="0"/>
              <a:t>Providing the accurate and most confined results by using the distance between two vectors model.</a:t>
            </a:r>
          </a:p>
          <a:p>
            <a:pPr algn="just">
              <a:buNone/>
            </a:pPr>
            <a:r>
              <a:rPr lang="en-US" b="1" dirty="0"/>
              <a:t>· </a:t>
            </a:r>
            <a:r>
              <a:rPr lang="en-US" dirty="0"/>
              <a:t>By providing accurate results by the usage of movies datasets by IMDB in the existing project work. </a:t>
            </a:r>
          </a:p>
          <a:p>
            <a:pPr marL="0" indent="0" algn="just">
              <a:buNone/>
            </a:pPr>
            <a:r>
              <a:rPr lang="en-US" b="1" dirty="0"/>
              <a:t>· </a:t>
            </a:r>
            <a:r>
              <a:rPr lang="en-US" dirty="0"/>
              <a:t>Classifying the users interest movies and recommend them to their searches fast by </a:t>
            </a:r>
          </a:p>
          <a:p>
            <a:pPr marL="0" indent="0" algn="just">
              <a:buNone/>
            </a:pPr>
            <a:r>
              <a:rPr lang="en-US" dirty="0"/>
              <a:t>   help libraries and software as pip, panda etc. </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99056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ADVANTAGES:</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524224"/>
            <a:ext cx="12045027" cy="4145123"/>
          </a:xfrm>
        </p:spPr>
        <p:txBody>
          <a:bodyPr vert="horz" lIns="91440" tIns="45720" rIns="91440" bIns="45720" rtlCol="0" anchor="t">
            <a:normAutofit fontScale="92500" lnSpcReduction="20000"/>
          </a:bodyPr>
          <a:lstStyle/>
          <a:p>
            <a:pPr marL="0" indent="0" algn="just">
              <a:buNone/>
            </a:pPr>
            <a:r>
              <a:rPr lang="en-US" b="1" dirty="0">
                <a:ea typeface="+mn-lt"/>
                <a:cs typeface="+mn-lt"/>
              </a:rPr>
              <a:t>Content Based:</a:t>
            </a:r>
            <a:r>
              <a:rPr lang="en-US" dirty="0">
                <a:ea typeface="+mn-lt"/>
                <a:cs typeface="+mn-lt"/>
              </a:rPr>
              <a:t> </a:t>
            </a:r>
          </a:p>
          <a:p>
            <a:pPr marL="0" indent="0" algn="just">
              <a:buNone/>
            </a:pPr>
            <a:r>
              <a:rPr lang="en-US" b="1" dirty="0">
                <a:ea typeface="+mn-lt"/>
                <a:cs typeface="+mn-lt"/>
              </a:rPr>
              <a:t>    ·  </a:t>
            </a:r>
            <a:r>
              <a:rPr lang="en-US" dirty="0">
                <a:ea typeface="+mn-lt"/>
                <a:cs typeface="+mn-lt"/>
              </a:rPr>
              <a:t>Recommendation result is intuitive and easy to interpret;</a:t>
            </a:r>
          </a:p>
          <a:p>
            <a:pPr marL="0" indent="0" algn="just">
              <a:buNone/>
            </a:pPr>
            <a:r>
              <a:rPr lang="en-US" dirty="0">
                <a:ea typeface="+mn-lt"/>
                <a:cs typeface="+mn-lt"/>
              </a:rPr>
              <a:t>    </a:t>
            </a:r>
            <a:r>
              <a:rPr lang="en-US" b="1" dirty="0">
                <a:ea typeface="+mn-lt"/>
                <a:cs typeface="+mn-lt"/>
              </a:rPr>
              <a:t>·  </a:t>
            </a:r>
            <a:r>
              <a:rPr lang="en-US" dirty="0">
                <a:ea typeface="+mn-lt"/>
                <a:cs typeface="+mn-lt"/>
              </a:rPr>
              <a:t>No need for user’s access history data;</a:t>
            </a:r>
          </a:p>
          <a:p>
            <a:pPr marL="0" indent="0" algn="just">
              <a:buNone/>
            </a:pPr>
            <a:r>
              <a:rPr lang="en-US" dirty="0">
                <a:ea typeface="+mn-lt"/>
                <a:cs typeface="+mn-lt"/>
              </a:rPr>
              <a:t>    </a:t>
            </a:r>
            <a:r>
              <a:rPr lang="en-US" b="1" dirty="0">
                <a:ea typeface="+mn-lt"/>
                <a:cs typeface="+mn-lt"/>
              </a:rPr>
              <a:t>· </a:t>
            </a:r>
            <a:r>
              <a:rPr lang="en-US" dirty="0">
                <a:ea typeface="+mn-lt"/>
                <a:cs typeface="+mn-lt"/>
              </a:rPr>
              <a:t>No new item problem and no sparsity problem; </a:t>
            </a:r>
          </a:p>
          <a:p>
            <a:pPr marL="0" indent="0" algn="just">
              <a:buNone/>
            </a:pPr>
            <a:r>
              <a:rPr lang="en-US" dirty="0">
                <a:ea typeface="+mn-lt"/>
                <a:cs typeface="+mn-lt"/>
              </a:rPr>
              <a:t>    </a:t>
            </a:r>
            <a:r>
              <a:rPr lang="en-US" b="1" dirty="0">
                <a:ea typeface="+mn-lt"/>
                <a:cs typeface="+mn-lt"/>
              </a:rPr>
              <a:t>·  </a:t>
            </a:r>
            <a:r>
              <a:rPr lang="en-US" dirty="0">
                <a:ea typeface="+mn-lt"/>
                <a:cs typeface="+mn-lt"/>
              </a:rPr>
              <a:t>Supported by the mature technology of classification learning.</a:t>
            </a:r>
            <a:endParaRPr lang="en-US" b="1" dirty="0">
              <a:ea typeface="+mn-lt"/>
              <a:cs typeface="+mn-lt"/>
            </a:endParaRPr>
          </a:p>
          <a:p>
            <a:pPr algn="just">
              <a:buNone/>
            </a:pPr>
            <a:r>
              <a:rPr lang="en-US" b="1" dirty="0">
                <a:ea typeface="+mn-lt"/>
                <a:cs typeface="+mn-lt"/>
              </a:rPr>
              <a:t>Collaborative filtering:</a:t>
            </a:r>
            <a:r>
              <a:rPr lang="en-US" dirty="0">
                <a:ea typeface="+mn-lt"/>
                <a:cs typeface="+mn-lt"/>
              </a:rPr>
              <a:t> </a:t>
            </a:r>
          </a:p>
          <a:p>
            <a:pPr algn="just">
              <a:buNone/>
            </a:pPr>
            <a:r>
              <a:rPr lang="en-US" dirty="0">
                <a:ea typeface="+mn-lt"/>
                <a:cs typeface="+mn-lt"/>
              </a:rPr>
              <a:t>    </a:t>
            </a:r>
            <a:r>
              <a:rPr lang="en-US" b="1" dirty="0">
                <a:ea typeface="+mn-lt"/>
                <a:cs typeface="+mn-lt"/>
              </a:rPr>
              <a:t>·  </a:t>
            </a:r>
            <a:r>
              <a:rPr lang="en-US" dirty="0">
                <a:ea typeface="+mn-lt"/>
                <a:cs typeface="+mn-lt"/>
              </a:rPr>
              <a:t>No need for professional knowledge;</a:t>
            </a:r>
            <a:endParaRPr lang="en-US" dirty="0"/>
          </a:p>
          <a:p>
            <a:pPr marL="0" indent="0" algn="just">
              <a:buNone/>
            </a:pPr>
            <a:r>
              <a:rPr lang="en-US" dirty="0">
                <a:ea typeface="+mn-lt"/>
                <a:cs typeface="+mn-lt"/>
              </a:rPr>
              <a:t>    </a:t>
            </a:r>
            <a:r>
              <a:rPr lang="en-US" b="1" dirty="0">
                <a:ea typeface="+mn-lt"/>
                <a:cs typeface="+mn-lt"/>
              </a:rPr>
              <a:t>·  </a:t>
            </a:r>
            <a:r>
              <a:rPr lang="en-US" dirty="0">
                <a:ea typeface="+mn-lt"/>
                <a:cs typeface="+mn-lt"/>
              </a:rPr>
              <a:t>Performance improving as the increasing of the user number;</a:t>
            </a:r>
          </a:p>
          <a:p>
            <a:pPr marL="0" indent="0" algn="just">
              <a:buNone/>
            </a:pPr>
            <a:r>
              <a:rPr lang="en-US" b="1" dirty="0">
                <a:ea typeface="+mn-lt"/>
                <a:cs typeface="+mn-lt"/>
              </a:rPr>
              <a:t>    ·  </a:t>
            </a:r>
            <a:r>
              <a:rPr lang="en-US" dirty="0">
                <a:ea typeface="+mn-lt"/>
                <a:cs typeface="+mn-lt"/>
              </a:rPr>
              <a:t>Easy to find user’s new interesting point;</a:t>
            </a:r>
          </a:p>
          <a:p>
            <a:pPr marL="0" indent="0" algn="just">
              <a:buNone/>
            </a:pPr>
            <a:r>
              <a:rPr lang="en-US" dirty="0">
                <a:ea typeface="+mn-lt"/>
                <a:cs typeface="+mn-lt"/>
              </a:rPr>
              <a:t>    </a:t>
            </a:r>
            <a:r>
              <a:rPr lang="en-US" b="1" dirty="0">
                <a:ea typeface="+mn-lt"/>
                <a:cs typeface="+mn-lt"/>
              </a:rPr>
              <a:t>·  </a:t>
            </a:r>
            <a:r>
              <a:rPr lang="en-US" dirty="0">
                <a:ea typeface="+mn-lt"/>
                <a:cs typeface="+mn-lt"/>
              </a:rPr>
              <a:t>Complex unstructured item can be processed. </a:t>
            </a:r>
          </a:p>
          <a:p>
            <a:pPr marL="0" indent="0" algn="just">
              <a:buNone/>
            </a:pPr>
            <a:r>
              <a:rPr lang="en-US" dirty="0">
                <a:ea typeface="+mn-lt"/>
                <a:cs typeface="+mn-lt"/>
              </a:rPr>
              <a:t>        </a:t>
            </a:r>
            <a:r>
              <a:rPr lang="en-US" dirty="0" err="1">
                <a:ea typeface="+mn-lt"/>
                <a:cs typeface="+mn-lt"/>
              </a:rPr>
              <a:t>Eg.</a:t>
            </a:r>
            <a:r>
              <a:rPr lang="en-US" dirty="0">
                <a:ea typeface="+mn-lt"/>
                <a:cs typeface="+mn-lt"/>
              </a:rPr>
              <a:t> Music, Video, etc.</a:t>
            </a:r>
            <a:endParaRPr lang="en-US" dirty="0"/>
          </a:p>
          <a:p>
            <a:pPr algn="just">
              <a:buNone/>
            </a:pPr>
            <a:endParaRPr lang="en-US" b="1" dirty="0"/>
          </a:p>
          <a:p>
            <a:pPr algn="just">
              <a:buNone/>
            </a:pP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1047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4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5877532" y="1063255"/>
            <a:ext cx="5312254" cy="1806727"/>
          </a:xfrm>
        </p:spPr>
        <p:txBody>
          <a:bodyPr>
            <a:normAutofit/>
          </a:bodyPr>
          <a:lstStyle/>
          <a:p>
            <a:r>
              <a:rPr lang="en-US" sz="5600" i="0"/>
              <a:t>HARDWARE REQUIREMENTS:</a:t>
            </a:r>
            <a:endParaRPr lang="en-US" sz="5600"/>
          </a:p>
        </p:txBody>
      </p:sp>
      <p:pic>
        <p:nvPicPr>
          <p:cNvPr id="55" name="Picture 43" descr="Electronic circuit board">
            <a:extLst>
              <a:ext uri="{FF2B5EF4-FFF2-40B4-BE49-F238E27FC236}">
                <a16:creationId xmlns:a16="http://schemas.microsoft.com/office/drawing/2014/main" id="{C30D7041-F9E0-DFCF-63D7-4B5FC1FD14A0}"/>
              </a:ext>
            </a:extLst>
          </p:cNvPr>
          <p:cNvPicPr>
            <a:picLocks noChangeAspect="1"/>
          </p:cNvPicPr>
          <p:nvPr/>
        </p:nvPicPr>
        <p:blipFill rotWithShape="1">
          <a:blip r:embed="rId2"/>
          <a:srcRect l="19530" r="35991" b="8"/>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56" name="Straight Connector 49">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7" name="Content Placeholder 2">
            <a:extLst>
              <a:ext uri="{FF2B5EF4-FFF2-40B4-BE49-F238E27FC236}">
                <a16:creationId xmlns:a16="http://schemas.microsoft.com/office/drawing/2014/main" id="{CE100D9D-6175-C6EC-7DE2-EC10CC65E657}"/>
              </a:ext>
            </a:extLst>
          </p:cNvPr>
          <p:cNvSpPr>
            <a:spLocks noGrp="1"/>
          </p:cNvSpPr>
          <p:nvPr>
            <p:ph idx="1"/>
          </p:nvPr>
        </p:nvSpPr>
        <p:spPr>
          <a:xfrm>
            <a:off x="5877532" y="3309582"/>
            <a:ext cx="5312254" cy="2485157"/>
          </a:xfrm>
        </p:spPr>
        <p:txBody>
          <a:bodyPr vert="horz" lIns="91440" tIns="45720" rIns="91440" bIns="45720" rtlCol="0">
            <a:normAutofit/>
          </a:bodyPr>
          <a:lstStyle/>
          <a:p>
            <a:pPr>
              <a:buFont typeface="Arial"/>
              <a:buChar char="•"/>
            </a:pPr>
            <a:r>
              <a:rPr lang="en-US">
                <a:ea typeface="+mn-lt"/>
                <a:cs typeface="+mn-lt"/>
              </a:rPr>
              <a:t>A PC with Windows/Linux OS</a:t>
            </a:r>
            <a:endParaRPr lang="en-US"/>
          </a:p>
          <a:p>
            <a:pPr>
              <a:buFont typeface="Arial"/>
              <a:buChar char="•"/>
            </a:pPr>
            <a:r>
              <a:rPr lang="en-US">
                <a:ea typeface="+mn-lt"/>
                <a:cs typeface="+mn-lt"/>
              </a:rPr>
              <a:t>Processor with 1.7-2.4gHz speed</a:t>
            </a:r>
            <a:endParaRPr lang="en-US"/>
          </a:p>
          <a:p>
            <a:pPr>
              <a:buFont typeface="Arial"/>
              <a:buChar char="•"/>
            </a:pPr>
            <a:r>
              <a:rPr lang="en-US">
                <a:ea typeface="+mn-lt"/>
                <a:cs typeface="+mn-lt"/>
              </a:rPr>
              <a:t>Minimum of 8GB RAM</a:t>
            </a:r>
            <a:endParaRPr lang="en-US"/>
          </a:p>
          <a:p>
            <a:pPr>
              <a:buFont typeface="Arial"/>
              <a:buChar char="•"/>
            </a:pPr>
            <a:r>
              <a:rPr lang="en-US">
                <a:ea typeface="+mn-lt"/>
                <a:cs typeface="+mn-lt"/>
              </a:rPr>
              <a:t>2GB Graphic card</a:t>
            </a:r>
            <a:endParaRPr lang="en-US"/>
          </a:p>
          <a:p>
            <a:pPr>
              <a:buNone/>
            </a:pPr>
            <a:endParaRPr lang="en-US"/>
          </a:p>
        </p:txBody>
      </p:sp>
      <p:sp>
        <p:nvSpPr>
          <p:cNvPr id="5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74195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4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5877532" y="1063255"/>
            <a:ext cx="5312254" cy="1806727"/>
          </a:xfrm>
        </p:spPr>
        <p:txBody>
          <a:bodyPr>
            <a:normAutofit/>
          </a:bodyPr>
          <a:lstStyle/>
          <a:p>
            <a:r>
              <a:rPr lang="en-US" sz="5600" i="0" dirty="0"/>
              <a:t>SOFTWARE</a:t>
            </a:r>
            <a:br>
              <a:rPr lang="en-US" sz="5600" i="0" dirty="0"/>
            </a:br>
            <a:r>
              <a:rPr lang="en-US" sz="5600" i="0" dirty="0"/>
              <a:t>REQUIREMENTS:</a:t>
            </a:r>
            <a:endParaRPr lang="en-US" sz="5600" dirty="0"/>
          </a:p>
        </p:txBody>
      </p:sp>
      <p:pic>
        <p:nvPicPr>
          <p:cNvPr id="55" name="Picture 43" descr="Electronic circuit board">
            <a:extLst>
              <a:ext uri="{FF2B5EF4-FFF2-40B4-BE49-F238E27FC236}">
                <a16:creationId xmlns:a16="http://schemas.microsoft.com/office/drawing/2014/main" id="{C30D7041-F9E0-DFCF-63D7-4B5FC1FD14A0}"/>
              </a:ext>
            </a:extLst>
          </p:cNvPr>
          <p:cNvPicPr>
            <a:picLocks noChangeAspect="1"/>
          </p:cNvPicPr>
          <p:nvPr/>
        </p:nvPicPr>
        <p:blipFill rotWithShape="1">
          <a:blip r:embed="rId2"/>
          <a:srcRect l="19530" r="35991" b="8"/>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56" name="Straight Connector 49">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7" name="Content Placeholder 2">
            <a:extLst>
              <a:ext uri="{FF2B5EF4-FFF2-40B4-BE49-F238E27FC236}">
                <a16:creationId xmlns:a16="http://schemas.microsoft.com/office/drawing/2014/main" id="{CE100D9D-6175-C6EC-7DE2-EC10CC65E657}"/>
              </a:ext>
            </a:extLst>
          </p:cNvPr>
          <p:cNvSpPr>
            <a:spLocks noGrp="1"/>
          </p:cNvSpPr>
          <p:nvPr>
            <p:ph idx="1"/>
          </p:nvPr>
        </p:nvSpPr>
        <p:spPr>
          <a:xfrm>
            <a:off x="5877532" y="3309582"/>
            <a:ext cx="5312254" cy="2485157"/>
          </a:xfrm>
        </p:spPr>
        <p:txBody>
          <a:bodyPr vert="horz" lIns="91440" tIns="45720" rIns="91440" bIns="45720" rtlCol="0" anchor="t">
            <a:normAutofit/>
          </a:bodyPr>
          <a:lstStyle/>
          <a:p>
            <a:pPr>
              <a:buFont typeface="Arial"/>
              <a:buChar char="•"/>
            </a:pPr>
            <a:r>
              <a:rPr lang="en-US" dirty="0">
                <a:ea typeface="+mn-lt"/>
                <a:cs typeface="+mn-lt"/>
              </a:rPr>
              <a:t>Text Editor (VS-code)</a:t>
            </a:r>
            <a:endParaRPr lang="en-US" dirty="0"/>
          </a:p>
          <a:p>
            <a:pPr>
              <a:buFont typeface="Arial"/>
              <a:buChar char="•"/>
            </a:pPr>
            <a:r>
              <a:rPr lang="en-US" dirty="0">
                <a:ea typeface="+mn-lt"/>
                <a:cs typeface="+mn-lt"/>
              </a:rPr>
              <a:t>Google </a:t>
            </a:r>
            <a:r>
              <a:rPr lang="en-US" dirty="0" err="1">
                <a:ea typeface="+mn-lt"/>
                <a:cs typeface="+mn-lt"/>
              </a:rPr>
              <a:t>Colab</a:t>
            </a:r>
            <a:r>
              <a:rPr lang="en-US" dirty="0">
                <a:ea typeface="+mn-lt"/>
                <a:cs typeface="+mn-lt"/>
              </a:rPr>
              <a:t> Editor</a:t>
            </a:r>
            <a:endParaRPr lang="en-US" dirty="0"/>
          </a:p>
          <a:p>
            <a:pPr>
              <a:buFont typeface="Arial"/>
              <a:buChar char="•"/>
            </a:pPr>
            <a:r>
              <a:rPr lang="en-US" dirty="0">
                <a:ea typeface="+mn-lt"/>
                <a:cs typeface="+mn-lt"/>
              </a:rPr>
              <a:t>Python libraries</a:t>
            </a:r>
            <a:endParaRPr lang="en-US" dirty="0"/>
          </a:p>
          <a:p>
            <a:pPr>
              <a:buFont typeface="Arial"/>
              <a:buChar char="•"/>
            </a:pPr>
            <a:endParaRPr lang="en-US" dirty="0"/>
          </a:p>
        </p:txBody>
      </p:sp>
      <p:sp>
        <p:nvSpPr>
          <p:cNvPr id="5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91103623"/>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Celestial</Template>
  <TotalTime>1107</TotalTime>
  <Words>995</Words>
  <Application>Microsoft Office PowerPoint</Application>
  <PresentationFormat>Widescreen</PresentationFormat>
  <Paragraphs>94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Avenir Next LT Pro</vt:lpstr>
      <vt:lpstr>Sitka Banner</vt:lpstr>
      <vt:lpstr>HeadlinesVTI</vt:lpstr>
      <vt:lpstr>PROJECT REVIEW</vt:lpstr>
      <vt:lpstr>               Movie Recommendation System          with Collaborative Filtering using KNN </vt:lpstr>
      <vt:lpstr>ABSTRACT:</vt:lpstr>
      <vt:lpstr>EXISTING SYSTEM:</vt:lpstr>
      <vt:lpstr>DISADVANTAGES:</vt:lpstr>
      <vt:lpstr>PROPOSED SYSTEM:</vt:lpstr>
      <vt:lpstr>ADVANTAGES:</vt:lpstr>
      <vt:lpstr>HARDWARE REQUIREMENTS:</vt:lpstr>
      <vt:lpstr>SOFTWARE REQUIREMENTS:</vt:lpstr>
      <vt:lpstr>Novelty of Project:</vt:lpstr>
      <vt:lpstr>Architecture:</vt:lpstr>
      <vt:lpstr>Module:</vt:lpstr>
      <vt:lpstr>Module:</vt:lpstr>
      <vt:lpstr>Use Case Diagram:</vt:lpstr>
      <vt:lpstr>Sequence Diagram:</vt:lpstr>
      <vt:lpstr>Sample Code:</vt:lpstr>
      <vt:lpstr>…</vt:lpstr>
      <vt:lpstr>…</vt:lpstr>
      <vt:lpstr>…</vt:lpstr>
      <vt:lpstr>…</vt:lpstr>
      <vt:lpstr>…</vt:lpstr>
      <vt:lpstr>…</vt:lpstr>
      <vt:lpstr>…</vt:lpstr>
      <vt:lpstr>...</vt:lpstr>
      <vt:lpstr>Result Screenshot:</vt:lpstr>
      <vt:lpstr>CONCLUSION:</vt:lpstr>
      <vt:lpstr>Future Enhancement:</vt:lpstr>
      <vt:lpstr>References: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197r1a0520@cmrtc.ac.in</cp:lastModifiedBy>
  <cp:revision>478</cp:revision>
  <dcterms:created xsi:type="dcterms:W3CDTF">2022-08-21T05:01:50Z</dcterms:created>
  <dcterms:modified xsi:type="dcterms:W3CDTF">2022-11-03T18:43:01Z</dcterms:modified>
</cp:coreProperties>
</file>