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7" r:id="rId2"/>
    <p:sldId id="258" r:id="rId3"/>
    <p:sldId id="259" r:id="rId4"/>
    <p:sldId id="261" r:id="rId5"/>
    <p:sldId id="262" r:id="rId6"/>
    <p:sldId id="268" r:id="rId7"/>
    <p:sldId id="264"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897A81-3DB2-4398-9138-97EDC5E59518}">
          <p14:sldIdLst>
            <p14:sldId id="257"/>
            <p14:sldId id="258"/>
            <p14:sldId id="259"/>
            <p14:sldId id="261"/>
            <p14:sldId id="262"/>
            <p14:sldId id="268"/>
            <p14:sldId id="264"/>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40" d="100"/>
          <a:sy n="40" d="100"/>
        </p:scale>
        <p:origin x="772"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70631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51083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5600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411515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7350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72086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51184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95355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40152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97632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204BD-1CC8-432B-A9CA-21D95F8753B6}"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93689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204BD-1CC8-432B-A9CA-21D95F8753B6}" type="datetimeFigureOut">
              <a:rPr lang="en-IN" smtClean="0"/>
              <a:t>13-04-2023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6749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204BD-1CC8-432B-A9CA-21D95F8753B6}" type="datetimeFigureOut">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1020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204BD-1CC8-432B-A9CA-21D95F8753B6}" type="datetimeFigureOut">
              <a:rPr lang="en-IN" smtClean="0"/>
              <a:t>13-04-2023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74192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204BD-1CC8-432B-A9CA-21D95F8753B6}"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5902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204BD-1CC8-432B-A9CA-21D95F8753B6}"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47332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0204BD-1CC8-432B-A9CA-21D95F8753B6}" type="datetimeFigureOut">
              <a:rPr lang="en-IN" smtClean="0"/>
              <a:t>13-04-2023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2F1489-B801-472E-91C1-56912FEDD8A0}" type="slidenum">
              <a:rPr lang="en-IN" smtClean="0"/>
              <a:t>‹#›</a:t>
            </a:fld>
            <a:endParaRPr lang="en-IN"/>
          </a:p>
        </p:txBody>
      </p:sp>
    </p:spTree>
    <p:extLst>
      <p:ext uri="{BB962C8B-B14F-4D97-AF65-F5344CB8AC3E}">
        <p14:creationId xmlns:p14="http://schemas.microsoft.com/office/powerpoint/2010/main" val="1564346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C2D246D-1F07-0312-D7B6-98A2DFF98D06}"/>
              </a:ext>
            </a:extLst>
          </p:cNvPr>
          <p:cNvSpPr>
            <a:spLocks noGrp="1"/>
          </p:cNvSpPr>
          <p:nvPr>
            <p:ph type="title"/>
          </p:nvPr>
        </p:nvSpPr>
        <p:spPr>
          <a:xfrm>
            <a:off x="677334" y="609600"/>
            <a:ext cx="73436" cy="1320800"/>
          </a:xfrm>
        </p:spPr>
        <p:txBody>
          <a:bodyPr/>
          <a:lstStyle/>
          <a:p>
            <a:endParaRPr lang="en-US" dirty="0"/>
          </a:p>
        </p:txBody>
      </p:sp>
      <p:pic>
        <p:nvPicPr>
          <p:cNvPr id="14" name="Content Placeholder 13">
            <a:extLst>
              <a:ext uri="{FF2B5EF4-FFF2-40B4-BE49-F238E27FC236}">
                <a16:creationId xmlns:a16="http://schemas.microsoft.com/office/drawing/2014/main" id="{1DD896B3-3117-E2D8-93D2-8571D6311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263" y="0"/>
            <a:ext cx="8531550" cy="6708808"/>
          </a:xfrm>
        </p:spPr>
      </p:pic>
    </p:spTree>
    <p:extLst>
      <p:ext uri="{BB962C8B-B14F-4D97-AF65-F5344CB8AC3E}">
        <p14:creationId xmlns:p14="http://schemas.microsoft.com/office/powerpoint/2010/main" val="1309916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A56A91-305C-B448-83B3-F15F853A6BED}"/>
              </a:ext>
            </a:extLst>
          </p:cNvPr>
          <p:cNvSpPr txBox="1"/>
          <p:nvPr/>
        </p:nvSpPr>
        <p:spPr>
          <a:xfrm>
            <a:off x="194599" y="362281"/>
            <a:ext cx="9218908" cy="5164106"/>
          </a:xfrm>
          <a:prstGeom prst="rect">
            <a:avLst/>
          </a:prstGeom>
          <a:noFill/>
        </p:spPr>
        <p:txBody>
          <a:bodyPr wrap="square">
            <a:spAutoFit/>
          </a:bodyPr>
          <a:lstStyle/>
          <a:p>
            <a:pPr marL="81280" indent="-6350" algn="l">
              <a:lnSpc>
                <a:spcPct val="107000"/>
              </a:lnSpc>
              <a:spcAft>
                <a:spcPts val="445"/>
              </a:spcAft>
            </a:pPr>
            <a:r>
              <a:rPr lang="en-IN" sz="3200" b="1" dirty="0">
                <a:solidFill>
                  <a:schemeClr val="tx1">
                    <a:lumMod val="95000"/>
                    <a:lumOff val="5000"/>
                  </a:schemeClr>
                </a:solidFill>
                <a:effectLst/>
                <a:latin typeface="Calibri" panose="020F0502020204030204" pitchFamily="34" charset="0"/>
                <a:ea typeface="Times New Roman" panose="02020603050405020304" pitchFamily="18" charset="0"/>
              </a:rPr>
              <a:t>ABSTRACT: </a:t>
            </a:r>
          </a:p>
          <a:p>
            <a:pPr algn="just"/>
            <a:r>
              <a:rPr lang="en-IN" sz="3200" dirty="0">
                <a:solidFill>
                  <a:schemeClr val="tx1">
                    <a:lumMod val="95000"/>
                    <a:lumOff val="5000"/>
                  </a:schemeClr>
                </a:solidFill>
                <a:latin typeface="Times New Roman" panose="02020603050405020304" pitchFamily="18" charset="0"/>
                <a:ea typeface="Times New Roman" panose="02020603050405020304" pitchFamily="18" charset="0"/>
              </a:rPr>
              <a:t>		</a:t>
            </a:r>
            <a:r>
              <a:rPr lang="en-US" sz="2000" dirty="0">
                <a:solidFill>
                  <a:srgbClr val="000000"/>
                </a:solidFill>
                <a:effectLst/>
                <a:latin typeface="Calibri" panose="020F0502020204030204" pitchFamily="34" charset="0"/>
                <a:cs typeface="Calibri" panose="020F0502020204030204" pitchFamily="34" charset="0"/>
              </a:rPr>
              <a:t>Evidence management is crucial in the field of forensic science. Evidences obtained from a crime scene are important in solving the case and delivering justice to the parties involved. Hence, protecting these evidences from any form of alteration is of utmost important. Chain of Custody is the process which maintains the integrity of evidence. Inability to maintain the chain of custody will make the evidence inadmissible in court, eventually leading to the case dismissal. Digitalization of forensic evidence management system is a need of time as it is an environment friendly model. Blockchains are digitally distributed ledgers of transactions signed cryptographically in chronological order that are sorted into blocks and is completely open to anyone in the blockchain network. Hyperledger Fabric is a consortium blockchain framework created by the Linux foundation and is mainly used for enterprise use. Based on the concept of Hyperledger Fabric, present study aimed to create a framework and further propose an algorithm to implement Blockchain Technology to digitalize forensic evidence management system and maintain Chain of Custody.</a:t>
            </a:r>
            <a:endPar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849153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24AF6-2A1A-1F75-5694-C6081140DAE1}"/>
              </a:ext>
            </a:extLst>
          </p:cNvPr>
          <p:cNvSpPr txBox="1"/>
          <p:nvPr/>
        </p:nvSpPr>
        <p:spPr>
          <a:xfrm>
            <a:off x="407504" y="329796"/>
            <a:ext cx="6422665" cy="593304"/>
          </a:xfrm>
          <a:prstGeom prst="rect">
            <a:avLst/>
          </a:prstGeom>
          <a:noFill/>
        </p:spPr>
        <p:txBody>
          <a:bodyPr wrap="square">
            <a:spAutoFit/>
          </a:bodyPr>
          <a:lstStyle/>
          <a:p>
            <a:pPr marL="81280" indent="-6350" algn="l">
              <a:lnSpc>
                <a:spcPct val="107000"/>
              </a:lnSpc>
              <a:spcAft>
                <a:spcPts val="445"/>
              </a:spcAft>
            </a:pPr>
            <a:r>
              <a:rPr lang="en-IN" sz="3200" b="1" dirty="0">
                <a:solidFill>
                  <a:schemeClr val="tx1">
                    <a:lumMod val="95000"/>
                    <a:lumOff val="5000"/>
                  </a:schemeClr>
                </a:solidFill>
                <a:effectLst/>
                <a:latin typeface="Calibri" panose="020F0502020204030204" pitchFamily="34" charset="0"/>
                <a:ea typeface="Times New Roman" panose="02020603050405020304" pitchFamily="18" charset="0"/>
              </a:rPr>
              <a:t>EXISTING SYSTEM: </a:t>
            </a:r>
            <a:endParaRPr lang="en-IN" sz="3200" b="1" dirty="0">
              <a:solidFill>
                <a:schemeClr val="tx1">
                  <a:lumMod val="95000"/>
                  <a:lumOff val="5000"/>
                </a:schemeClr>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7F5EFE2-C2BA-EF17-B1DD-C76953883B2D}"/>
              </a:ext>
            </a:extLst>
          </p:cNvPr>
          <p:cNvSpPr txBox="1"/>
          <p:nvPr/>
        </p:nvSpPr>
        <p:spPr>
          <a:xfrm>
            <a:off x="341907" y="1145757"/>
            <a:ext cx="9187104" cy="1938992"/>
          </a:xfrm>
          <a:prstGeom prst="rect">
            <a:avLst/>
          </a:prstGeom>
          <a:noFill/>
        </p:spPr>
        <p:txBody>
          <a:bodyPr wrap="square">
            <a:spAutoFit/>
          </a:bodyPr>
          <a:lstStyle/>
          <a:p>
            <a:r>
              <a:rPr lang="en-US" sz="2000" dirty="0">
                <a:solidFill>
                  <a:srgbClr val="000000"/>
                </a:solidFill>
                <a:effectLst/>
                <a:latin typeface="Calibri" panose="020F0502020204030204" pitchFamily="34" charset="0"/>
                <a:cs typeface="Calibri" panose="020F0502020204030204" pitchFamily="34" charset="0"/>
              </a:rPr>
              <a:t>Evidence management is critical in the field of forensic science. Main concerns in forensic investigation are the management of evidences and their documentation. Starting from the point of collection till the final judgment from the court of law, maintaining the integrity of the evidence is of utmost importance . Evidences obtained from a crime scene are important in solving the case and delivering justice to the parties involved</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p:txBody>
      </p:sp>
    </p:spTree>
    <p:extLst>
      <p:ext uri="{BB962C8B-B14F-4D97-AF65-F5344CB8AC3E}">
        <p14:creationId xmlns:p14="http://schemas.microsoft.com/office/powerpoint/2010/main" val="228010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3CA2FF-D090-7FB6-8CDF-5A0CA0BD1891}"/>
              </a:ext>
            </a:extLst>
          </p:cNvPr>
          <p:cNvSpPr txBox="1"/>
          <p:nvPr/>
        </p:nvSpPr>
        <p:spPr>
          <a:xfrm>
            <a:off x="226612" y="420882"/>
            <a:ext cx="10821726" cy="1017907"/>
          </a:xfrm>
          <a:prstGeom prst="rect">
            <a:avLst/>
          </a:prstGeom>
          <a:noFill/>
        </p:spPr>
        <p:txBody>
          <a:bodyPr wrap="square">
            <a:spAutoFit/>
          </a:bodyPr>
          <a:lstStyle/>
          <a:p>
            <a:pPr marL="71755" indent="-6350">
              <a:lnSpc>
                <a:spcPct val="107000"/>
              </a:lnSpc>
              <a:spcAft>
                <a:spcPts val="875"/>
              </a:spcAft>
            </a:pPr>
            <a:r>
              <a:rPr lang="en-IN" sz="3200" b="1" dirty="0">
                <a:solidFill>
                  <a:srgbClr val="000000"/>
                </a:solidFill>
                <a:effectLst/>
                <a:latin typeface="Calibri" panose="020F0502020204030204" pitchFamily="34" charset="0"/>
                <a:ea typeface="Times New Roman" panose="02020603050405020304" pitchFamily="18" charset="0"/>
              </a:rPr>
              <a:t>PROPOSED SYSTEM: </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71755" indent="-6350" algn="l">
              <a:lnSpc>
                <a:spcPct val="107000"/>
              </a:lnSpc>
              <a:spcAft>
                <a:spcPts val="875"/>
              </a:spcAft>
            </a:pPr>
            <a:endParaRPr lang="en-IN" dirty="0"/>
          </a:p>
        </p:txBody>
      </p:sp>
      <p:sp>
        <p:nvSpPr>
          <p:cNvPr id="5" name="TextBox 4">
            <a:extLst>
              <a:ext uri="{FF2B5EF4-FFF2-40B4-BE49-F238E27FC236}">
                <a16:creationId xmlns:a16="http://schemas.microsoft.com/office/drawing/2014/main" id="{968BCF55-D8F2-49FC-CC92-78C1DE7CC776}"/>
              </a:ext>
            </a:extLst>
          </p:cNvPr>
          <p:cNvSpPr txBox="1"/>
          <p:nvPr/>
        </p:nvSpPr>
        <p:spPr>
          <a:xfrm>
            <a:off x="226611" y="1361417"/>
            <a:ext cx="9485279" cy="3170099"/>
          </a:xfrm>
          <a:prstGeom prst="rect">
            <a:avLst/>
          </a:prstGeom>
          <a:noFill/>
        </p:spPr>
        <p:txBody>
          <a:bodyPr wrap="square">
            <a:spAutoFit/>
          </a:bodyPr>
          <a:lstStyle/>
          <a:p>
            <a:pPr algn="just"/>
            <a:r>
              <a:rPr lang="en-US" sz="2000" dirty="0">
                <a:solidFill>
                  <a:srgbClr val="000000"/>
                </a:solidFill>
                <a:effectLst/>
                <a:latin typeface="Calibri" panose="020F0502020204030204" pitchFamily="34" charset="0"/>
                <a:cs typeface="Calibri" panose="020F0502020204030204" pitchFamily="34" charset="0"/>
              </a:rPr>
              <a:t>Chain of Custody is the process which maintains the integrity of evidence. Inability to maintain the chain of custody will make the evidence inadmissible in court, eventually leading to the case dismissal. Digitalization of forensic evidence management system is a need of time as it is an environment friendly model. Blockchains are digitally distributed ledgers of transactions signed cryptographically in chronological order that are sorted into blocks and is completely open to anyone in the blockchain network. Hyperledger Fabric is a consortium blockchain framework created by the Linux foundation and is mainly used for enterprise use. Based on the concept of Hyperledger Fabric, present study aimed to create a framework and further propose an algorithm to </a:t>
            </a:r>
            <a:endParaRPr lang="en-US" sz="2000" dirty="0">
              <a:latin typeface="Calibri" panose="020F0502020204030204" pitchFamily="34" charset="0"/>
              <a:cs typeface="Calibri" panose="020F0502020204030204" pitchFamily="34" charset="0"/>
            </a:endParaRPr>
          </a:p>
          <a:p>
            <a:pPr algn="just"/>
            <a:r>
              <a:rPr lang="en-US" sz="2000" dirty="0">
                <a:solidFill>
                  <a:srgbClr val="000000"/>
                </a:solidFill>
                <a:effectLst/>
                <a:latin typeface="Calibri" panose="020F0502020204030204" pitchFamily="34" charset="0"/>
                <a:cs typeface="Calibri" panose="020F0502020204030204" pitchFamily="34" charset="0"/>
              </a:rPr>
              <a:t>Implement.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35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68FCDC-603D-9975-C43A-E030C7415E37}"/>
              </a:ext>
            </a:extLst>
          </p:cNvPr>
          <p:cNvSpPr txBox="1"/>
          <p:nvPr/>
        </p:nvSpPr>
        <p:spPr>
          <a:xfrm>
            <a:off x="500933" y="646075"/>
            <a:ext cx="6581692" cy="774251"/>
          </a:xfrm>
          <a:prstGeom prst="rect">
            <a:avLst/>
          </a:prstGeom>
          <a:noFill/>
        </p:spPr>
        <p:txBody>
          <a:bodyPr wrap="square">
            <a:spAutoFit/>
          </a:bodyPr>
          <a:lstStyle/>
          <a:p>
            <a:pPr marL="81280" indent="-6350" algn="just">
              <a:lnSpc>
                <a:spcPct val="156000"/>
              </a:lnSpc>
              <a:spcAft>
                <a:spcPts val="1665"/>
              </a:spcAft>
            </a:pPr>
            <a:r>
              <a:rPr lang="en-IN" sz="3200" b="1" dirty="0">
                <a:solidFill>
                  <a:srgbClr val="000000"/>
                </a:solidFill>
                <a:effectLst/>
                <a:latin typeface="Calibri" panose="020F0502020204030204" pitchFamily="34" charset="0"/>
                <a:ea typeface="Times New Roman" panose="02020603050405020304" pitchFamily="18" charset="0"/>
              </a:rPr>
              <a:t>ADVANTAGES:</a:t>
            </a:r>
            <a:endParaRPr lang="en-IN" sz="3200" b="1"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2E80202-35C7-A086-818F-C5B220F7C176}"/>
              </a:ext>
            </a:extLst>
          </p:cNvPr>
          <p:cNvSpPr txBox="1"/>
          <p:nvPr/>
        </p:nvSpPr>
        <p:spPr>
          <a:xfrm>
            <a:off x="500933" y="1689442"/>
            <a:ext cx="9009246" cy="1323439"/>
          </a:xfrm>
          <a:prstGeom prst="rect">
            <a:avLst/>
          </a:prstGeom>
          <a:noFill/>
        </p:spPr>
        <p:txBody>
          <a:bodyPr wrap="square">
            <a:spAutoFit/>
          </a:bodyPr>
          <a:lstStyle/>
          <a:p>
            <a:pPr marL="285750" indent="-285750">
              <a:buFont typeface="Wingdings" panose="05000000000000000000" pitchFamily="2" charset="2"/>
              <a:buChar char="Ø"/>
            </a:pPr>
            <a:r>
              <a:rPr lang="en-US" sz="2000" dirty="0">
                <a:solidFill>
                  <a:srgbClr val="000000"/>
                </a:solidFill>
                <a:effectLst/>
                <a:latin typeface="Calibri" panose="020F0502020204030204" pitchFamily="34" charset="0"/>
                <a:cs typeface="Calibri" panose="020F0502020204030204" pitchFamily="34" charset="0"/>
              </a:rPr>
              <a:t>Blockchain Technology to digitalize forensic evidence management system and maintain Chain of Custody.</a:t>
            </a:r>
          </a:p>
          <a:p>
            <a:pPr marL="285750" indent="-285750">
              <a:buFont typeface="Wingdings" panose="05000000000000000000" pitchFamily="2" charset="2"/>
              <a:buChar char="Ø"/>
            </a:pPr>
            <a:r>
              <a:rPr lang="en-US" sz="2000" dirty="0">
                <a:solidFill>
                  <a:srgbClr val="000000"/>
                </a:solidFill>
                <a:effectLst/>
                <a:latin typeface="Calibri" panose="020F0502020204030204" pitchFamily="34" charset="0"/>
                <a:cs typeface="Calibri" panose="020F0502020204030204" pitchFamily="34" charset="0"/>
              </a:rPr>
              <a:t>Hence, protecting these evidences from any form of alteration is of utmost important</a:t>
            </a:r>
            <a:r>
              <a:rPr lang="en-US" sz="2000" dirty="0">
                <a:solidFill>
                  <a:srgbClr val="000000"/>
                </a:solidFill>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8301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BC55-FC97-2F8F-BC8D-A63FBCD87C9B}"/>
              </a:ext>
            </a:extLst>
          </p:cNvPr>
          <p:cNvSpPr txBox="1"/>
          <p:nvPr/>
        </p:nvSpPr>
        <p:spPr>
          <a:xfrm>
            <a:off x="1725433" y="1109472"/>
            <a:ext cx="7378810" cy="3412473"/>
          </a:xfrm>
          <a:prstGeom prst="rect">
            <a:avLst/>
          </a:prstGeom>
          <a:noFill/>
        </p:spPr>
        <p:txBody>
          <a:bodyPr wrap="square">
            <a:spAutoFit/>
          </a:bodyPr>
          <a:lstStyle/>
          <a:p>
            <a:pPr marL="81280" indent="-6350" algn="just">
              <a:lnSpc>
                <a:spcPct val="156000"/>
              </a:lnSpc>
              <a:spcAft>
                <a:spcPts val="1665"/>
              </a:spcAft>
            </a:pPr>
            <a:r>
              <a:rPr lang="en-IN" sz="3200" b="1" dirty="0">
                <a:solidFill>
                  <a:srgbClr val="000000"/>
                </a:solidFill>
                <a:effectLst/>
                <a:latin typeface="Calibri" panose="020F0502020204030204" pitchFamily="34" charset="0"/>
                <a:ea typeface="Times New Roman" panose="02020603050405020304" pitchFamily="18" charset="0"/>
              </a:rPr>
              <a:t>HARDWARE REQUIREMENTS:</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dirty="0">
                <a:solidFill>
                  <a:srgbClr val="000000"/>
                </a:solidFill>
                <a:effectLst/>
                <a:latin typeface="Calibri" panose="020F0502020204030204" pitchFamily="34" charset="0"/>
                <a:ea typeface="Times New Roman" panose="02020603050405020304" pitchFamily="18" charset="0"/>
              </a:rPr>
              <a:t> </a:t>
            </a:r>
            <a:r>
              <a:rPr lang="en-IN" sz="1800" b="1" dirty="0">
                <a:solidFill>
                  <a:srgbClr val="000000"/>
                </a:solidFill>
                <a:effectLst/>
                <a:latin typeface="Calibri" panose="020F0502020204030204" pitchFamily="34" charset="0"/>
                <a:ea typeface="Times New Roman" panose="02020603050405020304" pitchFamily="18" charset="0"/>
              </a:rPr>
              <a:t>System                :        </a:t>
            </a:r>
            <a:r>
              <a:rPr lang="en-IN" sz="1800" dirty="0">
                <a:solidFill>
                  <a:srgbClr val="000000"/>
                </a:solidFill>
                <a:effectLst/>
                <a:latin typeface="Calibri" panose="020F0502020204030204" pitchFamily="34" charset="0"/>
                <a:ea typeface="Times New Roman" panose="02020603050405020304" pitchFamily="18" charset="0"/>
              </a:rPr>
              <a:t>Intel core i3</a:t>
            </a:r>
            <a:r>
              <a:rPr lang="en-IN" sz="1800" b="1" dirty="0">
                <a:solidFill>
                  <a:srgbClr val="000000"/>
                </a:solidFill>
                <a:effectLst/>
                <a:latin typeface="Calibri" panose="020F0502020204030204" pitchFamily="34"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Hard Disk            :       </a:t>
            </a:r>
            <a:r>
              <a:rPr lang="en-IN" sz="1800" dirty="0">
                <a:solidFill>
                  <a:srgbClr val="000000"/>
                </a:solidFill>
                <a:effectLst/>
                <a:latin typeface="Calibri" panose="020F0502020204030204" pitchFamily="34" charset="0"/>
                <a:ea typeface="Times New Roman" panose="02020603050405020304" pitchFamily="18" charset="0"/>
              </a:rPr>
              <a:t>1 TB</a:t>
            </a:r>
          </a:p>
          <a:p>
            <a:pPr marL="81280" indent="-6350" algn="just">
              <a:lnSpc>
                <a:spcPct val="156000"/>
              </a:lnSpc>
              <a:spcAft>
                <a:spcPts val="1665"/>
              </a:spcAft>
            </a:pPr>
            <a:r>
              <a:rPr lang="en-IN" b="1" dirty="0">
                <a:solidFill>
                  <a:srgbClr val="000000"/>
                </a:solidFill>
                <a:latin typeface="Calibri" panose="020F0502020204030204" pitchFamily="34" charset="0"/>
                <a:ea typeface="Times New Roman" panose="02020603050405020304" pitchFamily="18" charset="0"/>
              </a:rPr>
              <a:t>Operating system:    </a:t>
            </a:r>
            <a:r>
              <a:rPr lang="en-IN" dirty="0">
                <a:solidFill>
                  <a:srgbClr val="000000"/>
                </a:solidFill>
                <a:latin typeface="Calibri" panose="020F0502020204030204" pitchFamily="34" charset="0"/>
                <a:ea typeface="Times New Roman" panose="02020603050405020304" pitchFamily="18" charset="0"/>
              </a:rPr>
              <a:t>Windows , Linux</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RAM                     :	    </a:t>
            </a:r>
            <a:r>
              <a:rPr lang="en-IN" sz="1800" dirty="0">
                <a:solidFill>
                  <a:srgbClr val="000000"/>
                </a:solidFill>
                <a:effectLst/>
                <a:latin typeface="Calibri" panose="020F0502020204030204" pitchFamily="34" charset="0"/>
                <a:ea typeface="Times New Roman" panose="02020603050405020304" pitchFamily="18" charset="0"/>
              </a:rPr>
              <a:t>4GB</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7393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DCE9A-0240-40F1-C40A-BA72BF432382}"/>
              </a:ext>
            </a:extLst>
          </p:cNvPr>
          <p:cNvSpPr txBox="1"/>
          <p:nvPr/>
        </p:nvSpPr>
        <p:spPr>
          <a:xfrm>
            <a:off x="0" y="519560"/>
            <a:ext cx="7329116" cy="1628651"/>
          </a:xfrm>
          <a:prstGeom prst="rect">
            <a:avLst/>
          </a:prstGeom>
          <a:noFill/>
        </p:spPr>
        <p:txBody>
          <a:bodyPr wrap="square">
            <a:spAutoFit/>
          </a:bodyPr>
          <a:lstStyle/>
          <a:p>
            <a:pPr marL="742315" indent="-6350">
              <a:lnSpc>
                <a:spcPct val="107000"/>
              </a:lnSpc>
              <a:spcAft>
                <a:spcPts val="1685"/>
              </a:spcAft>
            </a:pPr>
            <a:r>
              <a:rPr lang="en-IN" sz="3200" b="1" dirty="0">
                <a:solidFill>
                  <a:srgbClr val="000000"/>
                </a:solidFill>
                <a:effectLst/>
                <a:latin typeface="Calibri" panose="020F0502020204030204" pitchFamily="34" charset="0"/>
                <a:ea typeface="Times New Roman" panose="02020603050405020304" pitchFamily="18" charset="0"/>
              </a:rPr>
              <a:t>SOFTWARE REQUIREMENTS: </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742315" indent="-6350" algn="l">
              <a:lnSpc>
                <a:spcPct val="107000"/>
              </a:lnSpc>
              <a:spcAft>
                <a:spcPts val="1685"/>
              </a:spcAft>
            </a:pPr>
            <a:r>
              <a:rPr lang="en-IN" sz="1800" dirty="0">
                <a:solidFill>
                  <a:srgbClr val="000000"/>
                </a:solidFill>
                <a:effectLst/>
                <a:latin typeface="Calibri" panose="020F0502020204030204" pitchFamily="34"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sz="1100"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1866695-4AC9-B6F6-8FA5-FA588B28CD2B}"/>
              </a:ext>
            </a:extLst>
          </p:cNvPr>
          <p:cNvSpPr txBox="1"/>
          <p:nvPr/>
        </p:nvSpPr>
        <p:spPr>
          <a:xfrm>
            <a:off x="673768" y="1333885"/>
            <a:ext cx="7988969" cy="2559803"/>
          </a:xfrm>
          <a:prstGeom prst="rect">
            <a:avLst/>
          </a:prstGeom>
          <a:noFill/>
        </p:spPr>
        <p:txBody>
          <a:bodyPr wrap="square">
            <a:spAutoFit/>
          </a:bodyPr>
          <a:lstStyle/>
          <a:p>
            <a:r>
              <a:rPr lang="en-US" sz="2000" dirty="0">
                <a:solidFill>
                  <a:srgbClr val="000000"/>
                </a:solidFill>
                <a:effectLst/>
                <a:latin typeface="Calibri" panose="020F0502020204030204" pitchFamily="34" charset="0"/>
                <a:cs typeface="Calibri" panose="020F0502020204030204" pitchFamily="34" charset="0"/>
              </a:rPr>
              <a:t>The appropriation of requirements and implementation constraints gives the general overview of the project in regards to what the areas of strength and deficit are and how to tackle them. </a:t>
            </a:r>
            <a:endParaRPr lang="en-US" sz="2000" dirty="0">
              <a:latin typeface="Calibri" panose="020F0502020204030204" pitchFamily="34" charset="0"/>
              <a:cs typeface="Calibri" panose="020F0502020204030204" pitchFamily="34" charset="0"/>
            </a:endParaRPr>
          </a:p>
          <a:p>
            <a:r>
              <a:rPr lang="en-US" sz="2000" dirty="0">
                <a:solidFill>
                  <a:srgbClr val="000000"/>
                </a:solidFill>
                <a:effectLst/>
                <a:latin typeface="Calibri" panose="020F0502020204030204" pitchFamily="34" charset="0"/>
                <a:cs typeface="Calibri" panose="020F0502020204030204" pitchFamily="34" charset="0"/>
              </a:rPr>
              <a:t>1. </a:t>
            </a:r>
            <a:r>
              <a:rPr lang="en-US" sz="2000" b="1" dirty="0">
                <a:solidFill>
                  <a:srgbClr val="000000"/>
                </a:solidFill>
                <a:effectLst/>
                <a:latin typeface="Calibri" panose="020F0502020204030204" pitchFamily="34" charset="0"/>
                <a:cs typeface="Calibri" panose="020F0502020204030204" pitchFamily="34" charset="0"/>
              </a:rPr>
              <a:t>Python </a:t>
            </a:r>
            <a:r>
              <a:rPr lang="en-US" sz="2000" b="1" dirty="0" err="1">
                <a:solidFill>
                  <a:srgbClr val="000000"/>
                </a:solidFill>
                <a:effectLst/>
                <a:latin typeface="Calibri" panose="020F0502020204030204" pitchFamily="34" charset="0"/>
                <a:cs typeface="Calibri" panose="020F0502020204030204" pitchFamily="34" charset="0"/>
              </a:rPr>
              <a:t>idel</a:t>
            </a:r>
            <a:r>
              <a:rPr lang="en-US" sz="2000" b="1" dirty="0">
                <a:solidFill>
                  <a:srgbClr val="000000"/>
                </a:solidFill>
                <a:effectLst/>
                <a:latin typeface="Calibri" panose="020F0502020204030204" pitchFamily="34" charset="0"/>
                <a:cs typeface="Calibri" panose="020F0502020204030204" pitchFamily="34" charset="0"/>
              </a:rPr>
              <a:t> 3.7 version (or) </a:t>
            </a:r>
            <a:endParaRPr lang="en-US" sz="2000" dirty="0">
              <a:latin typeface="Calibri" panose="020F0502020204030204" pitchFamily="34" charset="0"/>
              <a:cs typeface="Calibri" panose="020F0502020204030204" pitchFamily="34" charset="0"/>
            </a:endParaRPr>
          </a:p>
          <a:p>
            <a:r>
              <a:rPr lang="en-US" sz="2000" dirty="0">
                <a:solidFill>
                  <a:srgbClr val="000000"/>
                </a:solidFill>
                <a:effectLst/>
                <a:latin typeface="Calibri" panose="020F0502020204030204" pitchFamily="34" charset="0"/>
                <a:cs typeface="Calibri" panose="020F0502020204030204" pitchFamily="34" charset="0"/>
              </a:rPr>
              <a:t>2. </a:t>
            </a:r>
            <a:r>
              <a:rPr lang="en-US" sz="2000" b="1" dirty="0">
                <a:solidFill>
                  <a:srgbClr val="000000"/>
                </a:solidFill>
                <a:effectLst/>
                <a:latin typeface="Calibri" panose="020F0502020204030204" pitchFamily="34" charset="0"/>
                <a:cs typeface="Calibri" panose="020F0502020204030204" pitchFamily="34" charset="0"/>
              </a:rPr>
              <a:t>Anaconda 3.7 ( or) </a:t>
            </a:r>
            <a:endParaRPr lang="en-US" sz="2000" dirty="0">
              <a:latin typeface="Calibri" panose="020F0502020204030204" pitchFamily="34" charset="0"/>
              <a:cs typeface="Calibri" panose="020F0502020204030204" pitchFamily="34" charset="0"/>
            </a:endParaRPr>
          </a:p>
          <a:p>
            <a:r>
              <a:rPr lang="en-US" sz="2000" dirty="0">
                <a:solidFill>
                  <a:srgbClr val="000000"/>
                </a:solidFill>
                <a:effectLst/>
                <a:latin typeface="Calibri" panose="020F0502020204030204" pitchFamily="34" charset="0"/>
                <a:cs typeface="Calibri" panose="020F0502020204030204" pitchFamily="34" charset="0"/>
              </a:rPr>
              <a:t>3. </a:t>
            </a:r>
            <a:r>
              <a:rPr lang="en-US" sz="2000" b="1" dirty="0">
                <a:solidFill>
                  <a:srgbClr val="000000"/>
                </a:solidFill>
                <a:effectLst/>
                <a:latin typeface="Calibri" panose="020F0502020204030204" pitchFamily="34" charset="0"/>
                <a:cs typeface="Calibri" panose="020F0502020204030204" pitchFamily="34" charset="0"/>
              </a:rPr>
              <a:t>Jupiter (or) </a:t>
            </a:r>
            <a:endParaRPr lang="en-US" sz="2000" dirty="0">
              <a:latin typeface="Calibri" panose="020F0502020204030204" pitchFamily="34" charset="0"/>
              <a:cs typeface="Calibri" panose="020F0502020204030204" pitchFamily="34" charset="0"/>
            </a:endParaRPr>
          </a:p>
          <a:p>
            <a:r>
              <a:rPr lang="en-US" sz="2000" dirty="0">
                <a:solidFill>
                  <a:srgbClr val="000000"/>
                </a:solidFill>
                <a:effectLst/>
                <a:latin typeface="Calibri" panose="020F0502020204030204" pitchFamily="34" charset="0"/>
                <a:cs typeface="Calibri" panose="020F0502020204030204" pitchFamily="34" charset="0"/>
              </a:rPr>
              <a:t>4. </a:t>
            </a:r>
            <a:r>
              <a:rPr lang="en-US" sz="2000" b="1" dirty="0">
                <a:solidFill>
                  <a:srgbClr val="000000"/>
                </a:solidFill>
                <a:effectLst/>
                <a:latin typeface="Calibri" panose="020F0502020204030204" pitchFamily="34" charset="0"/>
                <a:cs typeface="Calibri" panose="020F0502020204030204" pitchFamily="34" charset="0"/>
              </a:rPr>
              <a:t>Google </a:t>
            </a:r>
            <a:r>
              <a:rPr lang="en-US" sz="2000" b="1" dirty="0" err="1">
                <a:solidFill>
                  <a:srgbClr val="000000"/>
                </a:solidFill>
                <a:effectLst/>
                <a:latin typeface="Calibri" panose="020F0502020204030204" pitchFamily="34" charset="0"/>
                <a:cs typeface="Calibri" panose="020F0502020204030204" pitchFamily="34" charset="0"/>
              </a:rPr>
              <a:t>colab</a:t>
            </a:r>
            <a:endPar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742315" indent="-6350" algn="l">
              <a:lnSpc>
                <a:spcPct val="107000"/>
              </a:lnSpc>
              <a:spcAft>
                <a:spcPts val="1685"/>
              </a:spcAf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p:txBody>
      </p:sp>
    </p:spTree>
    <p:extLst>
      <p:ext uri="{BB962C8B-B14F-4D97-AF65-F5344CB8AC3E}">
        <p14:creationId xmlns:p14="http://schemas.microsoft.com/office/powerpoint/2010/main" val="319620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1D9F40-090D-C0D6-5B37-CB4D32865934}"/>
              </a:ext>
            </a:extLst>
          </p:cNvPr>
          <p:cNvSpPr txBox="1"/>
          <p:nvPr/>
        </p:nvSpPr>
        <p:spPr>
          <a:xfrm>
            <a:off x="413886" y="720421"/>
            <a:ext cx="6102626" cy="584775"/>
          </a:xfrm>
          <a:prstGeom prst="rect">
            <a:avLst/>
          </a:prstGeom>
          <a:noFill/>
        </p:spPr>
        <p:txBody>
          <a:bodyPr wrap="square">
            <a:spAutoFit/>
          </a:bodyPr>
          <a:lstStyle/>
          <a:p>
            <a:r>
              <a:rPr lang="en-IN" sz="3200" b="1" dirty="0"/>
              <a:t>CONCLUSION:</a:t>
            </a:r>
          </a:p>
        </p:txBody>
      </p:sp>
      <p:sp>
        <p:nvSpPr>
          <p:cNvPr id="5" name="TextBox 4">
            <a:extLst>
              <a:ext uri="{FF2B5EF4-FFF2-40B4-BE49-F238E27FC236}">
                <a16:creationId xmlns:a16="http://schemas.microsoft.com/office/drawing/2014/main" id="{692BAA11-FE22-003F-8A69-AC18CF4589EA}"/>
              </a:ext>
            </a:extLst>
          </p:cNvPr>
          <p:cNvSpPr txBox="1"/>
          <p:nvPr/>
        </p:nvSpPr>
        <p:spPr>
          <a:xfrm>
            <a:off x="413887" y="1305196"/>
            <a:ext cx="8912994" cy="3785652"/>
          </a:xfrm>
          <a:prstGeom prst="rect">
            <a:avLst/>
          </a:prstGeom>
          <a:noFill/>
        </p:spPr>
        <p:txBody>
          <a:bodyPr wrap="square">
            <a:spAutoFit/>
          </a:bodyPr>
          <a:lstStyle/>
          <a:p>
            <a:r>
              <a:rPr lang="en-US" sz="2000" dirty="0">
                <a:solidFill>
                  <a:srgbClr val="000000"/>
                </a:solidFill>
                <a:effectLst/>
                <a:latin typeface="Calibri" panose="020F0502020204030204" pitchFamily="34" charset="0"/>
                <a:cs typeface="Calibri" panose="020F0502020204030204" pitchFamily="34" charset="0"/>
              </a:rPr>
              <a:t>From the time evidence is collected from the crime scene until court of law make the judgment, maintaining the integrity of the evidence is of most importance. Maintaining the chain of custody is important as it can prove if the evidence is tampered or not during the collection and analysis process. Implementation of Blockchain technology to digitalize chain of custody will ensure security, authenticity and integrity of the forensic data transactions. Application of blockchain will not only make it environment friendly but also increase security with the help of encryption which can be accessed remotely by authorized personnel. We intend to work on an algorithm that executes the chain of custody process utilizing blockchain technology, specifically Hyperledger Fabric. Furthermore, we can couple blockchain technology with artificial intelligence/ machine learning which will help in forensic investigation.</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446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40A9-EA10-C428-DD9C-B9528CDED8F9}"/>
              </a:ext>
            </a:extLst>
          </p:cNvPr>
          <p:cNvSpPr>
            <a:spLocks noGrp="1"/>
          </p:cNvSpPr>
          <p:nvPr>
            <p:ph type="title"/>
          </p:nvPr>
        </p:nvSpPr>
        <p:spPr>
          <a:xfrm>
            <a:off x="677334" y="609600"/>
            <a:ext cx="8596668" cy="786063"/>
          </a:xfrm>
        </p:spPr>
        <p:txBody>
          <a:bodyPr>
            <a:normAutofit/>
          </a:bodyPr>
          <a:lstStyle/>
          <a:p>
            <a:r>
              <a:rPr lang="en-US" dirty="0">
                <a:solidFill>
                  <a:schemeClr val="tx1"/>
                </a:solidFill>
              </a:rPr>
              <a:t>NOVELTY:</a:t>
            </a:r>
          </a:p>
        </p:txBody>
      </p:sp>
      <p:sp>
        <p:nvSpPr>
          <p:cNvPr id="3" name="Content Placeholder 2">
            <a:extLst>
              <a:ext uri="{FF2B5EF4-FFF2-40B4-BE49-F238E27FC236}">
                <a16:creationId xmlns:a16="http://schemas.microsoft.com/office/drawing/2014/main" id="{A8EBC210-0549-14ED-9CD1-2F5F7F88C467}"/>
              </a:ext>
            </a:extLst>
          </p:cNvPr>
          <p:cNvSpPr>
            <a:spLocks noGrp="1"/>
          </p:cNvSpPr>
          <p:nvPr>
            <p:ph idx="1"/>
          </p:nvPr>
        </p:nvSpPr>
        <p:spPr>
          <a:xfrm>
            <a:off x="677334" y="1222408"/>
            <a:ext cx="8596668" cy="4645699"/>
          </a:xfrm>
        </p:spPr>
        <p:txBody>
          <a:bodyPr>
            <a:noAutofit/>
          </a:bodyPr>
          <a:lstStyle/>
          <a:p>
            <a:pPr marL="0" indent="0">
              <a:buNone/>
            </a:pPr>
            <a:r>
              <a:rPr lang="en-US" sz="2000" dirty="0">
                <a:solidFill>
                  <a:srgbClr val="000000"/>
                </a:solidFill>
                <a:effectLst/>
                <a:latin typeface="Calibri" panose="020F0502020204030204" pitchFamily="34" charset="0"/>
                <a:cs typeface="Calibri" panose="020F0502020204030204" pitchFamily="34" charset="0"/>
              </a:rPr>
              <a:t>Evidence management is critical in the field of forensic science. Main concerns in forensic investigation are the management of evidences and their documentation. Starting from the point of collection till the final judgment from the court of law, maintaining the integrity of the evidence is of utmost importance. Chain of Custody (CoC) is the documentation of the evidences handled throughout the investigation in chronological order. It is essential to maintain the CoC for the evidence to be accepted in court. Digitalization of forensic evidence management system saves space and at the same time makes it environment friendly and cost-efficient. Authenticity and legitimacy of CoC make evidence admissible in the court of law. These can be maintained by using blockchain technology. Blockchain technology enables us to store various details of a system within a single network making it secure and accessible to its users. Reviewing the documents in physical format can be time consuming which can be minimized by utilizing the technology.</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3638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625</TotalTime>
  <Words>835</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NOVELTY: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potlapally yogitha</dc:creator>
  <cp:lastModifiedBy>sumanth reddy</cp:lastModifiedBy>
  <cp:revision>11</cp:revision>
  <dcterms:created xsi:type="dcterms:W3CDTF">2022-08-08T07:10:52Z</dcterms:created>
  <dcterms:modified xsi:type="dcterms:W3CDTF">2023-04-13T05:42:15Z</dcterms:modified>
</cp:coreProperties>
</file>