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9" r:id="rId2"/>
    <p:sldId id="260" r:id="rId3"/>
    <p:sldId id="261" r:id="rId4"/>
    <p:sldId id="264" r:id="rId5"/>
    <p:sldId id="265" r:id="rId6"/>
    <p:sldId id="275" r:id="rId7"/>
    <p:sldId id="266" r:id="rId8"/>
    <p:sldId id="267" r:id="rId9"/>
    <p:sldId id="268" r:id="rId10"/>
    <p:sldId id="269" r:id="rId11"/>
    <p:sldId id="270" r:id="rId12"/>
    <p:sldId id="271" r:id="rId13"/>
    <p:sldId id="272" r:id="rId14"/>
    <p:sldId id="273" r:id="rId15"/>
    <p:sldId id="274" r:id="rId16"/>
    <p:sldId id="276"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40" d="100"/>
          <a:sy n="40" d="100"/>
        </p:scale>
        <p:origin x="828" y="4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4/13/2023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4/13/2023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4/13/2023</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4/13/2023</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4/13/2023</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4/13/2023</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4/13/2023</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4/13/2023</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2012" y="133150"/>
            <a:ext cx="8534400" cy="2286000"/>
          </a:xfrm>
        </p:spPr>
        <p:txBody>
          <a:bodyPr/>
          <a:lstStyle/>
          <a:p>
            <a:pPr>
              <a:lnSpc>
                <a:spcPct val="100000"/>
              </a:lnSpc>
            </a:pPr>
            <a:r>
              <a:rPr lang="en-US" sz="2000" dirty="0">
                <a:solidFill>
                  <a:schemeClr val="tx1"/>
                </a:solidFill>
              </a:rPr>
              <a:t>                                                     </a:t>
            </a:r>
            <a:r>
              <a:rPr lang="en-US" sz="2000" dirty="0">
                <a:solidFill>
                  <a:schemeClr val="tx1"/>
                </a:solidFill>
                <a:latin typeface="Times New Roman" panose="02020603050405020304" pitchFamily="18" charset="0"/>
                <a:cs typeface="Times New Roman" panose="02020603050405020304" pitchFamily="18" charset="0"/>
              </a:rPr>
              <a:t>A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Major Project</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on</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An Implementation of Blockchain Technology in Forensic Evidence Management</a:t>
            </a:r>
            <a:b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2413" y="2209800"/>
            <a:ext cx="8229600" cy="3810000"/>
          </a:xfrm>
        </p:spPr>
        <p:txBody>
          <a:bodyPr/>
          <a:lstStyle/>
          <a:p>
            <a:pPr>
              <a:lnSpc>
                <a:spcPct val="100000"/>
              </a:lnSpc>
            </a:pPr>
            <a:r>
              <a:rPr lang="en-US" dirty="0"/>
              <a:t>                                           </a:t>
            </a:r>
            <a:r>
              <a:rPr lang="en-US" sz="2000" dirty="0">
                <a:latin typeface="Times New Roman" panose="02020603050405020304" pitchFamily="18" charset="0"/>
                <a:cs typeface="Times New Roman" panose="02020603050405020304" pitchFamily="18" charset="0"/>
              </a:rPr>
              <a:t>Under the Guidance</a:t>
            </a:r>
            <a:r>
              <a:rPr lang="en-US" sz="2400" dirty="0">
                <a:latin typeface="Times New Roman" panose="02020603050405020304" pitchFamily="18" charset="0"/>
                <a:cs typeface="Times New Roman" panose="02020603050405020304" pitchFamily="18" charset="0"/>
              </a:rPr>
              <a:t> </a:t>
            </a:r>
          </a:p>
          <a:p>
            <a:pPr>
              <a:lnSpc>
                <a:spcPct val="100000"/>
              </a:lnSpc>
            </a:pPr>
            <a:r>
              <a:rPr lang="en-US" sz="2000" dirty="0">
                <a:latin typeface="Times New Roman" panose="02020603050405020304" pitchFamily="18" charset="0"/>
                <a:cs typeface="Times New Roman" panose="02020603050405020304" pitchFamily="18" charset="0"/>
              </a:rPr>
              <a:t>                                                                   of</a:t>
            </a:r>
          </a:p>
          <a:p>
            <a:pPr>
              <a:lnSpc>
                <a:spcPct val="100000"/>
              </a:lnSpc>
            </a:pPr>
            <a:r>
              <a:rPr lang="en-US" sz="2000" dirty="0">
                <a:latin typeface="Times New Roman" panose="02020603050405020304" pitchFamily="18" charset="0"/>
                <a:cs typeface="Times New Roman" panose="02020603050405020304" pitchFamily="18" charset="0"/>
              </a:rPr>
              <a:t>                                                       RAHEEM UNNISA</a:t>
            </a:r>
          </a:p>
          <a:p>
            <a:pPr>
              <a:lnSpc>
                <a:spcPct val="100000"/>
              </a:lnSpc>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(Assistant Professor)</a:t>
            </a:r>
          </a:p>
          <a:p>
            <a:pPr>
              <a:lnSpc>
                <a:spcPct val="100000"/>
              </a:lnSpc>
            </a:pPr>
            <a:r>
              <a:rPr lang="en-US" sz="1600" dirty="0">
                <a:latin typeface="Times New Roman" panose="02020603050405020304" pitchFamily="18" charset="0"/>
                <a:cs typeface="Times New Roman" panose="02020603050405020304" pitchFamily="18" charset="0"/>
              </a:rPr>
              <a:t>                                                                       </a:t>
            </a:r>
          </a:p>
          <a:p>
            <a:pPr>
              <a:lnSpc>
                <a:spcPct val="100000"/>
              </a:lnSpc>
            </a:pP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p>
          <a:p>
            <a:pPr>
              <a:lnSpc>
                <a:spcPct val="100000"/>
              </a:lnSpc>
            </a:pPr>
            <a:endParaRPr lang="en-US" sz="2000" dirty="0">
              <a:latin typeface="Times New Roman" panose="02020603050405020304" pitchFamily="18" charset="0"/>
              <a:cs typeface="Times New Roman" panose="02020603050405020304" pitchFamily="18" charset="0"/>
            </a:endParaRPr>
          </a:p>
          <a:p>
            <a:pPr algn="ctr">
              <a:lnSpc>
                <a:spcPct val="100000"/>
              </a:lnSpc>
            </a:pPr>
            <a:r>
              <a:rPr lang="en-US" sz="2000" dirty="0">
                <a:latin typeface="Times New Roman" panose="02020603050405020304" pitchFamily="18" charset="0"/>
                <a:cs typeface="Times New Roman" panose="02020603050405020304" pitchFamily="18" charset="0"/>
              </a:rPr>
              <a:t>                     G.VIDYADHARI (197R1A05L2)</a:t>
            </a:r>
          </a:p>
          <a:p>
            <a:pPr algn="ctr">
              <a:lnSpc>
                <a:spcPct val="100000"/>
              </a:lnSpc>
            </a:pPr>
            <a:r>
              <a:rPr lang="en-US" sz="2000" dirty="0">
                <a:latin typeface="Times New Roman" panose="02020603050405020304" pitchFamily="18" charset="0"/>
                <a:cs typeface="Times New Roman" panose="02020603050405020304" pitchFamily="18" charset="0"/>
              </a:rPr>
              <a:t>            E.SHIVANI (197R1A05K7) </a:t>
            </a:r>
          </a:p>
          <a:p>
            <a:pPr algn="ctr">
              <a:lnSpc>
                <a:spcPct val="100000"/>
              </a:lnSpc>
            </a:pPr>
            <a:r>
              <a:rPr lang="en-US" sz="2000" dirty="0">
                <a:latin typeface="Times New Roman" panose="02020603050405020304" pitchFamily="18" charset="0"/>
                <a:cs typeface="Times New Roman" panose="02020603050405020304" pitchFamily="18" charset="0"/>
              </a:rPr>
              <a:t>                D.SUMANTH (197R1A05K6) </a:t>
            </a:r>
          </a:p>
          <a:p>
            <a:pPr algn="ct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p>
        </p:txBody>
      </p:sp>
      <p:pic>
        <p:nvPicPr>
          <p:cNvPr id="4" name="Picture 3">
            <a:extLst>
              <a:ext uri="{FF2B5EF4-FFF2-40B4-BE49-F238E27FC236}">
                <a16:creationId xmlns:a16="http://schemas.microsoft.com/office/drawing/2014/main" id="{C0F3CBEA-5FCD-AA7F-9B1C-6BCC59416E09}"/>
              </a:ext>
            </a:extLst>
          </p:cNvPr>
          <p:cNvPicPr>
            <a:picLocks noChangeAspect="1"/>
          </p:cNvPicPr>
          <p:nvPr/>
        </p:nvPicPr>
        <p:blipFill>
          <a:blip r:embed="rId3"/>
          <a:stretch>
            <a:fillRect/>
          </a:stretch>
        </p:blipFill>
        <p:spPr>
          <a:xfrm>
            <a:off x="1363596" y="599295"/>
            <a:ext cx="1447799" cy="763605"/>
          </a:xfrm>
          <a:prstGeom prst="rect">
            <a:avLst/>
          </a:prstGeom>
        </p:spPr>
      </p:pic>
      <p:pic>
        <p:nvPicPr>
          <p:cNvPr id="5" name="Picture 4">
            <a:extLst>
              <a:ext uri="{FF2B5EF4-FFF2-40B4-BE49-F238E27FC236}">
                <a16:creationId xmlns:a16="http://schemas.microsoft.com/office/drawing/2014/main" id="{CB0A162F-D3DE-8577-0068-81759FB8DBD5}"/>
              </a:ext>
            </a:extLst>
          </p:cNvPr>
          <p:cNvPicPr>
            <a:picLocks noChangeAspect="1"/>
          </p:cNvPicPr>
          <p:nvPr/>
        </p:nvPicPr>
        <p:blipFill>
          <a:blip r:embed="rId4"/>
          <a:stretch>
            <a:fillRect/>
          </a:stretch>
        </p:blipFill>
        <p:spPr>
          <a:xfrm>
            <a:off x="10347201" y="533400"/>
            <a:ext cx="1073205" cy="895396"/>
          </a:xfrm>
          <a:prstGeom prst="rect">
            <a:avLst/>
          </a:prstGeom>
        </p:spPr>
      </p:pic>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5021-214F-7D6C-6304-F152C19BD596}"/>
              </a:ext>
            </a:extLst>
          </p:cNvPr>
          <p:cNvSpPr>
            <a:spLocks noGrp="1"/>
          </p:cNvSpPr>
          <p:nvPr>
            <p:ph type="title"/>
          </p:nvPr>
        </p:nvSpPr>
        <p:spPr>
          <a:xfrm>
            <a:off x="989012" y="152400"/>
            <a:ext cx="9601200" cy="914400"/>
          </a:xfrm>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                   </a:t>
            </a:r>
            <a:r>
              <a:rPr lang="en-IN" sz="4000" u="sng" dirty="0">
                <a:solidFill>
                  <a:schemeClr val="tx1"/>
                </a:solidFill>
                <a:latin typeface="Times New Roman" panose="02020603050405020304" pitchFamily="18" charset="0"/>
                <a:cs typeface="Times New Roman" panose="02020603050405020304" pitchFamily="18" charset="0"/>
              </a:rPr>
              <a:t>ACTIVITY DIAGRAM</a:t>
            </a:r>
            <a:endParaRPr lang="en-US" sz="4000" u="sng"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9A97B703-FB97-5FBE-5301-8FCFF4C65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412" y="1066800"/>
            <a:ext cx="3200400" cy="4800600"/>
          </a:xfrm>
        </p:spPr>
      </p:pic>
    </p:spTree>
    <p:extLst>
      <p:ext uri="{BB962C8B-B14F-4D97-AF65-F5344CB8AC3E}">
        <p14:creationId xmlns:p14="http://schemas.microsoft.com/office/powerpoint/2010/main" val="76737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4A27-FA3A-6226-0F84-B0F233FECD07}"/>
              </a:ext>
            </a:extLst>
          </p:cNvPr>
          <p:cNvSpPr>
            <a:spLocks noGrp="1"/>
          </p:cNvSpPr>
          <p:nvPr>
            <p:ph type="title"/>
          </p:nvPr>
        </p:nvSpPr>
        <p:spPr>
          <a:xfrm>
            <a:off x="608012" y="581065"/>
            <a:ext cx="9601200" cy="1143000"/>
          </a:xfrm>
        </p:spPr>
        <p:txBody>
          <a:bodyPr/>
          <a:lstStyle/>
          <a:p>
            <a:r>
              <a:rPr lang="en-IN" sz="4000" dirty="0">
                <a:solidFill>
                  <a:schemeClr val="tx1"/>
                </a:solidFill>
                <a:latin typeface="Times New Roman" panose="02020603050405020304" pitchFamily="18" charset="0"/>
                <a:cs typeface="Times New Roman" panose="02020603050405020304" pitchFamily="18" charset="0"/>
              </a:rPr>
              <a:t>                    </a:t>
            </a:r>
            <a:r>
              <a:rPr lang="en-IN" sz="4000" u="sng" dirty="0">
                <a:solidFill>
                  <a:schemeClr val="tx1"/>
                </a:solidFill>
                <a:latin typeface="Times New Roman" panose="02020603050405020304" pitchFamily="18" charset="0"/>
                <a:cs typeface="Times New Roman" panose="02020603050405020304" pitchFamily="18" charset="0"/>
              </a:rPr>
              <a:t>SEQUENCE DIAGARM</a:t>
            </a:r>
            <a:br>
              <a:rPr lang="en-IN" dirty="0"/>
            </a:br>
            <a:endParaRPr lang="en-US" dirty="0"/>
          </a:p>
        </p:txBody>
      </p:sp>
      <p:sp>
        <p:nvSpPr>
          <p:cNvPr id="3" name="Content Placeholder 2">
            <a:extLst>
              <a:ext uri="{FF2B5EF4-FFF2-40B4-BE49-F238E27FC236}">
                <a16:creationId xmlns:a16="http://schemas.microsoft.com/office/drawing/2014/main" id="{CC5D711F-8757-D3DA-B995-1BDB5BA23C33}"/>
              </a:ext>
            </a:extLst>
          </p:cNvPr>
          <p:cNvSpPr>
            <a:spLocks noGrp="1"/>
          </p:cNvSpPr>
          <p:nvPr>
            <p:ph idx="1"/>
          </p:nvPr>
        </p:nvSpPr>
        <p:spPr>
          <a:xfrm>
            <a:off x="4189412" y="2362200"/>
            <a:ext cx="2156531" cy="2514600"/>
          </a:xfrm>
        </p:spPr>
        <p:txBody>
          <a:bodyPr/>
          <a:lstStyle/>
          <a:p>
            <a:pPr marL="0" indent="0">
              <a:buNone/>
            </a:pPr>
            <a:endParaRPr lang="en-US" dirty="0"/>
          </a:p>
        </p:txBody>
      </p:sp>
      <p:grpSp>
        <p:nvGrpSpPr>
          <p:cNvPr id="4" name="Group 3">
            <a:extLst>
              <a:ext uri="{FF2B5EF4-FFF2-40B4-BE49-F238E27FC236}">
                <a16:creationId xmlns:a16="http://schemas.microsoft.com/office/drawing/2014/main" id="{8E3E84FC-1B69-BE82-4D6D-9977BB1BC444}"/>
              </a:ext>
            </a:extLst>
          </p:cNvPr>
          <p:cNvGrpSpPr/>
          <p:nvPr/>
        </p:nvGrpSpPr>
        <p:grpSpPr>
          <a:xfrm>
            <a:off x="3046412" y="1344117"/>
            <a:ext cx="5894889" cy="4169765"/>
            <a:chOff x="0" y="0"/>
            <a:chExt cx="4919599" cy="4464604"/>
          </a:xfrm>
        </p:grpSpPr>
        <p:sp>
          <p:nvSpPr>
            <p:cNvPr id="5" name="Rectangle 4">
              <a:extLst>
                <a:ext uri="{FF2B5EF4-FFF2-40B4-BE49-F238E27FC236}">
                  <a16:creationId xmlns:a16="http://schemas.microsoft.com/office/drawing/2014/main" id="{B6509AC8-8207-13EE-5B9B-C018C3AB6B23}"/>
                </a:ext>
              </a:extLst>
            </p:cNvPr>
            <p:cNvSpPr/>
            <p:nvPr/>
          </p:nvSpPr>
          <p:spPr>
            <a:xfrm>
              <a:off x="274574" y="0"/>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6CE43AE8-AE5C-AC87-F252-D2618CF09CA3}"/>
                </a:ext>
              </a:extLst>
            </p:cNvPr>
            <p:cNvSpPr/>
            <p:nvPr/>
          </p:nvSpPr>
          <p:spPr>
            <a:xfrm>
              <a:off x="312674" y="0"/>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7" name="Rectangle 6">
              <a:extLst>
                <a:ext uri="{FF2B5EF4-FFF2-40B4-BE49-F238E27FC236}">
                  <a16:creationId xmlns:a16="http://schemas.microsoft.com/office/drawing/2014/main" id="{67F2E464-A6BD-05DB-D86F-CA8EB4017CC2}"/>
                </a:ext>
              </a:extLst>
            </p:cNvPr>
            <p:cNvSpPr/>
            <p:nvPr/>
          </p:nvSpPr>
          <p:spPr>
            <a:xfrm>
              <a:off x="4868926" y="4016376"/>
              <a:ext cx="50673" cy="2243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8" name="Rectangle 7">
              <a:extLst>
                <a:ext uri="{FF2B5EF4-FFF2-40B4-BE49-F238E27FC236}">
                  <a16:creationId xmlns:a16="http://schemas.microsoft.com/office/drawing/2014/main" id="{6F79BBF5-E844-5E7F-50C8-56BEC701451D}"/>
                </a:ext>
              </a:extLst>
            </p:cNvPr>
            <p:cNvSpPr/>
            <p:nvPr/>
          </p:nvSpPr>
          <p:spPr>
            <a:xfrm>
              <a:off x="254" y="4202079"/>
              <a:ext cx="59287" cy="2625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400" b="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0E1906B0-7D64-EC31-5D56-BD70DC9671F2}"/>
                </a:ext>
              </a:extLst>
            </p:cNvPr>
            <p:cNvSpPr/>
            <p:nvPr/>
          </p:nvSpPr>
          <p:spPr>
            <a:xfrm>
              <a:off x="44450" y="4225163"/>
              <a:ext cx="50673" cy="2243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pic>
          <p:nvPicPr>
            <p:cNvPr id="10" name="Picture 9">
              <a:extLst>
                <a:ext uri="{FF2B5EF4-FFF2-40B4-BE49-F238E27FC236}">
                  <a16:creationId xmlns:a16="http://schemas.microsoft.com/office/drawing/2014/main" id="{C6BC90E3-99AF-7A42-E745-FBA9577C79C6}"/>
                </a:ext>
              </a:extLst>
            </p:cNvPr>
            <p:cNvPicPr/>
            <p:nvPr/>
          </p:nvPicPr>
          <p:blipFill>
            <a:blip r:embed="rId2"/>
            <a:stretch>
              <a:fillRect/>
            </a:stretch>
          </p:blipFill>
          <p:spPr>
            <a:xfrm>
              <a:off x="0" y="3876955"/>
              <a:ext cx="897636" cy="274320"/>
            </a:xfrm>
            <a:prstGeom prst="rect">
              <a:avLst/>
            </a:prstGeom>
          </p:spPr>
        </p:pic>
        <p:sp>
          <p:nvSpPr>
            <p:cNvPr id="11" name="Rectangle 10">
              <a:extLst>
                <a:ext uri="{FF2B5EF4-FFF2-40B4-BE49-F238E27FC236}">
                  <a16:creationId xmlns:a16="http://schemas.microsoft.com/office/drawing/2014/main" id="{B2BBF9C3-84B8-7E6E-891C-B886E81702FB}"/>
                </a:ext>
              </a:extLst>
            </p:cNvPr>
            <p:cNvSpPr/>
            <p:nvPr/>
          </p:nvSpPr>
          <p:spPr>
            <a:xfrm>
              <a:off x="254" y="3860703"/>
              <a:ext cx="944792" cy="2625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400" b="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6B11AEC1-56FA-9A52-B68F-05927A388F56}"/>
                </a:ext>
              </a:extLst>
            </p:cNvPr>
            <p:cNvSpPr/>
            <p:nvPr/>
          </p:nvSpPr>
          <p:spPr>
            <a:xfrm>
              <a:off x="711962" y="3883787"/>
              <a:ext cx="50673" cy="2243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13" name="Rectangle 12">
              <a:extLst>
                <a:ext uri="{FF2B5EF4-FFF2-40B4-BE49-F238E27FC236}">
                  <a16:creationId xmlns:a16="http://schemas.microsoft.com/office/drawing/2014/main" id="{EB352DC8-BE4E-CD56-7679-F2098FC54FD9}"/>
                </a:ext>
              </a:extLst>
            </p:cNvPr>
            <p:cNvSpPr/>
            <p:nvPr/>
          </p:nvSpPr>
          <p:spPr>
            <a:xfrm>
              <a:off x="4812538" y="3860703"/>
              <a:ext cx="59288" cy="26252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400" b="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123C5128-7570-9413-4A7D-3ACB309D17DC}"/>
                </a:ext>
              </a:extLst>
            </p:cNvPr>
            <p:cNvSpPr/>
            <p:nvPr/>
          </p:nvSpPr>
          <p:spPr>
            <a:xfrm>
              <a:off x="4856734" y="3883787"/>
              <a:ext cx="50673" cy="2243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pic>
          <p:nvPicPr>
            <p:cNvPr id="15" name="Picture 14">
              <a:extLst>
                <a:ext uri="{FF2B5EF4-FFF2-40B4-BE49-F238E27FC236}">
                  <a16:creationId xmlns:a16="http://schemas.microsoft.com/office/drawing/2014/main" id="{14F5170B-F6EC-6845-0308-0212756695F7}"/>
                </a:ext>
              </a:extLst>
            </p:cNvPr>
            <p:cNvPicPr/>
            <p:nvPr/>
          </p:nvPicPr>
          <p:blipFill>
            <a:blip r:embed="rId3"/>
            <a:stretch>
              <a:fillRect/>
            </a:stretch>
          </p:blipFill>
          <p:spPr>
            <a:xfrm>
              <a:off x="75057" y="183160"/>
              <a:ext cx="4232529" cy="3900043"/>
            </a:xfrm>
            <a:prstGeom prst="rect">
              <a:avLst/>
            </a:prstGeom>
          </p:spPr>
        </p:pic>
        <p:sp>
          <p:nvSpPr>
            <p:cNvPr id="16" name="Shape 803">
              <a:extLst>
                <a:ext uri="{FF2B5EF4-FFF2-40B4-BE49-F238E27FC236}">
                  <a16:creationId xmlns:a16="http://schemas.microsoft.com/office/drawing/2014/main" id="{0331C96C-CE46-2426-D452-89D2187A27AE}"/>
                </a:ext>
              </a:extLst>
            </p:cNvPr>
            <p:cNvSpPr/>
            <p:nvPr/>
          </p:nvSpPr>
          <p:spPr>
            <a:xfrm>
              <a:off x="3721989" y="3670071"/>
              <a:ext cx="170180" cy="180467"/>
            </a:xfrm>
            <a:custGeom>
              <a:avLst/>
              <a:gdLst/>
              <a:ahLst/>
              <a:cxnLst/>
              <a:rect l="0" t="0" r="0" b="0"/>
              <a:pathLst>
                <a:path w="170180" h="180467">
                  <a:moveTo>
                    <a:pt x="0" y="0"/>
                  </a:moveTo>
                  <a:lnTo>
                    <a:pt x="170180" y="180467"/>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804">
              <a:extLst>
                <a:ext uri="{FF2B5EF4-FFF2-40B4-BE49-F238E27FC236}">
                  <a16:creationId xmlns:a16="http://schemas.microsoft.com/office/drawing/2014/main" id="{022255FD-5EFF-A04F-8252-B1E4DB54A62F}"/>
                </a:ext>
              </a:extLst>
            </p:cNvPr>
            <p:cNvSpPr/>
            <p:nvPr/>
          </p:nvSpPr>
          <p:spPr>
            <a:xfrm>
              <a:off x="3721989" y="3670071"/>
              <a:ext cx="170180" cy="180467"/>
            </a:xfrm>
            <a:custGeom>
              <a:avLst/>
              <a:gdLst/>
              <a:ahLst/>
              <a:cxnLst/>
              <a:rect l="0" t="0" r="0" b="0"/>
              <a:pathLst>
                <a:path w="170180" h="180467">
                  <a:moveTo>
                    <a:pt x="170180" y="0"/>
                  </a:moveTo>
                  <a:lnTo>
                    <a:pt x="0" y="180467"/>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805">
              <a:extLst>
                <a:ext uri="{FF2B5EF4-FFF2-40B4-BE49-F238E27FC236}">
                  <a16:creationId xmlns:a16="http://schemas.microsoft.com/office/drawing/2014/main" id="{C0CB53CC-5F8E-8FB7-BE22-E7B540DD8541}"/>
                </a:ext>
              </a:extLst>
            </p:cNvPr>
            <p:cNvSpPr/>
            <p:nvPr/>
          </p:nvSpPr>
          <p:spPr>
            <a:xfrm>
              <a:off x="525780" y="3667913"/>
              <a:ext cx="184150" cy="206375"/>
            </a:xfrm>
            <a:custGeom>
              <a:avLst/>
              <a:gdLst/>
              <a:ahLst/>
              <a:cxnLst/>
              <a:rect l="0" t="0" r="0" b="0"/>
              <a:pathLst>
                <a:path w="184150" h="206375">
                  <a:moveTo>
                    <a:pt x="0" y="0"/>
                  </a:moveTo>
                  <a:lnTo>
                    <a:pt x="184150" y="206375"/>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Shape 806">
              <a:extLst>
                <a:ext uri="{FF2B5EF4-FFF2-40B4-BE49-F238E27FC236}">
                  <a16:creationId xmlns:a16="http://schemas.microsoft.com/office/drawing/2014/main" id="{3EC27485-5ED0-D202-CF26-A7B524D270E9}"/>
                </a:ext>
              </a:extLst>
            </p:cNvPr>
            <p:cNvSpPr/>
            <p:nvPr/>
          </p:nvSpPr>
          <p:spPr>
            <a:xfrm>
              <a:off x="525780" y="3667278"/>
              <a:ext cx="184150" cy="180975"/>
            </a:xfrm>
            <a:custGeom>
              <a:avLst/>
              <a:gdLst/>
              <a:ahLst/>
              <a:cxnLst/>
              <a:rect l="0" t="0" r="0" b="0"/>
              <a:pathLst>
                <a:path w="184150" h="180975">
                  <a:moveTo>
                    <a:pt x="184150" y="0"/>
                  </a:moveTo>
                  <a:lnTo>
                    <a:pt x="0" y="180975"/>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58401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E745-CDCB-D4B0-0657-4B5591B9740A}"/>
              </a:ext>
            </a:extLst>
          </p:cNvPr>
          <p:cNvSpPr>
            <a:spLocks noGrp="1"/>
          </p:cNvSpPr>
          <p:nvPr>
            <p:ph type="title"/>
          </p:nvPr>
        </p:nvSpPr>
        <p:spPr>
          <a:xfrm>
            <a:off x="1751012" y="838200"/>
            <a:ext cx="9372602" cy="990600"/>
          </a:xfrm>
        </p:spPr>
        <p:txBody>
          <a:bodyPr>
            <a:normAutofit fontScale="90000"/>
          </a:bodyPr>
          <a:lstStyle/>
          <a:p>
            <a:r>
              <a:rPr lang="en-IN" sz="4000" u="sng" dirty="0">
                <a:solidFill>
                  <a:schemeClr val="tx1"/>
                </a:solidFill>
                <a:latin typeface="Times New Roman" panose="02020603050405020304" pitchFamily="18" charset="0"/>
                <a:cs typeface="Times New Roman" panose="02020603050405020304" pitchFamily="18" charset="0"/>
              </a:rPr>
              <a:t>                     </a:t>
            </a: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br>
              <a:rPr lang="en-IN" sz="4000" u="sng" dirty="0">
                <a:solidFill>
                  <a:schemeClr val="tx1"/>
                </a:solidFill>
                <a:latin typeface="Times New Roman" panose="02020603050405020304" pitchFamily="18" charset="0"/>
                <a:cs typeface="Times New Roman" panose="02020603050405020304" pitchFamily="18" charset="0"/>
              </a:rPr>
            </a:br>
            <a:r>
              <a:rPr lang="en-IN" sz="4000" u="sng" dirty="0">
                <a:solidFill>
                  <a:schemeClr val="tx1"/>
                </a:solidFill>
                <a:latin typeface="Times New Roman" panose="02020603050405020304" pitchFamily="18" charset="0"/>
                <a:cs typeface="Times New Roman" panose="02020603050405020304" pitchFamily="18" charset="0"/>
              </a:rPr>
              <a:t>REQUIREMENTS</a:t>
            </a:r>
            <a:br>
              <a:rPr lang="en-IN" b="1" u="sng"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FF39DD5-5846-9779-5577-C7F83C0277FC}"/>
              </a:ext>
            </a:extLst>
          </p:cNvPr>
          <p:cNvSpPr>
            <a:spLocks noGrp="1"/>
          </p:cNvSpPr>
          <p:nvPr>
            <p:ph idx="1"/>
          </p:nvPr>
        </p:nvSpPr>
        <p:spPr>
          <a:xfrm>
            <a:off x="1827212" y="1524000"/>
            <a:ext cx="6400800" cy="4191000"/>
          </a:xfrm>
        </p:spPr>
        <p:txBody>
          <a:bodyPr/>
          <a:lstStyle/>
          <a:p>
            <a:pPr marL="0" indent="0">
              <a:buNone/>
            </a:pPr>
            <a:r>
              <a:rPr lang="en-US" sz="2400" dirty="0"/>
              <a:t> </a:t>
            </a:r>
            <a:r>
              <a:rPr lang="en-US" u="sng" dirty="0"/>
              <a:t>HARDWARE REQUIREMENTS</a:t>
            </a:r>
            <a:r>
              <a:rPr lang="en-US" dirty="0"/>
              <a:t>: </a:t>
            </a:r>
          </a:p>
          <a:p>
            <a:pPr marL="342900" marR="668020" lvl="0" indent="-342900" algn="just" fontAlgn="base">
              <a:lnSpc>
                <a:spcPct val="107000"/>
              </a:lnSpc>
              <a:spcBef>
                <a:spcPts val="0"/>
              </a:spcBef>
              <a:spcAft>
                <a:spcPts val="690"/>
              </a:spcAft>
              <a:buClr>
                <a:srgbClr val="000000"/>
              </a:buClr>
              <a:buSzPts val="1200"/>
              <a:buFont typeface="Arial" panose="020B0604020202020204" pitchFamily="34" charset="0"/>
              <a:buChar char="•"/>
            </a:pP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68020" lvl="0" indent="-342900" algn="just" fontAlgn="base">
              <a:lnSpc>
                <a:spcPct val="107000"/>
              </a:lnSpc>
              <a:spcBef>
                <a:spcPts val="0"/>
              </a:spcBef>
              <a:spcAft>
                <a:spcPts val="69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Operating system  	  	: Windows, </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a:t>
            </a: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inux  </a:t>
            </a:r>
          </a:p>
          <a:p>
            <a:pPr marL="342900" marR="668020" lvl="0" indent="-342900" algn="just" fontAlgn="base">
              <a:lnSpc>
                <a:spcPct val="107000"/>
              </a:lnSpc>
              <a:spcBef>
                <a:spcPts val="0"/>
              </a:spcBef>
              <a:spcAft>
                <a:spcPts val="67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Processor  	  	  	:Minimum intel i3  </a:t>
            </a:r>
          </a:p>
          <a:p>
            <a:pPr marL="342900" marR="668020" lvl="0" indent="-342900" algn="just" fontAlgn="base">
              <a:lnSpc>
                <a:spcPct val="107000"/>
              </a:lnSpc>
              <a:spcBef>
                <a:spcPts val="0"/>
              </a:spcBef>
              <a:spcAft>
                <a:spcPts val="67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Ram    	  	  	: Minimum 4gb  </a:t>
            </a:r>
          </a:p>
          <a:p>
            <a:pPr marL="342900" marR="668020" lvl="0" indent="-342900" algn="just" fontAlgn="base">
              <a:lnSpc>
                <a:spcPct val="107000"/>
              </a:lnSpc>
              <a:spcBef>
                <a:spcPts val="0"/>
              </a:spcBef>
              <a:spcAft>
                <a:spcPts val="60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Hard disk   	  	  	: Minimum 250gb  </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66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4FA5-7415-A2E9-91B9-33FEE21BABA1}"/>
              </a:ext>
            </a:extLst>
          </p:cNvPr>
          <p:cNvSpPr>
            <a:spLocks noGrp="1"/>
          </p:cNvSpPr>
          <p:nvPr>
            <p:ph type="title"/>
          </p:nvPr>
        </p:nvSpPr>
        <p:spPr/>
        <p:txBody>
          <a:bodyPr>
            <a:normAutofit/>
          </a:bodyPr>
          <a:lstStyle/>
          <a:p>
            <a:r>
              <a:rPr lang="en-IN" sz="4000" u="sng" dirty="0">
                <a:solidFill>
                  <a:schemeClr val="tx1"/>
                </a:solidFill>
                <a:latin typeface="Times New Roman" panose="02020603050405020304" pitchFamily="18" charset="0"/>
                <a:cs typeface="Times New Roman" panose="02020603050405020304" pitchFamily="18" charset="0"/>
              </a:rPr>
              <a:t>REQUIREMENTS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E9560-0A3D-CB45-D5D5-7D3A13696798}"/>
              </a:ext>
            </a:extLst>
          </p:cNvPr>
          <p:cNvSpPr>
            <a:spLocks noGrp="1"/>
          </p:cNvSpPr>
          <p:nvPr>
            <p:ph idx="1"/>
          </p:nvPr>
        </p:nvSpPr>
        <p:spPr/>
        <p:txBody>
          <a:bodyPr/>
          <a:lstStyle/>
          <a:p>
            <a:pPr marL="0" indent="0">
              <a:buNone/>
            </a:pPr>
            <a:r>
              <a:rPr lang="en-IN" u="sng" dirty="0">
                <a:latin typeface="Times New Roman" panose="02020603050405020304" pitchFamily="18" charset="0"/>
                <a:cs typeface="Times New Roman" panose="02020603050405020304" pitchFamily="18" charset="0"/>
              </a:rPr>
              <a:t>SOFTWARE </a:t>
            </a:r>
            <a:r>
              <a:rPr lang="en-IN" sz="2000" u="sng" dirty="0">
                <a:solidFill>
                  <a:schemeClr val="tx1"/>
                </a:solidFill>
                <a:latin typeface="Times New Roman" panose="02020603050405020304" pitchFamily="18" charset="0"/>
                <a:cs typeface="Times New Roman" panose="02020603050405020304" pitchFamily="18" charset="0"/>
              </a:rPr>
              <a:t>REQUIREMENTS</a:t>
            </a:r>
            <a:r>
              <a:rPr lang="en-IN" sz="2000" dirty="0">
                <a:solidFill>
                  <a:schemeClr val="tx1"/>
                </a:solidFill>
                <a:latin typeface="Times New Roman" panose="02020603050405020304" pitchFamily="18" charset="0"/>
                <a:cs typeface="Times New Roman" panose="02020603050405020304" pitchFamily="18" charset="0"/>
              </a:rPr>
              <a:t>:</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endParaRPr lang="en-US"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Python </a:t>
            </a:r>
            <a:r>
              <a:rPr lang="en-US"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idel</a:t>
            </a: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3.7 version   (or)  </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Anaconda 3.7   ( or)  </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Jupiter   (or)  </a:t>
            </a:r>
          </a:p>
          <a:p>
            <a:pPr marL="342900" marR="0" lvl="0" indent="-342900" algn="l" fontAlgn="base">
              <a:lnSpc>
                <a:spcPct val="107000"/>
              </a:lnSpc>
              <a:spcBef>
                <a:spcPts val="0"/>
              </a:spcBef>
              <a:spcAft>
                <a:spcPts val="65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Google </a:t>
            </a:r>
            <a:r>
              <a:rPr lang="en-US" u="none" strike="noStrike"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colab</a:t>
            </a:r>
            <a:r>
              <a:rPr lang="en-US"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7609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A6E3-3B05-8340-3143-F52D349DB043}"/>
              </a:ext>
            </a:extLst>
          </p:cNvPr>
          <p:cNvSpPr>
            <a:spLocks noGrp="1"/>
          </p:cNvSpPr>
          <p:nvPr>
            <p:ph type="title"/>
          </p:nvPr>
        </p:nvSpPr>
        <p:spPr>
          <a:xfrm>
            <a:off x="1065211" y="609600"/>
            <a:ext cx="10058403" cy="1066800"/>
          </a:xfrm>
        </p:spPr>
        <p:txBody>
          <a:bodyPr/>
          <a:lstStyle/>
          <a:p>
            <a:r>
              <a:rPr lang="en-IN" dirty="0">
                <a:solidFill>
                  <a:schemeClr val="tx1"/>
                </a:solidFill>
                <a:latin typeface="Times New Roman" panose="02020603050405020304" pitchFamily="18" charset="0"/>
                <a:cs typeface="Times New Roman" panose="02020603050405020304" pitchFamily="18" charset="0"/>
              </a:rPr>
              <a:t>                                     </a:t>
            </a:r>
            <a:r>
              <a:rPr lang="en-IN" u="sng" dirty="0">
                <a:solidFill>
                  <a:schemeClr val="tx1"/>
                </a:solidFill>
                <a:latin typeface="Times New Roman" panose="02020603050405020304" pitchFamily="18" charset="0"/>
                <a:cs typeface="Times New Roman" panose="02020603050405020304" pitchFamily="18" charset="0"/>
              </a:rPr>
              <a:t>NOVELTY</a:t>
            </a:r>
            <a:br>
              <a:rPr lang="en-IN" b="1" u="sng"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7250B9B-72C3-74ED-7459-1FEA111B2A28}"/>
              </a:ext>
            </a:extLst>
          </p:cNvPr>
          <p:cNvSpPr>
            <a:spLocks noGrp="1"/>
          </p:cNvSpPr>
          <p:nvPr>
            <p:ph idx="1"/>
          </p:nvPr>
        </p:nvSpPr>
        <p:spPr>
          <a:xfrm>
            <a:off x="1522414" y="1295400"/>
            <a:ext cx="9601200" cy="47244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Evidence management is critical in the field of forensic science. Main concerns in forensic investigation are the management of evidences and their documentation. Starting from the point of collection till the final judgment from the court of law, maintaining the integrity of the evidence is of utmost importance. Chain of Custody (CoC) is the documentation of the evidences handled throughout the investigation in chronological order. It is essential to maintain the CoC for the evidence to be accepted in court. Digitalization of forensic evidence management system saves space and at the same time makes it environment friendly and cost-efficient. Authenticity and legitimacy of CoC make evidence admissible in the court of law. These can be maintained by using blockchain technology. Blockchain technology enables us to store various details of a system within a single network making it secure and accessible to its users. Reviewing the documents in physical format can be time consuming which can be minimized by utilizing the technology.</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0254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3C54-5FEE-54E6-B892-F5740969620E}"/>
              </a:ext>
            </a:extLst>
          </p:cNvPr>
          <p:cNvSpPr>
            <a:spLocks noGrp="1"/>
          </p:cNvSpPr>
          <p:nvPr>
            <p:ph type="title"/>
          </p:nvPr>
        </p:nvSpPr>
        <p:spPr>
          <a:xfrm>
            <a:off x="1065211" y="533400"/>
            <a:ext cx="10058403" cy="1143000"/>
          </a:xfrm>
        </p:spPr>
        <p:txBody>
          <a:bodyPr/>
          <a:lstStyle/>
          <a:p>
            <a:r>
              <a:rPr lang="en-IN" dirty="0">
                <a:solidFill>
                  <a:schemeClr val="tx1"/>
                </a:solidFill>
                <a:latin typeface="Times New Roman" panose="02020603050405020304" pitchFamily="18" charset="0"/>
                <a:cs typeface="Times New Roman" panose="02020603050405020304" pitchFamily="18" charset="0"/>
              </a:rPr>
              <a:t>                                    </a:t>
            </a:r>
            <a:r>
              <a:rPr lang="en-IN" u="sng" dirty="0">
                <a:solidFill>
                  <a:schemeClr val="tx1"/>
                </a:solidFill>
                <a:latin typeface="Times New Roman" panose="02020603050405020304" pitchFamily="18" charset="0"/>
                <a:cs typeface="Times New Roman" panose="02020603050405020304" pitchFamily="18" charset="0"/>
              </a:rPr>
              <a:t>CONCLUSION</a:t>
            </a:r>
            <a:br>
              <a:rPr lang="en-IN" b="1" u="sng"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E66601-AB20-B88F-9224-A8776808A3F3}"/>
              </a:ext>
            </a:extLst>
          </p:cNvPr>
          <p:cNvSpPr>
            <a:spLocks noGrp="1"/>
          </p:cNvSpPr>
          <p:nvPr>
            <p:ph idx="1"/>
          </p:nvPr>
        </p:nvSpPr>
        <p:spPr>
          <a:xfrm>
            <a:off x="1522414" y="1295400"/>
            <a:ext cx="9601200" cy="47244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From the time evidence is collected from the crime scene until court of law make the judgment, maintaining the integrity of the evidence is of most importance. Maintaining the chain of custody is important as it can prove if the evidence is tampered or not during the collection and analysis process. Implementation of Blockchain technology to digitalize chain of custody will ensure security, authenticity and integrity of the forensic data transactions. Application of blockchain will not only make it environment friendly but also increase security with the help of encryption which can be accessed remotely by authorized personnel. We intend to work on an algorithm that executes the chain of custody process utilizing blockchain technology, specifically Hyperledger Fabric. Furthermore, we can couple blockchain technology with artificial intelligence/ machine learning which will help in forensic investigation.</a:t>
            </a:r>
            <a:endParaRPr lang="en-IN" sz="2000" dirty="0">
              <a:latin typeface="Times New Roman" panose="02020603050405020304" pitchFamily="18"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105234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EB69-F150-AC6D-FE4D-572EDF0409DF}"/>
              </a:ext>
            </a:extLst>
          </p:cNvPr>
          <p:cNvSpPr>
            <a:spLocks noGrp="1"/>
          </p:cNvSpPr>
          <p:nvPr>
            <p:ph type="title"/>
          </p:nvPr>
        </p:nvSpPr>
        <p:spPr>
          <a:xfrm>
            <a:off x="4189412" y="2895600"/>
            <a:ext cx="9601202" cy="533400"/>
          </a:xfrm>
        </p:spPr>
        <p:txBody>
          <a:bodyPr>
            <a:noAutofit/>
          </a:bodyPr>
          <a:lstStyle/>
          <a:p>
            <a:r>
              <a:rPr lang="en-US" sz="4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4872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838200"/>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                       </a:t>
            </a:r>
            <a:r>
              <a:rPr lang="en-US" sz="4000" u="sng" dirty="0">
                <a:solidFill>
                  <a:schemeClr val="tx1"/>
                </a:solidFill>
                <a:latin typeface="Times New Roman" panose="02020603050405020304" pitchFamily="18" charset="0"/>
                <a:cs typeface="Times New Roman" panose="02020603050405020304" pitchFamily="18" charset="0"/>
              </a:rPr>
              <a:t>ABSTRACT</a:t>
            </a:r>
          </a:p>
        </p:txBody>
      </p:sp>
      <p:sp>
        <p:nvSpPr>
          <p:cNvPr id="14" name="Content Placeholder 13"/>
          <p:cNvSpPr>
            <a:spLocks noGrp="1"/>
          </p:cNvSpPr>
          <p:nvPr>
            <p:ph idx="1"/>
          </p:nvPr>
        </p:nvSpPr>
        <p:spPr>
          <a:xfrm>
            <a:off x="1065212" y="1447800"/>
            <a:ext cx="10210800" cy="59436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Evidence management is crucial in the field of forensic science. Evidences obtained from a crime scene are important in solving the case and delivering justice to the parties involved. Hence, protecting these evidences from any form of alteration is of utmost important. Chain of Custody is the process which maintains the integrity of evidence. Inability to maintain the chain of custody will make the evidence inadmissible in court, eventually leading to the case dismissal. Digitalization of forensic evidence management system is a need of time as it is an environment friendly model. Blockchains are digitally distributed ledgers of transactions signed cryptographically in chronological order that are sorted into blocks and is completely open to anyone in the blockchain network. Hyperledger Fabric is a consortium blockchain framework created by the Linux foundation and is mainly used for enterprise use. Based on the concept of Hyperledger Fabric, present study aimed to create a framework and further propose an algorithm to implement Blockchain Technology to digitalize forensic evidence management system and maintain Chain of Custody.</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buNone/>
            </a:pPr>
            <a:endParaRPr lang="en-US" dirty="0"/>
          </a:p>
        </p:txBody>
      </p:sp>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a:xfrm>
            <a:off x="1522414" y="533400"/>
            <a:ext cx="9601200" cy="685800"/>
          </a:xfrm>
        </p:spPr>
        <p:txBody>
          <a:bodyPr>
            <a:normAutofit/>
          </a:bodyPr>
          <a:lstStyle/>
          <a:p>
            <a:r>
              <a:rPr lang="en-IN" sz="4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u="sng"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EXISTING SYSTEM</a:t>
            </a:r>
            <a:endParaRPr lang="en-US" sz="4000"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C0DD323-4FF5-7F3F-00AD-1DE77C51463E}"/>
              </a:ext>
            </a:extLst>
          </p:cNvPr>
          <p:cNvSpPr>
            <a:spLocks noGrp="1"/>
          </p:cNvSpPr>
          <p:nvPr>
            <p:ph idx="1"/>
          </p:nvPr>
        </p:nvSpPr>
        <p:spPr>
          <a:xfrm>
            <a:off x="1217612" y="1371600"/>
            <a:ext cx="9601200" cy="41910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Evidence management is critical in the field of forensic science. Main concerns in forensic investigation are the management of evidences and their documentation. Starting from the point of collection till the final judgment from the court of law, maintaining the integrity of the evidence is of utmost importance . Evidences obtained from a crime scene are important in solving the case and delivering justice to the parties involved</a:t>
            </a:r>
            <a:r>
              <a:rPr lang="en-IN" dirty="0">
                <a:solidFill>
                  <a:srgbClr val="000000"/>
                </a:solidFill>
                <a:latin typeface="Calibri" panose="020F0502020204030204" pitchFamily="34" charset="0"/>
                <a:cs typeface="Calibri" panose="020F0502020204030204" pitchFamily="34"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783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FE97-5C44-A4FF-9805-2B551B04A720}"/>
              </a:ext>
            </a:extLst>
          </p:cNvPr>
          <p:cNvSpPr>
            <a:spLocks noGrp="1"/>
          </p:cNvSpPr>
          <p:nvPr>
            <p:ph type="title"/>
          </p:nvPr>
        </p:nvSpPr>
        <p:spPr>
          <a:xfrm>
            <a:off x="1522414" y="533400"/>
            <a:ext cx="9601200" cy="762000"/>
          </a:xfrm>
        </p:spPr>
        <p:txBody>
          <a:bodyPr>
            <a:normAutofit/>
          </a:bodyPr>
          <a:lstStyle/>
          <a:p>
            <a:r>
              <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US"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84780F-05D3-5F18-5581-C3E603916DF1}"/>
              </a:ext>
            </a:extLst>
          </p:cNvPr>
          <p:cNvSpPr>
            <a:spLocks noGrp="1"/>
          </p:cNvSpPr>
          <p:nvPr>
            <p:ph idx="1"/>
          </p:nvPr>
        </p:nvSpPr>
        <p:spPr>
          <a:xfrm>
            <a:off x="1370012" y="1447800"/>
            <a:ext cx="9753602" cy="4343400"/>
          </a:xfrm>
        </p:spPr>
        <p:txBody>
          <a:bodyPr/>
          <a:lstStyle/>
          <a:p>
            <a:pPr marL="0" indent="0" algn="just">
              <a:lnSpc>
                <a:spcPct val="100000"/>
              </a:lnSpc>
              <a:buNone/>
            </a:pPr>
            <a:r>
              <a:rPr lang="en-US" sz="2000" dirty="0">
                <a:solidFill>
                  <a:srgbClr val="000000"/>
                </a:solidFill>
                <a:effectLst/>
                <a:latin typeface="Times New Roman" panose="02020603050405020304" pitchFamily="18" charset="0"/>
                <a:cs typeface="Times New Roman" panose="02020603050405020304" pitchFamily="18" charset="0"/>
              </a:rPr>
              <a:t>Chain of Custody is the process which maintains the integrity of evidence. Inability to maintain the chain of custody will make the evidence inadmissible in court, eventually leading to the case dismissal. Digitalization of forensic evidence management system is a need of time as it is an environment friendly model. Blockchains are digitally distributed ledgers of transactions signed cryptographically in chronological order that are sorted into blocks and is completely open to anyone in the blockchain network. Hyperledger Fabric is a consortium blockchain framework created by the Linux foundation and is mainly used for enterprise use. Based on the concept of Hyperledger Fabric, present study aimed to create a framework and further propose an algorithm to Implement.</a:t>
            </a:r>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8508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E032-FBB8-5461-3296-5E4D8DF7A7C0}"/>
              </a:ext>
            </a:extLst>
          </p:cNvPr>
          <p:cNvSpPr>
            <a:spLocks noGrp="1"/>
          </p:cNvSpPr>
          <p:nvPr>
            <p:ph type="title"/>
          </p:nvPr>
        </p:nvSpPr>
        <p:spPr>
          <a:xfrm>
            <a:off x="760412" y="457200"/>
            <a:ext cx="8382000" cy="990600"/>
          </a:xfrm>
        </p:spPr>
        <p:txBody>
          <a:bodyPr>
            <a:normAutofit/>
          </a:bodyPr>
          <a:lstStyle/>
          <a:p>
            <a:r>
              <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US"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01B44F-64A3-10D2-B56D-7C34E112E78D}"/>
              </a:ext>
            </a:extLst>
          </p:cNvPr>
          <p:cNvSpPr>
            <a:spLocks noGrp="1"/>
          </p:cNvSpPr>
          <p:nvPr>
            <p:ph idx="1"/>
          </p:nvPr>
        </p:nvSpPr>
        <p:spPr>
          <a:xfrm>
            <a:off x="1979612" y="1676400"/>
            <a:ext cx="8458200" cy="4343400"/>
          </a:xfrm>
        </p:spPr>
        <p:txBody>
          <a:bodyPr/>
          <a:lstStyle/>
          <a:p>
            <a:pPr marL="285750" indent="-285750">
              <a:buFont typeface="Wingdings" panose="05000000000000000000" pitchFamily="2" charset="2"/>
              <a:buChar char="Ø"/>
            </a:pPr>
            <a:r>
              <a:rPr lang="en-US" sz="2000" dirty="0">
                <a:solidFill>
                  <a:srgbClr val="000000"/>
                </a:solidFill>
                <a:effectLst/>
                <a:latin typeface="Calibri" panose="020F0502020204030204" pitchFamily="34" charset="0"/>
                <a:cs typeface="Calibri" panose="020F0502020204030204" pitchFamily="34" charset="0"/>
              </a:rPr>
              <a:t>Blockchain Technology to digitalize forensic evidence management system and maintain Chain of Custody.</a:t>
            </a:r>
          </a:p>
          <a:p>
            <a:pPr marL="285750" indent="-285750">
              <a:buFont typeface="Wingdings" panose="05000000000000000000" pitchFamily="2" charset="2"/>
              <a:buChar char="Ø"/>
            </a:pPr>
            <a:r>
              <a:rPr lang="en-US" sz="2000" dirty="0">
                <a:solidFill>
                  <a:srgbClr val="000000"/>
                </a:solidFill>
                <a:effectLst/>
                <a:latin typeface="Calibri" panose="020F0502020204030204" pitchFamily="34" charset="0"/>
                <a:cs typeface="Calibri" panose="020F0502020204030204" pitchFamily="34" charset="0"/>
              </a:rPr>
              <a:t>Hence, protecting these evidences from any form of alteration is of utmost important</a:t>
            </a:r>
            <a:r>
              <a:rPr lang="en-US" sz="2000" dirty="0">
                <a:solidFill>
                  <a:srgbClr val="000000"/>
                </a:solidFill>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43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D470-6F00-3E7A-538F-4273ECAE3EA5}"/>
              </a:ext>
            </a:extLst>
          </p:cNvPr>
          <p:cNvSpPr>
            <a:spLocks noGrp="1"/>
          </p:cNvSpPr>
          <p:nvPr>
            <p:ph type="title"/>
          </p:nvPr>
        </p:nvSpPr>
        <p:spPr>
          <a:xfrm>
            <a:off x="989012" y="533400"/>
            <a:ext cx="10134602" cy="1143000"/>
          </a:xfrm>
        </p:spPr>
        <p:txBody>
          <a:bodyPr/>
          <a:lstStyle/>
          <a:p>
            <a:r>
              <a:rPr lang="en-US" dirty="0">
                <a:solidFill>
                  <a:schemeClr val="tx1"/>
                </a:solidFill>
                <a:latin typeface="Times New Roman" panose="02020603050405020304" pitchFamily="18" charset="0"/>
                <a:cs typeface="Times New Roman" panose="02020603050405020304" pitchFamily="18" charset="0"/>
              </a:rPr>
              <a:t>                               </a:t>
            </a:r>
            <a:r>
              <a:rPr lang="en-US" u="sng" dirty="0">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281B10AD-6EC4-BCB3-FFC1-80B69C7F347E}"/>
              </a:ext>
            </a:extLst>
          </p:cNvPr>
          <p:cNvSpPr>
            <a:spLocks noGrp="1"/>
          </p:cNvSpPr>
          <p:nvPr>
            <p:ph idx="1"/>
          </p:nvPr>
        </p:nvSpPr>
        <p:spPr>
          <a:xfrm>
            <a:off x="1827212" y="1905000"/>
            <a:ext cx="9296402" cy="4114800"/>
          </a:xfrm>
        </p:spPr>
        <p:txBody>
          <a:bodyPr/>
          <a:lstStyle/>
          <a:p>
            <a:r>
              <a:rPr lang="en-US" dirty="0"/>
              <a:t>Problem in solving the case and delivering justice to the parties involved.</a:t>
            </a:r>
          </a:p>
        </p:txBody>
      </p:sp>
    </p:spTree>
    <p:extLst>
      <p:ext uri="{BB962C8B-B14F-4D97-AF65-F5344CB8AC3E}">
        <p14:creationId xmlns:p14="http://schemas.microsoft.com/office/powerpoint/2010/main" val="313977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CFC1-A1A4-D3ED-FE8D-8B15305054FD}"/>
              </a:ext>
            </a:extLst>
          </p:cNvPr>
          <p:cNvSpPr>
            <a:spLocks noGrp="1"/>
          </p:cNvSpPr>
          <p:nvPr>
            <p:ph type="title"/>
          </p:nvPr>
        </p:nvSpPr>
        <p:spPr/>
        <p:txBody>
          <a:bodyPr/>
          <a:lstStyle/>
          <a:p>
            <a:r>
              <a:rPr lang="en-US" sz="4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4000" u="sng"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ARCHITECTURE</a:t>
            </a:r>
            <a:br>
              <a:rPr lang="en-US" sz="18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6DFFE472-45F5-5910-617A-E8BA9BA92E94}"/>
              </a:ext>
            </a:extLst>
          </p:cNvPr>
          <p:cNvPicPr>
            <a:picLocks noGrp="1" noChangeAspect="1" noChangeArrowheads="1"/>
          </p:cNvPicPr>
          <p:nvPr>
            <p:ph idx="1"/>
          </p:nvPr>
        </p:nvPicPr>
        <p:blipFill>
          <a:blip r:embed="rId2"/>
          <a:srcRect/>
          <a:stretch>
            <a:fillRect/>
          </a:stretch>
        </p:blipFill>
        <p:spPr>
          <a:xfrm>
            <a:off x="1370012" y="1459059"/>
            <a:ext cx="9144000" cy="3939881"/>
          </a:xfrm>
          <a:prstGeom prst="rect">
            <a:avLst/>
          </a:prstGeom>
          <a:noFill/>
          <a:ln w="9525">
            <a:noFill/>
            <a:miter lim="800000"/>
            <a:headEnd/>
            <a:tailEnd/>
          </a:ln>
        </p:spPr>
      </p:pic>
    </p:spTree>
    <p:extLst>
      <p:ext uri="{BB962C8B-B14F-4D97-AF65-F5344CB8AC3E}">
        <p14:creationId xmlns:p14="http://schemas.microsoft.com/office/powerpoint/2010/main" val="112035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F7F9-EC4C-B1AA-F281-03A4C38B0E70}"/>
              </a:ext>
            </a:extLst>
          </p:cNvPr>
          <p:cNvSpPr>
            <a:spLocks noGrp="1"/>
          </p:cNvSpPr>
          <p:nvPr>
            <p:ph type="title"/>
          </p:nvPr>
        </p:nvSpPr>
        <p:spPr>
          <a:xfrm>
            <a:off x="1674812" y="914400"/>
            <a:ext cx="10134602" cy="914400"/>
          </a:xfrm>
        </p:spPr>
        <p:txBody>
          <a:bodyPr>
            <a:normAutofit fontScale="90000"/>
          </a:bodyPr>
          <a:lstStyle/>
          <a:p>
            <a:r>
              <a:rPr lang="en-IN" sz="4000" dirty="0">
                <a:solidFill>
                  <a:schemeClr val="tx1"/>
                </a:solidFill>
                <a:latin typeface="Times New Roman" panose="02020603050405020304" pitchFamily="18" charset="0"/>
                <a:cs typeface="Times New Roman" panose="02020603050405020304" pitchFamily="18" charset="0"/>
              </a:rPr>
              <a:t>                    </a:t>
            </a:r>
            <a:r>
              <a:rPr lang="en-IN" sz="4000" u="sng" dirty="0">
                <a:solidFill>
                  <a:schemeClr val="tx1"/>
                </a:solidFill>
                <a:latin typeface="Times New Roman" panose="02020603050405020304" pitchFamily="18" charset="0"/>
                <a:cs typeface="Times New Roman" panose="02020603050405020304" pitchFamily="18" charset="0"/>
              </a:rPr>
              <a:t>USE CASE DIAGRAM</a:t>
            </a:r>
            <a:br>
              <a:rPr lang="en-IN" dirty="0"/>
            </a:br>
            <a:endParaRPr lang="en-US" dirty="0"/>
          </a:p>
        </p:txBody>
      </p:sp>
      <p:sp>
        <p:nvSpPr>
          <p:cNvPr id="4" name="Content Placeholder 3">
            <a:extLst>
              <a:ext uri="{FF2B5EF4-FFF2-40B4-BE49-F238E27FC236}">
                <a16:creationId xmlns:a16="http://schemas.microsoft.com/office/drawing/2014/main" id="{17031177-F99D-612E-7D9F-4BC4F1226283}"/>
              </a:ext>
            </a:extLst>
          </p:cNvPr>
          <p:cNvSpPr>
            <a:spLocks noGrp="1"/>
          </p:cNvSpPr>
          <p:nvPr>
            <p:ph idx="1"/>
          </p:nvPr>
        </p:nvSpPr>
        <p:spPr/>
        <p:txBody>
          <a:bodyPr/>
          <a:lstStyle/>
          <a:p>
            <a:endParaRPr lang="en-IN"/>
          </a:p>
        </p:txBody>
      </p:sp>
      <p:pic>
        <p:nvPicPr>
          <p:cNvPr id="6" name="Content Placeholder 4">
            <a:extLst>
              <a:ext uri="{FF2B5EF4-FFF2-40B4-BE49-F238E27FC236}">
                <a16:creationId xmlns:a16="http://schemas.microsoft.com/office/drawing/2014/main" id="{D4DE39E9-FB65-A728-AF58-E96A94A5B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452" y="1828800"/>
            <a:ext cx="9517960" cy="4191000"/>
          </a:xfrm>
          <a:prstGeom prst="rect">
            <a:avLst/>
          </a:prstGeom>
        </p:spPr>
      </p:pic>
      <p:cxnSp>
        <p:nvCxnSpPr>
          <p:cNvPr id="8" name="Straight Arrow Connector 7">
            <a:extLst>
              <a:ext uri="{FF2B5EF4-FFF2-40B4-BE49-F238E27FC236}">
                <a16:creationId xmlns:a16="http://schemas.microsoft.com/office/drawing/2014/main" id="{3205C7EE-5EC8-CD6E-EAD1-24FB6474DDEA}"/>
              </a:ext>
            </a:extLst>
          </p:cNvPr>
          <p:cNvCxnSpPr>
            <a:cxnSpLocks/>
          </p:cNvCxnSpPr>
          <p:nvPr/>
        </p:nvCxnSpPr>
        <p:spPr>
          <a:xfrm flipV="1">
            <a:off x="3198812" y="2362200"/>
            <a:ext cx="2286000" cy="2209800"/>
          </a:xfrm>
          <a:prstGeom prst="straightConnector1">
            <a:avLst/>
          </a:prstGeom>
          <a:ln>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511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3747-6F7E-5E19-26F5-65E9B90A1D8B}"/>
              </a:ext>
            </a:extLst>
          </p:cNvPr>
          <p:cNvSpPr>
            <a:spLocks noGrp="1"/>
          </p:cNvSpPr>
          <p:nvPr>
            <p:ph type="title"/>
          </p:nvPr>
        </p:nvSpPr>
        <p:spPr>
          <a:xfrm>
            <a:off x="1065212" y="914400"/>
            <a:ext cx="10058402" cy="762000"/>
          </a:xfrm>
        </p:spPr>
        <p:txBody>
          <a:bodyPr>
            <a:normAutofit fontScale="90000"/>
          </a:bodyPr>
          <a:lstStyle/>
          <a:p>
            <a:r>
              <a:rPr lang="en-IN" sz="4000" dirty="0">
                <a:solidFill>
                  <a:schemeClr val="tx1"/>
                </a:solidFill>
                <a:latin typeface="Times New Roman" panose="02020603050405020304" pitchFamily="18" charset="0"/>
                <a:cs typeface="Times New Roman" panose="02020603050405020304" pitchFamily="18" charset="0"/>
              </a:rPr>
              <a:t>                       </a:t>
            </a:r>
            <a:r>
              <a:rPr lang="en-IN" sz="4000" u="sng" dirty="0">
                <a:solidFill>
                  <a:schemeClr val="tx1"/>
                </a:solidFill>
                <a:latin typeface="Times New Roman" panose="02020603050405020304" pitchFamily="18" charset="0"/>
                <a:cs typeface="Times New Roman" panose="02020603050405020304" pitchFamily="18" charset="0"/>
              </a:rPr>
              <a:t>CLASS DIAGRAM</a:t>
            </a:r>
            <a:br>
              <a:rPr lang="en-IN" dirty="0"/>
            </a:br>
            <a:endParaRPr lang="en-US" dirty="0"/>
          </a:p>
        </p:txBody>
      </p:sp>
      <p:pic>
        <p:nvPicPr>
          <p:cNvPr id="4" name="Content Placeholder 3">
            <a:extLst>
              <a:ext uri="{FF2B5EF4-FFF2-40B4-BE49-F238E27FC236}">
                <a16:creationId xmlns:a16="http://schemas.microsoft.com/office/drawing/2014/main" id="{2622EA0E-BDE7-5DA3-8705-B98F4179E339}"/>
              </a:ext>
            </a:extLst>
          </p:cNvPr>
          <p:cNvPicPr>
            <a:picLocks noGrp="1"/>
          </p:cNvPicPr>
          <p:nvPr>
            <p:ph idx="1"/>
          </p:nvPr>
        </p:nvPicPr>
        <p:blipFill>
          <a:blip r:embed="rId2"/>
          <a:stretch>
            <a:fillRect/>
          </a:stretch>
        </p:blipFill>
        <p:spPr>
          <a:xfrm>
            <a:off x="2950937" y="1600200"/>
            <a:ext cx="6896551" cy="4343400"/>
          </a:xfrm>
          <a:prstGeom prst="rect">
            <a:avLst/>
          </a:prstGeom>
        </p:spPr>
      </p:pic>
    </p:spTree>
    <p:extLst>
      <p:ext uri="{BB962C8B-B14F-4D97-AF65-F5344CB8AC3E}">
        <p14:creationId xmlns:p14="http://schemas.microsoft.com/office/powerpoint/2010/main" val="330503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127</TotalTime>
  <Words>937</Words>
  <Application>Microsoft Office PowerPoint</Application>
  <PresentationFormat>Custom</PresentationFormat>
  <Paragraphs>56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굴림</vt:lpstr>
      <vt:lpstr>Arial</vt:lpstr>
      <vt:lpstr>Calibri</vt:lpstr>
      <vt:lpstr>Century Gothic</vt:lpstr>
      <vt:lpstr>Times New Roman</vt:lpstr>
      <vt:lpstr>Wingdings</vt:lpstr>
      <vt:lpstr>Vertical and Horizontal design template</vt:lpstr>
      <vt:lpstr>                                                     A                                                     Major Project                                                           on An Implementation of Blockchain Technology in Forensic Evidence Management </vt:lpstr>
      <vt:lpstr>                       ABSTRACT</vt:lpstr>
      <vt:lpstr>              EXISTING SYSTEM</vt:lpstr>
      <vt:lpstr>                 PROPOSED SYSTEM</vt:lpstr>
      <vt:lpstr>                        ADVANTAGES</vt:lpstr>
      <vt:lpstr>                               DISADVANTAGES</vt:lpstr>
      <vt:lpstr>                    ARCHITECTURE </vt:lpstr>
      <vt:lpstr>                    USE CASE DIAGRAM </vt:lpstr>
      <vt:lpstr>                       CLASS DIAGRAM </vt:lpstr>
      <vt:lpstr>                   ACTIVITY DIAGRAM</vt:lpstr>
      <vt:lpstr>                    SEQUENCE DIAGARM </vt:lpstr>
      <vt:lpstr>                                         REQUIREMENTS </vt:lpstr>
      <vt:lpstr>REQUIREMENTS</vt:lpstr>
      <vt:lpstr>                                     NOVELTY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Major Project                                                           on An Implementation of Blockchain Technology in Forensic Evidence Management</dc:title>
  <dc:creator>sumanth reddy</dc:creator>
  <cp:lastModifiedBy>sumanth reddy</cp:lastModifiedBy>
  <cp:revision>3</cp:revision>
  <dcterms:created xsi:type="dcterms:W3CDTF">2023-02-06T04:44:49Z</dcterms:created>
  <dcterms:modified xsi:type="dcterms:W3CDTF">2023-04-13T05:42:50Z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