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9" r:id="rId2"/>
    <p:sldId id="283" r:id="rId3"/>
    <p:sldId id="260" r:id="rId4"/>
    <p:sldId id="261" r:id="rId5"/>
    <p:sldId id="264" r:id="rId6"/>
    <p:sldId id="271" r:id="rId7"/>
    <p:sldId id="272" r:id="rId8"/>
    <p:sldId id="266" r:id="rId9"/>
    <p:sldId id="284" r:id="rId10"/>
    <p:sldId id="282" r:id="rId11"/>
    <p:sldId id="267" r:id="rId12"/>
    <p:sldId id="268" r:id="rId13"/>
    <p:sldId id="269" r:id="rId14"/>
    <p:sldId id="270" r:id="rId15"/>
    <p:sldId id="277" r:id="rId16"/>
    <p:sldId id="278" r:id="rId17"/>
    <p:sldId id="279" r:id="rId18"/>
    <p:sldId id="280" r:id="rId19"/>
    <p:sldId id="281" r:id="rId20"/>
    <p:sldId id="274" r:id="rId21"/>
    <p:sldId id="276"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40" d="100"/>
          <a:sy n="40" d="100"/>
        </p:scale>
        <p:origin x="828" y="4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4/13/2023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4/13/2023</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4/13/2023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4/13/2023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4/13/2023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t>4/13/2023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t>4/13/2023</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4155" indent="-224155" algn="l" defTabSz="914400" rtl="0" eaLnBrk="1" latinLnBrk="0" hangingPunct="1">
        <a:lnSpc>
          <a:spcPct val="9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502920" indent="-224155" algn="l" defTabSz="914400" rtl="0" eaLnBrk="1" latinLnBrk="0" hangingPunct="1">
        <a:lnSpc>
          <a:spcPct val="90000"/>
        </a:lnSpc>
        <a:spcBef>
          <a:spcPts val="8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741680" indent="-171450" algn="l" defTabSz="914400" rtl="0" eaLnBrk="1" latinLnBrk="0" hangingPunct="1">
        <a:lnSpc>
          <a:spcPct val="9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67105" indent="-173355"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4pPr>
      <a:lvl5pPr marL="1208405" indent="-173355"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5pPr>
      <a:lvl6pPr marL="1444625" indent="-17399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82750" indent="-17399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920240" indent="-17399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157730" indent="-17399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2" y="133150"/>
            <a:ext cx="8534400" cy="2286000"/>
          </a:xfrm>
        </p:spPr>
        <p:txBody>
          <a:bodyPr/>
          <a:lstStyle/>
          <a:p>
            <a:pPr>
              <a:lnSpc>
                <a:spcPct val="100000"/>
              </a:lnSpc>
            </a:pPr>
            <a:r>
              <a:rPr lang="en-US" sz="2000" dirty="0">
                <a:solidFill>
                  <a:schemeClr val="tx1"/>
                </a:solidFill>
              </a:rPr>
              <a:t>                                                     </a:t>
            </a:r>
            <a:r>
              <a:rPr lang="en-US" sz="2000" dirty="0">
                <a:solidFill>
                  <a:schemeClr val="tx1"/>
                </a:solidFill>
                <a:latin typeface="Times New Roman" panose="02020603050405020304" pitchFamily="18" charset="0"/>
                <a:cs typeface="Times New Roman" panose="02020603050405020304" pitchFamily="18" charset="0"/>
              </a:rPr>
              <a:t>A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Major Project</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on</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An Implementation of Blockchain Technology in Forensic Evidence Management</a:t>
            </a:r>
            <a:b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2413" y="2209800"/>
            <a:ext cx="8229600" cy="3810000"/>
          </a:xfrm>
        </p:spPr>
        <p:txBody>
          <a:bodyPr/>
          <a:lstStyle/>
          <a:p>
            <a:pPr>
              <a:lnSpc>
                <a:spcPct val="100000"/>
              </a:lnSpc>
            </a:pPr>
            <a:r>
              <a:rPr lang="en-US" dirty="0"/>
              <a:t>                                           </a:t>
            </a:r>
            <a:r>
              <a:rPr lang="en-US" sz="2000" dirty="0">
                <a:latin typeface="Times New Roman" panose="02020603050405020304" pitchFamily="18" charset="0"/>
                <a:cs typeface="Times New Roman" panose="02020603050405020304" pitchFamily="18" charset="0"/>
              </a:rPr>
              <a:t>Under the Guidance</a:t>
            </a:r>
            <a:r>
              <a:rPr lang="en-US" sz="2400"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                                                                   of</a:t>
            </a:r>
          </a:p>
          <a:p>
            <a:pPr>
              <a:lnSpc>
                <a:spcPct val="100000"/>
              </a:lnSpc>
            </a:pPr>
            <a:r>
              <a:rPr lang="en-US" sz="2000" dirty="0">
                <a:latin typeface="Times New Roman" panose="02020603050405020304" pitchFamily="18" charset="0"/>
                <a:cs typeface="Times New Roman" panose="02020603050405020304" pitchFamily="18" charset="0"/>
              </a:rPr>
              <a:t>                                                       RAHEEM UNNISA</a:t>
            </a:r>
          </a:p>
          <a:p>
            <a:pPr>
              <a:lnSpc>
                <a:spcPct val="100000"/>
              </a:lnSpc>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(Assistant Professor)</a:t>
            </a:r>
          </a:p>
          <a:p>
            <a:pPr>
              <a:lnSpc>
                <a:spcPct val="100000"/>
              </a:lnSpc>
            </a:pPr>
            <a:r>
              <a:rPr lang="en-US" sz="1600" dirty="0">
                <a:latin typeface="Times New Roman" panose="02020603050405020304" pitchFamily="18" charset="0"/>
                <a:cs typeface="Times New Roman" panose="02020603050405020304" pitchFamily="18" charset="0"/>
              </a:rPr>
              <a:t>                                                                       </a:t>
            </a:r>
          </a:p>
          <a:p>
            <a:pPr>
              <a:lnSpc>
                <a:spcPct val="100000"/>
              </a:lnSpc>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r>
              <a:rPr lang="en-US" sz="2000" dirty="0">
                <a:latin typeface="Times New Roman" panose="02020603050405020304" pitchFamily="18" charset="0"/>
                <a:cs typeface="Times New Roman" panose="02020603050405020304" pitchFamily="18" charset="0"/>
              </a:rPr>
              <a:t>                     G.VIDYADHARI (197R1A05L2)</a:t>
            </a:r>
          </a:p>
          <a:p>
            <a:pPr algn="ctr">
              <a:lnSpc>
                <a:spcPct val="100000"/>
              </a:lnSpc>
            </a:pPr>
            <a:r>
              <a:rPr lang="en-US" sz="2000" dirty="0">
                <a:latin typeface="Times New Roman" panose="02020603050405020304" pitchFamily="18" charset="0"/>
                <a:cs typeface="Times New Roman" panose="02020603050405020304" pitchFamily="18" charset="0"/>
              </a:rPr>
              <a:t>            E.SHIVANI (197R1A05K7) </a:t>
            </a:r>
          </a:p>
          <a:p>
            <a:pPr algn="ctr">
              <a:lnSpc>
                <a:spcPct val="100000"/>
              </a:lnSpc>
            </a:pPr>
            <a:r>
              <a:rPr lang="en-US" sz="2000" dirty="0">
                <a:latin typeface="Times New Roman" panose="02020603050405020304" pitchFamily="18" charset="0"/>
                <a:cs typeface="Times New Roman" panose="02020603050405020304" pitchFamily="18" charset="0"/>
              </a:rPr>
              <a:t>                D.SUMANTH (197R1A05K6) </a:t>
            </a:r>
          </a:p>
          <a:p>
            <a:pPr algn="ct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p>
        </p:txBody>
      </p:sp>
      <p:pic>
        <p:nvPicPr>
          <p:cNvPr id="4" name="Picture 3"/>
          <p:cNvPicPr>
            <a:picLocks noChangeAspect="1"/>
          </p:cNvPicPr>
          <p:nvPr/>
        </p:nvPicPr>
        <p:blipFill>
          <a:blip r:embed="rId3"/>
          <a:stretch>
            <a:fillRect/>
          </a:stretch>
        </p:blipFill>
        <p:spPr>
          <a:xfrm>
            <a:off x="1363596" y="599295"/>
            <a:ext cx="1447799" cy="763605"/>
          </a:xfrm>
          <a:prstGeom prst="rect">
            <a:avLst/>
          </a:prstGeom>
        </p:spPr>
      </p:pic>
      <p:pic>
        <p:nvPicPr>
          <p:cNvPr id="5" name="Picture 4"/>
          <p:cNvPicPr>
            <a:picLocks noChangeAspect="1"/>
          </p:cNvPicPr>
          <p:nvPr/>
        </p:nvPicPr>
        <p:blipFill>
          <a:blip r:embed="rId4"/>
          <a:stretch>
            <a:fillRect/>
          </a:stretch>
        </p:blipFill>
        <p:spPr>
          <a:xfrm>
            <a:off x="10347201" y="533400"/>
            <a:ext cx="1073205" cy="8953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D797-1FCE-33AB-3F95-DEE4ADE76A28}"/>
              </a:ext>
            </a:extLst>
          </p:cNvPr>
          <p:cNvSpPr>
            <a:spLocks noGrp="1"/>
          </p:cNvSpPr>
          <p:nvPr>
            <p:ph type="title"/>
          </p:nvPr>
        </p:nvSpPr>
        <p:spPr>
          <a:xfrm>
            <a:off x="1408111" y="495300"/>
            <a:ext cx="9372602" cy="6858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69565D80-683A-4B72-3BD0-20F9D756299B}"/>
              </a:ext>
            </a:extLst>
          </p:cNvPr>
          <p:cNvSpPr>
            <a:spLocks noGrp="1"/>
          </p:cNvSpPr>
          <p:nvPr>
            <p:ph idx="1"/>
          </p:nvPr>
        </p:nvSpPr>
        <p:spPr>
          <a:xfrm>
            <a:off x="1408111" y="1295400"/>
            <a:ext cx="9715503" cy="4724400"/>
          </a:xfrm>
        </p:spPr>
        <p:txBody>
          <a:bodyPr/>
          <a:lstStyle/>
          <a:p>
            <a:pPr marL="0" indent="0" algn="just">
              <a:lnSpc>
                <a:spcPct val="100000"/>
              </a:lnSpc>
              <a:buNone/>
            </a:pPr>
            <a:r>
              <a:rPr lang="en-IN" sz="2000" dirty="0">
                <a:solidFill>
                  <a:srgbClr val="222222"/>
                </a:solidFill>
                <a:effectLst/>
                <a:latin typeface="Times New Roman" panose="02020603050405020304" pitchFamily="18" charset="0"/>
                <a:ea typeface="Times New Roman" panose="02020603050405020304" pitchFamily="18" charset="0"/>
              </a:rPr>
              <a:t>A UML diagram is a diagram with the purpose of visually representing a system along with its main actors, roles, actions, artifacts or classes, in order to better understand, alter, maintain, or document information about the system.</a:t>
            </a:r>
          </a:p>
          <a:p>
            <a:pPr marL="0" indent="0" algn="just">
              <a:lnSpc>
                <a:spcPct val="100000"/>
              </a:lnSpc>
              <a:buNone/>
            </a:pPr>
            <a:r>
              <a:rPr lang="en-IN" dirty="0">
                <a:solidFill>
                  <a:srgbClr val="222222"/>
                </a:solidFill>
                <a:latin typeface="Times New Roman" panose="02020603050405020304" pitchFamily="18" charset="0"/>
              </a:rPr>
              <a:t>The following are the UML diagrams of our project:</a:t>
            </a:r>
          </a:p>
          <a:p>
            <a:pPr>
              <a:lnSpc>
                <a:spcPct val="100000"/>
              </a:lnSpc>
              <a:buFont typeface="Wingdings" panose="05000000000000000000" pitchFamily="2" charset="2"/>
              <a:buChar char="Ø"/>
            </a:pPr>
            <a:r>
              <a:rPr lang="en-IN" dirty="0">
                <a:solidFill>
                  <a:srgbClr val="222222"/>
                </a:solidFill>
                <a:latin typeface="Times New Roman" panose="02020603050405020304" pitchFamily="18" charset="0"/>
              </a:rPr>
              <a:t>Use Case Diagram</a:t>
            </a:r>
          </a:p>
          <a:p>
            <a:pPr>
              <a:lnSpc>
                <a:spcPct val="100000"/>
              </a:lnSpc>
              <a:buFont typeface="Wingdings" panose="05000000000000000000" pitchFamily="2" charset="2"/>
              <a:buChar char="Ø"/>
            </a:pPr>
            <a:r>
              <a:rPr lang="en-IN" dirty="0">
                <a:solidFill>
                  <a:srgbClr val="222222"/>
                </a:solidFill>
                <a:latin typeface="Times New Roman" panose="02020603050405020304" pitchFamily="18" charset="0"/>
              </a:rPr>
              <a:t>Class Diagram</a:t>
            </a:r>
          </a:p>
          <a:p>
            <a:pPr>
              <a:lnSpc>
                <a:spcPct val="100000"/>
              </a:lnSpc>
              <a:buFont typeface="Wingdings" panose="05000000000000000000" pitchFamily="2" charset="2"/>
              <a:buChar char="Ø"/>
            </a:pPr>
            <a:r>
              <a:rPr lang="en-IN" dirty="0">
                <a:solidFill>
                  <a:srgbClr val="222222"/>
                </a:solidFill>
                <a:latin typeface="Times New Roman" panose="02020603050405020304" pitchFamily="18" charset="0"/>
              </a:rPr>
              <a:t>Activity Diagram</a:t>
            </a:r>
          </a:p>
          <a:p>
            <a:pPr>
              <a:lnSpc>
                <a:spcPct val="100000"/>
              </a:lnSpc>
              <a:buFont typeface="Wingdings" panose="05000000000000000000" pitchFamily="2" charset="2"/>
              <a:buChar char="Ø"/>
            </a:pPr>
            <a:r>
              <a:rPr lang="en-IN" dirty="0">
                <a:solidFill>
                  <a:srgbClr val="222222"/>
                </a:solidFill>
                <a:latin typeface="Times New Roman" panose="02020603050405020304" pitchFamily="18" charset="0"/>
              </a:rPr>
              <a:t>Sequence Diagram</a:t>
            </a:r>
          </a:p>
          <a:p>
            <a:pPr>
              <a:lnSpc>
                <a:spcPct val="100000"/>
              </a:lnSpc>
              <a:buFont typeface="Wingdings" panose="05000000000000000000" pitchFamily="2" charset="2"/>
              <a:buChar char="Ø"/>
            </a:pPr>
            <a:endParaRPr lang="en-IN" dirty="0">
              <a:solidFill>
                <a:srgbClr val="222222"/>
              </a:solidFill>
              <a:latin typeface="Times New Roman" panose="02020603050405020304" pitchFamily="18" charset="0"/>
            </a:endParaRPr>
          </a:p>
          <a:p>
            <a:pPr>
              <a:lnSpc>
                <a:spcPct val="150000"/>
              </a:lnSpc>
              <a:buFont typeface="Wingdings" panose="05000000000000000000" pitchFamily="2" charset="2"/>
              <a:buChar char="Ø"/>
            </a:pPr>
            <a:endParaRPr lang="en-IN" dirty="0">
              <a:solidFill>
                <a:srgbClr val="222222"/>
              </a:solidFill>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5957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914400"/>
            <a:ext cx="10134602" cy="914400"/>
          </a:xfrm>
        </p:spPr>
        <p:txBody>
          <a:bodyPr>
            <a:normAutofit fontScale="90000"/>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b="1" u="sng" dirty="0">
                <a:solidFill>
                  <a:schemeClr val="tx1"/>
                </a:solidFill>
                <a:latin typeface="Times New Roman" panose="02020603050405020304" pitchFamily="18" charset="0"/>
                <a:cs typeface="Times New Roman" panose="02020603050405020304" pitchFamily="18" charset="0"/>
              </a:rPr>
              <a:t>USE CASE DIAGRAM</a:t>
            </a:r>
            <a:br>
              <a:rPr lang="en-IN" b="1" dirty="0"/>
            </a:b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412" y="1676400"/>
            <a:ext cx="8458197" cy="4000500"/>
          </a:xfrm>
        </p:spPr>
      </p:pic>
      <p:cxnSp>
        <p:nvCxnSpPr>
          <p:cNvPr id="4" name="Straight Arrow Connector 3">
            <a:extLst>
              <a:ext uri="{FF2B5EF4-FFF2-40B4-BE49-F238E27FC236}">
                <a16:creationId xmlns:a16="http://schemas.microsoft.com/office/drawing/2014/main" id="{0583477D-E807-ED0D-BA75-B56BCFD7DE77}"/>
              </a:ext>
            </a:extLst>
          </p:cNvPr>
          <p:cNvCxnSpPr/>
          <p:nvPr/>
        </p:nvCxnSpPr>
        <p:spPr>
          <a:xfrm flipV="1">
            <a:off x="3427412" y="2209800"/>
            <a:ext cx="1981200" cy="21336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14400"/>
            <a:ext cx="10058402" cy="762000"/>
          </a:xfrm>
        </p:spPr>
        <p:txBody>
          <a:bodyPr>
            <a:normAutofit fontScale="90000"/>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b="1" u="sng" dirty="0">
                <a:solidFill>
                  <a:schemeClr val="tx1"/>
                </a:solidFill>
                <a:latin typeface="Times New Roman" panose="02020603050405020304" pitchFamily="18" charset="0"/>
                <a:cs typeface="Times New Roman" panose="02020603050405020304" pitchFamily="18" charset="0"/>
              </a:rPr>
              <a:t>CLASS DIAGRAM</a:t>
            </a:r>
            <a:br>
              <a:rPr lang="en-IN" b="1" dirty="0"/>
            </a:br>
            <a:endParaRPr lang="en-US" b="1" dirty="0"/>
          </a:p>
        </p:txBody>
      </p:sp>
      <p:pic>
        <p:nvPicPr>
          <p:cNvPr id="4" name="Content Placeholder 3"/>
          <p:cNvPicPr>
            <a:picLocks noGrp="1"/>
          </p:cNvPicPr>
          <p:nvPr>
            <p:ph idx="1"/>
          </p:nvPr>
        </p:nvPicPr>
        <p:blipFill>
          <a:blip r:embed="rId2"/>
          <a:stretch>
            <a:fillRect/>
          </a:stretch>
        </p:blipFill>
        <p:spPr>
          <a:xfrm>
            <a:off x="2950937" y="1600200"/>
            <a:ext cx="6896551" cy="434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52400"/>
            <a:ext cx="9601200" cy="914400"/>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                   </a:t>
            </a:r>
            <a:r>
              <a:rPr lang="en-IN" sz="4000" b="1" u="sng" dirty="0">
                <a:solidFill>
                  <a:schemeClr val="tx1"/>
                </a:solidFill>
                <a:latin typeface="Times New Roman" panose="02020603050405020304" pitchFamily="18" charset="0"/>
                <a:cs typeface="Times New Roman" panose="02020603050405020304" pitchFamily="18" charset="0"/>
              </a:rPr>
              <a:t>ACTIVITY DIAGRAM</a:t>
            </a:r>
            <a:endParaRPr lang="en-US" sz="4000" b="1" u="sng"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412" y="1066800"/>
            <a:ext cx="3200400" cy="48006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581065"/>
            <a:ext cx="9601200" cy="1143000"/>
          </a:xfrm>
        </p:spPr>
        <p:txBody>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b="1" u="sng" dirty="0">
                <a:solidFill>
                  <a:schemeClr val="tx1"/>
                </a:solidFill>
                <a:latin typeface="Times New Roman" panose="02020603050405020304" pitchFamily="18" charset="0"/>
                <a:cs typeface="Times New Roman" panose="02020603050405020304" pitchFamily="18" charset="0"/>
              </a:rPr>
              <a:t>SEQUENCE DIAGARM</a:t>
            </a:r>
            <a:br>
              <a:rPr lang="en-IN" dirty="0"/>
            </a:br>
            <a:endParaRPr lang="en-US" dirty="0"/>
          </a:p>
        </p:txBody>
      </p:sp>
      <p:sp>
        <p:nvSpPr>
          <p:cNvPr id="3" name="Content Placeholder 2"/>
          <p:cNvSpPr>
            <a:spLocks noGrp="1"/>
          </p:cNvSpPr>
          <p:nvPr>
            <p:ph idx="1"/>
          </p:nvPr>
        </p:nvSpPr>
        <p:spPr>
          <a:xfrm>
            <a:off x="4189412" y="2362200"/>
            <a:ext cx="2156531" cy="2514600"/>
          </a:xfrm>
        </p:spPr>
        <p:txBody>
          <a:bodyPr/>
          <a:lstStyle/>
          <a:p>
            <a:pPr marL="0" indent="0">
              <a:buNone/>
            </a:pPr>
            <a:endParaRPr lang="en-US" dirty="0"/>
          </a:p>
        </p:txBody>
      </p:sp>
      <p:grpSp>
        <p:nvGrpSpPr>
          <p:cNvPr id="4" name="Group 3"/>
          <p:cNvGrpSpPr/>
          <p:nvPr/>
        </p:nvGrpSpPr>
        <p:grpSpPr>
          <a:xfrm>
            <a:off x="3046412" y="1344117"/>
            <a:ext cx="5894889" cy="4169765"/>
            <a:chOff x="0" y="0"/>
            <a:chExt cx="4919599" cy="4464604"/>
          </a:xfrm>
        </p:grpSpPr>
        <p:sp>
          <p:nvSpPr>
            <p:cNvPr id="5" name="Rectangle 4"/>
            <p:cNvSpPr/>
            <p:nvPr/>
          </p:nvSpPr>
          <p:spPr>
            <a:xfrm>
              <a:off x="274574" y="0"/>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p:cNvSpPr/>
            <p:nvPr/>
          </p:nvSpPr>
          <p:spPr>
            <a:xfrm>
              <a:off x="312674" y="0"/>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7" name="Rectangle 6"/>
            <p:cNvSpPr/>
            <p:nvPr/>
          </p:nvSpPr>
          <p:spPr>
            <a:xfrm>
              <a:off x="4868926" y="4016376"/>
              <a:ext cx="50673" cy="2243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8" name="Rectangle 7"/>
            <p:cNvSpPr/>
            <p:nvPr/>
          </p:nvSpPr>
          <p:spPr>
            <a:xfrm>
              <a:off x="254" y="4202079"/>
              <a:ext cx="59287"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44450" y="4225163"/>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pic>
          <p:nvPicPr>
            <p:cNvPr id="10" name="Picture 9"/>
            <p:cNvPicPr/>
            <p:nvPr/>
          </p:nvPicPr>
          <p:blipFill>
            <a:blip r:embed="rId2"/>
            <a:stretch>
              <a:fillRect/>
            </a:stretch>
          </p:blipFill>
          <p:spPr>
            <a:xfrm>
              <a:off x="0" y="3876955"/>
              <a:ext cx="897636" cy="274320"/>
            </a:xfrm>
            <a:prstGeom prst="rect">
              <a:avLst/>
            </a:prstGeom>
          </p:spPr>
        </p:pic>
        <p:sp>
          <p:nvSpPr>
            <p:cNvPr id="11" name="Rectangle 10"/>
            <p:cNvSpPr/>
            <p:nvPr/>
          </p:nvSpPr>
          <p:spPr>
            <a:xfrm>
              <a:off x="254" y="3860703"/>
              <a:ext cx="944792"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711962" y="3883787"/>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13" name="Rectangle 12"/>
            <p:cNvSpPr/>
            <p:nvPr/>
          </p:nvSpPr>
          <p:spPr>
            <a:xfrm>
              <a:off x="4812538" y="3860703"/>
              <a:ext cx="59288"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4856734" y="3883787"/>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pic>
          <p:nvPicPr>
            <p:cNvPr id="15" name="Picture 14"/>
            <p:cNvPicPr/>
            <p:nvPr/>
          </p:nvPicPr>
          <p:blipFill>
            <a:blip r:embed="rId3"/>
            <a:stretch>
              <a:fillRect/>
            </a:stretch>
          </p:blipFill>
          <p:spPr>
            <a:xfrm>
              <a:off x="75057" y="183160"/>
              <a:ext cx="4232529" cy="3900043"/>
            </a:xfrm>
            <a:prstGeom prst="rect">
              <a:avLst/>
            </a:prstGeom>
          </p:spPr>
        </p:pic>
        <p:sp>
          <p:nvSpPr>
            <p:cNvPr id="16" name="Shape 803"/>
            <p:cNvSpPr/>
            <p:nvPr/>
          </p:nvSpPr>
          <p:spPr>
            <a:xfrm>
              <a:off x="3721989" y="3670071"/>
              <a:ext cx="170180" cy="180467"/>
            </a:xfrm>
            <a:custGeom>
              <a:avLst/>
              <a:gdLst/>
              <a:ahLst/>
              <a:cxnLst/>
              <a:rect l="0" t="0" r="0" b="0"/>
              <a:pathLst>
                <a:path w="170180" h="180467">
                  <a:moveTo>
                    <a:pt x="0" y="0"/>
                  </a:moveTo>
                  <a:lnTo>
                    <a:pt x="170180" y="180467"/>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804"/>
            <p:cNvSpPr/>
            <p:nvPr/>
          </p:nvSpPr>
          <p:spPr>
            <a:xfrm>
              <a:off x="3721989" y="3670071"/>
              <a:ext cx="170180" cy="180467"/>
            </a:xfrm>
            <a:custGeom>
              <a:avLst/>
              <a:gdLst/>
              <a:ahLst/>
              <a:cxnLst/>
              <a:rect l="0" t="0" r="0" b="0"/>
              <a:pathLst>
                <a:path w="170180" h="180467">
                  <a:moveTo>
                    <a:pt x="170180" y="0"/>
                  </a:moveTo>
                  <a:lnTo>
                    <a:pt x="0" y="180467"/>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805"/>
            <p:cNvSpPr/>
            <p:nvPr/>
          </p:nvSpPr>
          <p:spPr>
            <a:xfrm>
              <a:off x="525780" y="3667913"/>
              <a:ext cx="184150" cy="206375"/>
            </a:xfrm>
            <a:custGeom>
              <a:avLst/>
              <a:gdLst/>
              <a:ahLst/>
              <a:cxnLst/>
              <a:rect l="0" t="0" r="0" b="0"/>
              <a:pathLst>
                <a:path w="184150" h="206375">
                  <a:moveTo>
                    <a:pt x="0" y="0"/>
                  </a:moveTo>
                  <a:lnTo>
                    <a:pt x="184150" y="206375"/>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806"/>
            <p:cNvSpPr/>
            <p:nvPr/>
          </p:nvSpPr>
          <p:spPr>
            <a:xfrm>
              <a:off x="525780" y="3667278"/>
              <a:ext cx="184150" cy="180975"/>
            </a:xfrm>
            <a:custGeom>
              <a:avLst/>
              <a:gdLst/>
              <a:ahLst/>
              <a:cxnLst/>
              <a:rect l="0" t="0" r="0" b="0"/>
              <a:pathLst>
                <a:path w="184150" h="180975">
                  <a:moveTo>
                    <a:pt x="184150" y="0"/>
                  </a:moveTo>
                  <a:lnTo>
                    <a:pt x="0" y="180975"/>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56F3-D5D2-DD71-8EE2-3FFD0AFD5790}"/>
              </a:ext>
            </a:extLst>
          </p:cNvPr>
          <p:cNvSpPr>
            <a:spLocks noGrp="1"/>
          </p:cNvSpPr>
          <p:nvPr>
            <p:ph type="title"/>
          </p:nvPr>
        </p:nvSpPr>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2E7A5D6F-6530-744F-A179-27394318B775}"/>
              </a:ext>
            </a:extLst>
          </p:cNvPr>
          <p:cNvSpPr>
            <a:spLocks noGrp="1"/>
          </p:cNvSpPr>
          <p:nvPr>
            <p:ph idx="1"/>
          </p:nvPr>
        </p:nvSpPr>
        <p:spPr>
          <a:xfrm>
            <a:off x="1293812" y="1752600"/>
            <a:ext cx="9601200" cy="4191000"/>
          </a:xfrm>
        </p:spPr>
        <p:txBody>
          <a:bodyPr>
            <a:noAutofit/>
          </a:bodyPr>
          <a:lstStyle/>
          <a:p>
            <a:pPr marL="0" indent="0">
              <a:lnSpc>
                <a:spcPct val="5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django.shortcuts</a:t>
            </a:r>
            <a:r>
              <a:rPr lang="en-US" dirty="0">
                <a:latin typeface="Times New Roman" panose="02020603050405020304" pitchFamily="18" charset="0"/>
                <a:cs typeface="Times New Roman" panose="02020603050405020304" pitchFamily="18" charset="0"/>
              </a:rPr>
              <a:t> import render</a:t>
            </a:r>
          </a:p>
          <a:p>
            <a:pPr marL="0" indent="0">
              <a:lnSpc>
                <a:spcPct val="5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django.template</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RequestContext</a:t>
            </a:r>
            <a:endParaRPr lang="en-US" dirty="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django.contrib</a:t>
            </a:r>
            <a:r>
              <a:rPr lang="en-US" dirty="0">
                <a:latin typeface="Times New Roman" panose="02020603050405020304" pitchFamily="18" charset="0"/>
                <a:cs typeface="Times New Roman" panose="02020603050405020304" pitchFamily="18" charset="0"/>
              </a:rPr>
              <a:t> import messages</a:t>
            </a:r>
          </a:p>
          <a:p>
            <a:pPr marL="0" indent="0">
              <a:lnSpc>
                <a:spcPct val="5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django.http</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HttpResponse</a:t>
            </a:r>
            <a:endParaRPr lang="en-US" dirty="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django.conf</a:t>
            </a:r>
            <a:r>
              <a:rPr lang="en-US" dirty="0">
                <a:latin typeface="Times New Roman" panose="02020603050405020304" pitchFamily="18" charset="0"/>
                <a:cs typeface="Times New Roman" panose="02020603050405020304" pitchFamily="18" charset="0"/>
              </a:rPr>
              <a:t> import settings</a:t>
            </a:r>
          </a:p>
          <a:p>
            <a:pPr marL="0" indent="0">
              <a:lnSpc>
                <a:spcPct val="50000"/>
              </a:lnSpc>
              <a:buNone/>
            </a:pPr>
            <a:r>
              <a:rPr lang="en-US" dirty="0">
                <a:latin typeface="Times New Roman" panose="02020603050405020304" pitchFamily="18" charset="0"/>
                <a:cs typeface="Times New Roman" panose="02020603050405020304" pitchFamily="18" charset="0"/>
              </a:rPr>
              <a:t>from datetime import date</a:t>
            </a:r>
          </a:p>
          <a:p>
            <a:pPr marL="0" indent="0">
              <a:lnSpc>
                <a:spcPct val="50000"/>
              </a:lnSpc>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json</a:t>
            </a:r>
            <a:endParaRPr lang="en-US" dirty="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from web3 import Web3, </a:t>
            </a:r>
            <a:r>
              <a:rPr lang="en-US" dirty="0" err="1">
                <a:latin typeface="Times New Roman" panose="02020603050405020304" pitchFamily="18" charset="0"/>
                <a:cs typeface="Times New Roman" panose="02020603050405020304" pitchFamily="18" charset="0"/>
              </a:rPr>
              <a:t>HTTPProvider</a:t>
            </a:r>
            <a:endParaRPr lang="en-US" dirty="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readDetails</a:t>
            </a:r>
            <a:r>
              <a:rPr lang="en-US" dirty="0">
                <a:latin typeface="Times New Roman" panose="02020603050405020304" pitchFamily="18" charset="0"/>
                <a:cs typeface="Times New Roman" panose="02020603050405020304" pitchFamily="18" charset="0"/>
              </a:rPr>
              <a:t>():</a:t>
            </a:r>
          </a:p>
          <a:p>
            <a:pPr marL="0" indent="0">
              <a:lnSpc>
                <a:spcPct val="50000"/>
              </a:lnSpc>
              <a:buNone/>
            </a:pPr>
            <a:r>
              <a:rPr lang="en-US" dirty="0">
                <a:latin typeface="Times New Roman" panose="02020603050405020304" pitchFamily="18" charset="0"/>
                <a:cs typeface="Times New Roman" panose="02020603050405020304" pitchFamily="18" charset="0"/>
              </a:rPr>
              <a:t>    global details</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blockchain_address</a:t>
            </a:r>
            <a:r>
              <a:rPr lang="en-US" dirty="0">
                <a:latin typeface="Times New Roman" panose="02020603050405020304" pitchFamily="18" charset="0"/>
                <a:cs typeface="Times New Roman" panose="02020603050405020304" pitchFamily="18" charset="0"/>
              </a:rPr>
              <a:t> = 'http://127.0.0.1:9545' #Blokchain connection IP</a:t>
            </a:r>
          </a:p>
          <a:p>
            <a:pPr marL="0" indent="0">
              <a:lnSpc>
                <a:spcPct val="50000"/>
              </a:lnSpc>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97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B973-642D-7EC5-8DB3-5D8FF627DE00}"/>
              </a:ext>
            </a:extLst>
          </p:cNvPr>
          <p:cNvSpPr>
            <a:spLocks noGrp="1"/>
          </p:cNvSpPr>
          <p:nvPr>
            <p:ph type="title"/>
          </p:nvPr>
        </p:nvSpPr>
        <p:spPr>
          <a:xfrm>
            <a:off x="1522414" y="381000"/>
            <a:ext cx="9601200" cy="11430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SAMPLE CODE</a:t>
            </a:r>
            <a:endParaRPr lang="en-US" sz="4000" dirty="0"/>
          </a:p>
        </p:txBody>
      </p:sp>
      <p:sp>
        <p:nvSpPr>
          <p:cNvPr id="3" name="Content Placeholder 2">
            <a:extLst>
              <a:ext uri="{FF2B5EF4-FFF2-40B4-BE49-F238E27FC236}">
                <a16:creationId xmlns:a16="http://schemas.microsoft.com/office/drawing/2014/main" id="{CDCA3F51-2E11-D466-DBD4-8290840A0176}"/>
              </a:ext>
            </a:extLst>
          </p:cNvPr>
          <p:cNvSpPr>
            <a:spLocks noGrp="1"/>
          </p:cNvSpPr>
          <p:nvPr>
            <p:ph idx="1"/>
          </p:nvPr>
        </p:nvSpPr>
        <p:spPr>
          <a:xfrm>
            <a:off x="1446212" y="1676400"/>
            <a:ext cx="9601200" cy="4800600"/>
          </a:xfrm>
        </p:spPr>
        <p:txBody>
          <a:bodyPr/>
          <a:lstStyle/>
          <a:p>
            <a:pPr marL="0" indent="0">
              <a:lnSpc>
                <a:spcPct val="50000"/>
              </a:lnSpc>
              <a:buNone/>
            </a:pPr>
            <a:r>
              <a:rPr lang="en-US" dirty="0">
                <a:latin typeface="Times New Roman" panose="02020603050405020304" pitchFamily="18" charset="0"/>
                <a:cs typeface="Times New Roman" panose="02020603050405020304" pitchFamily="18" charset="0"/>
              </a:rPr>
              <a:t>web3 = Web3(</a:t>
            </a:r>
            <a:r>
              <a:rPr lang="en-US" dirty="0" err="1">
                <a:latin typeface="Times New Roman" panose="02020603050405020304" pitchFamily="18" charset="0"/>
                <a:cs typeface="Times New Roman" panose="02020603050405020304" pitchFamily="18" charset="0"/>
              </a:rPr>
              <a:t>HTTPProvider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blockchain_address</a:t>
            </a:r>
            <a:r>
              <a:rPr lang="en-US" dirty="0">
                <a:latin typeface="Times New Roman" panose="02020603050405020304" pitchFamily="18" charset="0"/>
                <a:cs typeface="Times New Roman" panose="02020603050405020304" pitchFamily="18" charset="0"/>
              </a:rPr>
              <a:t>))</a:t>
            </a:r>
          </a:p>
          <a:p>
            <a:pPr marL="0" indent="0">
              <a:lnSpc>
                <a:spcPct val="50000"/>
              </a:lnSpc>
              <a:buNone/>
            </a:pPr>
            <a:r>
              <a:rPr lang="en-US" dirty="0">
                <a:latin typeface="Times New Roman" panose="02020603050405020304" pitchFamily="18" charset="0"/>
                <a:cs typeface="Times New Roman" panose="02020603050405020304" pitchFamily="18" charset="0"/>
              </a:rPr>
              <a:t>    web3.eth.defaultAccount = web3.eth.accounts[0]</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compiled_contract_path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ForensicEvidenceContract.json</a:t>
            </a:r>
            <a:r>
              <a:rPr lang="en-US" dirty="0">
                <a:latin typeface="Times New Roman" panose="02020603050405020304" pitchFamily="18" charset="0"/>
                <a:cs typeface="Times New Roman" panose="02020603050405020304" pitchFamily="18" charset="0"/>
              </a:rPr>
              <a:t>' #forensic contract code</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deployed_contract_address</a:t>
            </a:r>
            <a:r>
              <a:rPr lang="en-US" dirty="0">
                <a:latin typeface="Times New Roman" panose="02020603050405020304" pitchFamily="18" charset="0"/>
                <a:cs typeface="Times New Roman" panose="02020603050405020304" pitchFamily="18" charset="0"/>
              </a:rPr>
              <a:t> = '0xdbdeB1d0fe02FBE6a05f5C2194e187D3A92F2229’ </a:t>
            </a:r>
          </a:p>
          <a:p>
            <a:pPr marL="0" indent="0">
              <a:lnSpc>
                <a:spcPct val="50000"/>
              </a:lnSpc>
              <a:buNone/>
            </a:pPr>
            <a:r>
              <a:rPr lang="en-US" dirty="0">
                <a:latin typeface="Times New Roman" panose="02020603050405020304" pitchFamily="18" charset="0"/>
                <a:cs typeface="Times New Roman" panose="02020603050405020304" pitchFamily="18" charset="0"/>
              </a:rPr>
              <a:t>#hash address to access </a:t>
            </a:r>
            <a:r>
              <a:rPr lang="en-US" dirty="0" err="1">
                <a:latin typeface="Times New Roman" panose="02020603050405020304" pitchFamily="18" charset="0"/>
                <a:cs typeface="Times New Roman" panose="02020603050405020304" pitchFamily="18" charset="0"/>
              </a:rPr>
              <a:t>forensiccontract</a:t>
            </a:r>
            <a:endParaRPr lang="en-US" dirty="0">
              <a:latin typeface="Times New Roman" panose="02020603050405020304" pitchFamily="18" charset="0"/>
              <a:cs typeface="Times New Roman" panose="02020603050405020304" pitchFamily="18" charset="0"/>
            </a:endParaRPr>
          </a:p>
          <a:p>
            <a:pPr marL="0" indent="0">
              <a:lnSpc>
                <a:spcPct val="50000"/>
              </a:lnSpc>
              <a:buNone/>
            </a:pPr>
            <a:r>
              <a:rPr lang="en-US" dirty="0">
                <a:latin typeface="Times New Roman" panose="02020603050405020304" pitchFamily="18" charset="0"/>
                <a:cs typeface="Times New Roman" panose="02020603050405020304" pitchFamily="18" charset="0"/>
              </a:rPr>
              <a:t>    with open(</a:t>
            </a:r>
            <a:r>
              <a:rPr lang="en-US" dirty="0" err="1">
                <a:latin typeface="Times New Roman" panose="02020603050405020304" pitchFamily="18" charset="0"/>
                <a:cs typeface="Times New Roman" panose="02020603050405020304" pitchFamily="18" charset="0"/>
              </a:rPr>
              <a:t>compiled_contract_path</a:t>
            </a:r>
            <a:r>
              <a:rPr lang="en-US" dirty="0">
                <a:latin typeface="Times New Roman" panose="02020603050405020304" pitchFamily="18" charset="0"/>
                <a:cs typeface="Times New Roman" panose="02020603050405020304" pitchFamily="18" charset="0"/>
              </a:rPr>
              <a:t>) as file:</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contract_json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json.load</a:t>
            </a:r>
            <a:r>
              <a:rPr lang="en-US" dirty="0">
                <a:latin typeface="Times New Roman" panose="02020603050405020304" pitchFamily="18" charset="0"/>
                <a:cs typeface="Times New Roman" panose="02020603050405020304" pitchFamily="18" charset="0"/>
              </a:rPr>
              <a:t>(file)  # load contract info as JSON</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contract_abi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contract_json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abi</a:t>
            </a:r>
            <a:r>
              <a:rPr lang="en-US" dirty="0">
                <a:latin typeface="Times New Roman" panose="02020603050405020304" pitchFamily="18" charset="0"/>
                <a:cs typeface="Times New Roman" panose="02020603050405020304" pitchFamily="18" charset="0"/>
              </a:rPr>
              <a:t>']  # fetch contract's </a:t>
            </a:r>
            <a:r>
              <a:rPr lang="en-US" dirty="0" err="1">
                <a:latin typeface="Times New Roman" panose="02020603050405020304" pitchFamily="18" charset="0"/>
                <a:cs typeface="Times New Roman" panose="02020603050405020304" pitchFamily="18" charset="0"/>
              </a:rPr>
              <a:t>abi</a:t>
            </a:r>
            <a:r>
              <a:rPr lang="en-US" dirty="0">
                <a:latin typeface="Times New Roman" panose="02020603050405020304" pitchFamily="18" charset="0"/>
                <a:cs typeface="Times New Roman" panose="02020603050405020304" pitchFamily="18" charset="0"/>
              </a:rPr>
              <a:t> - necessary to call its functions</a:t>
            </a:r>
          </a:p>
          <a:p>
            <a:pPr marL="0" indent="0">
              <a:lnSpc>
                <a:spcPct val="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file.close</a:t>
            </a:r>
            <a:r>
              <a:rPr lang="en-US" dirty="0">
                <a:latin typeface="Times New Roman" panose="02020603050405020304" pitchFamily="18" charset="0"/>
                <a:cs typeface="Times New Roman" panose="02020603050405020304" pitchFamily="18" charset="0"/>
              </a:rPr>
              <a:t>()</a:t>
            </a:r>
          </a:p>
          <a:p>
            <a:pPr marL="0" indent="0">
              <a:lnSpc>
                <a:spcPct val="50000"/>
              </a:lnSpc>
              <a:buNone/>
            </a:pPr>
            <a:r>
              <a:rPr lang="en-US" dirty="0">
                <a:latin typeface="Times New Roman" panose="02020603050405020304" pitchFamily="18" charset="0"/>
                <a:cs typeface="Times New Roman" panose="02020603050405020304" pitchFamily="18" charset="0"/>
              </a:rPr>
              <a:t>contract = web3.eth.contract(address=</a:t>
            </a:r>
            <a:r>
              <a:rPr lang="en-US" dirty="0" err="1">
                <a:latin typeface="Times New Roman" panose="02020603050405020304" pitchFamily="18" charset="0"/>
                <a:cs typeface="Times New Roman" panose="02020603050405020304" pitchFamily="18" charset="0"/>
              </a:rPr>
              <a:t>deployed_contract_address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contract_abi</a:t>
            </a:r>
            <a:r>
              <a:rPr lang="en-US" dirty="0">
                <a:latin typeface="Times New Roman" panose="02020603050405020304" pitchFamily="18" charset="0"/>
                <a:cs typeface="Times New Roman" panose="02020603050405020304" pitchFamily="18" charset="0"/>
              </a:rPr>
              <a:t>) </a:t>
            </a:r>
          </a:p>
          <a:p>
            <a:pPr marL="0" indent="0">
              <a:lnSpc>
                <a:spcPct val="50000"/>
              </a:lnSpc>
              <a:buNone/>
            </a:pPr>
            <a:r>
              <a:rPr lang="en-US" dirty="0">
                <a:latin typeface="Times New Roman" panose="02020603050405020304" pitchFamily="18" charset="0"/>
                <a:cs typeface="Times New Roman" panose="02020603050405020304" pitchFamily="18" charset="0"/>
              </a:rPr>
              <a:t>details = </a:t>
            </a:r>
            <a:r>
              <a:rPr lang="en-US" dirty="0" err="1">
                <a:latin typeface="Times New Roman" panose="02020603050405020304" pitchFamily="18" charset="0"/>
                <a:cs typeface="Times New Roman" panose="02020603050405020304" pitchFamily="18" charset="0"/>
              </a:rPr>
              <a:t>contract.functions.getData</a:t>
            </a:r>
            <a:r>
              <a:rPr lang="en-US" dirty="0">
                <a:latin typeface="Times New Roman" panose="02020603050405020304" pitchFamily="18" charset="0"/>
                <a:cs typeface="Times New Roman" panose="02020603050405020304" pitchFamily="18" charset="0"/>
              </a:rPr>
              <a:t>().call()</a:t>
            </a:r>
          </a:p>
          <a:p>
            <a:pPr marL="0" indent="0">
              <a:lnSpc>
                <a:spcPct val="50000"/>
              </a:lnSpc>
              <a:buNone/>
            </a:pP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(details) &gt; 0:</a:t>
            </a:r>
          </a:p>
          <a:p>
            <a:pPr marL="0" indent="0">
              <a:lnSpc>
                <a:spcPct val="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30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AEF4-017F-D7C3-7300-940C63DB76C1}"/>
              </a:ext>
            </a:extLst>
          </p:cNvPr>
          <p:cNvSpPr>
            <a:spLocks noGrp="1"/>
          </p:cNvSpPr>
          <p:nvPr>
            <p:ph type="title"/>
          </p:nvPr>
        </p:nvSpPr>
        <p:spPr>
          <a:xfrm>
            <a:off x="3808412" y="9625"/>
            <a:ext cx="9601200" cy="11430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RESULTS</a:t>
            </a:r>
          </a:p>
        </p:txBody>
      </p:sp>
      <p:pic>
        <p:nvPicPr>
          <p:cNvPr id="3" name="Picture 2">
            <a:extLst>
              <a:ext uri="{FF2B5EF4-FFF2-40B4-BE49-F238E27FC236}">
                <a16:creationId xmlns:a16="http://schemas.microsoft.com/office/drawing/2014/main" id="{1F39E86B-59D5-63EB-197B-FCA535A82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152625"/>
            <a:ext cx="5181600" cy="2988657"/>
          </a:xfrm>
          <a:prstGeom prst="rect">
            <a:avLst/>
          </a:prstGeom>
        </p:spPr>
      </p:pic>
      <p:pic>
        <p:nvPicPr>
          <p:cNvPr id="4" name="Picture 3">
            <a:extLst>
              <a:ext uri="{FF2B5EF4-FFF2-40B4-BE49-F238E27FC236}">
                <a16:creationId xmlns:a16="http://schemas.microsoft.com/office/drawing/2014/main" id="{B475457F-8EA8-BE23-7511-4310AC37F952}"/>
              </a:ext>
            </a:extLst>
          </p:cNvPr>
          <p:cNvPicPr>
            <a:picLocks noChangeAspect="1"/>
          </p:cNvPicPr>
          <p:nvPr/>
        </p:nvPicPr>
        <p:blipFill>
          <a:blip r:embed="rId3"/>
          <a:stretch>
            <a:fillRect/>
          </a:stretch>
        </p:blipFill>
        <p:spPr>
          <a:xfrm>
            <a:off x="5865812" y="3489587"/>
            <a:ext cx="5779482" cy="3185795"/>
          </a:xfrm>
          <a:prstGeom prst="rect">
            <a:avLst/>
          </a:prstGeom>
        </p:spPr>
      </p:pic>
    </p:spTree>
    <p:extLst>
      <p:ext uri="{BB962C8B-B14F-4D97-AF65-F5344CB8AC3E}">
        <p14:creationId xmlns:p14="http://schemas.microsoft.com/office/powerpoint/2010/main" val="337379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2484-3F97-40F3-CB95-B81C02DAD174}"/>
              </a:ext>
            </a:extLst>
          </p:cNvPr>
          <p:cNvSpPr>
            <a:spLocks noGrp="1"/>
          </p:cNvSpPr>
          <p:nvPr>
            <p:ph type="title"/>
          </p:nvPr>
        </p:nvSpPr>
        <p:spPr>
          <a:xfrm>
            <a:off x="3732212" y="76200"/>
            <a:ext cx="9601200" cy="11430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RESULTS</a:t>
            </a:r>
            <a:endParaRPr lang="en-US" sz="4000" dirty="0"/>
          </a:p>
        </p:txBody>
      </p:sp>
      <p:pic>
        <p:nvPicPr>
          <p:cNvPr id="5" name="Picture 4">
            <a:extLst>
              <a:ext uri="{FF2B5EF4-FFF2-40B4-BE49-F238E27FC236}">
                <a16:creationId xmlns:a16="http://schemas.microsoft.com/office/drawing/2014/main" id="{734F6D97-AFA4-095A-A294-8655CCB8679D}"/>
              </a:ext>
            </a:extLst>
          </p:cNvPr>
          <p:cNvPicPr>
            <a:picLocks noChangeAspect="1"/>
          </p:cNvPicPr>
          <p:nvPr/>
        </p:nvPicPr>
        <p:blipFill>
          <a:blip r:embed="rId2"/>
          <a:stretch>
            <a:fillRect/>
          </a:stretch>
        </p:blipFill>
        <p:spPr>
          <a:xfrm>
            <a:off x="684212" y="1219200"/>
            <a:ext cx="5105400" cy="2895600"/>
          </a:xfrm>
          <a:prstGeom prst="rect">
            <a:avLst/>
          </a:prstGeom>
        </p:spPr>
      </p:pic>
      <p:pic>
        <p:nvPicPr>
          <p:cNvPr id="6" name="Picture 5">
            <a:extLst>
              <a:ext uri="{FF2B5EF4-FFF2-40B4-BE49-F238E27FC236}">
                <a16:creationId xmlns:a16="http://schemas.microsoft.com/office/drawing/2014/main" id="{E3F74E15-63C1-5471-88B0-AD76C45829CD}"/>
              </a:ext>
            </a:extLst>
          </p:cNvPr>
          <p:cNvPicPr>
            <a:picLocks noChangeAspect="1"/>
          </p:cNvPicPr>
          <p:nvPr/>
        </p:nvPicPr>
        <p:blipFill>
          <a:blip r:embed="rId3"/>
          <a:stretch>
            <a:fillRect/>
          </a:stretch>
        </p:blipFill>
        <p:spPr>
          <a:xfrm>
            <a:off x="5942012" y="3505200"/>
            <a:ext cx="5699760" cy="2895600"/>
          </a:xfrm>
          <a:prstGeom prst="rect">
            <a:avLst/>
          </a:prstGeom>
        </p:spPr>
      </p:pic>
    </p:spTree>
    <p:extLst>
      <p:ext uri="{BB962C8B-B14F-4D97-AF65-F5344CB8AC3E}">
        <p14:creationId xmlns:p14="http://schemas.microsoft.com/office/powerpoint/2010/main" val="426069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A75C-7907-2CC2-C490-6F4A854565D5}"/>
              </a:ext>
            </a:extLst>
          </p:cNvPr>
          <p:cNvSpPr>
            <a:spLocks noGrp="1"/>
          </p:cNvSpPr>
          <p:nvPr>
            <p:ph type="title"/>
          </p:nvPr>
        </p:nvSpPr>
        <p:spPr>
          <a:xfrm>
            <a:off x="4037012" y="0"/>
            <a:ext cx="9601200" cy="11430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RESULTS</a:t>
            </a:r>
            <a:endParaRPr lang="en-US" sz="4000" dirty="0"/>
          </a:p>
        </p:txBody>
      </p:sp>
      <p:pic>
        <p:nvPicPr>
          <p:cNvPr id="3" name="Picture 2">
            <a:extLst>
              <a:ext uri="{FF2B5EF4-FFF2-40B4-BE49-F238E27FC236}">
                <a16:creationId xmlns:a16="http://schemas.microsoft.com/office/drawing/2014/main" id="{32CC603D-CED6-48AA-1552-5C7A603F1228}"/>
              </a:ext>
            </a:extLst>
          </p:cNvPr>
          <p:cNvPicPr>
            <a:picLocks noChangeAspect="1"/>
          </p:cNvPicPr>
          <p:nvPr/>
        </p:nvPicPr>
        <p:blipFill>
          <a:blip r:embed="rId2"/>
          <a:stretch>
            <a:fillRect/>
          </a:stretch>
        </p:blipFill>
        <p:spPr>
          <a:xfrm>
            <a:off x="684213" y="1219200"/>
            <a:ext cx="5257800" cy="2667000"/>
          </a:xfrm>
          <a:prstGeom prst="rect">
            <a:avLst/>
          </a:prstGeom>
        </p:spPr>
      </p:pic>
      <p:pic>
        <p:nvPicPr>
          <p:cNvPr id="4" name="Picture 3">
            <a:extLst>
              <a:ext uri="{FF2B5EF4-FFF2-40B4-BE49-F238E27FC236}">
                <a16:creationId xmlns:a16="http://schemas.microsoft.com/office/drawing/2014/main" id="{CC30E3A1-59E9-C5FA-63AE-FAC8E4826FD4}"/>
              </a:ext>
            </a:extLst>
          </p:cNvPr>
          <p:cNvPicPr>
            <a:picLocks noChangeAspect="1"/>
          </p:cNvPicPr>
          <p:nvPr/>
        </p:nvPicPr>
        <p:blipFill>
          <a:blip r:embed="rId3"/>
          <a:stretch>
            <a:fillRect/>
          </a:stretch>
        </p:blipFill>
        <p:spPr>
          <a:xfrm>
            <a:off x="5975798" y="3429001"/>
            <a:ext cx="5634860" cy="3047999"/>
          </a:xfrm>
          <a:prstGeom prst="rect">
            <a:avLst/>
          </a:prstGeom>
        </p:spPr>
      </p:pic>
    </p:spTree>
    <p:extLst>
      <p:ext uri="{BB962C8B-B14F-4D97-AF65-F5344CB8AC3E}">
        <p14:creationId xmlns:p14="http://schemas.microsoft.com/office/powerpoint/2010/main" val="104132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0499-5092-6DD3-7FD7-A295B3800037}"/>
              </a:ext>
            </a:extLst>
          </p:cNvPr>
          <p:cNvSpPr>
            <a:spLocks noGrp="1"/>
          </p:cNvSpPr>
          <p:nvPr>
            <p:ph type="title"/>
          </p:nvPr>
        </p:nvSpPr>
        <p:spPr>
          <a:xfrm>
            <a:off x="3351212" y="32886"/>
            <a:ext cx="9601200" cy="1143000"/>
          </a:xfrm>
        </p:spPr>
        <p:txBody>
          <a:bodyPr>
            <a:normAutofit/>
          </a:bodyPr>
          <a:lstStyle/>
          <a:p>
            <a:r>
              <a:rPr lang="en-US" sz="4000" b="1" u="sng"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E2FFC30-4C49-D14C-FF66-DAB56FBC20FA}"/>
              </a:ext>
            </a:extLst>
          </p:cNvPr>
          <p:cNvSpPr>
            <a:spLocks noGrp="1"/>
          </p:cNvSpPr>
          <p:nvPr>
            <p:ph idx="1"/>
          </p:nvPr>
        </p:nvSpPr>
        <p:spPr>
          <a:xfrm>
            <a:off x="1293811" y="1524000"/>
            <a:ext cx="9296401" cy="4724400"/>
          </a:xfrm>
        </p:spPr>
        <p:txBody>
          <a:bodyPr/>
          <a:lstStyle/>
          <a:p>
            <a:pPr marL="0" indent="0" algn="just">
              <a:buNone/>
            </a:pPr>
            <a:r>
              <a:rPr lang="en-US" dirty="0">
                <a:latin typeface="Times New Roman" panose="02020603050405020304" pitchFamily="18" charset="0"/>
                <a:cs typeface="Times New Roman" panose="02020603050405020304" pitchFamily="18" charset="0"/>
              </a:rPr>
              <a:t>Blockchain technology has the potential to revolutionize the management of forensic evidence by increasing transparency, security, and efficiency. In traditional forensic evidence management systems, there are often issues with chain of custody, data integrity, and accountability. By implementing blockchain technology, these issues can be addressed by creating an immutable and tamper-proof record of all transactions related to the evidence. This can enhance the accuracy and reliability of forensic evidence, improve the efficiency of forensic investigations, and increase trust in the criminal justice system. In this paper, we will explore the benefits and challenges of implementing blockchain technology in forensic evidence management, as well as potential use cases and future directions for research.</a:t>
            </a:r>
          </a:p>
        </p:txBody>
      </p:sp>
    </p:spTree>
    <p:extLst>
      <p:ext uri="{BB962C8B-B14F-4D97-AF65-F5344CB8AC3E}">
        <p14:creationId xmlns:p14="http://schemas.microsoft.com/office/powerpoint/2010/main" val="158421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10058403" cy="1143000"/>
          </a:xfrm>
        </p:spPr>
        <p:txBody>
          <a:bodyPr/>
          <a:lstStyle/>
          <a:p>
            <a:r>
              <a:rPr lang="en-IN"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latin typeface="Times New Roman" panose="02020603050405020304" pitchFamily="18" charset="0"/>
                <a:cs typeface="Times New Roman" panose="02020603050405020304" pitchFamily="18" charset="0"/>
              </a:rPr>
              <a:t>CONCLUSION</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22414" y="1295400"/>
            <a:ext cx="9601200" cy="47244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From the time evidence is collected from the crime scene until court of law make the judgment, maintaining the integrity of the evidence is of most importance. Maintaining the chain of custody is important as it can prove if the evidence is tampered or not during the collection and analysis process. Implementation of Blockchain technology to digitalize chain of custody will ensure security, authenticity and integrity of the forensic data transactions. Application of blockchain will not only make it environment friendly but also increase security with the help of encryption which can be accessed remotely by authorized personnel. We intend to work on an algorithm that executes the chain of custody process utilizing blockchain technology, specifically Hyperledger Fabric. Furthermore, we can couple blockchain technology with artificial intelligence/ machine learning which will help in forensic investigation.</a:t>
            </a:r>
            <a:endParaRPr lang="en-IN" sz="2000" dirty="0">
              <a:latin typeface="Times New Roman" panose="02020603050405020304" pitchFamily="18" charset="0"/>
              <a:cs typeface="Times New Roman" panose="02020603050405020304" pitchFamily="18" charset="0"/>
            </a:endParaRPr>
          </a:p>
          <a:p>
            <a:pPr marL="0" indent="0" algn="ct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2895600"/>
            <a:ext cx="9601202" cy="533400"/>
          </a:xfrm>
        </p:spPr>
        <p:txBody>
          <a:bodyPr>
            <a:noAutofit/>
          </a:bodyPr>
          <a:lstStyle/>
          <a:p>
            <a:r>
              <a:rPr lang="en-US" sz="4000" b="1"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83820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                       </a:t>
            </a:r>
            <a:r>
              <a:rPr lang="en-US" sz="4000" b="1" u="sng" dirty="0">
                <a:solidFill>
                  <a:schemeClr val="tx1"/>
                </a:solidFill>
                <a:latin typeface="Times New Roman" panose="02020603050405020304" pitchFamily="18" charset="0"/>
                <a:cs typeface="Times New Roman" panose="02020603050405020304" pitchFamily="18" charset="0"/>
              </a:rPr>
              <a:t>ABSTRACT</a:t>
            </a:r>
          </a:p>
        </p:txBody>
      </p:sp>
      <p:sp>
        <p:nvSpPr>
          <p:cNvPr id="14" name="Content Placeholder 13"/>
          <p:cNvSpPr>
            <a:spLocks noGrp="1"/>
          </p:cNvSpPr>
          <p:nvPr>
            <p:ph idx="1"/>
          </p:nvPr>
        </p:nvSpPr>
        <p:spPr>
          <a:xfrm>
            <a:off x="1065212" y="1447800"/>
            <a:ext cx="9829800" cy="59436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Evidence management is crucial in the field of forensic science. Evidences obtained from a crime scene are important in solving the case and delivering justice to the parties involved. Hence, protecting these evidences from any form of alteration is of utmost important. 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implement Blockchain Technology to digitalize forensic evidence management system and maintain Chain of Custody.</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a:xfrm>
            <a:off x="1522414" y="533400"/>
            <a:ext cx="9601200" cy="685800"/>
          </a:xfrm>
        </p:spPr>
        <p:txBody>
          <a:bodyPr>
            <a:normAutofit/>
          </a:bodyPr>
          <a:lstStyle/>
          <a:p>
            <a:r>
              <a:rPr lang="en-IN" sz="40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b="1"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US" sz="4000" b="1"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17612" y="1371600"/>
            <a:ext cx="9067800" cy="41910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Evidence management is critical in the field of forensic science. Main concerns in forensic investigation are the management of evidences and their documentation. Starting from the point of collection till the final judgment from the court of law, maintaining the integrity of the evidence is of utmost importance . Evidences obtained from a crime scene are important in solving the case and delivering justice to the parties involved</a:t>
            </a:r>
            <a:r>
              <a:rPr lang="en-IN" dirty="0">
                <a:solidFill>
                  <a:srgbClr val="000000"/>
                </a:solidFill>
                <a:latin typeface="Calibri" panose="020F0502020204030204" pitchFamily="34" charset="0"/>
                <a:cs typeface="Calibri" panose="020F0502020204030204" pitchFamily="34"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762000"/>
          </a:xfrm>
        </p:spPr>
        <p:txBody>
          <a:bodyPr>
            <a:normAutofit/>
          </a:bodyPr>
          <a:lstStyle/>
          <a:p>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0012" y="1447800"/>
            <a:ext cx="9372600" cy="43434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Implement.</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838200"/>
            <a:ext cx="9372602" cy="990600"/>
          </a:xfrm>
        </p:spPr>
        <p:txBody>
          <a:bodyPr>
            <a:normAutofit fontScale="90000"/>
          </a:bodyPr>
          <a:lstStyle/>
          <a:p>
            <a:r>
              <a:rPr lang="en-IN" sz="4000" u="sng" dirty="0">
                <a:solidFill>
                  <a:schemeClr val="tx1"/>
                </a:solidFill>
                <a:latin typeface="Times New Roman" panose="02020603050405020304" pitchFamily="18" charset="0"/>
                <a:cs typeface="Times New Roman" panose="02020603050405020304" pitchFamily="18" charset="0"/>
              </a:rPr>
              <a:t>                     </a:t>
            </a: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r>
              <a:rPr lang="en-IN" sz="4400" b="1" u="sng" dirty="0">
                <a:solidFill>
                  <a:schemeClr val="tx1"/>
                </a:solidFill>
                <a:latin typeface="Times New Roman" panose="02020603050405020304" pitchFamily="18" charset="0"/>
                <a:cs typeface="Times New Roman" panose="02020603050405020304" pitchFamily="18" charset="0"/>
              </a:rPr>
              <a:t>REQUIREMENTS</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827212" y="1524000"/>
            <a:ext cx="6400800" cy="4191000"/>
          </a:xfrm>
        </p:spPr>
        <p:txBody>
          <a:bodyPr/>
          <a:lstStyle/>
          <a:p>
            <a:pPr marL="0" indent="0">
              <a:buNone/>
            </a:pPr>
            <a:r>
              <a:rPr lang="en-US" sz="2800" dirty="0"/>
              <a:t> </a:t>
            </a:r>
            <a:r>
              <a:rPr lang="en-US" sz="2400" u="sng" dirty="0"/>
              <a:t>HARDWARE REQUIREMENTS</a:t>
            </a:r>
            <a:r>
              <a:rPr lang="en-US" dirty="0"/>
              <a:t>: </a:t>
            </a:r>
          </a:p>
          <a:p>
            <a:pPr marL="342900" marR="668020" lvl="0" indent="-342900" algn="just" fontAlgn="base">
              <a:lnSpc>
                <a:spcPct val="107000"/>
              </a:lnSpc>
              <a:spcBef>
                <a:spcPts val="0"/>
              </a:spcBef>
              <a:spcAft>
                <a:spcPts val="690"/>
              </a:spcAft>
              <a:buClr>
                <a:srgbClr val="000000"/>
              </a:buClr>
              <a:buSzPts val="1200"/>
              <a:buFont typeface="Arial" panose="020B0604020202020204" pitchFamily="34" charset="0"/>
              <a:buChar char="•"/>
            </a:pP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68020" lvl="0" indent="-342900" algn="just" fontAlgn="base">
              <a:lnSpc>
                <a:spcPct val="107000"/>
              </a:lnSpc>
              <a:spcBef>
                <a:spcPts val="0"/>
              </a:spcBef>
              <a:spcAft>
                <a:spcPts val="69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Operating system  	  	: Windows, </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inux  </a:t>
            </a:r>
          </a:p>
          <a:p>
            <a:pPr marL="342900" marR="668020" lvl="0" indent="-342900" algn="just" fontAlgn="base">
              <a:lnSpc>
                <a:spcPct val="107000"/>
              </a:lnSpc>
              <a:spcBef>
                <a:spcPts val="0"/>
              </a:spcBef>
              <a:spcAft>
                <a:spcPts val="67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Processor  	  	  	:Minimum intel i3  </a:t>
            </a:r>
          </a:p>
          <a:p>
            <a:pPr marL="342900" marR="668020" lvl="0" indent="-342900" algn="just" fontAlgn="base">
              <a:lnSpc>
                <a:spcPct val="107000"/>
              </a:lnSpc>
              <a:spcBef>
                <a:spcPts val="0"/>
              </a:spcBef>
              <a:spcAft>
                <a:spcPts val="67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Ram    	  	  	: Minimum 4gb  </a:t>
            </a:r>
          </a:p>
          <a:p>
            <a:pPr marL="342900" marR="668020" lvl="0" indent="-342900" algn="just" fontAlgn="base">
              <a:lnSpc>
                <a:spcPct val="107000"/>
              </a:lnSpc>
              <a:spcBef>
                <a:spcPts val="0"/>
              </a:spcBef>
              <a:spcAft>
                <a:spcPts val="60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Hard disk   	  	  	: Minimum 250gb  </a:t>
            </a:r>
          </a:p>
          <a:p>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304800"/>
            <a:ext cx="9601200" cy="1143000"/>
          </a:xfrm>
        </p:spPr>
        <p:txBody>
          <a:bodyPr>
            <a:normAutofit/>
          </a:bodyPr>
          <a:lstStyle/>
          <a:p>
            <a:r>
              <a:rPr lang="en-IN" sz="4000" b="1" u="sng" dirty="0">
                <a:solidFill>
                  <a:schemeClr val="tx1"/>
                </a:solidFill>
                <a:latin typeface="Times New Roman" panose="02020603050405020304" pitchFamily="18" charset="0"/>
                <a:cs typeface="Times New Roman" panose="02020603050405020304" pitchFamily="18" charset="0"/>
              </a:rPr>
              <a:t>REQUIREMENTS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1012" y="1600200"/>
            <a:ext cx="9601200" cy="4191000"/>
          </a:xfrm>
        </p:spPr>
        <p:txBody>
          <a:bodyPr/>
          <a:lstStyle/>
          <a:p>
            <a:pPr marL="0" indent="0">
              <a:buNone/>
            </a:pPr>
            <a:r>
              <a:rPr lang="en-IN" sz="2400" u="sng" dirty="0">
                <a:latin typeface="Times New Roman" panose="02020603050405020304" pitchFamily="18" charset="0"/>
                <a:cs typeface="Times New Roman" panose="02020603050405020304" pitchFamily="18" charset="0"/>
              </a:rPr>
              <a:t>SOFTWARE </a:t>
            </a:r>
            <a:r>
              <a:rPr lang="en-IN" sz="2400" u="sng" dirty="0">
                <a:solidFill>
                  <a:schemeClr val="tx1"/>
                </a:solidFill>
                <a:latin typeface="Times New Roman" panose="02020603050405020304" pitchFamily="18" charset="0"/>
                <a:cs typeface="Times New Roman" panose="02020603050405020304" pitchFamily="18" charset="0"/>
              </a:rPr>
              <a:t>REQUIREMENTS</a:t>
            </a:r>
            <a:r>
              <a:rPr lang="en-IN" sz="2400" dirty="0">
                <a:solidFill>
                  <a:schemeClr val="tx1"/>
                </a:solidFill>
                <a:latin typeface="Times New Roman" panose="02020603050405020304" pitchFamily="18" charset="0"/>
                <a:cs typeface="Times New Roman" panose="02020603050405020304" pitchFamily="18" charset="0"/>
              </a:rPr>
              <a:t>:</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endParaRPr lang="en-US"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Python </a:t>
            </a:r>
            <a:r>
              <a:rPr lang="en-US"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idel</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3.7 version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Anaconda 3.7   (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Jupiter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Google </a:t>
            </a:r>
            <a:r>
              <a:rPr lang="en-US"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colab</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4000" b="1" u="sng"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ARCHITECTURE</a:t>
            </a:r>
            <a:br>
              <a:rPr lang="en-US" sz="1800" b="1" dirty="0">
                <a:effectLst/>
                <a:latin typeface="Calibri" panose="020F0502020204030204" pitchFamily="34" charset="0"/>
                <a:ea typeface="SimSun" panose="02010600030101010101" pitchFamily="2" charset="-122"/>
                <a:cs typeface="Times New Roman" panose="02020603050405020304" pitchFamily="18" charset="0"/>
              </a:rPr>
            </a:br>
            <a:endParaRPr lang="en-US" b="1" dirty="0"/>
          </a:p>
        </p:txBody>
      </p:sp>
      <p:pic>
        <p:nvPicPr>
          <p:cNvPr id="6" name="Content Placeholder 5"/>
          <p:cNvPicPr>
            <a:picLocks noGrp="1" noChangeAspect="1" noChangeArrowheads="1"/>
          </p:cNvPicPr>
          <p:nvPr>
            <p:ph idx="1"/>
          </p:nvPr>
        </p:nvPicPr>
        <p:blipFill>
          <a:blip r:embed="rId2"/>
          <a:srcRect/>
          <a:stretch>
            <a:fillRect/>
          </a:stretch>
        </p:blipFill>
        <p:spPr>
          <a:xfrm>
            <a:off x="1370012" y="1459059"/>
            <a:ext cx="9144000" cy="393988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D79E-6BE3-7994-F4D4-3A7B2E60D17C}"/>
              </a:ext>
            </a:extLst>
          </p:cNvPr>
          <p:cNvSpPr>
            <a:spLocks noGrp="1"/>
          </p:cNvSpPr>
          <p:nvPr>
            <p:ph type="title"/>
          </p:nvPr>
        </p:nvSpPr>
        <p:spPr>
          <a:xfrm>
            <a:off x="1979612" y="457200"/>
            <a:ext cx="9144002" cy="1371600"/>
          </a:xfrm>
        </p:spPr>
        <p:txBody>
          <a:bodyPr>
            <a:normAutofit/>
          </a:bodyPr>
          <a:lstStyle/>
          <a:p>
            <a:r>
              <a:rPr lang="en-IN" sz="3600" b="1" dirty="0">
                <a:solidFill>
                  <a:srgbClr val="000000"/>
                </a:solidFill>
                <a:effectLst/>
                <a:latin typeface="Times New Roman" panose="02020603050405020304" pitchFamily="18" charset="0"/>
                <a:ea typeface="Times New Roman" panose="02020603050405020304" pitchFamily="18" charset="0"/>
              </a:rPr>
              <a:t>                    </a:t>
            </a:r>
            <a:r>
              <a:rPr lang="en-IN" sz="4400" b="1" u="sng" dirty="0">
                <a:solidFill>
                  <a:srgbClr val="000000"/>
                </a:solidFill>
                <a:effectLst/>
                <a:latin typeface="Times New Roman" panose="02020603050405020304" pitchFamily="18" charset="0"/>
                <a:ea typeface="Times New Roman" panose="02020603050405020304" pitchFamily="18" charset="0"/>
              </a:rPr>
              <a:t>MODULES</a:t>
            </a:r>
            <a:br>
              <a:rPr lang="en-US" sz="3600" dirty="0">
                <a:solidFill>
                  <a:srgbClr val="000000"/>
                </a:solidFill>
                <a:effectLst/>
                <a:latin typeface="Times New Roman" panose="02020603050405020304" pitchFamily="18" charset="0"/>
                <a:ea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C47FDB4B-0854-C287-6D5C-B0699EAAA7A1}"/>
              </a:ext>
            </a:extLst>
          </p:cNvPr>
          <p:cNvSpPr>
            <a:spLocks noGrp="1"/>
          </p:cNvSpPr>
          <p:nvPr>
            <p:ph idx="1"/>
          </p:nvPr>
        </p:nvSpPr>
        <p:spPr>
          <a:xfrm>
            <a:off x="1522412" y="1447800"/>
            <a:ext cx="9601202" cy="4572000"/>
          </a:xfrm>
        </p:spPr>
        <p:txBody>
          <a:bodyPr>
            <a:normAutofit/>
          </a:bodyPr>
          <a:lstStyle/>
          <a:p>
            <a:pPr marL="342900" marR="690880" lvl="0" indent="-342900" algn="just">
              <a:lnSpc>
                <a:spcPct val="145000"/>
              </a:lnSpc>
              <a:spcBef>
                <a:spcPts val="0"/>
              </a:spcBef>
              <a:spcAft>
                <a:spcPts val="20"/>
              </a:spcAft>
              <a:buFont typeface="Arial" panose="020B0604020202020204" pitchFamily="34" charset="0"/>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implement this project we have designed following modules</a:t>
            </a:r>
          </a:p>
          <a:p>
            <a:pPr marL="342900" marR="150495" lvl="0" indent="-342900" algn="just">
              <a:lnSpc>
                <a:spcPct val="145000"/>
              </a:lnSpc>
              <a:spcBef>
                <a:spcPts val="0"/>
              </a:spcBef>
              <a:spcAft>
                <a:spcPts val="20"/>
              </a:spcAft>
              <a:buFont typeface="Arial" panose="020B0604020202020204" pitchFamily="34" charset="0"/>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Login: using this module police peoples can login to application by using username as ‘admin’ and password as ‘admin’.</a:t>
            </a:r>
          </a:p>
          <a:p>
            <a:pPr marL="342900" marR="150495" lvl="0" indent="-342900" algn="just">
              <a:lnSpc>
                <a:spcPct val="145000"/>
              </a:lnSpc>
              <a:spcBef>
                <a:spcPts val="0"/>
              </a:spcBef>
              <a:spcAft>
                <a:spcPts val="20"/>
              </a:spcAft>
              <a:buFont typeface="Arial" panose="020B0604020202020204" pitchFamily="34" charset="0"/>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 Evidences to Blockchain: using this module police peoples can add evidences to Blockchain Ethereum tool</a:t>
            </a:r>
          </a:p>
          <a:p>
            <a:pPr marL="342900" marR="60325" lvl="0" indent="-342900" algn="just">
              <a:lnSpc>
                <a:spcPct val="145000"/>
              </a:lnSpc>
              <a:spcBef>
                <a:spcPts val="0"/>
              </a:spcBef>
              <a:spcAft>
                <a:spcPts val="20"/>
              </a:spcAft>
              <a:buFont typeface="Arial" panose="020B0604020202020204" pitchFamily="34" charset="0"/>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Fetch Evidences from Blockchain: using this module police peoples can extract all evidences stored in Blockchain and valid police peoples only can extract evidences from Blockchain</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1141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Vertical and horizontal design slides</Template>
  <TotalTime>60</TotalTime>
  <Words>1211</Words>
  <Application>Microsoft Office PowerPoint</Application>
  <PresentationFormat>Custom</PresentationFormat>
  <Paragraphs>93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굴림</vt:lpstr>
      <vt:lpstr>Arial</vt:lpstr>
      <vt:lpstr>Calibri</vt:lpstr>
      <vt:lpstr>Century Gothic</vt:lpstr>
      <vt:lpstr>Times New Roman</vt:lpstr>
      <vt:lpstr>Wingdings</vt:lpstr>
      <vt:lpstr>Vertical and Horizontal design template</vt:lpstr>
      <vt:lpstr>                                                     A                                                     Major Project                                                           on An Implementation of Blockchain Technology in Forensic Evidence Management </vt:lpstr>
      <vt:lpstr>INTRODUCTION</vt:lpstr>
      <vt:lpstr>                       ABSTRACT</vt:lpstr>
      <vt:lpstr>              EXISTING SYSTEM</vt:lpstr>
      <vt:lpstr>                 PROPOSED SYSTEM</vt:lpstr>
      <vt:lpstr>                                         REQUIREMENTS </vt:lpstr>
      <vt:lpstr>REQUIREMENTS</vt:lpstr>
      <vt:lpstr>                    ARCHITECTURE </vt:lpstr>
      <vt:lpstr>                    MODULES </vt:lpstr>
      <vt:lpstr>UML DIAGRAMS</vt:lpstr>
      <vt:lpstr>                    USE CASE DIAGRAM </vt:lpstr>
      <vt:lpstr>                       CLASS DIAGRAM </vt:lpstr>
      <vt:lpstr>                   ACTIVITY DIAGRAM</vt:lpstr>
      <vt:lpstr>                    SEQUENCE DIAGARM </vt:lpstr>
      <vt:lpstr>SAMPLE CODE</vt:lpstr>
      <vt:lpstr>SAMPLE CODE</vt:lpstr>
      <vt:lpstr>RESULTS</vt:lpstr>
      <vt:lpstr>RESULTS</vt:lpstr>
      <vt:lpstr>RESULTS</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Major Project                                                           on An Implementation of Blockchain Technology in Forensic Evidence Management</dc:title>
  <dc:creator>sumanth reddy</dc:creator>
  <cp:lastModifiedBy>sumanth reddy</cp:lastModifiedBy>
  <cp:revision>5</cp:revision>
  <dcterms:created xsi:type="dcterms:W3CDTF">2023-02-06T04:44:00Z</dcterms:created>
  <dcterms:modified xsi:type="dcterms:W3CDTF">2023-04-13T05:43:23Z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07DE75B0E70948D29B5D4361A1C3603A</vt:lpwstr>
  </property>
  <property fmtid="{D5CDD505-2E9C-101B-9397-08002B2CF9AE}" pid="13" name="KSOProductBuildVer">
    <vt:lpwstr>1033-11.2.0.11440</vt:lpwstr>
  </property>
</Properties>
</file>