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sldIdLst>
    <p:sldId id="257" r:id="rId2"/>
    <p:sldId id="258" r:id="rId3"/>
    <p:sldId id="259" r:id="rId4"/>
    <p:sldId id="280" r:id="rId5"/>
    <p:sldId id="261" r:id="rId6"/>
    <p:sldId id="262" r:id="rId7"/>
    <p:sldId id="268" r:id="rId8"/>
    <p:sldId id="264" r:id="rId9"/>
    <p:sldId id="269" r:id="rId10"/>
    <p:sldId id="270" r:id="rId11"/>
    <p:sldId id="272" r:id="rId12"/>
    <p:sldId id="275" r:id="rId13"/>
    <p:sldId id="276" r:id="rId14"/>
    <p:sldId id="277" r:id="rId15"/>
    <p:sldId id="278" r:id="rId16"/>
    <p:sldId id="279" r:id="rId17"/>
    <p:sldId id="281" r:id="rId18"/>
    <p:sldId id="265" r:id="rId19"/>
    <p:sldId id="28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66" d="100"/>
          <a:sy n="66" d="100"/>
        </p:scale>
        <p:origin x="59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0204BD-1CC8-432B-A9CA-21D95F8753B6}" type="datetimeFigureOut">
              <a:rPr lang="en-IN" smtClean="0"/>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2706310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251083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15600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4115151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27350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172086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204BD-1CC8-432B-A9CA-21D95F8753B6}" type="datetimeFigureOut">
              <a:rPr lang="en-IN" smtClean="0"/>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351184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204BD-1CC8-432B-A9CA-21D95F8753B6}" type="datetimeFigureOut">
              <a:rPr lang="en-IN" smtClean="0"/>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3953558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204BD-1CC8-432B-A9CA-21D95F8753B6}" type="datetimeFigureOut">
              <a:rPr lang="en-IN" smtClean="0"/>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3401525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204BD-1CC8-432B-A9CA-21D95F8753B6}" type="datetimeFigureOut">
              <a:rPr lang="en-IN" smtClean="0"/>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976327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0204BD-1CC8-432B-A9CA-21D95F8753B6}" type="datetimeFigureOut">
              <a:rPr lang="en-IN" smtClean="0"/>
              <a:t>03-11-2022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1936891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0204BD-1CC8-432B-A9CA-21D95F8753B6}" type="datetimeFigureOut">
              <a:rPr lang="en-IN" smtClean="0"/>
              <a:t>03-11-2022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167491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0204BD-1CC8-432B-A9CA-21D95F8753B6}" type="datetimeFigureOut">
              <a:rPr lang="en-IN" smtClean="0"/>
              <a:t>03-11-2022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1102097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204BD-1CC8-432B-A9CA-21D95F8753B6}" type="datetimeFigureOut">
              <a:rPr lang="en-IN" smtClean="0"/>
              <a:t>03-11-2022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1741925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0204BD-1CC8-432B-A9CA-21D95F8753B6}" type="datetimeFigureOut">
              <a:rPr lang="en-IN" smtClean="0"/>
              <a:t>03-11-2022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359029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204BD-1CC8-432B-A9CA-21D95F8753B6}" type="datetimeFigureOut">
              <a:rPr lang="en-IN" smtClean="0"/>
              <a:t>03-11-2022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F1489-B801-472E-91C1-56912FEDD8A0}" type="slidenum">
              <a:rPr lang="en-IN" smtClean="0"/>
              <a:t>‹#›</a:t>
            </a:fld>
            <a:endParaRPr lang="en-IN"/>
          </a:p>
        </p:txBody>
      </p:sp>
    </p:spTree>
    <p:extLst>
      <p:ext uri="{BB962C8B-B14F-4D97-AF65-F5344CB8AC3E}">
        <p14:creationId xmlns:p14="http://schemas.microsoft.com/office/powerpoint/2010/main" val="2473327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B0204BD-1CC8-432B-A9CA-21D95F8753B6}" type="datetimeFigureOut">
              <a:rPr lang="en-IN" smtClean="0"/>
              <a:t>03-11-2022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22F1489-B801-472E-91C1-56912FEDD8A0}" type="slidenum">
              <a:rPr lang="en-IN" smtClean="0"/>
              <a:t>‹#›</a:t>
            </a:fld>
            <a:endParaRPr lang="en-IN"/>
          </a:p>
        </p:txBody>
      </p:sp>
    </p:spTree>
    <p:extLst>
      <p:ext uri="{BB962C8B-B14F-4D97-AF65-F5344CB8AC3E}">
        <p14:creationId xmlns:p14="http://schemas.microsoft.com/office/powerpoint/2010/main" val="15643464"/>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4C433F-A82B-31BB-CFCB-1960902175EB}"/>
              </a:ext>
            </a:extLst>
          </p:cNvPr>
          <p:cNvPicPr>
            <a:picLocks noChangeAspect="1"/>
          </p:cNvPicPr>
          <p:nvPr/>
        </p:nvPicPr>
        <p:blipFill>
          <a:blip r:embed="rId2"/>
          <a:stretch>
            <a:fillRect/>
          </a:stretch>
        </p:blipFill>
        <p:spPr>
          <a:xfrm>
            <a:off x="3522254" y="112947"/>
            <a:ext cx="2675822" cy="1244216"/>
          </a:xfrm>
          <a:prstGeom prst="rect">
            <a:avLst/>
          </a:prstGeom>
        </p:spPr>
      </p:pic>
      <p:sp>
        <p:nvSpPr>
          <p:cNvPr id="7" name="Title 6">
            <a:extLst>
              <a:ext uri="{FF2B5EF4-FFF2-40B4-BE49-F238E27FC236}">
                <a16:creationId xmlns:a16="http://schemas.microsoft.com/office/drawing/2014/main" id="{33716BA5-AFA7-635B-67F2-1B04F4325A65}"/>
              </a:ext>
            </a:extLst>
          </p:cNvPr>
          <p:cNvSpPr>
            <a:spLocks noGrp="1"/>
          </p:cNvSpPr>
          <p:nvPr>
            <p:ph type="title"/>
          </p:nvPr>
        </p:nvSpPr>
        <p:spPr>
          <a:xfrm>
            <a:off x="462013" y="1357163"/>
            <a:ext cx="9201751" cy="770022"/>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DEPARTMENT OF COMPUTER SCIENCE AND ENGINEERING</a:t>
            </a:r>
          </a:p>
        </p:txBody>
      </p:sp>
      <p:sp>
        <p:nvSpPr>
          <p:cNvPr id="8" name="Content Placeholder 7">
            <a:extLst>
              <a:ext uri="{FF2B5EF4-FFF2-40B4-BE49-F238E27FC236}">
                <a16:creationId xmlns:a16="http://schemas.microsoft.com/office/drawing/2014/main" id="{70465765-F347-11C8-DD82-3C5041E9D9DA}"/>
              </a:ext>
            </a:extLst>
          </p:cNvPr>
          <p:cNvSpPr>
            <a:spLocks noGrp="1"/>
          </p:cNvSpPr>
          <p:nvPr>
            <p:ph idx="1"/>
          </p:nvPr>
        </p:nvSpPr>
        <p:spPr>
          <a:xfrm>
            <a:off x="561831" y="1963553"/>
            <a:ext cx="8596668" cy="4381539"/>
          </a:xfrm>
        </p:spPr>
        <p:txBody>
          <a:bodyPr>
            <a:normAutofit/>
          </a:bodyPr>
          <a:lstStyle/>
          <a:p>
            <a:pPr marL="0" indent="0" algn="ctr">
              <a:buNone/>
            </a:pPr>
            <a:r>
              <a:rPr lang="en-US" sz="28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STUDENT E-NOTES</a:t>
            </a:r>
          </a:p>
          <a:p>
            <a:pPr marL="0" indent="0">
              <a:buNone/>
            </a:pPr>
            <a:r>
              <a:rPr lang="en-US" sz="1600" b="1" dirty="0">
                <a:latin typeface="Calibri" panose="020F0502020204030204" pitchFamily="34" charset="0"/>
                <a:cs typeface="Calibri" panose="020F0502020204030204" pitchFamily="34" charset="0"/>
              </a:rPr>
              <a:t>                                                                       </a:t>
            </a:r>
            <a:r>
              <a:rPr lang="en-US" sz="1600" b="1" dirty="0">
                <a:latin typeface="Times New Roman" panose="02020603050405020304" pitchFamily="18" charset="0"/>
                <a:cs typeface="Times New Roman" panose="02020603050405020304" pitchFamily="18" charset="0"/>
              </a:rPr>
              <a:t>under the guidance of</a:t>
            </a:r>
          </a:p>
          <a:p>
            <a:pPr marL="0" indent="0">
              <a:buNone/>
            </a:pPr>
            <a:r>
              <a:rPr lang="en-US" sz="1600" b="1" dirty="0">
                <a:latin typeface="Calibri" panose="020F0502020204030204" pitchFamily="34" charset="0"/>
                <a:cs typeface="Calibri" panose="020F0502020204030204" pitchFamily="34" charset="0"/>
              </a:rPr>
              <a:t>                                                                     </a:t>
            </a:r>
            <a:r>
              <a:rPr lang="en-US" sz="2400" b="1" dirty="0">
                <a:latin typeface="Times New Roman" panose="02020603050405020304" pitchFamily="18" charset="0"/>
                <a:cs typeface="Times New Roman" panose="02020603050405020304" pitchFamily="18" charset="0"/>
              </a:rPr>
              <a:t>Raheem </a:t>
            </a:r>
            <a:r>
              <a:rPr lang="en-US" sz="2400" b="1" dirty="0" err="1">
                <a:latin typeface="Times New Roman" panose="02020603050405020304" pitchFamily="18" charset="0"/>
                <a:cs typeface="Times New Roman" panose="02020603050405020304" pitchFamily="18" charset="0"/>
              </a:rPr>
              <a:t>Unnisa</a:t>
            </a:r>
            <a:endParaRPr lang="en-US" sz="2400" b="1" dirty="0">
              <a:latin typeface="Times New Roman" panose="02020603050405020304" pitchFamily="18" charset="0"/>
              <a:cs typeface="Times New Roman" panose="02020603050405020304" pitchFamily="18" charset="0"/>
            </a:endParaRPr>
          </a:p>
          <a:p>
            <a:pPr marL="0" indent="0">
              <a:buNone/>
            </a:pPr>
            <a:r>
              <a:rPr lang="en-US" sz="1600" b="1" dirty="0">
                <a:latin typeface="Calibri" panose="020F0502020204030204" pitchFamily="34" charset="0"/>
                <a:cs typeface="Calibri" panose="020F0502020204030204" pitchFamily="34" charset="0"/>
              </a:rPr>
              <a:t>                                                                       (</a:t>
            </a:r>
            <a:r>
              <a:rPr lang="en-US" sz="1600" b="1" dirty="0">
                <a:latin typeface="Times New Roman" panose="02020603050405020304" pitchFamily="18" charset="0"/>
                <a:cs typeface="Times New Roman" panose="02020603050405020304" pitchFamily="18" charset="0"/>
              </a:rPr>
              <a:t>Associate professor)</a:t>
            </a:r>
          </a:p>
          <a:p>
            <a:pPr marL="0" indent="0">
              <a:buNone/>
            </a:pPr>
            <a:r>
              <a:rPr lang="en-US" sz="28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BY</a:t>
            </a:r>
          </a:p>
          <a:p>
            <a:pPr marL="0" indent="0">
              <a:buNone/>
            </a:pPr>
            <a:r>
              <a:rPr lang="en-US" sz="2000" b="1" dirty="0">
                <a:latin typeface="Times New Roman" panose="02020603050405020304" pitchFamily="18" charset="0"/>
                <a:cs typeface="Times New Roman" panose="02020603050405020304" pitchFamily="18" charset="0"/>
              </a:rPr>
              <a:t>                                           E.SHIVANI(197R1A05K7)</a:t>
            </a:r>
          </a:p>
          <a:p>
            <a:pPr marL="0" indent="0" algn="ctr">
              <a:buNone/>
            </a:pPr>
            <a:r>
              <a:rPr lang="en-US" sz="2000" b="1" dirty="0">
                <a:latin typeface="Times New Roman" panose="02020603050405020304" pitchFamily="18" charset="0"/>
                <a:cs typeface="Times New Roman" panose="02020603050405020304" pitchFamily="18" charset="0"/>
              </a:rPr>
              <a:t>  G.VIDYADHARI(197R1A05L2)</a:t>
            </a:r>
          </a:p>
          <a:p>
            <a:pPr marL="0" indent="0" algn="ctr">
              <a:buNone/>
            </a:pPr>
            <a:r>
              <a:rPr lang="en-US" sz="2000" b="1" dirty="0">
                <a:latin typeface="Times New Roman" panose="02020603050405020304" pitchFamily="18" charset="0"/>
                <a:cs typeface="Times New Roman" panose="02020603050405020304" pitchFamily="18" charset="0"/>
              </a:rPr>
              <a:t> D.SUMANTH(197R1A05K6)</a:t>
            </a:r>
            <a:endParaRPr lang="en-US"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9916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7DE12-C971-BD9C-F85A-7A745D72930E}"/>
              </a:ext>
            </a:extLst>
          </p:cNvPr>
          <p:cNvSpPr>
            <a:spLocks noGrp="1"/>
          </p:cNvSpPr>
          <p:nvPr>
            <p:ph type="title"/>
          </p:nvPr>
        </p:nvSpPr>
        <p:spPr>
          <a:xfrm>
            <a:off x="378349" y="476590"/>
            <a:ext cx="8756025" cy="5899981"/>
          </a:xfrm>
        </p:spPr>
        <p:txBody>
          <a:bodyPr>
            <a:normAutofit/>
          </a:bodyPr>
          <a:lstStyle/>
          <a:p>
            <a:r>
              <a:rPr lang="en-IN" sz="3200" b="1" dirty="0">
                <a:solidFill>
                  <a:schemeClr val="tx1"/>
                </a:solidFill>
              </a:rPr>
              <a:t>ARCHITECTURE</a:t>
            </a:r>
          </a:p>
        </p:txBody>
      </p:sp>
      <p:sp>
        <p:nvSpPr>
          <p:cNvPr id="3" name="Content Placeholder 2">
            <a:extLst>
              <a:ext uri="{FF2B5EF4-FFF2-40B4-BE49-F238E27FC236}">
                <a16:creationId xmlns:a16="http://schemas.microsoft.com/office/drawing/2014/main" id="{1542E820-F14E-5E26-D7A1-DE1F09055161}"/>
              </a:ext>
            </a:extLst>
          </p:cNvPr>
          <p:cNvSpPr>
            <a:spLocks noGrp="1"/>
          </p:cNvSpPr>
          <p:nvPr>
            <p:ph idx="1"/>
          </p:nvPr>
        </p:nvSpPr>
        <p:spPr>
          <a:xfrm>
            <a:off x="624334" y="1078031"/>
            <a:ext cx="8596668" cy="5298545"/>
          </a:xfrm>
        </p:spPr>
        <p:txBody>
          <a:bodyPr/>
          <a:lstStyle/>
          <a:p>
            <a:pPr marL="0" indent="0">
              <a:lnSpc>
                <a:spcPct val="150000"/>
              </a:lnSpc>
              <a:buNone/>
            </a:pPr>
            <a:endParaRPr lang="en-IN" sz="1800" dirty="0">
              <a:solidFill>
                <a:srgbClr val="000000"/>
              </a:solidFill>
              <a:effectLst/>
              <a:latin typeface="Calibri" panose="020F0502020204030204" pitchFamily="34" charset="0"/>
              <a:ea typeface="Calibri" panose="020F0502020204030204" pitchFamily="34" charset="0"/>
            </a:endParaRPr>
          </a:p>
          <a:p>
            <a:pPr marL="0" indent="0">
              <a:buNone/>
            </a:pPr>
            <a:endParaRPr lang="en-IN" dirty="0"/>
          </a:p>
        </p:txBody>
      </p:sp>
      <p:sp>
        <p:nvSpPr>
          <p:cNvPr id="5" name="Rectangle 3">
            <a:extLst>
              <a:ext uri="{FF2B5EF4-FFF2-40B4-BE49-F238E27FC236}">
                <a16:creationId xmlns:a16="http://schemas.microsoft.com/office/drawing/2014/main" id="{B3213C66-4567-B716-7CEB-4983236DB302}"/>
              </a:ext>
            </a:extLst>
          </p:cNvPr>
          <p:cNvSpPr>
            <a:spLocks noChangeArrowheads="1"/>
          </p:cNvSpPr>
          <p:nvPr/>
        </p:nvSpPr>
        <p:spPr bwMode="auto">
          <a:xfrm>
            <a:off x="529424" y="2774320"/>
            <a:ext cx="49564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98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ea typeface="Palatino Linotype" panose="02040502050505030304" pitchFamily="18" charset="0"/>
                <a:cs typeface="Palatino Linotype" panose="0204050205050503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5C8714FC-5C9C-9BCB-A1FF-62E2BFEDD657}"/>
              </a:ext>
            </a:extLst>
          </p:cNvPr>
          <p:cNvSpPr>
            <a:spLocks noChangeArrowheads="1"/>
          </p:cNvSpPr>
          <p:nvPr/>
        </p:nvSpPr>
        <p:spPr bwMode="auto">
          <a:xfrm>
            <a:off x="302150" y="801877"/>
            <a:ext cx="49244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98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297FC71D-707B-9808-243B-74E6596D07FC}"/>
              </a:ext>
            </a:extLst>
          </p:cNvPr>
          <p:cNvSpPr>
            <a:spLocks noChangeArrowheads="1"/>
          </p:cNvSpPr>
          <p:nvPr/>
        </p:nvSpPr>
        <p:spPr bwMode="auto">
          <a:xfrm>
            <a:off x="378350" y="22668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9875" algn="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ea typeface="Palatino Linotype" panose="02040502050505030304" pitchFamily="18" charset="0"/>
                <a:cs typeface="Palatino Linotype" panose="0204050205050503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F53C3763-5582-B0DF-D415-2B0EA13EACFB}"/>
              </a:ext>
            </a:extLst>
          </p:cNvPr>
          <p:cNvSpPr txBox="1"/>
          <p:nvPr/>
        </p:nvSpPr>
        <p:spPr>
          <a:xfrm>
            <a:off x="206735" y="4981899"/>
            <a:ext cx="10034546" cy="369332"/>
          </a:xfrm>
          <a:prstGeom prst="rect">
            <a:avLst/>
          </a:prstGeom>
          <a:noFill/>
        </p:spPr>
        <p:txBody>
          <a:bodyPr wrap="square">
            <a:spAutoFit/>
          </a:bodyPr>
          <a:lstStyle/>
          <a:p>
            <a:r>
              <a:rPr lang="en-IN" sz="1800" dirty="0">
                <a:solidFill>
                  <a:srgbClr val="000000"/>
                </a:solidFill>
                <a:effectLst/>
                <a:latin typeface="Calibri" panose="020F0502020204030204" pitchFamily="34" charset="0"/>
                <a:ea typeface="Calibri" panose="020F0502020204030204" pitchFamily="34" charset="0"/>
              </a:rPr>
              <a:t> </a:t>
            </a:r>
            <a:endParaRPr lang="en-IN" dirty="0"/>
          </a:p>
        </p:txBody>
      </p:sp>
      <p:pic>
        <p:nvPicPr>
          <p:cNvPr id="4" name="Picture 3">
            <a:extLst>
              <a:ext uri="{FF2B5EF4-FFF2-40B4-BE49-F238E27FC236}">
                <a16:creationId xmlns:a16="http://schemas.microsoft.com/office/drawing/2014/main" id="{D177DE4F-EA96-B13D-F6B2-D0B1EEDE7D29}"/>
              </a:ext>
            </a:extLst>
          </p:cNvPr>
          <p:cNvPicPr>
            <a:picLocks noChangeAspect="1"/>
          </p:cNvPicPr>
          <p:nvPr/>
        </p:nvPicPr>
        <p:blipFill>
          <a:blip r:embed="rId2"/>
          <a:stretch>
            <a:fillRect/>
          </a:stretch>
        </p:blipFill>
        <p:spPr>
          <a:xfrm>
            <a:off x="464392" y="1078031"/>
            <a:ext cx="6858019" cy="3999244"/>
          </a:xfrm>
          <a:prstGeom prst="rect">
            <a:avLst/>
          </a:prstGeom>
        </p:spPr>
      </p:pic>
    </p:spTree>
    <p:extLst>
      <p:ext uri="{BB962C8B-B14F-4D97-AF65-F5344CB8AC3E}">
        <p14:creationId xmlns:p14="http://schemas.microsoft.com/office/powerpoint/2010/main" val="2601895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EC14F-D66D-98EA-6D65-EB0FE211C1A9}"/>
              </a:ext>
            </a:extLst>
          </p:cNvPr>
          <p:cNvSpPr>
            <a:spLocks noGrp="1"/>
          </p:cNvSpPr>
          <p:nvPr>
            <p:ph type="title"/>
          </p:nvPr>
        </p:nvSpPr>
        <p:spPr>
          <a:xfrm>
            <a:off x="840963" y="1270000"/>
            <a:ext cx="8596668" cy="1320800"/>
          </a:xfrm>
        </p:spPr>
        <p:txBody>
          <a:bodyPr>
            <a:normAutofit/>
          </a:bodyPr>
          <a:lstStyle/>
          <a:p>
            <a:r>
              <a:rPr lang="en-IN" sz="3200" b="1" dirty="0">
                <a:solidFill>
                  <a:schemeClr val="tx1"/>
                </a:solidFill>
              </a:rPr>
              <a:t>MODULE SPECIFICATIONS:</a:t>
            </a:r>
          </a:p>
        </p:txBody>
      </p:sp>
      <p:sp>
        <p:nvSpPr>
          <p:cNvPr id="3" name="Content Placeholder 2">
            <a:extLst>
              <a:ext uri="{FF2B5EF4-FFF2-40B4-BE49-F238E27FC236}">
                <a16:creationId xmlns:a16="http://schemas.microsoft.com/office/drawing/2014/main" id="{C619ECDC-AB12-7633-F0C6-66FB419B846F}"/>
              </a:ext>
            </a:extLst>
          </p:cNvPr>
          <p:cNvSpPr>
            <a:spLocks noGrp="1"/>
          </p:cNvSpPr>
          <p:nvPr>
            <p:ph idx="1"/>
          </p:nvPr>
        </p:nvSpPr>
        <p:spPr>
          <a:xfrm>
            <a:off x="677334" y="1930400"/>
            <a:ext cx="8596668" cy="3880773"/>
          </a:xfrm>
        </p:spPr>
        <p:txBody>
          <a:bodyPr/>
          <a:lstStyle/>
          <a:p>
            <a:pPr>
              <a:buFont typeface="Wingdings" panose="05000000000000000000" pitchFamily="2" charset="2"/>
              <a:buChar char="v"/>
            </a:pPr>
            <a:r>
              <a:rPr lang="en-IN" sz="2000" dirty="0">
                <a:latin typeface="Calibri" panose="020F0502020204030204" pitchFamily="34" charset="0"/>
                <a:cs typeface="Calibri" panose="020F0502020204030204" pitchFamily="34" charset="0"/>
              </a:rPr>
              <a:t>Student:</a:t>
            </a:r>
            <a:r>
              <a:rPr lang="en-US" sz="2000" dirty="0">
                <a:solidFill>
                  <a:srgbClr val="808080"/>
                </a:solidFill>
                <a:effectLst/>
                <a:latin typeface="Calibri" panose="020F0502020204030204" pitchFamily="34" charset="0"/>
                <a:ea typeface="Times New Roman" panose="02020603050405020304" pitchFamily="18" charset="0"/>
                <a:cs typeface="Calibri" panose="020F0502020204030204" pitchFamily="34" charset="0"/>
              </a:rPr>
              <a:t>Students register on the website and login to access the notes uploaded by teachers and view them or download it. </a:t>
            </a:r>
            <a:endPar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v"/>
            </a:pPr>
            <a:r>
              <a:rPr lang="en-IN" sz="2000" dirty="0">
                <a:latin typeface="Calibri" panose="020F0502020204030204" pitchFamily="34" charset="0"/>
                <a:cs typeface="Calibri" panose="020F0502020204030204" pitchFamily="34" charset="0"/>
              </a:rPr>
              <a:t>Teacher:</a:t>
            </a:r>
            <a:r>
              <a:rPr lang="en-US" sz="2000" dirty="0">
                <a:solidFill>
                  <a:srgbClr val="808080"/>
                </a:solidFill>
                <a:effectLst/>
                <a:latin typeface="Calibri" panose="020F0502020204030204" pitchFamily="34" charset="0"/>
                <a:ea typeface="Times New Roman" panose="02020603050405020304" pitchFamily="18" charset="0"/>
                <a:cs typeface="Calibri" panose="020F0502020204030204" pitchFamily="34" charset="0"/>
              </a:rPr>
              <a:t>The teacher has to first register on the website and then login to upload the note. Teacher can even delete the notes by logging in. </a:t>
            </a:r>
            <a:endPar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v"/>
            </a:pPr>
            <a:r>
              <a:rPr lang="en-IN" sz="2000" dirty="0">
                <a:latin typeface="Calibri" panose="020F0502020204030204" pitchFamily="34" charset="0"/>
                <a:cs typeface="Calibri" panose="020F0502020204030204" pitchFamily="34" charset="0"/>
              </a:rPr>
              <a:t>Notes:</a:t>
            </a:r>
            <a:r>
              <a:rPr lang="en-US" sz="2000" dirty="0">
                <a:solidFill>
                  <a:srgbClr val="808080"/>
                </a:solidFill>
                <a:effectLst/>
                <a:latin typeface="Calibri" panose="020F0502020204030204" pitchFamily="34" charset="0"/>
                <a:ea typeface="Times New Roman" panose="02020603050405020304" pitchFamily="18" charset="0"/>
                <a:cs typeface="Calibri" panose="020F0502020204030204" pitchFamily="34" charset="0"/>
              </a:rPr>
              <a:t>Notes can be uploaded and deleted by teacher and student. It can be downloaded by every student and teacher. </a:t>
            </a:r>
            <a:endPar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v"/>
            </a:pPr>
            <a:r>
              <a:rPr lang="en-IN" sz="2000" dirty="0">
                <a:latin typeface="Calibri" panose="020F0502020204030204" pitchFamily="34" charset="0"/>
                <a:cs typeface="Calibri" panose="020F0502020204030204" pitchFamily="34" charset="0"/>
              </a:rPr>
              <a:t>Admin:</a:t>
            </a:r>
            <a:r>
              <a:rPr lang="en-US" sz="2000" dirty="0">
                <a:solidFill>
                  <a:srgbClr val="808080"/>
                </a:solidFill>
                <a:effectLst/>
                <a:latin typeface="Calibri" panose="020F0502020204030204" pitchFamily="34" charset="0"/>
                <a:ea typeface="Times New Roman" panose="02020603050405020304" pitchFamily="18" charset="0"/>
                <a:cs typeface="Calibri" panose="020F0502020204030204" pitchFamily="34" charset="0"/>
              </a:rPr>
              <a:t>The notes are managed by admin. He has rights to approve or disapprove the notes uploaded by particular user. </a:t>
            </a:r>
            <a:endPar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265653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9758C-3C2E-1A1F-C8F6-6D1A6D9F31C4}"/>
              </a:ext>
            </a:extLst>
          </p:cNvPr>
          <p:cNvSpPr>
            <a:spLocks noGrp="1"/>
          </p:cNvSpPr>
          <p:nvPr>
            <p:ph type="title"/>
          </p:nvPr>
        </p:nvSpPr>
        <p:spPr>
          <a:xfrm>
            <a:off x="343379" y="257397"/>
            <a:ext cx="8596668" cy="678511"/>
          </a:xfrm>
        </p:spPr>
        <p:txBody>
          <a:bodyPr>
            <a:normAutofit/>
          </a:bodyPr>
          <a:lstStyle/>
          <a:p>
            <a:r>
              <a:rPr lang="en-IN" sz="3200" b="1" dirty="0">
                <a:solidFill>
                  <a:schemeClr val="tx1"/>
                </a:solidFill>
              </a:rPr>
              <a:t>UML DIAGRAMS</a:t>
            </a:r>
          </a:p>
        </p:txBody>
      </p:sp>
      <p:sp>
        <p:nvSpPr>
          <p:cNvPr id="3" name="Content Placeholder 2">
            <a:extLst>
              <a:ext uri="{FF2B5EF4-FFF2-40B4-BE49-F238E27FC236}">
                <a16:creationId xmlns:a16="http://schemas.microsoft.com/office/drawing/2014/main" id="{2CEB65AE-C0F7-BB23-3308-B6F39B195726}"/>
              </a:ext>
            </a:extLst>
          </p:cNvPr>
          <p:cNvSpPr>
            <a:spLocks noGrp="1"/>
          </p:cNvSpPr>
          <p:nvPr>
            <p:ph idx="1"/>
          </p:nvPr>
        </p:nvSpPr>
        <p:spPr>
          <a:xfrm>
            <a:off x="343379" y="935908"/>
            <a:ext cx="9715022" cy="5019619"/>
          </a:xfrm>
        </p:spPr>
        <p:txBody>
          <a:bodyPr/>
          <a:lstStyle/>
          <a:p>
            <a:pPr marL="0" indent="0">
              <a:lnSpc>
                <a:spcPct val="150000"/>
              </a:lnSpc>
              <a:buNone/>
            </a:pPr>
            <a:r>
              <a:rPr lang="en-IN" sz="1800" dirty="0">
                <a:solidFill>
                  <a:srgbClr val="222222"/>
                </a:solidFill>
                <a:effectLst/>
                <a:latin typeface="Times New Roman" panose="02020603050405020304" pitchFamily="18" charset="0"/>
                <a:ea typeface="Times New Roman" panose="02020603050405020304" pitchFamily="18" charset="0"/>
              </a:rPr>
              <a:t>A UML diagram is a diagram with the purpose of visually representing a system along with its main actors, roles, actions, artifacts or classes, in order to better understand, alter, maintain, or document information about the system.</a:t>
            </a:r>
          </a:p>
          <a:p>
            <a:pPr marL="0" indent="0">
              <a:buNone/>
            </a:pPr>
            <a:r>
              <a:rPr lang="en-IN" dirty="0">
                <a:solidFill>
                  <a:srgbClr val="222222"/>
                </a:solidFill>
                <a:latin typeface="Times New Roman" panose="02020603050405020304" pitchFamily="18" charset="0"/>
              </a:rPr>
              <a:t>The following are the UML diagrams of our project:</a:t>
            </a:r>
          </a:p>
          <a:p>
            <a:r>
              <a:rPr lang="en-IN" dirty="0">
                <a:solidFill>
                  <a:srgbClr val="222222"/>
                </a:solidFill>
                <a:latin typeface="Times New Roman" panose="02020603050405020304" pitchFamily="18" charset="0"/>
              </a:rPr>
              <a:t>Class Diagram</a:t>
            </a:r>
          </a:p>
          <a:p>
            <a:r>
              <a:rPr lang="en-IN" dirty="0">
                <a:solidFill>
                  <a:srgbClr val="222222"/>
                </a:solidFill>
                <a:latin typeface="Times New Roman" panose="02020603050405020304" pitchFamily="18" charset="0"/>
              </a:rPr>
              <a:t>Use Case Diagram</a:t>
            </a:r>
          </a:p>
          <a:p>
            <a:r>
              <a:rPr lang="en-IN" dirty="0">
                <a:solidFill>
                  <a:srgbClr val="222222"/>
                </a:solidFill>
                <a:latin typeface="Times New Roman" panose="02020603050405020304" pitchFamily="18" charset="0"/>
              </a:rPr>
              <a:t>Data Flow Diagram</a:t>
            </a:r>
          </a:p>
        </p:txBody>
      </p:sp>
    </p:spTree>
    <p:extLst>
      <p:ext uri="{BB962C8B-B14F-4D97-AF65-F5344CB8AC3E}">
        <p14:creationId xmlns:p14="http://schemas.microsoft.com/office/powerpoint/2010/main" val="1428888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FB2E2-4CE0-931F-98AF-1DB1F3EF0C3F}"/>
              </a:ext>
            </a:extLst>
          </p:cNvPr>
          <p:cNvSpPr>
            <a:spLocks noGrp="1"/>
          </p:cNvSpPr>
          <p:nvPr>
            <p:ph type="title"/>
          </p:nvPr>
        </p:nvSpPr>
        <p:spPr>
          <a:xfrm>
            <a:off x="311574" y="571168"/>
            <a:ext cx="8596668" cy="678511"/>
          </a:xfrm>
        </p:spPr>
        <p:txBody>
          <a:bodyPr>
            <a:normAutofit/>
          </a:bodyPr>
          <a:lstStyle/>
          <a:p>
            <a:r>
              <a:rPr lang="en-IN" sz="3200" b="1" dirty="0">
                <a:solidFill>
                  <a:schemeClr val="tx1"/>
                </a:solidFill>
              </a:rPr>
              <a:t>                       Use Case Diagram</a:t>
            </a:r>
          </a:p>
        </p:txBody>
      </p:sp>
      <p:pic>
        <p:nvPicPr>
          <p:cNvPr id="6" name="Content Placeholder 5">
            <a:extLst>
              <a:ext uri="{FF2B5EF4-FFF2-40B4-BE49-F238E27FC236}">
                <a16:creationId xmlns:a16="http://schemas.microsoft.com/office/drawing/2014/main" id="{F0937158-C684-33C2-DBD9-D0C1C5C2FBC5}"/>
              </a:ext>
            </a:extLst>
          </p:cNvPr>
          <p:cNvPicPr>
            <a:picLocks noGrp="1" noChangeAspect="1"/>
          </p:cNvPicPr>
          <p:nvPr>
            <p:ph idx="1"/>
          </p:nvPr>
        </p:nvPicPr>
        <p:blipFill>
          <a:blip r:embed="rId2"/>
          <a:stretch>
            <a:fillRect/>
          </a:stretch>
        </p:blipFill>
        <p:spPr>
          <a:xfrm>
            <a:off x="1140000" y="1376414"/>
            <a:ext cx="6939815" cy="4665612"/>
          </a:xfrm>
          <a:prstGeom prst="rect">
            <a:avLst/>
          </a:prstGeom>
        </p:spPr>
      </p:pic>
    </p:spTree>
    <p:extLst>
      <p:ext uri="{BB962C8B-B14F-4D97-AF65-F5344CB8AC3E}">
        <p14:creationId xmlns:p14="http://schemas.microsoft.com/office/powerpoint/2010/main" val="1692467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E4FEC-AB2E-D2E4-008C-0C7F64DE3BDC}"/>
              </a:ext>
            </a:extLst>
          </p:cNvPr>
          <p:cNvSpPr>
            <a:spLocks noGrp="1"/>
          </p:cNvSpPr>
          <p:nvPr>
            <p:ph type="title"/>
          </p:nvPr>
        </p:nvSpPr>
        <p:spPr>
          <a:xfrm>
            <a:off x="-708084" y="615599"/>
            <a:ext cx="10880165" cy="898497"/>
          </a:xfrm>
        </p:spPr>
        <p:txBody>
          <a:bodyPr>
            <a:normAutofit/>
          </a:bodyPr>
          <a:lstStyle/>
          <a:p>
            <a:r>
              <a:rPr lang="en-IN" sz="3200" b="1" dirty="0">
                <a:solidFill>
                  <a:schemeClr val="tx1"/>
                </a:solidFill>
              </a:rPr>
              <a:t>                   Class Diagram</a:t>
            </a:r>
          </a:p>
        </p:txBody>
      </p:sp>
      <p:pic>
        <p:nvPicPr>
          <p:cNvPr id="6" name="Content Placeholder 5">
            <a:extLst>
              <a:ext uri="{FF2B5EF4-FFF2-40B4-BE49-F238E27FC236}">
                <a16:creationId xmlns:a16="http://schemas.microsoft.com/office/drawing/2014/main" id="{B5BF4E94-16E8-6BE0-7B35-729646A4CE68}"/>
              </a:ext>
            </a:extLst>
          </p:cNvPr>
          <p:cNvPicPr>
            <a:picLocks noGrp="1" noChangeAspect="1"/>
          </p:cNvPicPr>
          <p:nvPr>
            <p:ph idx="1"/>
          </p:nvPr>
        </p:nvPicPr>
        <p:blipFill>
          <a:blip r:embed="rId2"/>
          <a:stretch>
            <a:fillRect/>
          </a:stretch>
        </p:blipFill>
        <p:spPr>
          <a:xfrm>
            <a:off x="1057393" y="1232034"/>
            <a:ext cx="7634219" cy="4675237"/>
          </a:xfrm>
          <a:prstGeom prst="rect">
            <a:avLst/>
          </a:prstGeom>
        </p:spPr>
      </p:pic>
    </p:spTree>
    <p:extLst>
      <p:ext uri="{BB962C8B-B14F-4D97-AF65-F5344CB8AC3E}">
        <p14:creationId xmlns:p14="http://schemas.microsoft.com/office/powerpoint/2010/main" val="2311459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9B392-0CE5-0200-72A5-A6C8D49F7CF8}"/>
              </a:ext>
            </a:extLst>
          </p:cNvPr>
          <p:cNvSpPr>
            <a:spLocks noGrp="1"/>
          </p:cNvSpPr>
          <p:nvPr>
            <p:ph type="title"/>
          </p:nvPr>
        </p:nvSpPr>
        <p:spPr>
          <a:xfrm>
            <a:off x="-352569" y="619225"/>
            <a:ext cx="8596668" cy="964758"/>
          </a:xfrm>
        </p:spPr>
        <p:txBody>
          <a:bodyPr>
            <a:normAutofit/>
          </a:bodyPr>
          <a:lstStyle/>
          <a:p>
            <a:r>
              <a:rPr lang="en-IN" sz="3200" b="1" dirty="0">
                <a:solidFill>
                  <a:schemeClr val="tx1"/>
                </a:solidFill>
              </a:rPr>
              <a:t>                Activity Diagram</a:t>
            </a:r>
          </a:p>
        </p:txBody>
      </p:sp>
      <p:pic>
        <p:nvPicPr>
          <p:cNvPr id="6" name="Content Placeholder 5">
            <a:extLst>
              <a:ext uri="{FF2B5EF4-FFF2-40B4-BE49-F238E27FC236}">
                <a16:creationId xmlns:a16="http://schemas.microsoft.com/office/drawing/2014/main" id="{00497B69-3C05-F352-BEFA-55861CC40BFA}"/>
              </a:ext>
            </a:extLst>
          </p:cNvPr>
          <p:cNvPicPr>
            <a:picLocks noGrp="1" noChangeAspect="1"/>
          </p:cNvPicPr>
          <p:nvPr>
            <p:ph idx="1"/>
          </p:nvPr>
        </p:nvPicPr>
        <p:blipFill>
          <a:blip r:embed="rId2"/>
          <a:stretch>
            <a:fillRect/>
          </a:stretch>
        </p:blipFill>
        <p:spPr>
          <a:xfrm>
            <a:off x="827772" y="1395663"/>
            <a:ext cx="7719461" cy="4543123"/>
          </a:xfrm>
          <a:prstGeom prst="rect">
            <a:avLst/>
          </a:prstGeom>
        </p:spPr>
      </p:pic>
    </p:spTree>
    <p:extLst>
      <p:ext uri="{BB962C8B-B14F-4D97-AF65-F5344CB8AC3E}">
        <p14:creationId xmlns:p14="http://schemas.microsoft.com/office/powerpoint/2010/main" val="2810768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0ECBC-E85D-D819-5091-B092048C328F}"/>
              </a:ext>
            </a:extLst>
          </p:cNvPr>
          <p:cNvSpPr>
            <a:spLocks noGrp="1"/>
          </p:cNvSpPr>
          <p:nvPr>
            <p:ph type="title"/>
          </p:nvPr>
        </p:nvSpPr>
        <p:spPr>
          <a:xfrm>
            <a:off x="677334" y="609600"/>
            <a:ext cx="8596668" cy="766813"/>
          </a:xfrm>
        </p:spPr>
        <p:txBody>
          <a:bodyPr/>
          <a:lstStyle/>
          <a:p>
            <a:r>
              <a:rPr lang="en-US" dirty="0">
                <a:solidFill>
                  <a:schemeClr val="tx1">
                    <a:lumMod val="95000"/>
                    <a:lumOff val="5000"/>
                  </a:schemeClr>
                </a:solidFill>
              </a:rPr>
              <a:t>Sequence Diagram</a:t>
            </a:r>
          </a:p>
        </p:txBody>
      </p:sp>
      <p:pic>
        <p:nvPicPr>
          <p:cNvPr id="4" name="Content Placeholder 3">
            <a:extLst>
              <a:ext uri="{FF2B5EF4-FFF2-40B4-BE49-F238E27FC236}">
                <a16:creationId xmlns:a16="http://schemas.microsoft.com/office/drawing/2014/main" id="{F41A90A9-2D99-19AF-FE61-68D38B57A99C}"/>
              </a:ext>
            </a:extLst>
          </p:cNvPr>
          <p:cNvPicPr>
            <a:picLocks noGrp="1" noChangeAspect="1"/>
          </p:cNvPicPr>
          <p:nvPr>
            <p:ph idx="1"/>
          </p:nvPr>
        </p:nvPicPr>
        <p:blipFill>
          <a:blip r:embed="rId2"/>
          <a:stretch>
            <a:fillRect/>
          </a:stretch>
        </p:blipFill>
        <p:spPr>
          <a:xfrm>
            <a:off x="587141" y="1482725"/>
            <a:ext cx="7921591" cy="4619692"/>
          </a:xfrm>
          <a:prstGeom prst="rect">
            <a:avLst/>
          </a:prstGeom>
        </p:spPr>
      </p:pic>
    </p:spTree>
    <p:extLst>
      <p:ext uri="{BB962C8B-B14F-4D97-AF65-F5344CB8AC3E}">
        <p14:creationId xmlns:p14="http://schemas.microsoft.com/office/powerpoint/2010/main" val="1046482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20F57-70A2-392D-1443-3FD8E931E4C7}"/>
              </a:ext>
            </a:extLst>
          </p:cNvPr>
          <p:cNvSpPr>
            <a:spLocks noGrp="1"/>
          </p:cNvSpPr>
          <p:nvPr>
            <p:ph type="title"/>
          </p:nvPr>
        </p:nvSpPr>
        <p:spPr>
          <a:xfrm>
            <a:off x="301948" y="186088"/>
            <a:ext cx="8596668" cy="737937"/>
          </a:xfrm>
        </p:spPr>
        <p:txBody>
          <a:bodyPr/>
          <a:lstStyle/>
          <a:p>
            <a:r>
              <a:rPr lang="en-US" dirty="0">
                <a:solidFill>
                  <a:schemeClr val="tx1"/>
                </a:solidFill>
              </a:rPr>
              <a:t>SCREENSHOTS:</a:t>
            </a:r>
          </a:p>
        </p:txBody>
      </p:sp>
      <p:pic>
        <p:nvPicPr>
          <p:cNvPr id="4" name="Content Placeholder 3">
            <a:extLst>
              <a:ext uri="{FF2B5EF4-FFF2-40B4-BE49-F238E27FC236}">
                <a16:creationId xmlns:a16="http://schemas.microsoft.com/office/drawing/2014/main" id="{B49BA5AB-D648-CCC9-0E77-6A929C843B07}"/>
              </a:ext>
            </a:extLst>
          </p:cNvPr>
          <p:cNvPicPr>
            <a:picLocks noGrp="1" noChangeAspect="1"/>
          </p:cNvPicPr>
          <p:nvPr>
            <p:ph idx="1"/>
          </p:nvPr>
        </p:nvPicPr>
        <p:blipFill>
          <a:blip r:embed="rId2"/>
          <a:stretch>
            <a:fillRect/>
          </a:stretch>
        </p:blipFill>
        <p:spPr>
          <a:xfrm>
            <a:off x="1511525" y="1068755"/>
            <a:ext cx="3548508" cy="2463366"/>
          </a:xfrm>
          <a:prstGeom prst="rect">
            <a:avLst/>
          </a:prstGeom>
        </p:spPr>
      </p:pic>
      <p:pic>
        <p:nvPicPr>
          <p:cNvPr id="5" name="Picture 4">
            <a:extLst>
              <a:ext uri="{FF2B5EF4-FFF2-40B4-BE49-F238E27FC236}">
                <a16:creationId xmlns:a16="http://schemas.microsoft.com/office/drawing/2014/main" id="{75EFA360-26CE-BC81-F457-753E759A3037}"/>
              </a:ext>
            </a:extLst>
          </p:cNvPr>
          <p:cNvPicPr>
            <a:picLocks noChangeAspect="1"/>
          </p:cNvPicPr>
          <p:nvPr/>
        </p:nvPicPr>
        <p:blipFill>
          <a:blip r:embed="rId3"/>
          <a:stretch>
            <a:fillRect/>
          </a:stretch>
        </p:blipFill>
        <p:spPr>
          <a:xfrm>
            <a:off x="5100691" y="1068755"/>
            <a:ext cx="3898932" cy="2463366"/>
          </a:xfrm>
          <a:prstGeom prst="rect">
            <a:avLst/>
          </a:prstGeom>
        </p:spPr>
      </p:pic>
      <p:pic>
        <p:nvPicPr>
          <p:cNvPr id="6" name="Picture 5">
            <a:extLst>
              <a:ext uri="{FF2B5EF4-FFF2-40B4-BE49-F238E27FC236}">
                <a16:creationId xmlns:a16="http://schemas.microsoft.com/office/drawing/2014/main" id="{63F7C0F1-DF00-D631-3510-3C56589BE800}"/>
              </a:ext>
            </a:extLst>
          </p:cNvPr>
          <p:cNvPicPr>
            <a:picLocks noChangeAspect="1"/>
          </p:cNvPicPr>
          <p:nvPr/>
        </p:nvPicPr>
        <p:blipFill>
          <a:blip r:embed="rId4"/>
          <a:stretch>
            <a:fillRect/>
          </a:stretch>
        </p:blipFill>
        <p:spPr>
          <a:xfrm>
            <a:off x="1591733" y="3676851"/>
            <a:ext cx="3388093" cy="2569946"/>
          </a:xfrm>
          <a:prstGeom prst="rect">
            <a:avLst/>
          </a:prstGeom>
        </p:spPr>
      </p:pic>
      <p:pic>
        <p:nvPicPr>
          <p:cNvPr id="7" name="Picture 6">
            <a:extLst>
              <a:ext uri="{FF2B5EF4-FFF2-40B4-BE49-F238E27FC236}">
                <a16:creationId xmlns:a16="http://schemas.microsoft.com/office/drawing/2014/main" id="{236EA92B-E072-FE0F-F393-BD1F378A498B}"/>
              </a:ext>
            </a:extLst>
          </p:cNvPr>
          <p:cNvPicPr>
            <a:picLocks noChangeAspect="1"/>
          </p:cNvPicPr>
          <p:nvPr/>
        </p:nvPicPr>
        <p:blipFill>
          <a:blip r:embed="rId5"/>
          <a:stretch>
            <a:fillRect/>
          </a:stretch>
        </p:blipFill>
        <p:spPr>
          <a:xfrm>
            <a:off x="5226518" y="3676851"/>
            <a:ext cx="3647278" cy="2463367"/>
          </a:xfrm>
          <a:prstGeom prst="rect">
            <a:avLst/>
          </a:prstGeom>
        </p:spPr>
      </p:pic>
    </p:spTree>
    <p:extLst>
      <p:ext uri="{BB962C8B-B14F-4D97-AF65-F5344CB8AC3E}">
        <p14:creationId xmlns:p14="http://schemas.microsoft.com/office/powerpoint/2010/main" val="1181576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819B94-BC7E-0238-ECB9-01720E47C991}"/>
              </a:ext>
            </a:extLst>
          </p:cNvPr>
          <p:cNvSpPr txBox="1"/>
          <p:nvPr/>
        </p:nvSpPr>
        <p:spPr>
          <a:xfrm>
            <a:off x="670839" y="1153246"/>
            <a:ext cx="6263639" cy="584775"/>
          </a:xfrm>
          <a:prstGeom prst="rect">
            <a:avLst/>
          </a:prstGeom>
          <a:noFill/>
        </p:spPr>
        <p:txBody>
          <a:bodyPr wrap="square">
            <a:spAutoFit/>
          </a:bodyPr>
          <a:lstStyle/>
          <a:p>
            <a:r>
              <a:rPr lang="en-IN" sz="3200" b="1" dirty="0">
                <a:solidFill>
                  <a:srgbClr val="000000"/>
                </a:solidFill>
                <a:effectLst/>
                <a:latin typeface="Calibri" panose="020F0502020204030204" pitchFamily="34" charset="0"/>
                <a:ea typeface="Times New Roman" panose="02020603050405020304" pitchFamily="18" charset="0"/>
              </a:rPr>
              <a:t>CONCLUSION: </a:t>
            </a:r>
            <a:endParaRPr lang="en-IN" sz="3200" b="1" dirty="0"/>
          </a:p>
        </p:txBody>
      </p:sp>
      <p:sp>
        <p:nvSpPr>
          <p:cNvPr id="5" name="TextBox 4">
            <a:extLst>
              <a:ext uri="{FF2B5EF4-FFF2-40B4-BE49-F238E27FC236}">
                <a16:creationId xmlns:a16="http://schemas.microsoft.com/office/drawing/2014/main" id="{8F059EB2-CB0A-8990-9BC5-04BA43461867}"/>
              </a:ext>
            </a:extLst>
          </p:cNvPr>
          <p:cNvSpPr txBox="1"/>
          <p:nvPr/>
        </p:nvSpPr>
        <p:spPr>
          <a:xfrm>
            <a:off x="537341" y="1838596"/>
            <a:ext cx="9145674" cy="3180807"/>
          </a:xfrm>
          <a:prstGeom prst="rect">
            <a:avLst/>
          </a:prstGeom>
          <a:noFill/>
        </p:spPr>
        <p:txBody>
          <a:bodyPr wrap="square">
            <a:spAutoFit/>
          </a:bodyPr>
          <a:lstStyle/>
          <a:p>
            <a:pPr marL="81280" indent="-6350" algn="just">
              <a:lnSpc>
                <a:spcPct val="150000"/>
              </a:lnSpc>
              <a:spcAft>
                <a:spcPts val="875"/>
              </a:spcAft>
            </a:pPr>
            <a:r>
              <a:rPr lang="en-US" dirty="0"/>
              <a:t>This project focuses on the student resources which provides the notes which is explained in class and also provides the previous question paper for reference at time of examination. If student cannot understand the notes they also go through the hyper link which will redirect to lecture videos so they will get the notes in single platform.</a:t>
            </a:r>
          </a:p>
          <a:p>
            <a:pPr marL="81280" indent="-6350" algn="just">
              <a:lnSpc>
                <a:spcPct val="150000"/>
              </a:lnSpc>
              <a:spcAft>
                <a:spcPts val="875"/>
              </a:spcAft>
            </a:pPr>
            <a:endParaRPr lang="en-US" dirty="0"/>
          </a:p>
          <a:p>
            <a:pPr marL="81280" indent="-6350" algn="just">
              <a:lnSpc>
                <a:spcPct val="150000"/>
              </a:lnSpc>
              <a:spcAft>
                <a:spcPts val="875"/>
              </a:spcAft>
            </a:pPr>
            <a:endParaRPr lang="en-IN" dirty="0"/>
          </a:p>
        </p:txBody>
      </p:sp>
    </p:spTree>
    <p:extLst>
      <p:ext uri="{BB962C8B-B14F-4D97-AF65-F5344CB8AC3E}">
        <p14:creationId xmlns:p14="http://schemas.microsoft.com/office/powerpoint/2010/main" val="3215021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9DC13-1049-139B-660C-6630C7D638F2}"/>
              </a:ext>
            </a:extLst>
          </p:cNvPr>
          <p:cNvSpPr>
            <a:spLocks noGrp="1"/>
          </p:cNvSpPr>
          <p:nvPr>
            <p:ph type="title"/>
          </p:nvPr>
        </p:nvSpPr>
        <p:spPr>
          <a:xfrm>
            <a:off x="2968147" y="2768600"/>
            <a:ext cx="8596668" cy="1320800"/>
          </a:xfrm>
        </p:spPr>
        <p:txBody>
          <a:bodyPr/>
          <a:lstStyle/>
          <a:p>
            <a:r>
              <a:rPr lang="en-US" dirty="0">
                <a:solidFill>
                  <a:schemeClr val="tx1"/>
                </a:solidFill>
              </a:rPr>
              <a:t>THANK YOU</a:t>
            </a:r>
          </a:p>
        </p:txBody>
      </p:sp>
    </p:spTree>
    <p:extLst>
      <p:ext uri="{BB962C8B-B14F-4D97-AF65-F5344CB8AC3E}">
        <p14:creationId xmlns:p14="http://schemas.microsoft.com/office/powerpoint/2010/main" val="361078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A56A91-305C-B448-83B3-F15F853A6BED}"/>
              </a:ext>
            </a:extLst>
          </p:cNvPr>
          <p:cNvSpPr txBox="1"/>
          <p:nvPr/>
        </p:nvSpPr>
        <p:spPr>
          <a:xfrm>
            <a:off x="375384" y="910922"/>
            <a:ext cx="8816741" cy="3824317"/>
          </a:xfrm>
          <a:prstGeom prst="rect">
            <a:avLst/>
          </a:prstGeom>
          <a:noFill/>
        </p:spPr>
        <p:txBody>
          <a:bodyPr wrap="square">
            <a:spAutoFit/>
          </a:bodyPr>
          <a:lstStyle/>
          <a:p>
            <a:pPr marL="81280" indent="-6350">
              <a:lnSpc>
                <a:spcPct val="107000"/>
              </a:lnSpc>
              <a:spcAft>
                <a:spcPts val="40"/>
              </a:spcAft>
            </a:pPr>
            <a:r>
              <a:rPr lang="en-IN" sz="2800" dirty="0">
                <a:solidFill>
                  <a:srgbClr val="000000"/>
                </a:solidFill>
                <a:latin typeface="Times New Roman" panose="02020603050405020304" pitchFamily="18" charset="0"/>
                <a:ea typeface="Times New Roman" panose="02020603050405020304" pitchFamily="18" charset="0"/>
              </a:rPr>
              <a:t>    ABSTRACT:</a:t>
            </a:r>
          </a:p>
          <a:p>
            <a:pPr marL="81280" indent="-6350">
              <a:lnSpc>
                <a:spcPct val="107000"/>
              </a:lnSpc>
              <a:spcAft>
                <a:spcPts val="4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Now-a-days many engineering students are facing the problem with lecture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notes.Mainly</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the time of examinations student don’t have the right platform to gain the skills .Our website (STUDENT E-NOTES) will provide the lecture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notes.Here</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in this website all the notes are simply understandable with simple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definitions,flowcharts</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block diagrams.</a:t>
            </a:r>
          </a:p>
          <a:p>
            <a:pPr marL="81280" indent="-6350">
              <a:lnSpc>
                <a:spcPct val="107000"/>
              </a:lnSpc>
              <a:spcAft>
                <a:spcPts val="4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But in all the websites student should search for the particular topic to gather the information required for the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notes.Student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cannot get the unit wise topics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together.Student</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has to visit more than one websites to learn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flowcharts,diagrams,definitions</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all the </a:t>
            </a:r>
            <a:r>
              <a:rPr lang="en-US"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diagrams,definitions</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etc. are provided at one platform.</a:t>
            </a:r>
            <a:endPar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849153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D24AF6-2A1A-1F75-5694-C6081140DAE1}"/>
              </a:ext>
            </a:extLst>
          </p:cNvPr>
          <p:cNvSpPr txBox="1"/>
          <p:nvPr/>
        </p:nvSpPr>
        <p:spPr>
          <a:xfrm>
            <a:off x="965769" y="927838"/>
            <a:ext cx="6422665" cy="593304"/>
          </a:xfrm>
          <a:prstGeom prst="rect">
            <a:avLst/>
          </a:prstGeom>
          <a:noFill/>
        </p:spPr>
        <p:txBody>
          <a:bodyPr wrap="square">
            <a:spAutoFit/>
          </a:bodyPr>
          <a:lstStyle/>
          <a:p>
            <a:pPr marL="81280" indent="-6350" algn="l">
              <a:lnSpc>
                <a:spcPct val="107000"/>
              </a:lnSpc>
              <a:spcAft>
                <a:spcPts val="445"/>
              </a:spcAft>
            </a:pPr>
            <a:r>
              <a:rPr lang="en-IN" sz="3200" b="1" dirty="0">
                <a:solidFill>
                  <a:schemeClr val="tx1">
                    <a:lumMod val="95000"/>
                    <a:lumOff val="5000"/>
                  </a:schemeClr>
                </a:solidFill>
                <a:effectLst/>
                <a:latin typeface="Calibri" panose="020F0502020204030204" pitchFamily="34" charset="0"/>
                <a:ea typeface="Times New Roman" panose="02020603050405020304" pitchFamily="18" charset="0"/>
              </a:rPr>
              <a:t>EXISTING SYSTEM: </a:t>
            </a:r>
            <a:endParaRPr lang="en-IN" sz="3200" b="1" dirty="0">
              <a:solidFill>
                <a:schemeClr val="tx1">
                  <a:lumMod val="95000"/>
                  <a:lumOff val="5000"/>
                </a:schemeClr>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E7F5EFE2-C2BA-EF17-B1DD-C76953883B2D}"/>
              </a:ext>
            </a:extLst>
          </p:cNvPr>
          <p:cNvSpPr txBox="1"/>
          <p:nvPr/>
        </p:nvSpPr>
        <p:spPr>
          <a:xfrm>
            <a:off x="736541" y="1521142"/>
            <a:ext cx="8859845" cy="2951064"/>
          </a:xfrm>
          <a:prstGeom prst="rect">
            <a:avLst/>
          </a:prstGeom>
          <a:noFill/>
        </p:spPr>
        <p:txBody>
          <a:bodyPr wrap="square">
            <a:spAutoFit/>
          </a:bodyPr>
          <a:lstStyle/>
          <a:p>
            <a:pPr marL="81280" indent="457200">
              <a:lnSpc>
                <a:spcPct val="150000"/>
              </a:lnSpc>
              <a:spcAft>
                <a:spcPts val="5"/>
              </a:spcAft>
            </a:pPr>
            <a:r>
              <a:rPr lang="en-IN" sz="1800" dirty="0">
                <a:solidFill>
                  <a:srgbClr val="000000"/>
                </a:solidFill>
                <a:effectLst/>
                <a:latin typeface="Times New Roman" panose="02020603050405020304" pitchFamily="18" charset="0"/>
                <a:ea typeface="Times New Roman" panose="02020603050405020304" pitchFamily="18" charset="0"/>
              </a:rPr>
              <a:t>There are many websites (geeks for geeks ,tutorials point , java tutorial) in the present day but none of them provide unit wise topics .In the existing websites the topic are not easily understandable and does not provide the familiar </a:t>
            </a:r>
            <a:r>
              <a:rPr lang="en-IN" dirty="0">
                <a:solidFill>
                  <a:srgbClr val="000000"/>
                </a:solidFill>
                <a:latin typeface="Times New Roman" panose="02020603050405020304" pitchFamily="18" charset="0"/>
                <a:ea typeface="Times New Roman" panose="02020603050405020304" pitchFamily="18" charset="0"/>
              </a:rPr>
              <a:t>E</a:t>
            </a:r>
            <a:r>
              <a:rPr lang="en-IN" sz="1800" dirty="0">
                <a:solidFill>
                  <a:srgbClr val="000000"/>
                </a:solidFill>
                <a:effectLst/>
                <a:latin typeface="Times New Roman" panose="02020603050405020304" pitchFamily="18" charset="0"/>
                <a:ea typeface="Times New Roman" panose="02020603050405020304" pitchFamily="18" charset="0"/>
              </a:rPr>
              <a:t>xamples. The student cannot able to find the similar lecture notes that is explained by the </a:t>
            </a:r>
            <a:r>
              <a:rPr lang="en-IN" dirty="0">
                <a:solidFill>
                  <a:srgbClr val="000000"/>
                </a:solidFill>
                <a:latin typeface="Times New Roman" panose="02020603050405020304" pitchFamily="18" charset="0"/>
                <a:ea typeface="Times New Roman" panose="02020603050405020304" pitchFamily="18" charset="0"/>
              </a:rPr>
              <a:t>F</a:t>
            </a:r>
            <a:r>
              <a:rPr lang="en-IN" sz="1800" dirty="0">
                <a:solidFill>
                  <a:srgbClr val="000000"/>
                </a:solidFill>
                <a:effectLst/>
                <a:latin typeface="Times New Roman" panose="02020603050405020304" pitchFamily="18" charset="0"/>
                <a:ea typeface="Times New Roman" panose="02020603050405020304" pitchFamily="18" charset="0"/>
              </a:rPr>
              <a:t>aculty. The existing websites may not provide lecture videos.</a:t>
            </a:r>
            <a:br>
              <a:rPr lang="en-IN" sz="1800" dirty="0">
                <a:solidFill>
                  <a:srgbClr val="000000"/>
                </a:solidFill>
                <a:effectLst/>
                <a:latin typeface="Times New Roman" panose="02020603050405020304" pitchFamily="18" charset="0"/>
                <a:ea typeface="Times New Roman" panose="02020603050405020304" pitchFamily="18" charset="0"/>
              </a:rPr>
            </a:br>
            <a:endParaRPr lang="en-IN" sz="1800" dirty="0"/>
          </a:p>
          <a:p>
            <a:pPr marL="81280" indent="457200">
              <a:lnSpc>
                <a:spcPct val="150000"/>
              </a:lnSpc>
              <a:spcAft>
                <a:spcPts val="5"/>
              </a:spcAft>
            </a:pPr>
            <a:endParaRPr lang="en-IN"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80104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F7D9F-FB55-3358-2F56-17A683F3DCFF}"/>
              </a:ext>
            </a:extLst>
          </p:cNvPr>
          <p:cNvSpPr>
            <a:spLocks noGrp="1"/>
          </p:cNvSpPr>
          <p:nvPr>
            <p:ph type="title"/>
          </p:nvPr>
        </p:nvSpPr>
        <p:spPr>
          <a:xfrm>
            <a:off x="889090" y="1331495"/>
            <a:ext cx="8596668" cy="1320800"/>
          </a:xfrm>
        </p:spPr>
        <p:txBody>
          <a:bodyPr/>
          <a:lstStyle/>
          <a:p>
            <a:r>
              <a:rPr lang="en-US" dirty="0">
                <a:solidFill>
                  <a:schemeClr val="tx1"/>
                </a:solidFill>
              </a:rPr>
              <a:t>DISADVANTAGES:</a:t>
            </a:r>
          </a:p>
        </p:txBody>
      </p:sp>
      <p:sp>
        <p:nvSpPr>
          <p:cNvPr id="3" name="Content Placeholder 2">
            <a:extLst>
              <a:ext uri="{FF2B5EF4-FFF2-40B4-BE49-F238E27FC236}">
                <a16:creationId xmlns:a16="http://schemas.microsoft.com/office/drawing/2014/main" id="{48E4742A-3F20-B096-DC3E-7DBF1A991533}"/>
              </a:ext>
            </a:extLst>
          </p:cNvPr>
          <p:cNvSpPr>
            <a:spLocks noGrp="1"/>
          </p:cNvSpPr>
          <p:nvPr>
            <p:ph idx="1"/>
          </p:nvPr>
        </p:nvSpPr>
        <p:spPr>
          <a:xfrm>
            <a:off x="677334" y="2107398"/>
            <a:ext cx="8596668" cy="3880773"/>
          </a:xfrm>
        </p:spPr>
        <p:txBody>
          <a:bodyPr/>
          <a:lstStyle/>
          <a:p>
            <a:pPr marR="452120" fontAlgn="base">
              <a:lnSpc>
                <a:spcPct val="107000"/>
              </a:lnSpc>
              <a:spcBef>
                <a:spcPts val="0"/>
              </a:spcBef>
              <a:spcAft>
                <a:spcPts val="795"/>
              </a:spcAft>
              <a:buClr>
                <a:srgbClr val="808080"/>
              </a:buClr>
              <a:buSzPts val="1400"/>
            </a:pPr>
            <a:r>
              <a:rPr lang="en-US" sz="2000" u="none" strike="noStrike" dirty="0">
                <a:solidFill>
                  <a:srgbClr val="808080"/>
                </a:solidFill>
                <a:effectLst/>
                <a:uFill>
                  <a:solidFill>
                    <a:srgbClr val="000000"/>
                  </a:solidFill>
                </a:uFill>
                <a:latin typeface="Calibri" panose="020F0502020204030204" pitchFamily="34" charset="0"/>
                <a:ea typeface="Times New Roman" panose="02020603050405020304" pitchFamily="18" charset="0"/>
                <a:cs typeface="Calibri" panose="020F0502020204030204" pitchFamily="34" charset="0"/>
              </a:rPr>
              <a:t>The system does not have any criteria to check whether the student or teacher is of particular college or not. </a:t>
            </a:r>
            <a:endParaRPr lang="en-US" sz="2000" u="none" strike="noStrike" dirty="0">
              <a:solidFill>
                <a:srgbClr val="000000"/>
              </a:solidFill>
              <a:effectLst/>
              <a:uFill>
                <a:solidFill>
                  <a:srgbClr val="000000"/>
                </a:solidFill>
              </a:uFill>
              <a:latin typeface="Calibri" panose="020F0502020204030204" pitchFamily="34" charset="0"/>
              <a:ea typeface="Times New Roman" panose="02020603050405020304" pitchFamily="18" charset="0"/>
              <a:cs typeface="Calibri" panose="020F0502020204030204" pitchFamily="34" charset="0"/>
            </a:endParaRPr>
          </a:p>
          <a:p>
            <a:pPr marR="452120" fontAlgn="base">
              <a:lnSpc>
                <a:spcPct val="107000"/>
              </a:lnSpc>
              <a:spcBef>
                <a:spcPts val="0"/>
              </a:spcBef>
              <a:spcAft>
                <a:spcPts val="795"/>
              </a:spcAft>
              <a:buClr>
                <a:srgbClr val="808080"/>
              </a:buClr>
              <a:buSzPts val="1400"/>
            </a:pPr>
            <a:r>
              <a:rPr lang="en-US" sz="2000" u="none" strike="noStrike" dirty="0">
                <a:solidFill>
                  <a:srgbClr val="808080"/>
                </a:solidFill>
                <a:effectLst/>
                <a:uFill>
                  <a:solidFill>
                    <a:srgbClr val="000000"/>
                  </a:solidFill>
                </a:uFill>
                <a:latin typeface="Calibri" panose="020F0502020204030204" pitchFamily="34" charset="0"/>
                <a:ea typeface="Times New Roman" panose="02020603050405020304" pitchFamily="18" charset="0"/>
                <a:cs typeface="Calibri" panose="020F0502020204030204" pitchFamily="34" charset="0"/>
              </a:rPr>
              <a:t>Anyone can register on the system and can access the data. </a:t>
            </a:r>
            <a:endParaRPr lang="en-US" sz="2000" u="none" strike="noStrike" dirty="0">
              <a:solidFill>
                <a:srgbClr val="000000"/>
              </a:solidFill>
              <a:effectLst/>
              <a:uFill>
                <a:solidFill>
                  <a:srgbClr val="000000"/>
                </a:solidFill>
              </a:uFill>
              <a:latin typeface="Calibri" panose="020F0502020204030204" pitchFamily="34" charset="0"/>
              <a:ea typeface="Times New Roman" panose="02020603050405020304" pitchFamily="18" charset="0"/>
              <a:cs typeface="Calibri" panose="020F0502020204030204" pitchFamily="34" charset="0"/>
            </a:endParaRPr>
          </a:p>
          <a:p>
            <a:pPr>
              <a:buFont typeface="Wingdings" panose="05000000000000000000" pitchFamily="2" charset="2"/>
              <a:buChar char="§"/>
            </a:pPr>
            <a:endParaRPr lang="en-US" dirty="0"/>
          </a:p>
        </p:txBody>
      </p:sp>
    </p:spTree>
    <p:extLst>
      <p:ext uri="{BB962C8B-B14F-4D97-AF65-F5344CB8AC3E}">
        <p14:creationId xmlns:p14="http://schemas.microsoft.com/office/powerpoint/2010/main" val="276037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3CA2FF-D090-7FB6-8CDF-5A0CA0BD1891}"/>
              </a:ext>
            </a:extLst>
          </p:cNvPr>
          <p:cNvSpPr txBox="1"/>
          <p:nvPr/>
        </p:nvSpPr>
        <p:spPr>
          <a:xfrm>
            <a:off x="813753" y="852463"/>
            <a:ext cx="10821726" cy="1017907"/>
          </a:xfrm>
          <a:prstGeom prst="rect">
            <a:avLst/>
          </a:prstGeom>
          <a:noFill/>
        </p:spPr>
        <p:txBody>
          <a:bodyPr wrap="square">
            <a:spAutoFit/>
          </a:bodyPr>
          <a:lstStyle/>
          <a:p>
            <a:pPr marL="71755" indent="-6350">
              <a:lnSpc>
                <a:spcPct val="107000"/>
              </a:lnSpc>
              <a:spcAft>
                <a:spcPts val="875"/>
              </a:spcAft>
            </a:pPr>
            <a:r>
              <a:rPr lang="en-IN" sz="3200" b="1" dirty="0">
                <a:solidFill>
                  <a:srgbClr val="000000"/>
                </a:solidFill>
                <a:effectLst/>
                <a:latin typeface="Calibri" panose="020F0502020204030204" pitchFamily="34" charset="0"/>
                <a:ea typeface="Times New Roman" panose="02020603050405020304" pitchFamily="18" charset="0"/>
              </a:rPr>
              <a:t>PROPOSED SYSTEM: </a:t>
            </a:r>
            <a:endParaRPr lang="en-IN" sz="3200" b="1" dirty="0">
              <a:solidFill>
                <a:srgbClr val="000000"/>
              </a:solidFill>
              <a:effectLst/>
              <a:latin typeface="Times New Roman" panose="02020603050405020304" pitchFamily="18" charset="0"/>
              <a:ea typeface="Times New Roman" panose="02020603050405020304" pitchFamily="18" charset="0"/>
            </a:endParaRPr>
          </a:p>
          <a:p>
            <a:pPr marL="71755" indent="-6350" algn="l">
              <a:lnSpc>
                <a:spcPct val="107000"/>
              </a:lnSpc>
              <a:spcAft>
                <a:spcPts val="875"/>
              </a:spcAft>
            </a:pPr>
            <a:endParaRPr lang="en-IN" dirty="0"/>
          </a:p>
        </p:txBody>
      </p:sp>
      <p:sp>
        <p:nvSpPr>
          <p:cNvPr id="5" name="TextBox 4">
            <a:extLst>
              <a:ext uri="{FF2B5EF4-FFF2-40B4-BE49-F238E27FC236}">
                <a16:creationId xmlns:a16="http://schemas.microsoft.com/office/drawing/2014/main" id="{968BCF55-D8F2-49FC-CC92-78C1DE7CC776}"/>
              </a:ext>
            </a:extLst>
          </p:cNvPr>
          <p:cNvSpPr txBox="1"/>
          <p:nvPr/>
        </p:nvSpPr>
        <p:spPr>
          <a:xfrm>
            <a:off x="433137" y="1361417"/>
            <a:ext cx="9009246" cy="4002571"/>
          </a:xfrm>
          <a:prstGeom prst="rect">
            <a:avLst/>
          </a:prstGeom>
          <a:noFill/>
        </p:spPr>
        <p:txBody>
          <a:bodyPr wrap="square">
            <a:spAutoFit/>
          </a:bodyPr>
          <a:lstStyle/>
          <a:p>
            <a:pPr marL="81280" indent="375920" algn="just">
              <a:lnSpc>
                <a:spcPct val="150000"/>
              </a:lnSpc>
              <a:spcAft>
                <a:spcPts val="875"/>
              </a:spcAft>
            </a:pPr>
            <a:r>
              <a:rPr lang="en-IN" sz="1800" dirty="0">
                <a:solidFill>
                  <a:srgbClr val="000000"/>
                </a:solidFill>
                <a:effectLst/>
                <a:latin typeface="Times New Roman" panose="02020603050405020304" pitchFamily="18" charset="0"/>
                <a:ea typeface="Times New Roman" panose="02020603050405020304" pitchFamily="18" charset="0"/>
              </a:rPr>
              <a:t>Our website (STUDENT E-NOTES) will provide complete notes which provided by the college faculty with examples . If student cannot understand from the notes he/she can go through the hyper link which redirect to the lecture videos . This will be easier to students while preparing for the </a:t>
            </a:r>
            <a:r>
              <a:rPr lang="en-IN" dirty="0" err="1">
                <a:solidFill>
                  <a:srgbClr val="000000"/>
                </a:solidFill>
                <a:latin typeface="Times New Roman" panose="02020603050405020304" pitchFamily="18" charset="0"/>
                <a:ea typeface="Times New Roman" panose="02020603050405020304" pitchFamily="18" charset="0"/>
              </a:rPr>
              <a:t>E</a:t>
            </a:r>
            <a:r>
              <a:rPr lang="en-IN" sz="1800" dirty="0" err="1">
                <a:solidFill>
                  <a:srgbClr val="000000"/>
                </a:solidFill>
                <a:effectLst/>
                <a:latin typeface="Times New Roman" panose="02020603050405020304" pitchFamily="18" charset="0"/>
                <a:ea typeface="Times New Roman" panose="02020603050405020304" pitchFamily="18" charset="0"/>
              </a:rPr>
              <a:t>xaminations.The</a:t>
            </a:r>
            <a:r>
              <a:rPr lang="en-IN" sz="1800" dirty="0">
                <a:solidFill>
                  <a:srgbClr val="000000"/>
                </a:solidFill>
                <a:effectLst/>
                <a:latin typeface="Times New Roman" panose="02020603050405020304" pitchFamily="18" charset="0"/>
                <a:ea typeface="Times New Roman" panose="02020603050405020304" pitchFamily="18" charset="0"/>
              </a:rPr>
              <a:t> main purpose of our website is to provide the complete unit wise notes which is sorted in the simplest way which is easily understandable and he/she can get the complete notes at one platform instead of  visiting the many </a:t>
            </a:r>
            <a:r>
              <a:rPr lang="en-IN" sz="1800" dirty="0" err="1">
                <a:solidFill>
                  <a:srgbClr val="000000"/>
                </a:solidFill>
                <a:effectLst/>
                <a:latin typeface="Times New Roman" panose="02020603050405020304" pitchFamily="18" charset="0"/>
                <a:ea typeface="Times New Roman" panose="02020603050405020304" pitchFamily="18" charset="0"/>
              </a:rPr>
              <a:t>websites.To</a:t>
            </a:r>
            <a:r>
              <a:rPr lang="en-IN" sz="1800" dirty="0">
                <a:solidFill>
                  <a:srgbClr val="000000"/>
                </a:solidFill>
                <a:effectLst/>
                <a:latin typeface="Times New Roman" panose="02020603050405020304" pitchFamily="18" charset="0"/>
                <a:ea typeface="Times New Roman" panose="02020603050405020304" pitchFamily="18" charset="0"/>
              </a:rPr>
              <a:t> access the website the student have to login for the security purpose and misuse of data. Provides the previous question papers.</a:t>
            </a:r>
            <a:endParaRPr lang="en-IN" sz="1800" dirty="0"/>
          </a:p>
          <a:p>
            <a:pPr marL="81280" indent="375920" algn="just">
              <a:lnSpc>
                <a:spcPct val="150000"/>
              </a:lnSpc>
              <a:spcAft>
                <a:spcPts val="875"/>
              </a:spcAft>
            </a:pPr>
            <a:endParaRPr lang="en-IN" dirty="0"/>
          </a:p>
        </p:txBody>
      </p:sp>
    </p:spTree>
    <p:extLst>
      <p:ext uri="{BB962C8B-B14F-4D97-AF65-F5344CB8AC3E}">
        <p14:creationId xmlns:p14="http://schemas.microsoft.com/office/powerpoint/2010/main" val="353354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68FCDC-603D-9975-C43A-E030C7415E37}"/>
              </a:ext>
            </a:extLst>
          </p:cNvPr>
          <p:cNvSpPr txBox="1"/>
          <p:nvPr/>
        </p:nvSpPr>
        <p:spPr>
          <a:xfrm>
            <a:off x="500932" y="646075"/>
            <a:ext cx="7776793" cy="4020781"/>
          </a:xfrm>
          <a:prstGeom prst="rect">
            <a:avLst/>
          </a:prstGeom>
          <a:noFill/>
        </p:spPr>
        <p:txBody>
          <a:bodyPr wrap="square">
            <a:spAutoFit/>
          </a:bodyPr>
          <a:lstStyle/>
          <a:p>
            <a:pPr marL="81280" indent="-6350" algn="just">
              <a:lnSpc>
                <a:spcPct val="156000"/>
              </a:lnSpc>
              <a:spcAft>
                <a:spcPts val="1665"/>
              </a:spcAft>
            </a:pPr>
            <a:r>
              <a:rPr lang="en-IN" sz="3200" b="1" dirty="0">
                <a:solidFill>
                  <a:srgbClr val="000000"/>
                </a:solidFill>
                <a:effectLst/>
                <a:latin typeface="Calibri" panose="020F0502020204030204" pitchFamily="34" charset="0"/>
                <a:ea typeface="Times New Roman" panose="02020603050405020304" pitchFamily="18" charset="0"/>
              </a:rPr>
              <a:t>ADVANTAGES:</a:t>
            </a:r>
          </a:p>
          <a:p>
            <a:pPr marL="342900" indent="-342900">
              <a:buFont typeface="Arial" panose="020B0604020202020204" pitchFamily="34" charset="0"/>
              <a:buChar char="•"/>
            </a:pPr>
            <a:r>
              <a:rPr lang="en-IN" sz="2000" u="none" strike="noStrike" dirty="0">
                <a:solidFill>
                  <a:srgbClr val="000000"/>
                </a:solidFill>
                <a:effectLst/>
                <a:uFill>
                  <a:solidFill>
                    <a:srgbClr val="000000"/>
                  </a:solidFill>
                </a:uFill>
                <a:latin typeface="Calibri" panose="020F0502020204030204" pitchFamily="34" charset="0"/>
                <a:ea typeface="Arial" panose="020B0604020202020204" pitchFamily="34" charset="0"/>
                <a:cs typeface="Calibri" panose="020F0502020204030204" pitchFamily="34" charset="0"/>
              </a:rPr>
              <a:t>Can get the complete notes in the single platform.</a:t>
            </a:r>
          </a:p>
          <a:p>
            <a:pPr marL="342900" indent="-342900" fontAlgn="base">
              <a:lnSpc>
                <a:spcPct val="200000"/>
              </a:lnSpc>
              <a:buClr>
                <a:srgbClr val="000000"/>
              </a:buClr>
              <a:buSzPts val="1350"/>
              <a:buFont typeface="Arial" panose="020B0604020202020204" pitchFamily="34" charset="0"/>
              <a:buChar char="•"/>
            </a:pPr>
            <a:r>
              <a:rPr lang="en-IN" sz="2000" u="none" strike="noStrike" dirty="0">
                <a:solidFill>
                  <a:srgbClr val="000000"/>
                </a:solidFill>
                <a:effectLst/>
                <a:uFill>
                  <a:solidFill>
                    <a:srgbClr val="000000"/>
                  </a:solidFill>
                </a:uFill>
                <a:latin typeface="Calibri" panose="020F0502020204030204" pitchFamily="34" charset="0"/>
                <a:ea typeface="Arial" panose="020B0604020202020204" pitchFamily="34" charset="0"/>
                <a:cs typeface="Calibri" panose="020F0502020204030204" pitchFamily="34" charset="0"/>
              </a:rPr>
              <a:t>Can go through the lecture videos for easy understanding.</a:t>
            </a:r>
          </a:p>
          <a:p>
            <a:pPr marL="342900" indent="-342900" fontAlgn="base">
              <a:lnSpc>
                <a:spcPct val="200000"/>
              </a:lnSpc>
              <a:buClr>
                <a:srgbClr val="000000"/>
              </a:buClr>
              <a:buSzPts val="1350"/>
              <a:buFont typeface="Arial" panose="020B0604020202020204" pitchFamily="34" charset="0"/>
              <a:buChar char="•"/>
            </a:pPr>
            <a:r>
              <a:rPr lang="en-IN" sz="2000" u="none" strike="noStrike" dirty="0">
                <a:solidFill>
                  <a:srgbClr val="000000"/>
                </a:solidFill>
                <a:effectLst/>
                <a:uFill>
                  <a:solidFill>
                    <a:srgbClr val="000000"/>
                  </a:solidFill>
                </a:uFill>
                <a:latin typeface="Calibri" panose="020F0502020204030204" pitchFamily="34" charset="0"/>
                <a:ea typeface="Arial" panose="020B0604020202020204" pitchFamily="34" charset="0"/>
                <a:cs typeface="Calibri" panose="020F0502020204030204" pitchFamily="34" charset="0"/>
              </a:rPr>
              <a:t>Provides the previous question papers</a:t>
            </a:r>
          </a:p>
          <a:p>
            <a:pPr marL="342900" indent="-342900" fontAlgn="base">
              <a:lnSpc>
                <a:spcPct val="200000"/>
              </a:lnSpc>
              <a:spcAft>
                <a:spcPts val="875"/>
              </a:spcAft>
              <a:buClr>
                <a:srgbClr val="000000"/>
              </a:buClr>
              <a:buSzPts val="1350"/>
              <a:buFont typeface="Arial" panose="020B0604020202020204" pitchFamily="34" charset="0"/>
              <a:buChar char="•"/>
            </a:pPr>
            <a:r>
              <a:rPr lang="en-IN" sz="2000" u="none" strike="noStrike" dirty="0">
                <a:solidFill>
                  <a:srgbClr val="000000"/>
                </a:solidFill>
                <a:effectLst/>
                <a:uFill>
                  <a:solidFill>
                    <a:srgbClr val="000000"/>
                  </a:solidFill>
                </a:uFill>
                <a:latin typeface="Calibri" panose="020F0502020204030204" pitchFamily="34" charset="0"/>
                <a:ea typeface="Arial" panose="020B0604020202020204" pitchFamily="34" charset="0"/>
                <a:cs typeface="Calibri" panose="020F0502020204030204" pitchFamily="34" charset="0"/>
              </a:rPr>
              <a:t>Provides the unit wise topics.</a:t>
            </a:r>
          </a:p>
          <a:p>
            <a:pPr marL="81280" indent="-6350" algn="just">
              <a:lnSpc>
                <a:spcPct val="156000"/>
              </a:lnSpc>
              <a:spcAft>
                <a:spcPts val="1665"/>
              </a:spcAft>
            </a:pPr>
            <a:endParaRPr lang="en-IN" sz="3200" b="1"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68301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6DBC55-FC97-2F8F-BC8D-A63FBCD87C9B}"/>
              </a:ext>
            </a:extLst>
          </p:cNvPr>
          <p:cNvSpPr txBox="1"/>
          <p:nvPr/>
        </p:nvSpPr>
        <p:spPr>
          <a:xfrm>
            <a:off x="1203158" y="1109472"/>
            <a:ext cx="7901085" cy="3412473"/>
          </a:xfrm>
          <a:prstGeom prst="rect">
            <a:avLst/>
          </a:prstGeom>
          <a:noFill/>
        </p:spPr>
        <p:txBody>
          <a:bodyPr wrap="square">
            <a:spAutoFit/>
          </a:bodyPr>
          <a:lstStyle/>
          <a:p>
            <a:pPr marL="81280" indent="-6350" algn="just">
              <a:lnSpc>
                <a:spcPct val="156000"/>
              </a:lnSpc>
              <a:spcAft>
                <a:spcPts val="1665"/>
              </a:spcAft>
            </a:pPr>
            <a:r>
              <a:rPr lang="en-IN" sz="3200" b="1" dirty="0">
                <a:solidFill>
                  <a:srgbClr val="000000"/>
                </a:solidFill>
                <a:effectLst/>
                <a:latin typeface="Calibri" panose="020F0502020204030204" pitchFamily="34" charset="0"/>
                <a:ea typeface="Times New Roman" panose="02020603050405020304" pitchFamily="18" charset="0"/>
              </a:rPr>
              <a:t>HARDWARE REQUIREMENTS:</a:t>
            </a:r>
            <a:endParaRPr lang="en-IN" sz="3200" b="1" dirty="0">
              <a:solidFill>
                <a:srgbClr val="000000"/>
              </a:solidFill>
              <a:effectLst/>
              <a:latin typeface="Times New Roman" panose="02020603050405020304" pitchFamily="18" charset="0"/>
              <a:ea typeface="Times New Roman" panose="02020603050405020304" pitchFamily="18" charset="0"/>
            </a:endParaRPr>
          </a:p>
          <a:p>
            <a:pPr marL="81280" indent="-6350" algn="just">
              <a:lnSpc>
                <a:spcPct val="156000"/>
              </a:lnSpc>
              <a:spcAft>
                <a:spcPts val="1665"/>
              </a:spcAft>
            </a:pPr>
            <a:r>
              <a:rPr lang="en-IN" sz="1800" b="1" dirty="0">
                <a:solidFill>
                  <a:srgbClr val="000000"/>
                </a:solidFill>
                <a:effectLst/>
                <a:latin typeface="Calibri" panose="020F0502020204030204" pitchFamily="34" charset="0"/>
                <a:ea typeface="Times New Roman" panose="02020603050405020304" pitchFamily="18" charset="0"/>
              </a:rPr>
              <a:t>Operating System    :        </a:t>
            </a:r>
            <a:r>
              <a:rPr lang="en-IN" dirty="0">
                <a:solidFill>
                  <a:srgbClr val="000000"/>
                </a:solidFill>
                <a:latin typeface="Calibri" panose="020F0502020204030204" pitchFamily="34" charset="0"/>
                <a:ea typeface="Times New Roman" panose="02020603050405020304" pitchFamily="18" charset="0"/>
              </a:rPr>
              <a:t>Windows 10 or later</a:t>
            </a:r>
            <a:endParaRPr lang="en-IN" sz="1800" dirty="0">
              <a:solidFill>
                <a:srgbClr val="000000"/>
              </a:solidFill>
              <a:effectLst/>
              <a:latin typeface="Times New Roman" panose="02020603050405020304" pitchFamily="18" charset="0"/>
              <a:ea typeface="Times New Roman" panose="02020603050405020304" pitchFamily="18" charset="0"/>
            </a:endParaRPr>
          </a:p>
          <a:p>
            <a:pPr marL="81280" indent="-6350" algn="just">
              <a:lnSpc>
                <a:spcPct val="156000"/>
              </a:lnSpc>
              <a:spcAft>
                <a:spcPts val="1665"/>
              </a:spcAft>
            </a:pPr>
            <a:r>
              <a:rPr lang="en-IN" sz="1800" b="1" dirty="0">
                <a:solidFill>
                  <a:srgbClr val="000000"/>
                </a:solidFill>
                <a:effectLst/>
                <a:latin typeface="Calibri" panose="020F0502020204030204" pitchFamily="34" charset="0"/>
                <a:ea typeface="Times New Roman" panose="02020603050405020304" pitchFamily="18" charset="0"/>
              </a:rPr>
              <a:t> Hard Disk                 :       </a:t>
            </a:r>
            <a:r>
              <a:rPr lang="en-IN" dirty="0">
                <a:solidFill>
                  <a:srgbClr val="000000"/>
                </a:solidFill>
                <a:latin typeface="Calibri" panose="020F0502020204030204" pitchFamily="34" charset="0"/>
                <a:ea typeface="Times New Roman" panose="02020603050405020304" pitchFamily="18" charset="0"/>
              </a:rPr>
              <a:t>512 GB</a:t>
            </a:r>
            <a:endParaRPr lang="en-IN" sz="1800" dirty="0">
              <a:solidFill>
                <a:srgbClr val="000000"/>
              </a:solidFill>
              <a:effectLst/>
              <a:latin typeface="Times New Roman" panose="02020603050405020304" pitchFamily="18" charset="0"/>
              <a:ea typeface="Times New Roman" panose="02020603050405020304" pitchFamily="18" charset="0"/>
            </a:endParaRPr>
          </a:p>
          <a:p>
            <a:pPr marL="81280" indent="-6350" algn="just">
              <a:lnSpc>
                <a:spcPct val="156000"/>
              </a:lnSpc>
              <a:spcAft>
                <a:spcPts val="1665"/>
              </a:spcAft>
            </a:pPr>
            <a:r>
              <a:rPr lang="en-IN" sz="1800" b="1" dirty="0">
                <a:solidFill>
                  <a:srgbClr val="000000"/>
                </a:solidFill>
                <a:effectLst/>
                <a:latin typeface="Calibri" panose="020F0502020204030204" pitchFamily="34" charset="0"/>
                <a:ea typeface="Times New Roman" panose="02020603050405020304" pitchFamily="18" charset="0"/>
              </a:rPr>
              <a:t> Mouse                     :        </a:t>
            </a:r>
            <a:r>
              <a:rPr lang="en-IN" sz="1800" dirty="0">
                <a:solidFill>
                  <a:srgbClr val="000000"/>
                </a:solidFill>
                <a:effectLst/>
                <a:latin typeface="Calibri" panose="020F0502020204030204" pitchFamily="34" charset="0"/>
                <a:ea typeface="Times New Roman" panose="02020603050405020304" pitchFamily="18" charset="0"/>
              </a:rPr>
              <a:t>Optical mouse</a:t>
            </a:r>
            <a:endParaRPr lang="en-IN" sz="1800" dirty="0">
              <a:solidFill>
                <a:srgbClr val="000000"/>
              </a:solidFill>
              <a:effectLst/>
              <a:latin typeface="Times New Roman" panose="02020603050405020304" pitchFamily="18" charset="0"/>
              <a:ea typeface="Times New Roman" panose="02020603050405020304" pitchFamily="18" charset="0"/>
            </a:endParaRPr>
          </a:p>
          <a:p>
            <a:pPr marL="81280" indent="-6350" algn="just">
              <a:lnSpc>
                <a:spcPct val="156000"/>
              </a:lnSpc>
              <a:spcAft>
                <a:spcPts val="1665"/>
              </a:spcAft>
            </a:pPr>
            <a:r>
              <a:rPr lang="en-IN" sz="1800" b="1" dirty="0">
                <a:solidFill>
                  <a:srgbClr val="000000"/>
                </a:solidFill>
                <a:effectLst/>
                <a:latin typeface="Calibri" panose="020F0502020204030204" pitchFamily="34" charset="0"/>
                <a:ea typeface="Times New Roman" panose="02020603050405020304" pitchFamily="18" charset="0"/>
              </a:rPr>
              <a:t>  RAM                       :	    </a:t>
            </a:r>
            <a:r>
              <a:rPr lang="en-IN" sz="1800" dirty="0">
                <a:solidFill>
                  <a:srgbClr val="000000"/>
                </a:solidFill>
                <a:effectLst/>
                <a:latin typeface="Calibri" panose="020F0502020204030204" pitchFamily="34" charset="0"/>
                <a:ea typeface="Times New Roman" panose="02020603050405020304" pitchFamily="18" charset="0"/>
              </a:rPr>
              <a:t>4GB</a:t>
            </a:r>
            <a:endParaRPr lang="en-IN"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73935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DDCE9A-0240-40F1-C40A-BA72BF432382}"/>
              </a:ext>
            </a:extLst>
          </p:cNvPr>
          <p:cNvSpPr txBox="1"/>
          <p:nvPr/>
        </p:nvSpPr>
        <p:spPr>
          <a:xfrm>
            <a:off x="1089264" y="452184"/>
            <a:ext cx="7329116" cy="1628651"/>
          </a:xfrm>
          <a:prstGeom prst="rect">
            <a:avLst/>
          </a:prstGeom>
          <a:noFill/>
        </p:spPr>
        <p:txBody>
          <a:bodyPr wrap="square">
            <a:spAutoFit/>
          </a:bodyPr>
          <a:lstStyle/>
          <a:p>
            <a:pPr marL="742315" indent="-6350">
              <a:lnSpc>
                <a:spcPct val="107000"/>
              </a:lnSpc>
              <a:spcAft>
                <a:spcPts val="1685"/>
              </a:spcAft>
            </a:pPr>
            <a:r>
              <a:rPr lang="en-IN" sz="3200" b="1" dirty="0">
                <a:solidFill>
                  <a:srgbClr val="000000"/>
                </a:solidFill>
                <a:effectLst/>
                <a:latin typeface="Calibri" panose="020F0502020204030204" pitchFamily="34" charset="0"/>
                <a:ea typeface="Times New Roman" panose="02020603050405020304" pitchFamily="18" charset="0"/>
              </a:rPr>
              <a:t>SOFTWARE REQUIREMENTS: </a:t>
            </a:r>
            <a:endParaRPr lang="en-IN" sz="3200" b="1" dirty="0">
              <a:solidFill>
                <a:srgbClr val="000000"/>
              </a:solidFill>
              <a:effectLst/>
              <a:latin typeface="Times New Roman" panose="02020603050405020304" pitchFamily="18" charset="0"/>
              <a:ea typeface="Times New Roman" panose="02020603050405020304" pitchFamily="18" charset="0"/>
            </a:endParaRPr>
          </a:p>
          <a:p>
            <a:pPr marL="742315" indent="-6350" algn="l">
              <a:lnSpc>
                <a:spcPct val="107000"/>
              </a:lnSpc>
              <a:spcAft>
                <a:spcPts val="1685"/>
              </a:spcAft>
            </a:pPr>
            <a:r>
              <a:rPr lang="en-IN" sz="1800" dirty="0">
                <a:solidFill>
                  <a:srgbClr val="000000"/>
                </a:solidFill>
                <a:effectLst/>
                <a:latin typeface="Calibri" panose="020F0502020204030204" pitchFamily="34"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rPr>
              <a:t> </a:t>
            </a:r>
            <a:endParaRPr lang="en-IN" sz="1100" dirty="0">
              <a:solidFill>
                <a:srgbClr val="000000"/>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D1866695-4AC9-B6F6-8FA5-FA588B28CD2B}"/>
              </a:ext>
            </a:extLst>
          </p:cNvPr>
          <p:cNvSpPr txBox="1"/>
          <p:nvPr/>
        </p:nvSpPr>
        <p:spPr>
          <a:xfrm>
            <a:off x="1981442" y="1458306"/>
            <a:ext cx="6160273" cy="3976153"/>
          </a:xfrm>
          <a:prstGeom prst="rect">
            <a:avLst/>
          </a:prstGeom>
          <a:noFill/>
        </p:spPr>
        <p:txBody>
          <a:bodyPr wrap="square">
            <a:spAutoFit/>
          </a:bodyPr>
          <a:lstStyle/>
          <a:p>
            <a:pPr marL="1021715" indent="-285750" algn="l">
              <a:lnSpc>
                <a:spcPct val="107000"/>
              </a:lnSpc>
              <a:spcAft>
                <a:spcPts val="1685"/>
              </a:spcAft>
              <a:buFont typeface="Wingdings" panose="05000000000000000000" pitchFamily="2" charset="2"/>
              <a:buChar char="§"/>
            </a:pPr>
            <a:r>
              <a:rPr lang="en-IN" sz="1800" dirty="0">
                <a:solidFill>
                  <a:srgbClr val="000000"/>
                </a:solidFill>
                <a:effectLst/>
                <a:latin typeface="Calibri" panose="020F0502020204030204" pitchFamily="34" charset="0"/>
                <a:ea typeface="Times New Roman" panose="02020603050405020304" pitchFamily="18" charset="0"/>
              </a:rPr>
              <a:t>HTML</a:t>
            </a:r>
          </a:p>
          <a:p>
            <a:pPr marL="1021715" indent="-285750" algn="l">
              <a:lnSpc>
                <a:spcPct val="107000"/>
              </a:lnSpc>
              <a:spcAft>
                <a:spcPts val="1685"/>
              </a:spcAft>
              <a:buFont typeface="Wingdings" panose="05000000000000000000" pitchFamily="2" charset="2"/>
              <a:buChar char="§"/>
            </a:pPr>
            <a:r>
              <a:rPr lang="en-IN" dirty="0">
                <a:solidFill>
                  <a:srgbClr val="000000"/>
                </a:solidFill>
                <a:latin typeface="Calibri" panose="020F0502020204030204" pitchFamily="34" charset="0"/>
                <a:ea typeface="Times New Roman" panose="02020603050405020304" pitchFamily="18" charset="0"/>
              </a:rPr>
              <a:t>CSS</a:t>
            </a:r>
          </a:p>
          <a:p>
            <a:pPr marL="1021715" indent="-285750" algn="l">
              <a:lnSpc>
                <a:spcPct val="107000"/>
              </a:lnSpc>
              <a:spcAft>
                <a:spcPts val="1685"/>
              </a:spcAft>
              <a:buFont typeface="Wingdings" panose="05000000000000000000" pitchFamily="2" charset="2"/>
              <a:buChar char="§"/>
            </a:pPr>
            <a:r>
              <a:rPr lang="en-IN" sz="1800" dirty="0">
                <a:solidFill>
                  <a:srgbClr val="000000"/>
                </a:solidFill>
                <a:effectLst/>
                <a:latin typeface="Calibri" panose="020F0502020204030204" pitchFamily="34" charset="0"/>
                <a:ea typeface="Times New Roman" panose="02020603050405020304" pitchFamily="18" charset="0"/>
              </a:rPr>
              <a:t>Java Script</a:t>
            </a:r>
          </a:p>
          <a:p>
            <a:pPr marL="1021715" indent="-285750" algn="l">
              <a:lnSpc>
                <a:spcPct val="107000"/>
              </a:lnSpc>
              <a:spcAft>
                <a:spcPts val="1685"/>
              </a:spcAft>
              <a:buFont typeface="Wingdings" panose="05000000000000000000" pitchFamily="2" charset="2"/>
              <a:buChar char="§"/>
            </a:pPr>
            <a:r>
              <a:rPr lang="en-IN" dirty="0">
                <a:solidFill>
                  <a:srgbClr val="000000"/>
                </a:solidFill>
                <a:latin typeface="Calibri" panose="020F0502020204030204" pitchFamily="34" charset="0"/>
                <a:ea typeface="Times New Roman" panose="02020603050405020304" pitchFamily="18" charset="0"/>
              </a:rPr>
              <a:t>Bootstrap</a:t>
            </a:r>
            <a:r>
              <a:rPr lang="en-IN" sz="1800" dirty="0">
                <a:solidFill>
                  <a:srgbClr val="000000"/>
                </a:solidFill>
                <a:effectLst/>
                <a:latin typeface="Calibri" panose="020F0502020204030204" pitchFamily="34" charset="0"/>
                <a:ea typeface="Times New Roman" panose="02020603050405020304" pitchFamily="18" charset="0"/>
              </a:rPr>
              <a:t> </a:t>
            </a:r>
            <a:endParaRPr lang="en-IN" dirty="0">
              <a:solidFill>
                <a:srgbClr val="000000"/>
              </a:solidFill>
              <a:latin typeface="Times New Roman" panose="02020603050405020304" pitchFamily="18" charset="0"/>
              <a:ea typeface="Times New Roman" panose="02020603050405020304" pitchFamily="18" charset="0"/>
            </a:endParaRPr>
          </a:p>
          <a:p>
            <a:pPr marL="1021715" indent="-285750" algn="l">
              <a:lnSpc>
                <a:spcPct val="107000"/>
              </a:lnSpc>
              <a:spcAft>
                <a:spcPts val="1685"/>
              </a:spcAft>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rPr>
              <a:t>XM</a:t>
            </a:r>
            <a:r>
              <a:rPr lang="en-IN" dirty="0">
                <a:solidFill>
                  <a:srgbClr val="000000"/>
                </a:solidFill>
                <a:latin typeface="Times New Roman" panose="02020603050405020304" pitchFamily="18" charset="0"/>
                <a:ea typeface="Times New Roman" panose="02020603050405020304" pitchFamily="18" charset="0"/>
              </a:rPr>
              <a:t>AP</a:t>
            </a:r>
          </a:p>
          <a:p>
            <a:pPr marL="1021715" indent="-285750" algn="l">
              <a:lnSpc>
                <a:spcPct val="107000"/>
              </a:lnSpc>
              <a:spcAft>
                <a:spcPts val="1685"/>
              </a:spcAft>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rPr>
              <a:t>APACHE SERVER</a:t>
            </a:r>
          </a:p>
          <a:p>
            <a:pPr marL="1021715" indent="-285750" algn="l">
              <a:lnSpc>
                <a:spcPct val="107000"/>
              </a:lnSpc>
              <a:spcAft>
                <a:spcPts val="1685"/>
              </a:spcAft>
              <a:buFont typeface="Wingdings" panose="05000000000000000000" pitchFamily="2" charset="2"/>
              <a:buChar char="§"/>
            </a:pPr>
            <a:r>
              <a:rPr lang="en-IN" dirty="0">
                <a:solidFill>
                  <a:srgbClr val="000000"/>
                </a:solidFill>
                <a:latin typeface="Times New Roman" panose="02020603050405020304" pitchFamily="18" charset="0"/>
                <a:ea typeface="Times New Roman" panose="02020603050405020304" pitchFamily="18" charset="0"/>
              </a:rPr>
              <a:t>SUBLIME TEXT EDITOR</a:t>
            </a:r>
          </a:p>
          <a:p>
            <a:pPr marL="1021715" indent="-285750" algn="l">
              <a:lnSpc>
                <a:spcPct val="107000"/>
              </a:lnSpc>
              <a:spcAft>
                <a:spcPts val="1685"/>
              </a:spcAft>
              <a:buFont typeface="Wingdings" panose="05000000000000000000" pitchFamily="2" charset="2"/>
              <a:buChar char="§"/>
            </a:pPr>
            <a:r>
              <a:rPr lang="en-IN" sz="1800" dirty="0" err="1">
                <a:solidFill>
                  <a:srgbClr val="000000"/>
                </a:solidFill>
                <a:effectLst/>
                <a:latin typeface="Times New Roman" panose="02020603050405020304" pitchFamily="18" charset="0"/>
                <a:ea typeface="Times New Roman" panose="02020603050405020304" pitchFamily="18" charset="0"/>
              </a:rPr>
              <a:t>MYSQL</a:t>
            </a:r>
            <a:r>
              <a:rPr lang="en-IN" dirty="0" err="1">
                <a:solidFill>
                  <a:srgbClr val="000000"/>
                </a:solidFill>
                <a:latin typeface="Times New Roman" panose="02020603050405020304" pitchFamily="18" charset="0"/>
                <a:ea typeface="Times New Roman" panose="02020603050405020304" pitchFamily="18" charset="0"/>
              </a:rPr>
              <a:t>i</a:t>
            </a:r>
            <a:endParaRPr lang="en-IN" sz="1800" dirty="0">
              <a:solidFill>
                <a:srgbClr val="000000"/>
              </a:solidFill>
              <a:effectLst/>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3196207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1D9F40-090D-C0D6-5B37-CB4D32865934}"/>
              </a:ext>
            </a:extLst>
          </p:cNvPr>
          <p:cNvSpPr txBox="1"/>
          <p:nvPr/>
        </p:nvSpPr>
        <p:spPr>
          <a:xfrm>
            <a:off x="685591" y="999554"/>
            <a:ext cx="6102626" cy="584775"/>
          </a:xfrm>
          <a:prstGeom prst="rect">
            <a:avLst/>
          </a:prstGeom>
          <a:noFill/>
        </p:spPr>
        <p:txBody>
          <a:bodyPr wrap="square">
            <a:spAutoFit/>
          </a:bodyPr>
          <a:lstStyle/>
          <a:p>
            <a:r>
              <a:rPr lang="en-IN" sz="3200" b="1" dirty="0"/>
              <a:t>NOVELTY:</a:t>
            </a:r>
          </a:p>
        </p:txBody>
      </p:sp>
      <p:sp>
        <p:nvSpPr>
          <p:cNvPr id="5" name="TextBox 4">
            <a:extLst>
              <a:ext uri="{FF2B5EF4-FFF2-40B4-BE49-F238E27FC236}">
                <a16:creationId xmlns:a16="http://schemas.microsoft.com/office/drawing/2014/main" id="{692BAA11-FE22-003F-8A69-AC18CF4589EA}"/>
              </a:ext>
            </a:extLst>
          </p:cNvPr>
          <p:cNvSpPr txBox="1"/>
          <p:nvPr/>
        </p:nvSpPr>
        <p:spPr>
          <a:xfrm>
            <a:off x="548640" y="1584329"/>
            <a:ext cx="8864867" cy="3231654"/>
          </a:xfrm>
          <a:prstGeom prst="rect">
            <a:avLst/>
          </a:prstGeom>
          <a:noFill/>
        </p:spPr>
        <p:txBody>
          <a:bodyPr wrap="square">
            <a:spAutoFit/>
          </a:bodyPr>
          <a:lstStyle/>
          <a:p>
            <a:pPr marL="0" indent="0" algn="just">
              <a:buNone/>
            </a:pPr>
            <a:r>
              <a:rPr lang="en-US" sz="2000" dirty="0">
                <a:solidFill>
                  <a:srgbClr val="000000"/>
                </a:solidFill>
                <a:effectLst/>
                <a:latin typeface="Times New Roman" panose="02020603050405020304" pitchFamily="18" charset="0"/>
              </a:rPr>
              <a:t>Our website (STUDENT E-NOTES) will provide complete notes which provided by the college faculty with examples . If student cannot understand from the notes he/she can go through the hyper link which redirect to the lecture videos . This will be easier to students while preparing for the examinations .The main purpose of our website is to provide the complete unit wise notes which is sorted in the simplest way which is easily understandable and he/she can get the complete notes at one platform instead of  visiting the many websites .To access the website the student have to login for the security purpose and misuse of data. Provides the previous question papers.</a:t>
            </a:r>
          </a:p>
          <a:p>
            <a:pPr marL="0" indent="0" algn="just">
              <a:buNone/>
            </a:pPr>
            <a:endParaRPr lang="en-US" sz="2400" dirty="0"/>
          </a:p>
        </p:txBody>
      </p:sp>
    </p:spTree>
    <p:extLst>
      <p:ext uri="{BB962C8B-B14F-4D97-AF65-F5344CB8AC3E}">
        <p14:creationId xmlns:p14="http://schemas.microsoft.com/office/powerpoint/2010/main" val="24544692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778</TotalTime>
  <Words>855</Words>
  <Application>Microsoft Office PowerPoint</Application>
  <PresentationFormat>Widescreen</PresentationFormat>
  <Paragraphs>66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Times New Roman</vt:lpstr>
      <vt:lpstr>Trebuchet MS</vt:lpstr>
      <vt:lpstr>Wingdings</vt:lpstr>
      <vt:lpstr>Wingdings 3</vt:lpstr>
      <vt:lpstr>Facet</vt:lpstr>
      <vt:lpstr>DEPARTMENT OF COMPUTER SCIENCE AND ENGINEERING</vt:lpstr>
      <vt:lpstr>PowerPoint Presentation</vt:lpstr>
      <vt:lpstr>PowerPoint Presentation</vt:lpstr>
      <vt:lpstr>DISADVANTAGES:</vt:lpstr>
      <vt:lpstr>PowerPoint Presentation</vt:lpstr>
      <vt:lpstr>PowerPoint Presentation</vt:lpstr>
      <vt:lpstr>PowerPoint Presentation</vt:lpstr>
      <vt:lpstr>PowerPoint Presentation</vt:lpstr>
      <vt:lpstr>PowerPoint Presentation</vt:lpstr>
      <vt:lpstr>ARCHITECTURE</vt:lpstr>
      <vt:lpstr>MODULE SPECIFICATIONS:</vt:lpstr>
      <vt:lpstr>UML DIAGRAMS</vt:lpstr>
      <vt:lpstr>                       Use Case Diagram</vt:lpstr>
      <vt:lpstr>                   Class Diagram</vt:lpstr>
      <vt:lpstr>                Activity Diagram</vt:lpstr>
      <vt:lpstr>Sequence Diagram</vt:lpstr>
      <vt:lpstr>SCREENSHOTS: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potlapally yogitha</dc:creator>
  <cp:lastModifiedBy>sumanth reddy</cp:lastModifiedBy>
  <cp:revision>12</cp:revision>
  <dcterms:created xsi:type="dcterms:W3CDTF">2022-08-08T07:10:52Z</dcterms:created>
  <dcterms:modified xsi:type="dcterms:W3CDTF">2022-11-03T16:17:16Z</dcterms:modified>
</cp:coreProperties>
</file>