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71" r:id="rId2"/>
    <p:sldId id="579" r:id="rId3"/>
    <p:sldId id="542" r:id="rId4"/>
    <p:sldId id="561" r:id="rId5"/>
    <p:sldId id="562" r:id="rId6"/>
    <p:sldId id="580" r:id="rId7"/>
    <p:sldId id="563" r:id="rId8"/>
    <p:sldId id="564" r:id="rId9"/>
    <p:sldId id="565" r:id="rId10"/>
    <p:sldId id="566" r:id="rId11"/>
    <p:sldId id="567" r:id="rId12"/>
    <p:sldId id="581" r:id="rId13"/>
    <p:sldId id="568" r:id="rId14"/>
    <p:sldId id="569" r:id="rId15"/>
    <p:sldId id="570" r:id="rId16"/>
    <p:sldId id="572" r:id="rId17"/>
    <p:sldId id="573" r:id="rId18"/>
    <p:sldId id="582" r:id="rId19"/>
    <p:sldId id="574" r:id="rId20"/>
    <p:sldId id="575" r:id="rId21"/>
    <p:sldId id="576" r:id="rId22"/>
    <p:sldId id="577" r:id="rId23"/>
    <p:sldId id="583" r:id="rId24"/>
    <p:sldId id="578" r:id="rId25"/>
    <p:sldId id="42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  <a:srgbClr val="EAEAEA"/>
    <a:srgbClr val="009900"/>
    <a:srgbClr val="CC3300"/>
    <a:srgbClr val="996633"/>
    <a:srgbClr val="F8F8F8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84" autoAdjust="0"/>
  </p:normalViewPr>
  <p:slideViewPr>
    <p:cSldViewPr>
      <p:cViewPr varScale="1">
        <p:scale>
          <a:sx n="75" d="100"/>
          <a:sy n="75" d="100"/>
        </p:scale>
        <p:origin x="1666" y="48"/>
      </p:cViewPr>
      <p:guideLst>
        <p:guide orient="horz" pos="2170"/>
        <p:guide pos="2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在不同时间点执行的多条指令可以放入同一指令块并同时读取。读取第一个指令后，三个操作都将初始</a:t>
            </a:r>
            <a:r>
              <a:rPr lang="en-US" altLang="zh-CN" dirty="0"/>
              <a:t>TCI0</a:t>
            </a:r>
            <a:r>
              <a:rPr lang="zh-CN" altLang="en-US" dirty="0"/>
              <a:t>设置为</a:t>
            </a:r>
            <a:r>
              <a:rPr lang="en-US" altLang="zh-CN" dirty="0"/>
              <a:t>t0</a:t>
            </a:r>
            <a:r>
              <a:rPr lang="zh-CN" altLang="en-US" dirty="0"/>
              <a:t>。在</a:t>
            </a:r>
            <a:r>
              <a:rPr lang="en-US" altLang="zh-CN" dirty="0"/>
              <a:t>t1, t1−t2</a:t>
            </a:r>
            <a:r>
              <a:rPr lang="zh-CN" altLang="en-US" dirty="0"/>
              <a:t>触发</a:t>
            </a:r>
            <a:r>
              <a:rPr lang="en-US" altLang="zh-CN" dirty="0"/>
              <a:t>Memory Access</a:t>
            </a:r>
            <a:r>
              <a:rPr lang="zh-CN" altLang="en-US" dirty="0"/>
              <a:t>。内存操作完成后在</a:t>
            </a:r>
            <a:r>
              <a:rPr lang="en-US" altLang="zh-CN" dirty="0"/>
              <a:t>t3</a:t>
            </a:r>
            <a:r>
              <a:rPr lang="zh-CN" altLang="en-US" dirty="0"/>
              <a:t>触发</a:t>
            </a:r>
            <a:r>
              <a:rPr lang="en-US" altLang="zh-CN" dirty="0"/>
              <a:t>Data Fetch</a:t>
            </a:r>
            <a:r>
              <a:rPr lang="zh-CN" altLang="en-US" dirty="0"/>
              <a:t>。下一条指令读取，更新</a:t>
            </a:r>
            <a:r>
              <a:rPr lang="en-US" altLang="zh-CN" dirty="0"/>
              <a:t>TCI1</a:t>
            </a:r>
            <a:r>
              <a:rPr lang="zh-CN" altLang="en-US" dirty="0"/>
              <a:t>进行</a:t>
            </a:r>
            <a:r>
              <a:rPr lang="en-US" altLang="zh-CN" dirty="0"/>
              <a:t>Post Process</a:t>
            </a:r>
            <a:r>
              <a:rPr lang="zh-CN" altLang="en-US" dirty="0"/>
              <a:t>，可以在</a:t>
            </a:r>
            <a:r>
              <a:rPr lang="en-US" altLang="zh-CN" dirty="0"/>
              <a:t>t3</a:t>
            </a:r>
            <a:r>
              <a:rPr lang="zh-CN" altLang="en-US" dirty="0"/>
              <a:t>和</a:t>
            </a:r>
            <a:r>
              <a:rPr lang="en-US" altLang="zh-CN" dirty="0"/>
              <a:t>t7</a:t>
            </a:r>
            <a:r>
              <a:rPr lang="zh-CN" altLang="en-US" dirty="0"/>
              <a:t>之间的任何时间点进行。此外，我们存储当前的</a:t>
            </a:r>
            <a:r>
              <a:rPr lang="en-US" altLang="zh-CN" dirty="0"/>
              <a:t>TCI</a:t>
            </a:r>
            <a:r>
              <a:rPr lang="zh-CN" altLang="en-US" dirty="0"/>
              <a:t>，来避免模块连续运行在一个模式时（如</a:t>
            </a:r>
            <a:r>
              <a:rPr lang="en-US" altLang="zh-CN" dirty="0"/>
              <a:t>Memory Access</a:t>
            </a:r>
            <a:r>
              <a:rPr lang="zh-CN" altLang="en-US" dirty="0"/>
              <a:t>）重复设置相同的条件</a:t>
            </a:r>
            <a:r>
              <a:rPr lang="en-US" altLang="zh-CN" dirty="0"/>
              <a:t>(</a:t>
            </a:r>
            <a:r>
              <a:rPr lang="zh-CN" altLang="en-US" dirty="0"/>
              <a:t>在</a:t>
            </a:r>
            <a:r>
              <a:rPr lang="en-US" altLang="zh-CN" dirty="0"/>
              <a:t>t0</a:t>
            </a:r>
            <a:r>
              <a:rPr lang="zh-CN" altLang="en-US" dirty="0"/>
              <a:t>和</a:t>
            </a:r>
            <a:r>
              <a:rPr lang="en-US" altLang="zh-CN" dirty="0"/>
              <a:t>t5</a:t>
            </a:r>
            <a:r>
              <a:rPr lang="zh-CN" altLang="en-US" dirty="0"/>
              <a:t>时刻，使用同一</a:t>
            </a:r>
            <a:r>
              <a:rPr lang="en-US" altLang="zh-CN" dirty="0"/>
              <a:t>TCI</a:t>
            </a:r>
            <a:r>
              <a:rPr lang="zh-CN" altLang="en-US" dirty="0"/>
              <a:t>触发</a:t>
            </a:r>
            <a:r>
              <a:rPr lang="en-US" altLang="zh-CN" dirty="0"/>
              <a:t>Memory Access)</a:t>
            </a:r>
            <a:r>
              <a:rPr lang="zh-CN" altLang="en-US" dirty="0"/>
              <a:t>。这样指令序列缩短了</a:t>
            </a:r>
            <a:r>
              <a:rPr lang="en-US" altLang="zh-CN" dirty="0"/>
              <a:t>10</a:t>
            </a:r>
            <a:r>
              <a:rPr lang="zh-CN" altLang="en-US" dirty="0"/>
              <a:t>倍以上。</a:t>
            </a:r>
          </a:p>
        </p:txBody>
      </p:sp>
    </p:spTree>
    <p:extLst>
      <p:ext uri="{BB962C8B-B14F-4D97-AF65-F5344CB8AC3E}">
        <p14:creationId xmlns:p14="http://schemas.microsoft.com/office/powerpoint/2010/main" val="3438193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计算单元的实现如图所示。一个乘法器</a:t>
            </a:r>
            <a:r>
              <a:rPr lang="en-US" altLang="zh-CN" dirty="0"/>
              <a:t>(MU)</a:t>
            </a:r>
            <a:r>
              <a:rPr lang="zh-CN" altLang="en-US" dirty="0"/>
              <a:t>计算两个</a:t>
            </a:r>
            <a:r>
              <a:rPr lang="en-US" altLang="zh-CN" dirty="0"/>
              <a:t>8 × 8</a:t>
            </a:r>
            <a:r>
              <a:rPr lang="zh-CN" altLang="en-US" dirty="0"/>
              <a:t>乘法。每个</a:t>
            </a:r>
            <a:r>
              <a:rPr lang="en-US" altLang="zh-CN" dirty="0"/>
              <a:t>PE</a:t>
            </a:r>
            <a:r>
              <a:rPr lang="zh-CN" altLang="en-US" dirty="0"/>
              <a:t>由</a:t>
            </a:r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MU</a:t>
            </a:r>
            <a:r>
              <a:rPr lang="zh-CN" altLang="en-US" dirty="0"/>
              <a:t>和一个加法器树组成，每个</a:t>
            </a:r>
            <a:r>
              <a:rPr lang="en-US" altLang="zh-CN" dirty="0"/>
              <a:t>PE</a:t>
            </a:r>
            <a:r>
              <a:rPr lang="zh-CN" altLang="en-US" dirty="0"/>
              <a:t>相当于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MAC</a:t>
            </a:r>
            <a:r>
              <a:rPr lang="zh-CN" altLang="en-US" dirty="0"/>
              <a:t>。对于</a:t>
            </a:r>
            <a:r>
              <a:rPr lang="en-US" altLang="zh-CN" dirty="0"/>
              <a:t>OPU</a:t>
            </a:r>
            <a:r>
              <a:rPr lang="zh-CN" altLang="en-US" dirty="0"/>
              <a:t>的其中一个实现，我们在计算单元内实现了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pe</a:t>
            </a:r>
            <a:r>
              <a:rPr lang="zh-CN" altLang="en-US" dirty="0"/>
              <a:t>，并且实现了一个带开关的加法器树来汇总不同分组大小</a:t>
            </a:r>
            <a:r>
              <a:rPr lang="en-US" altLang="zh-CN" dirty="0"/>
              <a:t>pe</a:t>
            </a:r>
            <a:r>
              <a:rPr lang="zh-CN" altLang="en-US" dirty="0"/>
              <a:t>的结果。这使得计算单元可以灵活地适应输入</a:t>
            </a:r>
            <a:r>
              <a:rPr lang="en-US" altLang="zh-CN" dirty="0"/>
              <a:t>/</a:t>
            </a:r>
            <a:r>
              <a:rPr lang="zh-CN" altLang="en-US" dirty="0"/>
              <a:t>输出通道的不同组合的需要。</a:t>
            </a:r>
          </a:p>
        </p:txBody>
      </p:sp>
    </p:spTree>
    <p:extLst>
      <p:ext uri="{BB962C8B-B14F-4D97-AF65-F5344CB8AC3E}">
        <p14:creationId xmlns:p14="http://schemas.microsoft.com/office/powerpoint/2010/main" val="2048986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cap="none" dirty="0"/>
              <a:t>Data Fetch</a:t>
            </a:r>
            <a:r>
              <a:rPr lang="zh-CN" altLang="en-US" dirty="0"/>
              <a:t>模块从片上缓冲区读取特征图和内核数据发送给计算单元。特征图数据将被</a:t>
            </a:r>
            <a:r>
              <a:rPr lang="en-US" altLang="zh-CN" dirty="0"/>
              <a:t>FM REARR</a:t>
            </a:r>
            <a:r>
              <a:rPr lang="zh-CN" altLang="en-US" dirty="0"/>
              <a:t>调整以适应目标计算的大小。我们使用</a:t>
            </a:r>
            <a:r>
              <a:rPr lang="en-US" altLang="zh-CN" dirty="0"/>
              <a:t>W PRE-LOAD ADDR GEN</a:t>
            </a:r>
            <a:r>
              <a:rPr lang="zh-CN" altLang="en-US" dirty="0"/>
              <a:t>为缓冲区生成权值地址，每个权值加载需要</a:t>
            </a:r>
            <a:r>
              <a:rPr lang="en-US" altLang="zh-CN" dirty="0"/>
              <a:t>32</a:t>
            </a:r>
            <a:r>
              <a:rPr lang="zh-CN" altLang="en-US" dirty="0"/>
              <a:t>个周期。此加载时间与前一轮数据获取过程重叠。一对采用乒乓结构的局部移位寄存器</a:t>
            </a:r>
            <a:r>
              <a:rPr lang="en-US" altLang="zh-CN" dirty="0"/>
              <a:t>[W shift REG SET 1, W shift REG SET 2]</a:t>
            </a:r>
            <a:r>
              <a:rPr lang="zh-CN" altLang="en-US" dirty="0"/>
              <a:t>被用来缓存权值。</a:t>
            </a:r>
          </a:p>
        </p:txBody>
      </p:sp>
    </p:spTree>
    <p:extLst>
      <p:ext uri="{BB962C8B-B14F-4D97-AF65-F5344CB8AC3E}">
        <p14:creationId xmlns:p14="http://schemas.microsoft.com/office/powerpoint/2010/main" val="331205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cap="none" dirty="0"/>
              <a:t>Data Post Process</a:t>
            </a:r>
            <a:r>
              <a:rPr lang="zh-CN" altLang="en-US" dirty="0"/>
              <a:t>模块执行数据量化、部分和相加、池化、激活和残差相加。由于池化、激活和残留只在一次内存写操作中进行一次，因此它们与数据内存写模块连接在一起，以减少额外的片上数据</a:t>
            </a:r>
            <a:r>
              <a:rPr lang="zh-CN" altLang="en-US"/>
              <a:t>移动。在</a:t>
            </a:r>
            <a:r>
              <a:rPr lang="zh-CN" altLang="en-US" dirty="0"/>
              <a:t>输入端口的右侧放置一个数据连接块，用于收集计算输出。一组加法器用于计算</a:t>
            </a:r>
            <a:r>
              <a:rPr lang="en-US" altLang="zh-CN" dirty="0"/>
              <a:t>Bias</a:t>
            </a:r>
            <a:r>
              <a:rPr lang="zh-CN" altLang="en-US" dirty="0"/>
              <a:t>和部分和相加。然后，根据指令提供的参数，通过数据移位、切割和</a:t>
            </a:r>
            <a:r>
              <a:rPr lang="en-US" altLang="zh-CN" dirty="0"/>
              <a:t>Round</a:t>
            </a:r>
            <a:r>
              <a:rPr lang="zh-CN" altLang="en-US" dirty="0"/>
              <a:t>模块实现数据量化。当完整的输出准备好后，将调用后处理的另一部分，并进行池化、激活和剩余的添加。</a:t>
            </a:r>
          </a:p>
        </p:txBody>
      </p:sp>
    </p:spTree>
    <p:extLst>
      <p:ext uri="{BB962C8B-B14F-4D97-AF65-F5344CB8AC3E}">
        <p14:creationId xmlns:p14="http://schemas.microsoft.com/office/powerpoint/2010/main" val="2357949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我们采用一种通道切片方案来存储特征图。一个通道切片的数据是相邻存储的。通过这种方式，数据可以以突发方式在板载流，充分利用带宽。在计算过程中，数据块加载顺序为</a:t>
            </a:r>
            <a:r>
              <a:rPr lang="en-US" altLang="zh-CN" dirty="0"/>
              <a:t>1</a:t>
            </a:r>
            <a:r>
              <a:rPr lang="zh-CN" altLang="en-US" dirty="0"/>
              <a:t>−</a:t>
            </a:r>
            <a:r>
              <a:rPr lang="en-US" altLang="zh-CN" dirty="0"/>
              <a:t>&gt; 2</a:t>
            </a:r>
            <a:r>
              <a:rPr lang="zh-CN" altLang="en-US" dirty="0"/>
              <a:t>−</a:t>
            </a:r>
            <a:r>
              <a:rPr lang="en-US" altLang="zh-CN" dirty="0"/>
              <a:t>&gt;3</a:t>
            </a:r>
            <a:r>
              <a:rPr lang="zh-CN" altLang="en-US" dirty="0"/>
              <a:t>−</a:t>
            </a:r>
            <a:r>
              <a:rPr lang="en-US" altLang="zh-CN" dirty="0"/>
              <a:t>&gt; 4</a:t>
            </a:r>
            <a:r>
              <a:rPr lang="zh-CN" altLang="en-US" dirty="0"/>
              <a:t>。每个数据块代表一个子特征映射块。</a:t>
            </a:r>
          </a:p>
        </p:txBody>
      </p:sp>
    </p:spTree>
    <p:extLst>
      <p:ext uri="{BB962C8B-B14F-4D97-AF65-F5344CB8AC3E}">
        <p14:creationId xmlns:p14="http://schemas.microsoft.com/office/powerpoint/2010/main" val="98919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编译器的运行有两个阶段</a:t>
            </a:r>
            <a:r>
              <a:rPr lang="en-US" altLang="zh-CN" dirty="0"/>
              <a:t>:</a:t>
            </a:r>
            <a:r>
              <a:rPr lang="zh-CN" altLang="en-US" dirty="0"/>
              <a:t>翻译和优化。</a:t>
            </a:r>
            <a:endParaRPr lang="en-US" altLang="zh-CN" dirty="0"/>
          </a:p>
          <a:p>
            <a:r>
              <a:rPr lang="zh-CN" altLang="en-US" dirty="0"/>
              <a:t>翻译是从模型定义文件中提取必要的信息，并将它们重新组织成一个统一的中间表达（</a:t>
            </a:r>
            <a:r>
              <a:rPr lang="en-US" altLang="zh-CN" dirty="0"/>
              <a:t>IR</a:t>
            </a:r>
            <a:r>
              <a:rPr lang="zh-CN" altLang="en-US" dirty="0"/>
              <a:t>）。在此过程中，将密切相关的操作进行合并。翻译阶段的另一个方面是数据的量化和整理。</a:t>
            </a:r>
            <a:endParaRPr lang="en-US" altLang="zh-CN" dirty="0"/>
          </a:p>
          <a:p>
            <a:r>
              <a:rPr lang="zh-CN" altLang="en-US" dirty="0"/>
              <a:t>优化阶段解析翻译生成的</a:t>
            </a:r>
            <a:r>
              <a:rPr lang="en-US" altLang="zh-CN" dirty="0"/>
              <a:t>IR</a:t>
            </a:r>
            <a:r>
              <a:rPr lang="zh-CN" altLang="en-US" dirty="0"/>
              <a:t>，最大限度地提高吞吐量。在这一阶段提出了切片优化方案。最后，将优化解映射到指令序列中。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018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原来每对相邻层之间都需要片外内存访问，例如</a:t>
            </a:r>
            <a:r>
              <a:rPr lang="en-US" altLang="zh-CN" dirty="0"/>
              <a:t>{Padded, Convolution}</a:t>
            </a:r>
            <a:r>
              <a:rPr lang="zh-CN" altLang="en-US" dirty="0"/>
              <a:t>， </a:t>
            </a:r>
            <a:r>
              <a:rPr lang="en-US" altLang="zh-CN" dirty="0"/>
              <a:t>{Convolution, </a:t>
            </a:r>
            <a:r>
              <a:rPr lang="en-US" altLang="zh-CN" dirty="0" err="1"/>
              <a:t>ReLU</a:t>
            </a:r>
            <a:r>
              <a:rPr lang="en-US" altLang="zh-CN" dirty="0"/>
              <a:t>}</a:t>
            </a:r>
            <a:r>
              <a:rPr lang="zh-CN" altLang="en-US" dirty="0"/>
              <a:t>和</a:t>
            </a:r>
            <a:r>
              <a:rPr lang="en-US" altLang="zh-CN" dirty="0"/>
              <a:t>{</a:t>
            </a:r>
            <a:r>
              <a:rPr lang="en-US" altLang="zh-CN" dirty="0" err="1"/>
              <a:t>ReLU</a:t>
            </a:r>
            <a:r>
              <a:rPr lang="en-US" altLang="zh-CN" dirty="0"/>
              <a:t>, Pooling}</a:t>
            </a:r>
            <a:r>
              <a:rPr lang="zh-CN" altLang="en-US" dirty="0"/>
              <a:t>。使用</a:t>
            </a:r>
            <a:r>
              <a:rPr lang="en-US" altLang="zh-CN" dirty="0"/>
              <a:t>p-fusion 1−3</a:t>
            </a:r>
            <a:r>
              <a:rPr lang="zh-CN" altLang="en-US" dirty="0"/>
              <a:t>后，内存访问减少到只有两次。熔融层称为一层组。</a:t>
            </a:r>
          </a:p>
        </p:txBody>
      </p:sp>
    </p:spTree>
    <p:extLst>
      <p:ext uri="{BB962C8B-B14F-4D97-AF65-F5344CB8AC3E}">
        <p14:creationId xmlns:p14="http://schemas.microsoft.com/office/powerpoint/2010/main" val="163295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523487"/>
            <a:ext cx="8240108" cy="28670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transition spd="med"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  <p:transition spd="med"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  <p:transition spd="med"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27364" y="406919"/>
            <a:ext cx="7959435" cy="9277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234" y="497552"/>
            <a:ext cx="7181709" cy="74647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25292"/>
            <a:ext cx="7989752" cy="5027464"/>
          </a:xfrm>
        </p:spPr>
        <p:txBody>
          <a:bodyPr anchor="t" anchorCtr="0">
            <a:normAutofit/>
          </a:bodyPr>
          <a:lstStyle>
            <a:lvl1pPr>
              <a:lnSpc>
                <a:spcPct val="125000"/>
              </a:lnSpc>
              <a:spcBef>
                <a:spcPts val="1200"/>
              </a:spcBef>
              <a:defRPr sz="2400" b="1">
                <a:solidFill>
                  <a:schemeClr val="tx1"/>
                </a:solidFill>
                <a:effectLst/>
              </a:defRPr>
            </a:lvl1pPr>
            <a:lvl2pPr marL="629920" indent="-30607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9795" indent="-269875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lnSpc>
                <a:spcPct val="125000"/>
              </a:lnSpc>
              <a:spcBef>
                <a:spcPts val="1200"/>
              </a:spcBef>
              <a:defRPr sz="2400" b="1">
                <a:solidFill>
                  <a:schemeClr val="tx1"/>
                </a:solidFill>
              </a:defRPr>
            </a:lvl4pPr>
            <a:lvl5pPr>
              <a:lnSpc>
                <a:spcPct val="125000"/>
              </a:lnSpc>
              <a:spcBef>
                <a:spcPts val="1200"/>
              </a:spcBef>
              <a:defRPr sz="2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Rectangle 8"/>
          <p:cNvSpPr/>
          <p:nvPr/>
        </p:nvSpPr>
        <p:spPr>
          <a:xfrm>
            <a:off x="448092" y="6531791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/>
          <p:cNvSpPr/>
          <p:nvPr/>
        </p:nvSpPr>
        <p:spPr>
          <a:xfrm>
            <a:off x="5976002" y="6531791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0"/>
          <p:cNvSpPr/>
          <p:nvPr/>
        </p:nvSpPr>
        <p:spPr>
          <a:xfrm>
            <a:off x="3216602" y="6531791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/>
          <p:cNvSpPr/>
          <p:nvPr/>
        </p:nvSpPr>
        <p:spPr>
          <a:xfrm>
            <a:off x="8050621" y="327883"/>
            <a:ext cx="488372" cy="84921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/>
          <p:cNvSpPr/>
          <p:nvPr/>
        </p:nvSpPr>
        <p:spPr>
          <a:xfrm>
            <a:off x="7428841" y="327883"/>
            <a:ext cx="489031" cy="8492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8" y="361600"/>
            <a:ext cx="1010886" cy="1018374"/>
          </a:xfrm>
          <a:prstGeom prst="rect">
            <a:avLst/>
          </a:prstGeom>
        </p:spPr>
      </p:pic>
    </p:spTree>
  </p:cSld>
  <p:clrMapOvr>
    <a:masterClrMapping/>
  </p:clrMapOvr>
  <p:transition spd="med"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  <p:transition spd="med"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  <p:transition spd="med"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ransition spd="med"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 dir="lu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8784976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FPGA </a:t>
            </a:r>
            <a:r>
              <a:rPr lang="en-US" altLang="zh-CN" b="1" i="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Overlay Processor for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b="1" i="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Deep Neural Networks</a:t>
            </a:r>
            <a:br>
              <a:rPr lang="en-US" altLang="zh-CN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zh-CN" alt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用于深度神经网络的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FPGA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覆盖处理器</a:t>
            </a:r>
            <a:br>
              <a:rPr lang="en-US" altLang="zh-CN" sz="24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br>
              <a:rPr lang="en-US" altLang="zh-CN" sz="24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b="1" kern="100" cap="non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University of California, Los Angeles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2020</a:t>
            </a:r>
            <a:br>
              <a:rPr lang="en-US" altLang="zh-CN" sz="2400" b="1" kern="100" cap="non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b="1" kern="100" cap="non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Doctor of Philosophy in Electrical and Computer Engineering by </a:t>
            </a:r>
            <a:r>
              <a:rPr lang="en-US" altLang="zh-CN" sz="2400" b="1" kern="100" cap="none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Yunxuan</a:t>
            </a:r>
            <a:r>
              <a:rPr lang="en-US" altLang="zh-CN" sz="2400" b="1" kern="100" cap="non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Yu</a:t>
            </a:r>
            <a:endParaRPr lang="zh-CN" altLang="en-US" sz="1600" b="1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523217"/>
            <a:ext cx="5112568" cy="28668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22EFDE3-40E0-4E63-9430-ADCCCFC85A1B}"/>
              </a:ext>
            </a:extLst>
          </p:cNvPr>
          <p:cNvSpPr txBox="1"/>
          <p:nvPr/>
        </p:nvSpPr>
        <p:spPr>
          <a:xfrm>
            <a:off x="4097414" y="63900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杨庄文</a:t>
            </a:r>
          </a:p>
        </p:txBody>
      </p:sp>
    </p:spTree>
    <p:custDataLst>
      <p:tags r:id="rId1"/>
    </p:custDataLst>
  </p:cSld>
  <p:clrMapOvr>
    <a:masterClrMapping/>
  </p:clrMapOvr>
  <p:transition spd="med"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2D970-DFAF-4AA1-923C-0B731488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Conditional Instruction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E0D8B-B74F-48CF-9EBF-5E2B9F244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Trigger Condition List(TCI)</a:t>
            </a:r>
            <a:r>
              <a:rPr lang="zh-CN" altLang="en-US" dirty="0"/>
              <a:t>通过指令在运行时设置模块启动依赖关系。确定指令序列的执行顺序。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2F4991-3217-4374-9FFF-00903B5F4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5" y="2701872"/>
            <a:ext cx="8577669" cy="365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40671"/>
      </p:ext>
    </p:extLst>
  </p:cSld>
  <p:clrMapOvr>
    <a:masterClrMapping/>
  </p:clrMapOvr>
  <p:transition spd="med">
    <p:pull dir="l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2F76D-887C-4E99-BCE5-6D484762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Unconditional instruction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82BC6-F8E3-4867-BE67-9EA87B9D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无条件指令或</a:t>
            </a:r>
            <a:r>
              <a:rPr lang="en-US" altLang="zh-CN" dirty="0"/>
              <a:t>u</a:t>
            </a:r>
            <a:r>
              <a:rPr lang="zh-CN" altLang="en-US" dirty="0"/>
              <a:t>型指令提供了与操作相关的参数，通过存储参数来</a:t>
            </a:r>
            <a:r>
              <a:rPr lang="zh-CN" altLang="en-US" dirty="0">
                <a:solidFill>
                  <a:srgbClr val="FF0000"/>
                </a:solidFill>
              </a:rPr>
              <a:t>减少指令序列的总长度</a:t>
            </a:r>
            <a:r>
              <a:rPr lang="zh-CN" altLang="en-US" dirty="0"/>
              <a:t>。</a:t>
            </a:r>
            <a:r>
              <a:rPr lang="en-US" altLang="zh-CN" dirty="0"/>
              <a:t>u</a:t>
            </a:r>
            <a:r>
              <a:rPr lang="zh-CN" altLang="en-US" dirty="0"/>
              <a:t>型指令的灵活组合可以以最小的指令成本更新必要的参数。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ACDE54-CB4F-48BB-8421-33ED927D1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68" y="2780928"/>
            <a:ext cx="5865263" cy="40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27336"/>
      </p:ext>
    </p:extLst>
  </p:cSld>
  <p:clrMapOvr>
    <a:masterClrMapping/>
  </p:clrMapOvr>
  <p:transition spd="med">
    <p:pull dir="l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BAA2B-886C-4E17-96AF-AEADE068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/>
              <a:t>内容提要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D6E98-87F4-4193-95A2-3AF36BB7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OPU</a:t>
            </a:r>
          </a:p>
          <a:p>
            <a:r>
              <a:rPr lang="en-US" altLang="zh-CN" cap="none" dirty="0"/>
              <a:t>Instruction Set Architecture</a:t>
            </a:r>
          </a:p>
          <a:p>
            <a:r>
              <a:rPr lang="en-US" altLang="zh-CN" cap="none" dirty="0">
                <a:solidFill>
                  <a:srgbClr val="FF0000"/>
                </a:solidFill>
              </a:rPr>
              <a:t>Micro-Architecture</a:t>
            </a:r>
          </a:p>
          <a:p>
            <a:r>
              <a:rPr lang="en-US" altLang="zh-CN" dirty="0"/>
              <a:t>Compiler</a:t>
            </a:r>
          </a:p>
          <a:p>
            <a:r>
              <a:rPr lang="en-US" altLang="zh-CN" cap="none" dirty="0"/>
              <a:t>Conclusions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364087"/>
      </p:ext>
    </p:extLst>
  </p:cSld>
  <p:clrMapOvr>
    <a:masterClrMapping/>
  </p:clrMapOvr>
  <p:transition spd="med">
    <p:pull dir="l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E959F-255C-4167-8706-427D6CDB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Micro-Architecture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73B8F-0AF0-4DA7-A646-B4FC28CA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OPU</a:t>
            </a:r>
            <a:r>
              <a:rPr lang="zh-CN" altLang="en-US" dirty="0"/>
              <a:t>设计的另一个挑战是</a:t>
            </a:r>
            <a:r>
              <a:rPr lang="zh-CN" altLang="en-US" dirty="0">
                <a:solidFill>
                  <a:srgbClr val="FF0000"/>
                </a:solidFill>
              </a:rPr>
              <a:t>覆盖微架构设计</a:t>
            </a:r>
            <a:r>
              <a:rPr lang="zh-CN" altLang="en-US" dirty="0"/>
              <a:t>。覆盖微架构需要尽可能少的控制开销。</a:t>
            </a:r>
            <a:endParaRPr lang="en-US" altLang="zh-CN" dirty="0"/>
          </a:p>
          <a:p>
            <a:r>
              <a:rPr lang="zh-CN" altLang="en-US" dirty="0"/>
              <a:t>我们将模块设计成参数可定制的，并在运行时基于直接接受指令提供的参数的</a:t>
            </a:r>
            <a:r>
              <a:rPr lang="zh-CN" altLang="en-US" dirty="0">
                <a:solidFill>
                  <a:srgbClr val="FF0000"/>
                </a:solidFill>
              </a:rPr>
              <a:t>参数寄存器切换模式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此外，将归类于同一组的</a:t>
            </a:r>
            <a:r>
              <a:rPr lang="en-US" altLang="zh-CN" dirty="0"/>
              <a:t>CNN</a:t>
            </a:r>
            <a:r>
              <a:rPr lang="zh-CN" altLang="en-US" dirty="0"/>
              <a:t>操作进行</a:t>
            </a:r>
            <a:r>
              <a:rPr lang="zh-CN" altLang="en-US" dirty="0">
                <a:solidFill>
                  <a:srgbClr val="FF0000"/>
                </a:solidFill>
              </a:rPr>
              <a:t>重组和合并</a:t>
            </a:r>
            <a:r>
              <a:rPr lang="zh-CN" altLang="en-US" dirty="0"/>
              <a:t>，使得这些操作可以由同一个模块来完成，从而减少开销。</a:t>
            </a:r>
          </a:p>
        </p:txBody>
      </p:sp>
    </p:spTree>
    <p:extLst>
      <p:ext uri="{BB962C8B-B14F-4D97-AF65-F5344CB8AC3E}">
        <p14:creationId xmlns:p14="http://schemas.microsoft.com/office/powerpoint/2010/main" val="2227896864"/>
      </p:ext>
    </p:extLst>
  </p:cSld>
  <p:clrMapOvr>
    <a:masterClrMapping/>
  </p:clrMapOvr>
  <p:transition spd="med">
    <p:pull dir="l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59DE7-7EB2-4FF7-A66E-D250E3DC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 Computation unit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D175D0-4C0A-4721-B8F6-AF19816B2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43" y="1340768"/>
            <a:ext cx="5822714" cy="5161925"/>
          </a:xfrm>
        </p:spPr>
      </p:pic>
    </p:spTree>
    <p:extLst>
      <p:ext uri="{BB962C8B-B14F-4D97-AF65-F5344CB8AC3E}">
        <p14:creationId xmlns:p14="http://schemas.microsoft.com/office/powerpoint/2010/main" val="1050060891"/>
      </p:ext>
    </p:extLst>
  </p:cSld>
  <p:clrMapOvr>
    <a:masterClrMapping/>
  </p:clrMapOvr>
  <p:transition spd="med">
    <p:pull dir="l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E5F0D-4019-4A10-9221-17E4C6BD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Data Fetch</a:t>
            </a:r>
            <a:endParaRPr lang="zh-CN" altLang="en-US" cap="none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1303DBC-9D2A-4541-921C-2A0C312A2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340768"/>
            <a:ext cx="8280920" cy="5144406"/>
          </a:xfrm>
        </p:spPr>
      </p:pic>
    </p:spTree>
    <p:extLst>
      <p:ext uri="{BB962C8B-B14F-4D97-AF65-F5344CB8AC3E}">
        <p14:creationId xmlns:p14="http://schemas.microsoft.com/office/powerpoint/2010/main" val="3050604249"/>
      </p:ext>
    </p:extLst>
  </p:cSld>
  <p:clrMapOvr>
    <a:masterClrMapping/>
  </p:clrMapOvr>
  <p:transition spd="med">
    <p:pull dir="l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C79E9-0060-41C5-84C1-508AE08C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Data Post Process Module</a:t>
            </a:r>
            <a:endParaRPr lang="zh-CN" altLang="en-US" cap="none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B82F21-B21B-4A46-86DD-38BDAB9D4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38" y="1988840"/>
            <a:ext cx="8731724" cy="4176464"/>
          </a:xfrm>
        </p:spPr>
      </p:pic>
    </p:spTree>
    <p:extLst>
      <p:ext uri="{BB962C8B-B14F-4D97-AF65-F5344CB8AC3E}">
        <p14:creationId xmlns:p14="http://schemas.microsoft.com/office/powerpoint/2010/main" val="779364142"/>
      </p:ext>
    </p:extLst>
  </p:cSld>
  <p:clrMapOvr>
    <a:masterClrMapping/>
  </p:clrMapOvr>
  <p:transition spd="med">
    <p:pull dir="l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E69FA-74B3-46C2-8B8E-B83C0A32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Memory Management</a:t>
            </a:r>
            <a:endParaRPr lang="zh-CN" altLang="en-US" cap="none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09BE4F1-950E-44C7-9374-E2E9A57F8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" y="1484784"/>
            <a:ext cx="8080372" cy="5040560"/>
          </a:xfrm>
        </p:spPr>
      </p:pic>
    </p:spTree>
    <p:extLst>
      <p:ext uri="{BB962C8B-B14F-4D97-AF65-F5344CB8AC3E}">
        <p14:creationId xmlns:p14="http://schemas.microsoft.com/office/powerpoint/2010/main" val="1646251374"/>
      </p:ext>
    </p:extLst>
  </p:cSld>
  <p:clrMapOvr>
    <a:masterClrMapping/>
  </p:clrMapOvr>
  <p:transition spd="med">
    <p:pull dir="l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BAA2B-886C-4E17-96AF-AEADE068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/>
              <a:t>内容提要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D6E98-87F4-4193-95A2-3AF36BB7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OPU</a:t>
            </a:r>
          </a:p>
          <a:p>
            <a:r>
              <a:rPr lang="en-US" altLang="zh-CN" cap="none" dirty="0"/>
              <a:t>Instruction Set Architecture</a:t>
            </a:r>
          </a:p>
          <a:p>
            <a:r>
              <a:rPr lang="en-US" altLang="zh-CN" cap="none" dirty="0"/>
              <a:t>Micro-Architecture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Compiler</a:t>
            </a:r>
          </a:p>
          <a:p>
            <a:r>
              <a:rPr lang="en-US" altLang="zh-CN" cap="none" dirty="0"/>
              <a:t>Conclusions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587828"/>
      </p:ext>
    </p:extLst>
  </p:cSld>
  <p:clrMapOvr>
    <a:masterClrMapping/>
  </p:clrMapOvr>
  <p:transition spd="med">
    <p:pull dir="l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8678F-5670-4E11-9FA9-CC88F3C2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Compiler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F850A-5FAC-4DC2-876C-B5A844A2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我们开发了一个编译器，对输入的</a:t>
            </a:r>
            <a:r>
              <a:rPr lang="en-US" altLang="zh-CN" dirty="0"/>
              <a:t>CNN</a:t>
            </a:r>
            <a:r>
              <a:rPr lang="zh-CN" altLang="en-US" dirty="0"/>
              <a:t>配置进行操作融合、网络切片和吞吐量优化。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5F2DCE-08C9-47D5-8527-3BBF12689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14" y="2708340"/>
            <a:ext cx="839077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08089"/>
      </p:ext>
    </p:extLst>
  </p:cSld>
  <p:clrMapOvr>
    <a:masterClrMapping/>
  </p:clrMapOvr>
  <p:transition spd="med"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BAA2B-886C-4E17-96AF-AEADE068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/>
              <a:t>内容提要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D6E98-87F4-4193-95A2-3AF36BB7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OPU</a:t>
            </a:r>
          </a:p>
          <a:p>
            <a:r>
              <a:rPr lang="en-US" altLang="zh-CN" cap="none" dirty="0"/>
              <a:t>Instruction Set Architecture</a:t>
            </a:r>
          </a:p>
          <a:p>
            <a:r>
              <a:rPr lang="en-US" altLang="zh-CN" cap="none" dirty="0"/>
              <a:t>Micro-Architecture</a:t>
            </a:r>
          </a:p>
          <a:p>
            <a:r>
              <a:rPr lang="en-US" altLang="zh-CN" dirty="0"/>
              <a:t>Compiler</a:t>
            </a:r>
          </a:p>
          <a:p>
            <a:r>
              <a:rPr lang="en-US" altLang="zh-CN" cap="none" dirty="0"/>
              <a:t>Conclusions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537977"/>
      </p:ext>
    </p:extLst>
  </p:cSld>
  <p:clrMapOvr>
    <a:masterClrMapping/>
  </p:clrMapOvr>
  <p:transition spd="med">
    <p:pull dir="l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EC4C9-C55F-452C-8F32-0CD9E0A3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Operation Fusion</a:t>
            </a:r>
            <a:r>
              <a:rPr lang="zh-CN" altLang="en-US" cap="none" dirty="0"/>
              <a:t>（操作融合）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3403F6-3630-48EA-A621-099A38EDD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66" y="1772504"/>
            <a:ext cx="8532268" cy="4608512"/>
          </a:xfrm>
        </p:spPr>
      </p:pic>
    </p:spTree>
    <p:extLst>
      <p:ext uri="{BB962C8B-B14F-4D97-AF65-F5344CB8AC3E}">
        <p14:creationId xmlns:p14="http://schemas.microsoft.com/office/powerpoint/2010/main" val="354045938"/>
      </p:ext>
    </p:extLst>
  </p:cSld>
  <p:clrMapOvr>
    <a:masterClrMapping/>
  </p:clrMapOvr>
  <p:transition spd="med">
    <p:pull dir="l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7463C-A1AC-4F1E-968B-4F089169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Data Quantization</a:t>
            </a:r>
            <a:endParaRPr lang="zh-CN" altLang="en-US" cap="none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46741E1-B8C7-44E9-8C37-FBC282769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20888"/>
            <a:ext cx="9144001" cy="1771134"/>
          </a:xfrm>
        </p:spPr>
      </p:pic>
    </p:spTree>
    <p:extLst>
      <p:ext uri="{BB962C8B-B14F-4D97-AF65-F5344CB8AC3E}">
        <p14:creationId xmlns:p14="http://schemas.microsoft.com/office/powerpoint/2010/main" val="1451578681"/>
      </p:ext>
    </p:extLst>
  </p:cSld>
  <p:clrMapOvr>
    <a:masterClrMapping/>
  </p:clrMapOvr>
  <p:transition spd="med">
    <p:pull dir="l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F9A9A-8F0F-43DD-ADFF-C59A125B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/>
              <a:t>Intermediate Representation </a:t>
            </a:r>
            <a:r>
              <a:rPr lang="en-US" altLang="zh-CN" dirty="0"/>
              <a:t>(IR)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0BF32-3EDB-4718-AF3B-DAE80F10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IR</a:t>
            </a:r>
            <a:r>
              <a:rPr lang="zh-CN" altLang="en-US" dirty="0"/>
              <a:t>是基于</a:t>
            </a:r>
            <a:r>
              <a:rPr lang="en-US" altLang="zh-CN" dirty="0"/>
              <a:t>p-fusion</a:t>
            </a:r>
            <a:r>
              <a:rPr lang="zh-CN" altLang="en-US" dirty="0"/>
              <a:t>后的层来定义的，我们称之为层组，</a:t>
            </a:r>
            <a:r>
              <a:rPr lang="en-US" altLang="zh-CN" dirty="0"/>
              <a:t>IR</a:t>
            </a:r>
            <a:r>
              <a:rPr lang="zh-CN" altLang="en-US" dirty="0"/>
              <a:t>包含当前层组中的所有操作。</a:t>
            </a:r>
            <a:endParaRPr lang="en-US" altLang="zh-CN" dirty="0"/>
          </a:p>
          <a:p>
            <a:r>
              <a:rPr lang="zh-CN" altLang="en-US" dirty="0"/>
              <a:t>在初始模块的情况下，单层组可以有多个输入层索引，其中各种先前输出的特征映射</a:t>
            </a:r>
            <a:r>
              <a:rPr lang="en-US" altLang="zh-CN" dirty="0"/>
              <a:t>(FMs)</a:t>
            </a:r>
            <a:r>
              <a:rPr lang="zh-CN" altLang="en-US" dirty="0"/>
              <a:t>被连接起来形成输入。</a:t>
            </a:r>
            <a:endParaRPr lang="en-US" altLang="zh-CN" dirty="0"/>
          </a:p>
          <a:p>
            <a:r>
              <a:rPr lang="zh-CN" altLang="en-US" dirty="0"/>
              <a:t>同时，在层组计算过程中生成的多个中间</a:t>
            </a:r>
            <a:r>
              <a:rPr lang="en-US" altLang="zh-CN" dirty="0"/>
              <a:t>FMs</a:t>
            </a:r>
            <a:r>
              <a:rPr lang="zh-CN" altLang="en-US" dirty="0"/>
              <a:t>可以作为其他层组的残差或正常输入源。</a:t>
            </a:r>
            <a:endParaRPr lang="en-US" altLang="zh-CN" dirty="0"/>
          </a:p>
          <a:p>
            <a:r>
              <a:rPr lang="zh-CN" altLang="en-US" dirty="0"/>
              <a:t>可以灵活调整图层组中面向元素的添加组合。</a:t>
            </a:r>
          </a:p>
        </p:txBody>
      </p:sp>
    </p:spTree>
    <p:extLst>
      <p:ext uri="{BB962C8B-B14F-4D97-AF65-F5344CB8AC3E}">
        <p14:creationId xmlns:p14="http://schemas.microsoft.com/office/powerpoint/2010/main" val="1819546825"/>
      </p:ext>
    </p:extLst>
  </p:cSld>
  <p:clrMapOvr>
    <a:masterClrMapping/>
  </p:clrMapOvr>
  <p:transition spd="med">
    <p:pull dir="l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BAA2B-886C-4E17-96AF-AEADE068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/>
              <a:t>内容提要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D6E98-87F4-4193-95A2-3AF36BB7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OPU</a:t>
            </a:r>
          </a:p>
          <a:p>
            <a:r>
              <a:rPr lang="en-US" altLang="zh-CN" cap="none" dirty="0"/>
              <a:t>Instruction Set Architecture</a:t>
            </a:r>
          </a:p>
          <a:p>
            <a:r>
              <a:rPr lang="en-US" altLang="zh-CN" cap="none" dirty="0"/>
              <a:t>Micro-Architecture</a:t>
            </a:r>
          </a:p>
          <a:p>
            <a:r>
              <a:rPr lang="en-US" altLang="zh-CN" dirty="0"/>
              <a:t>Compiler</a:t>
            </a:r>
          </a:p>
          <a:p>
            <a:r>
              <a:rPr lang="en-US" altLang="zh-CN" cap="none" dirty="0">
                <a:solidFill>
                  <a:srgbClr val="FF0000"/>
                </a:solidFill>
              </a:rPr>
              <a:t>Conclusions 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349752"/>
      </p:ext>
    </p:extLst>
  </p:cSld>
  <p:clrMapOvr>
    <a:masterClrMapping/>
  </p:clrMapOvr>
  <p:transition spd="med">
    <p:pull dir="l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992D5-491E-4B5F-B261-5F88E2DC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 Conclusions 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72C64-5118-47D2-B441-9CB8E896F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我们提出了</a:t>
            </a:r>
            <a:r>
              <a:rPr lang="en-US" altLang="zh-CN" dirty="0"/>
              <a:t>OPU</a:t>
            </a:r>
            <a:r>
              <a:rPr lang="zh-CN" altLang="en-US" dirty="0"/>
              <a:t>，一种特定领域的</a:t>
            </a:r>
            <a:r>
              <a:rPr lang="en-US" altLang="zh-CN" dirty="0"/>
              <a:t>FPGA</a:t>
            </a:r>
            <a:r>
              <a:rPr lang="zh-CN" altLang="en-US" dirty="0"/>
              <a:t>覆盖处理器。</a:t>
            </a:r>
            <a:endParaRPr lang="en-US" altLang="zh-CN" dirty="0"/>
          </a:p>
          <a:p>
            <a:r>
              <a:rPr lang="zh-CN" altLang="en-US" dirty="0"/>
              <a:t>我们开发了一套优化硬件效率的指令集。</a:t>
            </a:r>
            <a:endParaRPr lang="en-US" altLang="zh-CN" dirty="0"/>
          </a:p>
          <a:p>
            <a:r>
              <a:rPr lang="en-US" altLang="zh-CN" dirty="0"/>
              <a:t>OPU</a:t>
            </a:r>
            <a:r>
              <a:rPr lang="zh-CN" altLang="en-US" dirty="0"/>
              <a:t>是软件可编程的，适用于广泛的</a:t>
            </a:r>
            <a:r>
              <a:rPr lang="en-US" altLang="zh-CN" dirty="0"/>
              <a:t>CNN</a:t>
            </a:r>
            <a:r>
              <a:rPr lang="zh-CN" altLang="en-US" dirty="0"/>
              <a:t>无需硬件重新配置。与</a:t>
            </a:r>
            <a:r>
              <a:rPr lang="en-US" altLang="zh-CN" dirty="0"/>
              <a:t>GPU (batch = 1, batch = 16, batch = 64)</a:t>
            </a:r>
            <a:r>
              <a:rPr lang="zh-CN" altLang="en-US" dirty="0"/>
              <a:t>和其他</a:t>
            </a:r>
            <a:r>
              <a:rPr lang="en-US" altLang="zh-CN" dirty="0"/>
              <a:t>FPGA</a:t>
            </a:r>
            <a:r>
              <a:rPr lang="zh-CN" altLang="en-US" dirty="0"/>
              <a:t>设计相比，不同规模的</a:t>
            </a:r>
            <a:r>
              <a:rPr lang="en-US" altLang="zh-CN" dirty="0"/>
              <a:t>OPU</a:t>
            </a:r>
            <a:r>
              <a:rPr lang="zh-CN" altLang="en-US" dirty="0"/>
              <a:t>的功率效率提高了</a:t>
            </a:r>
            <a:r>
              <a:rPr lang="en-US" altLang="zh-CN" dirty="0"/>
              <a:t>1.2 ~ 5.35×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此外，对于级联的</a:t>
            </a:r>
            <a:r>
              <a:rPr lang="en-US" altLang="zh-CN" dirty="0"/>
              <a:t>CNN</a:t>
            </a:r>
            <a:r>
              <a:rPr lang="zh-CN" altLang="en-US" dirty="0"/>
              <a:t>网络检测车牌，在计算资源相似的情况下，</a:t>
            </a:r>
            <a:r>
              <a:rPr lang="en-US" altLang="zh-CN" dirty="0"/>
              <a:t>OPU</a:t>
            </a:r>
            <a:r>
              <a:rPr lang="zh-CN" altLang="en-US" dirty="0"/>
              <a:t>比边缘计算</a:t>
            </a:r>
            <a:r>
              <a:rPr lang="en-US" altLang="zh-CN" dirty="0"/>
              <a:t>GPU Jetson Tx2</a:t>
            </a:r>
            <a:r>
              <a:rPr lang="zh-CN" altLang="en-US" dirty="0"/>
              <a:t>快</a:t>
            </a:r>
            <a:r>
              <a:rPr lang="en-US" altLang="zh-CN" dirty="0"/>
              <a:t>2.9</a:t>
            </a:r>
            <a:r>
              <a:rPr lang="zh-CN" altLang="en-US" dirty="0"/>
              <a:t>倍。</a:t>
            </a:r>
            <a:endParaRPr lang="en-US" altLang="zh-CN" dirty="0"/>
          </a:p>
          <a:p>
            <a:r>
              <a:rPr lang="zh-CN" altLang="en-US" dirty="0"/>
              <a:t>我们未来的工作将开发更好的微架构和更多的编译器优化机制，将</a:t>
            </a:r>
            <a:r>
              <a:rPr lang="en-US" altLang="zh-CN" dirty="0"/>
              <a:t>OPU</a:t>
            </a:r>
            <a:r>
              <a:rPr lang="zh-CN" altLang="en-US" dirty="0"/>
              <a:t>扩展到</a:t>
            </a:r>
            <a:r>
              <a:rPr lang="en-US" altLang="zh-CN" dirty="0"/>
              <a:t>RNN</a:t>
            </a:r>
            <a:r>
              <a:rPr lang="zh-CN" altLang="en-US" dirty="0"/>
              <a:t>，并将</a:t>
            </a:r>
            <a:r>
              <a:rPr lang="en-US" altLang="zh-CN" dirty="0"/>
              <a:t>OPU</a:t>
            </a:r>
            <a:r>
              <a:rPr lang="zh-CN" altLang="en-US" dirty="0"/>
              <a:t>应用于不同的深度学习应用，特别是三维医学图像。</a:t>
            </a:r>
          </a:p>
        </p:txBody>
      </p:sp>
    </p:spTree>
    <p:extLst>
      <p:ext uri="{BB962C8B-B14F-4D97-AF65-F5344CB8AC3E}">
        <p14:creationId xmlns:p14="http://schemas.microsoft.com/office/powerpoint/2010/main" val="453377460"/>
      </p:ext>
    </p:extLst>
  </p:cSld>
  <p:clrMapOvr>
    <a:masterClrMapping/>
  </p:clrMapOvr>
  <p:transition spd="med">
    <p:pull dir="l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620688"/>
            <a:ext cx="6916057" cy="2664296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/>
              <a:t>谢谢</a:t>
            </a:r>
            <a:br>
              <a:rPr lang="en-US" altLang="zh-CN" b="1" dirty="0"/>
            </a:b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523217"/>
            <a:ext cx="5112568" cy="28668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>
    <p:pull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30BC5-19B2-47F5-BB7B-BEC44CFF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35" y="665536"/>
            <a:ext cx="7181709" cy="746471"/>
          </a:xfrm>
        </p:spPr>
        <p:txBody>
          <a:bodyPr>
            <a:normAutofit fontScale="90000"/>
          </a:bodyPr>
          <a:lstStyle/>
          <a:p>
            <a:r>
              <a:rPr lang="en-US" altLang="zh-CN" cap="none" dirty="0"/>
              <a:t>OPU: An FPGA Overlay Processor for Convolutional Neural Networks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FF1D8-9443-4DC7-AC04-A60E0365A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FPGA</a:t>
            </a:r>
            <a:r>
              <a:rPr lang="zh-CN" altLang="en-US" dirty="0"/>
              <a:t>的深度</a:t>
            </a:r>
            <a:r>
              <a:rPr lang="en-US" altLang="zh-CN" dirty="0"/>
              <a:t>CNN</a:t>
            </a:r>
            <a:r>
              <a:rPr lang="zh-CN" altLang="en-US" dirty="0"/>
              <a:t>加速已经被广泛研究，证明了</a:t>
            </a:r>
            <a:r>
              <a:rPr lang="en-US" altLang="zh-CN" dirty="0"/>
              <a:t>FPGA</a:t>
            </a:r>
            <a:r>
              <a:rPr lang="zh-CN" altLang="en-US" dirty="0"/>
              <a:t>作为高性能</a:t>
            </a:r>
            <a:r>
              <a:rPr lang="en-US" altLang="zh-CN" dirty="0"/>
              <a:t>CNN</a:t>
            </a:r>
            <a:r>
              <a:rPr lang="zh-CN" altLang="en-US" dirty="0"/>
              <a:t>加速器平台的能力，但手动为每个</a:t>
            </a:r>
            <a:r>
              <a:rPr lang="en-US" altLang="zh-CN" dirty="0"/>
              <a:t>CNN</a:t>
            </a:r>
            <a:r>
              <a:rPr lang="zh-CN" altLang="en-US" dirty="0"/>
              <a:t>设计加速器是低效的。</a:t>
            </a:r>
            <a:endParaRPr lang="en-US" altLang="zh-CN" dirty="0"/>
          </a:p>
          <a:p>
            <a:r>
              <a:rPr lang="zh-CN" altLang="en-US" dirty="0"/>
              <a:t>提出了一个领域特定的</a:t>
            </a:r>
            <a:r>
              <a:rPr lang="en-US" altLang="zh-CN" dirty="0">
                <a:solidFill>
                  <a:srgbClr val="FF0000"/>
                </a:solidFill>
              </a:rPr>
              <a:t>FPGA</a:t>
            </a:r>
            <a:r>
              <a:rPr lang="zh-CN" altLang="en-US" dirty="0">
                <a:solidFill>
                  <a:srgbClr val="FF0000"/>
                </a:solidFill>
              </a:rPr>
              <a:t>覆盖处理器</a:t>
            </a:r>
            <a:r>
              <a:rPr lang="zh-CN" altLang="en-US" dirty="0"/>
              <a:t>，命名为</a:t>
            </a:r>
            <a:r>
              <a:rPr lang="en-US" altLang="zh-CN" dirty="0">
                <a:solidFill>
                  <a:srgbClr val="FF0000"/>
                </a:solidFill>
              </a:rPr>
              <a:t>OPU</a:t>
            </a:r>
            <a:r>
              <a:rPr lang="zh-CN" altLang="en-US" dirty="0"/>
              <a:t>，以加速广泛的</a:t>
            </a:r>
            <a:r>
              <a:rPr lang="en-US" altLang="zh-CN" dirty="0"/>
              <a:t>CNN</a:t>
            </a:r>
            <a:r>
              <a:rPr lang="zh-CN" altLang="en-US" dirty="0"/>
              <a:t>网络，而无需重新配置</a:t>
            </a:r>
            <a:r>
              <a:rPr lang="en-US" altLang="zh-CN" dirty="0"/>
              <a:t>FPGA</a:t>
            </a:r>
            <a:r>
              <a:rPr lang="zh-CN" altLang="en-US" dirty="0"/>
              <a:t>来切换或更新</a:t>
            </a:r>
            <a:r>
              <a:rPr lang="en-US" altLang="zh-CN" dirty="0"/>
              <a:t>CNN</a:t>
            </a:r>
            <a:r>
              <a:rPr lang="zh-CN" altLang="en-US" dirty="0"/>
              <a:t>网络。</a:t>
            </a:r>
            <a:endParaRPr lang="en-US" altLang="zh-CN" dirty="0"/>
          </a:p>
          <a:p>
            <a:r>
              <a:rPr lang="zh-CN" altLang="en-US" dirty="0"/>
              <a:t>每次给定一个新的网络配置时，我们不是重新生成一个新的加速器，而是将网络编译成由</a:t>
            </a:r>
            <a:r>
              <a:rPr lang="en-US" altLang="zh-CN" dirty="0"/>
              <a:t>OPU</a:t>
            </a:r>
            <a:r>
              <a:rPr lang="zh-CN" altLang="en-US" dirty="0"/>
              <a:t>执行的指令。</a:t>
            </a:r>
            <a:endParaRPr lang="en-US" altLang="zh-CN" dirty="0"/>
          </a:p>
          <a:p>
            <a:r>
              <a:rPr lang="zh-CN" altLang="en-US" dirty="0"/>
              <a:t>在我们的实验中，</a:t>
            </a:r>
            <a:r>
              <a:rPr lang="en-US" altLang="zh-CN" dirty="0"/>
              <a:t>OPU</a:t>
            </a:r>
            <a:r>
              <a:rPr lang="zh-CN" altLang="en-US" dirty="0"/>
              <a:t>在所有网络中都可以观察到其优越的功率和效率表现。</a:t>
            </a:r>
          </a:p>
        </p:txBody>
      </p:sp>
    </p:spTree>
    <p:extLst>
      <p:ext uri="{BB962C8B-B14F-4D97-AF65-F5344CB8AC3E}">
        <p14:creationId xmlns:p14="http://schemas.microsoft.com/office/powerpoint/2010/main" val="3273588223"/>
      </p:ext>
    </p:extLst>
  </p:cSld>
  <p:clrMapOvr>
    <a:masterClrMapping/>
  </p:clrMapOvr>
  <p:transition spd="med">
    <p:pull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30BC5-19B2-47F5-BB7B-BEC44CFF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35" y="665536"/>
            <a:ext cx="7181709" cy="746471"/>
          </a:xfrm>
        </p:spPr>
        <p:txBody>
          <a:bodyPr>
            <a:normAutofit fontScale="90000"/>
          </a:bodyPr>
          <a:lstStyle/>
          <a:p>
            <a:r>
              <a:rPr lang="en-US" altLang="zh-CN" cap="none" dirty="0"/>
              <a:t>OPU: An FPGA Overlay Processor for Convolutional Neural Networks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FF1D8-9443-4DC7-AC04-A60E0365A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OPU</a:t>
            </a:r>
            <a:r>
              <a:rPr lang="zh-CN" altLang="en-US" dirty="0"/>
              <a:t>具有以下特点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CPU/GPU</a:t>
            </a:r>
            <a:r>
              <a:rPr lang="zh-CN" altLang="en-US" dirty="0"/>
              <a:t>的用户友好性</a:t>
            </a:r>
            <a:endParaRPr lang="en-US" altLang="zh-CN" dirty="0"/>
          </a:p>
          <a:p>
            <a:pPr lvl="1"/>
            <a:r>
              <a:rPr lang="zh-CN" altLang="en-US" dirty="0"/>
              <a:t>优化的指令集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FPGA</a:t>
            </a:r>
            <a:r>
              <a:rPr lang="zh-CN" altLang="en-US" dirty="0"/>
              <a:t>的高性能微架构</a:t>
            </a:r>
            <a:endParaRPr lang="en-US" altLang="zh-CN" dirty="0"/>
          </a:p>
          <a:p>
            <a:pPr lvl="1"/>
            <a:r>
              <a:rPr lang="zh-CN" altLang="en-US" dirty="0"/>
              <a:t>全面优化的编译器</a:t>
            </a:r>
          </a:p>
        </p:txBody>
      </p:sp>
    </p:spTree>
    <p:extLst>
      <p:ext uri="{BB962C8B-B14F-4D97-AF65-F5344CB8AC3E}">
        <p14:creationId xmlns:p14="http://schemas.microsoft.com/office/powerpoint/2010/main" val="977716859"/>
      </p:ext>
    </p:extLst>
  </p:cSld>
  <p:clrMapOvr>
    <a:masterClrMapping/>
  </p:clrMapOvr>
  <p:transition spd="med">
    <p:pull dir="l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30BC5-19B2-47F5-BB7B-BEC44CFF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35" y="665536"/>
            <a:ext cx="7181709" cy="746471"/>
          </a:xfrm>
        </p:spPr>
        <p:txBody>
          <a:bodyPr>
            <a:normAutofit fontScale="90000"/>
          </a:bodyPr>
          <a:lstStyle/>
          <a:p>
            <a:r>
              <a:rPr lang="en-US" altLang="zh-CN" cap="none" dirty="0"/>
              <a:t>OPU: An FPGA Overlay Processor for Convolutional Neural Networks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FF1D8-9443-4DC7-AC04-A60E0365A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最近，</a:t>
            </a:r>
            <a:r>
              <a:rPr lang="en-US" altLang="zh-CN" dirty="0"/>
              <a:t>[AHB+18]</a:t>
            </a:r>
            <a:r>
              <a:rPr lang="zh-CN" altLang="en-US" dirty="0"/>
              <a:t>使用</a:t>
            </a:r>
            <a:r>
              <a:rPr lang="en-US" altLang="zh-CN" dirty="0"/>
              <a:t>FPGA</a:t>
            </a:r>
            <a:r>
              <a:rPr lang="zh-CN" altLang="en-US" dirty="0"/>
              <a:t>叠加来实现</a:t>
            </a:r>
            <a:r>
              <a:rPr lang="en-US" altLang="zh-CN" dirty="0"/>
              <a:t>CNN</a:t>
            </a:r>
            <a:r>
              <a:rPr lang="zh-CN" altLang="en-US" dirty="0"/>
              <a:t>加速器。虽然使用指令来减少控制逻辑开销，但它们仍然重新配置覆盖架构，以最大化特定</a:t>
            </a:r>
            <a:r>
              <a:rPr lang="en-US" altLang="zh-CN" dirty="0"/>
              <a:t>CNN</a:t>
            </a:r>
            <a:r>
              <a:rPr lang="zh-CN" altLang="en-US" dirty="0"/>
              <a:t>的性能。</a:t>
            </a:r>
            <a:endParaRPr lang="en-US" altLang="zh-CN" dirty="0"/>
          </a:p>
          <a:p>
            <a:r>
              <a:rPr lang="zh-CN" altLang="en-US" dirty="0"/>
              <a:t>此外，他们的指令粒度比我们的</a:t>
            </a:r>
            <a:r>
              <a:rPr lang="en-US" altLang="zh-CN" dirty="0"/>
              <a:t>OPU</a:t>
            </a:r>
            <a:r>
              <a:rPr lang="zh-CN" altLang="en-US" dirty="0"/>
              <a:t>要大。我们的</a:t>
            </a:r>
            <a:r>
              <a:rPr lang="en-US" altLang="zh-CN" dirty="0"/>
              <a:t>OPU</a:t>
            </a:r>
            <a:r>
              <a:rPr lang="zh-CN" altLang="en-US" dirty="0"/>
              <a:t>具有比</a:t>
            </a:r>
            <a:r>
              <a:rPr lang="en-US" altLang="zh-CN" dirty="0"/>
              <a:t>[AHB+18]</a:t>
            </a:r>
            <a:r>
              <a:rPr lang="zh-CN" altLang="en-US" dirty="0">
                <a:solidFill>
                  <a:srgbClr val="FF0000"/>
                </a:solidFill>
              </a:rPr>
              <a:t>更小粒度</a:t>
            </a:r>
            <a:r>
              <a:rPr lang="zh-CN" altLang="en-US" dirty="0"/>
              <a:t>的指令集。</a:t>
            </a:r>
            <a:endParaRPr lang="en-US" altLang="zh-CN" dirty="0"/>
          </a:p>
          <a:p>
            <a:r>
              <a:rPr lang="en-US" altLang="zh-CN" dirty="0"/>
              <a:t>CNN</a:t>
            </a:r>
            <a:r>
              <a:rPr lang="zh-CN" altLang="en-US" dirty="0"/>
              <a:t>推理中的每个典型操作都被映射到特定类型的指令，因此运行</a:t>
            </a:r>
            <a:r>
              <a:rPr lang="zh-CN" altLang="en-US" dirty="0">
                <a:solidFill>
                  <a:srgbClr val="FF0000"/>
                </a:solidFill>
              </a:rPr>
              <a:t>效率很高</a:t>
            </a:r>
            <a:r>
              <a:rPr lang="zh-CN" altLang="en-US" dirty="0"/>
              <a:t>。此外，不同的</a:t>
            </a:r>
            <a:r>
              <a:rPr lang="en-US" altLang="zh-CN" dirty="0"/>
              <a:t>CNN</a:t>
            </a:r>
            <a:r>
              <a:rPr lang="zh-CN" altLang="en-US" dirty="0"/>
              <a:t>可以编译然后执行，无需</a:t>
            </a:r>
            <a:r>
              <a:rPr lang="en-US" altLang="zh-CN" dirty="0"/>
              <a:t>FPGA</a:t>
            </a:r>
            <a:r>
              <a:rPr lang="zh-CN" altLang="en-US" dirty="0"/>
              <a:t>重新配置。</a:t>
            </a:r>
          </a:p>
        </p:txBody>
      </p:sp>
    </p:spTree>
    <p:extLst>
      <p:ext uri="{BB962C8B-B14F-4D97-AF65-F5344CB8AC3E}">
        <p14:creationId xmlns:p14="http://schemas.microsoft.com/office/powerpoint/2010/main" val="30259293"/>
      </p:ext>
    </p:extLst>
  </p:cSld>
  <p:clrMapOvr>
    <a:masterClrMapping/>
  </p:clrMapOvr>
  <p:transition spd="med">
    <p:pull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BAA2B-886C-4E17-96AF-AEADE068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/>
              <a:t>内容提要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D6E98-87F4-4193-95A2-3AF36BB7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OPU</a:t>
            </a:r>
          </a:p>
          <a:p>
            <a:r>
              <a:rPr lang="en-US" altLang="zh-CN" cap="none" dirty="0">
                <a:solidFill>
                  <a:srgbClr val="FF0000"/>
                </a:solidFill>
              </a:rPr>
              <a:t>Instruction Set Architecture</a:t>
            </a:r>
          </a:p>
          <a:p>
            <a:r>
              <a:rPr lang="en-US" altLang="zh-CN" cap="none" dirty="0"/>
              <a:t>Micro-Architecture</a:t>
            </a:r>
          </a:p>
          <a:p>
            <a:r>
              <a:rPr lang="en-US" altLang="zh-CN" dirty="0"/>
              <a:t>Compiler</a:t>
            </a:r>
          </a:p>
          <a:p>
            <a:r>
              <a:rPr lang="en-US" altLang="zh-CN" cap="none" dirty="0"/>
              <a:t>Conclusions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919076"/>
      </p:ext>
    </p:extLst>
  </p:cSld>
  <p:clrMapOvr>
    <a:masterClrMapping/>
  </p:clrMapOvr>
  <p:transition spd="med">
    <p:pull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6C91A-2BDF-404D-96C0-978EDEE4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/>
              <a:t>Instruction Set Architecture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261E0-CB8C-414F-838D-886D8716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指令集体系结构</a:t>
            </a:r>
            <a:r>
              <a:rPr lang="en-US" altLang="zh-CN" dirty="0"/>
              <a:t>(ISA)</a:t>
            </a:r>
            <a:r>
              <a:rPr lang="zh-CN" altLang="en-US" dirty="0"/>
              <a:t>是处理器的关键。我们的</a:t>
            </a:r>
            <a:r>
              <a:rPr lang="en-US" altLang="zh-CN" dirty="0"/>
              <a:t>OPU</a:t>
            </a:r>
            <a:r>
              <a:rPr lang="zh-CN" altLang="en-US" dirty="0"/>
              <a:t>专门针对</a:t>
            </a:r>
            <a:r>
              <a:rPr lang="en-US" altLang="zh-CN" dirty="0"/>
              <a:t>CNN</a:t>
            </a:r>
            <a:r>
              <a:rPr lang="zh-CN" altLang="en-US" dirty="0"/>
              <a:t>的推理。我们识别了</a:t>
            </a:r>
            <a:r>
              <a:rPr lang="en-US" altLang="zh-CN" dirty="0"/>
              <a:t>CNN</a:t>
            </a:r>
            <a:r>
              <a:rPr lang="zh-CN" altLang="en-US" dirty="0"/>
              <a:t>推理过程中的所有操作，并将它们归为不同的类别。每个类别都映射到一种具有可调参数的指令类型。</a:t>
            </a:r>
            <a:endParaRPr lang="en-US" altLang="zh-CN" dirty="0"/>
          </a:p>
          <a:p>
            <a:r>
              <a:rPr lang="zh-CN" altLang="en-US" dirty="0"/>
              <a:t>我们定义了两种指令类型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条件指令</a:t>
            </a:r>
            <a:r>
              <a:rPr lang="en-US" altLang="zh-CN" dirty="0"/>
              <a:t>(c</a:t>
            </a:r>
            <a:r>
              <a:rPr lang="zh-CN" altLang="en-US" dirty="0"/>
              <a:t>型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无条件指令</a:t>
            </a:r>
            <a:r>
              <a:rPr lang="en-US" altLang="zh-CN" dirty="0"/>
              <a:t>(u</a:t>
            </a:r>
            <a:r>
              <a:rPr lang="zh-CN" altLang="en-US" dirty="0"/>
              <a:t>型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u</a:t>
            </a:r>
            <a:r>
              <a:rPr lang="zh-CN" altLang="en-US" dirty="0"/>
              <a:t>型指令为其配对的</a:t>
            </a:r>
            <a:r>
              <a:rPr lang="en-US" altLang="zh-CN" dirty="0"/>
              <a:t>c</a:t>
            </a:r>
            <a:r>
              <a:rPr lang="zh-CN" altLang="en-US" dirty="0"/>
              <a:t>型指令提供相应的操作参数。这个由许多基本单元组成的指令块被取到一起，然后分发给</a:t>
            </a:r>
            <a:r>
              <a:rPr lang="en-US" altLang="zh-CN" dirty="0"/>
              <a:t>PE</a:t>
            </a:r>
            <a:r>
              <a:rPr lang="zh-CN" altLang="en-US" dirty="0"/>
              <a:t>模块。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1684829"/>
      </p:ext>
    </p:extLst>
  </p:cSld>
  <p:clrMapOvr>
    <a:masterClrMapping/>
  </p:clrMapOvr>
  <p:transition spd="med">
    <p:pull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6C91A-2BDF-404D-96C0-978EDEE4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/>
              <a:t>Instruction Set Architecture</a:t>
            </a:r>
            <a:endParaRPr lang="zh-CN" altLang="en-US" cap="none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ACF118-28AB-4AD1-AC3D-05047CE20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1" y="1628800"/>
            <a:ext cx="8411818" cy="4731648"/>
          </a:xfrm>
        </p:spPr>
      </p:pic>
    </p:spTree>
    <p:extLst>
      <p:ext uri="{BB962C8B-B14F-4D97-AF65-F5344CB8AC3E}">
        <p14:creationId xmlns:p14="http://schemas.microsoft.com/office/powerpoint/2010/main" val="2132906944"/>
      </p:ext>
    </p:extLst>
  </p:cSld>
  <p:clrMapOvr>
    <a:masterClrMapping/>
  </p:clrMapOvr>
  <p:transition spd="med">
    <p:pull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3888D-6042-4F52-BD64-AF2A540D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Conditional Instruction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0E843-5D16-440D-9658-B922B581D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41166"/>
            <a:ext cx="7989752" cy="5027464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条件型或</a:t>
            </a:r>
            <a:r>
              <a:rPr lang="en-US" altLang="zh-CN" sz="1800" dirty="0"/>
              <a:t>c</a:t>
            </a:r>
            <a:r>
              <a:rPr lang="zh-CN" altLang="en-US" sz="1800" dirty="0"/>
              <a:t>型指令包含操作</a:t>
            </a:r>
            <a:r>
              <a:rPr lang="en-US" altLang="zh-CN" sz="1800" dirty="0"/>
              <a:t>(OP)</a:t>
            </a:r>
            <a:r>
              <a:rPr lang="zh-CN" altLang="en-US" sz="1800" dirty="0"/>
              <a:t>代码和触发条件。</a:t>
            </a:r>
            <a:r>
              <a:rPr lang="en-US" altLang="zh-CN" sz="1800" dirty="0"/>
              <a:t>OP</a:t>
            </a:r>
            <a:r>
              <a:rPr lang="zh-CN" altLang="en-US" sz="1800" dirty="0"/>
              <a:t>代码标识目标操作，而触发条件定义操作何时准备执行。下面定义了六种类型的</a:t>
            </a:r>
            <a:r>
              <a:rPr lang="en-US" altLang="zh-CN" sz="1800" dirty="0"/>
              <a:t>c</a:t>
            </a:r>
            <a:r>
              <a:rPr lang="zh-CN" altLang="en-US" sz="1800" dirty="0"/>
              <a:t>指令，每种都对数据块的一个切片进行操作</a:t>
            </a:r>
            <a:r>
              <a:rPr lang="en-US" altLang="zh-CN" sz="1800" dirty="0"/>
              <a:t>:</a:t>
            </a:r>
          </a:p>
          <a:p>
            <a:pPr lvl="1"/>
            <a:r>
              <a:rPr lang="en-US" altLang="zh-CN" sz="1800" dirty="0"/>
              <a:t>Memory Read</a:t>
            </a:r>
            <a:r>
              <a:rPr lang="zh-CN" altLang="en-US" sz="1800" dirty="0"/>
              <a:t>：将数据从外部存储器转换到板上存储器</a:t>
            </a:r>
            <a:endParaRPr lang="en-US" altLang="zh-CN" sz="1800" dirty="0"/>
          </a:p>
          <a:p>
            <a:pPr lvl="1"/>
            <a:r>
              <a:rPr lang="en-US" altLang="zh-CN" sz="1800" dirty="0"/>
              <a:t>Memory Write</a:t>
            </a:r>
            <a:r>
              <a:rPr lang="zh-CN" altLang="en-US" sz="1800" dirty="0"/>
              <a:t>：将计算结果块发送回外部存储</a:t>
            </a:r>
            <a:endParaRPr lang="en-US" altLang="zh-CN" sz="1800" dirty="0"/>
          </a:p>
          <a:p>
            <a:pPr lvl="1"/>
            <a:r>
              <a:rPr lang="en-US" altLang="zh-CN" sz="1800" dirty="0"/>
              <a:t>Data Fetch</a:t>
            </a:r>
            <a:r>
              <a:rPr lang="zh-CN" altLang="en-US" sz="1800" dirty="0"/>
              <a:t>：从板上特征图和内核缓冲区中读取数据，然后将数据提供给计算引擎。</a:t>
            </a:r>
            <a:endParaRPr lang="en-US" altLang="zh-CN" sz="1800" dirty="0"/>
          </a:p>
          <a:p>
            <a:pPr lvl="1"/>
            <a:r>
              <a:rPr lang="en-US" altLang="zh-CN" sz="1800" dirty="0"/>
              <a:t>Compute</a:t>
            </a:r>
            <a:r>
              <a:rPr lang="zh-CN" altLang="en-US" sz="1800" dirty="0"/>
              <a:t>：控制所有的处理单元</a:t>
            </a:r>
            <a:r>
              <a:rPr lang="en-US" altLang="zh-CN" sz="1800" dirty="0"/>
              <a:t>(PEs)</a:t>
            </a:r>
          </a:p>
          <a:p>
            <a:pPr lvl="1"/>
            <a:r>
              <a:rPr lang="en-US" altLang="zh-CN" sz="1800" dirty="0"/>
              <a:t>Post Process</a:t>
            </a:r>
            <a:r>
              <a:rPr lang="zh-CN" altLang="en-US" sz="1800" dirty="0"/>
              <a:t>：包括池化、激活、数据量化、中间结果相加和残差操作</a:t>
            </a:r>
            <a:endParaRPr lang="en-US" altLang="zh-CN" sz="1800" dirty="0"/>
          </a:p>
          <a:p>
            <a:pPr lvl="1"/>
            <a:r>
              <a:rPr lang="en-US" altLang="zh-CN" sz="1800" dirty="0"/>
              <a:t>Instruction Read</a:t>
            </a:r>
            <a:r>
              <a:rPr lang="zh-CN" altLang="en-US" sz="1800" dirty="0"/>
              <a:t>：从指令缓冲区中读取一个新的指令块，并将其指向目标操作模块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01751132"/>
      </p:ext>
    </p:extLst>
  </p:cSld>
  <p:clrMapOvr>
    <a:masterClrMapping/>
  </p:clrMapOvr>
  <p:transition spd="med">
    <p:pull dir="l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红利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1741</Words>
  <Application>Microsoft Office PowerPoint</Application>
  <PresentationFormat>全屏显示(4:3)</PresentationFormat>
  <Paragraphs>99</Paragraphs>
  <Slides>25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华文楷体</vt:lpstr>
      <vt:lpstr>Arial</vt:lpstr>
      <vt:lpstr>Calibri</vt:lpstr>
      <vt:lpstr>Gill Sans MT</vt:lpstr>
      <vt:lpstr>Wingdings</vt:lpstr>
      <vt:lpstr>Wingdings 2</vt:lpstr>
      <vt:lpstr>红利</vt:lpstr>
      <vt:lpstr>FPGA Overlay Processor for Deep Neural Networks 用于深度神经网络的FPGA覆盖处理器  University of California, Los Angeles, 2020 Doctor of Philosophy in Electrical and Computer Engineering by Yunxuan Yu</vt:lpstr>
      <vt:lpstr>内容提要</vt:lpstr>
      <vt:lpstr>OPU: An FPGA Overlay Processor for Convolutional Neural Networks</vt:lpstr>
      <vt:lpstr>OPU: An FPGA Overlay Processor for Convolutional Neural Networks</vt:lpstr>
      <vt:lpstr>OPU: An FPGA Overlay Processor for Convolutional Neural Networks</vt:lpstr>
      <vt:lpstr>内容提要</vt:lpstr>
      <vt:lpstr>Instruction Set Architecture</vt:lpstr>
      <vt:lpstr>Instruction Set Architecture</vt:lpstr>
      <vt:lpstr>Conditional Instruction</vt:lpstr>
      <vt:lpstr>Conditional Instruction</vt:lpstr>
      <vt:lpstr>Unconditional instruction</vt:lpstr>
      <vt:lpstr>内容提要</vt:lpstr>
      <vt:lpstr>Micro-Architecture</vt:lpstr>
      <vt:lpstr> Computation unit</vt:lpstr>
      <vt:lpstr>Data Fetch</vt:lpstr>
      <vt:lpstr>Data Post Process Module</vt:lpstr>
      <vt:lpstr>Memory Management</vt:lpstr>
      <vt:lpstr>内容提要</vt:lpstr>
      <vt:lpstr>Compiler</vt:lpstr>
      <vt:lpstr>Operation Fusion（操作融合）</vt:lpstr>
      <vt:lpstr>Data Quantization</vt:lpstr>
      <vt:lpstr>Intermediate Representation (IR)</vt:lpstr>
      <vt:lpstr>内容提要</vt:lpstr>
      <vt:lpstr> Conclusions </vt:lpstr>
      <vt:lpstr>谢谢  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第2讲 软件过程</dc:title>
  <dc:creator>mao yingchi</dc:creator>
  <cp:lastModifiedBy>YangZhuangwen</cp:lastModifiedBy>
  <cp:revision>602</cp:revision>
  <cp:lastPrinted>2411-12-30T00:00:00Z</cp:lastPrinted>
  <dcterms:created xsi:type="dcterms:W3CDTF">2004-02-17T01:28:00Z</dcterms:created>
  <dcterms:modified xsi:type="dcterms:W3CDTF">2022-01-11T11:53:43Z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5DD861A5FE264403A01422D2C7F3CC6B</vt:lpwstr>
  </property>
</Properties>
</file>