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446" r:id="rId3"/>
    <p:sldId id="348" r:id="rId5"/>
    <p:sldId id="361" r:id="rId6"/>
    <p:sldId id="447" r:id="rId7"/>
    <p:sldId id="400" r:id="rId8"/>
    <p:sldId id="523" r:id="rId9"/>
    <p:sldId id="521" r:id="rId10"/>
    <p:sldId id="522" r:id="rId11"/>
    <p:sldId id="448" r:id="rId12"/>
    <p:sldId id="524" r:id="rId13"/>
    <p:sldId id="525" r:id="rId14"/>
    <p:sldId id="449" r:id="rId15"/>
    <p:sldId id="372" r:id="rId16"/>
    <p:sldId id="550" r:id="rId17"/>
    <p:sldId id="551" r:id="rId18"/>
    <p:sldId id="552" r:id="rId19"/>
    <p:sldId id="553" r:id="rId20"/>
    <p:sldId id="454" r:id="rId21"/>
    <p:sldId id="467" r:id="rId22"/>
    <p:sldId id="469" r:id="rId23"/>
    <p:sldId id="43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振浩" initials="杨"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278F"/>
    <a:srgbClr val="000000"/>
    <a:srgbClr val="EAEAEA"/>
    <a:srgbClr val="FF3300"/>
    <a:srgbClr val="009900"/>
    <a:srgbClr val="CC3300"/>
    <a:srgbClr val="996633"/>
    <a:srgbClr val="F8F8F8"/>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11" autoAdjust="0"/>
  </p:normalViewPr>
  <p:slideViewPr>
    <p:cSldViewPr>
      <p:cViewPr varScale="1">
        <p:scale>
          <a:sx n="97" d="100"/>
          <a:sy n="97" d="100"/>
        </p:scale>
        <p:origin x="2004" y="84"/>
      </p:cViewPr>
      <p:guideLst>
        <p:guide orient="horz" pos="2143"/>
        <p:guide pos="2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b="0">
                <a:latin typeface="Arial" panose="020B0604020202020204" pitchFamily="34" charset="0"/>
                <a:ea typeface="宋体" panose="02010600030101010101" pitchFamily="2" charset="-122"/>
              </a:defRPr>
            </a:lvl1pPr>
          </a:lstStyle>
          <a:p>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endParaRPr lang="zh-CN"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总线均衡器</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latin typeface="+mn-ea"/>
              <a:cs typeface="+mn-ea"/>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8091" y="3523487"/>
            <a:ext cx="8240108" cy="28670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transition spd="med">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transition spd="med">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transition spd="med">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727364" y="406919"/>
            <a:ext cx="7959435" cy="9277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89234" y="497552"/>
            <a:ext cx="7181709" cy="746471"/>
          </a:xfrm>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581192" y="1425292"/>
            <a:ext cx="7989752" cy="5027464"/>
          </a:xfrm>
        </p:spPr>
        <p:txBody>
          <a:bodyPr anchor="t" anchorCtr="0">
            <a:normAutofit/>
          </a:bodyPr>
          <a:lstStyle>
            <a:lvl1pPr>
              <a:lnSpc>
                <a:spcPct val="125000"/>
              </a:lnSpc>
              <a:spcBef>
                <a:spcPts val="1200"/>
              </a:spcBef>
              <a:defRPr sz="2400" b="1">
                <a:solidFill>
                  <a:schemeClr val="tx1"/>
                </a:solidFill>
                <a:effectLst/>
              </a:defRPr>
            </a:lvl1pPr>
            <a:lvl2pPr marL="629920" indent="-306070">
              <a:lnSpc>
                <a:spcPct val="125000"/>
              </a:lnSpc>
              <a:spcBef>
                <a:spcPts val="1200"/>
              </a:spcBef>
              <a:buFont typeface="Wingdings" panose="05000000000000000000" pitchFamily="2" charset="2"/>
              <a:buChar char="Ø"/>
              <a:defRPr sz="2400" b="1">
                <a:solidFill>
                  <a:schemeClr val="tx1"/>
                </a:solidFill>
                <a:latin typeface="华文楷体" panose="02010600040101010101" pitchFamily="2" charset="-122"/>
                <a:ea typeface="华文楷体" panose="02010600040101010101" pitchFamily="2" charset="-122"/>
              </a:defRPr>
            </a:lvl2pPr>
            <a:lvl3pPr marL="899795" indent="-269875">
              <a:lnSpc>
                <a:spcPct val="125000"/>
              </a:lnSpc>
              <a:spcBef>
                <a:spcPts val="1200"/>
              </a:spcBef>
              <a:buFont typeface="Wingdings" panose="05000000000000000000" pitchFamily="2" charset="2"/>
              <a:buChar char="ü"/>
              <a:defRPr sz="2400" b="1">
                <a:solidFill>
                  <a:schemeClr val="tx1"/>
                </a:solidFill>
                <a:latin typeface="华文楷体" panose="02010600040101010101" pitchFamily="2" charset="-122"/>
                <a:ea typeface="华文楷体" panose="02010600040101010101" pitchFamily="2" charset="-122"/>
              </a:defRPr>
            </a:lvl3pPr>
            <a:lvl4pPr>
              <a:lnSpc>
                <a:spcPct val="125000"/>
              </a:lnSpc>
              <a:spcBef>
                <a:spcPts val="1200"/>
              </a:spcBef>
              <a:defRPr sz="2400" b="1">
                <a:solidFill>
                  <a:schemeClr val="tx1"/>
                </a:solidFill>
              </a:defRPr>
            </a:lvl4pPr>
            <a:lvl5pPr>
              <a:lnSpc>
                <a:spcPct val="125000"/>
              </a:lnSpc>
              <a:spcBef>
                <a:spcPts val="1200"/>
              </a:spcBef>
              <a:defRPr sz="2400" b="1">
                <a:solidFill>
                  <a:schemeClr val="tx1"/>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Rectangle 8"/>
          <p:cNvSpPr/>
          <p:nvPr/>
        </p:nvSpPr>
        <p:spPr>
          <a:xfrm>
            <a:off x="448092" y="6531791"/>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9"/>
          <p:cNvSpPr/>
          <p:nvPr/>
        </p:nvSpPr>
        <p:spPr>
          <a:xfrm>
            <a:off x="5976002" y="6531791"/>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0"/>
          <p:cNvSpPr/>
          <p:nvPr/>
        </p:nvSpPr>
        <p:spPr>
          <a:xfrm>
            <a:off x="3216602" y="6531791"/>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9"/>
          <p:cNvSpPr/>
          <p:nvPr/>
        </p:nvSpPr>
        <p:spPr>
          <a:xfrm>
            <a:off x="8050621" y="327883"/>
            <a:ext cx="488372" cy="8492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p:cNvSpPr/>
          <p:nvPr/>
        </p:nvSpPr>
        <p:spPr>
          <a:xfrm>
            <a:off x="7428841" y="327883"/>
            <a:ext cx="489031" cy="8492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8" y="361600"/>
            <a:ext cx="1010886" cy="1018374"/>
          </a:xfrm>
          <a:prstGeom prst="rect">
            <a:avLst/>
          </a:prstGeom>
        </p:spPr>
      </p:pic>
    </p:spTree>
  </p:cSld>
  <p:clrMapOvr>
    <a:masterClrMapping/>
  </p:clrMapOvr>
  <p:transition spd="med">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transition spd="med">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transition spd="med">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transition spd="med">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Tree>
  </p:cSld>
  <p:clrMapOvr>
    <a:masterClrMapping/>
  </p:clrMapOvr>
  <p:transition spd="med">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pull dir="l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dir="lu"/>
  </p:transition>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7995" y="1268730"/>
            <a:ext cx="8242935" cy="1383665"/>
          </a:xfrm>
          <a:prstGeom prst="rect">
            <a:avLst/>
          </a:prstGeom>
          <a:noFill/>
        </p:spPr>
        <p:txBody>
          <a:bodyPr wrap="square" rtlCol="0">
            <a:spAutoFit/>
          </a:bodyPr>
          <a:p>
            <a:pPr algn="ctr"/>
            <a:r>
              <a:rPr lang="zh-CN" altLang="en-US" sz="2800" b="1">
                <a:latin typeface="微软雅黑" panose="020B0503020204020204" charset="-122"/>
                <a:ea typeface="微软雅黑" panose="020B0503020204020204" charset="-122"/>
              </a:rPr>
              <a:t>A Unified FPGA Virtualization Framework for</a:t>
            </a:r>
            <a:endParaRPr lang="zh-CN" altLang="en-US" sz="2800" b="1">
              <a:latin typeface="微软雅黑" panose="020B0503020204020204" charset="-122"/>
              <a:ea typeface="微软雅黑" panose="020B0503020204020204" charset="-122"/>
            </a:endParaRPr>
          </a:p>
          <a:p>
            <a:pPr algn="ctr"/>
            <a:r>
              <a:rPr lang="zh-CN" altLang="en-US" sz="2800" b="1">
                <a:latin typeface="微软雅黑" panose="020B0503020204020204" charset="-122"/>
                <a:ea typeface="微软雅黑" panose="020B0503020204020204" charset="-122"/>
              </a:rPr>
              <a:t>General-Purpose Deep Neural Networks in the Cloud</a:t>
            </a:r>
            <a:endParaRPr lang="zh-CN" altLang="en-US" sz="2800" b="1">
              <a:latin typeface="微软雅黑" panose="020B0503020204020204" charset="-122"/>
              <a:ea typeface="微软雅黑" panose="020B0503020204020204" charset="-122"/>
            </a:endParaRPr>
          </a:p>
        </p:txBody>
      </p:sp>
      <p:sp>
        <p:nvSpPr>
          <p:cNvPr id="3" name="文本框 2"/>
          <p:cNvSpPr txBox="1"/>
          <p:nvPr/>
        </p:nvSpPr>
        <p:spPr>
          <a:xfrm>
            <a:off x="755650" y="5229225"/>
            <a:ext cx="7541895" cy="829945"/>
          </a:xfrm>
          <a:prstGeom prst="rect">
            <a:avLst/>
          </a:prstGeom>
          <a:noFill/>
        </p:spPr>
        <p:txBody>
          <a:bodyPr wrap="square" rtlCol="0">
            <a:spAutoFit/>
          </a:bodyPr>
          <a:p>
            <a:pPr algn="ctr"/>
            <a:r>
              <a:rPr lang="zh-CN" altLang="en-US" sz="1600">
                <a:latin typeface="微软雅黑" panose="020B0503020204020204" charset="-122"/>
                <a:ea typeface="微软雅黑" panose="020B0503020204020204" charset="-122"/>
              </a:rPr>
              <a:t>Shulin Zeng, Guohao Dai, Hanbo Sun, Kai Zhong</a:t>
            </a:r>
            <a:endParaRPr lang="zh-CN" altLang="en-US" sz="1600">
              <a:latin typeface="微软雅黑" panose="020B0503020204020204" charset="-122"/>
              <a:ea typeface="微软雅黑" panose="020B0503020204020204" charset="-122"/>
            </a:endParaRPr>
          </a:p>
          <a:p>
            <a:pPr algn="ctr"/>
            <a:r>
              <a:rPr lang="zh-CN" altLang="en-US" sz="1600">
                <a:latin typeface="微软雅黑" panose="020B0503020204020204" charset="-122"/>
                <a:ea typeface="微软雅黑" panose="020B0503020204020204" charset="-122"/>
              </a:rPr>
              <a:t>Guangjun Ge, Kaiyuan Guo, Yu Wang, Huazhong Yang </a:t>
            </a:r>
            <a:endParaRPr lang="zh-CN" altLang="en-US" sz="1600">
              <a:latin typeface="微软雅黑" panose="020B0503020204020204" charset="-122"/>
              <a:ea typeface="微软雅黑" panose="020B0503020204020204" charset="-122"/>
            </a:endParaRPr>
          </a:p>
          <a:p>
            <a:pPr algn="ctr"/>
            <a:r>
              <a:rPr lang="zh-CN" altLang="en-US" sz="1600">
                <a:latin typeface="微软雅黑" panose="020B0503020204020204" charset="-122"/>
                <a:ea typeface="微软雅黑" panose="020B0503020204020204" charset="-122"/>
              </a:rPr>
              <a:t>Tsinghua University, Beijing, China</a:t>
            </a:r>
            <a:endParaRPr lang="zh-CN" altLang="en-US" sz="1600">
              <a:latin typeface="微软雅黑" panose="020B0503020204020204" charset="-122"/>
              <a:ea typeface="微软雅黑" panose="020B0503020204020204" charset="-122"/>
            </a:endParaRPr>
          </a:p>
        </p:txBody>
      </p:sp>
      <p:sp>
        <p:nvSpPr>
          <p:cNvPr id="4" name="文本框 3"/>
          <p:cNvSpPr txBox="1"/>
          <p:nvPr/>
        </p:nvSpPr>
        <p:spPr>
          <a:xfrm>
            <a:off x="402590" y="3141345"/>
            <a:ext cx="8374380" cy="1383665"/>
          </a:xfrm>
          <a:prstGeom prst="rect">
            <a:avLst/>
          </a:prstGeom>
          <a:noFill/>
        </p:spPr>
        <p:txBody>
          <a:bodyPr wrap="square" rtlCol="0">
            <a:spAutoFit/>
          </a:bodyPr>
          <a:p>
            <a:pPr algn="ctr"/>
            <a:r>
              <a:rPr lang="zh-CN" altLang="en-US" sz="2800" b="1">
                <a:latin typeface="微软雅黑" panose="020B0503020204020204" charset="-122"/>
                <a:ea typeface="微软雅黑" panose="020B0503020204020204" charset="-122"/>
              </a:rPr>
              <a:t>Enabling Efficient and Flexible FPGA Virtualization</a:t>
            </a:r>
            <a:endParaRPr lang="zh-CN" altLang="en-US" sz="2800" b="1">
              <a:latin typeface="微软雅黑" panose="020B0503020204020204" charset="-122"/>
              <a:ea typeface="微软雅黑" panose="020B0503020204020204" charset="-122"/>
            </a:endParaRPr>
          </a:p>
          <a:p>
            <a:pPr algn="ctr"/>
            <a:r>
              <a:rPr lang="zh-CN" altLang="en-US" sz="2800" b="1">
                <a:latin typeface="微软雅黑" panose="020B0503020204020204" charset="-122"/>
                <a:ea typeface="微软雅黑" panose="020B0503020204020204" charset="-122"/>
              </a:rPr>
              <a:t>for Deep Learning in the Cloud</a:t>
            </a:r>
            <a:endParaRPr lang="zh-CN" altLang="en-US" sz="2800" b="1">
              <a:latin typeface="微软雅黑" panose="020B0503020204020204" charset="-122"/>
              <a:ea typeface="微软雅黑" panose="020B0503020204020204" charset="-122"/>
            </a:endParaRPr>
          </a:p>
        </p:txBody>
      </p:sp>
    </p:spTree>
  </p:cSld>
  <p:clrMapOvr>
    <a:masterClrMapping/>
  </p:clrMapOvr>
  <p:transition spd="med">
    <p:pull dir="lu"/>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相关工作和前期工作</a:t>
            </a:r>
            <a:endParaRPr lang="en-US" altLang="zh-CN" sz="4000" dirty="0">
              <a:latin typeface="Times New Roman" panose="02020603050405020304" pitchFamily="18" charset="0"/>
              <a:cs typeface="Times New Roman" panose="02020603050405020304" pitchFamily="18" charset="0"/>
            </a:endParaRPr>
          </a:p>
        </p:txBody>
      </p:sp>
      <p:pic>
        <p:nvPicPr>
          <p:cNvPr id="2" name="内容占位符 1"/>
          <p:cNvPicPr>
            <a:picLocks noChangeAspect="1"/>
          </p:cNvPicPr>
          <p:nvPr>
            <p:ph idx="1"/>
          </p:nvPr>
        </p:nvPicPr>
        <p:blipFill>
          <a:blip r:embed="rId1"/>
          <a:stretch>
            <a:fillRect/>
          </a:stretch>
        </p:blipFill>
        <p:spPr>
          <a:xfrm>
            <a:off x="577215" y="2061210"/>
            <a:ext cx="7989570" cy="2761615"/>
          </a:xfrm>
          <a:prstGeom prst="rect">
            <a:avLst/>
          </a:prstGeom>
        </p:spPr>
      </p:pic>
      <p:sp>
        <p:nvSpPr>
          <p:cNvPr id="3" name="文本框 2"/>
          <p:cNvSpPr txBox="1"/>
          <p:nvPr/>
        </p:nvSpPr>
        <p:spPr>
          <a:xfrm>
            <a:off x="1149350" y="5033645"/>
            <a:ext cx="7023100" cy="398780"/>
          </a:xfrm>
          <a:prstGeom prst="rect">
            <a:avLst/>
          </a:prstGeom>
          <a:noFill/>
        </p:spPr>
        <p:txBody>
          <a:bodyPr wrap="square" rtlCol="0">
            <a:spAutoFit/>
          </a:bodyPr>
          <a:p>
            <a:pPr algn="ctr"/>
            <a:r>
              <a:rPr lang="zh-CN" altLang="en-US" sz="2000" dirty="0">
                <a:effectLst/>
              </a:rPr>
              <a:t>基于ISA的CNN加速器的设计：</a:t>
            </a:r>
            <a:r>
              <a:rPr lang="zh-CN" altLang="en-US" sz="1600" dirty="0">
                <a:effectLst/>
              </a:rPr>
              <a:t>基于 Angel-Eye和Xilinx的DPU</a:t>
            </a:r>
            <a:endParaRPr lang="zh-CN" altLang="en-US" sz="1600" dirty="0">
              <a:effectLst/>
            </a:endParaRPr>
          </a:p>
        </p:txBody>
      </p:sp>
    </p:spTree>
  </p:cSld>
  <p:clrMapOvr>
    <a:masterClrMapping/>
  </p:clrMapOvr>
  <p:transition spd="med">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相关工作和前期工作</a:t>
            </a:r>
            <a:endParaRPr lang="en-US" altLang="zh-CN" sz="40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49350" y="5033645"/>
            <a:ext cx="7023100" cy="398780"/>
          </a:xfrm>
          <a:prstGeom prst="rect">
            <a:avLst/>
          </a:prstGeom>
          <a:noFill/>
        </p:spPr>
        <p:txBody>
          <a:bodyPr wrap="square" rtlCol="0">
            <a:spAutoFit/>
          </a:bodyPr>
          <a:p>
            <a:pPr algn="ctr"/>
            <a:r>
              <a:rPr lang="zh-CN" altLang="en-US" sz="2000" dirty="0">
                <a:effectLst/>
              </a:rPr>
              <a:t>基于ISA的CNN加速器的设计：</a:t>
            </a:r>
            <a:r>
              <a:rPr lang="zh-CN" altLang="en-US" sz="1600" dirty="0">
                <a:effectLst/>
              </a:rPr>
              <a:t>基于 Angel-Eye和Xilinx的DPU</a:t>
            </a:r>
            <a:endParaRPr lang="zh-CN" altLang="en-US" sz="1600" dirty="0">
              <a:effectLst/>
            </a:endParaRPr>
          </a:p>
        </p:txBody>
      </p:sp>
      <p:pic>
        <p:nvPicPr>
          <p:cNvPr id="6" name="内容占位符 5"/>
          <p:cNvPicPr>
            <a:picLocks noChangeAspect="1"/>
          </p:cNvPicPr>
          <p:nvPr>
            <p:ph idx="1"/>
          </p:nvPr>
        </p:nvPicPr>
        <p:blipFill>
          <a:blip r:embed="rId1"/>
          <a:stretch>
            <a:fillRect/>
          </a:stretch>
        </p:blipFill>
        <p:spPr>
          <a:xfrm>
            <a:off x="581025" y="1788795"/>
            <a:ext cx="7990205" cy="4299585"/>
          </a:xfrm>
          <a:prstGeom prst="rect">
            <a:avLst/>
          </a:prstGeom>
        </p:spPr>
      </p:pic>
    </p:spTree>
  </p:cSld>
  <p:clrMapOvr>
    <a:masterClrMapping/>
  </p:clrMapOvr>
  <p:transition spd="med">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基于</a:t>
            </a:r>
            <a:r>
              <a:rPr lang="en-US" altLang="zh-CN" sz="4000" dirty="0">
                <a:latin typeface="Times New Roman" panose="02020603050405020304" pitchFamily="18" charset="0"/>
                <a:cs typeface="Times New Roman" panose="02020603050405020304" pitchFamily="18" charset="0"/>
                <a:sym typeface="+mn-ea"/>
              </a:rPr>
              <a:t>ISA</a:t>
            </a:r>
            <a:r>
              <a:rPr lang="zh-CN" altLang="en-US" sz="4000" dirty="0">
                <a:latin typeface="Times New Roman" panose="02020603050405020304" pitchFamily="18" charset="0"/>
                <a:cs typeface="Times New Roman" panose="02020603050405020304" pitchFamily="18" charset="0"/>
                <a:sym typeface="+mn-ea"/>
              </a:rPr>
              <a:t>的虚拟化方法</a:t>
            </a:r>
            <a:endParaRPr lang="en-US" altLang="zh-CN" sz="4000" dirty="0">
              <a:latin typeface="Times New Roman" panose="02020603050405020304" pitchFamily="18" charset="0"/>
              <a:cs typeface="Times New Roman" panose="02020603050405020304" pitchFamily="18" charset="0"/>
            </a:endParaRPr>
          </a:p>
        </p:txBody>
      </p:sp>
      <p:pic>
        <p:nvPicPr>
          <p:cNvPr id="2" name="内容占位符 1"/>
          <p:cNvPicPr>
            <a:picLocks noChangeAspect="1"/>
          </p:cNvPicPr>
          <p:nvPr>
            <p:ph idx="1"/>
          </p:nvPr>
        </p:nvPicPr>
        <p:blipFill>
          <a:blip r:embed="rId1"/>
          <a:stretch>
            <a:fillRect/>
          </a:stretch>
        </p:blipFill>
        <p:spPr>
          <a:xfrm>
            <a:off x="899160" y="1917065"/>
            <a:ext cx="7288530" cy="3953510"/>
          </a:xfrm>
          <a:prstGeom prst="rect">
            <a:avLst/>
          </a:prstGeom>
        </p:spPr>
      </p:pic>
    </p:spTree>
  </p:cSld>
  <p:clrMapOvr>
    <a:masterClrMapping/>
  </p:clrMapOvr>
  <p:transition spd="med">
    <p:pull dir="l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虚拟化硬件架构</a:t>
            </a:r>
            <a:r>
              <a:rPr lang="en-US" altLang="zh-CN" sz="40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两级</a:t>
            </a:r>
            <a:r>
              <a:rPr lang="en-US" altLang="zh-CN" sz="2400" dirty="0">
                <a:latin typeface="Times New Roman" panose="02020603050405020304" pitchFamily="18" charset="0"/>
                <a:cs typeface="Times New Roman" panose="02020603050405020304" pitchFamily="18" charset="0"/>
                <a:sym typeface="+mn-ea"/>
              </a:rPr>
              <a:t>IDM</a:t>
            </a:r>
            <a:endParaRPr lang="en-US" altLang="zh-CN" sz="2400" dirty="0">
              <a:latin typeface="Times New Roman" panose="02020603050405020304" pitchFamily="18" charset="0"/>
              <a:cs typeface="Times New Roman" panose="02020603050405020304" pitchFamily="18" charset="0"/>
              <a:sym typeface="+mn-ea"/>
            </a:endParaRPr>
          </a:p>
        </p:txBody>
      </p:sp>
      <p:pic>
        <p:nvPicPr>
          <p:cNvPr id="5" name="内容占位符 4"/>
          <p:cNvPicPr>
            <a:picLocks noChangeAspect="1"/>
          </p:cNvPicPr>
          <p:nvPr>
            <p:ph idx="1"/>
          </p:nvPr>
        </p:nvPicPr>
        <p:blipFill>
          <a:blip r:embed="rId1"/>
          <a:stretch>
            <a:fillRect/>
          </a:stretch>
        </p:blipFill>
        <p:spPr>
          <a:xfrm>
            <a:off x="581025" y="1946910"/>
            <a:ext cx="7990205" cy="3983355"/>
          </a:xfrm>
          <a:prstGeom prst="rect">
            <a:avLst/>
          </a:prstGeom>
        </p:spPr>
      </p:pic>
    </p:spTree>
  </p:cSld>
  <p:clrMapOvr>
    <a:masterClrMapping/>
  </p:clrMapOvr>
  <p:transition spd="med">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虚拟化硬件架构</a:t>
            </a:r>
            <a:r>
              <a:rPr lang="en-US" altLang="zh-CN" sz="4000" dirty="0">
                <a:latin typeface="Times New Roman" panose="02020603050405020304" pitchFamily="18" charset="0"/>
                <a:cs typeface="Times New Roman" panose="02020603050405020304" pitchFamily="18" charset="0"/>
                <a:sym typeface="+mn-ea"/>
              </a:rPr>
              <a:t>--</a:t>
            </a:r>
            <a:r>
              <a:rPr lang="zh-CN" sz="2400" dirty="0">
                <a:latin typeface="Times New Roman" panose="02020603050405020304" pitchFamily="18" charset="0"/>
                <a:cs typeface="Times New Roman" panose="02020603050405020304" pitchFamily="18" charset="0"/>
                <a:sym typeface="+mn-ea"/>
              </a:rPr>
              <a:t>多核</a:t>
            </a:r>
            <a:r>
              <a:rPr lang="en-US" altLang="zh-CN" sz="2400" dirty="0">
                <a:latin typeface="Times New Roman" panose="02020603050405020304" pitchFamily="18" charset="0"/>
                <a:cs typeface="Times New Roman" panose="02020603050405020304" pitchFamily="18" charset="0"/>
                <a:sym typeface="+mn-ea"/>
              </a:rPr>
              <a:t>HRP</a:t>
            </a:r>
            <a:endParaRPr lang="en-US" altLang="zh-CN" sz="2400" dirty="0">
              <a:latin typeface="Times New Roman" panose="02020603050405020304" pitchFamily="18" charset="0"/>
              <a:cs typeface="Times New Roman" panose="02020603050405020304" pitchFamily="18" charset="0"/>
              <a:sym typeface="+mn-ea"/>
            </a:endParaRPr>
          </a:p>
        </p:txBody>
      </p:sp>
      <p:sp>
        <p:nvSpPr>
          <p:cNvPr id="3" name="内容占位符 2"/>
          <p:cNvSpPr/>
          <p:nvPr>
            <p:ph idx="1"/>
          </p:nvPr>
        </p:nvSpPr>
        <p:spPr/>
        <p:txBody>
          <a:bodyPr/>
          <a:p>
            <a:r>
              <a:rPr lang="zh-CN" altLang="en-US"/>
              <a:t>硬件资源隔离：</a:t>
            </a:r>
            <a:endParaRPr lang="zh-CN" altLang="en-US"/>
          </a:p>
          <a:p>
            <a:pPr marL="0" indent="0" fontAlgn="auto">
              <a:spcBef>
                <a:spcPts val="0"/>
              </a:spcBef>
              <a:spcAft>
                <a:spcPts val="0"/>
              </a:spcAft>
              <a:buNone/>
            </a:pPr>
            <a:r>
              <a:rPr lang="en-US" altLang="zh-CN"/>
              <a:t>		</a:t>
            </a:r>
            <a:r>
              <a:rPr lang="zh-CN" altLang="en-US" sz="2000" b="0" dirty="0"/>
              <a:t>可共享的片上物理资源包括片上存储器、片上BW和由DSP组</a:t>
            </a:r>
            <a:r>
              <a:rPr lang="en-US" altLang="zh-CN" sz="2000" b="0" dirty="0"/>
              <a:t>		</a:t>
            </a:r>
            <a:r>
              <a:rPr lang="zh-CN" altLang="en-US" sz="2000" b="0" dirty="0"/>
              <a:t>成的PE阵列，多核设计从根本上隔离了这些物理资源。</a:t>
            </a:r>
            <a:endParaRPr lang="zh-CN" altLang="en-US" sz="2000" b="0" dirty="0"/>
          </a:p>
          <a:p>
            <a:pPr marL="0" indent="0" fontAlgn="auto">
              <a:spcBef>
                <a:spcPts val="300"/>
              </a:spcBef>
              <a:buNone/>
            </a:pPr>
            <a:r>
              <a:rPr lang="en-US" altLang="zh-CN" sz="2000" b="0" dirty="0"/>
              <a:t>		</a:t>
            </a:r>
            <a:r>
              <a:rPr lang="zh-CN" altLang="en-US" sz="2000" b="0" dirty="0"/>
              <a:t>每个内核只能通过第一级IDM与其他内核进行基本的同步交互。</a:t>
            </a:r>
            <a:endParaRPr lang="zh-CN" altLang="en-US" sz="2000" b="0" dirty="0"/>
          </a:p>
          <a:p>
            <a:pPr algn="l"/>
            <a:r>
              <a:rPr lang="zh-CN" altLang="en-US" sz="2400"/>
              <a:t>性能隔离：</a:t>
            </a:r>
            <a:endParaRPr lang="zh-CN" altLang="en-US" sz="2400"/>
          </a:p>
          <a:p>
            <a:pPr marL="0" indent="0" algn="l" fontAlgn="auto">
              <a:spcBef>
                <a:spcPts val="0"/>
              </a:spcBef>
              <a:buNone/>
            </a:pPr>
            <a:r>
              <a:rPr lang="en-US" altLang="zh-CN" sz="2000" b="0" dirty="0"/>
              <a:t>		</a:t>
            </a:r>
            <a:r>
              <a:rPr lang="zh-CN" altLang="en-US" sz="2000" b="0" dirty="0"/>
              <a:t>多个用户造成的性能损失主要是由于对相同物理资源的竞争造</a:t>
            </a:r>
            <a:r>
              <a:rPr lang="en-US" altLang="zh-CN" sz="2000" b="0" dirty="0"/>
              <a:t>	</a:t>
            </a:r>
            <a:r>
              <a:rPr lang="zh-CN" altLang="en-US" sz="2000" b="0" dirty="0"/>
              <a:t>成的，主要是</a:t>
            </a:r>
            <a:r>
              <a:rPr lang="en-US" altLang="zh-CN" sz="2000" b="0" dirty="0"/>
              <a:t>DDR</a:t>
            </a:r>
            <a:r>
              <a:rPr lang="zh-CN" altLang="en-US" sz="2000" b="0" dirty="0"/>
              <a:t>。</a:t>
            </a:r>
            <a:endParaRPr lang="zh-CN" altLang="en-US" sz="2000" b="0" dirty="0"/>
          </a:p>
          <a:p>
            <a:pPr marL="0" indent="0" algn="l" fontAlgn="auto">
              <a:spcBef>
                <a:spcPts val="0"/>
              </a:spcBef>
              <a:buNone/>
            </a:pPr>
            <a:r>
              <a:rPr lang="en-US" altLang="zh-CN" sz="2000" b="0" dirty="0"/>
              <a:t>		</a:t>
            </a:r>
            <a:r>
              <a:rPr lang="zh-CN" altLang="en-US" sz="2000" b="0" dirty="0"/>
              <a:t>性能隔离就是控制多租户数据端口的总位宽不能超过单个DDR</a:t>
            </a:r>
            <a:r>
              <a:rPr lang="en-US" altLang="zh-CN" sz="2000" b="0" dirty="0"/>
              <a:t>	</a:t>
            </a:r>
            <a:r>
              <a:rPr lang="zh-CN" altLang="en-US" sz="2000" b="0" dirty="0"/>
              <a:t>数据端口的数据位宽。</a:t>
            </a:r>
            <a:endParaRPr lang="zh-CN" altLang="en-US" sz="2000" b="0" dirty="0"/>
          </a:p>
        </p:txBody>
      </p:sp>
    </p:spTree>
  </p:cSld>
  <p:clrMapOvr>
    <a:masterClrMapping/>
  </p:clrMapOvr>
  <p:transition spd="med">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虚拟化硬件架构</a:t>
            </a:r>
            <a:r>
              <a:rPr lang="en-US" altLang="zh-CN" sz="4000" dirty="0">
                <a:latin typeface="Times New Roman" panose="02020603050405020304" pitchFamily="18" charset="0"/>
                <a:cs typeface="Times New Roman" panose="02020603050405020304" pitchFamily="18" charset="0"/>
                <a:sym typeface="+mn-ea"/>
              </a:rPr>
              <a:t>--</a:t>
            </a:r>
            <a:r>
              <a:rPr lang="zh-CN" sz="2400" dirty="0">
                <a:latin typeface="Times New Roman" panose="02020603050405020304" pitchFamily="18" charset="0"/>
                <a:cs typeface="Times New Roman" panose="02020603050405020304" pitchFamily="18" charset="0"/>
                <a:sym typeface="+mn-ea"/>
              </a:rPr>
              <a:t>多核</a:t>
            </a:r>
            <a:r>
              <a:rPr lang="en-US" altLang="zh-CN" sz="2400" dirty="0">
                <a:latin typeface="Times New Roman" panose="02020603050405020304" pitchFamily="18" charset="0"/>
                <a:cs typeface="Times New Roman" panose="02020603050405020304" pitchFamily="18" charset="0"/>
                <a:sym typeface="+mn-ea"/>
              </a:rPr>
              <a:t>bw</a:t>
            </a:r>
            <a:r>
              <a:rPr lang="zh-CN" altLang="en-US" sz="2400" dirty="0">
                <a:latin typeface="Times New Roman" panose="02020603050405020304" pitchFamily="18" charset="0"/>
                <a:cs typeface="Times New Roman" panose="02020603050405020304" pitchFamily="18" charset="0"/>
                <a:sym typeface="+mn-ea"/>
              </a:rPr>
              <a:t>共享</a:t>
            </a:r>
            <a:endParaRPr lang="zh-CN" altLang="en-US" sz="2400" dirty="0">
              <a:latin typeface="Times New Roman" panose="02020603050405020304" pitchFamily="18" charset="0"/>
              <a:cs typeface="Times New Roman" panose="02020603050405020304" pitchFamily="18" charset="0"/>
              <a:sym typeface="+mn-ea"/>
            </a:endParaRPr>
          </a:p>
        </p:txBody>
      </p:sp>
      <p:pic>
        <p:nvPicPr>
          <p:cNvPr id="6" name="内容占位符 5"/>
          <p:cNvPicPr>
            <a:picLocks noChangeAspect="1"/>
          </p:cNvPicPr>
          <p:nvPr>
            <p:ph idx="1"/>
            <p:custDataLst>
              <p:tags r:id="rId1"/>
            </p:custDataLst>
          </p:nvPr>
        </p:nvPicPr>
        <p:blipFill>
          <a:blip r:embed="rId2"/>
          <a:stretch>
            <a:fillRect/>
          </a:stretch>
        </p:blipFill>
        <p:spPr>
          <a:xfrm>
            <a:off x="581025" y="2192655"/>
            <a:ext cx="7990205" cy="3491865"/>
          </a:xfrm>
          <a:prstGeom prst="rect">
            <a:avLst/>
          </a:prstGeom>
        </p:spPr>
      </p:pic>
    </p:spTree>
  </p:cSld>
  <p:clrMapOvr>
    <a:masterClrMapping/>
  </p:clrMapOvr>
  <p:transition spd="med">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虚拟化软件编译器</a:t>
            </a:r>
            <a:endParaRPr lang="zh-CN" sz="2400" dirty="0">
              <a:latin typeface="Times New Roman" panose="02020603050405020304" pitchFamily="18" charset="0"/>
              <a:cs typeface="Times New Roman" panose="02020603050405020304" pitchFamily="18" charset="0"/>
              <a:sym typeface="+mn-ea"/>
            </a:endParaRPr>
          </a:p>
        </p:txBody>
      </p:sp>
      <p:sp>
        <p:nvSpPr>
          <p:cNvPr id="2" name="内容占位符 1"/>
          <p:cNvSpPr/>
          <p:nvPr>
            <p:ph idx="1"/>
          </p:nvPr>
        </p:nvSpPr>
        <p:spPr/>
        <p:txBody>
          <a:bodyPr/>
          <a:p>
            <a:endParaRPr lang="zh-CN" altLang="en-US" sz="2000" b="0" dirty="0"/>
          </a:p>
          <a:p>
            <a:endParaRPr lang="zh-CN" altLang="en-US" sz="2000" b="0" dirty="0"/>
          </a:p>
          <a:p>
            <a:r>
              <a:rPr lang="zh-CN" altLang="en-US" sz="2000" b="0" dirty="0"/>
              <a:t>提出了一种基于分块的指令包设计， 它使用两个正交平铺维度而不引入额外的硬件修改，从而实现多核共享。</a:t>
            </a:r>
            <a:endParaRPr lang="zh-CN" altLang="en-US" sz="2000" b="0" dirty="0"/>
          </a:p>
          <a:p>
            <a:r>
              <a:rPr lang="zh-CN" altLang="en-US" sz="2000" b="0" dirty="0"/>
              <a:t>提出了两阶段静态-动态编译以最小化在线重新配置开销，其中原始编译流程分为静态编译器和动态编译器。</a:t>
            </a:r>
            <a:endParaRPr lang="zh-CN" altLang="en-US" sz="2000" b="0" dirty="0"/>
          </a:p>
        </p:txBody>
      </p:sp>
    </p:spTree>
  </p:cSld>
  <p:clrMapOvr>
    <a:masterClrMapping/>
  </p:clrMapOvr>
  <p:transition spd="med">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虚拟化软件编译器</a:t>
            </a:r>
            <a:endParaRPr lang="zh-CN" sz="2400" dirty="0">
              <a:latin typeface="Times New Roman" panose="02020603050405020304" pitchFamily="18" charset="0"/>
              <a:cs typeface="Times New Roman" panose="02020603050405020304" pitchFamily="18" charset="0"/>
              <a:sym typeface="+mn-ea"/>
            </a:endParaRPr>
          </a:p>
        </p:txBody>
      </p:sp>
      <p:pic>
        <p:nvPicPr>
          <p:cNvPr id="8" name="内容占位符 7"/>
          <p:cNvPicPr>
            <a:picLocks noChangeAspect="1"/>
          </p:cNvPicPr>
          <p:nvPr>
            <p:ph idx="1"/>
          </p:nvPr>
        </p:nvPicPr>
        <p:blipFill>
          <a:blip r:embed="rId1"/>
          <a:stretch>
            <a:fillRect/>
          </a:stretch>
        </p:blipFill>
        <p:spPr>
          <a:xfrm>
            <a:off x="697230" y="1858645"/>
            <a:ext cx="7757160" cy="4160520"/>
          </a:xfrm>
          <a:prstGeom prst="rect">
            <a:avLst/>
          </a:prstGeom>
        </p:spPr>
      </p:pic>
    </p:spTree>
  </p:cSld>
  <p:clrMapOvr>
    <a:masterClrMapping/>
  </p:clrMapOvr>
  <p:transition spd="med">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sz="4000" dirty="0">
                <a:latin typeface="Times New Roman" panose="02020603050405020304" pitchFamily="18" charset="0"/>
                <a:cs typeface="Times New Roman" panose="02020603050405020304" pitchFamily="18" charset="0"/>
                <a:sym typeface="+mn-ea"/>
              </a:rPr>
              <a:t>实验</a:t>
            </a:r>
            <a:endParaRPr lang="zh-CN" sz="24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a:xfrm>
            <a:off x="581025" y="1425575"/>
            <a:ext cx="8225155" cy="5027295"/>
          </a:xfrm>
        </p:spPr>
        <p:txBody>
          <a:bodyPr/>
          <a:p>
            <a:r>
              <a:rPr lang="zh-CN" altLang="en-US" sz="2400"/>
              <a:t>私有云平台：</a:t>
            </a:r>
            <a:endParaRPr lang="zh-CN" altLang="en-US" sz="2400"/>
          </a:p>
          <a:p>
            <a:pPr marL="0" indent="0">
              <a:buNone/>
            </a:pPr>
            <a:r>
              <a:rPr lang="en-US" altLang="zh-CN" sz="2400"/>
              <a:t>		</a:t>
            </a:r>
            <a:r>
              <a:rPr lang="zh-CN" altLang="en-US" sz="2000" b="0" dirty="0">
                <a:latin typeface="Times New Roman" panose="02020603050405020304" pitchFamily="18" charset="0"/>
                <a:cs typeface="Times New Roman" panose="02020603050405020304" pitchFamily="18" charset="0"/>
              </a:rPr>
              <a:t>Xilinx Alveo U200 FPGA</a:t>
            </a:r>
            <a:r>
              <a:rPr lang="en-US" altLang="zh-CN" sz="2000" b="0" dirty="0">
                <a:latin typeface="Times New Roman" panose="02020603050405020304" pitchFamily="18" charset="0"/>
                <a:cs typeface="Times New Roman" panose="02020603050405020304" pitchFamily="18" charset="0"/>
              </a:rPr>
              <a:t> + 2.2 GHz的</a:t>
            </a:r>
            <a:r>
              <a:rPr lang="zh-CN" altLang="en-US" sz="2000" b="0" dirty="0">
                <a:latin typeface="Times New Roman" panose="02020603050405020304" pitchFamily="18" charset="0"/>
                <a:cs typeface="Times New Roman" panose="02020603050405020304" pitchFamily="18" charset="0"/>
              </a:rPr>
              <a:t>Intel Xeon 4210 CPU</a:t>
            </a:r>
            <a:endParaRPr lang="zh-CN" altLang="en-US" sz="2000" b="0" dirty="0"/>
          </a:p>
          <a:p>
            <a:pPr algn="l"/>
            <a:r>
              <a:rPr lang="zh-CN" altLang="en-US" sz="2400"/>
              <a:t>公有云平台：</a:t>
            </a:r>
            <a:endParaRPr lang="zh-CN" altLang="en-US" sz="2400"/>
          </a:p>
          <a:p>
            <a:pPr marL="0" indent="0" algn="l">
              <a:buNone/>
            </a:pPr>
            <a:r>
              <a:rPr lang="en-US" altLang="zh-CN" sz="2400"/>
              <a:t>		</a:t>
            </a:r>
            <a:r>
              <a:rPr lang="zh-CN" altLang="en-US" sz="2000" b="0" dirty="0">
                <a:latin typeface="Times New Roman" panose="02020603050405020304" pitchFamily="18" charset="0"/>
                <a:cs typeface="Times New Roman" panose="02020603050405020304" pitchFamily="18" charset="0"/>
              </a:rPr>
              <a:t>Xilinx VU9P FPGA + 2.5 GHz的Intel Xeon Platinum 8163 CPU</a:t>
            </a:r>
            <a:endParaRPr lang="en-US" altLang="zh-CN" sz="2000" b="0" dirty="0"/>
          </a:p>
          <a:p>
            <a:pPr algn="l"/>
            <a:r>
              <a:rPr lang="zh-CN" altLang="en-US" sz="2400">
                <a:latin typeface="Times New Roman" panose="02020603050405020304" pitchFamily="18" charset="0"/>
                <a:cs typeface="Times New Roman" panose="02020603050405020304" pitchFamily="18" charset="0"/>
              </a:rPr>
              <a:t>GPU</a:t>
            </a:r>
            <a:r>
              <a:rPr lang="zh-CN" altLang="en-US" sz="2400"/>
              <a:t>平台：</a:t>
            </a:r>
            <a:endParaRPr lang="zh-CN" altLang="en-US" sz="2400"/>
          </a:p>
          <a:p>
            <a:pPr marL="0" indent="0" algn="l">
              <a:buNone/>
            </a:pPr>
            <a:r>
              <a:rPr lang="en-US" altLang="zh-CN" sz="2000" b="0" dirty="0"/>
              <a:t>		</a:t>
            </a:r>
            <a:r>
              <a:rPr lang="zh-CN" altLang="en-US" sz="2000" b="0" dirty="0">
                <a:latin typeface="Times New Roman" panose="02020603050405020304" pitchFamily="18" charset="0"/>
                <a:cs typeface="Times New Roman" panose="02020603050405020304" pitchFamily="18" charset="0"/>
              </a:rPr>
              <a:t>NVIDIA Tesla V100 GPU + 2.60 GHz的Intel Xeon Gold 6132 CPU</a:t>
            </a:r>
            <a:endParaRPr lang="en-US" altLang="zh-CN" sz="2000" b="0" dirty="0"/>
          </a:p>
        </p:txBody>
      </p:sp>
    </p:spTree>
  </p:cSld>
  <p:clrMapOvr>
    <a:masterClrMapping/>
  </p:clrMapOvr>
  <p:transition spd="med">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pic>
        <p:nvPicPr>
          <p:cNvPr id="4" name="内容占位符 3"/>
          <p:cNvPicPr>
            <a:picLocks noChangeAspect="1"/>
          </p:cNvPicPr>
          <p:nvPr>
            <p:ph idx="1"/>
          </p:nvPr>
        </p:nvPicPr>
        <p:blipFill>
          <a:blip r:embed="rId1"/>
          <a:stretch>
            <a:fillRect/>
          </a:stretch>
        </p:blipFill>
        <p:spPr>
          <a:xfrm>
            <a:off x="1719580" y="2708910"/>
            <a:ext cx="5704840" cy="2138045"/>
          </a:xfrm>
          <a:prstGeom prst="rect">
            <a:avLst/>
          </a:prstGeom>
        </p:spPr>
      </p:pic>
    </p:spTree>
  </p:cSld>
  <p:clrMapOvr>
    <a:masterClrMapping/>
  </p:clrMapOvr>
  <p:transition spd="med">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403350" y="404495"/>
            <a:ext cx="6064250" cy="833120"/>
          </a:xfrm>
          <a:noFill/>
        </p:spPr>
        <p:txBody>
          <a:bodyPr>
            <a:normAutofit/>
          </a:bodyPr>
          <a:lstStyle/>
          <a:p>
            <a:r>
              <a:rPr lang="zh-CN" altLang="zh-CN" sz="4000" dirty="0"/>
              <a:t>目录</a:t>
            </a:r>
            <a:endParaRPr lang="zh-CN" altLang="zh-CN" sz="4000" dirty="0"/>
          </a:p>
        </p:txBody>
      </p:sp>
      <p:sp>
        <p:nvSpPr>
          <p:cNvPr id="9220" name="Rectangle 4" descr="Rectangle: Click to edit Master text styles&#10;Second level&#10;Third level&#10;Fourth level&#10;Fifth level"/>
          <p:cNvSpPr>
            <a:spLocks noGrp="1" noChangeArrowheads="1"/>
          </p:cNvSpPr>
          <p:nvPr>
            <p:ph idx="1"/>
          </p:nvPr>
        </p:nvSpPr>
        <p:spPr>
          <a:xfrm>
            <a:off x="1403350" y="1772920"/>
            <a:ext cx="6200775" cy="4391025"/>
          </a:xfrm>
        </p:spPr>
        <p:txBody>
          <a:bodyPr>
            <a:normAutofit fontScale="80000"/>
          </a:bodyPr>
          <a:lstStyle/>
          <a:p>
            <a:pPr fontAlgn="auto">
              <a:lnSpc>
                <a:spcPct val="150000"/>
              </a:lnSpc>
              <a:spcBef>
                <a:spcPts val="300"/>
              </a:spcBef>
              <a:spcAft>
                <a:spcPts val="300"/>
              </a:spcAft>
            </a:pPr>
            <a:r>
              <a:rPr lang="zh-CN" altLang="en-US" sz="2400" dirty="0">
                <a:solidFill>
                  <a:schemeClr val="tx1"/>
                </a:solidFill>
                <a:latin typeface="Times New Roman" panose="02020603050405020304" pitchFamily="18" charset="0"/>
                <a:cs typeface="Times New Roman" panose="02020603050405020304" pitchFamily="18" charset="0"/>
              </a:rPr>
              <a:t>摘要</a:t>
            </a:r>
            <a:endParaRPr lang="zh-CN" altLang="zh-CN" sz="2400"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dirty="0">
                <a:latin typeface="Times New Roman" panose="02020603050405020304" pitchFamily="18" charset="0"/>
                <a:cs typeface="Times New Roman" panose="02020603050405020304" pitchFamily="18" charset="0"/>
              </a:rPr>
              <a:t>介绍</a:t>
            </a:r>
            <a:endParaRPr lang="zh-CN" altLang="zh-CN" sz="2400"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altLang="en-US" sz="2400" dirty="0">
                <a:solidFill>
                  <a:schemeClr val="tx1"/>
                </a:solidFill>
                <a:latin typeface="Times New Roman" panose="02020603050405020304" pitchFamily="18" charset="0"/>
                <a:cs typeface="Times New Roman" panose="02020603050405020304" pitchFamily="18" charset="0"/>
              </a:rPr>
              <a:t>相关工作和前期工作</a:t>
            </a:r>
            <a:endParaRPr lang="zh-CN" altLang="en-US" sz="2400"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ISA</a:t>
            </a:r>
            <a:r>
              <a:rPr lang="zh-CN" altLang="en-US" dirty="0">
                <a:latin typeface="Times New Roman" panose="02020603050405020304" pitchFamily="18" charset="0"/>
                <a:cs typeface="Times New Roman" panose="02020603050405020304" pitchFamily="18" charset="0"/>
              </a:rPr>
              <a:t>的虚拟化方法</a:t>
            </a:r>
            <a:endParaRPr lang="zh-CN" altLang="en-US" dirty="0">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altLang="en-US" dirty="0">
                <a:latin typeface="Times New Roman" panose="02020603050405020304" pitchFamily="18" charset="0"/>
                <a:cs typeface="Times New Roman" panose="02020603050405020304" pitchFamily="18" charset="0"/>
              </a:rPr>
              <a:t>虚拟化硬件架构</a:t>
            </a:r>
            <a:endParaRPr lang="zh-CN" altLang="en-US" dirty="0">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altLang="en-US" dirty="0">
                <a:latin typeface="Times New Roman" panose="02020603050405020304" pitchFamily="18" charset="0"/>
                <a:cs typeface="Times New Roman" panose="02020603050405020304" pitchFamily="18" charset="0"/>
              </a:rPr>
              <a:t>虚拟化软件编译器</a:t>
            </a:r>
            <a:endParaRPr lang="zh-CN" altLang="en-US" dirty="0">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altLang="en-US" sz="2400" dirty="0">
                <a:solidFill>
                  <a:schemeClr val="tx1"/>
                </a:solidFill>
                <a:latin typeface="Times New Roman" panose="02020603050405020304" pitchFamily="18" charset="0"/>
                <a:cs typeface="Times New Roman" panose="02020603050405020304" pitchFamily="18" charset="0"/>
              </a:rPr>
              <a:t>系统堆栈</a:t>
            </a:r>
            <a:endParaRPr lang="zh-CN" altLang="en-US" sz="2400"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300"/>
              </a:spcBef>
              <a:spcAft>
                <a:spcPts val="300"/>
              </a:spcAft>
            </a:pPr>
            <a:r>
              <a:rPr lang="zh-CN" altLang="en-US" sz="2400" dirty="0">
                <a:solidFill>
                  <a:schemeClr val="tx1"/>
                </a:solidFill>
                <a:latin typeface="Times New Roman" panose="02020603050405020304" pitchFamily="18" charset="0"/>
                <a:cs typeface="Times New Roman" panose="02020603050405020304" pitchFamily="18" charset="0"/>
              </a:rPr>
              <a:t>实验</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pic>
        <p:nvPicPr>
          <p:cNvPr id="4" name="图片 3"/>
          <p:cNvPicPr>
            <a:picLocks noChangeAspect="1"/>
          </p:cNvPicPr>
          <p:nvPr/>
        </p:nvPicPr>
        <p:blipFill>
          <a:blip r:embed="rId1"/>
          <a:stretch>
            <a:fillRect/>
          </a:stretch>
        </p:blipFill>
        <p:spPr>
          <a:xfrm>
            <a:off x="224790" y="2106930"/>
            <a:ext cx="8694420" cy="2644140"/>
          </a:xfrm>
          <a:prstGeom prst="rect">
            <a:avLst/>
          </a:prstGeom>
        </p:spPr>
      </p:pic>
    </p:spTree>
  </p:cSld>
  <p:clrMapOvr>
    <a:masterClrMapping/>
  </p:clrMapOvr>
  <p:transition spd="med">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7624" y="4869160"/>
            <a:ext cx="7344816" cy="400110"/>
          </a:xfrm>
          <a:prstGeom prst="rect">
            <a:avLst/>
          </a:prstGeom>
          <a:noFill/>
        </p:spPr>
        <p:txBody>
          <a:bodyPr wrap="square" rtlCol="0">
            <a:spAutoFit/>
          </a:bodyPr>
          <a:lstStyle/>
          <a:p>
            <a:endParaRPr lang="zh-CN" altLang="en-US" sz="20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2231286" y="3429010"/>
            <a:ext cx="4680520" cy="584775"/>
          </a:xfrm>
          <a:prstGeom prst="rect">
            <a:avLst/>
          </a:prstGeom>
          <a:noFill/>
        </p:spPr>
        <p:txBody>
          <a:bodyPr wrap="square" rtlCol="0">
            <a:spAutoFit/>
          </a:bodyPr>
          <a:lstStyle/>
          <a:p>
            <a:pPr algn="ctr"/>
            <a:r>
              <a:rPr lang="zh-CN" altLang="en-US" sz="3200" dirty="0"/>
              <a:t>汇报完毕，谢谢</a:t>
            </a:r>
            <a:endParaRPr lang="zh-CN" altLang="en-US" sz="3200" dirty="0"/>
          </a:p>
        </p:txBody>
      </p:sp>
    </p:spTree>
  </p:cSld>
  <p:clrMapOvr>
    <a:masterClrMapping/>
  </p:clrMapOvr>
  <p:transition spd="med">
    <p:pull dir="lu"/>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48640"/>
            <a:ext cx="7181850" cy="689610"/>
          </a:xfrm>
        </p:spPr>
        <p:txBody>
          <a:bodyPr>
            <a:noAutofit/>
          </a:bodyPr>
          <a:lstStyle/>
          <a:p>
            <a:r>
              <a:rPr lang="zh-CN" altLang="en-US" sz="4000" dirty="0">
                <a:latin typeface="Times New Roman" panose="02020603050405020304" pitchFamily="18" charset="0"/>
                <a:cs typeface="Times New Roman" panose="02020603050405020304" pitchFamily="18" charset="0"/>
              </a:rPr>
              <a:t>摘要</a:t>
            </a:r>
            <a:endParaRPr lang="zh-CN" altLang="en-US" sz="4000" dirty="0">
              <a:latin typeface="Times New Roman" panose="02020603050405020304" pitchFamily="18" charset="0"/>
              <a:cs typeface="Times New Roman" panose="02020603050405020304" pitchFamily="18" charset="0"/>
            </a:endParaRPr>
          </a:p>
        </p:txBody>
      </p:sp>
      <p:sp>
        <p:nvSpPr>
          <p:cNvPr id="10243" name="Rectangle 3" descr="Rectangle: Click to edit Master text styles&#10;Second level&#10;Third level&#10;Fourth level&#10;Fifth level"/>
          <p:cNvSpPr>
            <a:spLocks noGrp="1" noChangeArrowheads="1"/>
          </p:cNvSpPr>
          <p:nvPr>
            <p:ph idx="1"/>
          </p:nvPr>
        </p:nvSpPr>
        <p:spPr/>
        <p:txBody>
          <a:bodyPr>
            <a:noAutofit/>
          </a:bodyPr>
          <a:lstStyle/>
          <a:p>
            <a:r>
              <a:rPr altLang="zh-CN" sz="2000" b="0" dirty="0">
                <a:solidFill>
                  <a:schemeClr val="tx1"/>
                </a:solidFill>
                <a:latin typeface="+mn-ea"/>
                <a:cs typeface="+mn-ea"/>
              </a:rPr>
              <a:t>推理即服务 (INFaaS) 已成为云中的主要工作负载。然而，现有的基于 FPGA 的深度神经网络 (DNN) 加速器主要针对单个任务的最快速度进行了优化，而 INFaaS 的</a:t>
            </a:r>
            <a:r>
              <a:rPr altLang="zh-CN" sz="2000" dirty="0">
                <a:solidFill>
                  <a:schemeClr val="tx1"/>
                </a:solidFill>
                <a:latin typeface="微软雅黑" panose="020B0503020204020204" charset="-122"/>
                <a:ea typeface="微软雅黑" panose="020B0503020204020204" charset="-122"/>
                <a:cs typeface="+mn-ea"/>
              </a:rPr>
              <a:t>多租户尚未探索</a:t>
            </a:r>
            <a:r>
              <a:rPr altLang="zh-CN" sz="2000" b="0" dirty="0">
                <a:solidFill>
                  <a:schemeClr val="tx1"/>
                </a:solidFill>
                <a:latin typeface="+mn-ea"/>
                <a:cs typeface="+mn-ea"/>
              </a:rPr>
              <a:t>。随着对 INFaaS 的需求不断增长，单纯增加基于 FPGA 的 DNN 加速器的数量并不划算，而仅仅以</a:t>
            </a:r>
            <a:r>
              <a:rPr altLang="zh-CN" sz="2000" dirty="0">
                <a:solidFill>
                  <a:schemeClr val="tx1"/>
                </a:solidFill>
                <a:latin typeface="微软雅黑" panose="020B0503020204020204" charset="-122"/>
                <a:ea typeface="微软雅黑" panose="020B0503020204020204" charset="-122"/>
                <a:cs typeface="+mn-ea"/>
              </a:rPr>
              <a:t>时分复用</a:t>
            </a:r>
            <a:r>
              <a:rPr altLang="zh-CN" sz="2000" b="0" dirty="0">
                <a:solidFill>
                  <a:schemeClr val="tx1"/>
                </a:solidFill>
                <a:latin typeface="+mn-ea"/>
                <a:cs typeface="+mn-ea"/>
              </a:rPr>
              <a:t>的方式共享这些单任务优化的 DNN 加速器可能会导致隔离性差和高性能INFaaS 的损失。另一方面，当前基于云的 DNN 加速器具有</a:t>
            </a:r>
            <a:r>
              <a:rPr altLang="zh-CN" sz="2000" dirty="0">
                <a:solidFill>
                  <a:schemeClr val="tx1"/>
                </a:solidFill>
                <a:latin typeface="微软雅黑" panose="020B0503020204020204" charset="-122"/>
                <a:ea typeface="微软雅黑" panose="020B0503020204020204" charset="-122"/>
                <a:cs typeface="+mn-ea"/>
              </a:rPr>
              <a:t>过多的编译开销</a:t>
            </a:r>
            <a:r>
              <a:rPr altLang="zh-CN" sz="2000" b="0" dirty="0">
                <a:solidFill>
                  <a:schemeClr val="tx1"/>
                </a:solidFill>
                <a:latin typeface="+mn-ea"/>
                <a:cs typeface="+mn-ea"/>
              </a:rPr>
              <a:t>，尤其是在扩展到多 FPGA 系统以实现多租户共享时，导致离线部署和在线重新配置的编译成本不可接受。因此，它远不能为公有云和私有云场景提供高效灵活的FPGA虚拟化。</a:t>
            </a:r>
            <a:endParaRPr altLang="zh-CN" sz="2000" b="0" dirty="0">
              <a:solidFill>
                <a:schemeClr val="tx1"/>
              </a:solidFill>
              <a:latin typeface="+mn-ea"/>
              <a:cs typeface="+mn-ea"/>
            </a:endParaRP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48640"/>
            <a:ext cx="7181850" cy="689610"/>
          </a:xfrm>
        </p:spPr>
        <p:txBody>
          <a:bodyPr>
            <a:noAutofit/>
          </a:bodyPr>
          <a:lstStyle/>
          <a:p>
            <a:r>
              <a:rPr lang="zh-CN" altLang="en-US" sz="4000" dirty="0">
                <a:latin typeface="Times New Roman" panose="02020603050405020304" pitchFamily="18" charset="0"/>
                <a:cs typeface="Times New Roman" panose="02020603050405020304" pitchFamily="18" charset="0"/>
              </a:rPr>
              <a:t>摘要</a:t>
            </a:r>
            <a:endParaRPr lang="zh-CN" altLang="en-US" sz="4000" dirty="0">
              <a:latin typeface="Times New Roman" panose="02020603050405020304" pitchFamily="18" charset="0"/>
              <a:cs typeface="Times New Roman" panose="02020603050405020304" pitchFamily="18" charset="0"/>
            </a:endParaRPr>
          </a:p>
        </p:txBody>
      </p:sp>
      <p:sp>
        <p:nvSpPr>
          <p:cNvPr id="10243" name="Rectangle 3" descr="Rectangle: Click to edit Master text styles&#10;Second level&#10;Third level&#10;Fourth level&#10;Fifth level"/>
          <p:cNvSpPr>
            <a:spLocks noGrp="1" noChangeArrowheads="1"/>
          </p:cNvSpPr>
          <p:nvPr>
            <p:ph idx="1"/>
          </p:nvPr>
        </p:nvSpPr>
        <p:spPr/>
        <p:txBody>
          <a:bodyPr>
            <a:noAutofit/>
          </a:bodyPr>
          <a:lstStyle/>
          <a:p>
            <a:r>
              <a:rPr altLang="zh-CN" sz="2000" b="0" dirty="0">
                <a:latin typeface="+mn-ea"/>
                <a:cs typeface="+mn-ea"/>
                <a:sym typeface="+mn-ea"/>
              </a:rPr>
              <a:t>为了解决这些问题，我们为云中的通用深度神经网络</a:t>
            </a:r>
            <a:r>
              <a:rPr altLang="zh-CN" sz="2000" dirty="0">
                <a:latin typeface="微软雅黑" panose="020B0503020204020204" charset="-122"/>
                <a:ea typeface="微软雅黑" panose="020B0503020204020204" charset="-122"/>
                <a:cs typeface="+mn-ea"/>
                <a:sym typeface="+mn-ea"/>
              </a:rPr>
              <a:t>提出了一个统一的虚拟化框架</a:t>
            </a:r>
            <a:r>
              <a:rPr altLang="zh-CN" sz="2000" b="0" dirty="0">
                <a:latin typeface="+mn-ea"/>
                <a:cs typeface="+mn-ea"/>
                <a:sym typeface="+mn-ea"/>
              </a:rPr>
              <a:t>，实现了卷积神经网络 (CNN) 和循环神经网络 (RNN) 加速器的</a:t>
            </a:r>
            <a:r>
              <a:rPr altLang="zh-CN" sz="2000" dirty="0">
                <a:latin typeface="微软雅黑" panose="020B0503020204020204" charset="-122"/>
                <a:ea typeface="微软雅黑" panose="020B0503020204020204" charset="-122"/>
                <a:cs typeface="+mn-ea"/>
                <a:sym typeface="+mn-ea"/>
              </a:rPr>
              <a:t>多租户共享</a:t>
            </a:r>
            <a:r>
              <a:rPr lang="zh-CN" sz="2000" b="0" dirty="0">
                <a:latin typeface="+mn-ea"/>
                <a:cs typeface="+mn-ea"/>
                <a:sym typeface="+mn-ea"/>
              </a:rPr>
              <a:t>单个</a:t>
            </a:r>
            <a:r>
              <a:rPr altLang="zh-CN" sz="2000" b="0" dirty="0">
                <a:latin typeface="+mn-ea"/>
                <a:cs typeface="+mn-ea"/>
                <a:sym typeface="+mn-ea"/>
              </a:rPr>
              <a:t> FPGA。通过引入</a:t>
            </a:r>
            <a:r>
              <a:rPr altLang="zh-CN" sz="2000" dirty="0">
                <a:latin typeface="微软雅黑" panose="020B0503020204020204" charset="-122"/>
                <a:ea typeface="微软雅黑" panose="020B0503020204020204" charset="-122"/>
                <a:cs typeface="+mn-ea"/>
                <a:sym typeface="+mn-ea"/>
              </a:rPr>
              <a:t>两级指令调度模块</a:t>
            </a:r>
            <a:r>
              <a:rPr altLang="zh-CN" sz="2000" b="0" dirty="0">
                <a:latin typeface="+mn-ea"/>
                <a:cs typeface="+mn-ea"/>
                <a:sym typeface="+mn-ea"/>
              </a:rPr>
              <a:t>和</a:t>
            </a:r>
            <a:r>
              <a:rPr altLang="zh-CN" sz="2000" dirty="0">
                <a:latin typeface="微软雅黑" panose="020B0503020204020204" charset="-122"/>
                <a:ea typeface="微软雅黑" panose="020B0503020204020204" charset="-122"/>
                <a:cs typeface="+mn-ea"/>
                <a:sym typeface="+mn-ea"/>
              </a:rPr>
              <a:t>基于多核的硬件资源池</a:t>
            </a:r>
            <a:r>
              <a:rPr altLang="zh-CN" sz="2000" b="0" dirty="0">
                <a:latin typeface="+mn-ea"/>
                <a:cs typeface="+mn-ea"/>
                <a:sym typeface="+mn-ea"/>
              </a:rPr>
              <a:t>来实现隔离。这样的设计提供了隔离和运行时可编程的硬件资源，这进一步导致了多租户共享的性能隔离。另一方面，为了克服繁重的重新编译开销，提出了一种</a:t>
            </a:r>
            <a:r>
              <a:rPr altLang="zh-CN" sz="2000" dirty="0">
                <a:latin typeface="微软雅黑" panose="020B0503020204020204" charset="-122"/>
                <a:ea typeface="微软雅黑" panose="020B0503020204020204" charset="-122"/>
                <a:cs typeface="+mn-ea"/>
                <a:sym typeface="+mn-ea"/>
              </a:rPr>
              <a:t>基于分块的指令帧包设计和两阶段静态-动态编译</a:t>
            </a:r>
            <a:r>
              <a:rPr altLang="zh-CN" sz="2000" b="0" dirty="0">
                <a:latin typeface="+mn-ea"/>
                <a:cs typeface="+mn-ea"/>
                <a:sym typeface="+mn-ea"/>
              </a:rPr>
              <a:t>。只有轻量级运行时信息会以 1 ms 的开销重新编译，从而保证私有云的性能。最后，广泛的实验结果表明，与静态 CNN 和 RNN 基线设计相比，所提出的虚拟化解决方案在私有云中的吞吐量分别提高了 3.12 倍和 6.18 倍。</a:t>
            </a:r>
            <a:endParaRPr altLang="zh-CN" sz="2000" b="0" dirty="0">
              <a:solidFill>
                <a:schemeClr val="tx1"/>
              </a:solidFill>
              <a:latin typeface="+mn-ea"/>
              <a:cs typeface="+mn-ea"/>
            </a:endParaRP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rPr>
              <a:t>介绍</a:t>
            </a:r>
            <a:endParaRPr lang="en-US" altLang="zh-CN" sz="4000" dirty="0">
              <a:latin typeface="Times New Roman" panose="02020603050405020304" pitchFamily="18" charset="0"/>
              <a:cs typeface="Times New Roman" panose="02020603050405020304" pitchFamily="18" charset="0"/>
            </a:endParaRPr>
          </a:p>
        </p:txBody>
      </p:sp>
      <p:sp>
        <p:nvSpPr>
          <p:cNvPr id="4" name="内容占位符 3"/>
          <p:cNvSpPr/>
          <p:nvPr>
            <p:ph idx="1"/>
          </p:nvPr>
        </p:nvSpPr>
        <p:spPr/>
        <p:txBody>
          <a:bodyPr/>
          <a:p>
            <a:r>
              <a:rPr lang="zh-CN" altLang="en-US" sz="2000" b="0" dirty="0"/>
              <a:t>根据</a:t>
            </a:r>
            <a:r>
              <a:rPr lang="zh-CN" altLang="en-US" sz="2000">
                <a:latin typeface="Times New Roman" panose="02020603050405020304" pitchFamily="18" charset="0"/>
                <a:cs typeface="Times New Roman" panose="02020603050405020304" pitchFamily="18" charset="0"/>
              </a:rPr>
              <a:t>Facebook</a:t>
            </a:r>
            <a:r>
              <a:rPr lang="zh-CN" altLang="en-US" sz="2000" b="0" dirty="0"/>
              <a:t>的报告，数据中心基于推理任务的数据分析需求每年翻一番</a:t>
            </a:r>
            <a:endParaRPr lang="zh-CN" altLang="en-US" sz="2000" b="0" dirty="0"/>
          </a:p>
          <a:p>
            <a:r>
              <a:rPr lang="zh-CN" altLang="en-US" sz="2000" b="0" dirty="0"/>
              <a:t>在亚马逊的数据中心，推理任务几乎占总深度学习任务的90%</a:t>
            </a:r>
            <a:endParaRPr lang="zh-CN" altLang="en-US" sz="2000" b="0" dirty="0"/>
          </a:p>
          <a:p>
            <a:r>
              <a:rPr lang="zh-CN" altLang="en-US" sz="2000" b="0" dirty="0"/>
              <a:t>近年来，由于可编程性、高性能和高能效的优势，许多云供应商都使用FPGA提供云服务，例如亚马逊、阿里巴巴和微软</a:t>
            </a:r>
            <a:endParaRPr lang="zh-CN" altLang="en-US" sz="2000" b="0" dirty="0"/>
          </a:p>
          <a:p>
            <a:r>
              <a:rPr lang="zh-CN" altLang="en-US" sz="2000" b="0" dirty="0"/>
              <a:t>FPGA加速器可以为DNN推理任务提供高能效和高性能的解决方案</a:t>
            </a:r>
            <a:endParaRPr lang="zh-CN" altLang="en-US" sz="2000" b="0" dirty="0"/>
          </a:p>
        </p:txBody>
      </p:sp>
    </p:spTree>
  </p:cSld>
  <p:clrMapOvr>
    <a:masterClrMapping/>
  </p:clrMapOvr>
  <p:transition spd="med">
    <p:pull dir="l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rPr>
              <a:t>介绍</a:t>
            </a:r>
            <a:endParaRPr lang="en-US" altLang="zh-CN" sz="4000" dirty="0">
              <a:latin typeface="Times New Roman" panose="02020603050405020304" pitchFamily="18" charset="0"/>
              <a:cs typeface="Times New Roman" panose="02020603050405020304" pitchFamily="18" charset="0"/>
            </a:endParaRPr>
          </a:p>
        </p:txBody>
      </p:sp>
      <p:pic>
        <p:nvPicPr>
          <p:cNvPr id="3" name="内容占位符 2"/>
          <p:cNvPicPr>
            <a:picLocks noChangeAspect="1"/>
          </p:cNvPicPr>
          <p:nvPr>
            <p:ph idx="1"/>
            <p:custDataLst>
              <p:tags r:id="rId1"/>
            </p:custDataLst>
          </p:nvPr>
        </p:nvPicPr>
        <p:blipFill>
          <a:blip r:embed="rId2"/>
          <a:stretch>
            <a:fillRect/>
          </a:stretch>
        </p:blipFill>
        <p:spPr>
          <a:xfrm>
            <a:off x="581025" y="1728470"/>
            <a:ext cx="7990205" cy="4420870"/>
          </a:xfrm>
          <a:prstGeom prst="rect">
            <a:avLst/>
          </a:prstGeom>
        </p:spPr>
      </p:pic>
    </p:spTree>
  </p:cSld>
  <p:clrMapOvr>
    <a:masterClrMapping/>
  </p:clrMapOvr>
  <p:transition spd="med">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rPr>
              <a:t>介绍</a:t>
            </a:r>
            <a:endParaRPr lang="en-US" altLang="zh-CN" sz="4000" dirty="0">
              <a:latin typeface="Times New Roman" panose="02020603050405020304" pitchFamily="18" charset="0"/>
              <a:cs typeface="Times New Roman" panose="02020603050405020304" pitchFamily="18" charset="0"/>
            </a:endParaRPr>
          </a:p>
        </p:txBody>
      </p:sp>
      <p:sp>
        <p:nvSpPr>
          <p:cNvPr id="2" name="内容占位符 1"/>
          <p:cNvSpPr/>
          <p:nvPr>
            <p:ph idx="1"/>
          </p:nvPr>
        </p:nvSpPr>
        <p:spPr/>
        <p:txBody>
          <a:bodyPr/>
          <a:p>
            <a:r>
              <a:rPr lang="zh-CN" altLang="en-US"/>
              <a:t>共享单个FPGA有两种方法：</a:t>
            </a:r>
            <a:endParaRPr lang="zh-CN" altLang="en-US"/>
          </a:p>
          <a:p>
            <a:r>
              <a:rPr lang="zh-CN" altLang="en-US"/>
              <a:t>时分复用(TDM)：</a:t>
            </a:r>
            <a:r>
              <a:rPr lang="zh-CN" altLang="en-US" sz="2000" b="0" dirty="0"/>
              <a:t>几乎不需要对FPGA重新编程，以时间片的形式在同一物理资源上调度多个任务，无法实现物理资源的隔离，安全性较差。</a:t>
            </a:r>
            <a:endParaRPr lang="zh-CN" altLang="en-US" sz="2000" b="0" dirty="0"/>
          </a:p>
          <a:p>
            <a:r>
              <a:rPr lang="zh-CN" altLang="en-US"/>
              <a:t>空分复用(SDM)：</a:t>
            </a:r>
            <a:r>
              <a:rPr lang="zh-CN" altLang="en-US" sz="2000" b="0" dirty="0"/>
              <a:t>容易实现更好的物理和性能隔离，</a:t>
            </a:r>
            <a:r>
              <a:rPr lang="zh-CN" altLang="en-US" sz="2000" b="0" dirty="0">
                <a:sym typeface="+mn-ea"/>
              </a:rPr>
              <a:t>安全性好。</a:t>
            </a:r>
            <a:endParaRPr lang="zh-CN" altLang="en-US" sz="2000" b="0" dirty="0"/>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rPr>
              <a:t>介绍</a:t>
            </a:r>
            <a:endParaRPr lang="en-US" altLang="zh-CN" sz="4000" dirty="0">
              <a:latin typeface="Times New Roman" panose="02020603050405020304" pitchFamily="18" charset="0"/>
              <a:cs typeface="Times New Roman" panose="02020603050405020304" pitchFamily="18" charset="0"/>
            </a:endParaRPr>
          </a:p>
        </p:txBody>
      </p:sp>
      <p:sp>
        <p:nvSpPr>
          <p:cNvPr id="2" name="内容占位符 1"/>
          <p:cNvSpPr/>
          <p:nvPr>
            <p:ph idx="1"/>
          </p:nvPr>
        </p:nvSpPr>
        <p:spPr/>
        <p:txBody>
          <a:bodyPr/>
          <a:p>
            <a:r>
              <a:rPr lang="zh-CN" altLang="en-US" sz="2000" b="0" dirty="0"/>
              <a:t>本文的重点是为基于ISA的虚拟化DNN加速器探索一种快速而通用的编译框架</a:t>
            </a:r>
            <a:endParaRPr lang="zh-CN" altLang="en-US" sz="2000" b="0" dirty="0"/>
          </a:p>
          <a:p>
            <a:r>
              <a:rPr lang="zh-CN" altLang="en-US" sz="2000" b="0" dirty="0"/>
              <a:t>基本方法在于将依赖于硬件的编译过程和独立于硬件的编译过程解耦</a:t>
            </a:r>
            <a:endParaRPr lang="zh-CN" altLang="en-US" sz="2000" b="0" dirty="0"/>
          </a:p>
          <a:p>
            <a:r>
              <a:rPr lang="zh-CN" altLang="en-US" sz="2000" b="0" dirty="0"/>
              <a:t>冗长的独立于硬件的编译过程只能作为静态编译器运行一次，以便生成细粒度的指令包</a:t>
            </a:r>
            <a:endParaRPr lang="zh-CN" altLang="en-US" sz="2000" b="0" dirty="0"/>
          </a:p>
          <a:p>
            <a:r>
              <a:rPr lang="zh-CN" altLang="en-US" sz="2000" b="0" dirty="0"/>
              <a:t>动态编译器可以通过根据所分配的硬件资源集成和重新分配指令包来生成用于多租户支持的轻量级硬件相关指令</a:t>
            </a:r>
            <a:endParaRPr lang="zh-CN" altLang="en-US" sz="2000" b="0" dirty="0"/>
          </a:p>
          <a:p>
            <a:r>
              <a:rPr lang="zh-CN" altLang="en-US" sz="2000" b="0" dirty="0"/>
              <a:t>提出的两阶段编译可以将离线部署的编译开销降低到1分钟，并且可以实现1ms的重新编译开销</a:t>
            </a:r>
            <a:endParaRPr lang="zh-CN" altLang="en-US" sz="2000" b="0" dirty="0"/>
          </a:p>
        </p:txBody>
      </p:sp>
    </p:spTree>
  </p:cSld>
  <p:clrMapOvr>
    <a:masterClrMapping/>
  </p:clrMapOvr>
  <p:transition spd="med">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985" y="535305"/>
            <a:ext cx="7181850" cy="717550"/>
          </a:xfrm>
        </p:spPr>
        <p:txBody>
          <a:bodyPr>
            <a:normAutofit/>
          </a:bodyPr>
          <a:lstStyle/>
          <a:p>
            <a:r>
              <a:rPr lang="zh-CN" altLang="en-US" sz="4000" dirty="0">
                <a:latin typeface="Times New Roman" panose="02020603050405020304" pitchFamily="18" charset="0"/>
                <a:cs typeface="Times New Roman" panose="02020603050405020304" pitchFamily="18" charset="0"/>
                <a:sym typeface="+mn-ea"/>
              </a:rPr>
              <a:t>相关工作和前期工作</a:t>
            </a:r>
            <a:endParaRPr lang="en-US" altLang="zh-CN" sz="4000" dirty="0">
              <a:latin typeface="Times New Roman" panose="02020603050405020304" pitchFamily="18" charset="0"/>
              <a:cs typeface="Times New Roman" panose="02020603050405020304" pitchFamily="18" charset="0"/>
            </a:endParaRPr>
          </a:p>
        </p:txBody>
      </p:sp>
      <p:sp>
        <p:nvSpPr>
          <p:cNvPr id="10243" name="Rectangle 3" descr="Rectangle: Click to edit Master text styles&#10;Second level&#10;Third level&#10;Fourth level&#10;Fifth level"/>
          <p:cNvSpPr>
            <a:spLocks noGrp="1" noChangeArrowheads="1"/>
          </p:cNvSpPr>
          <p:nvPr>
            <p:ph idx="1"/>
          </p:nvPr>
        </p:nvSpPr>
        <p:spPr>
          <a:xfrm>
            <a:off x="577215" y="1916430"/>
            <a:ext cx="7989570" cy="3953510"/>
          </a:xfrm>
        </p:spPr>
        <p:txBody>
          <a:bodyPr>
            <a:noAutofit/>
          </a:bodyPr>
          <a:lstStyle/>
          <a:p>
            <a:pPr>
              <a:lnSpc>
                <a:spcPct val="100000"/>
              </a:lnSpc>
            </a:pPr>
            <a:r>
              <a:rPr lang="zh-CN" altLang="en-US" sz="2000" b="0" dirty="0">
                <a:effectLst/>
                <a:latin typeface="+mn-lt"/>
                <a:ea typeface="+mn-ea"/>
              </a:rPr>
              <a:t>FPGA虚拟化的研究分为三类：资源级、节点级和多节点级。</a:t>
            </a:r>
            <a:endParaRPr lang="zh-CN" altLang="en-US" sz="2000" b="0" dirty="0">
              <a:effectLst/>
              <a:latin typeface="+mn-lt"/>
              <a:ea typeface="+mn-ea"/>
            </a:endParaRPr>
          </a:p>
          <a:p>
            <a:pPr>
              <a:lnSpc>
                <a:spcPct val="100000"/>
              </a:lnSpc>
            </a:pPr>
            <a:r>
              <a:rPr lang="zh-CN" altLang="en-US" sz="2000" b="0" dirty="0">
                <a:sym typeface="+mn-ea"/>
              </a:rPr>
              <a:t>资源级</a:t>
            </a:r>
            <a:r>
              <a:rPr lang="zh-CN" altLang="en-US" sz="2000" b="0" dirty="0">
                <a:effectLst/>
                <a:latin typeface="+mn-lt"/>
                <a:ea typeface="+mn-ea"/>
              </a:rPr>
              <a:t>FPGA 的硬件资源分为可重构资源（例如逻辑）和不可重构资源（例如 I/O）：</a:t>
            </a:r>
            <a:endParaRPr lang="zh-CN" altLang="en-US" sz="2000" b="0" dirty="0">
              <a:effectLst/>
              <a:latin typeface="+mn-lt"/>
              <a:ea typeface="+mn-ea"/>
            </a:endParaRPr>
          </a:p>
          <a:p>
            <a:pPr marL="0" indent="0" fontAlgn="auto">
              <a:lnSpc>
                <a:spcPct val="100000"/>
              </a:lnSpc>
              <a:spcBef>
                <a:spcPts val="600"/>
              </a:spcBef>
              <a:buNone/>
            </a:pPr>
            <a:r>
              <a:rPr lang="en-US" altLang="zh-CN" sz="2000" b="0" dirty="0">
                <a:sym typeface="+mn-ea"/>
              </a:rPr>
              <a:t>	</a:t>
            </a:r>
            <a:r>
              <a:rPr lang="zh-CN" altLang="en-US" sz="2000" b="0" dirty="0">
                <a:sym typeface="+mn-ea"/>
              </a:rPr>
              <a:t>可重构资源虚拟化是</a:t>
            </a:r>
            <a:r>
              <a:rPr lang="zh-CN" altLang="en-US" sz="2000" b="0" dirty="0">
                <a:effectLst/>
                <a:latin typeface="+mn-lt"/>
                <a:ea typeface="+mn-ea"/>
              </a:rPr>
              <a:t>在高层软件框架和低层FPGA硬件之间实现一</a:t>
            </a:r>
            <a:r>
              <a:rPr lang="en-US" altLang="zh-CN" sz="2000" b="0" dirty="0">
                <a:effectLst/>
                <a:latin typeface="+mn-lt"/>
                <a:ea typeface="+mn-ea"/>
              </a:rPr>
              <a:t>		</a:t>
            </a:r>
            <a:r>
              <a:rPr lang="zh-CN" altLang="en-US" sz="2000" b="0" dirty="0">
                <a:effectLst/>
                <a:latin typeface="+mn-lt"/>
                <a:ea typeface="+mn-ea"/>
              </a:rPr>
              <a:t>个中间覆盖架构</a:t>
            </a:r>
            <a:endParaRPr lang="zh-CN" altLang="en-US" sz="2000" b="0" dirty="0">
              <a:effectLst/>
              <a:latin typeface="+mn-lt"/>
              <a:ea typeface="+mn-ea"/>
            </a:endParaRPr>
          </a:p>
          <a:p>
            <a:pPr marL="0" indent="0" fontAlgn="auto">
              <a:lnSpc>
                <a:spcPct val="100000"/>
              </a:lnSpc>
              <a:spcBef>
                <a:spcPts val="600"/>
              </a:spcBef>
              <a:buNone/>
            </a:pPr>
            <a:r>
              <a:rPr lang="en-US" altLang="zh-CN" sz="2000" b="0" dirty="0">
                <a:effectLst/>
                <a:latin typeface="+mn-lt"/>
                <a:ea typeface="+mn-ea"/>
              </a:rPr>
              <a:t>	</a:t>
            </a:r>
            <a:r>
              <a:rPr lang="zh-CN" altLang="en-US" sz="2000" b="0" dirty="0">
                <a:effectLst/>
                <a:latin typeface="+mn-lt"/>
                <a:ea typeface="+mn-ea"/>
              </a:rPr>
              <a:t>I/O 虚拟化允许不同任务使用相同的 I/O 接口共享硬件资源</a:t>
            </a:r>
            <a:endParaRPr lang="zh-CN" altLang="en-US" sz="2000" b="0" dirty="0">
              <a:effectLst/>
              <a:latin typeface="+mn-lt"/>
              <a:ea typeface="+mn-ea"/>
            </a:endParaRPr>
          </a:p>
          <a:p>
            <a:pPr>
              <a:lnSpc>
                <a:spcPct val="100000"/>
              </a:lnSpc>
            </a:pPr>
            <a:r>
              <a:rPr lang="zh-CN" altLang="en-US" sz="2000" b="0" dirty="0">
                <a:effectLst/>
                <a:latin typeface="+mn-lt"/>
                <a:ea typeface="+mn-ea"/>
              </a:rPr>
              <a:t>节点级 FPGA 虚拟化将 FPGA 芯片视为计算节点，而 FPGA 芯片上的多个加速器用于同时执行不同的任务</a:t>
            </a:r>
            <a:endParaRPr lang="zh-CN" altLang="en-US" sz="2000" b="0" dirty="0">
              <a:effectLst/>
              <a:latin typeface="+mn-lt"/>
              <a:ea typeface="+mn-ea"/>
            </a:endParaRPr>
          </a:p>
          <a:p>
            <a:pPr>
              <a:lnSpc>
                <a:spcPct val="100000"/>
              </a:lnSpc>
            </a:pPr>
            <a:r>
              <a:rPr lang="zh-CN" altLang="en-US" sz="2000" b="0" dirty="0">
                <a:effectLst/>
                <a:latin typeface="+mn-lt"/>
                <a:ea typeface="+mn-ea"/>
              </a:rPr>
              <a:t>多节点级 FPGA 虚拟化使用多个 FPGA 为任务提供加速系统</a:t>
            </a:r>
            <a:endParaRPr lang="zh-CN" altLang="en-US" sz="2000" b="0" dirty="0">
              <a:effectLst/>
              <a:latin typeface="+mn-lt"/>
              <a:ea typeface="+mn-ea"/>
            </a:endParaRP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build="p"/>
    </p:bldLst>
  </p:timing>
</p:sld>
</file>

<file path=ppt/tags/tag1.xml><?xml version="1.0" encoding="utf-8"?>
<p:tagLst xmlns:p="http://schemas.openxmlformats.org/presentationml/2006/main">
  <p:tag name="KSO_WM_UNIT_PLACING_PICTURE_USER_VIEWPORT" val="{&quot;height&quot;:6962,&quot;width&quot;:12583}"/>
</p:tagLst>
</file>

<file path=ppt/tags/tag2.xml><?xml version="1.0" encoding="utf-8"?>
<p:tagLst xmlns:p="http://schemas.openxmlformats.org/presentationml/2006/main">
  <p:tag name="KSO_WM_UNIT_PLACING_PICTURE_USER_VIEWPORT" val="{&quot;height&quot;:5499,&quot;width&quot;:12583}"/>
</p:tagLst>
</file>

<file path=ppt/theme/theme1.xml><?xml version="1.0" encoding="utf-8"?>
<a:theme xmlns:a="http://schemas.openxmlformats.org/drawingml/2006/main" name="红利">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2323</Words>
  <Application>WPS 演示</Application>
  <PresentationFormat>全屏显示(4:3)</PresentationFormat>
  <Paragraphs>107</Paragraphs>
  <Slides>21</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Wingdings 2</vt:lpstr>
      <vt:lpstr>华文楷体</vt:lpstr>
      <vt:lpstr>微软雅黑</vt:lpstr>
      <vt:lpstr>Times New Roman</vt:lpstr>
      <vt:lpstr>Arial Unicode MS</vt:lpstr>
      <vt:lpstr>华文中宋</vt:lpstr>
      <vt:lpstr>Gill Sans MT</vt:lpstr>
      <vt:lpstr>Calibri</vt:lpstr>
      <vt:lpstr>等线</vt:lpstr>
      <vt:lpstr>红利</vt:lpstr>
      <vt:lpstr>PowerPoint 演示文稿</vt:lpstr>
      <vt:lpstr>目录</vt:lpstr>
      <vt:lpstr>摘要</vt:lpstr>
      <vt:lpstr>摘要</vt:lpstr>
      <vt:lpstr>介绍</vt:lpstr>
      <vt:lpstr>介绍</vt:lpstr>
      <vt:lpstr>介绍</vt:lpstr>
      <vt:lpstr>介绍</vt:lpstr>
      <vt:lpstr>相关工作和前期工作</vt:lpstr>
      <vt:lpstr>相关工作和前期工作</vt:lpstr>
      <vt:lpstr>相关工作和前期工作</vt:lpstr>
      <vt:lpstr>基于ISA的虚拟化方法</vt:lpstr>
      <vt:lpstr>算法优化策略--权重量化</vt:lpstr>
      <vt:lpstr>虚拟化硬件架构--两级IDM</vt:lpstr>
      <vt:lpstr>虚拟化硬件架构--多核HRP</vt:lpstr>
      <vt:lpstr>虚拟化硬件架构--多核bw共享</vt:lpstr>
      <vt:lpstr>虚拟化软件编译器--静态编译</vt:lpstr>
      <vt:lpstr>算法优化策略-- 激活量化</vt:lpstr>
      <vt:lpstr>实验结果</vt:lpstr>
      <vt:lpstr>实验结果</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第2讲 软件过程</dc:title>
  <dc:creator>mao yingchi</dc:creator>
  <cp:lastModifiedBy>sun</cp:lastModifiedBy>
  <cp:revision>404</cp:revision>
  <cp:lastPrinted>2411-12-30T00:00:00Z</cp:lastPrinted>
  <dcterms:created xsi:type="dcterms:W3CDTF">2004-02-17T01:28:00Z</dcterms:created>
  <dcterms:modified xsi:type="dcterms:W3CDTF">2022-01-11T13:04:34Z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5DD861A5FE264403A01422D2C7F3CC6B</vt:lpwstr>
  </property>
</Properties>
</file>