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57" r:id="rId4"/>
    <p:sldId id="258" r:id="rId5"/>
    <p:sldId id="259" r:id="rId6"/>
    <p:sldId id="261" r:id="rId7"/>
    <p:sldId id="263" r:id="rId8"/>
    <p:sldId id="265" r:id="rId9"/>
    <p:sldId id="264" r:id="rId10"/>
    <p:sldId id="295" r:id="rId11"/>
    <p:sldId id="262" r:id="rId12"/>
    <p:sldId id="272" r:id="rId13"/>
    <p:sldId id="267" r:id="rId14"/>
    <p:sldId id="274" r:id="rId15"/>
    <p:sldId id="287" r:id="rId16"/>
    <p:sldId id="29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11523-73C7-4C3F-ACB9-983BA415FB6E}" type="datetimeFigureOut">
              <a:rPr lang="zh-CN" altLang="en-US" smtClean="0"/>
              <a:t>2021/5/29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B0C52E-6513-4CD3-827F-AF633606F1BB}" type="slidenum">
              <a:rPr lang="zh-CN" altLang="en-US" smtClean="0"/>
              <a:t>‹#›</a:t>
            </a:fld>
            <a:endParaRPr lang="zh-CN" altLang="en-US"/>
          </a:p>
        </p:txBody>
      </p:sp>
    </p:spTree>
    <p:extLst>
      <p:ext uri="{BB962C8B-B14F-4D97-AF65-F5344CB8AC3E}">
        <p14:creationId xmlns:p14="http://schemas.microsoft.com/office/powerpoint/2010/main" val="1510524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300</a:t>
            </a:r>
            <a:r>
              <a:rPr lang="zh-CN" altLang="en-US" dirty="0"/>
              <a:t>套精品模板商业授权，请</a:t>
            </a:r>
            <a:r>
              <a:rPr lang="zh-CN" altLang="en-US"/>
              <a:t>联系</a:t>
            </a:r>
            <a:r>
              <a:rPr lang="en-US" altLang="zh-CN"/>
              <a:t>【</a:t>
            </a:r>
            <a:r>
              <a:rPr lang="zh-CN" altLang="en-US"/>
              <a:t>公众号</a:t>
            </a:r>
            <a:r>
              <a:rPr lang="en-US" altLang="zh-CN"/>
              <a:t>pptnew】:</a:t>
            </a:r>
            <a:r>
              <a:rPr lang="zh-CN" altLang="en-US"/>
              <a:t>，</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1</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84904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19184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300</a:t>
            </a:r>
            <a:r>
              <a:rPr lang="zh-CN" altLang="en-US" dirty="0"/>
              <a:t>套精品模板商业授权，请</a:t>
            </a:r>
            <a:r>
              <a:rPr lang="zh-CN" altLang="en-US"/>
              <a:t>联系</a:t>
            </a:r>
            <a:r>
              <a:rPr lang="en-US" altLang="zh-CN"/>
              <a:t>【</a:t>
            </a:r>
            <a:r>
              <a:rPr lang="zh-CN" altLang="en-US"/>
              <a:t>公众号</a:t>
            </a:r>
            <a:r>
              <a:rPr lang="en-US" altLang="zh-CN"/>
              <a:t>pptnew】:</a:t>
            </a:r>
            <a:r>
              <a:rPr lang="zh-CN" altLang="en-US"/>
              <a:t>，</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83022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02658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97875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03940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300</a:t>
            </a:r>
            <a:r>
              <a:rPr lang="zh-CN" altLang="en-US" dirty="0"/>
              <a:t>套精品模板商业授权，请</a:t>
            </a:r>
            <a:r>
              <a:rPr lang="zh-CN" altLang="en-US"/>
              <a:t>联系</a:t>
            </a:r>
            <a:r>
              <a:rPr lang="en-US" altLang="zh-CN"/>
              <a:t>【</a:t>
            </a:r>
            <a:r>
              <a:rPr lang="zh-CN" altLang="en-US"/>
              <a:t>公众号</a:t>
            </a:r>
            <a:r>
              <a:rPr lang="en-US" altLang="zh-CN"/>
              <a:t>pptnew】:</a:t>
            </a:r>
            <a:r>
              <a:rPr lang="zh-CN" altLang="en-US"/>
              <a:t>，</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2</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85457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3</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48814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300</a:t>
            </a:r>
            <a:r>
              <a:rPr lang="zh-CN" altLang="en-US" dirty="0"/>
              <a:t>套精品模板商业授权，请</a:t>
            </a:r>
            <a:r>
              <a:rPr lang="zh-CN" altLang="en-US"/>
              <a:t>联系</a:t>
            </a:r>
            <a:r>
              <a:rPr lang="en-US" altLang="zh-CN"/>
              <a:t>【</a:t>
            </a:r>
            <a:r>
              <a:rPr lang="zh-CN" altLang="en-US"/>
              <a:t>公众号</a:t>
            </a:r>
            <a:r>
              <a:rPr lang="en-US" altLang="zh-CN"/>
              <a:t>pptnew】:</a:t>
            </a:r>
            <a:r>
              <a:rPr lang="zh-CN" altLang="en-US"/>
              <a:t>，</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4</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68629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53346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300</a:t>
            </a:r>
            <a:r>
              <a:rPr lang="zh-CN" altLang="en-US" dirty="0"/>
              <a:t>套精品模板商业授权，请</a:t>
            </a:r>
            <a:r>
              <a:rPr lang="zh-CN" altLang="en-US"/>
              <a:t>联系</a:t>
            </a:r>
            <a:r>
              <a:rPr lang="en-US" altLang="zh-CN"/>
              <a:t>【</a:t>
            </a:r>
            <a:r>
              <a:rPr lang="zh-CN" altLang="en-US"/>
              <a:t>公众号</a:t>
            </a:r>
            <a:r>
              <a:rPr lang="en-US" altLang="zh-CN"/>
              <a:t>pptnew】:</a:t>
            </a:r>
            <a:r>
              <a:rPr lang="zh-CN" altLang="en-US"/>
              <a:t>，</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6</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97638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58930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68361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3429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63284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64E510-07BF-40F3-AAC0-1C3D69F40C7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757D78-6778-44EF-8A3D-732D71E30F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461CCA00-2E71-48F4-955E-F44021CA71DC}"/>
              </a:ext>
            </a:extLst>
          </p:cNvPr>
          <p:cNvSpPr>
            <a:spLocks noGrp="1"/>
          </p:cNvSpPr>
          <p:nvPr>
            <p:ph type="dt" sz="half" idx="10"/>
          </p:nvPr>
        </p:nvSpPr>
        <p:spPr/>
        <p:txBody>
          <a:bodyPr/>
          <a:lstStyle/>
          <a:p>
            <a:fld id="{0F35E8C6-A999-4613-88ED-984B5A854957}" type="datetimeFigureOut">
              <a:rPr lang="zh-CN" altLang="en-US" smtClean="0"/>
              <a:t>2021/5/29</a:t>
            </a:fld>
            <a:endParaRPr lang="zh-CN" altLang="en-US"/>
          </a:p>
        </p:txBody>
      </p:sp>
      <p:sp>
        <p:nvSpPr>
          <p:cNvPr id="5" name="页脚占位符 4">
            <a:extLst>
              <a:ext uri="{FF2B5EF4-FFF2-40B4-BE49-F238E27FC236}">
                <a16:creationId xmlns:a16="http://schemas.microsoft.com/office/drawing/2014/main" id="{F09B5DB7-2B24-474A-81E2-022821BA18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B36AD7-FF0F-4B62-B3FD-ACD1367C6940}"/>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924273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37412-D6A3-4306-B7AF-50110882F93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23E826D-836D-417A-B9E5-DB9B224F128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525E51-24DF-43B8-A734-D13B787B531F}"/>
              </a:ext>
            </a:extLst>
          </p:cNvPr>
          <p:cNvSpPr>
            <a:spLocks noGrp="1"/>
          </p:cNvSpPr>
          <p:nvPr>
            <p:ph type="dt" sz="half" idx="10"/>
          </p:nvPr>
        </p:nvSpPr>
        <p:spPr/>
        <p:txBody>
          <a:bodyPr/>
          <a:lstStyle/>
          <a:p>
            <a:fld id="{0F35E8C6-A999-4613-88ED-984B5A854957}" type="datetimeFigureOut">
              <a:rPr lang="zh-CN" altLang="en-US" smtClean="0"/>
              <a:t>2021/5/29</a:t>
            </a:fld>
            <a:endParaRPr lang="zh-CN" altLang="en-US"/>
          </a:p>
        </p:txBody>
      </p:sp>
      <p:sp>
        <p:nvSpPr>
          <p:cNvPr id="5" name="页脚占位符 4">
            <a:extLst>
              <a:ext uri="{FF2B5EF4-FFF2-40B4-BE49-F238E27FC236}">
                <a16:creationId xmlns:a16="http://schemas.microsoft.com/office/drawing/2014/main" id="{99617B6B-1C09-40BD-B883-3A23952386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75855B-FE9A-47E6-B738-734EE30075B2}"/>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3895171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518F27-CB23-4248-B080-6FDDB17FF16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29CC3C4-A766-4563-9E6E-CC3DA319337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B5729AF-95E5-4F9A-8766-E548A1772522}"/>
              </a:ext>
            </a:extLst>
          </p:cNvPr>
          <p:cNvSpPr>
            <a:spLocks noGrp="1"/>
          </p:cNvSpPr>
          <p:nvPr>
            <p:ph type="dt" sz="half" idx="10"/>
          </p:nvPr>
        </p:nvSpPr>
        <p:spPr/>
        <p:txBody>
          <a:bodyPr/>
          <a:lstStyle/>
          <a:p>
            <a:fld id="{0F35E8C6-A999-4613-88ED-984B5A854957}" type="datetimeFigureOut">
              <a:rPr lang="zh-CN" altLang="en-US" smtClean="0"/>
              <a:t>2021/5/29</a:t>
            </a:fld>
            <a:endParaRPr lang="zh-CN" altLang="en-US"/>
          </a:p>
        </p:txBody>
      </p:sp>
      <p:sp>
        <p:nvSpPr>
          <p:cNvPr id="5" name="页脚占位符 4">
            <a:extLst>
              <a:ext uri="{FF2B5EF4-FFF2-40B4-BE49-F238E27FC236}">
                <a16:creationId xmlns:a16="http://schemas.microsoft.com/office/drawing/2014/main" id="{4E59DC8A-587C-4DAD-8566-24484E1ADD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AD0678-AAFB-4614-8D55-70FACA79B984}"/>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2557875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0111245"/>
      </p:ext>
    </p:extLst>
  </p:cSld>
  <p:clrMapOvr>
    <a:masterClrMapping/>
  </p:clrMapOvr>
  <p:transition spd="slow" advClick="0" advTm="0">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10849147" y="6382534"/>
            <a:ext cx="1093711" cy="369332"/>
          </a:xfrm>
          <a:prstGeom prst="rect">
            <a:avLst/>
          </a:prstGeom>
        </p:spPr>
        <p:txBody>
          <a:bodyPr lIns="91440" tIns="45720" rIns="91440" bIns="45720"/>
          <a:lstStyle/>
          <a:p>
            <a:pPr algn="ctr">
              <a:defRPr/>
            </a:pPr>
            <a:r>
              <a:rPr lang="zh-CN" altLang="en-US" sz="1600" dirty="0">
                <a:solidFill>
                  <a:schemeClr val="tx1">
                    <a:lumMod val="65000"/>
                    <a:lumOff val="35000"/>
                  </a:schemeClr>
                </a:solidFill>
                <a:latin typeface="微软雅黑" pitchFamily="34" charset="-122"/>
                <a:ea typeface="微软雅黑" pitchFamily="34" charset="-122"/>
              </a:rPr>
              <a:t>第 </a:t>
            </a:r>
            <a:fld id="{2EEF1883-7A0E-4F66-9932-E581691AD397}" type="slidenum">
              <a:rPr lang="zh-CN" altLang="en-US" sz="1600">
                <a:solidFill>
                  <a:schemeClr val="tx1">
                    <a:lumMod val="65000"/>
                    <a:lumOff val="35000"/>
                  </a:schemeClr>
                </a:solidFill>
              </a:rPr>
              <a:pPr algn="ctr">
                <a:defRPr/>
              </a:pPr>
              <a:t>‹#›</a:t>
            </a:fld>
            <a:r>
              <a:rPr lang="zh-CN" altLang="en-US" sz="1600" dirty="0">
                <a:solidFill>
                  <a:schemeClr val="tx1">
                    <a:lumMod val="65000"/>
                    <a:lumOff val="35000"/>
                  </a:schemeClr>
                </a:solidFill>
              </a:rPr>
              <a:t>  </a:t>
            </a:r>
            <a:r>
              <a:rPr lang="zh-CN" altLang="en-US" sz="1600" dirty="0">
                <a:solidFill>
                  <a:schemeClr val="tx1">
                    <a:lumMod val="65000"/>
                    <a:lumOff val="35000"/>
                  </a:schemeClr>
                </a:solidFill>
                <a:latin typeface="微软雅黑" pitchFamily="34" charset="-122"/>
                <a:ea typeface="微软雅黑" pitchFamily="34" charset="-122"/>
              </a:rPr>
              <a:t>页</a:t>
            </a:r>
          </a:p>
        </p:txBody>
      </p:sp>
    </p:spTree>
    <p:extLst>
      <p:ext uri="{BB962C8B-B14F-4D97-AF65-F5344CB8AC3E}">
        <p14:creationId xmlns:p14="http://schemas.microsoft.com/office/powerpoint/2010/main" val="2196952594"/>
      </p:ext>
    </p:extLst>
  </p:cSld>
  <p:clrMapOvr>
    <a:masterClrMapping/>
  </p:clrMapOvr>
  <p:transition spd="slow" advClick="0" advTm="0">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118213"/>
      </p:ext>
    </p:extLst>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107AB-89D1-45B5-B5DF-AF03306B90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12A18E-34F3-4247-80A6-8905F0CF2AE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F9C679-BA20-4A43-BC22-A9AA511C3BA0}"/>
              </a:ext>
            </a:extLst>
          </p:cNvPr>
          <p:cNvSpPr>
            <a:spLocks noGrp="1"/>
          </p:cNvSpPr>
          <p:nvPr>
            <p:ph type="dt" sz="half" idx="10"/>
          </p:nvPr>
        </p:nvSpPr>
        <p:spPr/>
        <p:txBody>
          <a:bodyPr/>
          <a:lstStyle/>
          <a:p>
            <a:fld id="{0F35E8C6-A999-4613-88ED-984B5A854957}" type="datetimeFigureOut">
              <a:rPr lang="zh-CN" altLang="en-US" smtClean="0"/>
              <a:t>2021/5/29</a:t>
            </a:fld>
            <a:endParaRPr lang="zh-CN" altLang="en-US"/>
          </a:p>
        </p:txBody>
      </p:sp>
      <p:sp>
        <p:nvSpPr>
          <p:cNvPr id="5" name="页脚占位符 4">
            <a:extLst>
              <a:ext uri="{FF2B5EF4-FFF2-40B4-BE49-F238E27FC236}">
                <a16:creationId xmlns:a16="http://schemas.microsoft.com/office/drawing/2014/main" id="{A611C633-3199-4A01-A671-F1D1591515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750D0A-E20E-4B70-A7B2-B8A1E7EAC222}"/>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166928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6E20B-C556-44CA-AF90-BF7664A467C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A96110E-6F34-4A95-A6D3-F041EDD227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9ED367F-D740-41B6-A1BE-93AD3E6DA8EE}"/>
              </a:ext>
            </a:extLst>
          </p:cNvPr>
          <p:cNvSpPr>
            <a:spLocks noGrp="1"/>
          </p:cNvSpPr>
          <p:nvPr>
            <p:ph type="dt" sz="half" idx="10"/>
          </p:nvPr>
        </p:nvSpPr>
        <p:spPr/>
        <p:txBody>
          <a:bodyPr/>
          <a:lstStyle/>
          <a:p>
            <a:fld id="{0F35E8C6-A999-4613-88ED-984B5A854957}" type="datetimeFigureOut">
              <a:rPr lang="zh-CN" altLang="en-US" smtClean="0"/>
              <a:t>2021/5/29</a:t>
            </a:fld>
            <a:endParaRPr lang="zh-CN" altLang="en-US"/>
          </a:p>
        </p:txBody>
      </p:sp>
      <p:sp>
        <p:nvSpPr>
          <p:cNvPr id="5" name="页脚占位符 4">
            <a:extLst>
              <a:ext uri="{FF2B5EF4-FFF2-40B4-BE49-F238E27FC236}">
                <a16:creationId xmlns:a16="http://schemas.microsoft.com/office/drawing/2014/main" id="{869D7552-3370-4AEE-8706-EE213D6A8D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7DE2E3-8D93-49D6-B22B-46CF6E02369C}"/>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2405943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D279E-B4D5-4CC8-9174-E58AE9F453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5AA1F3-5FB3-4BDF-91F9-252117E55D6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EB6EF71-B088-41EC-94C6-9880B6F7828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54544A0-CF67-4ADB-BB4C-2F81078C8D11}"/>
              </a:ext>
            </a:extLst>
          </p:cNvPr>
          <p:cNvSpPr>
            <a:spLocks noGrp="1"/>
          </p:cNvSpPr>
          <p:nvPr>
            <p:ph type="dt" sz="half" idx="10"/>
          </p:nvPr>
        </p:nvSpPr>
        <p:spPr/>
        <p:txBody>
          <a:bodyPr/>
          <a:lstStyle/>
          <a:p>
            <a:fld id="{0F35E8C6-A999-4613-88ED-984B5A854957}" type="datetimeFigureOut">
              <a:rPr lang="zh-CN" altLang="en-US" smtClean="0"/>
              <a:t>2021/5/29</a:t>
            </a:fld>
            <a:endParaRPr lang="zh-CN" altLang="en-US"/>
          </a:p>
        </p:txBody>
      </p:sp>
      <p:sp>
        <p:nvSpPr>
          <p:cNvPr id="6" name="页脚占位符 5">
            <a:extLst>
              <a:ext uri="{FF2B5EF4-FFF2-40B4-BE49-F238E27FC236}">
                <a16:creationId xmlns:a16="http://schemas.microsoft.com/office/drawing/2014/main" id="{D1F9916A-C673-4E77-96AB-0E8D331D15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B31D29-98A7-4637-966A-8B870D53CA8F}"/>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98753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85FF7-A602-4503-B799-AE8DEF98815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774B073-9068-4F03-8170-C623FFF801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1ACB1A8-401D-443A-B4B9-CFDBDDF1F77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DDC6680-5D20-409E-85BF-52DFC3705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6C63618-B079-4DB1-B8D5-B1C2B3F735C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84C6A65-78DB-4480-9950-0E57FBA9F0C4}"/>
              </a:ext>
            </a:extLst>
          </p:cNvPr>
          <p:cNvSpPr>
            <a:spLocks noGrp="1"/>
          </p:cNvSpPr>
          <p:nvPr>
            <p:ph type="dt" sz="half" idx="10"/>
          </p:nvPr>
        </p:nvSpPr>
        <p:spPr/>
        <p:txBody>
          <a:bodyPr/>
          <a:lstStyle/>
          <a:p>
            <a:fld id="{0F35E8C6-A999-4613-88ED-984B5A854957}" type="datetimeFigureOut">
              <a:rPr lang="zh-CN" altLang="en-US" smtClean="0"/>
              <a:t>2021/5/29</a:t>
            </a:fld>
            <a:endParaRPr lang="zh-CN" altLang="en-US"/>
          </a:p>
        </p:txBody>
      </p:sp>
      <p:sp>
        <p:nvSpPr>
          <p:cNvPr id="8" name="页脚占位符 7">
            <a:extLst>
              <a:ext uri="{FF2B5EF4-FFF2-40B4-BE49-F238E27FC236}">
                <a16:creationId xmlns:a16="http://schemas.microsoft.com/office/drawing/2014/main" id="{1589F9FB-FB63-4E46-A3A6-69C57673430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BBAD86-64DA-43EC-9992-293EB5CF4BC5}"/>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142858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BA47E5-6A35-45AE-90F2-04DEC38DE4E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47A714A-B581-4013-8C5F-85FF27CFB75E}"/>
              </a:ext>
            </a:extLst>
          </p:cNvPr>
          <p:cNvSpPr>
            <a:spLocks noGrp="1"/>
          </p:cNvSpPr>
          <p:nvPr>
            <p:ph type="dt" sz="half" idx="10"/>
          </p:nvPr>
        </p:nvSpPr>
        <p:spPr/>
        <p:txBody>
          <a:bodyPr/>
          <a:lstStyle/>
          <a:p>
            <a:fld id="{0F35E8C6-A999-4613-88ED-984B5A854957}" type="datetimeFigureOut">
              <a:rPr lang="zh-CN" altLang="en-US" smtClean="0"/>
              <a:t>2021/5/29</a:t>
            </a:fld>
            <a:endParaRPr lang="zh-CN" altLang="en-US"/>
          </a:p>
        </p:txBody>
      </p:sp>
      <p:sp>
        <p:nvSpPr>
          <p:cNvPr id="4" name="页脚占位符 3">
            <a:extLst>
              <a:ext uri="{FF2B5EF4-FFF2-40B4-BE49-F238E27FC236}">
                <a16:creationId xmlns:a16="http://schemas.microsoft.com/office/drawing/2014/main" id="{4A895690-D239-4892-9B02-8FD0FD8DA9C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7E9BEE-D1A5-4587-ADEC-2DD6D45B15AC}"/>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104616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A74B5CB-BFF7-4615-AC08-68E3E762EC30}"/>
              </a:ext>
            </a:extLst>
          </p:cNvPr>
          <p:cNvSpPr>
            <a:spLocks noGrp="1"/>
          </p:cNvSpPr>
          <p:nvPr>
            <p:ph type="dt" sz="half" idx="10"/>
          </p:nvPr>
        </p:nvSpPr>
        <p:spPr/>
        <p:txBody>
          <a:bodyPr/>
          <a:lstStyle/>
          <a:p>
            <a:fld id="{0F35E8C6-A999-4613-88ED-984B5A854957}" type="datetimeFigureOut">
              <a:rPr lang="zh-CN" altLang="en-US" smtClean="0"/>
              <a:t>2021/5/29</a:t>
            </a:fld>
            <a:endParaRPr lang="zh-CN" altLang="en-US"/>
          </a:p>
        </p:txBody>
      </p:sp>
      <p:sp>
        <p:nvSpPr>
          <p:cNvPr id="3" name="页脚占位符 2">
            <a:extLst>
              <a:ext uri="{FF2B5EF4-FFF2-40B4-BE49-F238E27FC236}">
                <a16:creationId xmlns:a16="http://schemas.microsoft.com/office/drawing/2014/main" id="{0761DE81-94EF-4EF6-80AE-AAB7E2E9C81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66AF2EB-FD00-49D9-B6E9-7B1DCE843DB5}"/>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1335153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46BB2-3BD0-4D1D-82D9-30D12DF432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A2D9E30-9817-4EEF-BB84-0FDDE0BA73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046D0F6-7D10-4E53-B059-270DDDC8B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0155FD6-A764-49A0-9590-91B3AB83599E}"/>
              </a:ext>
            </a:extLst>
          </p:cNvPr>
          <p:cNvSpPr>
            <a:spLocks noGrp="1"/>
          </p:cNvSpPr>
          <p:nvPr>
            <p:ph type="dt" sz="half" idx="10"/>
          </p:nvPr>
        </p:nvSpPr>
        <p:spPr/>
        <p:txBody>
          <a:bodyPr/>
          <a:lstStyle/>
          <a:p>
            <a:fld id="{0F35E8C6-A999-4613-88ED-984B5A854957}" type="datetimeFigureOut">
              <a:rPr lang="zh-CN" altLang="en-US" smtClean="0"/>
              <a:t>2021/5/29</a:t>
            </a:fld>
            <a:endParaRPr lang="zh-CN" altLang="en-US"/>
          </a:p>
        </p:txBody>
      </p:sp>
      <p:sp>
        <p:nvSpPr>
          <p:cNvPr id="6" name="页脚占位符 5">
            <a:extLst>
              <a:ext uri="{FF2B5EF4-FFF2-40B4-BE49-F238E27FC236}">
                <a16:creationId xmlns:a16="http://schemas.microsoft.com/office/drawing/2014/main" id="{9965A327-8F50-48B0-97FB-6020DD0A91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ADFEAD-1E8C-474B-9388-BE8F1FD7BF60}"/>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3993532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D30D1-CFF5-4B47-AEA5-631893CB16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CD72EFE-4D91-4EEF-8B54-EB52E8BD38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28A719E-3B74-4B7E-9F70-5B1B7B310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B4CF6AC-E4A8-4EC3-95E7-5246B5086EAA}"/>
              </a:ext>
            </a:extLst>
          </p:cNvPr>
          <p:cNvSpPr>
            <a:spLocks noGrp="1"/>
          </p:cNvSpPr>
          <p:nvPr>
            <p:ph type="dt" sz="half" idx="10"/>
          </p:nvPr>
        </p:nvSpPr>
        <p:spPr/>
        <p:txBody>
          <a:bodyPr/>
          <a:lstStyle/>
          <a:p>
            <a:fld id="{0F35E8C6-A999-4613-88ED-984B5A854957}" type="datetimeFigureOut">
              <a:rPr lang="zh-CN" altLang="en-US" smtClean="0"/>
              <a:t>2021/5/29</a:t>
            </a:fld>
            <a:endParaRPr lang="zh-CN" altLang="en-US"/>
          </a:p>
        </p:txBody>
      </p:sp>
      <p:sp>
        <p:nvSpPr>
          <p:cNvPr id="6" name="页脚占位符 5">
            <a:extLst>
              <a:ext uri="{FF2B5EF4-FFF2-40B4-BE49-F238E27FC236}">
                <a16:creationId xmlns:a16="http://schemas.microsoft.com/office/drawing/2014/main" id="{1F501304-93B4-4CD7-9E3F-3159030240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AF6846-F10A-41FA-A35D-3E1EA7BB3256}"/>
              </a:ext>
            </a:extLst>
          </p:cNvPr>
          <p:cNvSpPr>
            <a:spLocks noGrp="1"/>
          </p:cNvSpPr>
          <p:nvPr>
            <p:ph type="sldNum" sz="quarter" idx="12"/>
          </p:nvPr>
        </p:nvSpPr>
        <p:spPr/>
        <p:txBody>
          <a:body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3088038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71A97F4-54E1-4590-8A66-FE86B6B43A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236F9CB-49AF-43DD-A117-C84924C5CC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20C88C-5BFF-455F-B88B-C3B022DD3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5E8C6-A999-4613-88ED-984B5A854957}" type="datetimeFigureOut">
              <a:rPr lang="zh-CN" altLang="en-US" smtClean="0"/>
              <a:t>2021/5/29</a:t>
            </a:fld>
            <a:endParaRPr lang="zh-CN" altLang="en-US"/>
          </a:p>
        </p:txBody>
      </p:sp>
      <p:sp>
        <p:nvSpPr>
          <p:cNvPr id="5" name="页脚占位符 4">
            <a:extLst>
              <a:ext uri="{FF2B5EF4-FFF2-40B4-BE49-F238E27FC236}">
                <a16:creationId xmlns:a16="http://schemas.microsoft.com/office/drawing/2014/main" id="{01D0C016-8A73-4412-A882-29ADD749F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8E60B94-F38B-45C2-9C63-1D07CAF330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F0F34-3694-4A19-9BDE-BC9D77D1B208}" type="slidenum">
              <a:rPr lang="zh-CN" altLang="en-US" smtClean="0"/>
              <a:t>‹#›</a:t>
            </a:fld>
            <a:endParaRPr lang="zh-CN" altLang="en-US"/>
          </a:p>
        </p:txBody>
      </p:sp>
    </p:spTree>
    <p:extLst>
      <p:ext uri="{BB962C8B-B14F-4D97-AF65-F5344CB8AC3E}">
        <p14:creationId xmlns:p14="http://schemas.microsoft.com/office/powerpoint/2010/main" val="2394592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83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spd="slow" advClick="0" advTm="0">
    <p:wipe/>
  </p:transition>
  <p:hf hdr="0" dt="0"/>
  <p:txStyles>
    <p:titleStyle>
      <a:lvl1pPr algn="l" defTabSz="914377"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7179" indent="-357179" algn="just" defTabSz="914377"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20204" pitchFamily="34" charset="0"/>
          <a:ea typeface="微软雅黑" panose="020B0503020204020204" pitchFamily="34" charset="-122"/>
          <a:cs typeface="+mn-cs"/>
        </a:defRPr>
      </a:lvl1pPr>
      <a:lvl2pPr marL="357179" indent="-357179" algn="just" defTabSz="914377"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
          <p:cNvSpPr txBox="1"/>
          <p:nvPr/>
        </p:nvSpPr>
        <p:spPr>
          <a:xfrm>
            <a:off x="5467983" y="4126642"/>
            <a:ext cx="1378904" cy="379656"/>
          </a:xfrm>
          <a:prstGeom prst="rect">
            <a:avLst/>
          </a:prstGeom>
          <a:noFill/>
        </p:spPr>
        <p:txBody>
          <a:bodyPr wrap="none" lIns="91440" tIns="45720" rIns="91440" bIns="45720" rtlCol="0">
            <a:spAutoFit/>
          </a:bodyPr>
          <a:lstStyle/>
          <a:p>
            <a:pPr defTabSz="457189"/>
            <a:r>
              <a:rPr lang="zh-CN" altLang="en-US" sz="1867" b="1" dirty="0">
                <a:solidFill>
                  <a:srgbClr val="071F65"/>
                </a:solidFill>
                <a:latin typeface="微软雅黑" panose="020B0503020204020204" pitchFamily="34" charset="-122"/>
                <a:ea typeface="微软雅黑" panose="020B0503020204020204" pitchFamily="34" charset="-122"/>
                <a:cs typeface="微软雅黑"/>
              </a:rPr>
              <a:t>导师：苗华</a:t>
            </a:r>
            <a:endParaRPr lang="zh-CN" altLang="en-US" sz="1867" b="1" dirty="0">
              <a:solidFill>
                <a:prstClr val="black"/>
              </a:solidFill>
              <a:latin typeface="微软雅黑" panose="020B0503020204020204" pitchFamily="34" charset="-122"/>
              <a:ea typeface="微软雅黑" panose="020B0503020204020204" pitchFamily="34" charset="-122"/>
              <a:cs typeface="微软雅黑"/>
            </a:endParaRPr>
          </a:p>
        </p:txBody>
      </p:sp>
      <p:sp>
        <p:nvSpPr>
          <p:cNvPr id="22" name="矩形 21"/>
          <p:cNvSpPr/>
          <p:nvPr/>
        </p:nvSpPr>
        <p:spPr>
          <a:xfrm>
            <a:off x="3390108" y="4126642"/>
            <a:ext cx="1856598" cy="379656"/>
          </a:xfrm>
          <a:prstGeom prst="rect">
            <a:avLst/>
          </a:prstGeom>
        </p:spPr>
        <p:txBody>
          <a:bodyPr wrap="none" lIns="91440" tIns="45720" rIns="91440" bIns="45720">
            <a:spAutoFit/>
          </a:bodyPr>
          <a:lstStyle/>
          <a:p>
            <a:pPr defTabSz="457189"/>
            <a:r>
              <a:rPr kumimoji="1" lang="zh-CN" altLang="en-US" sz="1867" b="1" dirty="0">
                <a:solidFill>
                  <a:srgbClr val="071F65"/>
                </a:solidFill>
                <a:latin typeface="微软雅黑" panose="020B0503020204020204" pitchFamily="34" charset="-122"/>
                <a:ea typeface="微软雅黑" panose="020B0503020204020204" pitchFamily="34" charset="-122"/>
                <a:cs typeface="微软雅黑"/>
              </a:rPr>
              <a:t>答辩人：贾成均</a:t>
            </a:r>
            <a:endParaRPr kumimoji="1" lang="en-US" altLang="zh-CN" sz="1867" b="1" dirty="0">
              <a:solidFill>
                <a:prstClr val="black"/>
              </a:solidFill>
              <a:latin typeface="微软雅黑" panose="020B0503020204020204" pitchFamily="34" charset="-122"/>
              <a:ea typeface="微软雅黑" panose="020B0503020204020204" pitchFamily="34" charset="-122"/>
              <a:cs typeface="微软雅黑"/>
            </a:endParaRPr>
          </a:p>
        </p:txBody>
      </p:sp>
      <p:sp>
        <p:nvSpPr>
          <p:cNvPr id="23" name="矩形 22"/>
          <p:cNvSpPr/>
          <p:nvPr/>
        </p:nvSpPr>
        <p:spPr>
          <a:xfrm>
            <a:off x="3243498" y="2858212"/>
            <a:ext cx="7785980" cy="707886"/>
          </a:xfrm>
          <a:prstGeom prst="rect">
            <a:avLst/>
          </a:prstGeom>
        </p:spPr>
        <p:txBody>
          <a:bodyPr wrap="square" lIns="91440" tIns="45720" rIns="91440" bIns="45720">
            <a:spAutoFit/>
          </a:bodyPr>
          <a:lstStyle/>
          <a:p>
            <a:pPr defTabSz="457189"/>
            <a:r>
              <a:rPr lang="zh-CN" altLang="en-US" sz="4000" b="1" dirty="0">
                <a:solidFill>
                  <a:srgbClr val="071F65"/>
                </a:solidFill>
                <a:latin typeface="微软雅黑"/>
                <a:ea typeface="微软雅黑"/>
              </a:rPr>
              <a:t>诚信工长装修平台的设计与实现</a:t>
            </a:r>
          </a:p>
        </p:txBody>
      </p:sp>
      <p:cxnSp>
        <p:nvCxnSpPr>
          <p:cNvPr id="24" name="直接连接符 23"/>
          <p:cNvCxnSpPr/>
          <p:nvPr/>
        </p:nvCxnSpPr>
        <p:spPr>
          <a:xfrm flipH="1">
            <a:off x="3390108" y="3733881"/>
            <a:ext cx="6709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372002" y="2367597"/>
            <a:ext cx="5397925" cy="379656"/>
          </a:xfrm>
          <a:prstGeom prst="rect">
            <a:avLst/>
          </a:prstGeom>
        </p:spPr>
        <p:txBody>
          <a:bodyPr wrap="square" lIns="91440" tIns="45720" rIns="91440" bIns="45720">
            <a:spAutoFit/>
          </a:bodyPr>
          <a:lstStyle/>
          <a:p>
            <a:pPr defTabSz="457189"/>
            <a:r>
              <a:rPr lang="zh-CN" altLang="en-US" sz="1867" b="1" dirty="0">
                <a:solidFill>
                  <a:prstClr val="black"/>
                </a:solidFill>
                <a:latin typeface="微软雅黑" panose="020B0503020204020204" pitchFamily="34" charset="-122"/>
                <a:ea typeface="微软雅黑" panose="020B0503020204020204" pitchFamily="34" charset="-122"/>
              </a:rPr>
              <a:t>重庆理工大学</a:t>
            </a:r>
            <a:r>
              <a:rPr lang="en-US" altLang="zh-CN" sz="1867" b="1" dirty="0">
                <a:solidFill>
                  <a:prstClr val="black"/>
                </a:solidFill>
                <a:latin typeface="微软雅黑" panose="020B0503020204020204" pitchFamily="34" charset="-122"/>
                <a:ea typeface="微软雅黑" panose="020B0503020204020204" pitchFamily="34" charset="-122"/>
              </a:rPr>
              <a:t>2021</a:t>
            </a:r>
            <a:r>
              <a:rPr lang="zh-CN" altLang="en-US" sz="1867" b="1" dirty="0">
                <a:solidFill>
                  <a:prstClr val="black"/>
                </a:solidFill>
                <a:latin typeface="微软雅黑" panose="020B0503020204020204" pitchFamily="34" charset="-122"/>
                <a:ea typeface="微软雅黑" panose="020B0503020204020204" pitchFamily="34" charset="-122"/>
              </a:rPr>
              <a:t>届信息管理与信息系统 </a:t>
            </a:r>
            <a:r>
              <a:rPr lang="en-US" altLang="zh-CN" sz="1867" b="1" dirty="0">
                <a:solidFill>
                  <a:prstClr val="black"/>
                </a:solidFill>
                <a:latin typeface="微软雅黑" panose="020B0503020204020204" pitchFamily="34" charset="-122"/>
                <a:ea typeface="微软雅黑" panose="020B0503020204020204" pitchFamily="34" charset="-122"/>
              </a:rPr>
              <a:t>1</a:t>
            </a:r>
            <a:r>
              <a:rPr lang="zh-CN" altLang="en-US" sz="1867" b="1" dirty="0">
                <a:solidFill>
                  <a:prstClr val="black"/>
                </a:solidFill>
                <a:latin typeface="微软雅黑" panose="020B0503020204020204" pitchFamily="34" charset="-122"/>
                <a:ea typeface="微软雅黑" panose="020B0503020204020204" pitchFamily="34" charset="-122"/>
              </a:rPr>
              <a:t>班</a:t>
            </a:r>
          </a:p>
        </p:txBody>
      </p:sp>
      <p:sp>
        <p:nvSpPr>
          <p:cNvPr id="14" name="Freeform 5"/>
          <p:cNvSpPr>
            <a:spLocks noEditPoints="1"/>
          </p:cNvSpPr>
          <p:nvPr/>
        </p:nvSpPr>
        <p:spPr bwMode="auto">
          <a:xfrm>
            <a:off x="1" y="1552169"/>
            <a:ext cx="2387969" cy="3826419"/>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headEnd/>
            <a:tailEnd/>
          </a:ln>
        </p:spPr>
        <p:txBody>
          <a:bodyPr vert="horz" wrap="square" lIns="121920" tIns="60960" rIns="121920" bIns="60960" numCol="1" anchor="t" anchorCtr="0" compatLnSpc="1">
            <a:prstTxWarp prst="textNoShape">
              <a:avLst/>
            </a:prstTxWarp>
          </a:bodyPr>
          <a:lstStyle/>
          <a:p>
            <a:pPr defTabSz="457189"/>
            <a:endParaRPr lang="zh-CN" altLang="en-US" sz="1867">
              <a:solidFill>
                <a:prstClr val="black"/>
              </a:solidFill>
              <a:latin typeface="Arial"/>
              <a:ea typeface="微软雅黑"/>
            </a:endParaRPr>
          </a:p>
        </p:txBody>
      </p:sp>
      <p:sp>
        <p:nvSpPr>
          <p:cNvPr id="15" name="Freeform 6"/>
          <p:cNvSpPr>
            <a:spLocks noEditPoints="1"/>
          </p:cNvSpPr>
          <p:nvPr/>
        </p:nvSpPr>
        <p:spPr bwMode="auto">
          <a:xfrm>
            <a:off x="2296560" y="2937549"/>
            <a:ext cx="182819"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pPr defTabSz="457189"/>
            <a:endParaRPr lang="zh-CN" altLang="en-US" sz="1867">
              <a:solidFill>
                <a:prstClr val="black"/>
              </a:solidFill>
              <a:latin typeface="Arial"/>
              <a:ea typeface="微软雅黑"/>
            </a:endParaRPr>
          </a:p>
        </p:txBody>
      </p:sp>
      <p:pic>
        <p:nvPicPr>
          <p:cNvPr id="12" name="图片 11" descr="C:/Users/DELL/AppData/Local/Temp/kaimatting/20201124141301/output_aiMatting_20201124141307.pngoutput_aiMatting_20201124141307">
            <a:extLst>
              <a:ext uri="{FF2B5EF4-FFF2-40B4-BE49-F238E27FC236}">
                <a16:creationId xmlns:a16="http://schemas.microsoft.com/office/drawing/2014/main" id="{2A3C8767-AF99-4D72-A056-8ECDDEE00711}"/>
              </a:ext>
            </a:extLst>
          </p:cNvPr>
          <p:cNvPicPr>
            <a:picLocks noChangeAspect="1"/>
          </p:cNvPicPr>
          <p:nvPr/>
        </p:nvPicPr>
        <p:blipFill>
          <a:blip r:embed="rId3"/>
          <a:stretch>
            <a:fillRect/>
          </a:stretch>
        </p:blipFill>
        <p:spPr>
          <a:xfrm>
            <a:off x="3243498" y="677622"/>
            <a:ext cx="1240390" cy="1240390"/>
          </a:xfrm>
          <a:prstGeom prst="rect">
            <a:avLst/>
          </a:prstGeom>
        </p:spPr>
      </p:pic>
      <p:sp>
        <p:nvSpPr>
          <p:cNvPr id="17" name="文本框 16">
            <a:extLst>
              <a:ext uri="{FF2B5EF4-FFF2-40B4-BE49-F238E27FC236}">
                <a16:creationId xmlns:a16="http://schemas.microsoft.com/office/drawing/2014/main" id="{AAD06AB2-A7EE-4D6E-833A-FDD41F627062}"/>
              </a:ext>
            </a:extLst>
          </p:cNvPr>
          <p:cNvSpPr txBox="1"/>
          <p:nvPr/>
        </p:nvSpPr>
        <p:spPr>
          <a:xfrm>
            <a:off x="4599326" y="974651"/>
            <a:ext cx="6097384" cy="646331"/>
          </a:xfrm>
          <a:prstGeom prst="rect">
            <a:avLst/>
          </a:prstGeom>
          <a:noFill/>
        </p:spPr>
        <p:txBody>
          <a:bodyPr wrap="square">
            <a:spAutoFit/>
          </a:bodyPr>
          <a:lstStyle/>
          <a:p>
            <a:r>
              <a:rPr lang="zh-CN" altLang="en-US" sz="3600" b="1" dirty="0">
                <a:solidFill>
                  <a:prstClr val="black"/>
                </a:solidFill>
                <a:latin typeface="微软雅黑" panose="020B0503020204020204" pitchFamily="34" charset="-122"/>
                <a:ea typeface="微软雅黑" panose="020B0503020204020204" pitchFamily="34" charset="-122"/>
              </a:rPr>
              <a:t>重庆理工大学</a:t>
            </a:r>
            <a:endParaRPr lang="zh-CN" altLang="en-US" sz="3600" dirty="0">
              <a:latin typeface="+mj-ea"/>
              <a:ea typeface="+mj-ea"/>
            </a:endParaRPr>
          </a:p>
        </p:txBody>
      </p:sp>
    </p:spTree>
    <p:extLst>
      <p:ext uri="{BB962C8B-B14F-4D97-AF65-F5344CB8AC3E}">
        <p14:creationId xmlns:p14="http://schemas.microsoft.com/office/powerpoint/2010/main" val="91231877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randombar(horizontal)">
                                      <p:cBhvr>
                                        <p:cTn id="24" dur="500"/>
                                        <p:tgtEl>
                                          <p:spTgt spid="29"/>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childTnLst>
                          </p:cTn>
                        </p:par>
                        <p:par>
                          <p:cTn id="29" fill="hold">
                            <p:stCondLst>
                              <p:cond delay="3000"/>
                            </p:stCondLst>
                            <p:childTnLst>
                              <p:par>
                                <p:cTn id="30" presetID="2" presetClass="entr" presetSubtype="2"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1+#ppt_w/2"/>
                                          </p:val>
                                        </p:tav>
                                        <p:tav tm="100000">
                                          <p:val>
                                            <p:strVal val="#ppt_x"/>
                                          </p:val>
                                        </p:tav>
                                      </p:tavLst>
                                    </p:anim>
                                    <p:anim calcmode="lin" valueType="num">
                                      <p:cBhvr additive="base">
                                        <p:cTn id="33" dur="500" fill="hold"/>
                                        <p:tgtEl>
                                          <p:spTgt spid="22"/>
                                        </p:tgtEl>
                                        <p:attrNameLst>
                                          <p:attrName>ppt_y</p:attrName>
                                        </p:attrNameLst>
                                      </p:cBhvr>
                                      <p:tavLst>
                                        <p:tav tm="0">
                                          <p:val>
                                            <p:strVal val="#ppt_y"/>
                                          </p:val>
                                        </p:tav>
                                        <p:tav tm="100000">
                                          <p:val>
                                            <p:strVal val="#ppt_y"/>
                                          </p:val>
                                        </p:tav>
                                      </p:tavLst>
                                    </p:anim>
                                  </p:childTnLst>
                                </p:cTn>
                              </p:par>
                            </p:childTnLst>
                          </p:cTn>
                        </p:par>
                        <p:par>
                          <p:cTn id="34" fill="hold">
                            <p:stCondLst>
                              <p:cond delay="3500"/>
                            </p:stCondLst>
                            <p:childTnLst>
                              <p:par>
                                <p:cTn id="35" presetID="2" presetClass="entr" presetSubtype="2"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1+#ppt_w/2"/>
                                          </p:val>
                                        </p:tav>
                                        <p:tav tm="100000">
                                          <p:val>
                                            <p:strVal val="#ppt_x"/>
                                          </p:val>
                                        </p:tav>
                                      </p:tavLst>
                                    </p:anim>
                                    <p:anim calcmode="lin" valueType="num">
                                      <p:cBhvr additive="base">
                                        <p:cTn id="38" dur="500" fill="hold"/>
                                        <p:tgtEl>
                                          <p:spTgt spid="20"/>
                                        </p:tgtEl>
                                        <p:attrNameLst>
                                          <p:attrName>ppt_y</p:attrName>
                                        </p:attrNameLst>
                                      </p:cBhvr>
                                      <p:tavLst>
                                        <p:tav tm="0">
                                          <p:val>
                                            <p:strVal val="#ppt_y"/>
                                          </p:val>
                                        </p:tav>
                                        <p:tav tm="100000">
                                          <p:val>
                                            <p:strVal val="#ppt_y"/>
                                          </p:val>
                                        </p:tav>
                                      </p:tavLst>
                                    </p:anim>
                                  </p:childTnLst>
                                </p:cTn>
                              </p:par>
                              <p:par>
                                <p:cTn id="39" presetID="14" presetClass="entr" presetSubtype="1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randombar(horizontal)">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p:bldP spid="29" grpId="0"/>
      <p:bldP spid="14" grpId="0" animBg="1"/>
      <p:bldP spid="15" grpId="0" animBg="1"/>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116430" y="2587309"/>
            <a:ext cx="8748871" cy="981393"/>
            <a:chOff x="1898189" y="2451347"/>
            <a:chExt cx="7463076" cy="1052209"/>
          </a:xfrm>
        </p:grpSpPr>
        <p:sp>
          <p:nvSpPr>
            <p:cNvPr id="7" name="圆角矩形 6"/>
            <p:cNvSpPr/>
            <p:nvPr/>
          </p:nvSpPr>
          <p:spPr>
            <a:xfrm>
              <a:off x="1898189" y="2451347"/>
              <a:ext cx="7463076" cy="1052209"/>
            </a:xfrm>
            <a:prstGeom prst="roundRect">
              <a:avLst>
                <a:gd name="adj" fmla="val 11892"/>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black">
                    <a:lumMod val="75000"/>
                    <a:lumOff val="25000"/>
                  </a:prstClr>
                </a:solidFill>
                <a:latin typeface="Arial"/>
                <a:ea typeface="微软雅黑"/>
              </a:endParaRPr>
            </a:p>
          </p:txBody>
        </p:sp>
        <p:sp>
          <p:nvSpPr>
            <p:cNvPr id="42" name="文本框 31"/>
            <p:cNvSpPr txBox="1"/>
            <p:nvPr/>
          </p:nvSpPr>
          <p:spPr>
            <a:xfrm>
              <a:off x="2028002" y="2561954"/>
              <a:ext cx="6177737" cy="626972"/>
            </a:xfrm>
            <a:prstGeom prst="rect">
              <a:avLst/>
            </a:prstGeom>
            <a:noFill/>
          </p:spPr>
          <p:txBody>
            <a:bodyPr wrap="square" rtlCol="0">
              <a:spAutoFit/>
            </a:bodyPr>
            <a:lstStyle/>
            <a:p>
              <a:pPr indent="457189" defTabSz="457189"/>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工长和业主在平台注册完成并完善个人信息之后，业主可以发布招标，工长可以在平台首页查看招标信息，然后选择符合条件的招标项目进行投标。</a:t>
              </a:r>
              <a:endParaRPr lang="en-US" altLang="zh-CN" sz="1600" dirty="0">
                <a:solidFill>
                  <a:prstClr val="black">
                    <a:lumMod val="75000"/>
                    <a:lumOff val="25000"/>
                  </a:prstClr>
                </a:solidFill>
                <a:latin typeface="微软雅黑" pitchFamily="34" charset="-122"/>
                <a:ea typeface="微软雅黑" pitchFamily="34" charset="-122"/>
              </a:endParaRPr>
            </a:p>
          </p:txBody>
        </p:sp>
      </p:grpSp>
      <p:grpSp>
        <p:nvGrpSpPr>
          <p:cNvPr id="9" name="组合 8"/>
          <p:cNvGrpSpPr/>
          <p:nvPr/>
        </p:nvGrpSpPr>
        <p:grpSpPr>
          <a:xfrm>
            <a:off x="1743658" y="3896193"/>
            <a:ext cx="8748871" cy="981393"/>
            <a:chOff x="2525417" y="3853299"/>
            <a:chExt cx="7463076" cy="1052209"/>
          </a:xfrm>
        </p:grpSpPr>
        <p:sp>
          <p:nvSpPr>
            <p:cNvPr id="36" name="圆角矩形 35"/>
            <p:cNvSpPr/>
            <p:nvPr/>
          </p:nvSpPr>
          <p:spPr>
            <a:xfrm>
              <a:off x="2525417" y="3853299"/>
              <a:ext cx="7463076" cy="1052209"/>
            </a:xfrm>
            <a:prstGeom prst="roundRect">
              <a:avLst>
                <a:gd name="adj" fmla="val 11892"/>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black">
                    <a:lumMod val="75000"/>
                    <a:lumOff val="25000"/>
                  </a:prstClr>
                </a:solidFill>
                <a:latin typeface="Arial"/>
                <a:ea typeface="微软雅黑"/>
              </a:endParaRPr>
            </a:p>
          </p:txBody>
        </p:sp>
        <p:sp>
          <p:nvSpPr>
            <p:cNvPr id="43" name="文本框 32"/>
            <p:cNvSpPr txBox="1"/>
            <p:nvPr/>
          </p:nvSpPr>
          <p:spPr>
            <a:xfrm>
              <a:off x="2682460" y="3976855"/>
              <a:ext cx="6152520" cy="626972"/>
            </a:xfrm>
            <a:prstGeom prst="rect">
              <a:avLst/>
            </a:prstGeom>
            <a:noFill/>
          </p:spPr>
          <p:txBody>
            <a:bodyPr wrap="square" rtlCol="0">
              <a:spAutoFit/>
            </a:bodyPr>
            <a:lstStyle/>
            <a:p>
              <a:pPr indent="457189" defTabSz="457189"/>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业主在业主中心可以查看工长的投标信息，然后根据投标号查看工长信息进行预约，进行线下量房，工长在工长中心，可以查看投标记录和标书状态。</a:t>
              </a:r>
            </a:p>
          </p:txBody>
        </p:sp>
      </p:grpSp>
      <p:grpSp>
        <p:nvGrpSpPr>
          <p:cNvPr id="10" name="组合 9"/>
          <p:cNvGrpSpPr/>
          <p:nvPr/>
        </p:nvGrpSpPr>
        <p:grpSpPr>
          <a:xfrm>
            <a:off x="2333499" y="5207245"/>
            <a:ext cx="8748871" cy="981394"/>
            <a:chOff x="3115259" y="5248106"/>
            <a:chExt cx="7463076" cy="1052209"/>
          </a:xfrm>
        </p:grpSpPr>
        <p:sp>
          <p:nvSpPr>
            <p:cNvPr id="37" name="圆角矩形 36"/>
            <p:cNvSpPr/>
            <p:nvPr/>
          </p:nvSpPr>
          <p:spPr>
            <a:xfrm>
              <a:off x="3115259" y="5248106"/>
              <a:ext cx="7463076" cy="1052209"/>
            </a:xfrm>
            <a:prstGeom prst="roundRect">
              <a:avLst>
                <a:gd name="adj" fmla="val 11892"/>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black">
                    <a:lumMod val="75000"/>
                    <a:lumOff val="25000"/>
                  </a:prstClr>
                </a:solidFill>
                <a:latin typeface="Arial"/>
                <a:ea typeface="微软雅黑"/>
              </a:endParaRPr>
            </a:p>
          </p:txBody>
        </p:sp>
        <p:sp>
          <p:nvSpPr>
            <p:cNvPr id="44" name="文本框 33"/>
            <p:cNvSpPr txBox="1"/>
            <p:nvPr/>
          </p:nvSpPr>
          <p:spPr>
            <a:xfrm>
              <a:off x="3206879" y="5394065"/>
              <a:ext cx="7243285" cy="626971"/>
            </a:xfrm>
            <a:prstGeom prst="rect">
              <a:avLst/>
            </a:prstGeom>
            <a:noFill/>
          </p:spPr>
          <p:txBody>
            <a:bodyPr wrap="square" rtlCol="0">
              <a:spAutoFit/>
            </a:bodyPr>
            <a:lstStyle/>
            <a:p>
              <a:pPr indent="457189" defTabSz="457189"/>
              <a:r>
                <a:rPr lang="zh-CN" altLang="en-US" sz="1600" dirty="0">
                  <a:solidFill>
                    <a:prstClr val="black">
                      <a:lumMod val="75000"/>
                      <a:lumOff val="25000"/>
                    </a:prstClr>
                  </a:solidFill>
                  <a:latin typeface="微软雅黑" pitchFamily="34" charset="-122"/>
                  <a:ea typeface="微软雅黑" pitchFamily="34" charset="-122"/>
                </a:rPr>
                <a:t>在线下量房以后，业主便可以根据工长给出的报价和装修方案与工长签订合同，进入施工阶段，最后验收，完成装修，流程结束。</a:t>
              </a:r>
            </a:p>
          </p:txBody>
        </p:sp>
      </p:grpSp>
      <p:grpSp>
        <p:nvGrpSpPr>
          <p:cNvPr id="3" name="组合 2"/>
          <p:cNvGrpSpPr/>
          <p:nvPr/>
        </p:nvGrpSpPr>
        <p:grpSpPr>
          <a:xfrm>
            <a:off x="1062652" y="1537812"/>
            <a:ext cx="10053464" cy="739725"/>
            <a:chOff x="790009" y="1062617"/>
            <a:chExt cx="7540098" cy="554793"/>
          </a:xfrm>
        </p:grpSpPr>
        <p:grpSp>
          <p:nvGrpSpPr>
            <p:cNvPr id="2" name="组合 1"/>
            <p:cNvGrpSpPr/>
            <p:nvPr/>
          </p:nvGrpSpPr>
          <p:grpSpPr>
            <a:xfrm>
              <a:off x="790009" y="1062617"/>
              <a:ext cx="7540098" cy="554793"/>
              <a:chOff x="1053345" y="1373137"/>
              <a:chExt cx="10053464" cy="914033"/>
            </a:xfrm>
          </p:grpSpPr>
          <p:grpSp>
            <p:nvGrpSpPr>
              <p:cNvPr id="15" name="组合 14"/>
              <p:cNvGrpSpPr/>
              <p:nvPr/>
            </p:nvGrpSpPr>
            <p:grpSpPr>
              <a:xfrm>
                <a:off x="1053345" y="1373137"/>
                <a:ext cx="7917056" cy="914033"/>
                <a:chOff x="611187" y="1307273"/>
                <a:chExt cx="7917056" cy="914033"/>
              </a:xfrm>
            </p:grpSpPr>
            <p:sp>
              <p:nvSpPr>
                <p:cNvPr id="16" name="任意多边形 15"/>
                <p:cNvSpPr/>
                <p:nvPr/>
              </p:nvSpPr>
              <p:spPr>
                <a:xfrm>
                  <a:off x="611187" y="1307273"/>
                  <a:ext cx="1523389" cy="914033"/>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764" tIns="174764" rIns="174764" bIns="174764" numCol="1" spcCol="1270" anchor="ctr" anchorCtr="0">
                  <a:noAutofit/>
                </a:bodyPr>
                <a:lstStyle/>
                <a:p>
                  <a:pPr algn="ctr" defTabSz="1289018">
                    <a:spcBef>
                      <a:spcPct val="0"/>
                    </a:spcBef>
                    <a:spcAft>
                      <a:spcPct val="35000"/>
                    </a:spcAft>
                  </a:pPr>
                  <a:endParaRPr lang="zh-CN" altLang="en-US" sz="2667">
                    <a:solidFill>
                      <a:prstClr val="white"/>
                    </a:solidFill>
                    <a:latin typeface="Arial"/>
                    <a:ea typeface="微软雅黑"/>
                  </a:endParaRPr>
                </a:p>
              </p:txBody>
            </p:sp>
            <p:sp>
              <p:nvSpPr>
                <p:cNvPr id="17" name="任意多边形 16"/>
                <p:cNvSpPr/>
                <p:nvPr/>
              </p:nvSpPr>
              <p:spPr>
                <a:xfrm>
                  <a:off x="2286916" y="1575389"/>
                  <a:ext cx="322958" cy="377800"/>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7460" rIns="99324" bIns="77460" numCol="1" spcCol="1270" anchor="ctr" anchorCtr="0">
                  <a:noAutofit/>
                </a:bodyPr>
                <a:lstStyle/>
                <a:p>
                  <a:pPr algn="ctr" defTabSz="533387">
                    <a:spcBef>
                      <a:spcPct val="0"/>
                    </a:spcBef>
                    <a:spcAft>
                      <a:spcPct val="35000"/>
                    </a:spcAft>
                  </a:pPr>
                  <a:endParaRPr lang="zh-CN" altLang="en-US" sz="1067">
                    <a:solidFill>
                      <a:prstClr val="white"/>
                    </a:solidFill>
                    <a:latin typeface="Arial"/>
                    <a:ea typeface="微软雅黑"/>
                  </a:endParaRPr>
                </a:p>
              </p:txBody>
            </p:sp>
            <p:sp>
              <p:nvSpPr>
                <p:cNvPr id="18" name="任意多边形 17"/>
                <p:cNvSpPr/>
                <p:nvPr/>
              </p:nvSpPr>
              <p:spPr>
                <a:xfrm>
                  <a:off x="2739363" y="1307273"/>
                  <a:ext cx="1523389" cy="914033"/>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844" tIns="179844" rIns="179844" bIns="179844" numCol="1" spcCol="1270" anchor="ctr" anchorCtr="0">
                  <a:noAutofit/>
                </a:bodyPr>
                <a:lstStyle/>
                <a:p>
                  <a:pPr algn="ctr" defTabSz="1333467">
                    <a:spcBef>
                      <a:spcPct val="0"/>
                    </a:spcBef>
                    <a:spcAft>
                      <a:spcPct val="35000"/>
                    </a:spcAft>
                  </a:pPr>
                  <a:endParaRPr lang="zh-CN" altLang="en-US" sz="2667">
                    <a:solidFill>
                      <a:prstClr val="white"/>
                    </a:solidFill>
                    <a:latin typeface="Arial"/>
                    <a:ea typeface="微软雅黑"/>
                  </a:endParaRPr>
                </a:p>
              </p:txBody>
            </p:sp>
            <p:sp>
              <p:nvSpPr>
                <p:cNvPr id="19" name="任意多边形 18"/>
                <p:cNvSpPr/>
                <p:nvPr/>
              </p:nvSpPr>
              <p:spPr>
                <a:xfrm>
                  <a:off x="4419662" y="1575389"/>
                  <a:ext cx="322958" cy="377800"/>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7460" rIns="99324" bIns="77460" numCol="1" spcCol="1270" anchor="ctr" anchorCtr="0">
                  <a:noAutofit/>
                </a:bodyPr>
                <a:lstStyle/>
                <a:p>
                  <a:pPr algn="ctr" defTabSz="533387">
                    <a:spcBef>
                      <a:spcPct val="0"/>
                    </a:spcBef>
                    <a:spcAft>
                      <a:spcPct val="35000"/>
                    </a:spcAft>
                  </a:pPr>
                  <a:endParaRPr lang="zh-CN" altLang="en-US" sz="1067">
                    <a:solidFill>
                      <a:prstClr val="white"/>
                    </a:solidFill>
                    <a:latin typeface="Arial"/>
                    <a:ea typeface="微软雅黑"/>
                  </a:endParaRPr>
                </a:p>
              </p:txBody>
            </p:sp>
            <p:sp>
              <p:nvSpPr>
                <p:cNvPr id="20" name="任意多边形 19"/>
                <p:cNvSpPr/>
                <p:nvPr/>
              </p:nvSpPr>
              <p:spPr>
                <a:xfrm>
                  <a:off x="4881250" y="1307273"/>
                  <a:ext cx="1523389" cy="914033"/>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764" tIns="174764" rIns="174764" bIns="174764" numCol="1" spcCol="1270" anchor="ctr" anchorCtr="0">
                  <a:noAutofit/>
                </a:bodyPr>
                <a:lstStyle/>
                <a:p>
                  <a:pPr algn="ctr" defTabSz="1289018">
                    <a:spcBef>
                      <a:spcPct val="0"/>
                    </a:spcBef>
                    <a:spcAft>
                      <a:spcPct val="35000"/>
                    </a:spcAft>
                  </a:pPr>
                  <a:endParaRPr lang="zh-CN" altLang="en-US" sz="2667">
                    <a:solidFill>
                      <a:prstClr val="white"/>
                    </a:solidFill>
                    <a:latin typeface="Arial"/>
                    <a:ea typeface="微软雅黑"/>
                  </a:endParaRPr>
                </a:p>
              </p:txBody>
            </p:sp>
            <p:sp>
              <p:nvSpPr>
                <p:cNvPr id="21" name="任意多边形 20"/>
                <p:cNvSpPr/>
                <p:nvPr/>
              </p:nvSpPr>
              <p:spPr>
                <a:xfrm>
                  <a:off x="6552407" y="1575389"/>
                  <a:ext cx="322958" cy="377800"/>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7460" rIns="99324" bIns="77460" numCol="1" spcCol="1270" anchor="ctr" anchorCtr="0">
                  <a:noAutofit/>
                </a:bodyPr>
                <a:lstStyle/>
                <a:p>
                  <a:pPr algn="ctr" defTabSz="533387">
                    <a:spcBef>
                      <a:spcPct val="0"/>
                    </a:spcBef>
                    <a:spcAft>
                      <a:spcPct val="35000"/>
                    </a:spcAft>
                  </a:pPr>
                  <a:endParaRPr lang="zh-CN" altLang="en-US" sz="1067">
                    <a:solidFill>
                      <a:prstClr val="white"/>
                    </a:solidFill>
                    <a:latin typeface="Arial"/>
                    <a:ea typeface="微软雅黑"/>
                  </a:endParaRPr>
                </a:p>
              </p:txBody>
            </p:sp>
            <p:sp>
              <p:nvSpPr>
                <p:cNvPr id="22" name="任意多边形 21"/>
                <p:cNvSpPr/>
                <p:nvPr/>
              </p:nvSpPr>
              <p:spPr>
                <a:xfrm>
                  <a:off x="7004854" y="1307273"/>
                  <a:ext cx="1523389" cy="914033"/>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764" tIns="174764" rIns="174764" bIns="174764" numCol="1" spcCol="1270" anchor="ctr" anchorCtr="0">
                  <a:noAutofit/>
                </a:bodyPr>
                <a:lstStyle/>
                <a:p>
                  <a:pPr algn="ctr" defTabSz="1289018">
                    <a:spcBef>
                      <a:spcPct val="0"/>
                    </a:spcBef>
                    <a:spcAft>
                      <a:spcPct val="35000"/>
                    </a:spcAft>
                  </a:pPr>
                  <a:endParaRPr lang="zh-CN" altLang="en-US" sz="2667">
                    <a:solidFill>
                      <a:prstClr val="white"/>
                    </a:solidFill>
                    <a:latin typeface="Arial"/>
                    <a:ea typeface="微软雅黑"/>
                  </a:endParaRPr>
                </a:p>
              </p:txBody>
            </p:sp>
            <p:sp>
              <p:nvSpPr>
                <p:cNvPr id="23" name="文本框 20"/>
                <p:cNvSpPr txBox="1"/>
                <p:nvPr/>
              </p:nvSpPr>
              <p:spPr>
                <a:xfrm>
                  <a:off x="615756" y="1545350"/>
                  <a:ext cx="1514251" cy="418331"/>
                </a:xfrm>
                <a:prstGeom prst="rect">
                  <a:avLst/>
                </a:prstGeom>
                <a:noFill/>
              </p:spPr>
              <p:txBody>
                <a:bodyPr wrap="square" rtlCol="0">
                  <a:spAutoFit/>
                </a:bodyPr>
                <a:lstStyle/>
                <a:p>
                  <a:pPr algn="ctr" defTabSz="457189"/>
                  <a:r>
                    <a:rPr lang="en-US" altLang="zh-CN" sz="1600" b="1" dirty="0">
                      <a:solidFill>
                        <a:prstClr val="white"/>
                      </a:solidFill>
                      <a:latin typeface="微软雅黑" panose="020B0503020204020204" pitchFamily="34" charset="-122"/>
                      <a:ea typeface="微软雅黑" panose="020B0503020204020204" pitchFamily="34" charset="-122"/>
                    </a:rPr>
                    <a:t>01</a:t>
                  </a:r>
                  <a:r>
                    <a:rPr lang="zh-CN" altLang="en-US" sz="1600" b="1" dirty="0">
                      <a:solidFill>
                        <a:prstClr val="white"/>
                      </a:solidFill>
                      <a:latin typeface="微软雅黑" panose="020B0503020204020204" pitchFamily="34" charset="-122"/>
                      <a:ea typeface="微软雅黑" panose="020B0503020204020204" pitchFamily="34" charset="-122"/>
                    </a:rPr>
                    <a:t>业主招标</a:t>
                  </a:r>
                </a:p>
              </p:txBody>
            </p:sp>
            <p:sp>
              <p:nvSpPr>
                <p:cNvPr id="24" name="文本框 21"/>
                <p:cNvSpPr txBox="1"/>
                <p:nvPr/>
              </p:nvSpPr>
              <p:spPr>
                <a:xfrm>
                  <a:off x="2743932" y="1545350"/>
                  <a:ext cx="1514251" cy="418331"/>
                </a:xfrm>
                <a:prstGeom prst="rect">
                  <a:avLst/>
                </a:prstGeom>
                <a:noFill/>
              </p:spPr>
              <p:txBody>
                <a:bodyPr wrap="square" rtlCol="0">
                  <a:spAutoFit/>
                </a:bodyPr>
                <a:lstStyle/>
                <a:p>
                  <a:pPr algn="ctr" defTabSz="457189"/>
                  <a:r>
                    <a:rPr lang="en-US" altLang="zh-CN" sz="1600" b="1" dirty="0">
                      <a:solidFill>
                        <a:prstClr val="white"/>
                      </a:solidFill>
                      <a:latin typeface="微软雅黑" panose="020B0503020204020204" pitchFamily="34" charset="-122"/>
                      <a:ea typeface="微软雅黑" panose="020B0503020204020204" pitchFamily="34" charset="-122"/>
                    </a:rPr>
                    <a:t>02 </a:t>
                  </a:r>
                  <a:r>
                    <a:rPr lang="zh-CN" altLang="en-US" sz="1600" b="1" dirty="0">
                      <a:solidFill>
                        <a:prstClr val="white"/>
                      </a:solidFill>
                      <a:latin typeface="微软雅黑" panose="020B0503020204020204" pitchFamily="34" charset="-122"/>
                      <a:ea typeface="微软雅黑" panose="020B0503020204020204" pitchFamily="34" charset="-122"/>
                    </a:rPr>
                    <a:t>工长投标</a:t>
                  </a:r>
                </a:p>
              </p:txBody>
            </p:sp>
            <p:sp>
              <p:nvSpPr>
                <p:cNvPr id="25" name="文本框 22"/>
                <p:cNvSpPr txBox="1"/>
                <p:nvPr/>
              </p:nvSpPr>
              <p:spPr>
                <a:xfrm>
                  <a:off x="4885819" y="1532932"/>
                  <a:ext cx="1514251" cy="418331"/>
                </a:xfrm>
                <a:prstGeom prst="rect">
                  <a:avLst/>
                </a:prstGeom>
                <a:noFill/>
              </p:spPr>
              <p:txBody>
                <a:bodyPr wrap="square" rtlCol="0">
                  <a:spAutoFit/>
                </a:bodyPr>
                <a:lstStyle/>
                <a:p>
                  <a:pPr algn="ctr" defTabSz="457189"/>
                  <a:r>
                    <a:rPr lang="en-US" altLang="zh-CN" sz="1600" b="1" dirty="0">
                      <a:solidFill>
                        <a:prstClr val="white"/>
                      </a:solidFill>
                      <a:latin typeface="微软雅黑" panose="020B0503020204020204" pitchFamily="34" charset="-122"/>
                      <a:ea typeface="微软雅黑" panose="020B0503020204020204" pitchFamily="34" charset="-122"/>
                    </a:rPr>
                    <a:t>03 </a:t>
                  </a:r>
                  <a:r>
                    <a:rPr lang="zh-CN" altLang="en-US" sz="1600" b="1" dirty="0">
                      <a:solidFill>
                        <a:prstClr val="white"/>
                      </a:solidFill>
                      <a:latin typeface="微软雅黑" panose="020B0503020204020204" pitchFamily="34" charset="-122"/>
                      <a:ea typeface="微软雅黑" panose="020B0503020204020204" pitchFamily="34" charset="-122"/>
                    </a:rPr>
                    <a:t>业主预约</a:t>
                  </a:r>
                </a:p>
              </p:txBody>
            </p:sp>
            <p:sp>
              <p:nvSpPr>
                <p:cNvPr id="26" name="文本框 23"/>
                <p:cNvSpPr txBox="1"/>
                <p:nvPr/>
              </p:nvSpPr>
              <p:spPr>
                <a:xfrm>
                  <a:off x="7009423" y="1545350"/>
                  <a:ext cx="1514251" cy="418331"/>
                </a:xfrm>
                <a:prstGeom prst="rect">
                  <a:avLst/>
                </a:prstGeom>
                <a:noFill/>
              </p:spPr>
              <p:txBody>
                <a:bodyPr wrap="square" rtlCol="0">
                  <a:spAutoFit/>
                </a:bodyPr>
                <a:lstStyle/>
                <a:p>
                  <a:pPr algn="ctr" defTabSz="457189"/>
                  <a:r>
                    <a:rPr lang="en-US" altLang="zh-CN" sz="1600" b="1" dirty="0">
                      <a:solidFill>
                        <a:prstClr val="white"/>
                      </a:solidFill>
                      <a:latin typeface="微软雅黑" panose="020B0503020204020204" pitchFamily="34" charset="-122"/>
                      <a:ea typeface="微软雅黑" panose="020B0503020204020204" pitchFamily="34" charset="-122"/>
                    </a:rPr>
                    <a:t>04 </a:t>
                  </a:r>
                  <a:r>
                    <a:rPr lang="zh-CN" altLang="en-US" sz="1600" b="1" dirty="0">
                      <a:solidFill>
                        <a:prstClr val="white"/>
                      </a:solidFill>
                      <a:latin typeface="微软雅黑" panose="020B0503020204020204" pitchFamily="34" charset="-122"/>
                      <a:ea typeface="微软雅黑" panose="020B0503020204020204" pitchFamily="34" charset="-122"/>
                    </a:rPr>
                    <a:t>签订合同</a:t>
                  </a:r>
                </a:p>
              </p:txBody>
            </p:sp>
          </p:grpSp>
          <p:sp>
            <p:nvSpPr>
              <p:cNvPr id="45" name="任意多边形 44"/>
              <p:cNvSpPr/>
              <p:nvPr/>
            </p:nvSpPr>
            <p:spPr>
              <a:xfrm>
                <a:off x="9130973" y="1641253"/>
                <a:ext cx="322958" cy="377800"/>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7460" rIns="99324" bIns="77460" numCol="1" spcCol="1270" anchor="ctr" anchorCtr="0">
                <a:noAutofit/>
              </a:bodyPr>
              <a:lstStyle/>
              <a:p>
                <a:pPr algn="ctr" defTabSz="533387">
                  <a:spcBef>
                    <a:spcPct val="0"/>
                  </a:spcBef>
                  <a:spcAft>
                    <a:spcPct val="35000"/>
                  </a:spcAft>
                </a:pPr>
                <a:endParaRPr lang="zh-CN" altLang="en-US" sz="1067">
                  <a:solidFill>
                    <a:prstClr val="white"/>
                  </a:solidFill>
                  <a:latin typeface="Arial"/>
                  <a:ea typeface="微软雅黑"/>
                </a:endParaRPr>
              </a:p>
            </p:txBody>
          </p:sp>
          <p:sp>
            <p:nvSpPr>
              <p:cNvPr id="46" name="任意多边形 45"/>
              <p:cNvSpPr/>
              <p:nvPr/>
            </p:nvSpPr>
            <p:spPr>
              <a:xfrm>
                <a:off x="9583420" y="1373137"/>
                <a:ext cx="1523389" cy="914033"/>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764" tIns="174764" rIns="174764" bIns="174764" numCol="1" spcCol="1270" anchor="ctr" anchorCtr="0">
                <a:noAutofit/>
              </a:bodyPr>
              <a:lstStyle/>
              <a:p>
                <a:pPr algn="ctr" defTabSz="1289018">
                  <a:spcBef>
                    <a:spcPct val="0"/>
                  </a:spcBef>
                  <a:spcAft>
                    <a:spcPct val="35000"/>
                  </a:spcAft>
                </a:pPr>
                <a:endParaRPr lang="zh-CN" altLang="en-US" sz="2667">
                  <a:solidFill>
                    <a:prstClr val="white"/>
                  </a:solidFill>
                  <a:latin typeface="Arial"/>
                  <a:ea typeface="微软雅黑"/>
                </a:endParaRPr>
              </a:p>
            </p:txBody>
          </p:sp>
        </p:grpSp>
        <p:sp>
          <p:nvSpPr>
            <p:cNvPr id="47" name="文本框 23"/>
            <p:cNvSpPr txBox="1"/>
            <p:nvPr/>
          </p:nvSpPr>
          <p:spPr>
            <a:xfrm>
              <a:off x="7194419" y="1203871"/>
              <a:ext cx="1135688" cy="253915"/>
            </a:xfrm>
            <a:prstGeom prst="rect">
              <a:avLst/>
            </a:prstGeom>
            <a:noFill/>
          </p:spPr>
          <p:txBody>
            <a:bodyPr wrap="square" lIns="91440" tIns="45720" rIns="91440" bIns="45720" rtlCol="0">
              <a:spAutoFit/>
            </a:bodyPr>
            <a:lstStyle/>
            <a:p>
              <a:pPr algn="ctr" defTabSz="457189"/>
              <a:r>
                <a:rPr lang="en-US" altLang="zh-CN" sz="1600" b="1" dirty="0">
                  <a:solidFill>
                    <a:prstClr val="white"/>
                  </a:solidFill>
                  <a:latin typeface="微软雅黑" panose="020B0503020204020204" pitchFamily="34" charset="-122"/>
                  <a:ea typeface="微软雅黑" panose="020B0503020204020204" pitchFamily="34" charset="-122"/>
                </a:rPr>
                <a:t>05 </a:t>
              </a:r>
              <a:r>
                <a:rPr lang="zh-CN" altLang="en-US" sz="1600" b="1" dirty="0">
                  <a:solidFill>
                    <a:prstClr val="white"/>
                  </a:solidFill>
                  <a:latin typeface="微软雅黑" panose="020B0503020204020204" pitchFamily="34" charset="-122"/>
                  <a:ea typeface="微软雅黑" panose="020B0503020204020204" pitchFamily="34" charset="-122"/>
                </a:rPr>
                <a:t>进入装修</a:t>
              </a:r>
            </a:p>
          </p:txBody>
        </p:sp>
      </p:grpSp>
      <p:sp>
        <p:nvSpPr>
          <p:cNvPr id="31" name="任意多边形 30"/>
          <p:cNvSpPr/>
          <p:nvPr/>
        </p:nvSpPr>
        <p:spPr>
          <a:xfrm>
            <a:off x="8638835" y="3139439"/>
            <a:ext cx="1029895" cy="754715"/>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chemeClr val="accent1"/>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4028" tIns="45720" rIns="224028" bIns="241859" numCol="1" spcCol="953" anchor="ctr" anchorCtr="0">
            <a:noAutofit/>
          </a:bodyPr>
          <a:lstStyle/>
          <a:p>
            <a:pPr algn="ctr" defTabSz="1600160">
              <a:lnSpc>
                <a:spcPct val="90000"/>
              </a:lnSpc>
              <a:spcBef>
                <a:spcPct val="0"/>
              </a:spcBef>
              <a:spcAft>
                <a:spcPct val="35000"/>
              </a:spcAft>
            </a:pPr>
            <a:endParaRPr lang="zh-CN" altLang="en-US" sz="3600">
              <a:solidFill>
                <a:prstClr val="black">
                  <a:hueOff val="0"/>
                  <a:satOff val="0"/>
                  <a:lumOff val="0"/>
                  <a:alphaOff val="0"/>
                </a:prstClr>
              </a:solidFill>
              <a:latin typeface="Arial"/>
              <a:ea typeface="微软雅黑"/>
            </a:endParaRPr>
          </a:p>
        </p:txBody>
      </p:sp>
      <p:sp>
        <p:nvSpPr>
          <p:cNvPr id="32" name="任意多边形 31"/>
          <p:cNvSpPr/>
          <p:nvPr/>
        </p:nvSpPr>
        <p:spPr>
          <a:xfrm>
            <a:off x="9203541" y="4451965"/>
            <a:ext cx="1029895" cy="754715"/>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chemeClr val="accent1"/>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4028" tIns="45720" rIns="224028" bIns="241859" numCol="1" spcCol="953" anchor="ctr" anchorCtr="0">
            <a:noAutofit/>
          </a:bodyPr>
          <a:lstStyle/>
          <a:p>
            <a:pPr algn="ctr" defTabSz="1600160">
              <a:lnSpc>
                <a:spcPct val="90000"/>
              </a:lnSpc>
              <a:spcBef>
                <a:spcPct val="0"/>
              </a:spcBef>
              <a:spcAft>
                <a:spcPct val="35000"/>
              </a:spcAft>
            </a:pPr>
            <a:endParaRPr lang="zh-CN" altLang="en-US" sz="3600">
              <a:solidFill>
                <a:prstClr val="black">
                  <a:hueOff val="0"/>
                  <a:satOff val="0"/>
                  <a:lumOff val="0"/>
                  <a:alphaOff val="0"/>
                </a:prstClr>
              </a:solidFill>
              <a:latin typeface="Arial"/>
              <a:ea typeface="微软雅黑"/>
            </a:endParaRPr>
          </a:p>
        </p:txBody>
      </p:sp>
      <p:sp>
        <p:nvSpPr>
          <p:cNvPr id="33" name="矩形 46"/>
          <p:cNvSpPr>
            <a:spLocks noChangeArrowheads="1"/>
          </p:cNvSpPr>
          <p:nvPr/>
        </p:nvSpPr>
        <p:spPr bwMode="auto">
          <a:xfrm>
            <a:off x="634918" y="237124"/>
            <a:ext cx="2708428"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457189">
              <a:buNone/>
            </a:pPr>
            <a:r>
              <a:rPr lang="zh-CN" altLang="en-US" b="1" dirty="0">
                <a:solidFill>
                  <a:srgbClr val="071F65"/>
                </a:solidFill>
                <a:latin typeface="Arial" panose="020B0604020202020204" pitchFamily="34" charset="0"/>
              </a:rPr>
              <a:t>业务流程分析</a:t>
            </a:r>
          </a:p>
        </p:txBody>
      </p:sp>
      <p:sp>
        <p:nvSpPr>
          <p:cNvPr id="34"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spTree>
    <p:extLst>
      <p:ext uri="{BB962C8B-B14F-4D97-AF65-F5344CB8AC3E}">
        <p14:creationId xmlns:p14="http://schemas.microsoft.com/office/powerpoint/2010/main" val="292696419"/>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1500"/>
                                        <p:tgtEl>
                                          <p:spTgt spid="3"/>
                                        </p:tgtEl>
                                      </p:cBhvr>
                                    </p:animEffect>
                                  </p:childTnLst>
                                </p:cTn>
                              </p:par>
                            </p:childTnLst>
                          </p:cTn>
                        </p:par>
                        <p:par>
                          <p:cTn id="17" fill="hold">
                            <p:stCondLst>
                              <p:cond delay="2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3000"/>
                            </p:stCondLst>
                            <p:childTnLst>
                              <p:par>
                                <p:cTn id="22" presetID="22" presetClass="entr" presetSubtype="1"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up)">
                                      <p:cBhvr>
                                        <p:cTn id="24" dur="500"/>
                                        <p:tgtEl>
                                          <p:spTgt spid="31"/>
                                        </p:tgtEl>
                                      </p:cBhvr>
                                    </p:animEffect>
                                  </p:childTnLst>
                                </p:cTn>
                              </p:par>
                            </p:childTnLst>
                          </p:cTn>
                        </p:par>
                        <p:par>
                          <p:cTn id="25" fill="hold">
                            <p:stCondLst>
                              <p:cond delay="3500"/>
                            </p:stCondLst>
                            <p:childTnLst>
                              <p:par>
                                <p:cTn id="26" presetID="22" presetClass="entr" presetSubtype="8"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4000"/>
                            </p:stCondLst>
                            <p:childTnLst>
                              <p:par>
                                <p:cTn id="30" presetID="22" presetClass="entr" presetSubtype="1" fill="hold" grpId="0"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up)">
                                      <p:cBhvr>
                                        <p:cTn id="32" dur="500"/>
                                        <p:tgtEl>
                                          <p:spTgt spid="32"/>
                                        </p:tgtEl>
                                      </p:cBhvr>
                                    </p:animEffect>
                                  </p:childTnLst>
                                </p:cTn>
                              </p:par>
                            </p:childTnLst>
                          </p:cTn>
                        </p:par>
                        <p:par>
                          <p:cTn id="33" fill="hold">
                            <p:stCondLst>
                              <p:cond delay="450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8"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7189"/>
            <a:endParaRPr lang="zh-CN" altLang="en-US" sz="2400" dirty="0">
              <a:solidFill>
                <a:prstClr val="white"/>
              </a:solidFill>
              <a:latin typeface="Arial"/>
              <a:ea typeface="微软雅黑"/>
            </a:endParaRPr>
          </a:p>
        </p:txBody>
      </p:sp>
      <p:sp>
        <p:nvSpPr>
          <p:cNvPr id="37" name="梯形 36"/>
          <p:cNvSpPr/>
          <p:nvPr/>
        </p:nvSpPr>
        <p:spPr>
          <a:xfrm rot="5400000">
            <a:off x="1331640" y="636804"/>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7189"/>
            <a:endParaRPr lang="zh-CN" altLang="en-US" sz="2400">
              <a:solidFill>
                <a:prstClr val="white"/>
              </a:solidFill>
              <a:latin typeface="Arial"/>
              <a:ea typeface="微软雅黑"/>
            </a:endParaRPr>
          </a:p>
        </p:txBody>
      </p:sp>
      <p:sp>
        <p:nvSpPr>
          <p:cNvPr id="27" name="文本框 2"/>
          <p:cNvSpPr txBox="1"/>
          <p:nvPr/>
        </p:nvSpPr>
        <p:spPr>
          <a:xfrm>
            <a:off x="3729079" y="2556165"/>
            <a:ext cx="1164101" cy="1200329"/>
          </a:xfrm>
          <a:prstGeom prst="rect">
            <a:avLst/>
          </a:prstGeom>
          <a:noFill/>
        </p:spPr>
        <p:txBody>
          <a:bodyPr wrap="none" lIns="91440" tIns="45720" rIns="91440" bIns="45720" rtlCol="0">
            <a:spAutoFit/>
          </a:bodyPr>
          <a:lstStyle/>
          <a:p>
            <a:pPr defTabSz="457189"/>
            <a:r>
              <a:rPr lang="en-US" altLang="zh-CN" sz="1867" b="1" dirty="0">
                <a:solidFill>
                  <a:prstClr val="white"/>
                </a:solidFill>
                <a:latin typeface="Arial"/>
                <a:ea typeface="微软雅黑"/>
              </a:rPr>
              <a:t>Part</a:t>
            </a:r>
            <a:r>
              <a:rPr lang="en-US" altLang="zh-CN" sz="7200" b="1" dirty="0">
                <a:solidFill>
                  <a:prstClr val="white"/>
                </a:solidFill>
                <a:latin typeface="Arial"/>
                <a:ea typeface="微软雅黑"/>
              </a:rPr>
              <a:t>3</a:t>
            </a:r>
            <a:endParaRPr lang="zh-CN" altLang="en-US" sz="7200" b="1" dirty="0">
              <a:solidFill>
                <a:prstClr val="white"/>
              </a:solidFill>
              <a:latin typeface="Arial"/>
              <a:ea typeface="微软雅黑"/>
            </a:endParaRPr>
          </a:p>
        </p:txBody>
      </p:sp>
      <p:sp>
        <p:nvSpPr>
          <p:cNvPr id="29" name="矩形 28"/>
          <p:cNvSpPr/>
          <p:nvPr/>
        </p:nvSpPr>
        <p:spPr>
          <a:xfrm>
            <a:off x="5638797" y="2692405"/>
            <a:ext cx="2646878" cy="830997"/>
          </a:xfrm>
          <a:prstGeom prst="rect">
            <a:avLst/>
          </a:prstGeom>
        </p:spPr>
        <p:txBody>
          <a:bodyPr wrap="none" lIns="91440" tIns="45720" rIns="91440" bIns="45720">
            <a:spAutoFit/>
          </a:bodyPr>
          <a:lstStyle/>
          <a:p>
            <a:pPr defTabSz="457189"/>
            <a:r>
              <a:rPr lang="zh-CN" altLang="en-US" sz="4800" b="1" dirty="0">
                <a:solidFill>
                  <a:prstClr val="white"/>
                </a:solidFill>
                <a:latin typeface="Arial"/>
                <a:ea typeface="微软雅黑"/>
              </a:rPr>
              <a:t>系统设计</a:t>
            </a:r>
          </a:p>
        </p:txBody>
      </p:sp>
      <p:grpSp>
        <p:nvGrpSpPr>
          <p:cNvPr id="31" name="组合 30"/>
          <p:cNvGrpSpPr/>
          <p:nvPr/>
        </p:nvGrpSpPr>
        <p:grpSpPr>
          <a:xfrm>
            <a:off x="9692917" y="2577991"/>
            <a:ext cx="1552028" cy="952770"/>
            <a:chOff x="9140243" y="2861800"/>
            <a:chExt cx="1552027" cy="952768"/>
          </a:xfrm>
        </p:grpSpPr>
        <p:sp>
          <p:nvSpPr>
            <p:cNvPr id="32" name="矩形 31"/>
            <p:cNvSpPr/>
            <p:nvPr/>
          </p:nvSpPr>
          <p:spPr>
            <a:xfrm>
              <a:off x="9140243" y="2861800"/>
              <a:ext cx="1552027" cy="379656"/>
            </a:xfrm>
            <a:prstGeom prst="rect">
              <a:avLst/>
            </a:prstGeom>
          </p:spPr>
          <p:txBody>
            <a:bodyPr wrap="none">
              <a:spAutoFit/>
            </a:bodyPr>
            <a:lstStyle/>
            <a:p>
              <a:pPr defTabSz="457189">
                <a:spcBef>
                  <a:spcPct val="0"/>
                </a:spcBef>
              </a:pPr>
              <a:r>
                <a:rPr kumimoji="1" lang="en-US" altLang="zh-CN" sz="1867" dirty="0">
                  <a:solidFill>
                    <a:prstClr val="white"/>
                  </a:solidFill>
                  <a:latin typeface="Arial"/>
                  <a:ea typeface="微软雅黑"/>
                </a:rPr>
                <a:t>3-1 </a:t>
              </a:r>
              <a:r>
                <a:rPr kumimoji="1" lang="zh-CN" altLang="en-US" sz="1867" dirty="0">
                  <a:solidFill>
                    <a:prstClr val="white"/>
                  </a:solidFill>
                  <a:latin typeface="Arial"/>
                  <a:ea typeface="微软雅黑"/>
                </a:rPr>
                <a:t>设计思路</a:t>
              </a:r>
              <a:endParaRPr lang="zh-CN" altLang="en-US" sz="1867" dirty="0">
                <a:solidFill>
                  <a:prstClr val="white"/>
                </a:solidFill>
                <a:latin typeface="Arial"/>
                <a:ea typeface="微软雅黑"/>
                <a:sym typeface="微软雅黑" pitchFamily="34" charset="-122"/>
              </a:endParaRPr>
            </a:p>
          </p:txBody>
        </p:sp>
        <p:sp>
          <p:nvSpPr>
            <p:cNvPr id="33" name="矩形 32"/>
            <p:cNvSpPr/>
            <p:nvPr/>
          </p:nvSpPr>
          <p:spPr>
            <a:xfrm>
              <a:off x="9140243" y="3434912"/>
              <a:ext cx="1552027" cy="379656"/>
            </a:xfrm>
            <a:prstGeom prst="rect">
              <a:avLst/>
            </a:prstGeom>
          </p:spPr>
          <p:txBody>
            <a:bodyPr wrap="none">
              <a:spAutoFit/>
            </a:bodyPr>
            <a:lstStyle/>
            <a:p>
              <a:pPr defTabSz="457189"/>
              <a:r>
                <a:rPr lang="en-US" altLang="zh-CN" sz="1867" dirty="0">
                  <a:solidFill>
                    <a:prstClr val="white"/>
                  </a:solidFill>
                  <a:latin typeface="Arial"/>
                  <a:ea typeface="微软雅黑"/>
                </a:rPr>
                <a:t>3-2 </a:t>
              </a:r>
              <a:r>
                <a:rPr lang="zh-CN" altLang="en-US" sz="1867" dirty="0">
                  <a:solidFill>
                    <a:prstClr val="white"/>
                  </a:solidFill>
                  <a:latin typeface="Arial"/>
                  <a:ea typeface="微软雅黑"/>
                </a:rPr>
                <a:t>具体实现</a:t>
              </a:r>
            </a:p>
          </p:txBody>
        </p:sp>
      </p:grpSp>
      <p:pic>
        <p:nvPicPr>
          <p:cNvPr id="14" name="图片 13" descr="C:/Users/DELL/AppData/Local/Temp/kaimatting/20201124141301/output_aiMatting_20201124141307.pngoutput_aiMatting_20201124141307">
            <a:extLst>
              <a:ext uri="{FF2B5EF4-FFF2-40B4-BE49-F238E27FC236}">
                <a16:creationId xmlns:a16="http://schemas.microsoft.com/office/drawing/2014/main" id="{835B274C-2984-4694-9A48-8770707AB127}"/>
              </a:ext>
            </a:extLst>
          </p:cNvPr>
          <p:cNvPicPr>
            <a:picLocks noChangeAspect="1"/>
          </p:cNvPicPr>
          <p:nvPr/>
        </p:nvPicPr>
        <p:blipFill>
          <a:blip r:embed="rId3"/>
          <a:stretch>
            <a:fillRect/>
          </a:stretch>
        </p:blipFill>
        <p:spPr>
          <a:xfrm>
            <a:off x="1758251" y="1696339"/>
            <a:ext cx="1339376" cy="1339376"/>
          </a:xfrm>
          <a:prstGeom prst="rect">
            <a:avLst/>
          </a:prstGeom>
        </p:spPr>
      </p:pic>
    </p:spTree>
    <p:extLst>
      <p:ext uri="{BB962C8B-B14F-4D97-AF65-F5344CB8AC3E}">
        <p14:creationId xmlns:p14="http://schemas.microsoft.com/office/powerpoint/2010/main" val="1103288563"/>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14" presetClass="entr" presetSubtype="1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27"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p:cNvGrpSpPr/>
          <p:nvPr/>
        </p:nvGrpSpPr>
        <p:grpSpPr>
          <a:xfrm>
            <a:off x="4457369" y="1719880"/>
            <a:ext cx="3280945" cy="3540917"/>
            <a:chOff x="3761090" y="2476501"/>
            <a:chExt cx="1787040" cy="1928640"/>
          </a:xfrm>
        </p:grpSpPr>
        <p:cxnSp>
          <p:nvCxnSpPr>
            <p:cNvPr id="67" name="直接连接符 66"/>
            <p:cNvCxnSpPr/>
            <p:nvPr/>
          </p:nvCxnSpPr>
          <p:spPr>
            <a:xfrm flipH="1">
              <a:off x="3905250" y="2633101"/>
              <a:ext cx="745807" cy="24924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4712971" y="3886200"/>
              <a:ext cx="598169" cy="283921"/>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3985260" y="3596640"/>
              <a:ext cx="670560" cy="23622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4652011" y="2918460"/>
              <a:ext cx="666749" cy="291541"/>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flipV="1">
              <a:off x="4015740" y="3893820"/>
              <a:ext cx="579120" cy="25908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flipV="1">
              <a:off x="4641585" y="3589802"/>
              <a:ext cx="707655" cy="250678"/>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flipV="1">
              <a:off x="4672065" y="2637302"/>
              <a:ext cx="707655" cy="250678"/>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flipV="1">
              <a:off x="3970020" y="2903220"/>
              <a:ext cx="640080" cy="28956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927476" y="2917825"/>
              <a:ext cx="3174" cy="955675"/>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400676" y="2917825"/>
              <a:ext cx="3174" cy="955675"/>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660901" y="2705100"/>
              <a:ext cx="0" cy="147320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8" name="椭圆 77"/>
            <p:cNvSpPr>
              <a:spLocks noChangeAspect="1"/>
            </p:cNvSpPr>
            <p:nvPr/>
          </p:nvSpPr>
          <p:spPr>
            <a:xfrm>
              <a:off x="5224130" y="37490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en-US" altLang="zh-CN" sz="2400" b="1" dirty="0">
                  <a:solidFill>
                    <a:prstClr val="white"/>
                  </a:solidFill>
                  <a:latin typeface="微软雅黑" panose="020B0503020204020204" pitchFamily="34" charset="-122"/>
                  <a:ea typeface="微软雅黑" panose="020B0503020204020204" pitchFamily="34" charset="-122"/>
                </a:rPr>
                <a:t>4</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79" name="椭圆 78"/>
            <p:cNvSpPr>
              <a:spLocks noChangeAspect="1"/>
            </p:cNvSpPr>
            <p:nvPr/>
          </p:nvSpPr>
          <p:spPr>
            <a:xfrm>
              <a:off x="5224130" y="27203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en-US" altLang="zh-CN" sz="2400" b="1" dirty="0">
                  <a:solidFill>
                    <a:prstClr val="white"/>
                  </a:solidFill>
                  <a:latin typeface="微软雅黑" panose="020B0503020204020204" pitchFamily="34" charset="-122"/>
                  <a:ea typeface="微软雅黑" panose="020B0503020204020204" pitchFamily="34" charset="-122"/>
                </a:rPr>
                <a:t>2</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80" name="椭圆 79"/>
            <p:cNvSpPr>
              <a:spLocks noChangeAspect="1"/>
            </p:cNvSpPr>
            <p:nvPr/>
          </p:nvSpPr>
          <p:spPr>
            <a:xfrm>
              <a:off x="3761090" y="37490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en-US" altLang="zh-CN" sz="2400" b="1" dirty="0">
                  <a:solidFill>
                    <a:prstClr val="white"/>
                  </a:solidFill>
                  <a:latin typeface="微软雅黑" panose="020B0503020204020204" pitchFamily="34" charset="-122"/>
                  <a:ea typeface="微软雅黑" panose="020B0503020204020204" pitchFamily="34" charset="-122"/>
                </a:rPr>
                <a:t>3</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81" name="椭圆 80"/>
            <p:cNvSpPr>
              <a:spLocks noChangeAspect="1"/>
            </p:cNvSpPr>
            <p:nvPr/>
          </p:nvSpPr>
          <p:spPr>
            <a:xfrm>
              <a:off x="3761090" y="27203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en-US" altLang="zh-CN" sz="2400" b="1" dirty="0">
                  <a:solidFill>
                    <a:prstClr val="white"/>
                  </a:solidFill>
                  <a:latin typeface="微软雅黑" panose="020B0503020204020204" pitchFamily="34" charset="-122"/>
                  <a:ea typeface="微软雅黑" panose="020B0503020204020204" pitchFamily="34" charset="-122"/>
                </a:rPr>
                <a:t>1</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82" name="椭圆 81"/>
            <p:cNvSpPr>
              <a:spLocks noChangeAspect="1"/>
            </p:cNvSpPr>
            <p:nvPr/>
          </p:nvSpPr>
          <p:spPr>
            <a:xfrm>
              <a:off x="4494456" y="247650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83" name="椭圆 82"/>
            <p:cNvSpPr>
              <a:spLocks noChangeAspect="1"/>
            </p:cNvSpPr>
            <p:nvPr/>
          </p:nvSpPr>
          <p:spPr>
            <a:xfrm>
              <a:off x="4494456" y="307086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84" name="椭圆 83"/>
            <p:cNvSpPr>
              <a:spLocks noChangeAspect="1"/>
            </p:cNvSpPr>
            <p:nvPr/>
          </p:nvSpPr>
          <p:spPr>
            <a:xfrm>
              <a:off x="4494456" y="409194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grpSp>
      <p:grpSp>
        <p:nvGrpSpPr>
          <p:cNvPr id="85" name="组合 84"/>
          <p:cNvGrpSpPr/>
          <p:nvPr/>
        </p:nvGrpSpPr>
        <p:grpSpPr>
          <a:xfrm>
            <a:off x="1444955" y="1622694"/>
            <a:ext cx="2680423" cy="2020569"/>
            <a:chOff x="390154" y="1526097"/>
            <a:chExt cx="2680423" cy="2020568"/>
          </a:xfrm>
        </p:grpSpPr>
        <p:sp>
          <p:nvSpPr>
            <p:cNvPr id="86" name="文本框 105"/>
            <p:cNvSpPr txBox="1"/>
            <p:nvPr/>
          </p:nvSpPr>
          <p:spPr>
            <a:xfrm>
              <a:off x="390155" y="1526097"/>
              <a:ext cx="2680422" cy="379656"/>
            </a:xfrm>
            <a:prstGeom prst="rect">
              <a:avLst/>
            </a:prstGeom>
            <a:noFill/>
          </p:spPr>
          <p:txBody>
            <a:bodyPr wrap="square" rtlCol="0">
              <a:spAutoFit/>
            </a:bodyPr>
            <a:lstStyle/>
            <a:p>
              <a:pPr defTabSz="457189"/>
              <a:r>
                <a:rPr lang="en-US" altLang="zh-CN" sz="1867"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01</a:t>
              </a:r>
              <a:r>
                <a:rPr lang="zh-CN" altLang="en-US" sz="1867"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实现方式</a:t>
              </a:r>
            </a:p>
          </p:txBody>
        </p:sp>
        <p:sp>
          <p:nvSpPr>
            <p:cNvPr id="87" name="文本框 106"/>
            <p:cNvSpPr txBox="1"/>
            <p:nvPr/>
          </p:nvSpPr>
          <p:spPr>
            <a:xfrm>
              <a:off x="390154" y="1885506"/>
              <a:ext cx="2680423" cy="1661159"/>
            </a:xfrm>
            <a:prstGeom prst="rect">
              <a:avLst/>
            </a:prstGeom>
            <a:noFill/>
          </p:spPr>
          <p:txBody>
            <a:bodyPr wrap="square" rtlCol="0">
              <a:spAutoFit/>
            </a:bodyPr>
            <a:lstStyle/>
            <a:p>
              <a:pPr defTabSz="457189">
                <a:lnSpc>
                  <a:spcPct val="130000"/>
                </a:lnSpc>
              </a:pPr>
              <a:r>
                <a:rPr lang="zh-CN" altLang="en-US"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平台主要是</a:t>
              </a:r>
              <a:r>
                <a:rPr lang="en-US" altLang="zh-CN" sz="1600" dirty="0" err="1">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toC</a:t>
              </a:r>
              <a:r>
                <a:rPr lang="zh-CN" altLang="en-US"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的服务，面向业主和工长，所以使用</a:t>
              </a:r>
              <a:r>
                <a:rPr lang="en-US" altLang="zh-CN"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B/S</a:t>
              </a:r>
              <a:r>
                <a:rPr lang="zh-CN" altLang="en-US"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的形式，平台主要运行在游览器上，从服务器上获取数据。</a:t>
              </a:r>
              <a:endParaRPr lang="en-US" altLang="zh-CN"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8132957" y="1602598"/>
            <a:ext cx="2680423" cy="1400490"/>
            <a:chOff x="6093451" y="1506001"/>
            <a:chExt cx="2680423" cy="1400489"/>
          </a:xfrm>
        </p:grpSpPr>
        <p:sp>
          <p:nvSpPr>
            <p:cNvPr id="89" name="文本框 107"/>
            <p:cNvSpPr txBox="1"/>
            <p:nvPr/>
          </p:nvSpPr>
          <p:spPr>
            <a:xfrm>
              <a:off x="6093452" y="1506001"/>
              <a:ext cx="2680422" cy="379656"/>
            </a:xfrm>
            <a:prstGeom prst="rect">
              <a:avLst/>
            </a:prstGeom>
            <a:noFill/>
          </p:spPr>
          <p:txBody>
            <a:bodyPr wrap="square" rtlCol="0">
              <a:spAutoFit/>
            </a:bodyPr>
            <a:lstStyle/>
            <a:p>
              <a:pPr defTabSz="457189"/>
              <a:r>
                <a:rPr lang="en-US" altLang="zh-CN" sz="1867"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02 </a:t>
              </a:r>
              <a:r>
                <a:rPr lang="zh-CN" altLang="en-US" sz="1867"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开发模式</a:t>
              </a:r>
            </a:p>
          </p:txBody>
        </p:sp>
        <p:sp>
          <p:nvSpPr>
            <p:cNvPr id="90" name="文本框 108"/>
            <p:cNvSpPr txBox="1"/>
            <p:nvPr/>
          </p:nvSpPr>
          <p:spPr>
            <a:xfrm>
              <a:off x="6093451" y="1885506"/>
              <a:ext cx="2680423" cy="1020984"/>
            </a:xfrm>
            <a:prstGeom prst="rect">
              <a:avLst/>
            </a:prstGeom>
            <a:noFill/>
          </p:spPr>
          <p:txBody>
            <a:bodyPr wrap="square" rtlCol="0">
              <a:spAutoFit/>
            </a:bodyPr>
            <a:lstStyle/>
            <a:p>
              <a:pPr defTabSz="457189">
                <a:lnSpc>
                  <a:spcPct val="130000"/>
                </a:lnSpc>
              </a:pPr>
              <a:r>
                <a:rPr lang="zh-CN" altLang="en-US" sz="1600" dirty="0">
                  <a:solidFill>
                    <a:prstClr val="black">
                      <a:lumMod val="85000"/>
                      <a:lumOff val="15000"/>
                    </a:prstClr>
                  </a:solidFill>
                  <a:latin typeface="微软雅黑" pitchFamily="34" charset="-122"/>
                  <a:ea typeface="微软雅黑" pitchFamily="34" charset="-122"/>
                  <a:sym typeface="Arial" panose="020B0604020202020204" pitchFamily="34" charset="0"/>
                </a:rPr>
                <a:t>主要使用前后台分离的开发方式，有利于系统的维护和更新，加快开发进度。</a:t>
              </a:r>
              <a:endParaRPr lang="en-US" altLang="zh-CN"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1444956" y="4036316"/>
            <a:ext cx="2813025" cy="1360298"/>
            <a:chOff x="390154" y="1556241"/>
            <a:chExt cx="2813025" cy="1360297"/>
          </a:xfrm>
        </p:grpSpPr>
        <p:sp>
          <p:nvSpPr>
            <p:cNvPr id="92" name="文本框 112"/>
            <p:cNvSpPr txBox="1"/>
            <p:nvPr/>
          </p:nvSpPr>
          <p:spPr>
            <a:xfrm>
              <a:off x="390154" y="1556241"/>
              <a:ext cx="2813025" cy="379656"/>
            </a:xfrm>
            <a:prstGeom prst="rect">
              <a:avLst/>
            </a:prstGeom>
            <a:noFill/>
          </p:spPr>
          <p:txBody>
            <a:bodyPr wrap="square" rtlCol="0">
              <a:spAutoFit/>
            </a:bodyPr>
            <a:lstStyle/>
            <a:p>
              <a:pPr defTabSz="457189"/>
              <a:r>
                <a:rPr lang="en-US" altLang="zh-CN" sz="1867"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03 </a:t>
              </a:r>
              <a:r>
                <a:rPr lang="zh-CN" altLang="en-US" sz="1867"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使用框架</a:t>
              </a:r>
            </a:p>
          </p:txBody>
        </p:sp>
        <p:sp>
          <p:nvSpPr>
            <p:cNvPr id="93" name="文本框 113"/>
            <p:cNvSpPr txBox="1"/>
            <p:nvPr/>
          </p:nvSpPr>
          <p:spPr>
            <a:xfrm>
              <a:off x="390154" y="1895554"/>
              <a:ext cx="2680422" cy="1020984"/>
            </a:xfrm>
            <a:prstGeom prst="rect">
              <a:avLst/>
            </a:prstGeom>
            <a:noFill/>
          </p:spPr>
          <p:txBody>
            <a:bodyPr wrap="square" rtlCol="0">
              <a:spAutoFit/>
            </a:bodyPr>
            <a:lstStyle/>
            <a:p>
              <a:pPr defTabSz="457189">
                <a:lnSpc>
                  <a:spcPct val="130000"/>
                </a:lnSpc>
              </a:pPr>
              <a:r>
                <a:rPr lang="zh-CN" altLang="en-US" sz="1600" dirty="0">
                  <a:solidFill>
                    <a:prstClr val="black">
                      <a:lumMod val="85000"/>
                      <a:lumOff val="15000"/>
                    </a:prstClr>
                  </a:solidFill>
                  <a:latin typeface="微软雅黑" pitchFamily="34" charset="-122"/>
                  <a:ea typeface="微软雅黑" pitchFamily="34" charset="-122"/>
                  <a:sym typeface="Arial" panose="020B0604020202020204" pitchFamily="34" charset="0"/>
                </a:rPr>
                <a:t>前端主要使用</a:t>
              </a:r>
              <a:r>
                <a:rPr lang="en-US" altLang="zh-CN" sz="1600" dirty="0" err="1">
                  <a:solidFill>
                    <a:prstClr val="black">
                      <a:lumMod val="85000"/>
                      <a:lumOff val="15000"/>
                    </a:prstClr>
                  </a:solidFill>
                  <a:latin typeface="微软雅黑" pitchFamily="34" charset="-122"/>
                  <a:ea typeface="微软雅黑" pitchFamily="34" charset="-122"/>
                  <a:sym typeface="Arial" panose="020B0604020202020204" pitchFamily="34" charset="0"/>
                </a:rPr>
                <a:t>vuecli</a:t>
              </a:r>
              <a:r>
                <a:rPr lang="zh-CN" altLang="en-US" sz="1600" dirty="0">
                  <a:solidFill>
                    <a:prstClr val="black">
                      <a:lumMod val="85000"/>
                      <a:lumOff val="15000"/>
                    </a:prstClr>
                  </a:solidFill>
                  <a:latin typeface="微软雅黑" pitchFamily="34" charset="-122"/>
                  <a:ea typeface="微软雅黑" pitchFamily="34" charset="-122"/>
                  <a:sym typeface="Arial" panose="020B0604020202020204" pitchFamily="34" charset="0"/>
                </a:rPr>
                <a:t>、</a:t>
              </a:r>
              <a:r>
                <a:rPr lang="en-US" altLang="zh-CN" sz="1600" dirty="0" err="1">
                  <a:solidFill>
                    <a:prstClr val="black">
                      <a:lumMod val="85000"/>
                      <a:lumOff val="15000"/>
                    </a:prstClr>
                  </a:solidFill>
                  <a:latin typeface="微软雅黑" pitchFamily="34" charset="-122"/>
                  <a:ea typeface="微软雅黑" pitchFamily="34" charset="-122"/>
                  <a:sym typeface="Arial" panose="020B0604020202020204" pitchFamily="34" charset="0"/>
                </a:rPr>
                <a:t>axios</a:t>
              </a:r>
              <a:r>
                <a:rPr lang="en-US" altLang="zh-CN" sz="1600" dirty="0">
                  <a:solidFill>
                    <a:prstClr val="black">
                      <a:lumMod val="85000"/>
                      <a:lumOff val="15000"/>
                    </a:prstClr>
                  </a:solidFill>
                  <a:latin typeface="微软雅黑" pitchFamily="34" charset="-122"/>
                  <a:ea typeface="微软雅黑" pitchFamily="34" charset="-122"/>
                  <a:sym typeface="Arial" panose="020B0604020202020204" pitchFamily="34" charset="0"/>
                </a:rPr>
                <a:t>,</a:t>
              </a:r>
            </a:p>
            <a:p>
              <a:pPr defTabSz="457189">
                <a:lnSpc>
                  <a:spcPct val="130000"/>
                </a:lnSpc>
              </a:pPr>
              <a:r>
                <a:rPr lang="en-US" altLang="zh-CN" sz="1600" dirty="0" err="1">
                  <a:solidFill>
                    <a:prstClr val="black">
                      <a:lumMod val="85000"/>
                      <a:lumOff val="15000"/>
                    </a:prstClr>
                  </a:solidFill>
                  <a:latin typeface="微软雅黑" pitchFamily="34" charset="-122"/>
                  <a:ea typeface="微软雅黑" pitchFamily="34" charset="-122"/>
                  <a:sym typeface="Arial" panose="020B0604020202020204" pitchFamily="34" charset="0"/>
                </a:rPr>
                <a:t>vuex</a:t>
              </a:r>
              <a:r>
                <a:rPr lang="zh-CN" altLang="en-US" sz="1600" dirty="0">
                  <a:solidFill>
                    <a:prstClr val="black">
                      <a:lumMod val="85000"/>
                      <a:lumOff val="15000"/>
                    </a:prstClr>
                  </a:solidFill>
                  <a:latin typeface="微软雅黑" pitchFamily="34" charset="-122"/>
                  <a:ea typeface="微软雅黑" pitchFamily="34" charset="-122"/>
                  <a:sym typeface="Arial" panose="020B0604020202020204" pitchFamily="34" charset="0"/>
                </a:rPr>
                <a:t>，</a:t>
              </a:r>
              <a:r>
                <a:rPr lang="en-US" altLang="zh-CN" sz="1600" dirty="0">
                  <a:solidFill>
                    <a:prstClr val="black">
                      <a:lumMod val="85000"/>
                      <a:lumOff val="15000"/>
                    </a:prstClr>
                  </a:solidFill>
                  <a:latin typeface="微软雅黑" pitchFamily="34" charset="-122"/>
                  <a:ea typeface="微软雅黑" pitchFamily="34" charset="-122"/>
                  <a:sym typeface="Arial" panose="020B0604020202020204" pitchFamily="34" charset="0"/>
                </a:rPr>
                <a:t>router</a:t>
              </a:r>
              <a:r>
                <a:rPr lang="zh-CN" altLang="en-US" sz="1600" dirty="0">
                  <a:solidFill>
                    <a:prstClr val="black">
                      <a:lumMod val="85000"/>
                      <a:lumOff val="15000"/>
                    </a:prstClr>
                  </a:solidFill>
                  <a:latin typeface="微软雅黑" pitchFamily="34" charset="-122"/>
                  <a:ea typeface="微软雅黑" pitchFamily="34" charset="-122"/>
                  <a:sym typeface="Arial" panose="020B0604020202020204" pitchFamily="34" charset="0"/>
                </a:rPr>
                <a:t>等，后台使用</a:t>
              </a:r>
              <a:r>
                <a:rPr lang="en-US" altLang="zh-CN" sz="1600" dirty="0" err="1">
                  <a:solidFill>
                    <a:prstClr val="black">
                      <a:lumMod val="85000"/>
                      <a:lumOff val="15000"/>
                    </a:prstClr>
                  </a:solidFill>
                  <a:latin typeface="微软雅黑" pitchFamily="34" charset="-122"/>
                  <a:ea typeface="微软雅黑" pitchFamily="34" charset="-122"/>
                  <a:sym typeface="Arial" panose="020B0604020202020204" pitchFamily="34" charset="0"/>
                </a:rPr>
                <a:t>node.js+express</a:t>
              </a:r>
              <a:r>
                <a:rPr lang="zh-CN" altLang="en-US" sz="1600" dirty="0">
                  <a:solidFill>
                    <a:prstClr val="black">
                      <a:lumMod val="85000"/>
                      <a:lumOff val="15000"/>
                    </a:prstClr>
                  </a:solidFill>
                  <a:latin typeface="微软雅黑" pitchFamily="34" charset="-122"/>
                  <a:ea typeface="微软雅黑" pitchFamily="34" charset="-122"/>
                  <a:sym typeface="Arial" panose="020B0604020202020204" pitchFamily="34" charset="0"/>
                </a:rPr>
                <a:t>框架。</a:t>
              </a:r>
              <a:endParaRPr lang="en-US" altLang="zh-CN"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8132957" y="4026268"/>
            <a:ext cx="2833055" cy="1370346"/>
            <a:chOff x="6093451" y="1546193"/>
            <a:chExt cx="2833055" cy="1370345"/>
          </a:xfrm>
        </p:grpSpPr>
        <p:sp>
          <p:nvSpPr>
            <p:cNvPr id="95" name="文本框 115"/>
            <p:cNvSpPr txBox="1"/>
            <p:nvPr/>
          </p:nvSpPr>
          <p:spPr>
            <a:xfrm>
              <a:off x="6093452" y="1546193"/>
              <a:ext cx="2833054" cy="379656"/>
            </a:xfrm>
            <a:prstGeom prst="rect">
              <a:avLst/>
            </a:prstGeom>
            <a:noFill/>
          </p:spPr>
          <p:txBody>
            <a:bodyPr wrap="square" rtlCol="0">
              <a:spAutoFit/>
            </a:bodyPr>
            <a:lstStyle/>
            <a:p>
              <a:pPr defTabSz="457189"/>
              <a:r>
                <a:rPr lang="en-US" altLang="zh-CN" sz="1867"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04 </a:t>
              </a:r>
              <a:r>
                <a:rPr lang="zh-CN" altLang="en-US" sz="1867"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数据库</a:t>
              </a:r>
            </a:p>
          </p:txBody>
        </p:sp>
        <p:sp>
          <p:nvSpPr>
            <p:cNvPr id="96" name="文本框 116"/>
            <p:cNvSpPr txBox="1"/>
            <p:nvPr/>
          </p:nvSpPr>
          <p:spPr>
            <a:xfrm>
              <a:off x="6093451" y="1895554"/>
              <a:ext cx="2680423" cy="1020984"/>
            </a:xfrm>
            <a:prstGeom prst="rect">
              <a:avLst/>
            </a:prstGeom>
            <a:noFill/>
          </p:spPr>
          <p:txBody>
            <a:bodyPr wrap="square" rtlCol="0">
              <a:spAutoFit/>
            </a:bodyPr>
            <a:lstStyle/>
            <a:p>
              <a:pPr defTabSz="457189">
                <a:lnSpc>
                  <a:spcPct val="130000"/>
                </a:lnSpc>
              </a:pPr>
              <a:r>
                <a:rPr lang="zh-CN" altLang="en-US"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使用的数据库是</a:t>
              </a:r>
              <a:r>
                <a:rPr lang="en-US" altLang="zh-CN" sz="1600" dirty="0" err="1">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mysql</a:t>
              </a:r>
              <a:r>
                <a:rPr lang="zh-CN" altLang="en-US"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，在</a:t>
              </a:r>
              <a:r>
                <a:rPr lang="en-US" altLang="zh-CN"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express</a:t>
              </a:r>
              <a:r>
                <a:rPr lang="zh-CN" altLang="en-US"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中由完整的关于操作</a:t>
              </a:r>
              <a:r>
                <a:rPr lang="en-US" altLang="zh-CN" sz="1600" dirty="0" err="1">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mysql</a:t>
              </a:r>
              <a:r>
                <a:rPr lang="zh-CN" altLang="en-US"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的库，封装完善。</a:t>
              </a:r>
              <a:endParaRPr lang="en-US" altLang="zh-CN" sz="1600"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矩形 46"/>
          <p:cNvSpPr>
            <a:spLocks noChangeArrowheads="1"/>
          </p:cNvSpPr>
          <p:nvPr/>
        </p:nvSpPr>
        <p:spPr bwMode="auto">
          <a:xfrm>
            <a:off x="634918" y="237124"/>
            <a:ext cx="1887690"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457189">
              <a:buNone/>
            </a:pPr>
            <a:r>
              <a:rPr lang="zh-CN" altLang="en-US" b="1" dirty="0">
                <a:solidFill>
                  <a:srgbClr val="071F65"/>
                </a:solidFill>
                <a:latin typeface="Arial" panose="020B0604020202020204" pitchFamily="34" charset="0"/>
              </a:rPr>
              <a:t>设计思路</a:t>
            </a:r>
          </a:p>
        </p:txBody>
      </p:sp>
      <p:sp>
        <p:nvSpPr>
          <p:cNvPr id="38"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spTree>
    <p:extLst>
      <p:ext uri="{BB962C8B-B14F-4D97-AF65-F5344CB8AC3E}">
        <p14:creationId xmlns:p14="http://schemas.microsoft.com/office/powerpoint/2010/main" val="4063671127"/>
      </p:ext>
    </p:extLst>
  </p:cSld>
  <p:clrMapOvr>
    <a:masterClrMapping/>
  </p:clrMapOvr>
  <p:transition spd="slow" advClick="0"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p:cTn id="16" dur="500" fill="hold"/>
                                            <p:tgtEl>
                                              <p:spTgt spid="66"/>
                                            </p:tgtEl>
                                            <p:attrNameLst>
                                              <p:attrName>ppt_w</p:attrName>
                                            </p:attrNameLst>
                                          </p:cBhvr>
                                          <p:tavLst>
                                            <p:tav tm="0">
                                              <p:val>
                                                <p:fltVal val="0"/>
                                              </p:val>
                                            </p:tav>
                                            <p:tav tm="100000">
                                              <p:val>
                                                <p:strVal val="#ppt_w"/>
                                              </p:val>
                                            </p:tav>
                                          </p:tavLst>
                                        </p:anim>
                                        <p:anim calcmode="lin" valueType="num">
                                          <p:cBhvr>
                                            <p:cTn id="17" dur="500" fill="hold"/>
                                            <p:tgtEl>
                                              <p:spTgt spid="66"/>
                                            </p:tgtEl>
                                            <p:attrNameLst>
                                              <p:attrName>ppt_h</p:attrName>
                                            </p:attrNameLst>
                                          </p:cBhvr>
                                          <p:tavLst>
                                            <p:tav tm="0">
                                              <p:val>
                                                <p:fltVal val="0"/>
                                              </p:val>
                                            </p:tav>
                                            <p:tav tm="100000">
                                              <p:val>
                                                <p:strVal val="#ppt_h"/>
                                              </p:val>
                                            </p:tav>
                                          </p:tavLst>
                                        </p:anim>
                                        <p:anim calcmode="lin" valueType="num">
                                          <p:cBhvr>
                                            <p:cTn id="18" dur="500" fill="hold"/>
                                            <p:tgtEl>
                                              <p:spTgt spid="66"/>
                                            </p:tgtEl>
                                            <p:attrNameLst>
                                              <p:attrName>style.rotation</p:attrName>
                                            </p:attrNameLst>
                                          </p:cBhvr>
                                          <p:tavLst>
                                            <p:tav tm="0">
                                              <p:val>
                                                <p:fltVal val="360"/>
                                              </p:val>
                                            </p:tav>
                                            <p:tav tm="100000">
                                              <p:val>
                                                <p:fltVal val="0"/>
                                              </p:val>
                                            </p:tav>
                                          </p:tavLst>
                                        </p:anim>
                                        <p:animEffect transition="in" filter="fade">
                                          <p:cBhvr>
                                            <p:cTn id="19" dur="500"/>
                                            <p:tgtEl>
                                              <p:spTgt spid="66"/>
                                            </p:tgtEl>
                                          </p:cBhvr>
                                        </p:animEffect>
                                      </p:childTnLst>
                                    </p:cTn>
                                  </p:par>
                                </p:childTnLst>
                              </p:cTn>
                            </p:par>
                            <p:par>
                              <p:cTn id="20" fill="hold">
                                <p:stCondLst>
                                  <p:cond delay="1500"/>
                                </p:stCondLst>
                                <p:childTnLst>
                                  <p:par>
                                    <p:cTn id="21" presetID="2" presetClass="entr" presetSubtype="8" fill="hold" nodeType="afterEffect" p14:presetBounceEnd="30000">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14:bounceEnd="30000">
                                          <p:cBhvr additive="base">
                                            <p:cTn id="23" dur="500" fill="hold"/>
                                            <p:tgtEl>
                                              <p:spTgt spid="85"/>
                                            </p:tgtEl>
                                            <p:attrNameLst>
                                              <p:attrName>ppt_x</p:attrName>
                                            </p:attrNameLst>
                                          </p:cBhvr>
                                          <p:tavLst>
                                            <p:tav tm="0">
                                              <p:val>
                                                <p:strVal val="0-#ppt_w/2"/>
                                              </p:val>
                                            </p:tav>
                                            <p:tav tm="100000">
                                              <p:val>
                                                <p:strVal val="#ppt_x"/>
                                              </p:val>
                                            </p:tav>
                                          </p:tavLst>
                                        </p:anim>
                                        <p:anim calcmode="lin" valueType="num" p14:bounceEnd="30000">
                                          <p:cBhvr additive="base">
                                            <p:cTn id="24" dur="500" fill="hold"/>
                                            <p:tgtEl>
                                              <p:spTgt spid="8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14:presetBounceEnd="30000">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14:bounceEnd="30000">
                                          <p:cBhvr additive="base">
                                            <p:cTn id="28" dur="500" fill="hold"/>
                                            <p:tgtEl>
                                              <p:spTgt spid="88"/>
                                            </p:tgtEl>
                                            <p:attrNameLst>
                                              <p:attrName>ppt_x</p:attrName>
                                            </p:attrNameLst>
                                          </p:cBhvr>
                                          <p:tavLst>
                                            <p:tav tm="0">
                                              <p:val>
                                                <p:strVal val="1+#ppt_w/2"/>
                                              </p:val>
                                            </p:tav>
                                            <p:tav tm="100000">
                                              <p:val>
                                                <p:strVal val="#ppt_x"/>
                                              </p:val>
                                            </p:tav>
                                          </p:tavLst>
                                        </p:anim>
                                        <p:anim calcmode="lin" valueType="num" p14:bounceEnd="30000">
                                          <p:cBhvr additive="base">
                                            <p:cTn id="29" dur="500" fill="hold"/>
                                            <p:tgtEl>
                                              <p:spTgt spid="8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nodeType="afterEffect" p14:presetBounceEnd="30000">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14:bounceEnd="30000">
                                          <p:cBhvr additive="base">
                                            <p:cTn id="33" dur="500" fill="hold"/>
                                            <p:tgtEl>
                                              <p:spTgt spid="91"/>
                                            </p:tgtEl>
                                            <p:attrNameLst>
                                              <p:attrName>ppt_x</p:attrName>
                                            </p:attrNameLst>
                                          </p:cBhvr>
                                          <p:tavLst>
                                            <p:tav tm="0">
                                              <p:val>
                                                <p:strVal val="0-#ppt_w/2"/>
                                              </p:val>
                                            </p:tav>
                                            <p:tav tm="100000">
                                              <p:val>
                                                <p:strVal val="#ppt_x"/>
                                              </p:val>
                                            </p:tav>
                                          </p:tavLst>
                                        </p:anim>
                                        <p:anim calcmode="lin" valueType="num" p14:bounceEnd="30000">
                                          <p:cBhvr additive="base">
                                            <p:cTn id="34" dur="500" fill="hold"/>
                                            <p:tgtEl>
                                              <p:spTgt spid="9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14:presetBounceEnd="30000">
                                      <p:stCondLst>
                                        <p:cond delay="0"/>
                                      </p:stCondLst>
                                      <p:childTnLst>
                                        <p:set>
                                          <p:cBhvr>
                                            <p:cTn id="37" dur="1" fill="hold">
                                              <p:stCondLst>
                                                <p:cond delay="0"/>
                                              </p:stCondLst>
                                            </p:cTn>
                                            <p:tgtEl>
                                              <p:spTgt spid="94"/>
                                            </p:tgtEl>
                                            <p:attrNameLst>
                                              <p:attrName>style.visibility</p:attrName>
                                            </p:attrNameLst>
                                          </p:cBhvr>
                                          <p:to>
                                            <p:strVal val="visible"/>
                                          </p:to>
                                        </p:set>
                                        <p:anim calcmode="lin" valueType="num" p14:bounceEnd="30000">
                                          <p:cBhvr additive="base">
                                            <p:cTn id="38" dur="500" fill="hold"/>
                                            <p:tgtEl>
                                              <p:spTgt spid="94"/>
                                            </p:tgtEl>
                                            <p:attrNameLst>
                                              <p:attrName>ppt_x</p:attrName>
                                            </p:attrNameLst>
                                          </p:cBhvr>
                                          <p:tavLst>
                                            <p:tav tm="0">
                                              <p:val>
                                                <p:strVal val="1+#ppt_w/2"/>
                                              </p:val>
                                            </p:tav>
                                            <p:tav tm="100000">
                                              <p:val>
                                                <p:strVal val="#ppt_x"/>
                                              </p:val>
                                            </p:tav>
                                          </p:tavLst>
                                        </p:anim>
                                        <p:anim calcmode="lin" valueType="num" p14:bounceEnd="30000">
                                          <p:cBhvr additive="base">
                                            <p:cTn id="39"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p:cTn id="16" dur="500" fill="hold"/>
                                            <p:tgtEl>
                                              <p:spTgt spid="66"/>
                                            </p:tgtEl>
                                            <p:attrNameLst>
                                              <p:attrName>ppt_w</p:attrName>
                                            </p:attrNameLst>
                                          </p:cBhvr>
                                          <p:tavLst>
                                            <p:tav tm="0">
                                              <p:val>
                                                <p:fltVal val="0"/>
                                              </p:val>
                                            </p:tav>
                                            <p:tav tm="100000">
                                              <p:val>
                                                <p:strVal val="#ppt_w"/>
                                              </p:val>
                                            </p:tav>
                                          </p:tavLst>
                                        </p:anim>
                                        <p:anim calcmode="lin" valueType="num">
                                          <p:cBhvr>
                                            <p:cTn id="17" dur="500" fill="hold"/>
                                            <p:tgtEl>
                                              <p:spTgt spid="66"/>
                                            </p:tgtEl>
                                            <p:attrNameLst>
                                              <p:attrName>ppt_h</p:attrName>
                                            </p:attrNameLst>
                                          </p:cBhvr>
                                          <p:tavLst>
                                            <p:tav tm="0">
                                              <p:val>
                                                <p:fltVal val="0"/>
                                              </p:val>
                                            </p:tav>
                                            <p:tav tm="100000">
                                              <p:val>
                                                <p:strVal val="#ppt_h"/>
                                              </p:val>
                                            </p:tav>
                                          </p:tavLst>
                                        </p:anim>
                                        <p:anim calcmode="lin" valueType="num">
                                          <p:cBhvr>
                                            <p:cTn id="18" dur="500" fill="hold"/>
                                            <p:tgtEl>
                                              <p:spTgt spid="66"/>
                                            </p:tgtEl>
                                            <p:attrNameLst>
                                              <p:attrName>style.rotation</p:attrName>
                                            </p:attrNameLst>
                                          </p:cBhvr>
                                          <p:tavLst>
                                            <p:tav tm="0">
                                              <p:val>
                                                <p:fltVal val="360"/>
                                              </p:val>
                                            </p:tav>
                                            <p:tav tm="100000">
                                              <p:val>
                                                <p:fltVal val="0"/>
                                              </p:val>
                                            </p:tav>
                                          </p:tavLst>
                                        </p:anim>
                                        <p:animEffect transition="in" filter="fade">
                                          <p:cBhvr>
                                            <p:cTn id="19" dur="500"/>
                                            <p:tgtEl>
                                              <p:spTgt spid="66"/>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500" fill="hold"/>
                                            <p:tgtEl>
                                              <p:spTgt spid="85"/>
                                            </p:tgtEl>
                                            <p:attrNameLst>
                                              <p:attrName>ppt_x</p:attrName>
                                            </p:attrNameLst>
                                          </p:cBhvr>
                                          <p:tavLst>
                                            <p:tav tm="0">
                                              <p:val>
                                                <p:strVal val="0-#ppt_w/2"/>
                                              </p:val>
                                            </p:tav>
                                            <p:tav tm="100000">
                                              <p:val>
                                                <p:strVal val="#ppt_x"/>
                                              </p:val>
                                            </p:tav>
                                          </p:tavLst>
                                        </p:anim>
                                        <p:anim calcmode="lin" valueType="num">
                                          <p:cBhvr additive="base">
                                            <p:cTn id="24" dur="500" fill="hold"/>
                                            <p:tgtEl>
                                              <p:spTgt spid="8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cBhvr additive="base">
                                            <p:cTn id="28" dur="500" fill="hold"/>
                                            <p:tgtEl>
                                              <p:spTgt spid="88"/>
                                            </p:tgtEl>
                                            <p:attrNameLst>
                                              <p:attrName>ppt_x</p:attrName>
                                            </p:attrNameLst>
                                          </p:cBhvr>
                                          <p:tavLst>
                                            <p:tav tm="0">
                                              <p:val>
                                                <p:strVal val="1+#ppt_w/2"/>
                                              </p:val>
                                            </p:tav>
                                            <p:tav tm="100000">
                                              <p:val>
                                                <p:strVal val="#ppt_x"/>
                                              </p:val>
                                            </p:tav>
                                          </p:tavLst>
                                        </p:anim>
                                        <p:anim calcmode="lin" valueType="num">
                                          <p:cBhvr additive="base">
                                            <p:cTn id="29" dur="500" fill="hold"/>
                                            <p:tgtEl>
                                              <p:spTgt spid="8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nodeType="afterEffect">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cBhvr additive="base">
                                            <p:cTn id="33" dur="500" fill="hold"/>
                                            <p:tgtEl>
                                              <p:spTgt spid="91"/>
                                            </p:tgtEl>
                                            <p:attrNameLst>
                                              <p:attrName>ppt_x</p:attrName>
                                            </p:attrNameLst>
                                          </p:cBhvr>
                                          <p:tavLst>
                                            <p:tav tm="0">
                                              <p:val>
                                                <p:strVal val="0-#ppt_w/2"/>
                                              </p:val>
                                            </p:tav>
                                            <p:tav tm="100000">
                                              <p:val>
                                                <p:strVal val="#ppt_x"/>
                                              </p:val>
                                            </p:tav>
                                          </p:tavLst>
                                        </p:anim>
                                        <p:anim calcmode="lin" valueType="num">
                                          <p:cBhvr additive="base">
                                            <p:cTn id="34" dur="500" fill="hold"/>
                                            <p:tgtEl>
                                              <p:spTgt spid="9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94"/>
                                            </p:tgtEl>
                                            <p:attrNameLst>
                                              <p:attrName>style.visibility</p:attrName>
                                            </p:attrNameLst>
                                          </p:cBhvr>
                                          <p:to>
                                            <p:strVal val="visible"/>
                                          </p:to>
                                        </p:set>
                                        <p:anim calcmode="lin" valueType="num">
                                          <p:cBhvr additive="base">
                                            <p:cTn id="38" dur="500" fill="hold"/>
                                            <p:tgtEl>
                                              <p:spTgt spid="94"/>
                                            </p:tgtEl>
                                            <p:attrNameLst>
                                              <p:attrName>ppt_x</p:attrName>
                                            </p:attrNameLst>
                                          </p:cBhvr>
                                          <p:tavLst>
                                            <p:tav tm="0">
                                              <p:val>
                                                <p:strVal val="1+#ppt_w/2"/>
                                              </p:val>
                                            </p:tav>
                                            <p:tav tm="100000">
                                              <p:val>
                                                <p:strVal val="#ppt_x"/>
                                              </p:val>
                                            </p:tav>
                                          </p:tavLst>
                                        </p:anim>
                                        <p:anim calcmode="lin" valueType="num">
                                          <p:cBhvr additive="base">
                                            <p:cTn id="39"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37794" y="1587735"/>
            <a:ext cx="1004399" cy="10043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7189"/>
            <a:r>
              <a:rPr lang="en-US" altLang="zh-CN" sz="3600" b="1" dirty="0">
                <a:solidFill>
                  <a:prstClr val="white"/>
                </a:solidFill>
                <a:latin typeface="微软雅黑" panose="020B0503020204020204" pitchFamily="34" charset="-122"/>
                <a:ea typeface="微软雅黑" panose="020B0503020204020204" pitchFamily="34" charset="-122"/>
              </a:rPr>
              <a:t>A</a:t>
            </a:r>
            <a:endParaRPr lang="zh-HK" altLang="en-US" sz="3600" b="1" dirty="0">
              <a:solidFill>
                <a:prstClr val="white"/>
              </a:solidFill>
              <a:latin typeface="微软雅黑" panose="020B0503020204020204" pitchFamily="34" charset="-122"/>
              <a:ea typeface="微软雅黑" panose="020B0503020204020204" pitchFamily="34" charset="-122"/>
            </a:endParaRPr>
          </a:p>
        </p:txBody>
      </p:sp>
      <p:sp>
        <p:nvSpPr>
          <p:cNvPr id="7" name="椭圆 6"/>
          <p:cNvSpPr/>
          <p:nvPr/>
        </p:nvSpPr>
        <p:spPr>
          <a:xfrm>
            <a:off x="3642194" y="3356749"/>
            <a:ext cx="1004399" cy="10043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7189"/>
            <a:r>
              <a:rPr lang="en-US" altLang="zh-CN" sz="3600" b="1" dirty="0">
                <a:solidFill>
                  <a:prstClr val="white"/>
                </a:solidFill>
                <a:latin typeface="微软雅黑" panose="020B0503020204020204" pitchFamily="34" charset="-122"/>
                <a:ea typeface="微软雅黑" panose="020B0503020204020204" pitchFamily="34" charset="-122"/>
              </a:rPr>
              <a:t>B</a:t>
            </a:r>
            <a:endParaRPr lang="zh-HK" altLang="en-US" sz="3600" b="1" dirty="0">
              <a:solidFill>
                <a:prstClr val="white"/>
              </a:solidFill>
              <a:latin typeface="微软雅黑" panose="020B0503020204020204" pitchFamily="34" charset="-122"/>
              <a:ea typeface="微软雅黑" panose="020B0503020204020204" pitchFamily="34" charset="-122"/>
            </a:endParaRPr>
          </a:p>
        </p:txBody>
      </p:sp>
      <p:sp>
        <p:nvSpPr>
          <p:cNvPr id="8" name="椭圆 7"/>
          <p:cNvSpPr/>
          <p:nvPr/>
        </p:nvSpPr>
        <p:spPr>
          <a:xfrm>
            <a:off x="2637794" y="4977345"/>
            <a:ext cx="1004399" cy="10043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7189"/>
            <a:r>
              <a:rPr lang="en-US" altLang="zh-CN" sz="3600" b="1" dirty="0">
                <a:solidFill>
                  <a:prstClr val="white"/>
                </a:solidFill>
                <a:latin typeface="微软雅黑" panose="020B0503020204020204" pitchFamily="34" charset="-122"/>
                <a:ea typeface="微软雅黑" panose="020B0503020204020204" pitchFamily="34" charset="-122"/>
              </a:rPr>
              <a:t>C</a:t>
            </a:r>
            <a:endParaRPr lang="zh-HK" altLang="en-US" sz="3600" b="1" dirty="0">
              <a:solidFill>
                <a:prstClr val="white"/>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flipV="1">
            <a:off x="1598053" y="2456194"/>
            <a:ext cx="888520" cy="52755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818691" y="3858947"/>
            <a:ext cx="159656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562019" y="4723543"/>
            <a:ext cx="960589" cy="50714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012557" y="1442319"/>
            <a:ext cx="6088665" cy="1375616"/>
            <a:chOff x="4012556" y="1375083"/>
            <a:chExt cx="5516462" cy="1375617"/>
          </a:xfrm>
        </p:grpSpPr>
        <p:sp>
          <p:nvSpPr>
            <p:cNvPr id="12" name="矩形 11"/>
            <p:cNvSpPr/>
            <p:nvPr/>
          </p:nvSpPr>
          <p:spPr>
            <a:xfrm>
              <a:off x="4012556" y="1729714"/>
              <a:ext cx="5516462" cy="1020986"/>
            </a:xfrm>
            <a:prstGeom prst="rect">
              <a:avLst/>
            </a:prstGeom>
          </p:spPr>
          <p:txBody>
            <a:bodyPr wrap="square">
              <a:spAutoFit/>
            </a:bodyPr>
            <a:lstStyle/>
            <a:p>
              <a:pPr defTabSz="457189">
                <a:lnSpc>
                  <a:spcPct val="130000"/>
                </a:lnSpc>
              </a:pPr>
              <a:r>
                <a:rPr lang="zh-CN" altLang="en-US" sz="1600" dirty="0">
                  <a:solidFill>
                    <a:prstClr val="black">
                      <a:lumMod val="75000"/>
                      <a:lumOff val="25000"/>
                    </a:prstClr>
                  </a:solidFill>
                  <a:latin typeface="微软雅黑" pitchFamily="34" charset="-122"/>
                  <a:ea typeface="微软雅黑" pitchFamily="34" charset="-122"/>
                  <a:sym typeface="Arial" panose="020B0604020202020204" pitchFamily="34" charset="0"/>
                </a:rPr>
                <a:t>前端开发全部采用组件化的开发方式，整个网站一共开发了大约</a:t>
              </a:r>
              <a:r>
                <a:rPr lang="en-US" altLang="zh-CN" sz="1600" dirty="0">
                  <a:solidFill>
                    <a:prstClr val="black">
                      <a:lumMod val="75000"/>
                      <a:lumOff val="25000"/>
                    </a:prstClr>
                  </a:solidFill>
                  <a:latin typeface="微软雅黑" pitchFamily="34" charset="-122"/>
                  <a:ea typeface="微软雅黑" pitchFamily="34" charset="-122"/>
                  <a:sym typeface="Arial" panose="020B0604020202020204" pitchFamily="34" charset="0"/>
                </a:rPr>
                <a:t>65</a:t>
              </a:r>
              <a:r>
                <a:rPr lang="zh-CN" altLang="en-US" sz="1600" dirty="0">
                  <a:solidFill>
                    <a:prstClr val="black">
                      <a:lumMod val="75000"/>
                      <a:lumOff val="25000"/>
                    </a:prstClr>
                  </a:solidFill>
                  <a:latin typeface="微软雅黑" pitchFamily="34" charset="-122"/>
                  <a:ea typeface="微软雅黑" pitchFamily="34" charset="-122"/>
                  <a:sym typeface="Arial" panose="020B0604020202020204" pitchFamily="34" charset="0"/>
                </a:rPr>
                <a:t>个组件，页面大部分是自己手写的原生</a:t>
              </a:r>
              <a:r>
                <a:rPr lang="en-US" altLang="zh-CN" sz="1600" dirty="0" err="1">
                  <a:solidFill>
                    <a:prstClr val="black">
                      <a:lumMod val="75000"/>
                      <a:lumOff val="25000"/>
                    </a:prstClr>
                  </a:solidFill>
                  <a:latin typeface="微软雅黑" pitchFamily="34" charset="-122"/>
                  <a:ea typeface="微软雅黑" pitchFamily="34" charset="-122"/>
                  <a:sym typeface="Arial" panose="020B0604020202020204" pitchFamily="34" charset="0"/>
                </a:rPr>
                <a:t>css</a:t>
              </a:r>
              <a:r>
                <a:rPr lang="zh-CN" altLang="en-US" sz="1600" dirty="0">
                  <a:solidFill>
                    <a:prstClr val="black">
                      <a:lumMod val="75000"/>
                      <a:lumOff val="25000"/>
                    </a:prstClr>
                  </a:solidFill>
                  <a:latin typeface="微软雅黑" pitchFamily="34" charset="-122"/>
                  <a:ea typeface="微软雅黑" pitchFamily="34" charset="-122"/>
                  <a:sym typeface="Arial" panose="020B0604020202020204" pitchFamily="34" charset="0"/>
                </a:rPr>
                <a:t>和</a:t>
              </a:r>
              <a:r>
                <a:rPr lang="en-US" altLang="zh-CN" sz="1600" dirty="0">
                  <a:solidFill>
                    <a:prstClr val="black">
                      <a:lumMod val="75000"/>
                      <a:lumOff val="25000"/>
                    </a:prstClr>
                  </a:solidFill>
                  <a:latin typeface="微软雅黑" pitchFamily="34" charset="-122"/>
                  <a:ea typeface="微软雅黑" pitchFamily="34" charset="-122"/>
                  <a:sym typeface="Arial" panose="020B0604020202020204" pitchFamily="34" charset="0"/>
                </a:rPr>
                <a:t>html</a:t>
              </a:r>
              <a:r>
                <a:rPr lang="zh-CN" altLang="en-US" sz="1600" dirty="0">
                  <a:solidFill>
                    <a:prstClr val="black">
                      <a:lumMod val="75000"/>
                      <a:lumOff val="25000"/>
                    </a:prstClr>
                  </a:solidFill>
                  <a:latin typeface="微软雅黑" pitchFamily="34" charset="-122"/>
                  <a:ea typeface="微软雅黑" pitchFamily="34" charset="-122"/>
                  <a:sym typeface="Arial" panose="020B0604020202020204" pitchFamily="34" charset="0"/>
                </a:rPr>
                <a:t>，其中部分采用了</a:t>
              </a:r>
              <a:r>
                <a:rPr lang="en-US" altLang="zh-CN" sz="1600" dirty="0" err="1">
                  <a:solidFill>
                    <a:prstClr val="black">
                      <a:lumMod val="75000"/>
                      <a:lumOff val="25000"/>
                    </a:prstClr>
                  </a:solidFill>
                  <a:latin typeface="微软雅黑" pitchFamily="34" charset="-122"/>
                  <a:ea typeface="微软雅黑" pitchFamily="34" charset="-122"/>
                  <a:sym typeface="Arial" panose="020B0604020202020204" pitchFamily="34" charset="0"/>
                </a:rPr>
                <a:t>elementui</a:t>
              </a:r>
              <a:r>
                <a:rPr lang="zh-CN" altLang="en-US" sz="1600" dirty="0">
                  <a:solidFill>
                    <a:prstClr val="black">
                      <a:lumMod val="75000"/>
                      <a:lumOff val="25000"/>
                    </a:prstClr>
                  </a:solidFill>
                  <a:latin typeface="微软雅黑" pitchFamily="34" charset="-122"/>
                  <a:ea typeface="微软雅黑" pitchFamily="34" charset="-122"/>
                  <a:sym typeface="Arial" panose="020B0604020202020204" pitchFamily="34" charset="0"/>
                </a:rPr>
                <a:t>的栅格系统、表单、文件上传等等。</a:t>
              </a:r>
              <a:endParaRPr lang="en-US" altLang="zh-CN" sz="1600"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42"/>
            <p:cNvSpPr txBox="1"/>
            <p:nvPr/>
          </p:nvSpPr>
          <p:spPr>
            <a:xfrm>
              <a:off x="4012556" y="1375083"/>
              <a:ext cx="2374014" cy="379656"/>
            </a:xfrm>
            <a:prstGeom prst="rect">
              <a:avLst/>
            </a:prstGeom>
            <a:noFill/>
          </p:spPr>
          <p:txBody>
            <a:bodyPr wrap="square" rtlCol="0">
              <a:spAutoFit/>
            </a:bodyPr>
            <a:lstStyle/>
            <a:p>
              <a:pPr defTabSz="457189"/>
              <a:r>
                <a:rPr lang="en-US" altLang="zh-CN" sz="1867" b="1"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A </a:t>
              </a:r>
              <a:r>
                <a:rPr lang="zh-CN" altLang="en-US" sz="1867" b="1"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前端实现</a:t>
              </a:r>
            </a:p>
          </p:txBody>
        </p:sp>
      </p:grpSp>
      <p:grpSp>
        <p:nvGrpSpPr>
          <p:cNvPr id="5" name="组合 4"/>
          <p:cNvGrpSpPr/>
          <p:nvPr/>
        </p:nvGrpSpPr>
        <p:grpSpPr>
          <a:xfrm>
            <a:off x="4873534" y="3199999"/>
            <a:ext cx="6088665" cy="1375614"/>
            <a:chOff x="4873534" y="3109566"/>
            <a:chExt cx="5516462" cy="1375613"/>
          </a:xfrm>
        </p:grpSpPr>
        <p:sp>
          <p:nvSpPr>
            <p:cNvPr id="14" name="矩形 13"/>
            <p:cNvSpPr/>
            <p:nvPr/>
          </p:nvSpPr>
          <p:spPr>
            <a:xfrm>
              <a:off x="4873534" y="3464195"/>
              <a:ext cx="5516462" cy="1020984"/>
            </a:xfrm>
            <a:prstGeom prst="rect">
              <a:avLst/>
            </a:prstGeom>
          </p:spPr>
          <p:txBody>
            <a:bodyPr wrap="square">
              <a:spAutoFit/>
            </a:bodyPr>
            <a:lstStyle/>
            <a:p>
              <a:pPr defTabSz="457189">
                <a:lnSpc>
                  <a:spcPct val="130000"/>
                </a:lnSpc>
              </a:pPr>
              <a:r>
                <a:rPr lang="zh-CN" altLang="en-US" sz="1600"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后台使用</a:t>
              </a:r>
              <a:r>
                <a:rPr lang="en-US" altLang="zh-CN" sz="1600" dirty="0" err="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node.js+express</a:t>
              </a:r>
              <a:r>
                <a:rPr lang="zh-CN" altLang="en-US" sz="1600"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框架实现，实现接口大约</a:t>
              </a:r>
              <a:r>
                <a:rPr lang="en-US" altLang="zh-CN" sz="1600"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80</a:t>
              </a:r>
              <a:r>
                <a:rPr lang="zh-CN" altLang="en-US" sz="1600"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个，采用的是</a:t>
              </a:r>
              <a:r>
                <a:rPr lang="en-US" altLang="zh-CN" sz="1600" dirty="0" err="1">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mvc</a:t>
              </a:r>
              <a:r>
                <a:rPr lang="zh-CN" altLang="en-US" sz="1600"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的模式，请求路由，控制器、数据模型的方式，并且有完整的数据库操作库。</a:t>
              </a:r>
              <a:endParaRPr lang="en-US" altLang="zh-CN" sz="1600"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44"/>
            <p:cNvSpPr txBox="1"/>
            <p:nvPr/>
          </p:nvSpPr>
          <p:spPr>
            <a:xfrm>
              <a:off x="4873534" y="3109566"/>
              <a:ext cx="2374014" cy="379656"/>
            </a:xfrm>
            <a:prstGeom prst="rect">
              <a:avLst/>
            </a:prstGeom>
            <a:noFill/>
          </p:spPr>
          <p:txBody>
            <a:bodyPr wrap="square" rtlCol="0">
              <a:spAutoFit/>
            </a:bodyPr>
            <a:lstStyle/>
            <a:p>
              <a:pPr defTabSz="457189"/>
              <a:r>
                <a:rPr lang="en-US" altLang="zh-CN" sz="1867" b="1"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B </a:t>
              </a:r>
              <a:r>
                <a:rPr lang="zh-CN" altLang="en-US" sz="1867" b="1"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后台实现</a:t>
              </a:r>
            </a:p>
          </p:txBody>
        </p:sp>
      </p:grpSp>
      <p:grpSp>
        <p:nvGrpSpPr>
          <p:cNvPr id="19" name="组合 18"/>
          <p:cNvGrpSpPr/>
          <p:nvPr/>
        </p:nvGrpSpPr>
        <p:grpSpPr>
          <a:xfrm>
            <a:off x="4012557" y="4841523"/>
            <a:ext cx="6088665" cy="1375616"/>
            <a:chOff x="4012556" y="5002204"/>
            <a:chExt cx="5516462" cy="1375617"/>
          </a:xfrm>
        </p:grpSpPr>
        <p:sp>
          <p:nvSpPr>
            <p:cNvPr id="16" name="矩形 15"/>
            <p:cNvSpPr/>
            <p:nvPr/>
          </p:nvSpPr>
          <p:spPr>
            <a:xfrm>
              <a:off x="4012556" y="5356835"/>
              <a:ext cx="5516462" cy="1020986"/>
            </a:xfrm>
            <a:prstGeom prst="rect">
              <a:avLst/>
            </a:prstGeom>
          </p:spPr>
          <p:txBody>
            <a:bodyPr wrap="square">
              <a:spAutoFit/>
            </a:bodyPr>
            <a:lstStyle/>
            <a:p>
              <a:pPr defTabSz="457189">
                <a:lnSpc>
                  <a:spcPct val="130000"/>
                </a:lnSpc>
              </a:pPr>
              <a:r>
                <a:rPr lang="zh-CN" altLang="en-US" sz="1600" dirty="0">
                  <a:solidFill>
                    <a:prstClr val="black">
                      <a:lumMod val="75000"/>
                      <a:lumOff val="25000"/>
                    </a:prstClr>
                  </a:solidFill>
                  <a:latin typeface="微软雅黑" pitchFamily="34" charset="-122"/>
                  <a:ea typeface="微软雅黑" pitchFamily="34" charset="-122"/>
                  <a:sym typeface="Arial" panose="020B0604020202020204" pitchFamily="34" charset="0"/>
                </a:rPr>
                <a:t>数据库是整个平台的基石，该平台使用的是</a:t>
              </a:r>
              <a:r>
                <a:rPr lang="en-US" altLang="zh-CN" sz="1600" dirty="0" err="1">
                  <a:solidFill>
                    <a:prstClr val="black">
                      <a:lumMod val="75000"/>
                      <a:lumOff val="25000"/>
                    </a:prstClr>
                  </a:solidFill>
                  <a:latin typeface="微软雅黑" pitchFamily="34" charset="-122"/>
                  <a:ea typeface="微软雅黑" pitchFamily="34" charset="-122"/>
                  <a:sym typeface="Arial" panose="020B0604020202020204" pitchFamily="34" charset="0"/>
                </a:rPr>
                <a:t>mysql</a:t>
              </a:r>
              <a:r>
                <a:rPr lang="zh-CN" altLang="en-US" sz="1600" dirty="0">
                  <a:solidFill>
                    <a:prstClr val="black">
                      <a:lumMod val="75000"/>
                      <a:lumOff val="25000"/>
                    </a:prstClr>
                  </a:solidFill>
                  <a:latin typeface="微软雅黑" pitchFamily="34" charset="-122"/>
                  <a:ea typeface="微软雅黑" pitchFamily="34" charset="-122"/>
                  <a:sym typeface="Arial" panose="020B0604020202020204" pitchFamily="34" charset="0"/>
                </a:rPr>
                <a:t>数据库，在</a:t>
              </a:r>
              <a:r>
                <a:rPr lang="en-US" altLang="zh-CN" sz="1600" dirty="0">
                  <a:solidFill>
                    <a:prstClr val="black">
                      <a:lumMod val="75000"/>
                      <a:lumOff val="25000"/>
                    </a:prstClr>
                  </a:solidFill>
                  <a:latin typeface="微软雅黑" pitchFamily="34" charset="-122"/>
                  <a:ea typeface="微软雅黑" pitchFamily="34" charset="-122"/>
                  <a:sym typeface="Arial" panose="020B0604020202020204" pitchFamily="34" charset="0"/>
                </a:rPr>
                <a:t>node</a:t>
              </a:r>
              <a:r>
                <a:rPr lang="zh-CN" altLang="en-US" sz="1600" dirty="0">
                  <a:solidFill>
                    <a:prstClr val="black">
                      <a:lumMod val="75000"/>
                      <a:lumOff val="25000"/>
                    </a:prstClr>
                  </a:solidFill>
                  <a:latin typeface="微软雅黑" pitchFamily="34" charset="-122"/>
                  <a:ea typeface="微软雅黑" pitchFamily="34" charset="-122"/>
                  <a:sym typeface="Arial" panose="020B0604020202020204" pitchFamily="34" charset="0"/>
                </a:rPr>
                <a:t>中，有完整的链接</a:t>
              </a:r>
              <a:r>
                <a:rPr lang="en-US" altLang="zh-CN" sz="1600" dirty="0" err="1">
                  <a:solidFill>
                    <a:prstClr val="black">
                      <a:lumMod val="75000"/>
                      <a:lumOff val="25000"/>
                    </a:prstClr>
                  </a:solidFill>
                  <a:latin typeface="微软雅黑" pitchFamily="34" charset="-122"/>
                  <a:ea typeface="微软雅黑" pitchFamily="34" charset="-122"/>
                  <a:sym typeface="Arial" panose="020B0604020202020204" pitchFamily="34" charset="0"/>
                </a:rPr>
                <a:t>mysql</a:t>
              </a:r>
              <a:r>
                <a:rPr lang="zh-CN" altLang="en-US" sz="1600" dirty="0">
                  <a:solidFill>
                    <a:prstClr val="black">
                      <a:lumMod val="75000"/>
                      <a:lumOff val="25000"/>
                    </a:prstClr>
                  </a:solidFill>
                  <a:latin typeface="微软雅黑" pitchFamily="34" charset="-122"/>
                  <a:ea typeface="微软雅黑" pitchFamily="34" charset="-122"/>
                  <a:sym typeface="Arial" panose="020B0604020202020204" pitchFamily="34" charset="0"/>
                </a:rPr>
                <a:t>的库，链接和操作数据表简单高效，为系统的开发带来便利。</a:t>
              </a:r>
              <a:endParaRPr lang="en-US" altLang="zh-CN" sz="1600"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46"/>
            <p:cNvSpPr txBox="1"/>
            <p:nvPr/>
          </p:nvSpPr>
          <p:spPr>
            <a:xfrm>
              <a:off x="4012556" y="5002204"/>
              <a:ext cx="2374014" cy="379656"/>
            </a:xfrm>
            <a:prstGeom prst="rect">
              <a:avLst/>
            </a:prstGeom>
            <a:noFill/>
          </p:spPr>
          <p:txBody>
            <a:bodyPr wrap="square" rtlCol="0">
              <a:spAutoFit/>
            </a:bodyPr>
            <a:lstStyle/>
            <a:p>
              <a:pPr defTabSz="457189"/>
              <a:r>
                <a:rPr lang="en-US" altLang="zh-CN" sz="1867" b="1"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C </a:t>
              </a:r>
              <a:r>
                <a:rPr lang="zh-CN" altLang="en-US" sz="1867" b="1" dirty="0">
                  <a:solidFill>
                    <a:prstClr val="black">
                      <a:lumMod val="75000"/>
                      <a:lumOff val="25000"/>
                    </a:prstClr>
                  </a:solidFill>
                  <a:latin typeface="Arial" panose="020B0604020202020204" pitchFamily="34" charset="0"/>
                  <a:ea typeface="微软雅黑" panose="020B0503020204020204" pitchFamily="34" charset="-122"/>
                  <a:sym typeface="Arial" panose="020B0604020202020204" pitchFamily="34" charset="0"/>
                </a:rPr>
                <a:t>数据库</a:t>
              </a:r>
            </a:p>
          </p:txBody>
        </p:sp>
      </p:grpSp>
      <p:pic>
        <p:nvPicPr>
          <p:cNvPr id="18" name="图片 17"/>
          <p:cNvPicPr>
            <a:picLocks noChangeAspect="1"/>
          </p:cNvPicPr>
          <p:nvPr/>
        </p:nvPicPr>
        <p:blipFill rotWithShape="1">
          <a:blip r:embed="rId3">
            <a:duotone>
              <a:schemeClr val="accent1">
                <a:shade val="45000"/>
                <a:satMod val="135000"/>
              </a:schemeClr>
              <a:prstClr val="white"/>
            </a:duotone>
          </a:blip>
          <a:srcRect l="48604"/>
          <a:stretch/>
        </p:blipFill>
        <p:spPr>
          <a:xfrm>
            <a:off x="1" y="2158068"/>
            <a:ext cx="1623327" cy="3158577"/>
          </a:xfrm>
          <a:prstGeom prst="rect">
            <a:avLst/>
          </a:prstGeom>
        </p:spPr>
      </p:pic>
      <p:sp>
        <p:nvSpPr>
          <p:cNvPr id="22" name="矩形 21"/>
          <p:cNvSpPr>
            <a:spLocks noChangeArrowheads="1"/>
          </p:cNvSpPr>
          <p:nvPr/>
        </p:nvSpPr>
        <p:spPr bwMode="auto">
          <a:xfrm>
            <a:off x="634918" y="237124"/>
            <a:ext cx="1887690"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457189">
              <a:buNone/>
            </a:pPr>
            <a:r>
              <a:rPr lang="zh-CN" altLang="en-US" b="1" dirty="0">
                <a:solidFill>
                  <a:srgbClr val="071F65"/>
                </a:solidFill>
                <a:latin typeface="Arial" panose="020B0604020202020204" pitchFamily="34" charset="0"/>
              </a:rPr>
              <a:t>具体实现</a:t>
            </a:r>
          </a:p>
        </p:txBody>
      </p:sp>
      <p:sp>
        <p:nvSpPr>
          <p:cNvPr id="23" name="等腰三角形 22"/>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spTree>
    <p:extLst>
      <p:ext uri="{BB962C8B-B14F-4D97-AF65-F5344CB8AC3E}">
        <p14:creationId xmlns:p14="http://schemas.microsoft.com/office/powerpoint/2010/main" val="1878504932"/>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0-#ppt_w/2"/>
                                          </p:val>
                                        </p:tav>
                                        <p:tav tm="100000">
                                          <p:val>
                                            <p:strVal val="#ppt_x"/>
                                          </p:val>
                                        </p:tav>
                                      </p:tavLst>
                                    </p:anim>
                                    <p:anim calcmode="lin" valueType="num">
                                      <p:cBhvr additive="base">
                                        <p:cTn id="17" dur="500" fill="hold"/>
                                        <p:tgtEl>
                                          <p:spTgt spid="18"/>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8"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8"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par>
                          <p:cTn id="48" fill="hold">
                            <p:stCondLst>
                              <p:cond delay="4500"/>
                            </p:stCondLst>
                            <p:childTnLst>
                              <p:par>
                                <p:cTn id="49" presetID="22" presetClass="entr" presetSubtype="8"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2" grpId="0"/>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a:spLocks noChangeArrowheads="1"/>
          </p:cNvSpPr>
          <p:nvPr/>
        </p:nvSpPr>
        <p:spPr bwMode="auto">
          <a:xfrm>
            <a:off x="634918" y="237124"/>
            <a:ext cx="1066953"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457189">
              <a:buNone/>
            </a:pPr>
            <a:r>
              <a:rPr lang="zh-CN" altLang="en-US" b="1" dirty="0">
                <a:solidFill>
                  <a:srgbClr val="071F65"/>
                </a:solidFill>
                <a:latin typeface="Arial" panose="020B0604020202020204" pitchFamily="34" charset="0"/>
              </a:rPr>
              <a:t>总结</a:t>
            </a:r>
          </a:p>
        </p:txBody>
      </p:sp>
      <p:sp>
        <p:nvSpPr>
          <p:cNvPr id="20" name="等腰三角形 19"/>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sp>
        <p:nvSpPr>
          <p:cNvPr id="21" name="Freeform 5"/>
          <p:cNvSpPr>
            <a:spLocks/>
          </p:cNvSpPr>
          <p:nvPr/>
        </p:nvSpPr>
        <p:spPr bwMode="auto">
          <a:xfrm>
            <a:off x="1541880" y="2710972"/>
            <a:ext cx="2239157" cy="201884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p:spPr>
        <p:txBody>
          <a:bodyPr vert="horz" wrap="square" lIns="121920" tIns="60960" rIns="121920" bIns="60960" numCol="1" anchor="t" anchorCtr="0" compatLnSpc="1">
            <a:prstTxWarp prst="textNoShape">
              <a:avLst/>
            </a:prstTxWarp>
          </a:bodyPr>
          <a:lstStyle/>
          <a:p>
            <a:pPr defTabSz="457189"/>
            <a:endParaRPr lang="zh-CN" altLang="en-US" sz="1867">
              <a:solidFill>
                <a:prstClr val="black"/>
              </a:solidFill>
              <a:latin typeface="Arial"/>
              <a:ea typeface="微软雅黑"/>
            </a:endParaRPr>
          </a:p>
        </p:txBody>
      </p:sp>
      <p:sp>
        <p:nvSpPr>
          <p:cNvPr id="22" name="TextBox 21"/>
          <p:cNvSpPr txBox="1"/>
          <p:nvPr/>
        </p:nvSpPr>
        <p:spPr>
          <a:xfrm>
            <a:off x="2055668" y="3145881"/>
            <a:ext cx="1211581" cy="114890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defTabSz="457189"/>
            <a:r>
              <a:rPr lang="zh-CN" altLang="en-US" sz="3733" b="1" dirty="0">
                <a:solidFill>
                  <a:prstClr val="white"/>
                </a:solidFill>
              </a:rPr>
              <a:t>总结观点</a:t>
            </a:r>
          </a:p>
        </p:txBody>
      </p:sp>
      <p:sp>
        <p:nvSpPr>
          <p:cNvPr id="23" name="圆角矩形 22"/>
          <p:cNvSpPr/>
          <p:nvPr/>
        </p:nvSpPr>
        <p:spPr>
          <a:xfrm>
            <a:off x="4745440" y="1950266"/>
            <a:ext cx="5492016" cy="60224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24" name="Freeform 5"/>
          <p:cNvSpPr>
            <a:spLocks/>
          </p:cNvSpPr>
          <p:nvPr/>
        </p:nvSpPr>
        <p:spPr bwMode="auto">
          <a:xfrm>
            <a:off x="3884619" y="2222384"/>
            <a:ext cx="730021" cy="2996024"/>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pPr defTabSz="457189"/>
            <a:endParaRPr lang="zh-CN" altLang="en-US" sz="1867">
              <a:solidFill>
                <a:prstClr val="black"/>
              </a:solidFill>
              <a:latin typeface="Arial"/>
              <a:ea typeface="微软雅黑"/>
            </a:endParaRPr>
          </a:p>
        </p:txBody>
      </p:sp>
      <p:sp>
        <p:nvSpPr>
          <p:cNvPr id="25" name="圆角矩形 24"/>
          <p:cNvSpPr/>
          <p:nvPr/>
        </p:nvSpPr>
        <p:spPr>
          <a:xfrm>
            <a:off x="4745440" y="2929458"/>
            <a:ext cx="5492016" cy="60224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26" name="圆角矩形 25"/>
          <p:cNvSpPr/>
          <p:nvPr/>
        </p:nvSpPr>
        <p:spPr>
          <a:xfrm>
            <a:off x="4745440" y="3908650"/>
            <a:ext cx="5492016" cy="60224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27" name="圆角矩形 26"/>
          <p:cNvSpPr/>
          <p:nvPr/>
        </p:nvSpPr>
        <p:spPr>
          <a:xfrm>
            <a:off x="4745440" y="4887841"/>
            <a:ext cx="5492016" cy="60224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28" name="TextBox 27"/>
          <p:cNvSpPr txBox="1"/>
          <p:nvPr/>
        </p:nvSpPr>
        <p:spPr>
          <a:xfrm>
            <a:off x="5170123" y="2147685"/>
            <a:ext cx="4608512" cy="218008"/>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defTabSz="457189">
              <a:lnSpc>
                <a:spcPts val="1733"/>
              </a:lnSpc>
            </a:pPr>
            <a:r>
              <a:rPr lang="zh-CN" altLang="en-US" sz="1600" dirty="0">
                <a:solidFill>
                  <a:prstClr val="white"/>
                </a:solidFill>
              </a:rPr>
              <a:t>总结性观点之一，条目根据您的需求请酌情增减。</a:t>
            </a:r>
            <a:endParaRPr lang="en-US" altLang="zh-CN" sz="1600" dirty="0">
              <a:solidFill>
                <a:prstClr val="white"/>
              </a:solidFill>
            </a:endParaRPr>
          </a:p>
        </p:txBody>
      </p:sp>
      <p:sp>
        <p:nvSpPr>
          <p:cNvPr id="29" name="TextBox 28"/>
          <p:cNvSpPr txBox="1"/>
          <p:nvPr/>
        </p:nvSpPr>
        <p:spPr>
          <a:xfrm>
            <a:off x="5170123" y="3119439"/>
            <a:ext cx="4608512" cy="218008"/>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defTabSz="457189">
              <a:lnSpc>
                <a:spcPts val="1733"/>
              </a:lnSpc>
            </a:pPr>
            <a:r>
              <a:rPr lang="zh-CN" altLang="en-US" sz="1600" dirty="0">
                <a:solidFill>
                  <a:prstClr val="white"/>
                </a:solidFill>
              </a:rPr>
              <a:t>总结性观点之二，条目根据您的需求请酌情增减。</a:t>
            </a:r>
            <a:endParaRPr lang="en-US" altLang="zh-CN" sz="1600" dirty="0">
              <a:solidFill>
                <a:prstClr val="white"/>
              </a:solidFill>
            </a:endParaRPr>
          </a:p>
        </p:txBody>
      </p:sp>
      <p:sp>
        <p:nvSpPr>
          <p:cNvPr id="30" name="TextBox 29"/>
          <p:cNvSpPr txBox="1"/>
          <p:nvPr/>
        </p:nvSpPr>
        <p:spPr>
          <a:xfrm>
            <a:off x="5170123" y="4098631"/>
            <a:ext cx="4608512" cy="218008"/>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defTabSz="457189">
              <a:lnSpc>
                <a:spcPts val="1733"/>
              </a:lnSpc>
            </a:pPr>
            <a:r>
              <a:rPr lang="zh-CN" altLang="en-US" sz="1600" dirty="0">
                <a:solidFill>
                  <a:prstClr val="white"/>
                </a:solidFill>
              </a:rPr>
              <a:t>总结性观点之三，条目根据您的需求请酌情增减。</a:t>
            </a:r>
            <a:endParaRPr lang="en-US" altLang="zh-CN" sz="1600" dirty="0">
              <a:solidFill>
                <a:prstClr val="white"/>
              </a:solidFill>
            </a:endParaRPr>
          </a:p>
        </p:txBody>
      </p:sp>
      <p:sp>
        <p:nvSpPr>
          <p:cNvPr id="31" name="TextBox 30"/>
          <p:cNvSpPr txBox="1"/>
          <p:nvPr/>
        </p:nvSpPr>
        <p:spPr>
          <a:xfrm>
            <a:off x="5170123" y="5077822"/>
            <a:ext cx="4608512" cy="218008"/>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defTabSz="457189">
              <a:lnSpc>
                <a:spcPts val="1733"/>
              </a:lnSpc>
            </a:pPr>
            <a:r>
              <a:rPr lang="zh-CN" altLang="en-US" sz="1600" dirty="0">
                <a:solidFill>
                  <a:prstClr val="white"/>
                </a:solidFill>
              </a:rPr>
              <a:t>总结性观点之四，条目根据您的需求请酌情增减。</a:t>
            </a:r>
            <a:endParaRPr lang="en-US" altLang="zh-CN" sz="1600" dirty="0">
              <a:solidFill>
                <a:prstClr val="white"/>
              </a:solidFill>
            </a:endParaRPr>
          </a:p>
        </p:txBody>
      </p:sp>
    </p:spTree>
    <p:extLst>
      <p:ext uri="{BB962C8B-B14F-4D97-AF65-F5344CB8AC3E}">
        <p14:creationId xmlns:p14="http://schemas.microsoft.com/office/powerpoint/2010/main" val="4135940047"/>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0"/>
                                        <p:tgtEl>
                                          <p:spTgt spid="22"/>
                                        </p:tgtEl>
                                      </p:cBhvr>
                                    </p:animEffect>
                                    <p:anim calcmode="lin" valueType="num">
                                      <p:cBhvr>
                                        <p:cTn id="18" dur="2000" fill="hold"/>
                                        <p:tgtEl>
                                          <p:spTgt spid="22"/>
                                        </p:tgtEl>
                                        <p:attrNameLst>
                                          <p:attrName>ppt_w</p:attrName>
                                        </p:attrNameLst>
                                      </p:cBhvr>
                                      <p:tavLst>
                                        <p:tav tm="0" fmla="#ppt_w*sin(2.5*pi*$)">
                                          <p:val>
                                            <p:fltVal val="0"/>
                                          </p:val>
                                        </p:tav>
                                        <p:tav tm="100000">
                                          <p:val>
                                            <p:fltVal val="1"/>
                                          </p:val>
                                        </p:tav>
                                      </p:tavLst>
                                    </p:anim>
                                    <p:anim calcmode="lin" valueType="num">
                                      <p:cBhvr>
                                        <p:cTn id="19" dur="2000" fill="hold"/>
                                        <p:tgtEl>
                                          <p:spTgt spid="22"/>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2000"/>
                                        <p:tgtEl>
                                          <p:spTgt spid="21"/>
                                        </p:tgtEl>
                                      </p:cBhvr>
                                    </p:animEffect>
                                    <p:anim calcmode="lin" valueType="num">
                                      <p:cBhvr>
                                        <p:cTn id="23" dur="2000" fill="hold"/>
                                        <p:tgtEl>
                                          <p:spTgt spid="21"/>
                                        </p:tgtEl>
                                        <p:attrNameLst>
                                          <p:attrName>ppt_w</p:attrName>
                                        </p:attrNameLst>
                                      </p:cBhvr>
                                      <p:tavLst>
                                        <p:tav tm="0" fmla="#ppt_w*sin(2.5*pi*$)">
                                          <p:val>
                                            <p:fltVal val="0"/>
                                          </p:val>
                                        </p:tav>
                                        <p:tav tm="100000">
                                          <p:val>
                                            <p:fltVal val="1"/>
                                          </p:val>
                                        </p:tav>
                                      </p:tavLst>
                                    </p:anim>
                                    <p:anim calcmode="lin" valueType="num">
                                      <p:cBhvr>
                                        <p:cTn id="24" dur="2000" fill="hold"/>
                                        <p:tgtEl>
                                          <p:spTgt spid="21"/>
                                        </p:tgtEl>
                                        <p:attrNameLst>
                                          <p:attrName>ppt_h</p:attrName>
                                        </p:attrNameLst>
                                      </p:cBhvr>
                                      <p:tavLst>
                                        <p:tav tm="0">
                                          <p:val>
                                            <p:strVal val="#ppt_h"/>
                                          </p:val>
                                        </p:tav>
                                        <p:tav tm="100000">
                                          <p:val>
                                            <p:strVal val="#ppt_h"/>
                                          </p:val>
                                        </p:tav>
                                      </p:tavLst>
                                    </p:anim>
                                  </p:childTnLst>
                                </p:cTn>
                              </p:par>
                            </p:childTnLst>
                          </p:cTn>
                        </p:par>
                        <p:par>
                          <p:cTn id="25" fill="hold">
                            <p:stCondLst>
                              <p:cond delay="2000"/>
                            </p:stCondLst>
                            <p:childTnLst>
                              <p:par>
                                <p:cTn id="26" presetID="16" presetClass="entr" presetSubtype="26"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Horizontal)">
                                      <p:cBhvr>
                                        <p:cTn id="28" dur="500"/>
                                        <p:tgtEl>
                                          <p:spTgt spid="24"/>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par>
                          <p:cTn id="43" fill="hold">
                            <p:stCondLst>
                              <p:cond delay="3500"/>
                            </p:stCondLst>
                            <p:childTnLst>
                              <p:par>
                                <p:cTn id="44" presetID="22" presetClass="entr" presetSubtype="8"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par>
                          <p:cTn id="50" fill="hold">
                            <p:stCondLst>
                              <p:cond delay="4000"/>
                            </p:stCondLst>
                            <p:childTnLst>
                              <p:par>
                                <p:cTn id="51" presetID="22" presetClass="entr" presetSubtype="8"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left)">
                                      <p:cBhvr>
                                        <p:cTn id="53" dur="500"/>
                                        <p:tgtEl>
                                          <p:spTgt spid="2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P spid="22" grpId="0"/>
      <p:bldP spid="23" grpId="0" animBg="1"/>
      <p:bldP spid="24" grpId="0" animBg="1"/>
      <p:bldP spid="25" grpId="0" animBg="1"/>
      <p:bldP spid="26" grpId="0" animBg="1"/>
      <p:bldP spid="27" grpId="0" animBg="1"/>
      <p:bldP spid="28" grpId="0"/>
      <p:bldP spid="29" grpId="0"/>
      <p:bldP spid="30"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5"/>
          <p:cNvSpPr txBox="1"/>
          <p:nvPr/>
        </p:nvSpPr>
        <p:spPr>
          <a:xfrm>
            <a:off x="5515815" y="4669251"/>
            <a:ext cx="1378904" cy="379656"/>
          </a:xfrm>
          <a:prstGeom prst="rect">
            <a:avLst/>
          </a:prstGeom>
          <a:noFill/>
        </p:spPr>
        <p:txBody>
          <a:bodyPr wrap="none" lIns="91440" tIns="45720" rIns="91440" bIns="45720" rtlCol="0">
            <a:spAutoFit/>
          </a:bodyPr>
          <a:lstStyle/>
          <a:p>
            <a:pPr defTabSz="457189"/>
            <a:r>
              <a:rPr lang="zh-CN" altLang="en-US" sz="1867" b="1" dirty="0">
                <a:solidFill>
                  <a:srgbClr val="071F65"/>
                </a:solidFill>
                <a:latin typeface="微软雅黑" panose="020B0503020204020204" pitchFamily="34" charset="-122"/>
                <a:ea typeface="微软雅黑" panose="020B0503020204020204" pitchFamily="34" charset="-122"/>
                <a:cs typeface="微软雅黑"/>
              </a:rPr>
              <a:t>导师：苗华</a:t>
            </a:r>
            <a:endParaRPr lang="zh-CN" altLang="en-US" sz="1867" b="1" dirty="0">
              <a:solidFill>
                <a:prstClr val="black"/>
              </a:solidFill>
              <a:latin typeface="微软雅黑" panose="020B0503020204020204" pitchFamily="34" charset="-122"/>
              <a:ea typeface="微软雅黑" panose="020B0503020204020204" pitchFamily="34" charset="-122"/>
              <a:cs typeface="微软雅黑"/>
            </a:endParaRPr>
          </a:p>
        </p:txBody>
      </p:sp>
      <p:sp>
        <p:nvSpPr>
          <p:cNvPr id="26" name="矩形 25"/>
          <p:cNvSpPr/>
          <p:nvPr/>
        </p:nvSpPr>
        <p:spPr>
          <a:xfrm>
            <a:off x="3390108" y="4669251"/>
            <a:ext cx="1856598" cy="379656"/>
          </a:xfrm>
          <a:prstGeom prst="rect">
            <a:avLst/>
          </a:prstGeom>
        </p:spPr>
        <p:txBody>
          <a:bodyPr wrap="none" lIns="91440" tIns="45720" rIns="91440" bIns="45720">
            <a:spAutoFit/>
          </a:bodyPr>
          <a:lstStyle/>
          <a:p>
            <a:pPr defTabSz="457189"/>
            <a:r>
              <a:rPr kumimoji="1" lang="zh-CN" altLang="en-US" sz="1867" b="1" dirty="0">
                <a:solidFill>
                  <a:srgbClr val="071F65"/>
                </a:solidFill>
                <a:latin typeface="微软雅黑" panose="020B0503020204020204" pitchFamily="34" charset="-122"/>
                <a:ea typeface="微软雅黑" panose="020B0503020204020204" pitchFamily="34" charset="-122"/>
                <a:cs typeface="微软雅黑"/>
              </a:rPr>
              <a:t>答辩人：贾成均</a:t>
            </a:r>
            <a:endParaRPr kumimoji="1" lang="en-US" altLang="zh-CN" sz="1867" b="1" dirty="0">
              <a:solidFill>
                <a:prstClr val="black"/>
              </a:solidFill>
              <a:latin typeface="微软雅黑" panose="020B0503020204020204" pitchFamily="34" charset="-122"/>
              <a:ea typeface="微软雅黑" panose="020B0503020204020204" pitchFamily="34" charset="-122"/>
              <a:cs typeface="微软雅黑"/>
            </a:endParaRPr>
          </a:p>
        </p:txBody>
      </p:sp>
      <p:sp>
        <p:nvSpPr>
          <p:cNvPr id="27" name="矩形 26"/>
          <p:cNvSpPr/>
          <p:nvPr/>
        </p:nvSpPr>
        <p:spPr>
          <a:xfrm>
            <a:off x="3278655" y="2589103"/>
            <a:ext cx="7785980" cy="1118319"/>
          </a:xfrm>
          <a:prstGeom prst="rect">
            <a:avLst/>
          </a:prstGeom>
        </p:spPr>
        <p:txBody>
          <a:bodyPr wrap="square" lIns="91440" tIns="45720" rIns="91440" bIns="45720">
            <a:spAutoFit/>
          </a:bodyPr>
          <a:lstStyle/>
          <a:p>
            <a:pPr defTabSz="457189"/>
            <a:r>
              <a:rPr lang="zh-CN" altLang="en-US" sz="6667" b="1" dirty="0">
                <a:solidFill>
                  <a:srgbClr val="071F65"/>
                </a:solidFill>
                <a:latin typeface="微软雅黑"/>
                <a:ea typeface="微软雅黑"/>
              </a:rPr>
              <a:t>演示完毕 谢谢观看</a:t>
            </a:r>
          </a:p>
        </p:txBody>
      </p:sp>
      <p:cxnSp>
        <p:nvCxnSpPr>
          <p:cNvPr id="28" name="直接连接符 27"/>
          <p:cNvCxnSpPr/>
          <p:nvPr/>
        </p:nvCxnSpPr>
        <p:spPr>
          <a:xfrm flipH="1">
            <a:off x="3390108" y="3866885"/>
            <a:ext cx="6709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Freeform 5"/>
          <p:cNvSpPr>
            <a:spLocks noEditPoints="1"/>
          </p:cNvSpPr>
          <p:nvPr/>
        </p:nvSpPr>
        <p:spPr bwMode="auto">
          <a:xfrm>
            <a:off x="1" y="1552169"/>
            <a:ext cx="2387969" cy="3826419"/>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headEnd/>
            <a:tailEnd/>
          </a:ln>
        </p:spPr>
        <p:txBody>
          <a:bodyPr vert="horz" wrap="square" lIns="121920" tIns="60960" rIns="121920" bIns="60960" numCol="1" anchor="t" anchorCtr="0" compatLnSpc="1">
            <a:prstTxWarp prst="textNoShape">
              <a:avLst/>
            </a:prstTxWarp>
          </a:bodyPr>
          <a:lstStyle/>
          <a:p>
            <a:pPr defTabSz="457189"/>
            <a:endParaRPr lang="zh-CN" altLang="en-US" sz="1867">
              <a:solidFill>
                <a:prstClr val="black"/>
              </a:solidFill>
              <a:latin typeface="Arial"/>
              <a:ea typeface="微软雅黑"/>
            </a:endParaRPr>
          </a:p>
        </p:txBody>
      </p:sp>
      <p:sp>
        <p:nvSpPr>
          <p:cNvPr id="32" name="Freeform 6"/>
          <p:cNvSpPr>
            <a:spLocks noEditPoints="1"/>
          </p:cNvSpPr>
          <p:nvPr/>
        </p:nvSpPr>
        <p:spPr bwMode="auto">
          <a:xfrm>
            <a:off x="2296560" y="2937549"/>
            <a:ext cx="182819"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pPr defTabSz="457189"/>
            <a:endParaRPr lang="zh-CN" altLang="en-US" sz="1867">
              <a:solidFill>
                <a:prstClr val="black"/>
              </a:solidFill>
              <a:latin typeface="Arial"/>
              <a:ea typeface="微软雅黑"/>
            </a:endParaRPr>
          </a:p>
        </p:txBody>
      </p:sp>
      <p:pic>
        <p:nvPicPr>
          <p:cNvPr id="11" name="图片 10" descr="C:/Users/DELL/AppData/Local/Temp/kaimatting/20201124141301/output_aiMatting_20201124141307.pngoutput_aiMatting_20201124141307">
            <a:extLst>
              <a:ext uri="{FF2B5EF4-FFF2-40B4-BE49-F238E27FC236}">
                <a16:creationId xmlns:a16="http://schemas.microsoft.com/office/drawing/2014/main" id="{F79047AF-6B6D-4B35-B590-189D0B288F8F}"/>
              </a:ext>
            </a:extLst>
          </p:cNvPr>
          <p:cNvPicPr>
            <a:picLocks noChangeAspect="1"/>
          </p:cNvPicPr>
          <p:nvPr/>
        </p:nvPicPr>
        <p:blipFill>
          <a:blip r:embed="rId3"/>
          <a:stretch>
            <a:fillRect/>
          </a:stretch>
        </p:blipFill>
        <p:spPr>
          <a:xfrm>
            <a:off x="3243498" y="677622"/>
            <a:ext cx="1240390" cy="1240390"/>
          </a:xfrm>
          <a:prstGeom prst="rect">
            <a:avLst/>
          </a:prstGeom>
        </p:spPr>
      </p:pic>
      <p:sp>
        <p:nvSpPr>
          <p:cNvPr id="15" name="文本框 14">
            <a:extLst>
              <a:ext uri="{FF2B5EF4-FFF2-40B4-BE49-F238E27FC236}">
                <a16:creationId xmlns:a16="http://schemas.microsoft.com/office/drawing/2014/main" id="{246D67FE-F044-47BD-990A-10DB6D775DF6}"/>
              </a:ext>
            </a:extLst>
          </p:cNvPr>
          <p:cNvSpPr txBox="1"/>
          <p:nvPr/>
        </p:nvSpPr>
        <p:spPr>
          <a:xfrm>
            <a:off x="4599326" y="974651"/>
            <a:ext cx="6097384" cy="646331"/>
          </a:xfrm>
          <a:prstGeom prst="rect">
            <a:avLst/>
          </a:prstGeom>
          <a:noFill/>
        </p:spPr>
        <p:txBody>
          <a:bodyPr wrap="square">
            <a:spAutoFit/>
          </a:bodyPr>
          <a:lstStyle/>
          <a:p>
            <a:r>
              <a:rPr lang="zh-CN" altLang="en-US" sz="3600" b="1" dirty="0">
                <a:solidFill>
                  <a:prstClr val="black"/>
                </a:solidFill>
                <a:latin typeface="微软雅黑" panose="020B0503020204020204" pitchFamily="34" charset="-122"/>
                <a:ea typeface="微软雅黑" panose="020B0503020204020204" pitchFamily="34" charset="-122"/>
              </a:rPr>
              <a:t>重庆理工大学</a:t>
            </a:r>
            <a:endParaRPr lang="zh-CN" altLang="en-US" sz="3600" dirty="0">
              <a:latin typeface="+mj-ea"/>
              <a:ea typeface="+mj-ea"/>
            </a:endParaRPr>
          </a:p>
        </p:txBody>
      </p:sp>
      <p:sp>
        <p:nvSpPr>
          <p:cNvPr id="16" name="矩形 15">
            <a:extLst>
              <a:ext uri="{FF2B5EF4-FFF2-40B4-BE49-F238E27FC236}">
                <a16:creationId xmlns:a16="http://schemas.microsoft.com/office/drawing/2014/main" id="{683D108E-4846-4478-B380-7EBFA5D45199}"/>
              </a:ext>
            </a:extLst>
          </p:cNvPr>
          <p:cNvSpPr/>
          <p:nvPr/>
        </p:nvSpPr>
        <p:spPr>
          <a:xfrm>
            <a:off x="3372002" y="2239812"/>
            <a:ext cx="5397925" cy="379656"/>
          </a:xfrm>
          <a:prstGeom prst="rect">
            <a:avLst/>
          </a:prstGeom>
        </p:spPr>
        <p:txBody>
          <a:bodyPr wrap="square" lIns="91440" tIns="45720" rIns="91440" bIns="45720">
            <a:spAutoFit/>
          </a:bodyPr>
          <a:lstStyle/>
          <a:p>
            <a:pPr defTabSz="457189"/>
            <a:r>
              <a:rPr lang="zh-CN" altLang="en-US" sz="1867" b="1" dirty="0">
                <a:solidFill>
                  <a:prstClr val="black"/>
                </a:solidFill>
                <a:latin typeface="微软雅黑" panose="020B0503020204020204" pitchFamily="34" charset="-122"/>
                <a:ea typeface="微软雅黑" panose="020B0503020204020204" pitchFamily="34" charset="-122"/>
              </a:rPr>
              <a:t>重庆理工大学</a:t>
            </a:r>
            <a:r>
              <a:rPr lang="en-US" altLang="zh-CN" sz="1867" b="1" dirty="0">
                <a:solidFill>
                  <a:prstClr val="black"/>
                </a:solidFill>
                <a:latin typeface="微软雅黑" panose="020B0503020204020204" pitchFamily="34" charset="-122"/>
                <a:ea typeface="微软雅黑" panose="020B0503020204020204" pitchFamily="34" charset="-122"/>
              </a:rPr>
              <a:t>2021</a:t>
            </a:r>
            <a:r>
              <a:rPr lang="zh-CN" altLang="en-US" sz="1867" b="1" dirty="0">
                <a:solidFill>
                  <a:prstClr val="black"/>
                </a:solidFill>
                <a:latin typeface="微软雅黑" panose="020B0503020204020204" pitchFamily="34" charset="-122"/>
                <a:ea typeface="微软雅黑" panose="020B0503020204020204" pitchFamily="34" charset="-122"/>
              </a:rPr>
              <a:t>届信息管理与信息系统 </a:t>
            </a:r>
            <a:r>
              <a:rPr lang="en-US" altLang="zh-CN" sz="1867" b="1" dirty="0">
                <a:solidFill>
                  <a:prstClr val="black"/>
                </a:solidFill>
                <a:latin typeface="微软雅黑" panose="020B0503020204020204" pitchFamily="34" charset="-122"/>
                <a:ea typeface="微软雅黑" panose="020B0503020204020204" pitchFamily="34" charset="-122"/>
              </a:rPr>
              <a:t>1</a:t>
            </a:r>
            <a:r>
              <a:rPr lang="zh-CN" altLang="en-US" sz="1867" b="1" dirty="0">
                <a:solidFill>
                  <a:prstClr val="black"/>
                </a:solidFill>
                <a:latin typeface="微软雅黑" panose="020B0503020204020204" pitchFamily="34" charset="-122"/>
                <a:ea typeface="微软雅黑" panose="020B0503020204020204" pitchFamily="34" charset="-122"/>
              </a:rPr>
              <a:t>班</a:t>
            </a:r>
          </a:p>
        </p:txBody>
      </p:sp>
    </p:spTree>
    <p:extLst>
      <p:ext uri="{BB962C8B-B14F-4D97-AF65-F5344CB8AC3E}">
        <p14:creationId xmlns:p14="http://schemas.microsoft.com/office/powerpoint/2010/main" val="2746752657"/>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1000"/>
                                        <p:tgtEl>
                                          <p:spTgt spid="27"/>
                                        </p:tgtEl>
                                      </p:cBhvr>
                                    </p:animEffect>
                                    <p:anim calcmode="lin" valueType="num">
                                      <p:cBhvr>
                                        <p:cTn id="16" dur="1000" fill="hold"/>
                                        <p:tgtEl>
                                          <p:spTgt spid="27"/>
                                        </p:tgtEl>
                                        <p:attrNameLst>
                                          <p:attrName>ppt_x</p:attrName>
                                        </p:attrNameLst>
                                      </p:cBhvr>
                                      <p:tavLst>
                                        <p:tav tm="0">
                                          <p:val>
                                            <p:strVal val="#ppt_x"/>
                                          </p:val>
                                        </p:tav>
                                        <p:tav tm="100000">
                                          <p:val>
                                            <p:strVal val="#ppt_x"/>
                                          </p:val>
                                        </p:tav>
                                      </p:tavLst>
                                    </p:anim>
                                    <p:anim calcmode="lin" valueType="num">
                                      <p:cBhvr>
                                        <p:cTn id="17" dur="1000" fill="hold"/>
                                        <p:tgtEl>
                                          <p:spTgt spid="2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left)">
                                      <p:cBhvr>
                                        <p:cTn id="21" dur="500"/>
                                        <p:tgtEl>
                                          <p:spTgt spid="28"/>
                                        </p:tgtEl>
                                      </p:cBhvr>
                                    </p:animEffect>
                                  </p:childTnLst>
                                </p:cTn>
                              </p:par>
                            </p:childTnLst>
                          </p:cTn>
                        </p:par>
                        <p:par>
                          <p:cTn id="22" fill="hold">
                            <p:stCondLst>
                              <p:cond delay="2500"/>
                            </p:stCondLst>
                            <p:childTnLst>
                              <p:par>
                                <p:cTn id="23" presetID="2" presetClass="entr" presetSubtype="2"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1+#ppt_w/2"/>
                                          </p:val>
                                        </p:tav>
                                        <p:tav tm="100000">
                                          <p:val>
                                            <p:strVal val="#ppt_x"/>
                                          </p:val>
                                        </p:tav>
                                      </p:tavLst>
                                    </p:anim>
                                    <p:anim calcmode="lin" valueType="num">
                                      <p:cBhvr additive="base">
                                        <p:cTn id="26" dur="500" fill="hold"/>
                                        <p:tgtEl>
                                          <p:spTgt spid="26"/>
                                        </p:tgtEl>
                                        <p:attrNameLst>
                                          <p:attrName>ppt_y</p:attrName>
                                        </p:attrNameLst>
                                      </p:cBhvr>
                                      <p:tavLst>
                                        <p:tav tm="0">
                                          <p:val>
                                            <p:strVal val="#ppt_y"/>
                                          </p:val>
                                        </p:tav>
                                        <p:tav tm="100000">
                                          <p:val>
                                            <p:strVal val="#ppt_y"/>
                                          </p:val>
                                        </p:tav>
                                      </p:tavLst>
                                    </p:anim>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1+#ppt_w/2"/>
                                          </p:val>
                                        </p:tav>
                                        <p:tav tm="100000">
                                          <p:val>
                                            <p:strVal val="#ppt_x"/>
                                          </p:val>
                                        </p:tav>
                                      </p:tavLst>
                                    </p:anim>
                                    <p:anim calcmode="lin" valueType="num">
                                      <p:cBhvr additive="base">
                                        <p:cTn id="31" dur="500" fill="hold"/>
                                        <p:tgtEl>
                                          <p:spTgt spid="13"/>
                                        </p:tgtEl>
                                        <p:attrNameLst>
                                          <p:attrName>ppt_y</p:attrName>
                                        </p:attrNameLst>
                                      </p:cBhvr>
                                      <p:tavLst>
                                        <p:tav tm="0">
                                          <p:val>
                                            <p:strVal val="#ppt_y"/>
                                          </p:val>
                                        </p:tav>
                                        <p:tav tm="100000">
                                          <p:val>
                                            <p:strVal val="#ppt_y"/>
                                          </p:val>
                                        </p:tav>
                                      </p:tavLst>
                                    </p:anim>
                                  </p:childTnLst>
                                </p:cTn>
                              </p:par>
                              <p:par>
                                <p:cTn id="32" presetID="14" presetClass="entr" presetSubtype="1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randombar(horizontal)">
                                      <p:cBhvr>
                                        <p:cTn id="37" dur="500"/>
                                        <p:tgtEl>
                                          <p:spTgt spid="15"/>
                                        </p:tgtEl>
                                      </p:cBhvr>
                                    </p:animEffect>
                                  </p:childTnLst>
                                </p:cTn>
                              </p:par>
                            </p:childTnLst>
                          </p:cTn>
                        </p:par>
                        <p:par>
                          <p:cTn id="38" fill="hold">
                            <p:stCondLst>
                              <p:cond delay="3500"/>
                            </p:stCondLst>
                            <p:childTnLst>
                              <p:par>
                                <p:cTn id="39" presetID="14" presetClass="entr" presetSubtype="10"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randombar(horizontal)">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27" grpId="0"/>
      <p:bldP spid="31" grpId="0" animBg="1"/>
      <p:bldP spid="32" grpId="0" animBg="1"/>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4188" y="622441"/>
            <a:ext cx="1528413" cy="1528413"/>
            <a:chOff x="1602769" y="143838"/>
            <a:chExt cx="1331936" cy="1331936"/>
          </a:xfrm>
        </p:grpSpPr>
        <p:sp>
          <p:nvSpPr>
            <p:cNvPr id="4" name="椭圆 3"/>
            <p:cNvSpPr/>
            <p:nvPr/>
          </p:nvSpPr>
          <p:spPr>
            <a:xfrm>
              <a:off x="1602769" y="143838"/>
              <a:ext cx="1331936" cy="1331936"/>
            </a:xfrm>
            <a:prstGeom prst="ellipse">
              <a:avLst/>
            </a:prstGeom>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146" name="TextBox 145"/>
            <p:cNvSpPr txBox="1"/>
            <p:nvPr/>
          </p:nvSpPr>
          <p:spPr>
            <a:xfrm>
              <a:off x="1679041" y="396413"/>
              <a:ext cx="1189310" cy="563245"/>
            </a:xfrm>
            <a:prstGeom prst="rect">
              <a:avLst/>
            </a:prstGeom>
            <a:noFill/>
          </p:spPr>
          <p:txBody>
            <a:bodyPr wrap="square" rtlCol="0">
              <a:spAutoFit/>
            </a:bodyPr>
            <a:lstStyle/>
            <a:p>
              <a:pPr algn="ctr" defTabSz="457189"/>
              <a:r>
                <a:rPr lang="zh-CN" altLang="en-US" sz="3600" b="1" dirty="0">
                  <a:solidFill>
                    <a:prstClr val="white"/>
                  </a:solidFill>
                  <a:latin typeface="微软雅黑" pitchFamily="34" charset="-122"/>
                  <a:ea typeface="微软雅黑" pitchFamily="34" charset="-122"/>
                </a:rPr>
                <a:t>目录</a:t>
              </a:r>
            </a:p>
          </p:txBody>
        </p:sp>
        <p:sp>
          <p:nvSpPr>
            <p:cNvPr id="147" name="TextBox 146"/>
            <p:cNvSpPr txBox="1"/>
            <p:nvPr/>
          </p:nvSpPr>
          <p:spPr>
            <a:xfrm>
              <a:off x="1638153" y="937949"/>
              <a:ext cx="1263808" cy="277208"/>
            </a:xfrm>
            <a:prstGeom prst="rect">
              <a:avLst/>
            </a:prstGeom>
            <a:noFill/>
          </p:spPr>
          <p:txBody>
            <a:bodyPr wrap="square" rtlCol="0">
              <a:spAutoFit/>
            </a:bodyPr>
            <a:lstStyle/>
            <a:p>
              <a:pPr algn="ctr" defTabSz="457189"/>
              <a:r>
                <a:rPr lang="en-US" altLang="zh-CN" sz="1467" dirty="0">
                  <a:solidFill>
                    <a:prstClr val="white"/>
                  </a:solidFill>
                  <a:latin typeface="微软雅黑" pitchFamily="34" charset="-122"/>
                  <a:ea typeface="微软雅黑" pitchFamily="34" charset="-122"/>
                </a:rPr>
                <a:t>CONTENTS</a:t>
              </a:r>
              <a:endParaRPr lang="zh-CN" altLang="en-US" sz="1467" dirty="0">
                <a:solidFill>
                  <a:prstClr val="white"/>
                </a:solidFill>
                <a:latin typeface="微软雅黑" pitchFamily="34" charset="-122"/>
                <a:ea typeface="微软雅黑" pitchFamily="34" charset="-122"/>
              </a:endParaRPr>
            </a:p>
          </p:txBody>
        </p:sp>
      </p:grpSp>
      <p:sp>
        <p:nvSpPr>
          <p:cNvPr id="9" name="Freeform 5"/>
          <p:cNvSpPr>
            <a:spLocks/>
          </p:cNvSpPr>
          <p:nvPr/>
        </p:nvSpPr>
        <p:spPr bwMode="auto">
          <a:xfrm>
            <a:off x="3177" y="3017035"/>
            <a:ext cx="12188825" cy="1446568"/>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189"/>
            <a:endParaRPr lang="zh-CN" altLang="en-US" sz="1867">
              <a:solidFill>
                <a:prstClr val="black"/>
              </a:solidFill>
              <a:latin typeface="Arial"/>
              <a:ea typeface="微软雅黑"/>
            </a:endParaRPr>
          </a:p>
        </p:txBody>
      </p:sp>
      <p:sp>
        <p:nvSpPr>
          <p:cNvPr id="44" name="矩形 30"/>
          <p:cNvSpPr>
            <a:spLocks noChangeArrowheads="1"/>
          </p:cNvSpPr>
          <p:nvPr/>
        </p:nvSpPr>
        <p:spPr bwMode="auto">
          <a:xfrm>
            <a:off x="887766" y="4893422"/>
            <a:ext cx="1387875" cy="4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r>
              <a:rPr lang="zh-CN" altLang="en-US" sz="2000" b="1" dirty="0">
                <a:solidFill>
                  <a:srgbClr val="071F65"/>
                </a:solidFill>
                <a:sym typeface="微软雅黑" pitchFamily="34" charset="-122"/>
              </a:rPr>
              <a:t>题目概述</a:t>
            </a:r>
          </a:p>
        </p:txBody>
      </p:sp>
      <p:sp>
        <p:nvSpPr>
          <p:cNvPr id="46" name="矩形 64"/>
          <p:cNvSpPr>
            <a:spLocks noChangeArrowheads="1"/>
          </p:cNvSpPr>
          <p:nvPr/>
        </p:nvSpPr>
        <p:spPr bwMode="auto">
          <a:xfrm>
            <a:off x="3943500" y="4820063"/>
            <a:ext cx="2068801" cy="4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r>
              <a:rPr lang="zh-CN" altLang="en-US" sz="2000" b="1" dirty="0">
                <a:solidFill>
                  <a:srgbClr val="071F65"/>
                </a:solidFill>
                <a:sym typeface="微软雅黑" pitchFamily="34" charset="-122"/>
              </a:rPr>
              <a:t>系统分析</a:t>
            </a:r>
          </a:p>
        </p:txBody>
      </p:sp>
      <p:sp>
        <p:nvSpPr>
          <p:cNvPr id="47" name="矩形 66"/>
          <p:cNvSpPr>
            <a:spLocks noChangeArrowheads="1"/>
          </p:cNvSpPr>
          <p:nvPr/>
        </p:nvSpPr>
        <p:spPr bwMode="auto">
          <a:xfrm>
            <a:off x="6603874" y="3859141"/>
            <a:ext cx="2700245" cy="4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r>
              <a:rPr lang="zh-CN" altLang="en-US" sz="2000" b="1" dirty="0">
                <a:solidFill>
                  <a:srgbClr val="071F65"/>
                </a:solidFill>
                <a:sym typeface="微软雅黑" pitchFamily="34" charset="-122"/>
              </a:rPr>
              <a:t>系统设计</a:t>
            </a:r>
          </a:p>
        </p:txBody>
      </p:sp>
      <p:grpSp>
        <p:nvGrpSpPr>
          <p:cNvPr id="48" name="组合 47"/>
          <p:cNvGrpSpPr/>
          <p:nvPr/>
        </p:nvGrpSpPr>
        <p:grpSpPr>
          <a:xfrm>
            <a:off x="1088011" y="3675719"/>
            <a:ext cx="999564" cy="1001764"/>
            <a:chOff x="3437020" y="1033173"/>
            <a:chExt cx="863676" cy="865577"/>
          </a:xfrm>
        </p:grpSpPr>
        <p:sp>
          <p:nvSpPr>
            <p:cNvPr id="49" name="椭圆 18"/>
            <p:cNvSpPr>
              <a:spLocks noChangeArrowheads="1"/>
            </p:cNvSpPr>
            <p:nvPr/>
          </p:nvSpPr>
          <p:spPr bwMode="auto">
            <a:xfrm>
              <a:off x="3437020" y="1033173"/>
              <a:ext cx="863676" cy="865577"/>
            </a:xfrm>
            <a:prstGeom prst="ellipse">
              <a:avLst/>
            </a:prstGeom>
            <a:solidFill>
              <a:schemeClr val="accent1"/>
            </a:solidFill>
            <a:ln w="38100">
              <a:solidFill>
                <a:schemeClr val="bg1">
                  <a:lumMod val="75000"/>
                </a:schemeClr>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pic>
          <p:nvPicPr>
            <p:cNvPr id="50" name="图片 49"/>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grpSp>
        <p:nvGrpSpPr>
          <p:cNvPr id="52" name="组合 51"/>
          <p:cNvGrpSpPr/>
          <p:nvPr/>
        </p:nvGrpSpPr>
        <p:grpSpPr>
          <a:xfrm>
            <a:off x="4478119" y="3660500"/>
            <a:ext cx="999564" cy="1001764"/>
            <a:chOff x="3437020" y="2074814"/>
            <a:chExt cx="863676" cy="865577"/>
          </a:xfrm>
        </p:grpSpPr>
        <p:sp>
          <p:nvSpPr>
            <p:cNvPr id="53" name="椭圆 19"/>
            <p:cNvSpPr>
              <a:spLocks noChangeArrowheads="1"/>
            </p:cNvSpPr>
            <p:nvPr/>
          </p:nvSpPr>
          <p:spPr bwMode="auto">
            <a:xfrm>
              <a:off x="3437020" y="2074814"/>
              <a:ext cx="863676" cy="865577"/>
            </a:xfrm>
            <a:prstGeom prst="ellipse">
              <a:avLst/>
            </a:prstGeom>
            <a:solidFill>
              <a:schemeClr val="accent1"/>
            </a:solidFill>
            <a:ln w="38100">
              <a:solidFill>
                <a:schemeClr val="bg1">
                  <a:lumMod val="75000"/>
                </a:schemeClr>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pic>
          <p:nvPicPr>
            <p:cNvPr id="54" name="图片 5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pSp>
        <p:nvGrpSpPr>
          <p:cNvPr id="55" name="组合 54"/>
          <p:cNvGrpSpPr/>
          <p:nvPr/>
        </p:nvGrpSpPr>
        <p:grpSpPr>
          <a:xfrm>
            <a:off x="7370203" y="2660575"/>
            <a:ext cx="999564" cy="999925"/>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accent1"/>
            </a:solidFill>
            <a:ln w="38100">
              <a:solidFill>
                <a:schemeClr val="bg1">
                  <a:lumMod val="75000"/>
                </a:schemeClr>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dirty="0">
                <a:solidFill>
                  <a:srgbClr val="FFFFFF"/>
                </a:solidFill>
                <a:sym typeface="微软雅黑" pitchFamily="3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a:spLocks/>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6"/>
              <p:cNvSpPr>
                <a:spLocks/>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7"/>
              <p:cNvSpPr>
                <a:spLocks/>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8"/>
              <p:cNvSpPr>
                <a:spLocks/>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pPr defTabSz="457189"/>
                <a:endParaRPr lang="zh-CN" altLang="en-US" sz="186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4" name="组合 23">
            <a:extLst>
              <a:ext uri="{FF2B5EF4-FFF2-40B4-BE49-F238E27FC236}">
                <a16:creationId xmlns:a16="http://schemas.microsoft.com/office/drawing/2014/main" id="{92AE1752-ED79-4A4F-B8B4-F58931A2DDC8}"/>
              </a:ext>
            </a:extLst>
          </p:cNvPr>
          <p:cNvGrpSpPr/>
          <p:nvPr/>
        </p:nvGrpSpPr>
        <p:grpSpPr>
          <a:xfrm>
            <a:off x="10430311" y="2879412"/>
            <a:ext cx="999564" cy="1001763"/>
            <a:chOff x="3437020" y="5246272"/>
            <a:chExt cx="863676" cy="865576"/>
          </a:xfrm>
        </p:grpSpPr>
        <p:sp>
          <p:nvSpPr>
            <p:cNvPr id="25" name="椭圆 21">
              <a:extLst>
                <a:ext uri="{FF2B5EF4-FFF2-40B4-BE49-F238E27FC236}">
                  <a16:creationId xmlns:a16="http://schemas.microsoft.com/office/drawing/2014/main" id="{2C66B1AD-F844-4F23-B4BF-0EFC6B243D57}"/>
                </a:ext>
              </a:extLst>
            </p:cNvPr>
            <p:cNvSpPr>
              <a:spLocks noChangeArrowheads="1"/>
            </p:cNvSpPr>
            <p:nvPr/>
          </p:nvSpPr>
          <p:spPr bwMode="auto">
            <a:xfrm>
              <a:off x="3437020" y="5246272"/>
              <a:ext cx="863676" cy="865576"/>
            </a:xfrm>
            <a:prstGeom prst="ellipse">
              <a:avLst/>
            </a:prstGeom>
            <a:solidFill>
              <a:schemeClr val="accent1"/>
            </a:solidFill>
            <a:ln w="38100">
              <a:solidFill>
                <a:schemeClr val="bg1">
                  <a:lumMod val="75000"/>
                </a:schemeClr>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sp>
          <p:nvSpPr>
            <p:cNvPr id="26" name="Freeform 9">
              <a:extLst>
                <a:ext uri="{FF2B5EF4-FFF2-40B4-BE49-F238E27FC236}">
                  <a16:creationId xmlns:a16="http://schemas.microsoft.com/office/drawing/2014/main" id="{4BAD894B-3812-4C9E-ABB9-444F5970B8E7}"/>
                </a:ext>
              </a:extLst>
            </p:cNvPr>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457189"/>
              <a:endParaRPr lang="zh-CN" altLang="en-US" sz="1867">
                <a:solidFill>
                  <a:prstClr val="black"/>
                </a:solidFill>
                <a:latin typeface="Arial"/>
                <a:ea typeface="微软雅黑"/>
              </a:endParaRPr>
            </a:p>
          </p:txBody>
        </p:sp>
      </p:grpSp>
      <p:sp>
        <p:nvSpPr>
          <p:cNvPr id="27" name="矩形 68">
            <a:extLst>
              <a:ext uri="{FF2B5EF4-FFF2-40B4-BE49-F238E27FC236}">
                <a16:creationId xmlns:a16="http://schemas.microsoft.com/office/drawing/2014/main" id="{7A55C171-BF82-4CB4-96F9-36D8FD0B3240}"/>
              </a:ext>
            </a:extLst>
          </p:cNvPr>
          <p:cNvSpPr>
            <a:spLocks noChangeArrowheads="1"/>
          </p:cNvSpPr>
          <p:nvPr/>
        </p:nvSpPr>
        <p:spPr bwMode="auto">
          <a:xfrm>
            <a:off x="9627676" y="4103019"/>
            <a:ext cx="2651547" cy="43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r>
              <a:rPr lang="zh-CN" altLang="en-US" sz="2000" b="1" dirty="0">
                <a:solidFill>
                  <a:srgbClr val="071F65"/>
                </a:solidFill>
                <a:sym typeface="微软雅黑" pitchFamily="34" charset="-122"/>
              </a:rPr>
              <a:t>总结</a:t>
            </a:r>
          </a:p>
        </p:txBody>
      </p:sp>
    </p:spTree>
    <p:extLst>
      <p:ext uri="{BB962C8B-B14F-4D97-AF65-F5344CB8AC3E}">
        <p14:creationId xmlns:p14="http://schemas.microsoft.com/office/powerpoint/2010/main" val="2448440339"/>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ppt_x"/>
                                          </p:val>
                                        </p:tav>
                                        <p:tav tm="100000">
                                          <p:val>
                                            <p:strVal val="#ppt_x"/>
                                          </p:val>
                                        </p:tav>
                                      </p:tavLst>
                                    </p:anim>
                                    <p:anim calcmode="lin" valueType="num">
                                      <p:cBhvr additive="base">
                                        <p:cTn id="17" dur="500" fill="hold"/>
                                        <p:tgtEl>
                                          <p:spTgt spid="48"/>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left)">
                                      <p:cBhvr>
                                        <p:cTn id="21" dur="500"/>
                                        <p:tgtEl>
                                          <p:spTgt spid="44"/>
                                        </p:tgtEl>
                                      </p:cBhvr>
                                    </p:animEffect>
                                  </p:childTnLst>
                                </p:cTn>
                              </p:par>
                            </p:childTnLst>
                          </p:cTn>
                        </p:par>
                        <p:par>
                          <p:cTn id="22" fill="hold">
                            <p:stCondLst>
                              <p:cond delay="2500"/>
                            </p:stCondLst>
                            <p:childTnLst>
                              <p:par>
                                <p:cTn id="23" presetID="2" presetClass="entr" presetSubtype="1"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fill="hold"/>
                                        <p:tgtEl>
                                          <p:spTgt spid="52"/>
                                        </p:tgtEl>
                                        <p:attrNameLst>
                                          <p:attrName>ppt_x</p:attrName>
                                        </p:attrNameLst>
                                      </p:cBhvr>
                                      <p:tavLst>
                                        <p:tav tm="0">
                                          <p:val>
                                            <p:strVal val="#ppt_x"/>
                                          </p:val>
                                        </p:tav>
                                        <p:tav tm="100000">
                                          <p:val>
                                            <p:strVal val="#ppt_x"/>
                                          </p:val>
                                        </p:tav>
                                      </p:tavLst>
                                    </p:anim>
                                    <p:anim calcmode="lin" valueType="num">
                                      <p:cBhvr additive="base">
                                        <p:cTn id="26" dur="500" fill="hold"/>
                                        <p:tgtEl>
                                          <p:spTgt spid="52"/>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500"/>
                                        <p:tgtEl>
                                          <p:spTgt spid="46"/>
                                        </p:tgtEl>
                                      </p:cBhvr>
                                    </p:animEffect>
                                  </p:childTnLst>
                                </p:cTn>
                              </p:par>
                            </p:childTnLst>
                          </p:cTn>
                        </p:par>
                        <p:par>
                          <p:cTn id="31" fill="hold">
                            <p:stCondLst>
                              <p:cond delay="3500"/>
                            </p:stCondLst>
                            <p:childTnLst>
                              <p:par>
                                <p:cTn id="32" presetID="2" presetClass="entr" presetSubtype="1" fill="hold" nodeType="afterEffect">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cBhvr additive="base">
                                        <p:cTn id="34" dur="500" fill="hold"/>
                                        <p:tgtEl>
                                          <p:spTgt spid="55"/>
                                        </p:tgtEl>
                                        <p:attrNameLst>
                                          <p:attrName>ppt_x</p:attrName>
                                        </p:attrNameLst>
                                      </p:cBhvr>
                                      <p:tavLst>
                                        <p:tav tm="0">
                                          <p:val>
                                            <p:strVal val="#ppt_x"/>
                                          </p:val>
                                        </p:tav>
                                        <p:tav tm="100000">
                                          <p:val>
                                            <p:strVal val="#ppt_x"/>
                                          </p:val>
                                        </p:tav>
                                      </p:tavLst>
                                    </p:anim>
                                    <p:anim calcmode="lin" valueType="num">
                                      <p:cBhvr additive="base">
                                        <p:cTn id="35" dur="500" fill="hold"/>
                                        <p:tgtEl>
                                          <p:spTgt spid="55"/>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childTnLst>
                          </p:cTn>
                        </p:par>
                        <p:par>
                          <p:cTn id="40" fill="hold">
                            <p:stCondLst>
                              <p:cond delay="4500"/>
                            </p:stCondLst>
                            <p:childTnLst>
                              <p:par>
                                <p:cTn id="41" presetID="2" presetClass="entr" presetSubtype="1"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4" grpId="0"/>
      <p:bldP spid="46" grpId="0"/>
      <p:bldP spid="47"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8"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7189"/>
            <a:endParaRPr lang="zh-CN" altLang="en-US" sz="2400">
              <a:solidFill>
                <a:prstClr val="white"/>
              </a:solidFill>
              <a:latin typeface="Arial"/>
              <a:ea typeface="微软雅黑"/>
            </a:endParaRPr>
          </a:p>
        </p:txBody>
      </p:sp>
      <p:sp>
        <p:nvSpPr>
          <p:cNvPr id="37" name="梯形 36"/>
          <p:cNvSpPr/>
          <p:nvPr/>
        </p:nvSpPr>
        <p:spPr>
          <a:xfrm rot="5400000">
            <a:off x="1331640" y="636804"/>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7189"/>
            <a:endParaRPr lang="zh-CN" altLang="en-US" sz="2400">
              <a:solidFill>
                <a:prstClr val="white"/>
              </a:solidFill>
              <a:latin typeface="Arial"/>
              <a:ea typeface="微软雅黑"/>
            </a:endParaRPr>
          </a:p>
        </p:txBody>
      </p:sp>
      <p:sp>
        <p:nvSpPr>
          <p:cNvPr id="27" name="文本框 2"/>
          <p:cNvSpPr txBox="1"/>
          <p:nvPr/>
        </p:nvSpPr>
        <p:spPr>
          <a:xfrm>
            <a:off x="3729079" y="2556165"/>
            <a:ext cx="1164101" cy="1200329"/>
          </a:xfrm>
          <a:prstGeom prst="rect">
            <a:avLst/>
          </a:prstGeom>
          <a:noFill/>
        </p:spPr>
        <p:txBody>
          <a:bodyPr wrap="none" lIns="91440" tIns="45720" rIns="91440" bIns="45720" rtlCol="0">
            <a:spAutoFit/>
          </a:bodyPr>
          <a:lstStyle/>
          <a:p>
            <a:pPr defTabSz="457189"/>
            <a:r>
              <a:rPr lang="en-US" altLang="zh-CN" sz="1867" b="1" dirty="0">
                <a:solidFill>
                  <a:prstClr val="white"/>
                </a:solidFill>
                <a:latin typeface="Arial"/>
                <a:ea typeface="微软雅黑"/>
              </a:rPr>
              <a:t>Part</a:t>
            </a:r>
            <a:r>
              <a:rPr lang="en-US" altLang="zh-CN" sz="7200" b="1" dirty="0">
                <a:solidFill>
                  <a:prstClr val="white"/>
                </a:solidFill>
                <a:latin typeface="Arial"/>
                <a:ea typeface="微软雅黑"/>
              </a:rPr>
              <a:t>1</a:t>
            </a:r>
            <a:endParaRPr lang="zh-CN" altLang="en-US" sz="7200" b="1" dirty="0">
              <a:solidFill>
                <a:prstClr val="white"/>
              </a:solidFill>
              <a:latin typeface="Arial"/>
              <a:ea typeface="微软雅黑"/>
            </a:endParaRPr>
          </a:p>
        </p:txBody>
      </p:sp>
      <p:sp>
        <p:nvSpPr>
          <p:cNvPr id="29" name="矩形 28"/>
          <p:cNvSpPr/>
          <p:nvPr/>
        </p:nvSpPr>
        <p:spPr>
          <a:xfrm>
            <a:off x="5638798" y="2692405"/>
            <a:ext cx="2646878" cy="830997"/>
          </a:xfrm>
          <a:prstGeom prst="rect">
            <a:avLst/>
          </a:prstGeom>
        </p:spPr>
        <p:txBody>
          <a:bodyPr wrap="none" lIns="91440" tIns="45720" rIns="91440" bIns="45720">
            <a:spAutoFit/>
          </a:bodyPr>
          <a:lstStyle/>
          <a:p>
            <a:pPr defTabSz="457189"/>
            <a:r>
              <a:rPr lang="zh-CN" altLang="en-US" sz="4800" b="1" dirty="0">
                <a:solidFill>
                  <a:prstClr val="white"/>
                </a:solidFill>
                <a:latin typeface="Arial"/>
                <a:ea typeface="微软雅黑"/>
              </a:rPr>
              <a:t>题目概述</a:t>
            </a:r>
          </a:p>
        </p:txBody>
      </p:sp>
      <p:grpSp>
        <p:nvGrpSpPr>
          <p:cNvPr id="31" name="组合 30"/>
          <p:cNvGrpSpPr/>
          <p:nvPr/>
        </p:nvGrpSpPr>
        <p:grpSpPr>
          <a:xfrm>
            <a:off x="8428833" y="2366027"/>
            <a:ext cx="1790874" cy="1484810"/>
            <a:chOff x="9140243" y="2649839"/>
            <a:chExt cx="1790874" cy="1484809"/>
          </a:xfrm>
        </p:grpSpPr>
        <p:sp>
          <p:nvSpPr>
            <p:cNvPr id="32" name="矩形 31"/>
            <p:cNvSpPr/>
            <p:nvPr/>
          </p:nvSpPr>
          <p:spPr>
            <a:xfrm>
              <a:off x="9140243" y="2649839"/>
              <a:ext cx="1552027" cy="379656"/>
            </a:xfrm>
            <a:prstGeom prst="rect">
              <a:avLst/>
            </a:prstGeom>
          </p:spPr>
          <p:txBody>
            <a:bodyPr wrap="none">
              <a:spAutoFit/>
            </a:bodyPr>
            <a:lstStyle/>
            <a:p>
              <a:pPr defTabSz="457189">
                <a:spcBef>
                  <a:spcPct val="0"/>
                </a:spcBef>
              </a:pPr>
              <a:r>
                <a:rPr kumimoji="1" lang="en-US" altLang="zh-CN" sz="1867" dirty="0">
                  <a:solidFill>
                    <a:prstClr val="white"/>
                  </a:solidFill>
                  <a:latin typeface="Arial"/>
                  <a:ea typeface="微软雅黑"/>
                </a:rPr>
                <a:t>1-1 </a:t>
              </a:r>
              <a:r>
                <a:rPr kumimoji="1" lang="zh-CN" altLang="en-US" sz="1867" dirty="0">
                  <a:solidFill>
                    <a:prstClr val="white"/>
                  </a:solidFill>
                  <a:latin typeface="Arial"/>
                  <a:ea typeface="微软雅黑"/>
                </a:rPr>
                <a:t>选题背景</a:t>
              </a:r>
              <a:endParaRPr lang="zh-CN" altLang="en-US" sz="1867" dirty="0">
                <a:solidFill>
                  <a:prstClr val="white"/>
                </a:solidFill>
                <a:latin typeface="Arial"/>
                <a:ea typeface="微软雅黑"/>
                <a:sym typeface="微软雅黑" pitchFamily="34" charset="-122"/>
              </a:endParaRPr>
            </a:p>
          </p:txBody>
        </p:sp>
        <p:sp>
          <p:nvSpPr>
            <p:cNvPr id="33" name="矩形 32"/>
            <p:cNvSpPr/>
            <p:nvPr/>
          </p:nvSpPr>
          <p:spPr>
            <a:xfrm>
              <a:off x="9140243" y="3201887"/>
              <a:ext cx="1790874" cy="379656"/>
            </a:xfrm>
            <a:prstGeom prst="rect">
              <a:avLst/>
            </a:prstGeom>
          </p:spPr>
          <p:txBody>
            <a:bodyPr wrap="none">
              <a:spAutoFit/>
            </a:bodyPr>
            <a:lstStyle/>
            <a:p>
              <a:pPr defTabSz="457189"/>
              <a:r>
                <a:rPr lang="en-US" altLang="zh-CN" sz="1867" dirty="0">
                  <a:solidFill>
                    <a:prstClr val="white"/>
                  </a:solidFill>
                  <a:latin typeface="Arial"/>
                  <a:ea typeface="微软雅黑"/>
                </a:rPr>
                <a:t>1-2 </a:t>
              </a:r>
              <a:r>
                <a:rPr lang="zh-CN" altLang="en-US" sz="1867" dirty="0">
                  <a:solidFill>
                    <a:prstClr val="white"/>
                  </a:solidFill>
                  <a:latin typeface="Arial"/>
                  <a:ea typeface="微软雅黑"/>
                </a:rPr>
                <a:t>国内外现状</a:t>
              </a:r>
            </a:p>
          </p:txBody>
        </p:sp>
        <p:sp>
          <p:nvSpPr>
            <p:cNvPr id="34" name="矩形 33"/>
            <p:cNvSpPr/>
            <p:nvPr/>
          </p:nvSpPr>
          <p:spPr>
            <a:xfrm>
              <a:off x="9140243" y="3754992"/>
              <a:ext cx="1552028" cy="379656"/>
            </a:xfrm>
            <a:prstGeom prst="rect">
              <a:avLst/>
            </a:prstGeom>
          </p:spPr>
          <p:txBody>
            <a:bodyPr wrap="none">
              <a:spAutoFit/>
            </a:bodyPr>
            <a:lstStyle/>
            <a:p>
              <a:pPr defTabSz="457189"/>
              <a:r>
                <a:rPr kumimoji="1" lang="en-US" altLang="zh-CN" sz="1867" dirty="0">
                  <a:solidFill>
                    <a:prstClr val="white"/>
                  </a:solidFill>
                  <a:latin typeface="Arial"/>
                  <a:ea typeface="微软雅黑"/>
                </a:rPr>
                <a:t>1-3 </a:t>
              </a:r>
              <a:r>
                <a:rPr kumimoji="1" lang="zh-CN" altLang="en-US" sz="1867" dirty="0">
                  <a:solidFill>
                    <a:prstClr val="white"/>
                  </a:solidFill>
                  <a:latin typeface="Arial"/>
                  <a:ea typeface="微软雅黑"/>
                </a:rPr>
                <a:t>装修方式</a:t>
              </a:r>
              <a:endParaRPr lang="zh-CN" altLang="en-US" sz="1867" dirty="0">
                <a:solidFill>
                  <a:prstClr val="white"/>
                </a:solidFill>
                <a:latin typeface="Arial"/>
                <a:ea typeface="微软雅黑"/>
              </a:endParaRPr>
            </a:p>
          </p:txBody>
        </p:sp>
      </p:grpSp>
      <p:pic>
        <p:nvPicPr>
          <p:cNvPr id="14" name="图片 13" descr="C:/Users/DELL/AppData/Local/Temp/kaimatting/20201124141301/output_aiMatting_20201124141307.pngoutput_aiMatting_20201124141307">
            <a:extLst>
              <a:ext uri="{FF2B5EF4-FFF2-40B4-BE49-F238E27FC236}">
                <a16:creationId xmlns:a16="http://schemas.microsoft.com/office/drawing/2014/main" id="{F6C47A37-5F33-4063-896B-B610A476FB64}"/>
              </a:ext>
            </a:extLst>
          </p:cNvPr>
          <p:cNvPicPr>
            <a:picLocks noChangeAspect="1"/>
          </p:cNvPicPr>
          <p:nvPr/>
        </p:nvPicPr>
        <p:blipFill>
          <a:blip r:embed="rId3"/>
          <a:stretch>
            <a:fillRect/>
          </a:stretch>
        </p:blipFill>
        <p:spPr>
          <a:xfrm>
            <a:off x="1758251" y="1696339"/>
            <a:ext cx="1339376" cy="1339376"/>
          </a:xfrm>
          <a:prstGeom prst="rect">
            <a:avLst/>
          </a:prstGeom>
        </p:spPr>
      </p:pic>
    </p:spTree>
    <p:extLst>
      <p:ext uri="{BB962C8B-B14F-4D97-AF65-F5344CB8AC3E}">
        <p14:creationId xmlns:p14="http://schemas.microsoft.com/office/powerpoint/2010/main" val="2463137503"/>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14" presetClass="entr" presetSubtype="1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27"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合 78"/>
          <p:cNvGrpSpPr/>
          <p:nvPr/>
        </p:nvGrpSpPr>
        <p:grpSpPr>
          <a:xfrm>
            <a:off x="4417038" y="3545529"/>
            <a:ext cx="2611908" cy="2495879"/>
            <a:chOff x="3065829" y="2668267"/>
            <a:chExt cx="1872107" cy="1761728"/>
          </a:xfrm>
        </p:grpSpPr>
        <p:sp>
          <p:nvSpPr>
            <p:cNvPr id="80" name="椭圆 79"/>
            <p:cNvSpPr/>
            <p:nvPr/>
          </p:nvSpPr>
          <p:spPr>
            <a:xfrm>
              <a:off x="3115072" y="2668267"/>
              <a:ext cx="1761728" cy="176172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81" name="椭圆 80"/>
            <p:cNvSpPr/>
            <p:nvPr/>
          </p:nvSpPr>
          <p:spPr>
            <a:xfrm>
              <a:off x="4442509" y="276113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black">
                    <a:lumMod val="85000"/>
                    <a:lumOff val="15000"/>
                  </a:prstClr>
                </a:solidFill>
                <a:latin typeface="Arial"/>
                <a:ea typeface="微软雅黑"/>
              </a:endParaRPr>
            </a:p>
          </p:txBody>
        </p:sp>
        <p:sp>
          <p:nvSpPr>
            <p:cNvPr id="82" name="椭圆 81"/>
            <p:cNvSpPr/>
            <p:nvPr/>
          </p:nvSpPr>
          <p:spPr>
            <a:xfrm>
              <a:off x="3439209" y="276113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black">
                    <a:lumMod val="85000"/>
                    <a:lumOff val="15000"/>
                  </a:prstClr>
                </a:solidFill>
                <a:latin typeface="Arial"/>
                <a:ea typeface="微软雅黑"/>
              </a:endParaRPr>
            </a:p>
          </p:txBody>
        </p:sp>
        <p:sp>
          <p:nvSpPr>
            <p:cNvPr id="83" name="椭圆 82"/>
            <p:cNvSpPr/>
            <p:nvPr/>
          </p:nvSpPr>
          <p:spPr>
            <a:xfrm>
              <a:off x="3065829" y="349265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black">
                    <a:lumMod val="85000"/>
                    <a:lumOff val="15000"/>
                  </a:prstClr>
                </a:solidFill>
                <a:latin typeface="Arial"/>
                <a:ea typeface="微软雅黑"/>
              </a:endParaRPr>
            </a:p>
          </p:txBody>
        </p:sp>
        <p:sp>
          <p:nvSpPr>
            <p:cNvPr id="84" name="椭圆 83"/>
            <p:cNvSpPr/>
            <p:nvPr/>
          </p:nvSpPr>
          <p:spPr>
            <a:xfrm>
              <a:off x="4818429" y="349265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black">
                    <a:lumMod val="85000"/>
                    <a:lumOff val="15000"/>
                  </a:prstClr>
                </a:solidFill>
                <a:latin typeface="Arial"/>
                <a:ea typeface="微软雅黑"/>
              </a:endParaRPr>
            </a:p>
          </p:txBody>
        </p:sp>
        <p:sp>
          <p:nvSpPr>
            <p:cNvPr id="85" name="椭圆 84"/>
            <p:cNvSpPr/>
            <p:nvPr/>
          </p:nvSpPr>
          <p:spPr>
            <a:xfrm>
              <a:off x="4442509" y="422417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black">
                    <a:lumMod val="85000"/>
                    <a:lumOff val="15000"/>
                  </a:prstClr>
                </a:solidFill>
                <a:latin typeface="Arial"/>
                <a:ea typeface="微软雅黑"/>
              </a:endParaRPr>
            </a:p>
          </p:txBody>
        </p:sp>
        <p:sp>
          <p:nvSpPr>
            <p:cNvPr id="86" name="椭圆 85"/>
            <p:cNvSpPr/>
            <p:nvPr/>
          </p:nvSpPr>
          <p:spPr>
            <a:xfrm>
              <a:off x="3439209" y="420131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black">
                    <a:lumMod val="85000"/>
                    <a:lumOff val="15000"/>
                  </a:prstClr>
                </a:solidFill>
                <a:latin typeface="Arial"/>
                <a:ea typeface="微软雅黑"/>
              </a:endParaRPr>
            </a:p>
          </p:txBody>
        </p:sp>
        <p:grpSp>
          <p:nvGrpSpPr>
            <p:cNvPr id="87" name="组合 86"/>
            <p:cNvGrpSpPr/>
            <p:nvPr/>
          </p:nvGrpSpPr>
          <p:grpSpPr>
            <a:xfrm>
              <a:off x="3269293" y="2943616"/>
              <a:ext cx="1465545" cy="1202499"/>
              <a:chOff x="3269293" y="2943616"/>
              <a:chExt cx="1465545" cy="1202499"/>
            </a:xfrm>
          </p:grpSpPr>
          <p:sp>
            <p:nvSpPr>
              <p:cNvPr id="88" name="任意多边形 87"/>
              <p:cNvSpPr/>
              <p:nvPr/>
            </p:nvSpPr>
            <p:spPr>
              <a:xfrm>
                <a:off x="4008329" y="2956142"/>
                <a:ext cx="425885" cy="588724"/>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89" name="任意多边形 88"/>
              <p:cNvSpPr/>
              <p:nvPr/>
            </p:nvSpPr>
            <p:spPr>
              <a:xfrm>
                <a:off x="3995803" y="3544866"/>
                <a:ext cx="739035" cy="0"/>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90" name="任意多边形 89"/>
              <p:cNvSpPr/>
              <p:nvPr/>
            </p:nvSpPr>
            <p:spPr>
              <a:xfrm>
                <a:off x="3594970" y="2943616"/>
                <a:ext cx="413359" cy="588724"/>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91" name="任意多边形 90"/>
              <p:cNvSpPr/>
              <p:nvPr/>
            </p:nvSpPr>
            <p:spPr>
              <a:xfrm>
                <a:off x="3269293" y="3557392"/>
                <a:ext cx="726510" cy="0"/>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92" name="任意多边形 91"/>
              <p:cNvSpPr/>
              <p:nvPr/>
            </p:nvSpPr>
            <p:spPr>
              <a:xfrm>
                <a:off x="3582444" y="3569918"/>
                <a:ext cx="425885" cy="576197"/>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93" name="任意多边形 92"/>
              <p:cNvSpPr/>
              <p:nvPr/>
            </p:nvSpPr>
            <p:spPr>
              <a:xfrm>
                <a:off x="4020855" y="3569918"/>
                <a:ext cx="388307" cy="576197"/>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grpSp>
      </p:grpSp>
      <p:grpSp>
        <p:nvGrpSpPr>
          <p:cNvPr id="94" name="组合 93"/>
          <p:cNvGrpSpPr/>
          <p:nvPr/>
        </p:nvGrpSpPr>
        <p:grpSpPr>
          <a:xfrm>
            <a:off x="1099708" y="1265223"/>
            <a:ext cx="9992583" cy="2082235"/>
            <a:chOff x="2951763" y="1279908"/>
            <a:chExt cx="7162269" cy="1469758"/>
          </a:xfrm>
        </p:grpSpPr>
        <p:sp>
          <p:nvSpPr>
            <p:cNvPr id="95" name="矩形 94"/>
            <p:cNvSpPr>
              <a:spLocks noChangeArrowheads="1"/>
            </p:cNvSpPr>
            <p:nvPr/>
          </p:nvSpPr>
          <p:spPr bwMode="auto">
            <a:xfrm>
              <a:off x="2951763" y="1553455"/>
              <a:ext cx="7162269" cy="1196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57189">
                <a:lnSpc>
                  <a:spcPct val="130000"/>
                </a:lnSpc>
              </a:pPr>
              <a:r>
                <a:rPr lang="zh-CN" altLang="en-US" sz="1600" dirty="0">
                  <a:solidFill>
                    <a:prstClr val="black">
                      <a:lumMod val="85000"/>
                      <a:lumOff val="15000"/>
                    </a:prstClr>
                  </a:solidFill>
                  <a:latin typeface="微软雅黑" pitchFamily="34" charset="-122"/>
                  <a:ea typeface="微软雅黑" pitchFamily="34" charset="-122"/>
                </a:rPr>
                <a:t>随着中国进入“互联网</a:t>
              </a:r>
              <a:r>
                <a:rPr lang="en-US" altLang="zh-CN" sz="1600" dirty="0">
                  <a:solidFill>
                    <a:prstClr val="black">
                      <a:lumMod val="85000"/>
                      <a:lumOff val="15000"/>
                    </a:prstClr>
                  </a:solidFill>
                  <a:latin typeface="微软雅黑" pitchFamily="34" charset="-122"/>
                  <a:ea typeface="微软雅黑" pitchFamily="34" charset="-122"/>
                </a:rPr>
                <a:t>+</a:t>
              </a:r>
              <a:r>
                <a:rPr lang="zh-CN" altLang="en-US" sz="1600" dirty="0">
                  <a:solidFill>
                    <a:prstClr val="black">
                      <a:lumMod val="85000"/>
                      <a:lumOff val="15000"/>
                    </a:prstClr>
                  </a:solidFill>
                  <a:latin typeface="微软雅黑" pitchFamily="34" charset="-122"/>
                  <a:ea typeface="微软雅黑" pitchFamily="34" charset="-122"/>
                </a:rPr>
                <a:t>”的时代，计算机技术和</a:t>
              </a:r>
              <a:r>
                <a:rPr lang="en-US" altLang="zh-CN" sz="1600" dirty="0">
                  <a:solidFill>
                    <a:prstClr val="black">
                      <a:lumMod val="85000"/>
                      <a:lumOff val="15000"/>
                    </a:prstClr>
                  </a:solidFill>
                  <a:latin typeface="微软雅黑" pitchFamily="34" charset="-122"/>
                  <a:ea typeface="微软雅黑" pitchFamily="34" charset="-122"/>
                </a:rPr>
                <a:t>5G</a:t>
              </a:r>
              <a:r>
                <a:rPr lang="zh-CN" altLang="en-US" sz="1600" dirty="0">
                  <a:solidFill>
                    <a:prstClr val="black">
                      <a:lumMod val="85000"/>
                      <a:lumOff val="15000"/>
                    </a:prstClr>
                  </a:solidFill>
                  <a:latin typeface="微软雅黑" pitchFamily="34" charset="-122"/>
                  <a:ea typeface="微软雅黑" pitchFamily="34" charset="-122"/>
                </a:rPr>
                <a:t>时代的到来，互联网跨界融合已经成为各个行业的新趋势，家装行业已从</a:t>
              </a:r>
              <a:r>
                <a:rPr lang="en-US" altLang="zh-CN" sz="1600" dirty="0">
                  <a:solidFill>
                    <a:prstClr val="black">
                      <a:lumMod val="85000"/>
                      <a:lumOff val="15000"/>
                    </a:prstClr>
                  </a:solidFill>
                  <a:latin typeface="微软雅黑" pitchFamily="34" charset="-122"/>
                  <a:ea typeface="微软雅黑" pitchFamily="34" charset="-122"/>
                </a:rPr>
                <a:t>2005</a:t>
              </a:r>
              <a:r>
                <a:rPr lang="zh-CN" altLang="en-US" sz="1600" dirty="0">
                  <a:solidFill>
                    <a:prstClr val="black">
                      <a:lumMod val="85000"/>
                      <a:lumOff val="15000"/>
                    </a:prstClr>
                  </a:solidFill>
                  <a:latin typeface="微软雅黑" pitchFamily="34" charset="-122"/>
                  <a:ea typeface="微软雅黑" pitchFamily="34" charset="-122"/>
                </a:rPr>
                <a:t>年至今经历了一个快速发展的阶段，但是当今很多装修项目都是由装修公司或者个体施工队进行装修，</a:t>
              </a:r>
              <a:r>
                <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从装修工长来看，他们接到装修任务以后，通常会转包给施工队，在这个过程中他们会抽取部分利润，就出现了分包和转包的现象，在了解这些之后，通过互联网技术，让业主和工长直接对话，减少中间环节，杜绝分包和转包，使装修更加透明和易于管理</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solidFill>
                  <a:prstClr val="black">
                    <a:lumMod val="85000"/>
                    <a:lumOff val="15000"/>
                  </a:prstClr>
                </a:solidFill>
                <a:latin typeface="微软雅黑" pitchFamily="34" charset="-122"/>
                <a:ea typeface="微软雅黑" pitchFamily="34" charset="-122"/>
              </a:endParaRPr>
            </a:p>
          </p:txBody>
        </p:sp>
        <p:sp>
          <p:nvSpPr>
            <p:cNvPr id="96" name="矩形 95"/>
            <p:cNvSpPr/>
            <p:nvPr/>
          </p:nvSpPr>
          <p:spPr>
            <a:xfrm>
              <a:off x="2963100" y="1279908"/>
              <a:ext cx="867699" cy="282420"/>
            </a:xfrm>
            <a:prstGeom prst="rect">
              <a:avLst/>
            </a:prstGeom>
          </p:spPr>
          <p:txBody>
            <a:bodyPr wrap="none">
              <a:spAutoFit/>
            </a:bodyPr>
            <a:lstStyle/>
            <a:p>
              <a:pPr defTabSz="457189"/>
              <a:r>
                <a:rPr lang="zh-CN" altLang="en-US" sz="2000" dirty="0">
                  <a:solidFill>
                    <a:prstClr val="black">
                      <a:lumMod val="85000"/>
                      <a:lumOff val="15000"/>
                    </a:prstClr>
                  </a:solidFill>
                  <a:latin typeface="微软雅黑" pitchFamily="34" charset="-122"/>
                  <a:ea typeface="微软雅黑" pitchFamily="34" charset="-122"/>
                </a:rPr>
                <a:t>选题背景</a:t>
              </a:r>
            </a:p>
          </p:txBody>
        </p:sp>
      </p:grpSp>
      <p:grpSp>
        <p:nvGrpSpPr>
          <p:cNvPr id="97" name="组合 96"/>
          <p:cNvGrpSpPr/>
          <p:nvPr/>
        </p:nvGrpSpPr>
        <p:grpSpPr>
          <a:xfrm>
            <a:off x="5061680" y="4130367"/>
            <a:ext cx="1306025" cy="1326200"/>
            <a:chOff x="3254772" y="2872916"/>
            <a:chExt cx="936104" cy="936104"/>
          </a:xfrm>
          <a:solidFill>
            <a:srgbClr val="444455"/>
          </a:solidFill>
        </p:grpSpPr>
        <p:sp>
          <p:nvSpPr>
            <p:cNvPr id="98" name="椭圆 97"/>
            <p:cNvSpPr/>
            <p:nvPr/>
          </p:nvSpPr>
          <p:spPr>
            <a:xfrm>
              <a:off x="3254772" y="2872916"/>
              <a:ext cx="936104" cy="936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867">
                <a:solidFill>
                  <a:prstClr val="white"/>
                </a:solidFill>
                <a:latin typeface="Arial"/>
                <a:ea typeface="微软雅黑"/>
              </a:endParaRPr>
            </a:p>
          </p:txBody>
        </p:sp>
        <p:sp>
          <p:nvSpPr>
            <p:cNvPr id="99" name="矩形 98"/>
            <p:cNvSpPr/>
            <p:nvPr/>
          </p:nvSpPr>
          <p:spPr>
            <a:xfrm>
              <a:off x="3469764" y="3187079"/>
              <a:ext cx="554032" cy="282419"/>
            </a:xfrm>
            <a:prstGeom prst="rect">
              <a:avLst/>
            </a:prstGeom>
            <a:noFill/>
          </p:spPr>
          <p:txBody>
            <a:bodyPr wrap="none">
              <a:spAutoFit/>
            </a:bodyPr>
            <a:lstStyle/>
            <a:p>
              <a:pPr defTabSz="457189"/>
              <a:r>
                <a:rPr lang="zh-CN" altLang="en-US" sz="2000" dirty="0">
                  <a:solidFill>
                    <a:prstClr val="white"/>
                  </a:solidFill>
                  <a:latin typeface="微软雅黑" pitchFamily="34" charset="-122"/>
                  <a:ea typeface="微软雅黑" pitchFamily="34" charset="-122"/>
                </a:rPr>
                <a:t>形式</a:t>
              </a:r>
              <a:r>
                <a:rPr lang="en-US" altLang="zh-CN" sz="2000" dirty="0">
                  <a:solidFill>
                    <a:prstClr val="white"/>
                  </a:solidFill>
                  <a:latin typeface="微软雅黑" pitchFamily="34" charset="-122"/>
                  <a:ea typeface="微软雅黑" pitchFamily="34" charset="-122"/>
                </a:rPr>
                <a:t> </a:t>
              </a:r>
              <a:endParaRPr lang="zh-CN" altLang="en-US" sz="2000" dirty="0">
                <a:solidFill>
                  <a:prstClr val="white"/>
                </a:solidFill>
                <a:latin typeface="微软雅黑" pitchFamily="34" charset="-122"/>
                <a:ea typeface="微软雅黑" pitchFamily="34" charset="-122"/>
              </a:endParaRPr>
            </a:p>
          </p:txBody>
        </p:sp>
      </p:grpSp>
      <p:grpSp>
        <p:nvGrpSpPr>
          <p:cNvPr id="100" name="组合 99"/>
          <p:cNvGrpSpPr/>
          <p:nvPr/>
        </p:nvGrpSpPr>
        <p:grpSpPr>
          <a:xfrm>
            <a:off x="7435072" y="4114132"/>
            <a:ext cx="2770739" cy="2264412"/>
            <a:chOff x="789157" y="3505487"/>
            <a:chExt cx="1985951" cy="1598347"/>
          </a:xfrm>
        </p:grpSpPr>
        <p:sp>
          <p:nvSpPr>
            <p:cNvPr id="101" name="TextBox 100"/>
            <p:cNvSpPr txBox="1"/>
            <p:nvPr/>
          </p:nvSpPr>
          <p:spPr>
            <a:xfrm>
              <a:off x="789157" y="3505487"/>
              <a:ext cx="683864" cy="282420"/>
            </a:xfrm>
            <a:prstGeom prst="rect">
              <a:avLst/>
            </a:prstGeom>
            <a:noFill/>
          </p:spPr>
          <p:txBody>
            <a:bodyPr wrap="none" rtlCol="0">
              <a:spAutoFit/>
            </a:bodyPr>
            <a:lstStyle/>
            <a:p>
              <a:pPr defTabSz="457189"/>
              <a:r>
                <a:rPr lang="zh-CN" altLang="en-US" sz="2000" dirty="0">
                  <a:solidFill>
                    <a:prstClr val="black">
                      <a:lumMod val="85000"/>
                      <a:lumOff val="15000"/>
                    </a:prstClr>
                  </a:solidFill>
                  <a:latin typeface="微软雅黑" pitchFamily="34" charset="-122"/>
                  <a:ea typeface="微软雅黑" pitchFamily="34" charset="-122"/>
                </a:rPr>
                <a:t>装修队</a:t>
              </a:r>
            </a:p>
          </p:txBody>
        </p:sp>
        <p:sp>
          <p:nvSpPr>
            <p:cNvPr id="102" name="矩形 101"/>
            <p:cNvSpPr/>
            <p:nvPr/>
          </p:nvSpPr>
          <p:spPr>
            <a:xfrm>
              <a:off x="812496" y="3800586"/>
              <a:ext cx="1962612" cy="1303248"/>
            </a:xfrm>
            <a:prstGeom prst="rect">
              <a:avLst/>
            </a:prstGeom>
          </p:spPr>
          <p:txBody>
            <a:bodyPr wrap="square">
              <a:spAutoFit/>
            </a:bodyPr>
            <a:lstStyle/>
            <a:p>
              <a:pPr defTabSz="457189">
                <a:lnSpc>
                  <a:spcPts val="2804"/>
                </a:lnSpc>
              </a:pPr>
              <a:r>
                <a:rPr lang="zh-CN" altLang="en-US" sz="1600" dirty="0">
                  <a:solidFill>
                    <a:prstClr val="black">
                      <a:lumMod val="85000"/>
                      <a:lumOff val="15000"/>
                    </a:prstClr>
                  </a:solidFill>
                  <a:latin typeface="微软雅黑" pitchFamily="34" charset="-122"/>
                  <a:ea typeface="微软雅黑" pitchFamily="34" charset="-122"/>
                </a:rPr>
                <a:t>作业地址和作业方法比较灵活，没有固定的作业地址和时刻，一般是由工长私家接单，比请装修公司要便宜一些，但是售后比较麻烦</a:t>
              </a:r>
              <a:endParaRPr lang="en-US" altLang="zh-CN" sz="1600" dirty="0">
                <a:solidFill>
                  <a:prstClr val="black">
                    <a:lumMod val="85000"/>
                    <a:lumOff val="15000"/>
                  </a:prstClr>
                </a:solidFill>
                <a:latin typeface="Arial" charset="0"/>
                <a:ea typeface="微软雅黑"/>
              </a:endParaRPr>
            </a:p>
          </p:txBody>
        </p:sp>
      </p:grpSp>
      <p:grpSp>
        <p:nvGrpSpPr>
          <p:cNvPr id="103" name="组合 102"/>
          <p:cNvGrpSpPr/>
          <p:nvPr/>
        </p:nvGrpSpPr>
        <p:grpSpPr>
          <a:xfrm>
            <a:off x="1383389" y="4127580"/>
            <a:ext cx="2738177" cy="2250973"/>
            <a:chOff x="891718" y="3514973"/>
            <a:chExt cx="1962612" cy="1588857"/>
          </a:xfrm>
        </p:grpSpPr>
        <p:sp>
          <p:nvSpPr>
            <p:cNvPr id="104" name="TextBox 103"/>
            <p:cNvSpPr txBox="1"/>
            <p:nvPr/>
          </p:nvSpPr>
          <p:spPr>
            <a:xfrm>
              <a:off x="891718" y="3514973"/>
              <a:ext cx="867699" cy="282419"/>
            </a:xfrm>
            <a:prstGeom prst="rect">
              <a:avLst/>
            </a:prstGeom>
            <a:noFill/>
          </p:spPr>
          <p:txBody>
            <a:bodyPr wrap="none" rtlCol="0">
              <a:spAutoFit/>
            </a:bodyPr>
            <a:lstStyle/>
            <a:p>
              <a:pPr defTabSz="457189"/>
              <a:r>
                <a:rPr lang="zh-CN" altLang="en-US" sz="2000" dirty="0">
                  <a:solidFill>
                    <a:prstClr val="black">
                      <a:lumMod val="85000"/>
                      <a:lumOff val="15000"/>
                    </a:prstClr>
                  </a:solidFill>
                  <a:latin typeface="微软雅黑" pitchFamily="34" charset="-122"/>
                  <a:ea typeface="微软雅黑" pitchFamily="34" charset="-122"/>
                </a:rPr>
                <a:t>装修公司</a:t>
              </a:r>
            </a:p>
          </p:txBody>
        </p:sp>
        <p:sp>
          <p:nvSpPr>
            <p:cNvPr id="105" name="矩形 104"/>
            <p:cNvSpPr/>
            <p:nvPr/>
          </p:nvSpPr>
          <p:spPr>
            <a:xfrm>
              <a:off x="891718" y="3800585"/>
              <a:ext cx="1962612" cy="1303245"/>
            </a:xfrm>
            <a:prstGeom prst="rect">
              <a:avLst/>
            </a:prstGeom>
          </p:spPr>
          <p:txBody>
            <a:bodyPr wrap="square">
              <a:spAutoFit/>
            </a:bodyPr>
            <a:lstStyle/>
            <a:p>
              <a:pPr defTabSz="457189">
                <a:lnSpc>
                  <a:spcPts val="2804"/>
                </a:lnSpc>
              </a:pPr>
              <a:r>
                <a:rPr lang="zh-CN" altLang="en-US" sz="1600" dirty="0">
                  <a:solidFill>
                    <a:prstClr val="black">
                      <a:lumMod val="85000"/>
                      <a:lumOff val="15000"/>
                    </a:prstClr>
                  </a:solidFill>
                  <a:latin typeface="微软雅黑" pitchFamily="34" charset="-122"/>
                  <a:ea typeface="微软雅黑" pitchFamily="34" charset="-122"/>
                </a:rPr>
                <a:t>以公司形式运营的家居装饰企业，有统一的管理和准则，一般流程完好和提供售后服务，适合需要节省时间和精力的业主</a:t>
              </a:r>
              <a:endParaRPr lang="en-US" altLang="zh-CN" sz="1600" dirty="0">
                <a:solidFill>
                  <a:prstClr val="black">
                    <a:lumMod val="85000"/>
                    <a:lumOff val="15000"/>
                  </a:prstClr>
                </a:solidFill>
                <a:latin typeface="Arial" charset="0"/>
                <a:ea typeface="微软雅黑"/>
              </a:endParaRPr>
            </a:p>
          </p:txBody>
        </p:sp>
      </p:grpSp>
      <p:sp>
        <p:nvSpPr>
          <p:cNvPr id="33" name="矩形 46"/>
          <p:cNvSpPr>
            <a:spLocks noChangeArrowheads="1"/>
          </p:cNvSpPr>
          <p:nvPr/>
        </p:nvSpPr>
        <p:spPr bwMode="auto">
          <a:xfrm>
            <a:off x="634918" y="237124"/>
            <a:ext cx="1887690"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457189">
              <a:buNone/>
            </a:pPr>
            <a:r>
              <a:rPr lang="zh-CN" altLang="en-US" b="1" dirty="0">
                <a:solidFill>
                  <a:srgbClr val="071F65"/>
                </a:solidFill>
              </a:rPr>
              <a:t>选题背景</a:t>
            </a:r>
            <a:endParaRPr lang="zh-CN" altLang="en-US" b="1" dirty="0">
              <a:solidFill>
                <a:srgbClr val="071F65"/>
              </a:solidFill>
              <a:latin typeface="Arial" panose="020B0604020202020204" pitchFamily="34" charset="0"/>
            </a:endParaRPr>
          </a:p>
        </p:txBody>
      </p:sp>
      <p:sp>
        <p:nvSpPr>
          <p:cNvPr id="34"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spTree>
    <p:extLst>
      <p:ext uri="{BB962C8B-B14F-4D97-AF65-F5344CB8AC3E}">
        <p14:creationId xmlns:p14="http://schemas.microsoft.com/office/powerpoint/2010/main" val="283503786"/>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par>
                          <p:cTn id="13" fill="hold">
                            <p:stCondLst>
                              <p:cond delay="1000"/>
                            </p:stCondLst>
                            <p:childTnLst>
                              <p:par>
                                <p:cTn id="14" presetID="18" presetClass="entr" presetSubtype="6" fill="hold" nodeType="after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strips(downRight)">
                                      <p:cBhvr>
                                        <p:cTn id="16" dur="1000"/>
                                        <p:tgtEl>
                                          <p:spTgt spid="94"/>
                                        </p:tgtEl>
                                      </p:cBhvr>
                                    </p:animEffect>
                                  </p:childTnLst>
                                </p:cTn>
                              </p:par>
                              <p:par>
                                <p:cTn id="17" presetID="49" presetClass="entr" presetSubtype="0" decel="100000" fill="hold" nodeType="withEffect">
                                  <p:stCondLst>
                                    <p:cond delay="1000"/>
                                  </p:stCondLst>
                                  <p:childTnLst>
                                    <p:set>
                                      <p:cBhvr>
                                        <p:cTn id="18" dur="1" fill="hold">
                                          <p:stCondLst>
                                            <p:cond delay="0"/>
                                          </p:stCondLst>
                                        </p:cTn>
                                        <p:tgtEl>
                                          <p:spTgt spid="79"/>
                                        </p:tgtEl>
                                        <p:attrNameLst>
                                          <p:attrName>style.visibility</p:attrName>
                                        </p:attrNameLst>
                                      </p:cBhvr>
                                      <p:to>
                                        <p:strVal val="visible"/>
                                      </p:to>
                                    </p:set>
                                    <p:anim calcmode="lin" valueType="num">
                                      <p:cBhvr>
                                        <p:cTn id="19" dur="1000" fill="hold"/>
                                        <p:tgtEl>
                                          <p:spTgt spid="79"/>
                                        </p:tgtEl>
                                        <p:attrNameLst>
                                          <p:attrName>ppt_w</p:attrName>
                                        </p:attrNameLst>
                                      </p:cBhvr>
                                      <p:tavLst>
                                        <p:tav tm="0">
                                          <p:val>
                                            <p:fltVal val="0"/>
                                          </p:val>
                                        </p:tav>
                                        <p:tav tm="100000">
                                          <p:val>
                                            <p:strVal val="#ppt_w"/>
                                          </p:val>
                                        </p:tav>
                                      </p:tavLst>
                                    </p:anim>
                                    <p:anim calcmode="lin" valueType="num">
                                      <p:cBhvr>
                                        <p:cTn id="20" dur="1000" fill="hold"/>
                                        <p:tgtEl>
                                          <p:spTgt spid="79"/>
                                        </p:tgtEl>
                                        <p:attrNameLst>
                                          <p:attrName>ppt_h</p:attrName>
                                        </p:attrNameLst>
                                      </p:cBhvr>
                                      <p:tavLst>
                                        <p:tav tm="0">
                                          <p:val>
                                            <p:fltVal val="0"/>
                                          </p:val>
                                        </p:tav>
                                        <p:tav tm="100000">
                                          <p:val>
                                            <p:strVal val="#ppt_h"/>
                                          </p:val>
                                        </p:tav>
                                      </p:tavLst>
                                    </p:anim>
                                    <p:anim calcmode="lin" valueType="num">
                                      <p:cBhvr>
                                        <p:cTn id="21" dur="1000" fill="hold"/>
                                        <p:tgtEl>
                                          <p:spTgt spid="79"/>
                                        </p:tgtEl>
                                        <p:attrNameLst>
                                          <p:attrName>style.rotation</p:attrName>
                                        </p:attrNameLst>
                                      </p:cBhvr>
                                      <p:tavLst>
                                        <p:tav tm="0">
                                          <p:val>
                                            <p:fltVal val="360"/>
                                          </p:val>
                                        </p:tav>
                                        <p:tav tm="100000">
                                          <p:val>
                                            <p:fltVal val="0"/>
                                          </p:val>
                                        </p:tav>
                                      </p:tavLst>
                                    </p:anim>
                                    <p:animEffect transition="in" filter="fade">
                                      <p:cBhvr>
                                        <p:cTn id="22" dur="1000"/>
                                        <p:tgtEl>
                                          <p:spTgt spid="79"/>
                                        </p:tgtEl>
                                      </p:cBhvr>
                                    </p:animEffect>
                                  </p:childTnLst>
                                </p:cTn>
                              </p:par>
                              <p:par>
                                <p:cTn id="23" presetID="49" presetClass="entr" presetSubtype="0" decel="100000" fill="hold" nodeType="withEffect">
                                  <p:stCondLst>
                                    <p:cond delay="1100"/>
                                  </p:stCondLst>
                                  <p:childTnLst>
                                    <p:set>
                                      <p:cBhvr>
                                        <p:cTn id="24" dur="1" fill="hold">
                                          <p:stCondLst>
                                            <p:cond delay="0"/>
                                          </p:stCondLst>
                                        </p:cTn>
                                        <p:tgtEl>
                                          <p:spTgt spid="97"/>
                                        </p:tgtEl>
                                        <p:attrNameLst>
                                          <p:attrName>style.visibility</p:attrName>
                                        </p:attrNameLst>
                                      </p:cBhvr>
                                      <p:to>
                                        <p:strVal val="visible"/>
                                      </p:to>
                                    </p:set>
                                    <p:anim calcmode="lin" valueType="num">
                                      <p:cBhvr>
                                        <p:cTn id="25" dur="1000" fill="hold"/>
                                        <p:tgtEl>
                                          <p:spTgt spid="97"/>
                                        </p:tgtEl>
                                        <p:attrNameLst>
                                          <p:attrName>ppt_w</p:attrName>
                                        </p:attrNameLst>
                                      </p:cBhvr>
                                      <p:tavLst>
                                        <p:tav tm="0">
                                          <p:val>
                                            <p:fltVal val="0"/>
                                          </p:val>
                                        </p:tav>
                                        <p:tav tm="100000">
                                          <p:val>
                                            <p:strVal val="#ppt_w"/>
                                          </p:val>
                                        </p:tav>
                                      </p:tavLst>
                                    </p:anim>
                                    <p:anim calcmode="lin" valueType="num">
                                      <p:cBhvr>
                                        <p:cTn id="26" dur="1000" fill="hold"/>
                                        <p:tgtEl>
                                          <p:spTgt spid="97"/>
                                        </p:tgtEl>
                                        <p:attrNameLst>
                                          <p:attrName>ppt_h</p:attrName>
                                        </p:attrNameLst>
                                      </p:cBhvr>
                                      <p:tavLst>
                                        <p:tav tm="0">
                                          <p:val>
                                            <p:fltVal val="0"/>
                                          </p:val>
                                        </p:tav>
                                        <p:tav tm="100000">
                                          <p:val>
                                            <p:strVal val="#ppt_h"/>
                                          </p:val>
                                        </p:tav>
                                      </p:tavLst>
                                    </p:anim>
                                    <p:anim calcmode="lin" valueType="num">
                                      <p:cBhvr>
                                        <p:cTn id="27" dur="1000" fill="hold"/>
                                        <p:tgtEl>
                                          <p:spTgt spid="97"/>
                                        </p:tgtEl>
                                        <p:attrNameLst>
                                          <p:attrName>style.rotation</p:attrName>
                                        </p:attrNameLst>
                                      </p:cBhvr>
                                      <p:tavLst>
                                        <p:tav tm="0">
                                          <p:val>
                                            <p:fltVal val="360"/>
                                          </p:val>
                                        </p:tav>
                                        <p:tav tm="100000">
                                          <p:val>
                                            <p:fltVal val="0"/>
                                          </p:val>
                                        </p:tav>
                                      </p:tavLst>
                                    </p:anim>
                                    <p:animEffect transition="in" filter="fade">
                                      <p:cBhvr>
                                        <p:cTn id="28" dur="1000"/>
                                        <p:tgtEl>
                                          <p:spTgt spid="97"/>
                                        </p:tgtEl>
                                      </p:cBhvr>
                                    </p:animEffect>
                                  </p:childTnLst>
                                </p:cTn>
                              </p:par>
                              <p:par>
                                <p:cTn id="29" presetID="22" presetClass="entr" presetSubtype="2" fill="hold" nodeType="withEffect">
                                  <p:stCondLst>
                                    <p:cond delay="2000"/>
                                  </p:stCondLst>
                                  <p:childTnLst>
                                    <p:set>
                                      <p:cBhvr>
                                        <p:cTn id="30" dur="1" fill="hold">
                                          <p:stCondLst>
                                            <p:cond delay="0"/>
                                          </p:stCondLst>
                                        </p:cTn>
                                        <p:tgtEl>
                                          <p:spTgt spid="103"/>
                                        </p:tgtEl>
                                        <p:attrNameLst>
                                          <p:attrName>style.visibility</p:attrName>
                                        </p:attrNameLst>
                                      </p:cBhvr>
                                      <p:to>
                                        <p:strVal val="visible"/>
                                      </p:to>
                                    </p:set>
                                    <p:animEffect transition="in" filter="wipe(right)">
                                      <p:cBhvr>
                                        <p:cTn id="31" dur="500"/>
                                        <p:tgtEl>
                                          <p:spTgt spid="103"/>
                                        </p:tgtEl>
                                      </p:cBhvr>
                                    </p:animEffect>
                                  </p:childTnLst>
                                </p:cTn>
                              </p:par>
                              <p:par>
                                <p:cTn id="32" presetID="22" presetClass="entr" presetSubtype="8" fill="hold" nodeType="withEffect">
                                  <p:stCondLst>
                                    <p:cond delay="2000"/>
                                  </p:stCondLst>
                                  <p:childTnLst>
                                    <p:set>
                                      <p:cBhvr>
                                        <p:cTn id="33" dur="1" fill="hold">
                                          <p:stCondLst>
                                            <p:cond delay="0"/>
                                          </p:stCondLst>
                                        </p:cTn>
                                        <p:tgtEl>
                                          <p:spTgt spid="100"/>
                                        </p:tgtEl>
                                        <p:attrNameLst>
                                          <p:attrName>style.visibility</p:attrName>
                                        </p:attrNameLst>
                                      </p:cBhvr>
                                      <p:to>
                                        <p:strVal val="visible"/>
                                      </p:to>
                                    </p:set>
                                    <p:animEffect transition="in" filter="wipe(left)">
                                      <p:cBhvr>
                                        <p:cTn id="3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634918" y="237124"/>
            <a:ext cx="3118796"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457189">
              <a:buNone/>
            </a:pPr>
            <a:r>
              <a:rPr lang="zh-CN" altLang="en-US" b="1" dirty="0">
                <a:solidFill>
                  <a:srgbClr val="071F65"/>
                </a:solidFill>
                <a:latin typeface="Arial" panose="020B0604020202020204" pitchFamily="34" charset="0"/>
              </a:rPr>
              <a:t>国内外发展情况</a:t>
            </a:r>
          </a:p>
        </p:txBody>
      </p:sp>
      <p:sp>
        <p:nvSpPr>
          <p:cNvPr id="16"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grpSp>
        <p:nvGrpSpPr>
          <p:cNvPr id="13" name="组合 12"/>
          <p:cNvGrpSpPr/>
          <p:nvPr/>
        </p:nvGrpSpPr>
        <p:grpSpPr>
          <a:xfrm>
            <a:off x="2915218" y="1785930"/>
            <a:ext cx="7685313" cy="465118"/>
            <a:chOff x="3002037" y="1465798"/>
            <a:chExt cx="7067433" cy="369332"/>
          </a:xfrm>
          <a:solidFill>
            <a:schemeClr val="accent2">
              <a:lumMod val="75000"/>
            </a:schemeClr>
          </a:solidFill>
        </p:grpSpPr>
        <p:sp>
          <p:nvSpPr>
            <p:cNvPr id="14" name="矩形 1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457189" fontAlgn="base">
                <a:spcBef>
                  <a:spcPct val="0"/>
                </a:spcBef>
                <a:spcAft>
                  <a:spcPct val="0"/>
                </a:spcAft>
              </a:pPr>
              <a:endParaRPr lang="zh-CN" altLang="en-US" sz="2133">
                <a:solidFill>
                  <a:prstClr val="black"/>
                </a:solidFill>
                <a:latin typeface="微软雅黑" pitchFamily="34" charset="-122"/>
                <a:ea typeface="微软雅黑" pitchFamily="34" charset="-122"/>
              </a:endParaRPr>
            </a:p>
          </p:txBody>
        </p:sp>
        <p:sp>
          <p:nvSpPr>
            <p:cNvPr id="17" name="TextBox 16"/>
            <p:cNvSpPr txBox="1"/>
            <p:nvPr/>
          </p:nvSpPr>
          <p:spPr>
            <a:xfrm>
              <a:off x="3033223" y="1474123"/>
              <a:ext cx="5688633" cy="333953"/>
            </a:xfrm>
            <a:prstGeom prst="rect">
              <a:avLst/>
            </a:prstGeom>
            <a:noFill/>
          </p:spPr>
          <p:txBody>
            <a:bodyPr wrap="square" rtlCol="0">
              <a:spAutoFit/>
            </a:bodyPr>
            <a:lstStyle/>
            <a:p>
              <a:pPr defTabSz="457189"/>
              <a:r>
                <a:rPr lang="zh-CN" altLang="en-US" sz="2133" dirty="0">
                  <a:solidFill>
                    <a:srgbClr val="F8F8F8"/>
                  </a:solidFill>
                  <a:latin typeface="微软雅黑" pitchFamily="34" charset="-122"/>
                  <a:ea typeface="微软雅黑" pitchFamily="34" charset="-122"/>
                </a:rPr>
                <a:t>国内装修行业的发展现状</a:t>
              </a:r>
            </a:p>
          </p:txBody>
        </p:sp>
      </p:grpSp>
      <p:grpSp>
        <p:nvGrpSpPr>
          <p:cNvPr id="18" name="组合 17"/>
          <p:cNvGrpSpPr/>
          <p:nvPr/>
        </p:nvGrpSpPr>
        <p:grpSpPr>
          <a:xfrm>
            <a:off x="2915218" y="4050356"/>
            <a:ext cx="7685313" cy="465119"/>
            <a:chOff x="3002037" y="3922395"/>
            <a:chExt cx="7067433" cy="369332"/>
          </a:xfrm>
          <a:solidFill>
            <a:schemeClr val="accent2">
              <a:lumMod val="75000"/>
            </a:schemeClr>
          </a:solidFill>
        </p:grpSpPr>
        <p:sp>
          <p:nvSpPr>
            <p:cNvPr id="19" name="矩形 18"/>
            <p:cNvSpPr/>
            <p:nvPr/>
          </p:nvSpPr>
          <p:spPr bwMode="auto">
            <a:xfrm>
              <a:off x="3002037" y="3922395"/>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457189" fontAlgn="base">
                <a:spcBef>
                  <a:spcPct val="0"/>
                </a:spcBef>
                <a:spcAft>
                  <a:spcPct val="0"/>
                </a:spcAft>
              </a:pPr>
              <a:endParaRPr lang="zh-CN" altLang="en-US" sz="2133">
                <a:solidFill>
                  <a:prstClr val="black"/>
                </a:solidFill>
                <a:latin typeface="微软雅黑" pitchFamily="34" charset="-122"/>
                <a:ea typeface="微软雅黑" pitchFamily="34" charset="-122"/>
              </a:endParaRPr>
            </a:p>
          </p:txBody>
        </p:sp>
        <p:sp>
          <p:nvSpPr>
            <p:cNvPr id="20" name="TextBox 19"/>
            <p:cNvSpPr txBox="1"/>
            <p:nvPr/>
          </p:nvSpPr>
          <p:spPr>
            <a:xfrm>
              <a:off x="3023808" y="3939647"/>
              <a:ext cx="4085844" cy="333953"/>
            </a:xfrm>
            <a:prstGeom prst="rect">
              <a:avLst/>
            </a:prstGeom>
            <a:noFill/>
          </p:spPr>
          <p:txBody>
            <a:bodyPr wrap="square" rtlCol="0">
              <a:spAutoFit/>
            </a:bodyPr>
            <a:lstStyle/>
            <a:p>
              <a:pPr defTabSz="457189"/>
              <a:r>
                <a:rPr lang="zh-CN" altLang="en-US" sz="2133" dirty="0">
                  <a:solidFill>
                    <a:srgbClr val="F8F8F8"/>
                  </a:solidFill>
                  <a:latin typeface="微软雅黑" pitchFamily="34" charset="-122"/>
                  <a:ea typeface="微软雅黑" pitchFamily="34" charset="-122"/>
                </a:rPr>
                <a:t>国外的发展现状</a:t>
              </a:r>
            </a:p>
          </p:txBody>
        </p:sp>
      </p:grpSp>
      <p:sp>
        <p:nvSpPr>
          <p:cNvPr id="21" name="TextBox 20"/>
          <p:cNvSpPr txBox="1"/>
          <p:nvPr/>
        </p:nvSpPr>
        <p:spPr>
          <a:xfrm>
            <a:off x="2915219" y="2306682"/>
            <a:ext cx="7685312" cy="1661609"/>
          </a:xfrm>
          <a:prstGeom prst="rect">
            <a:avLst/>
          </a:prstGeom>
          <a:noFill/>
        </p:spPr>
        <p:txBody>
          <a:bodyPr wrap="square" lIns="91440" tIns="45720" rIns="91440" bIns="45720" rtlCol="0">
            <a:spAutoFit/>
          </a:bodyPr>
          <a:lstStyle/>
          <a:p>
            <a:pPr defTabSz="457189">
              <a:lnSpc>
                <a:spcPct val="130000"/>
              </a:lnSpc>
            </a:pPr>
            <a:r>
              <a:rPr lang="zh-CN" altLang="en-US" sz="1600" dirty="0">
                <a:solidFill>
                  <a:prstClr val="black"/>
                </a:solidFill>
                <a:latin typeface="微软雅黑" pitchFamily="34" charset="-122"/>
                <a:ea typeface="微软雅黑" pitchFamily="34" charset="-122"/>
              </a:rPr>
              <a:t>国内发展主要有四个阶段，</a:t>
            </a:r>
            <a:r>
              <a:rPr lang="zh-CN" altLang="zh-CN" sz="1600" dirty="0">
                <a:ea typeface="微软雅黑" panose="020B0503020204020204" pitchFamily="34" charset="-122"/>
              </a:rPr>
              <a:t>第一阶段起步期</a:t>
            </a:r>
            <a:r>
              <a:rPr lang="en-US" altLang="zh-CN" sz="1600" dirty="0">
                <a:ea typeface="微软雅黑" panose="020B0503020204020204" pitchFamily="34" charset="-122"/>
              </a:rPr>
              <a:t>(1978-1988</a:t>
            </a:r>
            <a:r>
              <a:rPr lang="zh-CN" altLang="zh-CN" sz="1600" dirty="0">
                <a:ea typeface="微软雅黑" panose="020B0503020204020204" pitchFamily="34" charset="-122"/>
              </a:rPr>
              <a:t>年</a:t>
            </a:r>
            <a:r>
              <a:rPr lang="en-US" altLang="zh-CN" sz="1600" dirty="0">
                <a:ea typeface="微软雅黑" panose="020B0503020204020204" pitchFamily="34" charset="-122"/>
              </a:rPr>
              <a:t>)</a:t>
            </a:r>
            <a:r>
              <a:rPr lang="zh-CN" altLang="zh-CN" sz="1600" dirty="0">
                <a:ea typeface="微软雅黑" panose="020B0503020204020204" pitchFamily="34" charset="-122"/>
              </a:rPr>
              <a:t>、第二阶段震荡期</a:t>
            </a:r>
            <a:r>
              <a:rPr lang="en-US" altLang="zh-CN" sz="1600" dirty="0">
                <a:ea typeface="微软雅黑" panose="020B0503020204020204" pitchFamily="34" charset="-122"/>
              </a:rPr>
              <a:t>(1989-1993</a:t>
            </a:r>
            <a:r>
              <a:rPr lang="zh-CN" altLang="zh-CN" sz="1600" dirty="0">
                <a:ea typeface="微软雅黑" panose="020B0503020204020204" pitchFamily="34" charset="-122"/>
              </a:rPr>
              <a:t>年</a:t>
            </a:r>
            <a:r>
              <a:rPr lang="en-US" altLang="zh-CN" sz="1600" dirty="0">
                <a:ea typeface="微软雅黑" panose="020B0503020204020204" pitchFamily="34" charset="-122"/>
              </a:rPr>
              <a:t>)</a:t>
            </a:r>
            <a:r>
              <a:rPr lang="zh-CN" altLang="zh-CN" sz="1600" dirty="0">
                <a:ea typeface="微软雅黑" panose="020B0503020204020204" pitchFamily="34" charset="-122"/>
              </a:rPr>
              <a:t>、第三阶段稳步发展期</a:t>
            </a:r>
            <a:r>
              <a:rPr lang="en-US" altLang="zh-CN" sz="1600" dirty="0">
                <a:ea typeface="微软雅黑" panose="020B0503020204020204" pitchFamily="34" charset="-122"/>
              </a:rPr>
              <a:t>(1994-2004</a:t>
            </a:r>
            <a:r>
              <a:rPr lang="zh-CN" altLang="zh-CN" sz="1600" dirty="0">
                <a:ea typeface="微软雅黑" panose="020B0503020204020204" pitchFamily="34" charset="-122"/>
              </a:rPr>
              <a:t>年</a:t>
            </a:r>
            <a:r>
              <a:rPr lang="en-US" altLang="zh-CN" sz="1600" dirty="0">
                <a:ea typeface="微软雅黑" panose="020B0503020204020204" pitchFamily="34" charset="-122"/>
              </a:rPr>
              <a:t>)</a:t>
            </a:r>
            <a:r>
              <a:rPr lang="zh-CN" altLang="zh-CN" sz="1600" dirty="0">
                <a:ea typeface="微软雅黑" panose="020B0503020204020204" pitchFamily="34" charset="-122"/>
              </a:rPr>
              <a:t>、第四阶段快速发展期</a:t>
            </a:r>
            <a:r>
              <a:rPr lang="en-US" altLang="zh-CN" sz="1600" dirty="0">
                <a:ea typeface="微软雅黑" panose="020B0503020204020204" pitchFamily="34" charset="-122"/>
              </a:rPr>
              <a:t>(2005</a:t>
            </a:r>
            <a:r>
              <a:rPr lang="zh-CN" altLang="zh-CN" sz="1600" dirty="0">
                <a:ea typeface="微软雅黑" panose="020B0503020204020204" pitchFamily="34" charset="-122"/>
              </a:rPr>
              <a:t>年至今</a:t>
            </a:r>
            <a:r>
              <a:rPr lang="en-US" altLang="zh-CN" sz="1600" dirty="0">
                <a:ea typeface="微软雅黑" panose="020B0503020204020204" pitchFamily="34" charset="-122"/>
              </a:rPr>
              <a:t>)</a:t>
            </a:r>
            <a:r>
              <a:rPr lang="zh-CN" altLang="zh-CN" sz="1600" dirty="0">
                <a:ea typeface="微软雅黑" panose="020B0503020204020204" pitchFamily="34" charset="-122"/>
              </a:rPr>
              <a:t>。目前来看，我国建筑装饰行业的需求有两个方面，一方面是</a:t>
            </a:r>
            <a:r>
              <a:rPr lang="zh-CN" altLang="en-US" sz="1600" dirty="0">
                <a:ea typeface="微软雅黑" panose="020B0503020204020204" pitchFamily="34" charset="-122"/>
              </a:rPr>
              <a:t>，</a:t>
            </a:r>
            <a:r>
              <a:rPr lang="zh-CN" altLang="zh-CN" sz="1600" dirty="0">
                <a:ea typeface="微软雅黑" panose="020B0503020204020204" pitchFamily="34" charset="-122"/>
              </a:rPr>
              <a:t>目前的存量建筑改建、扩建、改变建筑使用性质或初始装饰自然老旧而形成的更新需求和新开发建筑的初始装饰需求。</a:t>
            </a:r>
            <a:endParaRPr lang="zh-CN" altLang="en-US" sz="1600" dirty="0">
              <a:solidFill>
                <a:prstClr val="black"/>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2915218" y="4636055"/>
            <a:ext cx="7685312" cy="1981248"/>
          </a:xfrm>
          <a:prstGeom prst="rect">
            <a:avLst/>
          </a:prstGeom>
          <a:noFill/>
        </p:spPr>
        <p:txBody>
          <a:bodyPr wrap="square" lIns="91440" tIns="45720" rIns="91440" bIns="45720" rtlCol="0">
            <a:spAutoFit/>
          </a:bodyPr>
          <a:lstStyle/>
          <a:p>
            <a:pPr defTabSz="457189">
              <a:lnSpc>
                <a:spcPct val="130000"/>
              </a:lnSpc>
            </a:pPr>
            <a:r>
              <a:rPr lang="zh-CN" altLang="zh-CN" sz="1600" dirty="0">
                <a:ea typeface="微软雅黑" panose="020B0503020204020204" pitchFamily="34" charset="-122"/>
              </a:rPr>
              <a:t>国外</a:t>
            </a:r>
            <a:r>
              <a:rPr lang="zh-CN" altLang="en-US" sz="1600" dirty="0">
                <a:ea typeface="微软雅黑" panose="020B0503020204020204" pitchFamily="34" charset="-122"/>
              </a:rPr>
              <a:t>的</a:t>
            </a:r>
            <a:r>
              <a:rPr lang="zh-CN" altLang="zh-CN" sz="1600" dirty="0">
                <a:ea typeface="微软雅黑" panose="020B0503020204020204" pitchFamily="34" charset="-122"/>
              </a:rPr>
              <a:t>户型</a:t>
            </a:r>
            <a:r>
              <a:rPr lang="zh-CN" altLang="en-US" sz="1600" dirty="0">
                <a:ea typeface="微软雅黑" panose="020B0503020204020204" pitchFamily="34" charset="-122"/>
              </a:rPr>
              <a:t>一般</a:t>
            </a:r>
            <a:r>
              <a:rPr lang="zh-CN" altLang="zh-CN" sz="1600" dirty="0">
                <a:ea typeface="微软雅黑" panose="020B0503020204020204" pitchFamily="34" charset="-122"/>
              </a:rPr>
              <a:t>比较独特，房间院落都是比较独立，成型成套，不像中国的房屋比较集中，在加上思想比较开发，在者国外的政策比较完善，最合适家装设计的发挥，而且装修行业的起步比中国要早，具有完备的行业规范，国外遵循的装修风格一般也都是个性化、比较自然、对装修的认识也是整体上的、空间的，并不是表面的装修，比较看重装修的设计，也不是装修的表象。所以不难看出国外在装修装饰行业的不同在于国外的经济基础和上层建筑的不同，是设计认识上的区别。</a:t>
            </a:r>
          </a:p>
        </p:txBody>
      </p:sp>
      <p:sp>
        <p:nvSpPr>
          <p:cNvPr id="23" name="等腰三角形 2"/>
          <p:cNvSpPr/>
          <p:nvPr/>
        </p:nvSpPr>
        <p:spPr bwMode="auto">
          <a:xfrm rot="2747878">
            <a:off x="1396483" y="1729450"/>
            <a:ext cx="1323028" cy="1530812"/>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a:noFill/>
          </a:ln>
        </p:spPr>
        <p:txBody>
          <a:bodyPr wrap="none" lIns="91440" tIns="45720" rIns="91440" bIns="45720" anchor="ctr"/>
          <a:lstStyle/>
          <a:p>
            <a:pPr algn="ctr" defTabSz="457189"/>
            <a:endParaRPr lang="zh-CN" altLang="en-US" sz="1467" kern="0" dirty="0">
              <a:solidFill>
                <a:srgbClr val="FFFFFF"/>
              </a:solidFill>
              <a:latin typeface="微软雅黑" pitchFamily="34" charset="-122"/>
              <a:ea typeface="微软雅黑" pitchFamily="34" charset="-122"/>
            </a:endParaRPr>
          </a:p>
        </p:txBody>
      </p:sp>
      <p:sp>
        <p:nvSpPr>
          <p:cNvPr id="24" name="TextBox 23"/>
          <p:cNvSpPr txBox="1"/>
          <p:nvPr/>
        </p:nvSpPr>
        <p:spPr>
          <a:xfrm>
            <a:off x="1551062" y="2317796"/>
            <a:ext cx="858447" cy="492344"/>
          </a:xfrm>
          <a:prstGeom prst="rect">
            <a:avLst/>
          </a:prstGeom>
          <a:noFill/>
          <a:ln>
            <a:noFill/>
          </a:ln>
        </p:spPr>
        <p:txBody>
          <a:bodyPr wrap="none" lIns="91440" tIns="45720" rIns="91440" bIns="45720" anchor="ctr"/>
          <a:lstStyle>
            <a:defPPr>
              <a:defRPr lang="zh-CN"/>
            </a:defPPr>
            <a:lvl1pPr algn="ctr">
              <a:defRPr sz="2000" kern="0">
                <a:solidFill>
                  <a:srgbClr val="FFFFFF"/>
                </a:solidFill>
                <a:latin typeface="微软雅黑" pitchFamily="34" charset="-122"/>
                <a:ea typeface="微软雅黑" pitchFamily="34" charset="-122"/>
              </a:defRPr>
            </a:lvl1pPr>
          </a:lstStyle>
          <a:p>
            <a:pPr defTabSz="457189"/>
            <a:r>
              <a:rPr lang="zh-CN" altLang="en-US" sz="2667" b="1" dirty="0"/>
              <a:t>国内</a:t>
            </a:r>
            <a:endParaRPr lang="en-US" altLang="zh-CN" sz="2667" b="1" dirty="0"/>
          </a:p>
          <a:p>
            <a:pPr defTabSz="457189"/>
            <a:r>
              <a:rPr lang="zh-CN" altLang="en-US" sz="2667" b="1" dirty="0"/>
              <a:t>现状</a:t>
            </a:r>
          </a:p>
        </p:txBody>
      </p:sp>
      <p:sp>
        <p:nvSpPr>
          <p:cNvPr id="25" name="等腰三角形 2"/>
          <p:cNvSpPr/>
          <p:nvPr/>
        </p:nvSpPr>
        <p:spPr bwMode="auto">
          <a:xfrm rot="3036074">
            <a:off x="1396482" y="4055973"/>
            <a:ext cx="1323031" cy="1530816"/>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2"/>
          </a:solidFill>
          <a:ln>
            <a:noFill/>
          </a:ln>
        </p:spPr>
        <p:txBody>
          <a:bodyPr wrap="none" lIns="91440" tIns="45720" rIns="91440" bIns="45720" anchor="ctr"/>
          <a:lstStyle/>
          <a:p>
            <a:pPr algn="ctr" defTabSz="457189"/>
            <a:endParaRPr lang="zh-CN" altLang="en-US" sz="1467" kern="0">
              <a:solidFill>
                <a:srgbClr val="FFFFFF"/>
              </a:solidFill>
              <a:latin typeface="微软雅黑" pitchFamily="34" charset="-122"/>
              <a:ea typeface="微软雅黑" pitchFamily="34" charset="-122"/>
            </a:endParaRPr>
          </a:p>
        </p:txBody>
      </p:sp>
      <p:sp>
        <p:nvSpPr>
          <p:cNvPr id="26" name="TextBox 25"/>
          <p:cNvSpPr txBox="1"/>
          <p:nvPr/>
        </p:nvSpPr>
        <p:spPr>
          <a:xfrm>
            <a:off x="1561666" y="4636055"/>
            <a:ext cx="858447" cy="492344"/>
          </a:xfrm>
          <a:prstGeom prst="rect">
            <a:avLst/>
          </a:prstGeom>
          <a:noFill/>
          <a:ln>
            <a:noFill/>
          </a:ln>
        </p:spPr>
        <p:txBody>
          <a:bodyPr wrap="none" lIns="91440" tIns="45720" rIns="91440" bIns="45720" anchor="ctr"/>
          <a:lstStyle>
            <a:defPPr>
              <a:defRPr lang="zh-CN"/>
            </a:defPPr>
            <a:lvl1pPr algn="ctr">
              <a:defRPr sz="2000" kern="0">
                <a:solidFill>
                  <a:srgbClr val="FFFFFF"/>
                </a:solidFill>
                <a:latin typeface="微软雅黑" pitchFamily="34" charset="-122"/>
                <a:ea typeface="微软雅黑" pitchFamily="34" charset="-122"/>
              </a:defRPr>
            </a:lvl1pPr>
          </a:lstStyle>
          <a:p>
            <a:pPr defTabSz="457189"/>
            <a:r>
              <a:rPr lang="zh-CN" altLang="en-US" sz="2667" b="1" dirty="0"/>
              <a:t>国外</a:t>
            </a:r>
            <a:endParaRPr lang="en-US" altLang="zh-CN" sz="2667" b="1" dirty="0"/>
          </a:p>
          <a:p>
            <a:pPr defTabSz="457189"/>
            <a:r>
              <a:rPr lang="zh-CN" altLang="en-US" sz="2667" b="1" dirty="0"/>
              <a:t>现状</a:t>
            </a:r>
          </a:p>
        </p:txBody>
      </p:sp>
    </p:spTree>
    <p:extLst>
      <p:ext uri="{BB962C8B-B14F-4D97-AF65-F5344CB8AC3E}">
        <p14:creationId xmlns:p14="http://schemas.microsoft.com/office/powerpoint/2010/main" val="3637374385"/>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000"/>
                            </p:stCondLst>
                            <p:childTnLst>
                              <p:par>
                                <p:cTn id="14" presetID="26"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290">
                                          <p:stCondLst>
                                            <p:cond delay="0"/>
                                          </p:stCondLst>
                                        </p:cTn>
                                        <p:tgtEl>
                                          <p:spTgt spid="24"/>
                                        </p:tgtEl>
                                      </p:cBhvr>
                                    </p:animEffect>
                                    <p:anim calcmode="lin" valueType="num">
                                      <p:cBhvr>
                                        <p:cTn id="17"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8"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9"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20"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21"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22" dur="13">
                                          <p:stCondLst>
                                            <p:cond delay="325"/>
                                          </p:stCondLst>
                                        </p:cTn>
                                        <p:tgtEl>
                                          <p:spTgt spid="24"/>
                                        </p:tgtEl>
                                      </p:cBhvr>
                                      <p:to x="100000" y="60000"/>
                                    </p:animScale>
                                    <p:animScale>
                                      <p:cBhvr>
                                        <p:cTn id="23" dur="83" decel="50000">
                                          <p:stCondLst>
                                            <p:cond delay="338"/>
                                          </p:stCondLst>
                                        </p:cTn>
                                        <p:tgtEl>
                                          <p:spTgt spid="24"/>
                                        </p:tgtEl>
                                      </p:cBhvr>
                                      <p:to x="100000" y="100000"/>
                                    </p:animScale>
                                    <p:animScale>
                                      <p:cBhvr>
                                        <p:cTn id="24" dur="13">
                                          <p:stCondLst>
                                            <p:cond delay="656"/>
                                          </p:stCondLst>
                                        </p:cTn>
                                        <p:tgtEl>
                                          <p:spTgt spid="24"/>
                                        </p:tgtEl>
                                      </p:cBhvr>
                                      <p:to x="100000" y="80000"/>
                                    </p:animScale>
                                    <p:animScale>
                                      <p:cBhvr>
                                        <p:cTn id="25" dur="83" decel="50000">
                                          <p:stCondLst>
                                            <p:cond delay="669"/>
                                          </p:stCondLst>
                                        </p:cTn>
                                        <p:tgtEl>
                                          <p:spTgt spid="24"/>
                                        </p:tgtEl>
                                      </p:cBhvr>
                                      <p:to x="100000" y="100000"/>
                                    </p:animScale>
                                    <p:animScale>
                                      <p:cBhvr>
                                        <p:cTn id="26" dur="13">
                                          <p:stCondLst>
                                            <p:cond delay="821"/>
                                          </p:stCondLst>
                                        </p:cTn>
                                        <p:tgtEl>
                                          <p:spTgt spid="24"/>
                                        </p:tgtEl>
                                      </p:cBhvr>
                                      <p:to x="100000" y="90000"/>
                                    </p:animScale>
                                    <p:animScale>
                                      <p:cBhvr>
                                        <p:cTn id="27" dur="83" decel="50000">
                                          <p:stCondLst>
                                            <p:cond delay="834"/>
                                          </p:stCondLst>
                                        </p:cTn>
                                        <p:tgtEl>
                                          <p:spTgt spid="24"/>
                                        </p:tgtEl>
                                      </p:cBhvr>
                                      <p:to x="100000" y="100000"/>
                                    </p:animScale>
                                    <p:animScale>
                                      <p:cBhvr>
                                        <p:cTn id="28" dur="13">
                                          <p:stCondLst>
                                            <p:cond delay="904"/>
                                          </p:stCondLst>
                                        </p:cTn>
                                        <p:tgtEl>
                                          <p:spTgt spid="24"/>
                                        </p:tgtEl>
                                      </p:cBhvr>
                                      <p:to x="100000" y="95000"/>
                                    </p:animScale>
                                    <p:animScale>
                                      <p:cBhvr>
                                        <p:cTn id="29" dur="83" decel="50000">
                                          <p:stCondLst>
                                            <p:cond delay="917"/>
                                          </p:stCondLst>
                                        </p:cTn>
                                        <p:tgtEl>
                                          <p:spTgt spid="24"/>
                                        </p:tgtEl>
                                      </p:cBhvr>
                                      <p:to x="100000" y="100000"/>
                                    </p:animScale>
                                  </p:childTnLst>
                                </p:cTn>
                              </p:par>
                              <p:par>
                                <p:cTn id="30" presetID="26"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290">
                                          <p:stCondLst>
                                            <p:cond delay="0"/>
                                          </p:stCondLst>
                                        </p:cTn>
                                        <p:tgtEl>
                                          <p:spTgt spid="23"/>
                                        </p:tgtEl>
                                      </p:cBhvr>
                                    </p:animEffect>
                                    <p:anim calcmode="lin" valueType="num">
                                      <p:cBhvr>
                                        <p:cTn id="33"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38" dur="13">
                                          <p:stCondLst>
                                            <p:cond delay="325"/>
                                          </p:stCondLst>
                                        </p:cTn>
                                        <p:tgtEl>
                                          <p:spTgt spid="23"/>
                                        </p:tgtEl>
                                      </p:cBhvr>
                                      <p:to x="100000" y="60000"/>
                                    </p:animScale>
                                    <p:animScale>
                                      <p:cBhvr>
                                        <p:cTn id="39" dur="83" decel="50000">
                                          <p:stCondLst>
                                            <p:cond delay="338"/>
                                          </p:stCondLst>
                                        </p:cTn>
                                        <p:tgtEl>
                                          <p:spTgt spid="23"/>
                                        </p:tgtEl>
                                      </p:cBhvr>
                                      <p:to x="100000" y="100000"/>
                                    </p:animScale>
                                    <p:animScale>
                                      <p:cBhvr>
                                        <p:cTn id="40" dur="13">
                                          <p:stCondLst>
                                            <p:cond delay="656"/>
                                          </p:stCondLst>
                                        </p:cTn>
                                        <p:tgtEl>
                                          <p:spTgt spid="23"/>
                                        </p:tgtEl>
                                      </p:cBhvr>
                                      <p:to x="100000" y="80000"/>
                                    </p:animScale>
                                    <p:animScale>
                                      <p:cBhvr>
                                        <p:cTn id="41" dur="83" decel="50000">
                                          <p:stCondLst>
                                            <p:cond delay="669"/>
                                          </p:stCondLst>
                                        </p:cTn>
                                        <p:tgtEl>
                                          <p:spTgt spid="23"/>
                                        </p:tgtEl>
                                      </p:cBhvr>
                                      <p:to x="100000" y="100000"/>
                                    </p:animScale>
                                    <p:animScale>
                                      <p:cBhvr>
                                        <p:cTn id="42" dur="13">
                                          <p:stCondLst>
                                            <p:cond delay="821"/>
                                          </p:stCondLst>
                                        </p:cTn>
                                        <p:tgtEl>
                                          <p:spTgt spid="23"/>
                                        </p:tgtEl>
                                      </p:cBhvr>
                                      <p:to x="100000" y="90000"/>
                                    </p:animScale>
                                    <p:animScale>
                                      <p:cBhvr>
                                        <p:cTn id="43" dur="83" decel="50000">
                                          <p:stCondLst>
                                            <p:cond delay="834"/>
                                          </p:stCondLst>
                                        </p:cTn>
                                        <p:tgtEl>
                                          <p:spTgt spid="23"/>
                                        </p:tgtEl>
                                      </p:cBhvr>
                                      <p:to x="100000" y="100000"/>
                                    </p:animScale>
                                    <p:animScale>
                                      <p:cBhvr>
                                        <p:cTn id="44" dur="13">
                                          <p:stCondLst>
                                            <p:cond delay="904"/>
                                          </p:stCondLst>
                                        </p:cTn>
                                        <p:tgtEl>
                                          <p:spTgt spid="23"/>
                                        </p:tgtEl>
                                      </p:cBhvr>
                                      <p:to x="100000" y="95000"/>
                                    </p:animScale>
                                    <p:animScale>
                                      <p:cBhvr>
                                        <p:cTn id="45" dur="83" decel="50000">
                                          <p:stCondLst>
                                            <p:cond delay="917"/>
                                          </p:stCondLst>
                                        </p:cTn>
                                        <p:tgtEl>
                                          <p:spTgt spid="23"/>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290">
                                          <p:stCondLst>
                                            <p:cond delay="0"/>
                                          </p:stCondLst>
                                        </p:cTn>
                                        <p:tgtEl>
                                          <p:spTgt spid="25"/>
                                        </p:tgtEl>
                                      </p:cBhvr>
                                    </p:animEffect>
                                    <p:anim calcmode="lin" valueType="num">
                                      <p:cBhvr>
                                        <p:cTn id="49"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50"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51"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52"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53"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54" dur="13">
                                          <p:stCondLst>
                                            <p:cond delay="325"/>
                                          </p:stCondLst>
                                        </p:cTn>
                                        <p:tgtEl>
                                          <p:spTgt spid="25"/>
                                        </p:tgtEl>
                                      </p:cBhvr>
                                      <p:to x="100000" y="60000"/>
                                    </p:animScale>
                                    <p:animScale>
                                      <p:cBhvr>
                                        <p:cTn id="55" dur="83" decel="50000">
                                          <p:stCondLst>
                                            <p:cond delay="338"/>
                                          </p:stCondLst>
                                        </p:cTn>
                                        <p:tgtEl>
                                          <p:spTgt spid="25"/>
                                        </p:tgtEl>
                                      </p:cBhvr>
                                      <p:to x="100000" y="100000"/>
                                    </p:animScale>
                                    <p:animScale>
                                      <p:cBhvr>
                                        <p:cTn id="56" dur="13">
                                          <p:stCondLst>
                                            <p:cond delay="656"/>
                                          </p:stCondLst>
                                        </p:cTn>
                                        <p:tgtEl>
                                          <p:spTgt spid="25"/>
                                        </p:tgtEl>
                                      </p:cBhvr>
                                      <p:to x="100000" y="80000"/>
                                    </p:animScale>
                                    <p:animScale>
                                      <p:cBhvr>
                                        <p:cTn id="57" dur="83" decel="50000">
                                          <p:stCondLst>
                                            <p:cond delay="669"/>
                                          </p:stCondLst>
                                        </p:cTn>
                                        <p:tgtEl>
                                          <p:spTgt spid="25"/>
                                        </p:tgtEl>
                                      </p:cBhvr>
                                      <p:to x="100000" y="100000"/>
                                    </p:animScale>
                                    <p:animScale>
                                      <p:cBhvr>
                                        <p:cTn id="58" dur="13">
                                          <p:stCondLst>
                                            <p:cond delay="821"/>
                                          </p:stCondLst>
                                        </p:cTn>
                                        <p:tgtEl>
                                          <p:spTgt spid="25"/>
                                        </p:tgtEl>
                                      </p:cBhvr>
                                      <p:to x="100000" y="90000"/>
                                    </p:animScale>
                                    <p:animScale>
                                      <p:cBhvr>
                                        <p:cTn id="59" dur="83" decel="50000">
                                          <p:stCondLst>
                                            <p:cond delay="834"/>
                                          </p:stCondLst>
                                        </p:cTn>
                                        <p:tgtEl>
                                          <p:spTgt spid="25"/>
                                        </p:tgtEl>
                                      </p:cBhvr>
                                      <p:to x="100000" y="100000"/>
                                    </p:animScale>
                                    <p:animScale>
                                      <p:cBhvr>
                                        <p:cTn id="60" dur="13">
                                          <p:stCondLst>
                                            <p:cond delay="904"/>
                                          </p:stCondLst>
                                        </p:cTn>
                                        <p:tgtEl>
                                          <p:spTgt spid="25"/>
                                        </p:tgtEl>
                                      </p:cBhvr>
                                      <p:to x="100000" y="95000"/>
                                    </p:animScale>
                                    <p:animScale>
                                      <p:cBhvr>
                                        <p:cTn id="61" dur="83" decel="50000">
                                          <p:stCondLst>
                                            <p:cond delay="917"/>
                                          </p:stCondLst>
                                        </p:cTn>
                                        <p:tgtEl>
                                          <p:spTgt spid="25"/>
                                        </p:tgtEl>
                                      </p:cBhvr>
                                      <p:to x="100000" y="100000"/>
                                    </p:animScale>
                                  </p:childTnLst>
                                </p:cTn>
                              </p:par>
                              <p:par>
                                <p:cTn id="62" presetID="26"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down)">
                                      <p:cBhvr>
                                        <p:cTn id="64" dur="290">
                                          <p:stCondLst>
                                            <p:cond delay="0"/>
                                          </p:stCondLst>
                                        </p:cTn>
                                        <p:tgtEl>
                                          <p:spTgt spid="26"/>
                                        </p:tgtEl>
                                      </p:cBhvr>
                                    </p:animEffect>
                                    <p:anim calcmode="lin" valueType="num">
                                      <p:cBhvr>
                                        <p:cTn id="65" dur="911"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66" dur="332"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67" dur="332" tmFilter="0, 0; 0.125,0.2665; 0.25,0.4; 0.375,0.465; 0.5,0.5;  0.625,0.535; 0.75,0.6; 0.875,0.7335; 1,1">
                                          <p:stCondLst>
                                            <p:cond delay="332"/>
                                          </p:stCondLst>
                                        </p:cTn>
                                        <p:tgtEl>
                                          <p:spTgt spid="26"/>
                                        </p:tgtEl>
                                        <p:attrNameLst>
                                          <p:attrName>ppt_y</p:attrName>
                                        </p:attrNameLst>
                                      </p:cBhvr>
                                      <p:tavLst>
                                        <p:tav tm="0" fmla="#ppt_y-sin(pi*$)/9">
                                          <p:val>
                                            <p:fltVal val="0"/>
                                          </p:val>
                                        </p:tav>
                                        <p:tav tm="100000">
                                          <p:val>
                                            <p:fltVal val="1"/>
                                          </p:val>
                                        </p:tav>
                                      </p:tavLst>
                                    </p:anim>
                                    <p:anim calcmode="lin" valueType="num">
                                      <p:cBhvr>
                                        <p:cTn id="68" dur="166" tmFilter="0, 0; 0.125,0.2665; 0.25,0.4; 0.375,0.465; 0.5,0.5;  0.625,0.535; 0.75,0.6; 0.875,0.7335; 1,1">
                                          <p:stCondLst>
                                            <p:cond delay="662"/>
                                          </p:stCondLst>
                                        </p:cTn>
                                        <p:tgtEl>
                                          <p:spTgt spid="26"/>
                                        </p:tgtEl>
                                        <p:attrNameLst>
                                          <p:attrName>ppt_y</p:attrName>
                                        </p:attrNameLst>
                                      </p:cBhvr>
                                      <p:tavLst>
                                        <p:tav tm="0" fmla="#ppt_y-sin(pi*$)/27">
                                          <p:val>
                                            <p:fltVal val="0"/>
                                          </p:val>
                                        </p:tav>
                                        <p:tav tm="100000">
                                          <p:val>
                                            <p:fltVal val="1"/>
                                          </p:val>
                                        </p:tav>
                                      </p:tavLst>
                                    </p:anim>
                                    <p:anim calcmode="lin" valueType="num">
                                      <p:cBhvr>
                                        <p:cTn id="69" dur="82" tmFilter="0, 0; 0.125,0.2665; 0.25,0.4; 0.375,0.465; 0.5,0.5;  0.625,0.535; 0.75,0.6; 0.875,0.7335; 1,1">
                                          <p:stCondLst>
                                            <p:cond delay="828"/>
                                          </p:stCondLst>
                                        </p:cTn>
                                        <p:tgtEl>
                                          <p:spTgt spid="26"/>
                                        </p:tgtEl>
                                        <p:attrNameLst>
                                          <p:attrName>ppt_y</p:attrName>
                                        </p:attrNameLst>
                                      </p:cBhvr>
                                      <p:tavLst>
                                        <p:tav tm="0" fmla="#ppt_y-sin(pi*$)/81">
                                          <p:val>
                                            <p:fltVal val="0"/>
                                          </p:val>
                                        </p:tav>
                                        <p:tav tm="100000">
                                          <p:val>
                                            <p:fltVal val="1"/>
                                          </p:val>
                                        </p:tav>
                                      </p:tavLst>
                                    </p:anim>
                                    <p:animScale>
                                      <p:cBhvr>
                                        <p:cTn id="70" dur="13">
                                          <p:stCondLst>
                                            <p:cond delay="325"/>
                                          </p:stCondLst>
                                        </p:cTn>
                                        <p:tgtEl>
                                          <p:spTgt spid="26"/>
                                        </p:tgtEl>
                                      </p:cBhvr>
                                      <p:to x="100000" y="60000"/>
                                    </p:animScale>
                                    <p:animScale>
                                      <p:cBhvr>
                                        <p:cTn id="71" dur="83" decel="50000">
                                          <p:stCondLst>
                                            <p:cond delay="338"/>
                                          </p:stCondLst>
                                        </p:cTn>
                                        <p:tgtEl>
                                          <p:spTgt spid="26"/>
                                        </p:tgtEl>
                                      </p:cBhvr>
                                      <p:to x="100000" y="100000"/>
                                    </p:animScale>
                                    <p:animScale>
                                      <p:cBhvr>
                                        <p:cTn id="72" dur="13">
                                          <p:stCondLst>
                                            <p:cond delay="656"/>
                                          </p:stCondLst>
                                        </p:cTn>
                                        <p:tgtEl>
                                          <p:spTgt spid="26"/>
                                        </p:tgtEl>
                                      </p:cBhvr>
                                      <p:to x="100000" y="80000"/>
                                    </p:animScale>
                                    <p:animScale>
                                      <p:cBhvr>
                                        <p:cTn id="73" dur="83" decel="50000">
                                          <p:stCondLst>
                                            <p:cond delay="669"/>
                                          </p:stCondLst>
                                        </p:cTn>
                                        <p:tgtEl>
                                          <p:spTgt spid="26"/>
                                        </p:tgtEl>
                                      </p:cBhvr>
                                      <p:to x="100000" y="100000"/>
                                    </p:animScale>
                                    <p:animScale>
                                      <p:cBhvr>
                                        <p:cTn id="74" dur="13">
                                          <p:stCondLst>
                                            <p:cond delay="821"/>
                                          </p:stCondLst>
                                        </p:cTn>
                                        <p:tgtEl>
                                          <p:spTgt spid="26"/>
                                        </p:tgtEl>
                                      </p:cBhvr>
                                      <p:to x="100000" y="90000"/>
                                    </p:animScale>
                                    <p:animScale>
                                      <p:cBhvr>
                                        <p:cTn id="75" dur="83" decel="50000">
                                          <p:stCondLst>
                                            <p:cond delay="834"/>
                                          </p:stCondLst>
                                        </p:cTn>
                                        <p:tgtEl>
                                          <p:spTgt spid="26"/>
                                        </p:tgtEl>
                                      </p:cBhvr>
                                      <p:to x="100000" y="100000"/>
                                    </p:animScale>
                                    <p:animScale>
                                      <p:cBhvr>
                                        <p:cTn id="76" dur="13">
                                          <p:stCondLst>
                                            <p:cond delay="904"/>
                                          </p:stCondLst>
                                        </p:cTn>
                                        <p:tgtEl>
                                          <p:spTgt spid="26"/>
                                        </p:tgtEl>
                                      </p:cBhvr>
                                      <p:to x="100000" y="95000"/>
                                    </p:animScale>
                                    <p:animScale>
                                      <p:cBhvr>
                                        <p:cTn id="77" dur="83" decel="50000">
                                          <p:stCondLst>
                                            <p:cond delay="917"/>
                                          </p:stCondLst>
                                        </p:cTn>
                                        <p:tgtEl>
                                          <p:spTgt spid="26"/>
                                        </p:tgtEl>
                                      </p:cBhvr>
                                      <p:to x="100000" y="100000"/>
                                    </p:animScale>
                                  </p:childTnLst>
                                </p:cTn>
                              </p:par>
                            </p:childTnLst>
                          </p:cTn>
                        </p:par>
                        <p:par>
                          <p:cTn id="78" fill="hold">
                            <p:stCondLst>
                              <p:cond delay="2000"/>
                            </p:stCondLst>
                            <p:childTnLst>
                              <p:par>
                                <p:cTn id="79" presetID="22" presetClass="entr" presetSubtype="8" fill="hold" nodeType="after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wipe(left)">
                                      <p:cBhvr>
                                        <p:cTn id="81" dur="1000"/>
                                        <p:tgtEl>
                                          <p:spTgt spid="13"/>
                                        </p:tgtEl>
                                      </p:cBhvr>
                                    </p:animEffect>
                                  </p:childTnLst>
                                </p:cTn>
                              </p:par>
                              <p:par>
                                <p:cTn id="82" presetID="12" presetClass="entr" presetSubtype="4" fill="hold" grpId="0" nodeType="withEffect">
                                  <p:stCondLst>
                                    <p:cond delay="0"/>
                                  </p:stCondLst>
                                  <p:iterate type="lt">
                                    <p:tmPct val="5983"/>
                                  </p:iterate>
                                  <p:childTnLst>
                                    <p:set>
                                      <p:cBhvr>
                                        <p:cTn id="83" dur="1" fill="hold">
                                          <p:stCondLst>
                                            <p:cond delay="0"/>
                                          </p:stCondLst>
                                        </p:cTn>
                                        <p:tgtEl>
                                          <p:spTgt spid="21"/>
                                        </p:tgtEl>
                                        <p:attrNameLst>
                                          <p:attrName>style.visibility</p:attrName>
                                        </p:attrNameLst>
                                      </p:cBhvr>
                                      <p:to>
                                        <p:strVal val="visible"/>
                                      </p:to>
                                    </p:set>
                                    <p:anim calcmode="lin" valueType="num">
                                      <p:cBhvr additive="base">
                                        <p:cTn id="84" dur="300"/>
                                        <p:tgtEl>
                                          <p:spTgt spid="21"/>
                                        </p:tgtEl>
                                        <p:attrNameLst>
                                          <p:attrName>ppt_y</p:attrName>
                                        </p:attrNameLst>
                                      </p:cBhvr>
                                      <p:tavLst>
                                        <p:tav tm="0">
                                          <p:val>
                                            <p:strVal val="#ppt_y+#ppt_h*1.125000"/>
                                          </p:val>
                                        </p:tav>
                                        <p:tav tm="100000">
                                          <p:val>
                                            <p:strVal val="#ppt_y"/>
                                          </p:val>
                                        </p:tav>
                                      </p:tavLst>
                                    </p:anim>
                                    <p:animEffect transition="in" filter="wipe(up)">
                                      <p:cBhvr>
                                        <p:cTn id="85" dur="300"/>
                                        <p:tgtEl>
                                          <p:spTgt spid="21"/>
                                        </p:tgtEl>
                                      </p:cBhvr>
                                    </p:animEffect>
                                  </p:childTnLst>
                                </p:cTn>
                              </p:par>
                              <p:par>
                                <p:cTn id="86" presetID="22" presetClass="entr" presetSubtype="8" fill="hold" nodeType="withEffect">
                                  <p:stCondLst>
                                    <p:cond delay="1000"/>
                                  </p:stCondLst>
                                  <p:childTnLst>
                                    <p:set>
                                      <p:cBhvr>
                                        <p:cTn id="87" dur="1" fill="hold">
                                          <p:stCondLst>
                                            <p:cond delay="0"/>
                                          </p:stCondLst>
                                        </p:cTn>
                                        <p:tgtEl>
                                          <p:spTgt spid="18"/>
                                        </p:tgtEl>
                                        <p:attrNameLst>
                                          <p:attrName>style.visibility</p:attrName>
                                        </p:attrNameLst>
                                      </p:cBhvr>
                                      <p:to>
                                        <p:strVal val="visible"/>
                                      </p:to>
                                    </p:set>
                                    <p:animEffect transition="in" filter="wipe(left)">
                                      <p:cBhvr>
                                        <p:cTn id="88" dur="1000"/>
                                        <p:tgtEl>
                                          <p:spTgt spid="18"/>
                                        </p:tgtEl>
                                      </p:cBhvr>
                                    </p:animEffect>
                                  </p:childTnLst>
                                </p:cTn>
                              </p:par>
                              <p:par>
                                <p:cTn id="89" presetID="12" presetClass="entr" presetSubtype="4" fill="hold" grpId="0" nodeType="withEffect">
                                  <p:stCondLst>
                                    <p:cond delay="1000"/>
                                  </p:stCondLst>
                                  <p:iterate type="lt">
                                    <p:tmPct val="5983"/>
                                  </p:iterate>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300"/>
                                        <p:tgtEl>
                                          <p:spTgt spid="22"/>
                                        </p:tgtEl>
                                        <p:attrNameLst>
                                          <p:attrName>ppt_y</p:attrName>
                                        </p:attrNameLst>
                                      </p:cBhvr>
                                      <p:tavLst>
                                        <p:tav tm="0">
                                          <p:val>
                                            <p:strVal val="#ppt_y+#ppt_h*1.125000"/>
                                          </p:val>
                                        </p:tav>
                                        <p:tav tm="100000">
                                          <p:val>
                                            <p:strVal val="#ppt_y"/>
                                          </p:val>
                                        </p:tav>
                                      </p:tavLst>
                                    </p:anim>
                                    <p:animEffect transition="in" filter="wipe(up)">
                                      <p:cBhvr>
                                        <p:cTn id="92" dur="3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21" grpId="0"/>
      <p:bldP spid="22" grpId="0"/>
      <p:bldP spid="23" grpId="0" animBg="1"/>
      <p:bldP spid="24" grpId="0"/>
      <p:bldP spid="25" grpId="0" animBg="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634918" y="237124"/>
            <a:ext cx="1887690"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457189">
              <a:buNone/>
            </a:pPr>
            <a:r>
              <a:rPr lang="zh-CN" altLang="en-US" b="1" dirty="0">
                <a:solidFill>
                  <a:srgbClr val="071F65"/>
                </a:solidFill>
                <a:latin typeface="Arial" panose="020B0604020202020204" pitchFamily="34" charset="0"/>
              </a:rPr>
              <a:t>装修方式</a:t>
            </a:r>
          </a:p>
        </p:txBody>
      </p:sp>
      <p:sp>
        <p:nvSpPr>
          <p:cNvPr id="20"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sp>
        <p:nvSpPr>
          <p:cNvPr id="17" name="矩形 16"/>
          <p:cNvSpPr/>
          <p:nvPr/>
        </p:nvSpPr>
        <p:spPr>
          <a:xfrm>
            <a:off x="4709596" y="3856856"/>
            <a:ext cx="2680912" cy="2451225"/>
          </a:xfrm>
          <a:prstGeom prst="rect">
            <a:avLst/>
          </a:prstGeom>
          <a:solidFill>
            <a:schemeClr val="accent1"/>
          </a:solidFill>
          <a:ln>
            <a:noFill/>
          </a:ln>
          <a:scene3d>
            <a:camera prst="isometricTopUp">
              <a:rot lat="19334322" lon="18553891" rev="380609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defTabSz="457189"/>
            <a:endParaRPr lang="zh-CN" altLang="en-US" sz="2133">
              <a:solidFill>
                <a:prstClr val="black">
                  <a:lumMod val="75000"/>
                  <a:lumOff val="25000"/>
                </a:prstClr>
              </a:solidFill>
              <a:latin typeface="Arial"/>
              <a:ea typeface="微软雅黑"/>
            </a:endParaRPr>
          </a:p>
        </p:txBody>
      </p:sp>
      <p:sp>
        <p:nvSpPr>
          <p:cNvPr id="18" name="矩形 17"/>
          <p:cNvSpPr/>
          <p:nvPr/>
        </p:nvSpPr>
        <p:spPr>
          <a:xfrm>
            <a:off x="4713923" y="3384882"/>
            <a:ext cx="2680912" cy="2451225"/>
          </a:xfrm>
          <a:prstGeom prst="rect">
            <a:avLst/>
          </a:prstGeom>
          <a:solidFill>
            <a:schemeClr val="accent2">
              <a:alpha val="60000"/>
            </a:scheme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defTabSz="457189"/>
            <a:endParaRPr lang="zh-CN" altLang="en-US" sz="2133">
              <a:solidFill>
                <a:prstClr val="black">
                  <a:lumMod val="75000"/>
                  <a:lumOff val="25000"/>
                </a:prstClr>
              </a:solidFill>
              <a:latin typeface="Arial"/>
              <a:ea typeface="微软雅黑"/>
            </a:endParaRPr>
          </a:p>
        </p:txBody>
      </p:sp>
      <p:sp>
        <p:nvSpPr>
          <p:cNvPr id="21" name="矩形 20"/>
          <p:cNvSpPr/>
          <p:nvPr/>
        </p:nvSpPr>
        <p:spPr>
          <a:xfrm>
            <a:off x="4728866" y="2874593"/>
            <a:ext cx="2680912" cy="2451225"/>
          </a:xfrm>
          <a:prstGeom prst="rect">
            <a:avLst/>
          </a:prstGeom>
          <a:solidFill>
            <a:schemeClr val="accent1">
              <a:alpha val="90000"/>
            </a:scheme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defTabSz="457189"/>
            <a:endParaRPr lang="zh-CN" altLang="en-US" sz="2133">
              <a:solidFill>
                <a:prstClr val="black">
                  <a:lumMod val="75000"/>
                  <a:lumOff val="25000"/>
                </a:prstClr>
              </a:solidFill>
              <a:latin typeface="Arial"/>
              <a:ea typeface="微软雅黑"/>
            </a:endParaRPr>
          </a:p>
        </p:txBody>
      </p:sp>
      <p:sp>
        <p:nvSpPr>
          <p:cNvPr id="22" name="矩形 21"/>
          <p:cNvSpPr/>
          <p:nvPr/>
        </p:nvSpPr>
        <p:spPr>
          <a:xfrm>
            <a:off x="4778424" y="2336635"/>
            <a:ext cx="2680912" cy="2451225"/>
          </a:xfrm>
          <a:prstGeom prst="rect">
            <a:avLst/>
          </a:prstGeom>
          <a:solidFill>
            <a:schemeClr val="accent2">
              <a:alpha val="55000"/>
            </a:scheme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defTabSz="457189"/>
            <a:endParaRPr lang="zh-CN" altLang="en-US" sz="2133">
              <a:solidFill>
                <a:prstClr val="black">
                  <a:lumMod val="75000"/>
                  <a:lumOff val="25000"/>
                </a:prstClr>
              </a:solidFill>
              <a:latin typeface="Arial"/>
              <a:ea typeface="微软雅黑"/>
            </a:endParaRPr>
          </a:p>
        </p:txBody>
      </p:sp>
      <p:sp>
        <p:nvSpPr>
          <p:cNvPr id="23" name="矩形 22"/>
          <p:cNvSpPr/>
          <p:nvPr/>
        </p:nvSpPr>
        <p:spPr>
          <a:xfrm>
            <a:off x="4737480" y="1702528"/>
            <a:ext cx="2717039" cy="2484255"/>
          </a:xfrm>
          <a:prstGeom prst="rect">
            <a:avLst/>
          </a:prstGeom>
          <a:solidFill>
            <a:schemeClr val="accent1">
              <a:alpha val="80000"/>
            </a:scheme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defTabSz="457189"/>
            <a:endParaRPr lang="zh-CN" altLang="en-US" sz="2133">
              <a:solidFill>
                <a:prstClr val="black">
                  <a:lumMod val="75000"/>
                  <a:lumOff val="25000"/>
                </a:prstClr>
              </a:solidFill>
              <a:latin typeface="Arial"/>
              <a:ea typeface="微软雅黑"/>
            </a:endParaRPr>
          </a:p>
        </p:txBody>
      </p:sp>
      <p:sp>
        <p:nvSpPr>
          <p:cNvPr id="24" name="文本框 31"/>
          <p:cNvSpPr txBox="1"/>
          <p:nvPr/>
        </p:nvSpPr>
        <p:spPr>
          <a:xfrm>
            <a:off x="714565" y="2737314"/>
            <a:ext cx="3302115" cy="2123656"/>
          </a:xfrm>
          <a:prstGeom prst="rect">
            <a:avLst/>
          </a:prstGeom>
          <a:noFill/>
        </p:spPr>
        <p:txBody>
          <a:bodyPr wrap="square" lIns="121917" tIns="60959" rIns="121917" bIns="60959" rtlCol="0">
            <a:spAutoFit/>
          </a:bodyPr>
          <a:lstStyle/>
          <a:p>
            <a:pPr defTabSz="457189"/>
            <a:r>
              <a:rPr lang="zh-CN" altLang="en-US" sz="1600" dirty="0">
                <a:solidFill>
                  <a:prstClr val="black">
                    <a:lumMod val="85000"/>
                    <a:lumOff val="15000"/>
                  </a:prstClr>
                </a:solidFill>
                <a:latin typeface="微软雅黑" pitchFamily="34" charset="-122"/>
                <a:ea typeface="微软雅黑" pitchFamily="34" charset="-122"/>
              </a:rPr>
              <a:t>优点：</a:t>
            </a:r>
            <a:r>
              <a:rPr lang="zh-CN" altLang="en-US" sz="1600" dirty="0">
                <a:ea typeface="微软雅黑" panose="020B0503020204020204" pitchFamily="34" charset="-122"/>
              </a:rPr>
              <a:t>这种装修方式可以节省业主的时间和精力，但因为整个工程装修下来，价格更贵，所以适合工作繁忙且经济实力较强的业主。</a:t>
            </a:r>
            <a:endParaRPr lang="en-US" altLang="zh-CN" sz="1600" dirty="0">
              <a:ea typeface="微软雅黑" panose="020B0503020204020204" pitchFamily="34" charset="-122"/>
            </a:endParaRPr>
          </a:p>
          <a:p>
            <a:pPr defTabSz="457189"/>
            <a:r>
              <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rPr>
              <a:t>缺点：</a:t>
            </a:r>
            <a:r>
              <a:rPr lang="zh-CN" altLang="en-US" sz="1600" dirty="0">
                <a:ea typeface="微软雅黑" panose="020B0503020204020204" pitchFamily="34" charset="-122"/>
              </a:rPr>
              <a:t>全包装修价格贵，而且质量没有保障，尤其是一些小众品牌，如果没有好好施工，经常会有偷工减料，或者将材料以次充好的情况</a:t>
            </a:r>
            <a:r>
              <a:rPr lang="zh-CN" altLang="en-US" dirty="0"/>
              <a:t>。</a:t>
            </a:r>
            <a:endPar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5" name="文本框 32"/>
          <p:cNvSpPr txBox="1"/>
          <p:nvPr/>
        </p:nvSpPr>
        <p:spPr>
          <a:xfrm>
            <a:off x="782184" y="2242041"/>
            <a:ext cx="2236731" cy="410431"/>
          </a:xfrm>
          <a:prstGeom prst="rect">
            <a:avLst/>
          </a:prstGeom>
          <a:noFill/>
        </p:spPr>
        <p:txBody>
          <a:bodyPr wrap="square" lIns="121917" tIns="60959" rIns="121917" bIns="60959" rtlCol="0">
            <a:spAutoFit/>
          </a:bodyPr>
          <a:lstStyle/>
          <a:p>
            <a:pPr defTabSz="457189"/>
            <a:r>
              <a:rPr lang="zh-CN" altLang="en-US" sz="1867" dirty="0">
                <a:solidFill>
                  <a:prstClr val="black">
                    <a:lumMod val="85000"/>
                    <a:lumOff val="15000"/>
                  </a:prstClr>
                </a:solidFill>
                <a:latin typeface="微软雅黑" pitchFamily="34" charset="-122"/>
                <a:ea typeface="微软雅黑" pitchFamily="34" charset="-122"/>
              </a:rPr>
              <a:t>全包装修</a:t>
            </a:r>
          </a:p>
        </p:txBody>
      </p:sp>
      <p:cxnSp>
        <p:nvCxnSpPr>
          <p:cNvPr id="26" name="直接连接符 25"/>
          <p:cNvCxnSpPr/>
          <p:nvPr/>
        </p:nvCxnSpPr>
        <p:spPr>
          <a:xfrm flipH="1">
            <a:off x="794417" y="2720427"/>
            <a:ext cx="4361795" cy="0"/>
          </a:xfrm>
          <a:prstGeom prst="line">
            <a:avLst/>
          </a:prstGeom>
          <a:ln w="12700">
            <a:solidFill>
              <a:schemeClr val="tx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291232" y="2756838"/>
            <a:ext cx="3990463" cy="0"/>
          </a:xfrm>
          <a:prstGeom prst="line">
            <a:avLst/>
          </a:prstGeom>
          <a:ln w="12700">
            <a:solidFill>
              <a:schemeClr val="tx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8" name="文本框 40"/>
          <p:cNvSpPr txBox="1"/>
          <p:nvPr/>
        </p:nvSpPr>
        <p:spPr>
          <a:xfrm>
            <a:off x="7792601" y="2795308"/>
            <a:ext cx="3540970" cy="2123656"/>
          </a:xfrm>
          <a:prstGeom prst="rect">
            <a:avLst/>
          </a:prstGeom>
          <a:noFill/>
        </p:spPr>
        <p:txBody>
          <a:bodyPr wrap="square" lIns="121917" tIns="60959" rIns="121917" bIns="60959" rtlCol="0">
            <a:spAutoFit/>
          </a:bodyPr>
          <a:lstStyle/>
          <a:p>
            <a:pPr defTabSz="457189"/>
            <a:r>
              <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rPr>
              <a:t>优点：</a:t>
            </a:r>
            <a:r>
              <a:rPr lang="zh-CN" altLang="en-US" sz="1600" dirty="0">
                <a:ea typeface="微软雅黑" panose="020B0503020204020204" pitchFamily="34" charset="-122"/>
              </a:rPr>
              <a:t>选择这种装修方式，业主只需要购买主要材料即可，辅材和施工都由装修公司来定，这样可以保障产品的质量，自己也会更加放心。</a:t>
            </a:r>
            <a:endParaRPr lang="en-US" altLang="zh-CN" sz="1600" dirty="0">
              <a:ea typeface="微软雅黑" panose="020B0503020204020204" pitchFamily="34" charset="-122"/>
            </a:endParaRPr>
          </a:p>
          <a:p>
            <a:pPr defTabSz="457189"/>
            <a:r>
              <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rPr>
              <a:t>缺点：</a:t>
            </a:r>
            <a:r>
              <a:rPr lang="zh-CN" altLang="en-US" sz="1600" dirty="0">
                <a:ea typeface="微软雅黑" panose="020B0503020204020204" pitchFamily="34" charset="-122"/>
              </a:rPr>
              <a:t>需要花费大量的时间在选购主材上面，对于不了解装修市场的业主来说，会是很大的一道难题，而且还可能购买到质量不好的产品</a:t>
            </a:r>
            <a:r>
              <a:rPr lang="zh-CN" altLang="en-US" dirty="0"/>
              <a:t>。</a:t>
            </a:r>
            <a:endPar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9" name="文本框 41"/>
          <p:cNvSpPr txBox="1"/>
          <p:nvPr/>
        </p:nvSpPr>
        <p:spPr>
          <a:xfrm>
            <a:off x="8051870" y="2244589"/>
            <a:ext cx="2469189" cy="410431"/>
          </a:xfrm>
          <a:prstGeom prst="rect">
            <a:avLst/>
          </a:prstGeom>
          <a:noFill/>
        </p:spPr>
        <p:txBody>
          <a:bodyPr wrap="square" lIns="121917" tIns="60959" rIns="121917" bIns="60959" rtlCol="0">
            <a:spAutoFit/>
          </a:bodyPr>
          <a:lstStyle/>
          <a:p>
            <a:pPr defTabSz="457189"/>
            <a:r>
              <a:rPr lang="zh-CN" altLang="en-US" sz="1867" dirty="0">
                <a:solidFill>
                  <a:prstClr val="black">
                    <a:lumMod val="85000"/>
                    <a:lumOff val="15000"/>
                  </a:prstClr>
                </a:solidFill>
                <a:latin typeface="微软雅黑" pitchFamily="34" charset="-122"/>
                <a:ea typeface="微软雅黑" pitchFamily="34" charset="-122"/>
              </a:rPr>
              <a:t>半包装修</a:t>
            </a:r>
          </a:p>
        </p:txBody>
      </p:sp>
      <p:cxnSp>
        <p:nvCxnSpPr>
          <p:cNvPr id="30" name="直接连接符 29"/>
          <p:cNvCxnSpPr/>
          <p:nvPr/>
        </p:nvCxnSpPr>
        <p:spPr>
          <a:xfrm>
            <a:off x="7209184" y="5184150"/>
            <a:ext cx="4154557" cy="0"/>
          </a:xfrm>
          <a:prstGeom prst="line">
            <a:avLst/>
          </a:prstGeom>
          <a:ln w="12700">
            <a:solidFill>
              <a:schemeClr val="tx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1" name="文本框 49"/>
          <p:cNvSpPr txBox="1"/>
          <p:nvPr/>
        </p:nvSpPr>
        <p:spPr>
          <a:xfrm>
            <a:off x="7792601" y="5230817"/>
            <a:ext cx="3330129" cy="1107994"/>
          </a:xfrm>
          <a:prstGeom prst="rect">
            <a:avLst/>
          </a:prstGeom>
          <a:noFill/>
        </p:spPr>
        <p:txBody>
          <a:bodyPr wrap="square" lIns="121917" tIns="60959" rIns="121917" bIns="60959" rtlCol="0">
            <a:spAutoFit/>
          </a:bodyPr>
          <a:lstStyle/>
          <a:p>
            <a:pPr defTabSz="457189"/>
            <a:r>
              <a:rPr lang="zh-CN" altLang="en-US" sz="1600" dirty="0">
                <a:solidFill>
                  <a:prstClr val="black">
                    <a:lumMod val="85000"/>
                    <a:lumOff val="15000"/>
                  </a:prstClr>
                </a:solidFill>
                <a:latin typeface="微软雅黑" pitchFamily="34" charset="-122"/>
                <a:ea typeface="微软雅黑" pitchFamily="34" charset="-122"/>
              </a:rPr>
              <a:t>缺点：</a:t>
            </a:r>
            <a:r>
              <a:rPr lang="zh-CN" altLang="en-US" sz="1600" dirty="0">
                <a:ea typeface="微软雅黑" panose="020B0503020204020204" pitchFamily="34" charset="-122"/>
              </a:rPr>
              <a:t>选择这种方式，业主的工作量会非常大，不仅需要学习各个工程的施工步骤和注意事项，而且还要了解各类建材的性能和好坏。</a:t>
            </a:r>
            <a:endPar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flipH="1">
            <a:off x="794417" y="5249837"/>
            <a:ext cx="4262404" cy="0"/>
          </a:xfrm>
          <a:prstGeom prst="line">
            <a:avLst/>
          </a:prstGeom>
          <a:ln w="12700">
            <a:solidFill>
              <a:schemeClr val="tx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6" name="文本框 63"/>
          <p:cNvSpPr txBox="1"/>
          <p:nvPr/>
        </p:nvSpPr>
        <p:spPr>
          <a:xfrm>
            <a:off x="634918" y="5292371"/>
            <a:ext cx="3494112" cy="1107994"/>
          </a:xfrm>
          <a:prstGeom prst="rect">
            <a:avLst/>
          </a:prstGeom>
          <a:noFill/>
        </p:spPr>
        <p:txBody>
          <a:bodyPr wrap="square" lIns="121917" tIns="60959" rIns="121917" bIns="60959" rtlCol="0">
            <a:spAutoFit/>
          </a:bodyPr>
          <a:lstStyle/>
          <a:p>
            <a:pPr defTabSz="457189"/>
            <a:r>
              <a:rPr lang="zh-CN" altLang="en-US" sz="1600" dirty="0">
                <a:solidFill>
                  <a:prstClr val="black">
                    <a:lumMod val="85000"/>
                    <a:lumOff val="15000"/>
                  </a:prstClr>
                </a:solidFill>
                <a:latin typeface="微软雅黑" pitchFamily="34" charset="-122"/>
                <a:ea typeface="微软雅黑" pitchFamily="34" charset="-122"/>
              </a:rPr>
              <a:t>优点：</a:t>
            </a:r>
            <a:r>
              <a:rPr lang="zh-CN" altLang="en-US" sz="1600" dirty="0">
                <a:ea typeface="微软雅黑" panose="020B0503020204020204" pitchFamily="34" charset="-122"/>
              </a:rPr>
              <a:t>相比全包装修，业主选择这种装修方式可以节省一大笔费用，而且无论是施工，还是选购建材，自己都是占据最大主动权的人。</a:t>
            </a:r>
            <a:endPar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47" name="文本框 64"/>
          <p:cNvSpPr txBox="1"/>
          <p:nvPr/>
        </p:nvSpPr>
        <p:spPr>
          <a:xfrm>
            <a:off x="699622" y="4839406"/>
            <a:ext cx="2242247" cy="410431"/>
          </a:xfrm>
          <a:prstGeom prst="rect">
            <a:avLst/>
          </a:prstGeom>
          <a:noFill/>
        </p:spPr>
        <p:txBody>
          <a:bodyPr wrap="square" lIns="121917" tIns="60959" rIns="121917" bIns="60959" rtlCol="0">
            <a:spAutoFit/>
          </a:bodyPr>
          <a:lstStyle/>
          <a:p>
            <a:pPr defTabSz="457189"/>
            <a:r>
              <a:rPr lang="zh-CN" altLang="en-US" sz="1867" dirty="0">
                <a:solidFill>
                  <a:prstClr val="black">
                    <a:lumMod val="85000"/>
                    <a:lumOff val="15000"/>
                  </a:prstClr>
                </a:solidFill>
                <a:latin typeface="微软雅黑" pitchFamily="34" charset="-122"/>
                <a:ea typeface="微软雅黑" pitchFamily="34" charset="-122"/>
              </a:rPr>
              <a:t>清包装修</a:t>
            </a:r>
          </a:p>
        </p:txBody>
      </p:sp>
      <p:sp>
        <p:nvSpPr>
          <p:cNvPr id="49" name="TextBox 30"/>
          <p:cNvSpPr txBox="1"/>
          <p:nvPr/>
        </p:nvSpPr>
        <p:spPr>
          <a:xfrm>
            <a:off x="736979" y="910651"/>
            <a:ext cx="2554539" cy="430885"/>
          </a:xfrm>
          <a:prstGeom prst="rect">
            <a:avLst/>
          </a:prstGeom>
          <a:noFill/>
        </p:spPr>
        <p:txBody>
          <a:bodyPr wrap="none" lIns="121917" tIns="60959" rIns="121917" bIns="60959" rtlCol="0">
            <a:spAutoFit/>
          </a:bodyPr>
          <a:lstStyle/>
          <a:p>
            <a:pPr defTabSz="457189"/>
            <a:r>
              <a:rPr lang="zh-CN" altLang="en-US" sz="2000" dirty="0">
                <a:solidFill>
                  <a:prstClr val="black">
                    <a:lumMod val="85000"/>
                    <a:lumOff val="15000"/>
                  </a:prstClr>
                </a:solidFill>
                <a:latin typeface="微软雅黑" pitchFamily="34" charset="-122"/>
                <a:ea typeface="微软雅黑" pitchFamily="34" charset="-122"/>
              </a:rPr>
              <a:t>现在主要的装修方式</a:t>
            </a:r>
          </a:p>
        </p:txBody>
      </p:sp>
      <p:sp>
        <p:nvSpPr>
          <p:cNvPr id="50" name="TextBox 29"/>
          <p:cNvSpPr txBox="1"/>
          <p:nvPr/>
        </p:nvSpPr>
        <p:spPr>
          <a:xfrm>
            <a:off x="705713" y="1289268"/>
            <a:ext cx="10830125" cy="916787"/>
          </a:xfrm>
          <a:prstGeom prst="rect">
            <a:avLst/>
          </a:prstGeom>
          <a:noFill/>
        </p:spPr>
        <p:txBody>
          <a:bodyPr wrap="square" lIns="121917" tIns="60959" rIns="121917" bIns="60959" rtlCol="0">
            <a:spAutoFit/>
          </a:bodyPr>
          <a:lstStyle/>
          <a:p>
            <a:pPr defTabSz="457189">
              <a:lnSpc>
                <a:spcPct val="110000"/>
              </a:lnSpc>
            </a:pPr>
            <a:r>
              <a:rPr lang="zh-CN" altLang="en-US" sz="1600" dirty="0">
                <a:ea typeface="微软雅黑" panose="020B0503020204020204" pitchFamily="34" charset="-122"/>
              </a:rPr>
              <a:t>主要包括全包装修、半包装修和清包装修三种，其中全包装修是业主将整个装修过程都委托给装修公司，包括选购所需材料和施工，而半包装修是业主负责购买主材，辅料但是施工则委托给装修公司，最后清包装修是业主自己找施工人员，并自行购买所需建材。</a:t>
            </a:r>
            <a:endPar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2574073"/>
      </p:ext>
    </p:extLst>
  </p:cSld>
  <p:clrMapOvr>
    <a:masterClrMapping/>
  </p:clrMapOvr>
  <p:transition spd="slow" advClick="0"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 calcmode="lin" valueType="num">
                                          <p:cBhvr additive="base">
                                            <p:cTn id="16" dur="300" fill="hold"/>
                                            <p:tgtEl>
                                              <p:spTgt spid="49"/>
                                            </p:tgtEl>
                                            <p:attrNameLst>
                                              <p:attrName>ppt_x</p:attrName>
                                            </p:attrNameLst>
                                          </p:cBhvr>
                                          <p:tavLst>
                                            <p:tav tm="0">
                                              <p:val>
                                                <p:strVal val="0-#ppt_w/2"/>
                                              </p:val>
                                            </p:tav>
                                            <p:tav tm="100000">
                                              <p:val>
                                                <p:strVal val="#ppt_x"/>
                                              </p:val>
                                            </p:tav>
                                          </p:tavLst>
                                        </p:anim>
                                        <p:anim calcmode="lin" valueType="num">
                                          <p:cBhvr additive="base">
                                            <p:cTn id="17" dur="300" fill="hold"/>
                                            <p:tgtEl>
                                              <p:spTgt spid="49"/>
                                            </p:tgtEl>
                                            <p:attrNameLst>
                                              <p:attrName>ppt_y</p:attrName>
                                            </p:attrNameLst>
                                          </p:cBhvr>
                                          <p:tavLst>
                                            <p:tav tm="0">
                                              <p:val>
                                                <p:strVal val="#ppt_y"/>
                                              </p:val>
                                            </p:tav>
                                            <p:tav tm="100000">
                                              <p:val>
                                                <p:strVal val="#ppt_y"/>
                                              </p:val>
                                            </p:tav>
                                          </p:tavLst>
                                        </p:anim>
                                      </p:childTnLst>
                                    </p:cTn>
                                  </p:par>
                                </p:childTnLst>
                              </p:cTn>
                            </p:par>
                            <p:par>
                              <p:cTn id="18" fill="hold">
                                <p:stCondLst>
                                  <p:cond delay="1300"/>
                                </p:stCondLst>
                                <p:childTnLst>
                                  <p:par>
                                    <p:cTn id="19" presetID="22" presetClass="entr" presetSubtype="8"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500"/>
                                            <p:tgtEl>
                                              <p:spTgt spid="50"/>
                                            </p:tgtEl>
                                          </p:cBhvr>
                                        </p:animEffect>
                                      </p:childTnLst>
                                    </p:cTn>
                                  </p:par>
                                </p:childTnLst>
                              </p:cTn>
                            </p:par>
                            <p:par>
                              <p:cTn id="22" fill="hold">
                                <p:stCondLst>
                                  <p:cond delay="180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14:bounceEnd="50000">
                                          <p:cBhvr additive="base">
                                            <p:cTn id="25" dur="100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26" dur="10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right)">
                                          <p:cBhvr>
                                            <p:cTn id="31" dur="500"/>
                                            <p:tgtEl>
                                              <p:spTgt spid="45"/>
                                            </p:tgtEl>
                                          </p:cBhvr>
                                        </p:animEffect>
                                      </p:childTnLst>
                                    </p:cTn>
                                  </p:par>
                                </p:childTnLst>
                              </p:cTn>
                            </p:par>
                            <p:par>
                              <p:cTn id="32" fill="hold">
                                <p:stCondLst>
                                  <p:cond delay="500"/>
                                </p:stCondLst>
                                <p:childTnLst>
                                  <p:par>
                                    <p:cTn id="33" presetID="17" presetClass="entr" presetSubtype="1" fill="hold" grpId="0" nodeType="afterEffect">
                                      <p:stCondLst>
                                        <p:cond delay="0"/>
                                      </p:stCondLst>
                                      <p:iterate type="lt">
                                        <p:tmPct val="40000"/>
                                      </p:iterate>
                                      <p:childTnLst>
                                        <p:set>
                                          <p:cBhvr>
                                            <p:cTn id="34" dur="1" fill="hold">
                                              <p:stCondLst>
                                                <p:cond delay="0"/>
                                              </p:stCondLst>
                                            </p:cTn>
                                            <p:tgtEl>
                                              <p:spTgt spid="47"/>
                                            </p:tgtEl>
                                            <p:attrNameLst>
                                              <p:attrName>style.visibility</p:attrName>
                                            </p:attrNameLst>
                                          </p:cBhvr>
                                          <p:to>
                                            <p:strVal val="visible"/>
                                          </p:to>
                                        </p:set>
                                        <p:anim calcmode="lin" valueType="num">
                                          <p:cBhvr>
                                            <p:cTn id="35" dur="250" fill="hold"/>
                                            <p:tgtEl>
                                              <p:spTgt spid="47"/>
                                            </p:tgtEl>
                                            <p:attrNameLst>
                                              <p:attrName>ppt_x</p:attrName>
                                            </p:attrNameLst>
                                          </p:cBhvr>
                                          <p:tavLst>
                                            <p:tav tm="0">
                                              <p:val>
                                                <p:strVal val="#ppt_x"/>
                                              </p:val>
                                            </p:tav>
                                            <p:tav tm="100000">
                                              <p:val>
                                                <p:strVal val="#ppt_x"/>
                                              </p:val>
                                            </p:tav>
                                          </p:tavLst>
                                        </p:anim>
                                        <p:anim calcmode="lin" valueType="num">
                                          <p:cBhvr>
                                            <p:cTn id="36" dur="250" fill="hold"/>
                                            <p:tgtEl>
                                              <p:spTgt spid="47"/>
                                            </p:tgtEl>
                                            <p:attrNameLst>
                                              <p:attrName>ppt_y</p:attrName>
                                            </p:attrNameLst>
                                          </p:cBhvr>
                                          <p:tavLst>
                                            <p:tav tm="0">
                                              <p:val>
                                                <p:strVal val="#ppt_y-#ppt_h/2"/>
                                              </p:val>
                                            </p:tav>
                                            <p:tav tm="100000">
                                              <p:val>
                                                <p:strVal val="#ppt_y"/>
                                              </p:val>
                                            </p:tav>
                                          </p:tavLst>
                                        </p:anim>
                                        <p:anim calcmode="lin" valueType="num">
                                          <p:cBhvr>
                                            <p:cTn id="37" dur="250" fill="hold"/>
                                            <p:tgtEl>
                                              <p:spTgt spid="47"/>
                                            </p:tgtEl>
                                            <p:attrNameLst>
                                              <p:attrName>ppt_w</p:attrName>
                                            </p:attrNameLst>
                                          </p:cBhvr>
                                          <p:tavLst>
                                            <p:tav tm="0">
                                              <p:val>
                                                <p:strVal val="#ppt_w"/>
                                              </p:val>
                                            </p:tav>
                                            <p:tav tm="100000">
                                              <p:val>
                                                <p:strVal val="#ppt_w"/>
                                              </p:val>
                                            </p:tav>
                                          </p:tavLst>
                                        </p:anim>
                                        <p:anim calcmode="lin" valueType="num">
                                          <p:cBhvr>
                                            <p:cTn id="38" dur="250" fill="hold"/>
                                            <p:tgtEl>
                                              <p:spTgt spid="47"/>
                                            </p:tgtEl>
                                            <p:attrNameLst>
                                              <p:attrName>ppt_h</p:attrName>
                                            </p:attrNameLst>
                                          </p:cBhvr>
                                          <p:tavLst>
                                            <p:tav tm="0">
                                              <p:val>
                                                <p:fltVal val="0"/>
                                              </p:val>
                                            </p:tav>
                                            <p:tav tm="100000">
                                              <p:val>
                                                <p:strVal val="#ppt_h"/>
                                              </p:val>
                                            </p:tav>
                                          </p:tavLst>
                                        </p:anim>
                                      </p:childTnLst>
                                    </p:cTn>
                                  </p:par>
                                </p:childTnLst>
                              </p:cTn>
                            </p:par>
                            <p:par>
                              <p:cTn id="39" fill="hold">
                                <p:stCondLst>
                                  <p:cond delay="1050"/>
                                </p:stCondLst>
                                <p:childTnLst>
                                  <p:par>
                                    <p:cTn id="40" presetID="18" presetClass="entr" presetSubtype="6" fill="hold" grpId="0" nodeType="after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strips(downRight)">
                                          <p:cBhvr>
                                            <p:cTn id="42" dur="750"/>
                                            <p:tgtEl>
                                              <p:spTgt spid="46"/>
                                            </p:tgtEl>
                                          </p:cBhvr>
                                        </p:animEffect>
                                      </p:childTnLst>
                                    </p:cTn>
                                  </p:par>
                                </p:childTnLst>
                              </p:cTn>
                            </p:par>
                            <p:par>
                              <p:cTn id="43" fill="hold">
                                <p:stCondLst>
                                  <p:cond delay="1800"/>
                                </p:stCondLst>
                                <p:childTnLst>
                                  <p:par>
                                    <p:cTn id="44" presetID="2" presetClass="entr" presetSubtype="1" fill="hold" grpId="0" nodeType="afterEffect" p14:presetBounceEnd="50000">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14:bounceEnd="50000">
                                          <p:cBhvr additive="base">
                                            <p:cTn id="46" dur="10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47" dur="10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par>
                              <p:cTn id="53" fill="hold">
                                <p:stCondLst>
                                  <p:cond delay="500"/>
                                </p:stCondLst>
                                <p:childTnLst>
                                  <p:par>
                                    <p:cTn id="54" presetID="18" presetClass="entr" presetSubtype="6"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strips(downRight)">
                                          <p:cBhvr>
                                            <p:cTn id="56" dur="750"/>
                                            <p:tgtEl>
                                              <p:spTgt spid="31"/>
                                            </p:tgtEl>
                                          </p:cBhvr>
                                        </p:animEffect>
                                      </p:childTnLst>
                                    </p:cTn>
                                  </p:par>
                                </p:childTnLst>
                              </p:cTn>
                            </p:par>
                            <p:par>
                              <p:cTn id="57" fill="hold">
                                <p:stCondLst>
                                  <p:cond delay="1250"/>
                                </p:stCondLst>
                                <p:childTnLst>
                                  <p:par>
                                    <p:cTn id="58" presetID="2" presetClass="entr" presetSubtype="1" fill="hold" grpId="0" nodeType="afterEffect" p14:presetBounceEnd="50000">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14:bounceEnd="50000">
                                          <p:cBhvr additive="base">
                                            <p:cTn id="60" dur="10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61" dur="1000" fill="hold"/>
                                            <p:tgtEl>
                                              <p:spTgt spid="21"/>
                                            </p:tgtEl>
                                            <p:attrNameLst>
                                              <p:attrName>ppt_y</p:attrName>
                                            </p:attrNameLst>
                                          </p:cBhvr>
                                          <p:tavLst>
                                            <p:tav tm="0">
                                              <p:val>
                                                <p:strVal val="0-#ppt_h/2"/>
                                              </p:val>
                                            </p:tav>
                                            <p:tav tm="100000">
                                              <p:val>
                                                <p:strVal val="#ppt_y"/>
                                              </p:val>
                                            </p:tav>
                                          </p:tavLst>
                                        </p:anim>
                                      </p:childTnLst>
                                    </p:cTn>
                                  </p:par>
                                </p:childTnLst>
                              </p:cTn>
                            </p:par>
                            <p:par>
                              <p:cTn id="62" fill="hold">
                                <p:stCondLst>
                                  <p:cond delay="2250"/>
                                </p:stCondLst>
                                <p:childTnLst>
                                  <p:par>
                                    <p:cTn id="63" presetID="2" presetClass="entr" presetSubtype="1" fill="hold" grpId="0" nodeType="afterEffect" p14:presetBounceEnd="50000">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14:bounceEnd="50000">
                                          <p:cBhvr additive="base">
                                            <p:cTn id="65" dur="1000" fill="hold"/>
                                            <p:tgtEl>
                                              <p:spTgt spid="22"/>
                                            </p:tgtEl>
                                            <p:attrNameLst>
                                              <p:attrName>ppt_x</p:attrName>
                                            </p:attrNameLst>
                                          </p:cBhvr>
                                          <p:tavLst>
                                            <p:tav tm="0">
                                              <p:val>
                                                <p:strVal val="#ppt_x"/>
                                              </p:val>
                                            </p:tav>
                                            <p:tav tm="100000">
                                              <p:val>
                                                <p:strVal val="#ppt_x"/>
                                              </p:val>
                                            </p:tav>
                                          </p:tavLst>
                                        </p:anim>
                                        <p:anim calcmode="lin" valueType="num" p14:bounceEnd="50000">
                                          <p:cBhvr additive="base">
                                            <p:cTn id="66"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500"/>
                                            <p:tgtEl>
                                              <p:spTgt spid="27"/>
                                            </p:tgtEl>
                                          </p:cBhvr>
                                        </p:animEffect>
                                      </p:childTnLst>
                                    </p:cTn>
                                  </p:par>
                                </p:childTnLst>
                              </p:cTn>
                            </p:par>
                            <p:par>
                              <p:cTn id="72" fill="hold">
                                <p:stCondLst>
                                  <p:cond delay="500"/>
                                </p:stCondLst>
                                <p:childTnLst>
                                  <p:par>
                                    <p:cTn id="73" presetID="17" presetClass="entr" presetSubtype="1" fill="hold" grpId="0" nodeType="afterEffect">
                                      <p:stCondLst>
                                        <p:cond delay="0"/>
                                      </p:stCondLst>
                                      <p:iterate type="lt">
                                        <p:tmPct val="40000"/>
                                      </p:iterate>
                                      <p:childTnLst>
                                        <p:set>
                                          <p:cBhvr>
                                            <p:cTn id="74" dur="1" fill="hold">
                                              <p:stCondLst>
                                                <p:cond delay="0"/>
                                              </p:stCondLst>
                                            </p:cTn>
                                            <p:tgtEl>
                                              <p:spTgt spid="29"/>
                                            </p:tgtEl>
                                            <p:attrNameLst>
                                              <p:attrName>style.visibility</p:attrName>
                                            </p:attrNameLst>
                                          </p:cBhvr>
                                          <p:to>
                                            <p:strVal val="visible"/>
                                          </p:to>
                                        </p:set>
                                        <p:anim calcmode="lin" valueType="num">
                                          <p:cBhvr>
                                            <p:cTn id="75" dur="250" fill="hold"/>
                                            <p:tgtEl>
                                              <p:spTgt spid="29"/>
                                            </p:tgtEl>
                                            <p:attrNameLst>
                                              <p:attrName>ppt_x</p:attrName>
                                            </p:attrNameLst>
                                          </p:cBhvr>
                                          <p:tavLst>
                                            <p:tav tm="0">
                                              <p:val>
                                                <p:strVal val="#ppt_x"/>
                                              </p:val>
                                            </p:tav>
                                            <p:tav tm="100000">
                                              <p:val>
                                                <p:strVal val="#ppt_x"/>
                                              </p:val>
                                            </p:tav>
                                          </p:tavLst>
                                        </p:anim>
                                        <p:anim calcmode="lin" valueType="num">
                                          <p:cBhvr>
                                            <p:cTn id="76" dur="250" fill="hold"/>
                                            <p:tgtEl>
                                              <p:spTgt spid="29"/>
                                            </p:tgtEl>
                                            <p:attrNameLst>
                                              <p:attrName>ppt_y</p:attrName>
                                            </p:attrNameLst>
                                          </p:cBhvr>
                                          <p:tavLst>
                                            <p:tav tm="0">
                                              <p:val>
                                                <p:strVal val="#ppt_y-#ppt_h/2"/>
                                              </p:val>
                                            </p:tav>
                                            <p:tav tm="100000">
                                              <p:val>
                                                <p:strVal val="#ppt_y"/>
                                              </p:val>
                                            </p:tav>
                                          </p:tavLst>
                                        </p:anim>
                                        <p:anim calcmode="lin" valueType="num">
                                          <p:cBhvr>
                                            <p:cTn id="77" dur="250" fill="hold"/>
                                            <p:tgtEl>
                                              <p:spTgt spid="29"/>
                                            </p:tgtEl>
                                            <p:attrNameLst>
                                              <p:attrName>ppt_w</p:attrName>
                                            </p:attrNameLst>
                                          </p:cBhvr>
                                          <p:tavLst>
                                            <p:tav tm="0">
                                              <p:val>
                                                <p:strVal val="#ppt_w"/>
                                              </p:val>
                                            </p:tav>
                                            <p:tav tm="100000">
                                              <p:val>
                                                <p:strVal val="#ppt_w"/>
                                              </p:val>
                                            </p:tav>
                                          </p:tavLst>
                                        </p:anim>
                                        <p:anim calcmode="lin" valueType="num">
                                          <p:cBhvr>
                                            <p:cTn id="78" dur="250" fill="hold"/>
                                            <p:tgtEl>
                                              <p:spTgt spid="29"/>
                                            </p:tgtEl>
                                            <p:attrNameLst>
                                              <p:attrName>ppt_h</p:attrName>
                                            </p:attrNameLst>
                                          </p:cBhvr>
                                          <p:tavLst>
                                            <p:tav tm="0">
                                              <p:val>
                                                <p:fltVal val="0"/>
                                              </p:val>
                                            </p:tav>
                                            <p:tav tm="100000">
                                              <p:val>
                                                <p:strVal val="#ppt_h"/>
                                              </p:val>
                                            </p:tav>
                                          </p:tavLst>
                                        </p:anim>
                                      </p:childTnLst>
                                    </p:cTn>
                                  </p:par>
                                </p:childTnLst>
                              </p:cTn>
                            </p:par>
                            <p:par>
                              <p:cTn id="79" fill="hold">
                                <p:stCondLst>
                                  <p:cond delay="1050"/>
                                </p:stCondLst>
                                <p:childTnLst>
                                  <p:par>
                                    <p:cTn id="80" presetID="18" presetClass="entr" presetSubtype="6"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strips(downRight)">
                                          <p:cBhvr>
                                            <p:cTn id="82" dur="750"/>
                                            <p:tgtEl>
                                              <p:spTgt spid="28"/>
                                            </p:tgtEl>
                                          </p:cBhvr>
                                        </p:animEffect>
                                      </p:childTnLst>
                                    </p:cTn>
                                  </p:par>
                                </p:childTnLst>
                              </p:cTn>
                            </p:par>
                            <p:par>
                              <p:cTn id="83" fill="hold">
                                <p:stCondLst>
                                  <p:cond delay="1800"/>
                                </p:stCondLst>
                                <p:childTnLst>
                                  <p:par>
                                    <p:cTn id="84" presetID="2" presetClass="entr" presetSubtype="1" fill="hold" grpId="0" nodeType="afterEffect" p14:presetBounceEnd="50000">
                                      <p:stCondLst>
                                        <p:cond delay="0"/>
                                      </p:stCondLst>
                                      <p:childTnLst>
                                        <p:set>
                                          <p:cBhvr>
                                            <p:cTn id="85" dur="1" fill="hold">
                                              <p:stCondLst>
                                                <p:cond delay="0"/>
                                              </p:stCondLst>
                                            </p:cTn>
                                            <p:tgtEl>
                                              <p:spTgt spid="23"/>
                                            </p:tgtEl>
                                            <p:attrNameLst>
                                              <p:attrName>style.visibility</p:attrName>
                                            </p:attrNameLst>
                                          </p:cBhvr>
                                          <p:to>
                                            <p:strVal val="visible"/>
                                          </p:to>
                                        </p:set>
                                        <p:anim calcmode="lin" valueType="num" p14:bounceEnd="50000">
                                          <p:cBhvr additive="base">
                                            <p:cTn id="86" dur="1000" fill="hold"/>
                                            <p:tgtEl>
                                              <p:spTgt spid="23"/>
                                            </p:tgtEl>
                                            <p:attrNameLst>
                                              <p:attrName>ppt_x</p:attrName>
                                            </p:attrNameLst>
                                          </p:cBhvr>
                                          <p:tavLst>
                                            <p:tav tm="0">
                                              <p:val>
                                                <p:strVal val="#ppt_x"/>
                                              </p:val>
                                            </p:tav>
                                            <p:tav tm="100000">
                                              <p:val>
                                                <p:strVal val="#ppt_x"/>
                                              </p:val>
                                            </p:tav>
                                          </p:tavLst>
                                        </p:anim>
                                        <p:anim calcmode="lin" valueType="num" p14:bounceEnd="50000">
                                          <p:cBhvr additive="base">
                                            <p:cTn id="87" dur="10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wipe(right)">
                                          <p:cBhvr>
                                            <p:cTn id="92" dur="500"/>
                                            <p:tgtEl>
                                              <p:spTgt spid="26"/>
                                            </p:tgtEl>
                                          </p:cBhvr>
                                        </p:animEffect>
                                      </p:childTnLst>
                                    </p:cTn>
                                  </p:par>
                                </p:childTnLst>
                              </p:cTn>
                            </p:par>
                            <p:par>
                              <p:cTn id="93" fill="hold">
                                <p:stCondLst>
                                  <p:cond delay="500"/>
                                </p:stCondLst>
                                <p:childTnLst>
                                  <p:par>
                                    <p:cTn id="94" presetID="17" presetClass="entr" presetSubtype="1" fill="hold" grpId="0" nodeType="afterEffect">
                                      <p:stCondLst>
                                        <p:cond delay="0"/>
                                      </p:stCondLst>
                                      <p:iterate type="lt">
                                        <p:tmPct val="40000"/>
                                      </p:iterate>
                                      <p:childTnLst>
                                        <p:set>
                                          <p:cBhvr>
                                            <p:cTn id="95" dur="1" fill="hold">
                                              <p:stCondLst>
                                                <p:cond delay="0"/>
                                              </p:stCondLst>
                                            </p:cTn>
                                            <p:tgtEl>
                                              <p:spTgt spid="25"/>
                                            </p:tgtEl>
                                            <p:attrNameLst>
                                              <p:attrName>style.visibility</p:attrName>
                                            </p:attrNameLst>
                                          </p:cBhvr>
                                          <p:to>
                                            <p:strVal val="visible"/>
                                          </p:to>
                                        </p:set>
                                        <p:anim calcmode="lin" valueType="num">
                                          <p:cBhvr>
                                            <p:cTn id="96" dur="250" fill="hold"/>
                                            <p:tgtEl>
                                              <p:spTgt spid="25"/>
                                            </p:tgtEl>
                                            <p:attrNameLst>
                                              <p:attrName>ppt_x</p:attrName>
                                            </p:attrNameLst>
                                          </p:cBhvr>
                                          <p:tavLst>
                                            <p:tav tm="0">
                                              <p:val>
                                                <p:strVal val="#ppt_x"/>
                                              </p:val>
                                            </p:tav>
                                            <p:tav tm="100000">
                                              <p:val>
                                                <p:strVal val="#ppt_x"/>
                                              </p:val>
                                            </p:tav>
                                          </p:tavLst>
                                        </p:anim>
                                        <p:anim calcmode="lin" valueType="num">
                                          <p:cBhvr>
                                            <p:cTn id="97" dur="250" fill="hold"/>
                                            <p:tgtEl>
                                              <p:spTgt spid="25"/>
                                            </p:tgtEl>
                                            <p:attrNameLst>
                                              <p:attrName>ppt_y</p:attrName>
                                            </p:attrNameLst>
                                          </p:cBhvr>
                                          <p:tavLst>
                                            <p:tav tm="0">
                                              <p:val>
                                                <p:strVal val="#ppt_y-#ppt_h/2"/>
                                              </p:val>
                                            </p:tav>
                                            <p:tav tm="100000">
                                              <p:val>
                                                <p:strVal val="#ppt_y"/>
                                              </p:val>
                                            </p:tav>
                                          </p:tavLst>
                                        </p:anim>
                                        <p:anim calcmode="lin" valueType="num">
                                          <p:cBhvr>
                                            <p:cTn id="98" dur="250" fill="hold"/>
                                            <p:tgtEl>
                                              <p:spTgt spid="25"/>
                                            </p:tgtEl>
                                            <p:attrNameLst>
                                              <p:attrName>ppt_w</p:attrName>
                                            </p:attrNameLst>
                                          </p:cBhvr>
                                          <p:tavLst>
                                            <p:tav tm="0">
                                              <p:val>
                                                <p:strVal val="#ppt_w"/>
                                              </p:val>
                                            </p:tav>
                                            <p:tav tm="100000">
                                              <p:val>
                                                <p:strVal val="#ppt_w"/>
                                              </p:val>
                                            </p:tav>
                                          </p:tavLst>
                                        </p:anim>
                                        <p:anim calcmode="lin" valueType="num">
                                          <p:cBhvr>
                                            <p:cTn id="99" dur="250" fill="hold"/>
                                            <p:tgtEl>
                                              <p:spTgt spid="25"/>
                                            </p:tgtEl>
                                            <p:attrNameLst>
                                              <p:attrName>ppt_h</p:attrName>
                                            </p:attrNameLst>
                                          </p:cBhvr>
                                          <p:tavLst>
                                            <p:tav tm="0">
                                              <p:val>
                                                <p:fltVal val="0"/>
                                              </p:val>
                                            </p:tav>
                                            <p:tav tm="100000">
                                              <p:val>
                                                <p:strVal val="#ppt_h"/>
                                              </p:val>
                                            </p:tav>
                                          </p:tavLst>
                                        </p:anim>
                                      </p:childTnLst>
                                    </p:cTn>
                                  </p:par>
                                </p:childTnLst>
                              </p:cTn>
                            </p:par>
                            <p:par>
                              <p:cTn id="100" fill="hold">
                                <p:stCondLst>
                                  <p:cond delay="1050"/>
                                </p:stCondLst>
                                <p:childTnLst>
                                  <p:par>
                                    <p:cTn id="101" presetID="18" presetClass="entr" presetSubtype="6" fill="hold" grpId="0" nodeType="after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strips(downRight)">
                                          <p:cBhvr>
                                            <p:cTn id="10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17" grpId="0" animBg="1"/>
          <p:bldP spid="18" grpId="0" animBg="1"/>
          <p:bldP spid="21" grpId="0" animBg="1"/>
          <p:bldP spid="22" grpId="0" animBg="1"/>
          <p:bldP spid="23" grpId="0" animBg="1"/>
          <p:bldP spid="24" grpId="0"/>
          <p:bldP spid="25" grpId="0"/>
          <p:bldP spid="28" grpId="0"/>
          <p:bldP spid="29" grpId="0"/>
          <p:bldP spid="31" grpId="0"/>
          <p:bldP spid="46" grpId="0"/>
          <p:bldP spid="47" grpId="0"/>
          <p:bldP spid="49" grpId="0"/>
          <p:bldP spid="5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 calcmode="lin" valueType="num">
                                          <p:cBhvr additive="base">
                                            <p:cTn id="16" dur="300" fill="hold"/>
                                            <p:tgtEl>
                                              <p:spTgt spid="49"/>
                                            </p:tgtEl>
                                            <p:attrNameLst>
                                              <p:attrName>ppt_x</p:attrName>
                                            </p:attrNameLst>
                                          </p:cBhvr>
                                          <p:tavLst>
                                            <p:tav tm="0">
                                              <p:val>
                                                <p:strVal val="0-#ppt_w/2"/>
                                              </p:val>
                                            </p:tav>
                                            <p:tav tm="100000">
                                              <p:val>
                                                <p:strVal val="#ppt_x"/>
                                              </p:val>
                                            </p:tav>
                                          </p:tavLst>
                                        </p:anim>
                                        <p:anim calcmode="lin" valueType="num">
                                          <p:cBhvr additive="base">
                                            <p:cTn id="17" dur="300" fill="hold"/>
                                            <p:tgtEl>
                                              <p:spTgt spid="49"/>
                                            </p:tgtEl>
                                            <p:attrNameLst>
                                              <p:attrName>ppt_y</p:attrName>
                                            </p:attrNameLst>
                                          </p:cBhvr>
                                          <p:tavLst>
                                            <p:tav tm="0">
                                              <p:val>
                                                <p:strVal val="#ppt_y"/>
                                              </p:val>
                                            </p:tav>
                                            <p:tav tm="100000">
                                              <p:val>
                                                <p:strVal val="#ppt_y"/>
                                              </p:val>
                                            </p:tav>
                                          </p:tavLst>
                                        </p:anim>
                                      </p:childTnLst>
                                    </p:cTn>
                                  </p:par>
                                </p:childTnLst>
                              </p:cTn>
                            </p:par>
                            <p:par>
                              <p:cTn id="18" fill="hold">
                                <p:stCondLst>
                                  <p:cond delay="1300"/>
                                </p:stCondLst>
                                <p:childTnLst>
                                  <p:par>
                                    <p:cTn id="19" presetID="22" presetClass="entr" presetSubtype="8"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500"/>
                                            <p:tgtEl>
                                              <p:spTgt spid="50"/>
                                            </p:tgtEl>
                                          </p:cBhvr>
                                        </p:animEffect>
                                      </p:childTnLst>
                                    </p:cTn>
                                  </p:par>
                                </p:childTnLst>
                              </p:cTn>
                            </p:par>
                            <p:par>
                              <p:cTn id="22" fill="hold">
                                <p:stCondLst>
                                  <p:cond delay="1800"/>
                                </p:stCondLst>
                                <p:childTnLst>
                                  <p:par>
                                    <p:cTn id="23" presetID="2" presetClass="entr" presetSubtype="1"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1000" fill="hold"/>
                                            <p:tgtEl>
                                              <p:spTgt spid="17"/>
                                            </p:tgtEl>
                                            <p:attrNameLst>
                                              <p:attrName>ppt_x</p:attrName>
                                            </p:attrNameLst>
                                          </p:cBhvr>
                                          <p:tavLst>
                                            <p:tav tm="0">
                                              <p:val>
                                                <p:strVal val="#ppt_x"/>
                                              </p:val>
                                            </p:tav>
                                            <p:tav tm="100000">
                                              <p:val>
                                                <p:strVal val="#ppt_x"/>
                                              </p:val>
                                            </p:tav>
                                          </p:tavLst>
                                        </p:anim>
                                        <p:anim calcmode="lin" valueType="num">
                                          <p:cBhvr additive="base">
                                            <p:cTn id="26" dur="10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right)">
                                          <p:cBhvr>
                                            <p:cTn id="31" dur="500"/>
                                            <p:tgtEl>
                                              <p:spTgt spid="45"/>
                                            </p:tgtEl>
                                          </p:cBhvr>
                                        </p:animEffect>
                                      </p:childTnLst>
                                    </p:cTn>
                                  </p:par>
                                </p:childTnLst>
                              </p:cTn>
                            </p:par>
                            <p:par>
                              <p:cTn id="32" fill="hold">
                                <p:stCondLst>
                                  <p:cond delay="500"/>
                                </p:stCondLst>
                                <p:childTnLst>
                                  <p:par>
                                    <p:cTn id="33" presetID="17" presetClass="entr" presetSubtype="1" fill="hold" grpId="0" nodeType="afterEffect">
                                      <p:stCondLst>
                                        <p:cond delay="0"/>
                                      </p:stCondLst>
                                      <p:iterate type="lt">
                                        <p:tmPct val="40000"/>
                                      </p:iterate>
                                      <p:childTnLst>
                                        <p:set>
                                          <p:cBhvr>
                                            <p:cTn id="34" dur="1" fill="hold">
                                              <p:stCondLst>
                                                <p:cond delay="0"/>
                                              </p:stCondLst>
                                            </p:cTn>
                                            <p:tgtEl>
                                              <p:spTgt spid="47"/>
                                            </p:tgtEl>
                                            <p:attrNameLst>
                                              <p:attrName>style.visibility</p:attrName>
                                            </p:attrNameLst>
                                          </p:cBhvr>
                                          <p:to>
                                            <p:strVal val="visible"/>
                                          </p:to>
                                        </p:set>
                                        <p:anim calcmode="lin" valueType="num">
                                          <p:cBhvr>
                                            <p:cTn id="35" dur="250" fill="hold"/>
                                            <p:tgtEl>
                                              <p:spTgt spid="47"/>
                                            </p:tgtEl>
                                            <p:attrNameLst>
                                              <p:attrName>ppt_x</p:attrName>
                                            </p:attrNameLst>
                                          </p:cBhvr>
                                          <p:tavLst>
                                            <p:tav tm="0">
                                              <p:val>
                                                <p:strVal val="#ppt_x"/>
                                              </p:val>
                                            </p:tav>
                                            <p:tav tm="100000">
                                              <p:val>
                                                <p:strVal val="#ppt_x"/>
                                              </p:val>
                                            </p:tav>
                                          </p:tavLst>
                                        </p:anim>
                                        <p:anim calcmode="lin" valueType="num">
                                          <p:cBhvr>
                                            <p:cTn id="36" dur="250" fill="hold"/>
                                            <p:tgtEl>
                                              <p:spTgt spid="47"/>
                                            </p:tgtEl>
                                            <p:attrNameLst>
                                              <p:attrName>ppt_y</p:attrName>
                                            </p:attrNameLst>
                                          </p:cBhvr>
                                          <p:tavLst>
                                            <p:tav tm="0">
                                              <p:val>
                                                <p:strVal val="#ppt_y-#ppt_h/2"/>
                                              </p:val>
                                            </p:tav>
                                            <p:tav tm="100000">
                                              <p:val>
                                                <p:strVal val="#ppt_y"/>
                                              </p:val>
                                            </p:tav>
                                          </p:tavLst>
                                        </p:anim>
                                        <p:anim calcmode="lin" valueType="num">
                                          <p:cBhvr>
                                            <p:cTn id="37" dur="250" fill="hold"/>
                                            <p:tgtEl>
                                              <p:spTgt spid="47"/>
                                            </p:tgtEl>
                                            <p:attrNameLst>
                                              <p:attrName>ppt_w</p:attrName>
                                            </p:attrNameLst>
                                          </p:cBhvr>
                                          <p:tavLst>
                                            <p:tav tm="0">
                                              <p:val>
                                                <p:strVal val="#ppt_w"/>
                                              </p:val>
                                            </p:tav>
                                            <p:tav tm="100000">
                                              <p:val>
                                                <p:strVal val="#ppt_w"/>
                                              </p:val>
                                            </p:tav>
                                          </p:tavLst>
                                        </p:anim>
                                        <p:anim calcmode="lin" valueType="num">
                                          <p:cBhvr>
                                            <p:cTn id="38" dur="250" fill="hold"/>
                                            <p:tgtEl>
                                              <p:spTgt spid="47"/>
                                            </p:tgtEl>
                                            <p:attrNameLst>
                                              <p:attrName>ppt_h</p:attrName>
                                            </p:attrNameLst>
                                          </p:cBhvr>
                                          <p:tavLst>
                                            <p:tav tm="0">
                                              <p:val>
                                                <p:fltVal val="0"/>
                                              </p:val>
                                            </p:tav>
                                            <p:tav tm="100000">
                                              <p:val>
                                                <p:strVal val="#ppt_h"/>
                                              </p:val>
                                            </p:tav>
                                          </p:tavLst>
                                        </p:anim>
                                      </p:childTnLst>
                                    </p:cTn>
                                  </p:par>
                                </p:childTnLst>
                              </p:cTn>
                            </p:par>
                            <p:par>
                              <p:cTn id="39" fill="hold">
                                <p:stCondLst>
                                  <p:cond delay="1050"/>
                                </p:stCondLst>
                                <p:childTnLst>
                                  <p:par>
                                    <p:cTn id="40" presetID="18" presetClass="entr" presetSubtype="6" fill="hold" grpId="0" nodeType="after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strips(downRight)">
                                          <p:cBhvr>
                                            <p:cTn id="42" dur="750"/>
                                            <p:tgtEl>
                                              <p:spTgt spid="46"/>
                                            </p:tgtEl>
                                          </p:cBhvr>
                                        </p:animEffect>
                                      </p:childTnLst>
                                    </p:cTn>
                                  </p:par>
                                </p:childTnLst>
                              </p:cTn>
                            </p:par>
                            <p:par>
                              <p:cTn id="43" fill="hold">
                                <p:stCondLst>
                                  <p:cond delay="1800"/>
                                </p:stCondLst>
                                <p:childTnLst>
                                  <p:par>
                                    <p:cTn id="44" presetID="2" presetClass="entr" presetSubtype="1"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1000" fill="hold"/>
                                            <p:tgtEl>
                                              <p:spTgt spid="18"/>
                                            </p:tgtEl>
                                            <p:attrNameLst>
                                              <p:attrName>ppt_x</p:attrName>
                                            </p:attrNameLst>
                                          </p:cBhvr>
                                          <p:tavLst>
                                            <p:tav tm="0">
                                              <p:val>
                                                <p:strVal val="#ppt_x"/>
                                              </p:val>
                                            </p:tav>
                                            <p:tav tm="100000">
                                              <p:val>
                                                <p:strVal val="#ppt_x"/>
                                              </p:val>
                                            </p:tav>
                                          </p:tavLst>
                                        </p:anim>
                                        <p:anim calcmode="lin" valueType="num">
                                          <p:cBhvr additive="base">
                                            <p:cTn id="47" dur="10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par>
                              <p:cTn id="53" fill="hold">
                                <p:stCondLst>
                                  <p:cond delay="500"/>
                                </p:stCondLst>
                                <p:childTnLst>
                                  <p:par>
                                    <p:cTn id="54" presetID="18" presetClass="entr" presetSubtype="6"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strips(downRight)">
                                          <p:cBhvr>
                                            <p:cTn id="56" dur="750"/>
                                            <p:tgtEl>
                                              <p:spTgt spid="31"/>
                                            </p:tgtEl>
                                          </p:cBhvr>
                                        </p:animEffect>
                                      </p:childTnLst>
                                    </p:cTn>
                                  </p:par>
                                </p:childTnLst>
                              </p:cTn>
                            </p:par>
                            <p:par>
                              <p:cTn id="57" fill="hold">
                                <p:stCondLst>
                                  <p:cond delay="1250"/>
                                </p:stCondLst>
                                <p:childTnLst>
                                  <p:par>
                                    <p:cTn id="58" presetID="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1000" fill="hold"/>
                                            <p:tgtEl>
                                              <p:spTgt spid="21"/>
                                            </p:tgtEl>
                                            <p:attrNameLst>
                                              <p:attrName>ppt_x</p:attrName>
                                            </p:attrNameLst>
                                          </p:cBhvr>
                                          <p:tavLst>
                                            <p:tav tm="0">
                                              <p:val>
                                                <p:strVal val="#ppt_x"/>
                                              </p:val>
                                            </p:tav>
                                            <p:tav tm="100000">
                                              <p:val>
                                                <p:strVal val="#ppt_x"/>
                                              </p:val>
                                            </p:tav>
                                          </p:tavLst>
                                        </p:anim>
                                        <p:anim calcmode="lin" valueType="num">
                                          <p:cBhvr additive="base">
                                            <p:cTn id="61" dur="1000" fill="hold"/>
                                            <p:tgtEl>
                                              <p:spTgt spid="21"/>
                                            </p:tgtEl>
                                            <p:attrNameLst>
                                              <p:attrName>ppt_y</p:attrName>
                                            </p:attrNameLst>
                                          </p:cBhvr>
                                          <p:tavLst>
                                            <p:tav tm="0">
                                              <p:val>
                                                <p:strVal val="0-#ppt_h/2"/>
                                              </p:val>
                                            </p:tav>
                                            <p:tav tm="100000">
                                              <p:val>
                                                <p:strVal val="#ppt_y"/>
                                              </p:val>
                                            </p:tav>
                                          </p:tavLst>
                                        </p:anim>
                                      </p:childTnLst>
                                    </p:cTn>
                                  </p:par>
                                </p:childTnLst>
                              </p:cTn>
                            </p:par>
                            <p:par>
                              <p:cTn id="62" fill="hold">
                                <p:stCondLst>
                                  <p:cond delay="2250"/>
                                </p:stCondLst>
                                <p:childTnLst>
                                  <p:par>
                                    <p:cTn id="63" presetID="2" presetClass="entr" presetSubtype="1"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1000" fill="hold"/>
                                            <p:tgtEl>
                                              <p:spTgt spid="22"/>
                                            </p:tgtEl>
                                            <p:attrNameLst>
                                              <p:attrName>ppt_x</p:attrName>
                                            </p:attrNameLst>
                                          </p:cBhvr>
                                          <p:tavLst>
                                            <p:tav tm="0">
                                              <p:val>
                                                <p:strVal val="#ppt_x"/>
                                              </p:val>
                                            </p:tav>
                                            <p:tav tm="100000">
                                              <p:val>
                                                <p:strVal val="#ppt_x"/>
                                              </p:val>
                                            </p:tav>
                                          </p:tavLst>
                                        </p:anim>
                                        <p:anim calcmode="lin" valueType="num">
                                          <p:cBhvr additive="base">
                                            <p:cTn id="66"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500"/>
                                            <p:tgtEl>
                                              <p:spTgt spid="27"/>
                                            </p:tgtEl>
                                          </p:cBhvr>
                                        </p:animEffect>
                                      </p:childTnLst>
                                    </p:cTn>
                                  </p:par>
                                </p:childTnLst>
                              </p:cTn>
                            </p:par>
                            <p:par>
                              <p:cTn id="72" fill="hold">
                                <p:stCondLst>
                                  <p:cond delay="500"/>
                                </p:stCondLst>
                                <p:childTnLst>
                                  <p:par>
                                    <p:cTn id="73" presetID="17" presetClass="entr" presetSubtype="1" fill="hold" grpId="0" nodeType="afterEffect">
                                      <p:stCondLst>
                                        <p:cond delay="0"/>
                                      </p:stCondLst>
                                      <p:iterate type="lt">
                                        <p:tmPct val="40000"/>
                                      </p:iterate>
                                      <p:childTnLst>
                                        <p:set>
                                          <p:cBhvr>
                                            <p:cTn id="74" dur="1" fill="hold">
                                              <p:stCondLst>
                                                <p:cond delay="0"/>
                                              </p:stCondLst>
                                            </p:cTn>
                                            <p:tgtEl>
                                              <p:spTgt spid="29"/>
                                            </p:tgtEl>
                                            <p:attrNameLst>
                                              <p:attrName>style.visibility</p:attrName>
                                            </p:attrNameLst>
                                          </p:cBhvr>
                                          <p:to>
                                            <p:strVal val="visible"/>
                                          </p:to>
                                        </p:set>
                                        <p:anim calcmode="lin" valueType="num">
                                          <p:cBhvr>
                                            <p:cTn id="75" dur="250" fill="hold"/>
                                            <p:tgtEl>
                                              <p:spTgt spid="29"/>
                                            </p:tgtEl>
                                            <p:attrNameLst>
                                              <p:attrName>ppt_x</p:attrName>
                                            </p:attrNameLst>
                                          </p:cBhvr>
                                          <p:tavLst>
                                            <p:tav tm="0">
                                              <p:val>
                                                <p:strVal val="#ppt_x"/>
                                              </p:val>
                                            </p:tav>
                                            <p:tav tm="100000">
                                              <p:val>
                                                <p:strVal val="#ppt_x"/>
                                              </p:val>
                                            </p:tav>
                                          </p:tavLst>
                                        </p:anim>
                                        <p:anim calcmode="lin" valueType="num">
                                          <p:cBhvr>
                                            <p:cTn id="76" dur="250" fill="hold"/>
                                            <p:tgtEl>
                                              <p:spTgt spid="29"/>
                                            </p:tgtEl>
                                            <p:attrNameLst>
                                              <p:attrName>ppt_y</p:attrName>
                                            </p:attrNameLst>
                                          </p:cBhvr>
                                          <p:tavLst>
                                            <p:tav tm="0">
                                              <p:val>
                                                <p:strVal val="#ppt_y-#ppt_h/2"/>
                                              </p:val>
                                            </p:tav>
                                            <p:tav tm="100000">
                                              <p:val>
                                                <p:strVal val="#ppt_y"/>
                                              </p:val>
                                            </p:tav>
                                          </p:tavLst>
                                        </p:anim>
                                        <p:anim calcmode="lin" valueType="num">
                                          <p:cBhvr>
                                            <p:cTn id="77" dur="250" fill="hold"/>
                                            <p:tgtEl>
                                              <p:spTgt spid="29"/>
                                            </p:tgtEl>
                                            <p:attrNameLst>
                                              <p:attrName>ppt_w</p:attrName>
                                            </p:attrNameLst>
                                          </p:cBhvr>
                                          <p:tavLst>
                                            <p:tav tm="0">
                                              <p:val>
                                                <p:strVal val="#ppt_w"/>
                                              </p:val>
                                            </p:tav>
                                            <p:tav tm="100000">
                                              <p:val>
                                                <p:strVal val="#ppt_w"/>
                                              </p:val>
                                            </p:tav>
                                          </p:tavLst>
                                        </p:anim>
                                        <p:anim calcmode="lin" valueType="num">
                                          <p:cBhvr>
                                            <p:cTn id="78" dur="250" fill="hold"/>
                                            <p:tgtEl>
                                              <p:spTgt spid="29"/>
                                            </p:tgtEl>
                                            <p:attrNameLst>
                                              <p:attrName>ppt_h</p:attrName>
                                            </p:attrNameLst>
                                          </p:cBhvr>
                                          <p:tavLst>
                                            <p:tav tm="0">
                                              <p:val>
                                                <p:fltVal val="0"/>
                                              </p:val>
                                            </p:tav>
                                            <p:tav tm="100000">
                                              <p:val>
                                                <p:strVal val="#ppt_h"/>
                                              </p:val>
                                            </p:tav>
                                          </p:tavLst>
                                        </p:anim>
                                      </p:childTnLst>
                                    </p:cTn>
                                  </p:par>
                                </p:childTnLst>
                              </p:cTn>
                            </p:par>
                            <p:par>
                              <p:cTn id="79" fill="hold">
                                <p:stCondLst>
                                  <p:cond delay="1050"/>
                                </p:stCondLst>
                                <p:childTnLst>
                                  <p:par>
                                    <p:cTn id="80" presetID="18" presetClass="entr" presetSubtype="6"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strips(downRight)">
                                          <p:cBhvr>
                                            <p:cTn id="82" dur="750"/>
                                            <p:tgtEl>
                                              <p:spTgt spid="28"/>
                                            </p:tgtEl>
                                          </p:cBhvr>
                                        </p:animEffect>
                                      </p:childTnLst>
                                    </p:cTn>
                                  </p:par>
                                </p:childTnLst>
                              </p:cTn>
                            </p:par>
                            <p:par>
                              <p:cTn id="83" fill="hold">
                                <p:stCondLst>
                                  <p:cond delay="1800"/>
                                </p:stCondLst>
                                <p:childTnLst>
                                  <p:par>
                                    <p:cTn id="84" presetID="2" presetClass="entr" presetSubtype="1" fill="hold" grpId="0" nodeType="afterEffect">
                                      <p:stCondLst>
                                        <p:cond delay="0"/>
                                      </p:stCondLst>
                                      <p:childTnLst>
                                        <p:set>
                                          <p:cBhvr>
                                            <p:cTn id="85" dur="1" fill="hold">
                                              <p:stCondLst>
                                                <p:cond delay="0"/>
                                              </p:stCondLst>
                                            </p:cTn>
                                            <p:tgtEl>
                                              <p:spTgt spid="23"/>
                                            </p:tgtEl>
                                            <p:attrNameLst>
                                              <p:attrName>style.visibility</p:attrName>
                                            </p:attrNameLst>
                                          </p:cBhvr>
                                          <p:to>
                                            <p:strVal val="visible"/>
                                          </p:to>
                                        </p:set>
                                        <p:anim calcmode="lin" valueType="num">
                                          <p:cBhvr additive="base">
                                            <p:cTn id="86" dur="1000" fill="hold"/>
                                            <p:tgtEl>
                                              <p:spTgt spid="23"/>
                                            </p:tgtEl>
                                            <p:attrNameLst>
                                              <p:attrName>ppt_x</p:attrName>
                                            </p:attrNameLst>
                                          </p:cBhvr>
                                          <p:tavLst>
                                            <p:tav tm="0">
                                              <p:val>
                                                <p:strVal val="#ppt_x"/>
                                              </p:val>
                                            </p:tav>
                                            <p:tav tm="100000">
                                              <p:val>
                                                <p:strVal val="#ppt_x"/>
                                              </p:val>
                                            </p:tav>
                                          </p:tavLst>
                                        </p:anim>
                                        <p:anim calcmode="lin" valueType="num">
                                          <p:cBhvr additive="base">
                                            <p:cTn id="87" dur="10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wipe(right)">
                                          <p:cBhvr>
                                            <p:cTn id="92" dur="500"/>
                                            <p:tgtEl>
                                              <p:spTgt spid="26"/>
                                            </p:tgtEl>
                                          </p:cBhvr>
                                        </p:animEffect>
                                      </p:childTnLst>
                                    </p:cTn>
                                  </p:par>
                                </p:childTnLst>
                              </p:cTn>
                            </p:par>
                            <p:par>
                              <p:cTn id="93" fill="hold">
                                <p:stCondLst>
                                  <p:cond delay="500"/>
                                </p:stCondLst>
                                <p:childTnLst>
                                  <p:par>
                                    <p:cTn id="94" presetID="17" presetClass="entr" presetSubtype="1" fill="hold" grpId="0" nodeType="afterEffect">
                                      <p:stCondLst>
                                        <p:cond delay="0"/>
                                      </p:stCondLst>
                                      <p:iterate type="lt">
                                        <p:tmPct val="40000"/>
                                      </p:iterate>
                                      <p:childTnLst>
                                        <p:set>
                                          <p:cBhvr>
                                            <p:cTn id="95" dur="1" fill="hold">
                                              <p:stCondLst>
                                                <p:cond delay="0"/>
                                              </p:stCondLst>
                                            </p:cTn>
                                            <p:tgtEl>
                                              <p:spTgt spid="25"/>
                                            </p:tgtEl>
                                            <p:attrNameLst>
                                              <p:attrName>style.visibility</p:attrName>
                                            </p:attrNameLst>
                                          </p:cBhvr>
                                          <p:to>
                                            <p:strVal val="visible"/>
                                          </p:to>
                                        </p:set>
                                        <p:anim calcmode="lin" valueType="num">
                                          <p:cBhvr>
                                            <p:cTn id="96" dur="250" fill="hold"/>
                                            <p:tgtEl>
                                              <p:spTgt spid="25"/>
                                            </p:tgtEl>
                                            <p:attrNameLst>
                                              <p:attrName>ppt_x</p:attrName>
                                            </p:attrNameLst>
                                          </p:cBhvr>
                                          <p:tavLst>
                                            <p:tav tm="0">
                                              <p:val>
                                                <p:strVal val="#ppt_x"/>
                                              </p:val>
                                            </p:tav>
                                            <p:tav tm="100000">
                                              <p:val>
                                                <p:strVal val="#ppt_x"/>
                                              </p:val>
                                            </p:tav>
                                          </p:tavLst>
                                        </p:anim>
                                        <p:anim calcmode="lin" valueType="num">
                                          <p:cBhvr>
                                            <p:cTn id="97" dur="250" fill="hold"/>
                                            <p:tgtEl>
                                              <p:spTgt spid="25"/>
                                            </p:tgtEl>
                                            <p:attrNameLst>
                                              <p:attrName>ppt_y</p:attrName>
                                            </p:attrNameLst>
                                          </p:cBhvr>
                                          <p:tavLst>
                                            <p:tav tm="0">
                                              <p:val>
                                                <p:strVal val="#ppt_y-#ppt_h/2"/>
                                              </p:val>
                                            </p:tav>
                                            <p:tav tm="100000">
                                              <p:val>
                                                <p:strVal val="#ppt_y"/>
                                              </p:val>
                                            </p:tav>
                                          </p:tavLst>
                                        </p:anim>
                                        <p:anim calcmode="lin" valueType="num">
                                          <p:cBhvr>
                                            <p:cTn id="98" dur="250" fill="hold"/>
                                            <p:tgtEl>
                                              <p:spTgt spid="25"/>
                                            </p:tgtEl>
                                            <p:attrNameLst>
                                              <p:attrName>ppt_w</p:attrName>
                                            </p:attrNameLst>
                                          </p:cBhvr>
                                          <p:tavLst>
                                            <p:tav tm="0">
                                              <p:val>
                                                <p:strVal val="#ppt_w"/>
                                              </p:val>
                                            </p:tav>
                                            <p:tav tm="100000">
                                              <p:val>
                                                <p:strVal val="#ppt_w"/>
                                              </p:val>
                                            </p:tav>
                                          </p:tavLst>
                                        </p:anim>
                                        <p:anim calcmode="lin" valueType="num">
                                          <p:cBhvr>
                                            <p:cTn id="99" dur="250" fill="hold"/>
                                            <p:tgtEl>
                                              <p:spTgt spid="25"/>
                                            </p:tgtEl>
                                            <p:attrNameLst>
                                              <p:attrName>ppt_h</p:attrName>
                                            </p:attrNameLst>
                                          </p:cBhvr>
                                          <p:tavLst>
                                            <p:tav tm="0">
                                              <p:val>
                                                <p:fltVal val="0"/>
                                              </p:val>
                                            </p:tav>
                                            <p:tav tm="100000">
                                              <p:val>
                                                <p:strVal val="#ppt_h"/>
                                              </p:val>
                                            </p:tav>
                                          </p:tavLst>
                                        </p:anim>
                                      </p:childTnLst>
                                    </p:cTn>
                                  </p:par>
                                </p:childTnLst>
                              </p:cTn>
                            </p:par>
                            <p:par>
                              <p:cTn id="100" fill="hold">
                                <p:stCondLst>
                                  <p:cond delay="1050"/>
                                </p:stCondLst>
                                <p:childTnLst>
                                  <p:par>
                                    <p:cTn id="101" presetID="18" presetClass="entr" presetSubtype="6" fill="hold" grpId="0" nodeType="after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strips(downRight)">
                                          <p:cBhvr>
                                            <p:cTn id="103"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17" grpId="0" animBg="1"/>
          <p:bldP spid="18" grpId="0" animBg="1"/>
          <p:bldP spid="21" grpId="0" animBg="1"/>
          <p:bldP spid="22" grpId="0" animBg="1"/>
          <p:bldP spid="23" grpId="0" animBg="1"/>
          <p:bldP spid="24" grpId="0"/>
          <p:bldP spid="25" grpId="0"/>
          <p:bldP spid="28" grpId="0"/>
          <p:bldP spid="29" grpId="0"/>
          <p:bldP spid="31" grpId="0"/>
          <p:bldP spid="46" grpId="0"/>
          <p:bldP spid="47" grpId="0"/>
          <p:bldP spid="49" grpId="0"/>
          <p:bldP spid="50"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8"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7189"/>
            <a:endParaRPr lang="zh-CN" altLang="en-US" sz="2400">
              <a:solidFill>
                <a:prstClr val="white"/>
              </a:solidFill>
              <a:latin typeface="Arial"/>
              <a:ea typeface="微软雅黑"/>
            </a:endParaRPr>
          </a:p>
        </p:txBody>
      </p:sp>
      <p:sp>
        <p:nvSpPr>
          <p:cNvPr id="37" name="梯形 36"/>
          <p:cNvSpPr/>
          <p:nvPr/>
        </p:nvSpPr>
        <p:spPr>
          <a:xfrm rot="5400000">
            <a:off x="1331640" y="636804"/>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457189"/>
            <a:endParaRPr lang="zh-CN" altLang="en-US" sz="2400">
              <a:solidFill>
                <a:prstClr val="white"/>
              </a:solidFill>
              <a:latin typeface="Arial"/>
              <a:ea typeface="微软雅黑"/>
            </a:endParaRPr>
          </a:p>
        </p:txBody>
      </p:sp>
      <p:sp>
        <p:nvSpPr>
          <p:cNvPr id="27" name="文本框 2"/>
          <p:cNvSpPr txBox="1"/>
          <p:nvPr/>
        </p:nvSpPr>
        <p:spPr>
          <a:xfrm>
            <a:off x="3729079" y="2556165"/>
            <a:ext cx="1164101" cy="1200329"/>
          </a:xfrm>
          <a:prstGeom prst="rect">
            <a:avLst/>
          </a:prstGeom>
          <a:noFill/>
        </p:spPr>
        <p:txBody>
          <a:bodyPr wrap="none" lIns="91440" tIns="45720" rIns="91440" bIns="45720" rtlCol="0">
            <a:spAutoFit/>
          </a:bodyPr>
          <a:lstStyle/>
          <a:p>
            <a:pPr defTabSz="457189"/>
            <a:r>
              <a:rPr lang="en-US" altLang="zh-CN" sz="1867" b="1" dirty="0">
                <a:solidFill>
                  <a:prstClr val="white"/>
                </a:solidFill>
                <a:latin typeface="Arial"/>
                <a:ea typeface="微软雅黑"/>
              </a:rPr>
              <a:t>Part</a:t>
            </a:r>
            <a:r>
              <a:rPr lang="en-US" altLang="zh-CN" sz="7200" b="1" dirty="0">
                <a:solidFill>
                  <a:prstClr val="white"/>
                </a:solidFill>
                <a:latin typeface="Arial"/>
                <a:ea typeface="微软雅黑"/>
              </a:rPr>
              <a:t>2</a:t>
            </a:r>
            <a:endParaRPr lang="zh-CN" altLang="en-US" sz="7200" b="1" dirty="0">
              <a:solidFill>
                <a:prstClr val="white"/>
              </a:solidFill>
              <a:latin typeface="Arial"/>
              <a:ea typeface="微软雅黑"/>
            </a:endParaRPr>
          </a:p>
        </p:txBody>
      </p:sp>
      <p:sp>
        <p:nvSpPr>
          <p:cNvPr id="29" name="矩形 28"/>
          <p:cNvSpPr/>
          <p:nvPr/>
        </p:nvSpPr>
        <p:spPr>
          <a:xfrm>
            <a:off x="5638798" y="2692405"/>
            <a:ext cx="2646878" cy="830997"/>
          </a:xfrm>
          <a:prstGeom prst="rect">
            <a:avLst/>
          </a:prstGeom>
        </p:spPr>
        <p:txBody>
          <a:bodyPr wrap="none" lIns="91440" tIns="45720" rIns="91440" bIns="45720">
            <a:spAutoFit/>
          </a:bodyPr>
          <a:lstStyle/>
          <a:p>
            <a:pPr defTabSz="457189"/>
            <a:r>
              <a:rPr lang="zh-CN" altLang="en-US" sz="4800" b="1" dirty="0">
                <a:solidFill>
                  <a:prstClr val="white"/>
                </a:solidFill>
                <a:latin typeface="Arial"/>
                <a:ea typeface="微软雅黑"/>
              </a:rPr>
              <a:t>系统分析</a:t>
            </a:r>
          </a:p>
        </p:txBody>
      </p:sp>
      <p:grpSp>
        <p:nvGrpSpPr>
          <p:cNvPr id="31" name="组合 30"/>
          <p:cNvGrpSpPr/>
          <p:nvPr/>
        </p:nvGrpSpPr>
        <p:grpSpPr>
          <a:xfrm>
            <a:off x="9140245" y="2608001"/>
            <a:ext cx="2029723" cy="915401"/>
            <a:chOff x="9140243" y="2649839"/>
            <a:chExt cx="2029723" cy="915401"/>
          </a:xfrm>
        </p:grpSpPr>
        <p:sp>
          <p:nvSpPr>
            <p:cNvPr id="32" name="矩形 31"/>
            <p:cNvSpPr/>
            <p:nvPr/>
          </p:nvSpPr>
          <p:spPr>
            <a:xfrm>
              <a:off x="9140243" y="2649839"/>
              <a:ext cx="2029723" cy="379656"/>
            </a:xfrm>
            <a:prstGeom prst="rect">
              <a:avLst/>
            </a:prstGeom>
          </p:spPr>
          <p:txBody>
            <a:bodyPr wrap="none">
              <a:spAutoFit/>
            </a:bodyPr>
            <a:lstStyle/>
            <a:p>
              <a:pPr defTabSz="457189">
                <a:spcBef>
                  <a:spcPct val="0"/>
                </a:spcBef>
              </a:pPr>
              <a:r>
                <a:rPr kumimoji="1" lang="en-US" altLang="zh-CN" sz="1867" dirty="0">
                  <a:solidFill>
                    <a:prstClr val="white"/>
                  </a:solidFill>
                  <a:latin typeface="Arial"/>
                  <a:ea typeface="微软雅黑"/>
                </a:rPr>
                <a:t>2-1 </a:t>
              </a:r>
              <a:r>
                <a:rPr kumimoji="1" lang="zh-CN" altLang="en-US" sz="1867" dirty="0">
                  <a:solidFill>
                    <a:prstClr val="white"/>
                  </a:solidFill>
                  <a:latin typeface="Arial"/>
                  <a:ea typeface="微软雅黑"/>
                </a:rPr>
                <a:t>平台</a:t>
              </a:r>
              <a:r>
                <a:rPr kumimoji="1" lang="zh-CN" altLang="en-US" sz="1867" dirty="0">
                  <a:solidFill>
                    <a:prstClr val="white"/>
                  </a:solidFill>
                  <a:latin typeface="Arial"/>
                  <a:ea typeface="微软雅黑"/>
                  <a:sym typeface="微软雅黑" pitchFamily="34" charset="-122"/>
                </a:rPr>
                <a:t>功能分析</a:t>
              </a:r>
              <a:endParaRPr lang="zh-CN" altLang="en-US" sz="1867" dirty="0">
                <a:solidFill>
                  <a:prstClr val="white"/>
                </a:solidFill>
                <a:latin typeface="Arial"/>
                <a:ea typeface="微软雅黑"/>
                <a:sym typeface="微软雅黑" pitchFamily="34" charset="-122"/>
              </a:endParaRPr>
            </a:p>
          </p:txBody>
        </p:sp>
        <p:sp>
          <p:nvSpPr>
            <p:cNvPr id="33" name="矩形 32"/>
            <p:cNvSpPr/>
            <p:nvPr/>
          </p:nvSpPr>
          <p:spPr>
            <a:xfrm>
              <a:off x="9140243" y="3185584"/>
              <a:ext cx="2029723" cy="379656"/>
            </a:xfrm>
            <a:prstGeom prst="rect">
              <a:avLst/>
            </a:prstGeom>
          </p:spPr>
          <p:txBody>
            <a:bodyPr wrap="none">
              <a:spAutoFit/>
            </a:bodyPr>
            <a:lstStyle/>
            <a:p>
              <a:pPr defTabSz="457189"/>
              <a:r>
                <a:rPr lang="en-US" altLang="zh-CN" sz="1867" dirty="0">
                  <a:solidFill>
                    <a:prstClr val="white"/>
                  </a:solidFill>
                  <a:latin typeface="Arial"/>
                  <a:ea typeface="微软雅黑"/>
                </a:rPr>
                <a:t>2-2 </a:t>
              </a:r>
              <a:r>
                <a:rPr lang="zh-CN" altLang="en-US" sz="1867" dirty="0">
                  <a:solidFill>
                    <a:prstClr val="white"/>
                  </a:solidFill>
                  <a:latin typeface="Arial"/>
                  <a:ea typeface="微软雅黑"/>
                </a:rPr>
                <a:t>业务流程分析</a:t>
              </a:r>
            </a:p>
          </p:txBody>
        </p:sp>
      </p:grpSp>
      <p:pic>
        <p:nvPicPr>
          <p:cNvPr id="12" name="图片 11" descr="C:/Users/DELL/AppData/Local/Temp/kaimatting/20201124141301/output_aiMatting_20201124141307.pngoutput_aiMatting_20201124141307">
            <a:extLst>
              <a:ext uri="{FF2B5EF4-FFF2-40B4-BE49-F238E27FC236}">
                <a16:creationId xmlns:a16="http://schemas.microsoft.com/office/drawing/2014/main" id="{D41B0A28-FBD2-465D-A152-0BFDA717CDCE}"/>
              </a:ext>
            </a:extLst>
          </p:cNvPr>
          <p:cNvPicPr>
            <a:picLocks noChangeAspect="1"/>
          </p:cNvPicPr>
          <p:nvPr/>
        </p:nvPicPr>
        <p:blipFill>
          <a:blip r:embed="rId3"/>
          <a:stretch>
            <a:fillRect/>
          </a:stretch>
        </p:blipFill>
        <p:spPr>
          <a:xfrm>
            <a:off x="1758251" y="1696339"/>
            <a:ext cx="1339376" cy="1339376"/>
          </a:xfrm>
          <a:prstGeom prst="rect">
            <a:avLst/>
          </a:prstGeom>
        </p:spPr>
      </p:pic>
    </p:spTree>
    <p:extLst>
      <p:ext uri="{BB962C8B-B14F-4D97-AF65-F5344CB8AC3E}">
        <p14:creationId xmlns:p14="http://schemas.microsoft.com/office/powerpoint/2010/main" val="2626901263"/>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1+#ppt_w/2"/>
                                          </p:val>
                                        </p:tav>
                                        <p:tav tm="100000">
                                          <p:val>
                                            <p:strVal val="#ppt_x"/>
                                          </p:val>
                                        </p:tav>
                                      </p:tavLst>
                                    </p:anim>
                                    <p:anim calcmode="lin" valueType="num">
                                      <p:cBhvr additive="base">
                                        <p:cTn id="24" dur="500" fill="hold"/>
                                        <p:tgtEl>
                                          <p:spTgt spid="31"/>
                                        </p:tgtEl>
                                        <p:attrNameLst>
                                          <p:attrName>ppt_y</p:attrName>
                                        </p:attrNameLst>
                                      </p:cBhvr>
                                      <p:tavLst>
                                        <p:tav tm="0">
                                          <p:val>
                                            <p:strVal val="#ppt_y"/>
                                          </p:val>
                                        </p:tav>
                                        <p:tav tm="100000">
                                          <p:val>
                                            <p:strVal val="#ppt_y"/>
                                          </p:val>
                                        </p:tav>
                                      </p:tavLst>
                                    </p:anim>
                                  </p:childTnLst>
                                </p:cTn>
                              </p:par>
                              <p:par>
                                <p:cTn id="25" presetID="14"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27"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0" y="3629960"/>
            <a:ext cx="1219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3633223" y="1627841"/>
            <a:ext cx="2104056" cy="3990861"/>
            <a:chOff x="5043972" y="1219202"/>
            <a:chExt cx="2104056" cy="4419596"/>
          </a:xfrm>
        </p:grpSpPr>
        <p:sp>
          <p:nvSpPr>
            <p:cNvPr id="38" name="任意多边形 37"/>
            <p:cNvSpPr/>
            <p:nvPr/>
          </p:nvSpPr>
          <p:spPr>
            <a:xfrm>
              <a:off x="5043972"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600" b="1" dirty="0">
                <a:solidFill>
                  <a:prstClr val="white"/>
                </a:solidFill>
                <a:latin typeface="Arial" panose="020B0604020202020204" pitchFamily="34" charset="0"/>
                <a:ea typeface="微软雅黑" panose="020B0503020204020204" pitchFamily="34" charset="-122"/>
              </a:endParaRPr>
            </a:p>
            <a:p>
              <a:pPr marL="457189" lvl="1" defTabSz="457189"/>
              <a:endParaRPr lang="zh-CN" altLang="en-US" sz="1600" dirty="0">
                <a:solidFill>
                  <a:prstClr val="white"/>
                </a:solidFill>
                <a:latin typeface="Arial"/>
                <a:ea typeface="微软雅黑"/>
              </a:endParaRPr>
            </a:p>
            <a:p>
              <a:pPr marL="457189" lvl="1" defTabSz="457189"/>
              <a:endParaRPr lang="zh-CN" altLang="en-US" sz="1600" dirty="0">
                <a:solidFill>
                  <a:prstClr val="white"/>
                </a:solidFill>
                <a:latin typeface="Arial"/>
                <a:ea typeface="微软雅黑"/>
              </a:endParaRPr>
            </a:p>
          </p:txBody>
        </p:sp>
        <p:sp>
          <p:nvSpPr>
            <p:cNvPr id="39" name="矩形 38"/>
            <p:cNvSpPr/>
            <p:nvPr/>
          </p:nvSpPr>
          <p:spPr>
            <a:xfrm>
              <a:off x="5140056" y="2348704"/>
              <a:ext cx="1923780" cy="2371825"/>
            </a:xfrm>
            <a:prstGeom prst="rect">
              <a:avLst/>
            </a:prstGeom>
          </p:spPr>
          <p:txBody>
            <a:bodyPr wrap="square">
              <a:spAutoFit/>
            </a:bodyPr>
            <a:lstStyle/>
            <a:p>
              <a:pPr indent="304792" algn="ctr" defTabSz="457189">
                <a:lnSpc>
                  <a:spcPct val="125000"/>
                </a:lnSpc>
              </a:pPr>
              <a:r>
                <a:rPr lang="zh-CN" altLang="en-US" sz="2800" dirty="0">
                  <a:solidFill>
                    <a:prstClr val="white"/>
                  </a:solidFill>
                  <a:latin typeface="微软雅黑" pitchFamily="34" charset="-122"/>
                  <a:ea typeface="微软雅黑" pitchFamily="34" charset="-122"/>
                </a:rPr>
                <a:t>工长投标</a:t>
              </a:r>
              <a:endParaRPr lang="en-US" altLang="zh-CN" sz="2800" dirty="0">
                <a:solidFill>
                  <a:prstClr val="white"/>
                </a:solidFill>
                <a:latin typeface="微软雅黑" pitchFamily="34" charset="-122"/>
                <a:ea typeface="微软雅黑" pitchFamily="34" charset="-122"/>
              </a:endParaRPr>
            </a:p>
            <a:p>
              <a:pPr indent="304792" algn="ctr" defTabSz="457189">
                <a:lnSpc>
                  <a:spcPct val="125000"/>
                </a:lnSpc>
              </a:pPr>
              <a:r>
                <a:rPr lang="zh-CN" altLang="en-US" sz="1600" kern="100" dirty="0">
                  <a:solidFill>
                    <a:prstClr val="white"/>
                  </a:solidFill>
                  <a:latin typeface="微软雅黑" pitchFamily="34" charset="-122"/>
                  <a:ea typeface="微软雅黑" pitchFamily="34" charset="-122"/>
                </a:rPr>
                <a:t>工长根据业主发布的招标信息进行投标，可以找到符合自己装修能力的项目</a:t>
              </a:r>
              <a:endParaRPr lang="zh-CN" altLang="zh-CN" sz="1600" kern="100" dirty="0">
                <a:solidFill>
                  <a:prstClr val="white"/>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6470517" y="1627841"/>
            <a:ext cx="2104056" cy="3990861"/>
            <a:chOff x="8492507" y="1219202"/>
            <a:chExt cx="2104056" cy="4419596"/>
          </a:xfrm>
        </p:grpSpPr>
        <p:sp>
          <p:nvSpPr>
            <p:cNvPr id="41" name="任意多边形 40"/>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600" b="1">
                <a:solidFill>
                  <a:prstClr val="white"/>
                </a:solidFill>
                <a:latin typeface="Arial" panose="020B0604020202020204" pitchFamily="34" charset="0"/>
                <a:ea typeface="微软雅黑" panose="020B0503020204020204" pitchFamily="34" charset="-122"/>
              </a:endParaRPr>
            </a:p>
            <a:p>
              <a:pPr marL="457189" lvl="1" defTabSz="457189"/>
              <a:endParaRPr lang="zh-CN" altLang="en-US" sz="1600">
                <a:solidFill>
                  <a:prstClr val="white"/>
                </a:solidFill>
                <a:latin typeface="Arial"/>
                <a:ea typeface="微软雅黑"/>
              </a:endParaRPr>
            </a:p>
            <a:p>
              <a:pPr marL="457189" lvl="1" defTabSz="457189"/>
              <a:endParaRPr lang="zh-CN" altLang="en-US" sz="1600">
                <a:solidFill>
                  <a:prstClr val="white"/>
                </a:solidFill>
                <a:latin typeface="Arial"/>
                <a:ea typeface="微软雅黑"/>
              </a:endParaRPr>
            </a:p>
          </p:txBody>
        </p:sp>
        <p:sp>
          <p:nvSpPr>
            <p:cNvPr id="48" name="矩形 47"/>
            <p:cNvSpPr/>
            <p:nvPr/>
          </p:nvSpPr>
          <p:spPr>
            <a:xfrm>
              <a:off x="8568495" y="2348704"/>
              <a:ext cx="1960571" cy="2371825"/>
            </a:xfrm>
            <a:prstGeom prst="rect">
              <a:avLst/>
            </a:prstGeom>
          </p:spPr>
          <p:txBody>
            <a:bodyPr wrap="square">
              <a:spAutoFit/>
            </a:bodyPr>
            <a:lstStyle/>
            <a:p>
              <a:pPr indent="304792" algn="ctr" defTabSz="457189">
                <a:lnSpc>
                  <a:spcPct val="125000"/>
                </a:lnSpc>
              </a:pPr>
              <a:r>
                <a:rPr lang="zh-CN" altLang="en-US" sz="2800" dirty="0">
                  <a:solidFill>
                    <a:prstClr val="white"/>
                  </a:solidFill>
                  <a:latin typeface="微软雅黑" pitchFamily="34" charset="-122"/>
                  <a:ea typeface="微软雅黑" pitchFamily="34" charset="-122"/>
                </a:rPr>
                <a:t>业主预约</a:t>
              </a:r>
              <a:endParaRPr lang="en-US" altLang="zh-CN" sz="2800" dirty="0">
                <a:solidFill>
                  <a:prstClr val="white"/>
                </a:solidFill>
                <a:latin typeface="微软雅黑" pitchFamily="34" charset="-122"/>
                <a:ea typeface="微软雅黑" pitchFamily="34" charset="-122"/>
              </a:endParaRPr>
            </a:p>
            <a:p>
              <a:pPr indent="304792" algn="ctr" defTabSz="457189">
                <a:lnSpc>
                  <a:spcPct val="125000"/>
                </a:lnSpc>
              </a:pPr>
              <a:r>
                <a:rPr lang="zh-CN" altLang="en-US" sz="1600" kern="100" dirty="0">
                  <a:solidFill>
                    <a:prstClr val="white"/>
                  </a:solidFill>
                  <a:latin typeface="微软雅黑" panose="020B0503020204020204" pitchFamily="34" charset="-122"/>
                  <a:ea typeface="微软雅黑" panose="020B0503020204020204" pitchFamily="34" charset="-122"/>
                </a:rPr>
                <a:t>业主可以根据工长的投标信息，认为该工长符合条件，则可以进行预约，线下量房</a:t>
              </a:r>
              <a:endParaRPr lang="zh-CN" altLang="zh-CN" sz="1600" kern="100" dirty="0">
                <a:solidFill>
                  <a:prstClr val="white"/>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9294792" y="1627841"/>
            <a:ext cx="2104056" cy="3990861"/>
            <a:chOff x="8492507" y="1219202"/>
            <a:chExt cx="2104056" cy="4419596"/>
          </a:xfrm>
        </p:grpSpPr>
        <p:sp>
          <p:nvSpPr>
            <p:cNvPr id="53" name="任意多边形 52"/>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600" b="1">
                <a:solidFill>
                  <a:prstClr val="white"/>
                </a:solidFill>
                <a:latin typeface="Arial" panose="020B0604020202020204" pitchFamily="34" charset="0"/>
                <a:ea typeface="微软雅黑" panose="020B0503020204020204" pitchFamily="34" charset="-122"/>
              </a:endParaRPr>
            </a:p>
            <a:p>
              <a:pPr marL="457189" lvl="1" defTabSz="457189"/>
              <a:endParaRPr lang="zh-CN" altLang="en-US" sz="1600">
                <a:solidFill>
                  <a:prstClr val="white"/>
                </a:solidFill>
                <a:latin typeface="Arial"/>
                <a:ea typeface="微软雅黑"/>
              </a:endParaRPr>
            </a:p>
            <a:p>
              <a:pPr marL="457189" lvl="1" defTabSz="457189"/>
              <a:endParaRPr lang="zh-CN" altLang="en-US" sz="1600">
                <a:solidFill>
                  <a:prstClr val="white"/>
                </a:solidFill>
                <a:latin typeface="Arial"/>
                <a:ea typeface="微软雅黑"/>
              </a:endParaRPr>
            </a:p>
          </p:txBody>
        </p:sp>
        <p:sp>
          <p:nvSpPr>
            <p:cNvPr id="54" name="矩形 53"/>
            <p:cNvSpPr/>
            <p:nvPr/>
          </p:nvSpPr>
          <p:spPr>
            <a:xfrm>
              <a:off x="8558447" y="2348704"/>
              <a:ext cx="1997312" cy="2371825"/>
            </a:xfrm>
            <a:prstGeom prst="rect">
              <a:avLst/>
            </a:prstGeom>
          </p:spPr>
          <p:txBody>
            <a:bodyPr wrap="square">
              <a:spAutoFit/>
            </a:bodyPr>
            <a:lstStyle/>
            <a:p>
              <a:pPr indent="304792" algn="ctr" defTabSz="457189">
                <a:lnSpc>
                  <a:spcPct val="125000"/>
                </a:lnSpc>
              </a:pPr>
              <a:r>
                <a:rPr lang="zh-CN" altLang="en-US" sz="2800" dirty="0">
                  <a:solidFill>
                    <a:prstClr val="white"/>
                  </a:solidFill>
                  <a:latin typeface="微软雅黑" pitchFamily="34" charset="-122"/>
                  <a:ea typeface="微软雅黑" pitchFamily="34" charset="-122"/>
                </a:rPr>
                <a:t>签订合同</a:t>
              </a:r>
              <a:endParaRPr lang="en-US" altLang="zh-CN" sz="2800" dirty="0">
                <a:solidFill>
                  <a:prstClr val="white"/>
                </a:solidFill>
                <a:latin typeface="微软雅黑" pitchFamily="34" charset="-122"/>
                <a:ea typeface="微软雅黑" pitchFamily="34" charset="-122"/>
              </a:endParaRPr>
            </a:p>
            <a:p>
              <a:pPr indent="304792" algn="ctr" defTabSz="457189">
                <a:lnSpc>
                  <a:spcPct val="125000"/>
                </a:lnSpc>
              </a:pPr>
              <a:r>
                <a:rPr lang="zh-CN" altLang="en-US" sz="1600" kern="100" dirty="0">
                  <a:solidFill>
                    <a:prstClr val="white"/>
                  </a:solidFill>
                  <a:latin typeface="微软雅黑" pitchFamily="34" charset="-122"/>
                  <a:ea typeface="微软雅黑" pitchFamily="34" charset="-122"/>
                </a:rPr>
                <a:t>在通过线下量房后，业主可根据工长给出的实际报价和装修方案，考虑是否签订合同</a:t>
              </a:r>
              <a:endParaRPr lang="zh-CN" altLang="zh-CN" sz="1600" kern="100" dirty="0">
                <a:solidFill>
                  <a:prstClr val="white"/>
                </a:solidFill>
                <a:latin typeface="微软雅黑" panose="020B0503020204020204" pitchFamily="34" charset="-122"/>
                <a:ea typeface="微软雅黑" panose="020B0503020204020204" pitchFamily="34" charset="-122"/>
              </a:endParaRPr>
            </a:p>
          </p:txBody>
        </p:sp>
      </p:grpSp>
      <p:sp>
        <p:nvSpPr>
          <p:cNvPr id="19" name="矩形 46"/>
          <p:cNvSpPr>
            <a:spLocks noChangeArrowheads="1"/>
          </p:cNvSpPr>
          <p:nvPr/>
        </p:nvSpPr>
        <p:spPr bwMode="auto">
          <a:xfrm>
            <a:off x="634918" y="237124"/>
            <a:ext cx="4349903"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457189">
              <a:buNone/>
            </a:pPr>
            <a:r>
              <a:rPr lang="zh-CN" altLang="en-US" b="1" dirty="0">
                <a:solidFill>
                  <a:srgbClr val="071F65"/>
                </a:solidFill>
                <a:latin typeface="Arial" panose="020B0604020202020204" pitchFamily="34" charset="0"/>
              </a:rPr>
              <a:t>平台主要功能模块分析</a:t>
            </a:r>
          </a:p>
        </p:txBody>
      </p:sp>
      <p:sp>
        <p:nvSpPr>
          <p:cNvPr id="20" name="等腰三角形 47"/>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grpSp>
        <p:nvGrpSpPr>
          <p:cNvPr id="18" name="组合 17">
            <a:extLst>
              <a:ext uri="{FF2B5EF4-FFF2-40B4-BE49-F238E27FC236}">
                <a16:creationId xmlns:a16="http://schemas.microsoft.com/office/drawing/2014/main" id="{C04766DE-ECAB-4247-9B91-4E538D603C86}"/>
              </a:ext>
            </a:extLst>
          </p:cNvPr>
          <p:cNvGrpSpPr/>
          <p:nvPr/>
        </p:nvGrpSpPr>
        <p:grpSpPr>
          <a:xfrm>
            <a:off x="535229" y="1723212"/>
            <a:ext cx="2104056" cy="3990861"/>
            <a:chOff x="5043972" y="1219202"/>
            <a:chExt cx="2104056" cy="4419596"/>
          </a:xfrm>
        </p:grpSpPr>
        <p:sp>
          <p:nvSpPr>
            <p:cNvPr id="21" name="任意多边形 37">
              <a:extLst>
                <a:ext uri="{FF2B5EF4-FFF2-40B4-BE49-F238E27FC236}">
                  <a16:creationId xmlns:a16="http://schemas.microsoft.com/office/drawing/2014/main" id="{CA18D95B-820F-4872-92E5-0AF2C130448D}"/>
                </a:ext>
              </a:extLst>
            </p:cNvPr>
            <p:cNvSpPr/>
            <p:nvPr/>
          </p:nvSpPr>
          <p:spPr>
            <a:xfrm>
              <a:off x="5043972"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600" b="1" dirty="0">
                <a:solidFill>
                  <a:prstClr val="white"/>
                </a:solidFill>
                <a:latin typeface="Arial" panose="020B0604020202020204" pitchFamily="34" charset="0"/>
                <a:ea typeface="微软雅黑" panose="020B0503020204020204" pitchFamily="34" charset="-122"/>
              </a:endParaRPr>
            </a:p>
            <a:p>
              <a:pPr marL="457189" lvl="1" defTabSz="457189"/>
              <a:endParaRPr lang="zh-CN" altLang="en-US" sz="1600" dirty="0">
                <a:solidFill>
                  <a:prstClr val="white"/>
                </a:solidFill>
                <a:latin typeface="Arial"/>
                <a:ea typeface="微软雅黑"/>
              </a:endParaRPr>
            </a:p>
            <a:p>
              <a:pPr marL="457189" lvl="1" defTabSz="457189"/>
              <a:endParaRPr lang="zh-CN" altLang="en-US" sz="1600" dirty="0">
                <a:solidFill>
                  <a:prstClr val="white"/>
                </a:solidFill>
                <a:latin typeface="Arial"/>
                <a:ea typeface="微软雅黑"/>
              </a:endParaRPr>
            </a:p>
          </p:txBody>
        </p:sp>
        <p:sp>
          <p:nvSpPr>
            <p:cNvPr id="22" name="矩形 21">
              <a:extLst>
                <a:ext uri="{FF2B5EF4-FFF2-40B4-BE49-F238E27FC236}">
                  <a16:creationId xmlns:a16="http://schemas.microsoft.com/office/drawing/2014/main" id="{DE4D6ED9-1C26-4D9C-9F44-BDFBFE3D0A46}"/>
                </a:ext>
              </a:extLst>
            </p:cNvPr>
            <p:cNvSpPr/>
            <p:nvPr/>
          </p:nvSpPr>
          <p:spPr>
            <a:xfrm>
              <a:off x="5140056" y="2348704"/>
              <a:ext cx="1923780" cy="2712667"/>
            </a:xfrm>
            <a:prstGeom prst="rect">
              <a:avLst/>
            </a:prstGeom>
          </p:spPr>
          <p:txBody>
            <a:bodyPr wrap="square">
              <a:spAutoFit/>
            </a:bodyPr>
            <a:lstStyle/>
            <a:p>
              <a:pPr indent="304792" algn="ctr" defTabSz="457189">
                <a:lnSpc>
                  <a:spcPct val="125000"/>
                </a:lnSpc>
              </a:pPr>
              <a:r>
                <a:rPr lang="zh-CN" altLang="en-US" sz="2800" dirty="0">
                  <a:solidFill>
                    <a:prstClr val="white"/>
                  </a:solidFill>
                  <a:latin typeface="微软雅黑" pitchFamily="34" charset="-122"/>
                  <a:ea typeface="微软雅黑" pitchFamily="34" charset="-122"/>
                </a:rPr>
                <a:t>业主招标</a:t>
              </a:r>
            </a:p>
            <a:p>
              <a:pPr indent="304792" algn="ctr" defTabSz="457189">
                <a:lnSpc>
                  <a:spcPct val="125000"/>
                </a:lnSpc>
              </a:pPr>
              <a:r>
                <a:rPr lang="zh-CN" altLang="en-US" sz="1600" kern="100" dirty="0">
                  <a:solidFill>
                    <a:prstClr val="white"/>
                  </a:solidFill>
                  <a:latin typeface="微软雅黑" pitchFamily="34" charset="-122"/>
                  <a:ea typeface="微软雅黑" pitchFamily="34" charset="-122"/>
                </a:rPr>
                <a:t>业主在平台上发布自己的装修招标信息，等待工长投标，寻找业主满意的工长</a:t>
              </a:r>
              <a:endParaRPr lang="zh-CN" altLang="zh-CN" sz="1600" kern="100" dirty="0">
                <a:solidFill>
                  <a:prstClr val="white"/>
                </a:solidFill>
                <a:latin typeface="微软雅黑" panose="020B0503020204020204" pitchFamily="34" charset="-122"/>
                <a:ea typeface="微软雅黑" panose="020B0503020204020204" pitchFamily="34" charset="-122"/>
              </a:endParaRPr>
            </a:p>
            <a:p>
              <a:pPr indent="304792" algn="ctr" defTabSz="457189">
                <a:lnSpc>
                  <a:spcPct val="125000"/>
                </a:lnSpc>
              </a:pPr>
              <a:endParaRPr lang="zh-CN" altLang="zh-CN" sz="1600" kern="100" dirty="0">
                <a:solidFill>
                  <a:prstClr val="whit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11978747"/>
      </p:ext>
    </p:extLst>
  </p:cSld>
  <p:clrMapOvr>
    <a:masterClrMapping/>
  </p:clrMapOvr>
  <p:transition spd="slow" advClick="0"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14:presetBounceEnd="30000">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14:bounceEnd="30000">
                                          <p:cBhvr additive="base">
                                            <p:cTn id="20" dur="500" fill="hold"/>
                                            <p:tgtEl>
                                              <p:spTgt spid="37"/>
                                            </p:tgtEl>
                                            <p:attrNameLst>
                                              <p:attrName>ppt_x</p:attrName>
                                            </p:attrNameLst>
                                          </p:cBhvr>
                                          <p:tavLst>
                                            <p:tav tm="0">
                                              <p:val>
                                                <p:strVal val="0-#ppt_w/2"/>
                                              </p:val>
                                            </p:tav>
                                            <p:tav tm="100000">
                                              <p:val>
                                                <p:strVal val="#ppt_x"/>
                                              </p:val>
                                            </p:tav>
                                          </p:tavLst>
                                        </p:anim>
                                        <p:anim calcmode="lin" valueType="num" p14:bounceEnd="30000">
                                          <p:cBhvr additive="base">
                                            <p:cTn id="21" dur="500" fill="hold"/>
                                            <p:tgtEl>
                                              <p:spTgt spid="3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14:presetBounceEnd="30000">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14:bounceEnd="30000">
                                          <p:cBhvr additive="base">
                                            <p:cTn id="25" dur="500" fill="hold"/>
                                            <p:tgtEl>
                                              <p:spTgt spid="40"/>
                                            </p:tgtEl>
                                            <p:attrNameLst>
                                              <p:attrName>ppt_x</p:attrName>
                                            </p:attrNameLst>
                                          </p:cBhvr>
                                          <p:tavLst>
                                            <p:tav tm="0">
                                              <p:val>
                                                <p:strVal val="0-#ppt_w/2"/>
                                              </p:val>
                                            </p:tav>
                                            <p:tav tm="100000">
                                              <p:val>
                                                <p:strVal val="#ppt_x"/>
                                              </p:val>
                                            </p:tav>
                                          </p:tavLst>
                                        </p:anim>
                                        <p:anim calcmode="lin" valueType="num" p14:bounceEnd="30000">
                                          <p:cBhvr additive="base">
                                            <p:cTn id="26" dur="500" fill="hold"/>
                                            <p:tgtEl>
                                              <p:spTgt spid="40"/>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14:presetBounceEnd="30000">
                                      <p:stCondLst>
                                        <p:cond delay="0"/>
                                      </p:stCondLst>
                                      <p:childTnLst>
                                        <p:set>
                                          <p:cBhvr>
                                            <p:cTn id="29" dur="1" fill="hold">
                                              <p:stCondLst>
                                                <p:cond delay="0"/>
                                              </p:stCondLst>
                                            </p:cTn>
                                            <p:tgtEl>
                                              <p:spTgt spid="52"/>
                                            </p:tgtEl>
                                            <p:attrNameLst>
                                              <p:attrName>style.visibility</p:attrName>
                                            </p:attrNameLst>
                                          </p:cBhvr>
                                          <p:to>
                                            <p:strVal val="visible"/>
                                          </p:to>
                                        </p:set>
                                        <p:anim calcmode="lin" valueType="num" p14:bounceEnd="30000">
                                          <p:cBhvr additive="base">
                                            <p:cTn id="30" dur="500" fill="hold"/>
                                            <p:tgtEl>
                                              <p:spTgt spid="52"/>
                                            </p:tgtEl>
                                            <p:attrNameLst>
                                              <p:attrName>ppt_x</p:attrName>
                                            </p:attrNameLst>
                                          </p:cBhvr>
                                          <p:tavLst>
                                            <p:tav tm="0">
                                              <p:val>
                                                <p:strVal val="0-#ppt_w/2"/>
                                              </p:val>
                                            </p:tav>
                                            <p:tav tm="100000">
                                              <p:val>
                                                <p:strVal val="#ppt_x"/>
                                              </p:val>
                                            </p:tav>
                                          </p:tavLst>
                                        </p:anim>
                                        <p:anim calcmode="lin" valueType="num" p14:bounceEnd="30000">
                                          <p:cBhvr additive="base">
                                            <p:cTn id="31" dur="500" fill="hold"/>
                                            <p:tgtEl>
                                              <p:spTgt spid="52"/>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14:presetBounceEnd="30000">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14:bounceEnd="30000">
                                          <p:cBhvr additive="base">
                                            <p:cTn id="35" dur="500" fill="hold"/>
                                            <p:tgtEl>
                                              <p:spTgt spid="18"/>
                                            </p:tgtEl>
                                            <p:attrNameLst>
                                              <p:attrName>ppt_x</p:attrName>
                                            </p:attrNameLst>
                                          </p:cBhvr>
                                          <p:tavLst>
                                            <p:tav tm="0">
                                              <p:val>
                                                <p:strVal val="0-#ppt_w/2"/>
                                              </p:val>
                                            </p:tav>
                                            <p:tav tm="100000">
                                              <p:val>
                                                <p:strVal val="#ppt_x"/>
                                              </p:val>
                                            </p:tav>
                                          </p:tavLst>
                                        </p:anim>
                                        <p:anim calcmode="lin" valueType="num" p14:bounceEnd="30000">
                                          <p:cBhvr additive="base">
                                            <p:cTn id="36"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0-#ppt_w/2"/>
                                              </p:val>
                                            </p:tav>
                                            <p:tav tm="100000">
                                              <p:val>
                                                <p:strVal val="#ppt_x"/>
                                              </p:val>
                                            </p:tav>
                                          </p:tavLst>
                                        </p:anim>
                                        <p:anim calcmode="lin" valueType="num">
                                          <p:cBhvr additive="base">
                                            <p:cTn id="21" dur="500" fill="hold"/>
                                            <p:tgtEl>
                                              <p:spTgt spid="3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0-#ppt_w/2"/>
                                              </p:val>
                                            </p:tav>
                                            <p:tav tm="100000">
                                              <p:val>
                                                <p:strVal val="#ppt_x"/>
                                              </p:val>
                                            </p:tav>
                                          </p:tavLst>
                                        </p:anim>
                                        <p:anim calcmode="lin" valueType="num">
                                          <p:cBhvr additive="base">
                                            <p:cTn id="26" dur="500" fill="hold"/>
                                            <p:tgtEl>
                                              <p:spTgt spid="40"/>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stCondLst>
                                        <p:cond delay="0"/>
                                      </p:stCondLst>
                                      <p:childTnLst>
                                        <p:set>
                                          <p:cBhvr>
                                            <p:cTn id="29" dur="1" fill="hold">
                                              <p:stCondLst>
                                                <p:cond delay="0"/>
                                              </p:stCondLst>
                                            </p:cTn>
                                            <p:tgtEl>
                                              <p:spTgt spid="52"/>
                                            </p:tgtEl>
                                            <p:attrNameLst>
                                              <p:attrName>style.visibility</p:attrName>
                                            </p:attrNameLst>
                                          </p:cBhvr>
                                          <p:to>
                                            <p:strVal val="visible"/>
                                          </p:to>
                                        </p:set>
                                        <p:anim calcmode="lin" valueType="num">
                                          <p:cBhvr additive="base">
                                            <p:cTn id="30" dur="500" fill="hold"/>
                                            <p:tgtEl>
                                              <p:spTgt spid="52"/>
                                            </p:tgtEl>
                                            <p:attrNameLst>
                                              <p:attrName>ppt_x</p:attrName>
                                            </p:attrNameLst>
                                          </p:cBhvr>
                                          <p:tavLst>
                                            <p:tav tm="0">
                                              <p:val>
                                                <p:strVal val="0-#ppt_w/2"/>
                                              </p:val>
                                            </p:tav>
                                            <p:tav tm="100000">
                                              <p:val>
                                                <p:strVal val="#ppt_x"/>
                                              </p:val>
                                            </p:tav>
                                          </p:tavLst>
                                        </p:anim>
                                        <p:anim calcmode="lin" valueType="num">
                                          <p:cBhvr additive="base">
                                            <p:cTn id="31" dur="500" fill="hold"/>
                                            <p:tgtEl>
                                              <p:spTgt spid="52"/>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0-#ppt_w/2"/>
                                              </p:val>
                                            </p:tav>
                                            <p:tav tm="100000">
                                              <p:val>
                                                <p:strVal val="#ppt_x"/>
                                              </p:val>
                                            </p:tav>
                                          </p:tavLst>
                                        </p:anim>
                                        <p:anim calcmode="lin" valueType="num">
                                          <p:cBhvr additive="base">
                                            <p:cTn id="36"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14F823A2-75B9-4824-BC80-41F059B92EC5}"/>
              </a:ext>
            </a:extLst>
          </p:cNvPr>
          <p:cNvCxnSpPr/>
          <p:nvPr/>
        </p:nvCxnSpPr>
        <p:spPr>
          <a:xfrm>
            <a:off x="0" y="3629960"/>
            <a:ext cx="1219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027DD170-12AD-412A-A19E-38863C1B4B4C}"/>
              </a:ext>
            </a:extLst>
          </p:cNvPr>
          <p:cNvGrpSpPr/>
          <p:nvPr/>
        </p:nvGrpSpPr>
        <p:grpSpPr>
          <a:xfrm>
            <a:off x="3633223" y="1627841"/>
            <a:ext cx="2104056" cy="3990861"/>
            <a:chOff x="5043972" y="1219202"/>
            <a:chExt cx="2104056" cy="4419596"/>
          </a:xfrm>
        </p:grpSpPr>
        <p:sp>
          <p:nvSpPr>
            <p:cNvPr id="18" name="任意多边形 37">
              <a:extLst>
                <a:ext uri="{FF2B5EF4-FFF2-40B4-BE49-F238E27FC236}">
                  <a16:creationId xmlns:a16="http://schemas.microsoft.com/office/drawing/2014/main" id="{EA56437F-B1A4-4D28-8058-07300A2AC3F7}"/>
                </a:ext>
              </a:extLst>
            </p:cNvPr>
            <p:cNvSpPr/>
            <p:nvPr/>
          </p:nvSpPr>
          <p:spPr>
            <a:xfrm>
              <a:off x="5043972"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600" b="1" dirty="0">
                <a:solidFill>
                  <a:prstClr val="white"/>
                </a:solidFill>
                <a:latin typeface="Arial" panose="020B0604020202020204" pitchFamily="34" charset="0"/>
                <a:ea typeface="微软雅黑" panose="020B0503020204020204" pitchFamily="34" charset="-122"/>
              </a:endParaRPr>
            </a:p>
            <a:p>
              <a:pPr marL="457189" lvl="1" defTabSz="457189"/>
              <a:endParaRPr lang="zh-CN" altLang="en-US" sz="1600" dirty="0">
                <a:solidFill>
                  <a:prstClr val="white"/>
                </a:solidFill>
                <a:latin typeface="Arial"/>
                <a:ea typeface="微软雅黑"/>
              </a:endParaRPr>
            </a:p>
            <a:p>
              <a:pPr marL="457189" lvl="1" defTabSz="457189"/>
              <a:endParaRPr lang="zh-CN" altLang="en-US" sz="1600" dirty="0">
                <a:solidFill>
                  <a:prstClr val="white"/>
                </a:solidFill>
                <a:latin typeface="Arial"/>
                <a:ea typeface="微软雅黑"/>
              </a:endParaRPr>
            </a:p>
          </p:txBody>
        </p:sp>
        <p:sp>
          <p:nvSpPr>
            <p:cNvPr id="19" name="矩形 18">
              <a:extLst>
                <a:ext uri="{FF2B5EF4-FFF2-40B4-BE49-F238E27FC236}">
                  <a16:creationId xmlns:a16="http://schemas.microsoft.com/office/drawing/2014/main" id="{9E94D74E-D705-4E93-87B6-4DCD1644E4E4}"/>
                </a:ext>
              </a:extLst>
            </p:cNvPr>
            <p:cNvSpPr/>
            <p:nvPr/>
          </p:nvSpPr>
          <p:spPr>
            <a:xfrm>
              <a:off x="5140056" y="2348704"/>
              <a:ext cx="1923780" cy="2712667"/>
            </a:xfrm>
            <a:prstGeom prst="rect">
              <a:avLst/>
            </a:prstGeom>
          </p:spPr>
          <p:txBody>
            <a:bodyPr wrap="square">
              <a:spAutoFit/>
            </a:bodyPr>
            <a:lstStyle/>
            <a:p>
              <a:pPr indent="304792" algn="ctr" defTabSz="457189">
                <a:lnSpc>
                  <a:spcPct val="125000"/>
                </a:lnSpc>
              </a:pPr>
              <a:r>
                <a:rPr lang="zh-CN" altLang="en-US" sz="2800" dirty="0">
                  <a:solidFill>
                    <a:prstClr val="white"/>
                  </a:solidFill>
                  <a:latin typeface="微软雅黑" pitchFamily="34" charset="-122"/>
                  <a:ea typeface="微软雅黑" pitchFamily="34" charset="-122"/>
                </a:rPr>
                <a:t>付费</a:t>
              </a:r>
              <a:endParaRPr lang="en-US" altLang="zh-CN" sz="2800" dirty="0">
                <a:solidFill>
                  <a:prstClr val="white"/>
                </a:solidFill>
                <a:latin typeface="微软雅黑" pitchFamily="34" charset="-122"/>
                <a:ea typeface="微软雅黑" pitchFamily="34" charset="-122"/>
              </a:endParaRPr>
            </a:p>
            <a:p>
              <a:pPr indent="304792" algn="ctr" defTabSz="457189">
                <a:lnSpc>
                  <a:spcPct val="125000"/>
                </a:lnSpc>
              </a:pPr>
              <a:r>
                <a:rPr lang="zh-CN" altLang="en-US" sz="1600" kern="100" dirty="0">
                  <a:solidFill>
                    <a:prstClr val="white"/>
                  </a:solidFill>
                  <a:latin typeface="微软雅黑" pitchFamily="34" charset="-122"/>
                  <a:ea typeface="微软雅黑" pitchFamily="34" charset="-122"/>
                </a:rPr>
                <a:t>在工长进行施工的过程中，业主是按照阶段进行付费，每完成一个阶段付费完成才可进入下一阶段的施工</a:t>
              </a:r>
              <a:endParaRPr lang="zh-CN" altLang="zh-CN" sz="1600" kern="100" dirty="0">
                <a:solidFill>
                  <a:prstClr val="white"/>
                </a:solidFill>
                <a:latin typeface="微软雅黑" panose="020B0503020204020204" pitchFamily="34" charset="-122"/>
                <a:ea typeface="微软雅黑" panose="020B0503020204020204" pitchFamily="34" charset="-122"/>
              </a:endParaRPr>
            </a:p>
          </p:txBody>
        </p:sp>
      </p:grpSp>
      <p:grpSp>
        <p:nvGrpSpPr>
          <p:cNvPr id="20" name="组合 19">
            <a:extLst>
              <a:ext uri="{FF2B5EF4-FFF2-40B4-BE49-F238E27FC236}">
                <a16:creationId xmlns:a16="http://schemas.microsoft.com/office/drawing/2014/main" id="{234C520C-E3BC-4D45-9113-5622082D06E7}"/>
              </a:ext>
            </a:extLst>
          </p:cNvPr>
          <p:cNvGrpSpPr/>
          <p:nvPr/>
        </p:nvGrpSpPr>
        <p:grpSpPr>
          <a:xfrm>
            <a:off x="6470517" y="1627841"/>
            <a:ext cx="2104056" cy="3990861"/>
            <a:chOff x="8492507" y="1219202"/>
            <a:chExt cx="2104056" cy="4419596"/>
          </a:xfrm>
        </p:grpSpPr>
        <p:sp>
          <p:nvSpPr>
            <p:cNvPr id="21" name="任意多边形 40">
              <a:extLst>
                <a:ext uri="{FF2B5EF4-FFF2-40B4-BE49-F238E27FC236}">
                  <a16:creationId xmlns:a16="http://schemas.microsoft.com/office/drawing/2014/main" id="{20C36459-8C41-4C0F-9364-B1E6022B95A5}"/>
                </a:ext>
              </a:extLst>
            </p:cNvPr>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600" b="1">
                <a:solidFill>
                  <a:prstClr val="white"/>
                </a:solidFill>
                <a:latin typeface="Arial" panose="020B0604020202020204" pitchFamily="34" charset="0"/>
                <a:ea typeface="微软雅黑" panose="020B0503020204020204" pitchFamily="34" charset="-122"/>
              </a:endParaRPr>
            </a:p>
            <a:p>
              <a:pPr marL="457189" lvl="1" defTabSz="457189"/>
              <a:endParaRPr lang="zh-CN" altLang="en-US" sz="1600">
                <a:solidFill>
                  <a:prstClr val="white"/>
                </a:solidFill>
                <a:latin typeface="Arial"/>
                <a:ea typeface="微软雅黑"/>
              </a:endParaRPr>
            </a:p>
            <a:p>
              <a:pPr marL="457189" lvl="1" defTabSz="457189"/>
              <a:endParaRPr lang="zh-CN" altLang="en-US" sz="1600">
                <a:solidFill>
                  <a:prstClr val="white"/>
                </a:solidFill>
                <a:latin typeface="Arial"/>
                <a:ea typeface="微软雅黑"/>
              </a:endParaRPr>
            </a:p>
          </p:txBody>
        </p:sp>
        <p:sp>
          <p:nvSpPr>
            <p:cNvPr id="22" name="矩形 21">
              <a:extLst>
                <a:ext uri="{FF2B5EF4-FFF2-40B4-BE49-F238E27FC236}">
                  <a16:creationId xmlns:a16="http://schemas.microsoft.com/office/drawing/2014/main" id="{ADE13E24-76DB-4268-A33F-69D248721A66}"/>
                </a:ext>
              </a:extLst>
            </p:cNvPr>
            <p:cNvSpPr/>
            <p:nvPr/>
          </p:nvSpPr>
          <p:spPr>
            <a:xfrm>
              <a:off x="8568495" y="2348704"/>
              <a:ext cx="1960571" cy="2030985"/>
            </a:xfrm>
            <a:prstGeom prst="rect">
              <a:avLst/>
            </a:prstGeom>
          </p:spPr>
          <p:txBody>
            <a:bodyPr wrap="square">
              <a:spAutoFit/>
            </a:bodyPr>
            <a:lstStyle/>
            <a:p>
              <a:pPr indent="304792" algn="ctr" defTabSz="457189">
                <a:lnSpc>
                  <a:spcPct val="125000"/>
                </a:lnSpc>
              </a:pPr>
              <a:r>
                <a:rPr lang="zh-CN" altLang="en-US" sz="2800" dirty="0">
                  <a:solidFill>
                    <a:prstClr val="white"/>
                  </a:solidFill>
                  <a:latin typeface="微软雅黑" pitchFamily="34" charset="-122"/>
                  <a:ea typeface="微软雅黑" pitchFamily="34" charset="-122"/>
                </a:rPr>
                <a:t>评价</a:t>
              </a:r>
              <a:endParaRPr lang="en-US" altLang="zh-CN" sz="2800" dirty="0">
                <a:solidFill>
                  <a:prstClr val="white"/>
                </a:solidFill>
                <a:latin typeface="微软雅黑" pitchFamily="34" charset="-122"/>
                <a:ea typeface="微软雅黑" pitchFamily="34" charset="-122"/>
              </a:endParaRPr>
            </a:p>
            <a:p>
              <a:pPr indent="304792" algn="ctr" defTabSz="457189">
                <a:lnSpc>
                  <a:spcPct val="125000"/>
                </a:lnSpc>
              </a:pPr>
              <a:r>
                <a:rPr lang="zh-CN" altLang="en-US" sz="1600" kern="100" dirty="0">
                  <a:solidFill>
                    <a:prstClr val="white"/>
                  </a:solidFill>
                  <a:latin typeface="微软雅黑" panose="020B0503020204020204" pitchFamily="34" charset="-122"/>
                  <a:ea typeface="微软雅黑" panose="020B0503020204020204" pitchFamily="34" charset="-122"/>
                </a:rPr>
                <a:t>在该装修完成验收以后，业主可对工长给出评价，形成工长的评价记录</a:t>
              </a:r>
              <a:endParaRPr lang="zh-CN" altLang="zh-CN" sz="1600" kern="100" dirty="0">
                <a:solidFill>
                  <a:prstClr val="white"/>
                </a:solidFill>
                <a:latin typeface="微软雅黑" panose="020B0503020204020204" pitchFamily="34" charset="-122"/>
                <a:ea typeface="微软雅黑" panose="020B0503020204020204" pitchFamily="34" charset="-122"/>
              </a:endParaRPr>
            </a:p>
          </p:txBody>
        </p:sp>
      </p:grpSp>
      <p:grpSp>
        <p:nvGrpSpPr>
          <p:cNvPr id="23" name="组合 22">
            <a:extLst>
              <a:ext uri="{FF2B5EF4-FFF2-40B4-BE49-F238E27FC236}">
                <a16:creationId xmlns:a16="http://schemas.microsoft.com/office/drawing/2014/main" id="{AC0E7689-2FAA-41E2-9776-C456CE8B05BE}"/>
              </a:ext>
            </a:extLst>
          </p:cNvPr>
          <p:cNvGrpSpPr/>
          <p:nvPr/>
        </p:nvGrpSpPr>
        <p:grpSpPr>
          <a:xfrm>
            <a:off x="9294792" y="1627841"/>
            <a:ext cx="2104056" cy="3990861"/>
            <a:chOff x="8492507" y="1219202"/>
            <a:chExt cx="2104056" cy="4419596"/>
          </a:xfrm>
        </p:grpSpPr>
        <p:sp>
          <p:nvSpPr>
            <p:cNvPr id="24" name="任意多边形 52">
              <a:extLst>
                <a:ext uri="{FF2B5EF4-FFF2-40B4-BE49-F238E27FC236}">
                  <a16:creationId xmlns:a16="http://schemas.microsoft.com/office/drawing/2014/main" id="{2601303B-BDC7-4FA8-A86B-FB69E3CF5716}"/>
                </a:ext>
              </a:extLst>
            </p:cNvPr>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600" b="1">
                <a:solidFill>
                  <a:prstClr val="white"/>
                </a:solidFill>
                <a:latin typeface="Arial" panose="020B0604020202020204" pitchFamily="34" charset="0"/>
                <a:ea typeface="微软雅黑" panose="020B0503020204020204" pitchFamily="34" charset="-122"/>
              </a:endParaRPr>
            </a:p>
            <a:p>
              <a:pPr marL="457189" lvl="1" defTabSz="457189"/>
              <a:endParaRPr lang="zh-CN" altLang="en-US" sz="1600">
                <a:solidFill>
                  <a:prstClr val="white"/>
                </a:solidFill>
                <a:latin typeface="Arial"/>
                <a:ea typeface="微软雅黑"/>
              </a:endParaRPr>
            </a:p>
            <a:p>
              <a:pPr marL="457189" lvl="1" defTabSz="457189"/>
              <a:endParaRPr lang="zh-CN" altLang="en-US" sz="1600">
                <a:solidFill>
                  <a:prstClr val="white"/>
                </a:solidFill>
                <a:latin typeface="Arial"/>
                <a:ea typeface="微软雅黑"/>
              </a:endParaRPr>
            </a:p>
          </p:txBody>
        </p:sp>
        <p:sp>
          <p:nvSpPr>
            <p:cNvPr id="25" name="矩形 24">
              <a:extLst>
                <a:ext uri="{FF2B5EF4-FFF2-40B4-BE49-F238E27FC236}">
                  <a16:creationId xmlns:a16="http://schemas.microsoft.com/office/drawing/2014/main" id="{4E3613BB-91AF-4144-87ED-5D78EA36A619}"/>
                </a:ext>
              </a:extLst>
            </p:cNvPr>
            <p:cNvSpPr/>
            <p:nvPr/>
          </p:nvSpPr>
          <p:spPr>
            <a:xfrm>
              <a:off x="8558447" y="2348704"/>
              <a:ext cx="1997312" cy="1690144"/>
            </a:xfrm>
            <a:prstGeom prst="rect">
              <a:avLst/>
            </a:prstGeom>
          </p:spPr>
          <p:txBody>
            <a:bodyPr wrap="square">
              <a:spAutoFit/>
            </a:bodyPr>
            <a:lstStyle/>
            <a:p>
              <a:pPr indent="304792" algn="ctr" defTabSz="457189">
                <a:lnSpc>
                  <a:spcPct val="125000"/>
                </a:lnSpc>
              </a:pPr>
              <a:r>
                <a:rPr lang="zh-CN" altLang="en-US" sz="2800" dirty="0">
                  <a:solidFill>
                    <a:prstClr val="white"/>
                  </a:solidFill>
                  <a:latin typeface="微软雅黑" pitchFamily="34" charset="-122"/>
                  <a:ea typeface="微软雅黑" pitchFamily="34" charset="-122"/>
                </a:rPr>
                <a:t>结束</a:t>
              </a:r>
              <a:endParaRPr lang="en-US" altLang="zh-CN" sz="2800" dirty="0">
                <a:solidFill>
                  <a:prstClr val="white"/>
                </a:solidFill>
                <a:latin typeface="微软雅黑" pitchFamily="34" charset="-122"/>
                <a:ea typeface="微软雅黑" pitchFamily="34" charset="-122"/>
              </a:endParaRPr>
            </a:p>
            <a:p>
              <a:pPr indent="304792" algn="ctr" defTabSz="457189">
                <a:lnSpc>
                  <a:spcPct val="125000"/>
                </a:lnSpc>
              </a:pPr>
              <a:r>
                <a:rPr lang="zh-CN" altLang="en-US" sz="1600" kern="100" dirty="0">
                  <a:solidFill>
                    <a:prstClr val="white"/>
                  </a:solidFill>
                  <a:latin typeface="微软雅黑" pitchFamily="34" charset="-122"/>
                  <a:ea typeface="微软雅黑" pitchFamily="34" charset="-122"/>
                </a:rPr>
                <a:t>至此整个装修从招标到装修完成结束</a:t>
              </a:r>
              <a:endParaRPr lang="zh-CN" altLang="zh-CN" sz="1600" kern="100" dirty="0">
                <a:solidFill>
                  <a:prstClr val="white"/>
                </a:solidFill>
                <a:latin typeface="微软雅黑" panose="020B0503020204020204" pitchFamily="34" charset="-122"/>
                <a:ea typeface="微软雅黑" panose="020B0503020204020204" pitchFamily="34" charset="-122"/>
              </a:endParaRPr>
            </a:p>
          </p:txBody>
        </p:sp>
      </p:grpSp>
      <p:sp>
        <p:nvSpPr>
          <p:cNvPr id="26" name="矩形 46">
            <a:extLst>
              <a:ext uri="{FF2B5EF4-FFF2-40B4-BE49-F238E27FC236}">
                <a16:creationId xmlns:a16="http://schemas.microsoft.com/office/drawing/2014/main" id="{C85C38EA-494D-4D3B-AFAE-A5D67BE09263}"/>
              </a:ext>
            </a:extLst>
          </p:cNvPr>
          <p:cNvSpPr>
            <a:spLocks noChangeArrowheads="1"/>
          </p:cNvSpPr>
          <p:nvPr/>
        </p:nvSpPr>
        <p:spPr bwMode="auto">
          <a:xfrm>
            <a:off x="634918" y="237124"/>
            <a:ext cx="4349903" cy="61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9" rIns="121917" bIns="6095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457189">
              <a:buNone/>
            </a:pPr>
            <a:r>
              <a:rPr lang="zh-CN" altLang="en-US" b="1" dirty="0">
                <a:solidFill>
                  <a:srgbClr val="071F65"/>
                </a:solidFill>
                <a:latin typeface="Arial" panose="020B0604020202020204" pitchFamily="34" charset="0"/>
              </a:rPr>
              <a:t>平台主要功能模块分析</a:t>
            </a:r>
          </a:p>
        </p:txBody>
      </p:sp>
      <p:sp>
        <p:nvSpPr>
          <p:cNvPr id="27" name="等腰三角形 47">
            <a:extLst>
              <a:ext uri="{FF2B5EF4-FFF2-40B4-BE49-F238E27FC236}">
                <a16:creationId xmlns:a16="http://schemas.microsoft.com/office/drawing/2014/main" id="{DC30850C-F137-4318-B81D-AEF5ACCEE4C3}"/>
              </a:ext>
            </a:extLst>
          </p:cNvPr>
          <p:cNvSpPr>
            <a:spLocks noChangeArrowheads="1"/>
          </p:cNvSpPr>
          <p:nvPr/>
        </p:nvSpPr>
        <p:spPr bwMode="auto">
          <a:xfrm rot="5400000">
            <a:off x="-53049" y="209721"/>
            <a:ext cx="774879" cy="668780"/>
          </a:xfrm>
          <a:prstGeom prst="triangle">
            <a:avLst>
              <a:gd name="adj" fmla="val 50000"/>
            </a:avLst>
          </a:prstGeom>
          <a:solidFill>
            <a:schemeClr val="accent1"/>
          </a:solidFill>
          <a:ln>
            <a:noFill/>
          </a:ln>
        </p:spPr>
        <p:txBody>
          <a:bodyPr lIns="121917" tIns="60959" rIns="121917" bIns="6095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457189">
              <a:spcBef>
                <a:spcPct val="0"/>
              </a:spcBef>
              <a:buNone/>
            </a:pPr>
            <a:endParaRPr lang="zh-CN" altLang="zh-CN" sz="2400">
              <a:solidFill>
                <a:srgbClr val="FFFFFF"/>
              </a:solidFill>
              <a:sym typeface="微软雅黑" pitchFamily="34" charset="-122"/>
            </a:endParaRPr>
          </a:p>
        </p:txBody>
      </p:sp>
      <p:grpSp>
        <p:nvGrpSpPr>
          <p:cNvPr id="28" name="组合 27">
            <a:extLst>
              <a:ext uri="{FF2B5EF4-FFF2-40B4-BE49-F238E27FC236}">
                <a16:creationId xmlns:a16="http://schemas.microsoft.com/office/drawing/2014/main" id="{0A013E88-86B3-40C6-AB8E-1A524573F33A}"/>
              </a:ext>
            </a:extLst>
          </p:cNvPr>
          <p:cNvGrpSpPr/>
          <p:nvPr/>
        </p:nvGrpSpPr>
        <p:grpSpPr>
          <a:xfrm>
            <a:off x="535229" y="1723212"/>
            <a:ext cx="2104056" cy="3990861"/>
            <a:chOff x="5043972" y="1219202"/>
            <a:chExt cx="2104056" cy="4419596"/>
          </a:xfrm>
        </p:grpSpPr>
        <p:sp>
          <p:nvSpPr>
            <p:cNvPr id="29" name="任意多边形 37">
              <a:extLst>
                <a:ext uri="{FF2B5EF4-FFF2-40B4-BE49-F238E27FC236}">
                  <a16:creationId xmlns:a16="http://schemas.microsoft.com/office/drawing/2014/main" id="{AAAE5311-28DB-4F28-85F7-E81F48433095}"/>
                </a:ext>
              </a:extLst>
            </p:cNvPr>
            <p:cNvSpPr/>
            <p:nvPr/>
          </p:nvSpPr>
          <p:spPr>
            <a:xfrm>
              <a:off x="5043972"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sz="1600" b="1" dirty="0">
                <a:solidFill>
                  <a:prstClr val="white"/>
                </a:solidFill>
                <a:latin typeface="Arial" panose="020B0604020202020204" pitchFamily="34" charset="0"/>
                <a:ea typeface="微软雅黑" panose="020B0503020204020204" pitchFamily="34" charset="-122"/>
              </a:endParaRPr>
            </a:p>
            <a:p>
              <a:pPr marL="457189" lvl="1" defTabSz="457189"/>
              <a:endParaRPr lang="zh-CN" altLang="en-US" sz="1600" dirty="0">
                <a:solidFill>
                  <a:prstClr val="white"/>
                </a:solidFill>
                <a:latin typeface="Arial"/>
                <a:ea typeface="微软雅黑"/>
              </a:endParaRPr>
            </a:p>
            <a:p>
              <a:pPr marL="457189" lvl="1" defTabSz="457189"/>
              <a:endParaRPr lang="zh-CN" altLang="en-US" sz="1600" dirty="0">
                <a:solidFill>
                  <a:prstClr val="white"/>
                </a:solidFill>
                <a:latin typeface="Arial"/>
                <a:ea typeface="微软雅黑"/>
              </a:endParaRPr>
            </a:p>
          </p:txBody>
        </p:sp>
        <p:sp>
          <p:nvSpPr>
            <p:cNvPr id="30" name="矩形 29">
              <a:extLst>
                <a:ext uri="{FF2B5EF4-FFF2-40B4-BE49-F238E27FC236}">
                  <a16:creationId xmlns:a16="http://schemas.microsoft.com/office/drawing/2014/main" id="{E5EEBBD4-4095-49DD-9A8E-CC6337853D30}"/>
                </a:ext>
              </a:extLst>
            </p:cNvPr>
            <p:cNvSpPr/>
            <p:nvPr/>
          </p:nvSpPr>
          <p:spPr>
            <a:xfrm>
              <a:off x="5140056" y="2348704"/>
              <a:ext cx="1923780" cy="2712667"/>
            </a:xfrm>
            <a:prstGeom prst="rect">
              <a:avLst/>
            </a:prstGeom>
          </p:spPr>
          <p:txBody>
            <a:bodyPr wrap="square">
              <a:spAutoFit/>
            </a:bodyPr>
            <a:lstStyle/>
            <a:p>
              <a:pPr indent="304792" algn="ctr" defTabSz="457189">
                <a:lnSpc>
                  <a:spcPct val="125000"/>
                </a:lnSpc>
              </a:pPr>
              <a:r>
                <a:rPr lang="zh-CN" altLang="en-US" sz="2800" dirty="0">
                  <a:solidFill>
                    <a:prstClr val="white"/>
                  </a:solidFill>
                  <a:latin typeface="微软雅黑" pitchFamily="34" charset="-122"/>
                  <a:ea typeface="微软雅黑" pitchFamily="34" charset="-122"/>
                </a:rPr>
                <a:t>进入施工</a:t>
              </a:r>
            </a:p>
            <a:p>
              <a:pPr indent="304792" algn="ctr" defTabSz="457189">
                <a:lnSpc>
                  <a:spcPct val="125000"/>
                </a:lnSpc>
              </a:pPr>
              <a:r>
                <a:rPr lang="zh-CN" altLang="en-US" sz="1600" kern="100" dirty="0">
                  <a:solidFill>
                    <a:prstClr val="white"/>
                  </a:solidFill>
                  <a:latin typeface="微软雅黑" pitchFamily="34" charset="-122"/>
                  <a:ea typeface="微软雅黑" pitchFamily="34" charset="-122"/>
                </a:rPr>
                <a:t>在签订合同以后，即可进入施工阶段，主要分为，拆改、水电、漆工、木工、验收五个阶段</a:t>
              </a:r>
              <a:endParaRPr lang="zh-CN" altLang="zh-CN" sz="1600" kern="100" dirty="0">
                <a:solidFill>
                  <a:prstClr val="white"/>
                </a:solidFill>
                <a:latin typeface="微软雅黑" panose="020B0503020204020204" pitchFamily="34" charset="-122"/>
                <a:ea typeface="微软雅黑" panose="020B0503020204020204" pitchFamily="34" charset="-122"/>
              </a:endParaRPr>
            </a:p>
            <a:p>
              <a:pPr indent="304792" algn="ctr" defTabSz="457189">
                <a:lnSpc>
                  <a:spcPct val="125000"/>
                </a:lnSpc>
              </a:pPr>
              <a:endParaRPr lang="zh-CN" altLang="zh-CN" sz="1600" kern="100" dirty="0">
                <a:solidFill>
                  <a:prstClr val="whit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42163017"/>
      </p:ext>
    </p:extLst>
  </p:cSld>
  <p:clrMapOvr>
    <a:masterClrMapping/>
  </p:clrMapOvr>
  <p:transition spd="slow" advClick="0" advTm="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par>
                              <p:cTn id="17" fill="hold">
                                <p:stCondLst>
                                  <p:cond delay="1500"/>
                                </p:stCondLst>
                                <p:childTnLst>
                                  <p:par>
                                    <p:cTn id="18" presetID="2" presetClass="entr" presetSubtype="8" fill="hold" nodeType="afterEffect" p14:presetBounceEnd="30000">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14:bounceEnd="30000">
                                          <p:cBhvr additive="base">
                                            <p:cTn id="20" dur="500" fill="hold"/>
                                            <p:tgtEl>
                                              <p:spTgt spid="17"/>
                                            </p:tgtEl>
                                            <p:attrNameLst>
                                              <p:attrName>ppt_x</p:attrName>
                                            </p:attrNameLst>
                                          </p:cBhvr>
                                          <p:tavLst>
                                            <p:tav tm="0">
                                              <p:val>
                                                <p:strVal val="0-#ppt_w/2"/>
                                              </p:val>
                                            </p:tav>
                                            <p:tav tm="100000">
                                              <p:val>
                                                <p:strVal val="#ppt_x"/>
                                              </p:val>
                                            </p:tav>
                                          </p:tavLst>
                                        </p:anim>
                                        <p:anim calcmode="lin" valueType="num" p14:bounceEnd="30000">
                                          <p:cBhvr additive="base">
                                            <p:cTn id="21" dur="500" fill="hold"/>
                                            <p:tgtEl>
                                              <p:spTgt spid="1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14:presetBounceEnd="30000">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14:bounceEnd="30000">
                                          <p:cBhvr additive="base">
                                            <p:cTn id="25" dur="500" fill="hold"/>
                                            <p:tgtEl>
                                              <p:spTgt spid="20"/>
                                            </p:tgtEl>
                                            <p:attrNameLst>
                                              <p:attrName>ppt_x</p:attrName>
                                            </p:attrNameLst>
                                          </p:cBhvr>
                                          <p:tavLst>
                                            <p:tav tm="0">
                                              <p:val>
                                                <p:strVal val="0-#ppt_w/2"/>
                                              </p:val>
                                            </p:tav>
                                            <p:tav tm="100000">
                                              <p:val>
                                                <p:strVal val="#ppt_x"/>
                                              </p:val>
                                            </p:tav>
                                          </p:tavLst>
                                        </p:anim>
                                        <p:anim calcmode="lin" valueType="num" p14:bounceEnd="30000">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14:presetBounceEnd="30000">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14:bounceEnd="30000">
                                          <p:cBhvr additive="base">
                                            <p:cTn id="30" dur="500" fill="hold"/>
                                            <p:tgtEl>
                                              <p:spTgt spid="23"/>
                                            </p:tgtEl>
                                            <p:attrNameLst>
                                              <p:attrName>ppt_x</p:attrName>
                                            </p:attrNameLst>
                                          </p:cBhvr>
                                          <p:tavLst>
                                            <p:tav tm="0">
                                              <p:val>
                                                <p:strVal val="0-#ppt_w/2"/>
                                              </p:val>
                                            </p:tav>
                                            <p:tav tm="100000">
                                              <p:val>
                                                <p:strVal val="#ppt_x"/>
                                              </p:val>
                                            </p:tav>
                                          </p:tavLst>
                                        </p:anim>
                                        <p:anim calcmode="lin" valueType="num" p14:bounceEnd="30000">
                                          <p:cBhvr additive="base">
                                            <p:cTn id="31" dur="500" fill="hold"/>
                                            <p:tgtEl>
                                              <p:spTgt spid="23"/>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14:presetBounceEnd="30000">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14:bounceEnd="30000">
                                          <p:cBhvr additive="base">
                                            <p:cTn id="35" dur="500" fill="hold"/>
                                            <p:tgtEl>
                                              <p:spTgt spid="28"/>
                                            </p:tgtEl>
                                            <p:attrNameLst>
                                              <p:attrName>ppt_x</p:attrName>
                                            </p:attrNameLst>
                                          </p:cBhvr>
                                          <p:tavLst>
                                            <p:tav tm="0">
                                              <p:val>
                                                <p:strVal val="0-#ppt_w/2"/>
                                              </p:val>
                                            </p:tav>
                                            <p:tav tm="100000">
                                              <p:val>
                                                <p:strVal val="#ppt_x"/>
                                              </p:val>
                                            </p:tav>
                                          </p:tavLst>
                                        </p:anim>
                                        <p:anim calcmode="lin" valueType="num" p14:bounceEnd="30000">
                                          <p:cBhvr additive="base">
                                            <p:cTn id="36"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0-#ppt_w/2"/>
                                              </p:val>
                                            </p:tav>
                                            <p:tav tm="100000">
                                              <p:val>
                                                <p:strVal val="#ppt_x"/>
                                              </p:val>
                                            </p:tav>
                                          </p:tavLst>
                                        </p:anim>
                                        <p:anim calcmode="lin" valueType="num">
                                          <p:cBhvr additive="base">
                                            <p:cTn id="21" dur="500" fill="hold"/>
                                            <p:tgtEl>
                                              <p:spTgt spid="1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0-#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fill="hold"/>
                                            <p:tgtEl>
                                              <p:spTgt spid="23"/>
                                            </p:tgtEl>
                                            <p:attrNameLst>
                                              <p:attrName>ppt_x</p:attrName>
                                            </p:attrNameLst>
                                          </p:cBhvr>
                                          <p:tavLst>
                                            <p:tav tm="0">
                                              <p:val>
                                                <p:strVal val="0-#ppt_w/2"/>
                                              </p:val>
                                            </p:tav>
                                            <p:tav tm="100000">
                                              <p:val>
                                                <p:strVal val="#ppt_x"/>
                                              </p:val>
                                            </p:tav>
                                          </p:tavLst>
                                        </p:anim>
                                        <p:anim calcmode="lin" valueType="num">
                                          <p:cBhvr additive="base">
                                            <p:cTn id="31" dur="500" fill="hold"/>
                                            <p:tgtEl>
                                              <p:spTgt spid="23"/>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0-#ppt_w/2"/>
                                              </p:val>
                                            </p:tav>
                                            <p:tav tm="100000">
                                              <p:val>
                                                <p:strVal val="#ppt_x"/>
                                              </p:val>
                                            </p:tav>
                                          </p:tavLst>
                                        </p:anim>
                                        <p:anim calcmode="lin" valueType="num">
                                          <p:cBhvr additive="base">
                                            <p:cTn id="36"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Lst>
      </p:timing>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TotalTime>
  <Words>1644</Words>
  <Application>Microsoft Office PowerPoint</Application>
  <PresentationFormat>宽屏</PresentationFormat>
  <Paragraphs>142</Paragraphs>
  <Slides>15</Slides>
  <Notes>14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15</vt:i4>
      </vt:variant>
    </vt:vector>
  </HeadingPairs>
  <TitlesOfParts>
    <vt:vector size="26" baseType="lpstr">
      <vt:lpstr>等线</vt:lpstr>
      <vt:lpstr>等线 Light</vt:lpstr>
      <vt:lpstr>微软雅黑</vt:lpstr>
      <vt:lpstr>幼圆</vt:lpstr>
      <vt:lpstr>Arial</vt:lpstr>
      <vt:lpstr>Arial Black</vt:lpstr>
      <vt:lpstr>Calibri</vt:lpstr>
      <vt:lpstr>Times New Roman</vt:lpstr>
      <vt:lpstr>Wingdings 2</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http://yymoban.taobao.com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公众号pptnew</dc:title>
  <dc:creator>公众号pptnew</dc:creator>
  <cp:keywords>公众号pptnew</cp:keywords>
  <dc:description>公众号pptnew</dc:description>
  <cp:lastModifiedBy>贾 盟</cp:lastModifiedBy>
  <cp:revision>55</cp:revision>
  <dcterms:created xsi:type="dcterms:W3CDTF">2016-07-01T08:18:51Z</dcterms:created>
  <dcterms:modified xsi:type="dcterms:W3CDTF">2021-05-29T02:41:04Z</dcterms:modified>
  <cp:category>公众号pptnew</cp:category>
</cp:coreProperties>
</file>