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59" r:id="rId5"/>
    <p:sldId id="264" r:id="rId6"/>
    <p:sldId id="297" r:id="rId7"/>
    <p:sldId id="295" r:id="rId8"/>
    <p:sldId id="267" r:id="rId9"/>
    <p:sldId id="274" r:id="rId10"/>
    <p:sldId id="287" r:id="rId11"/>
    <p:sldId id="29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90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11523-73C7-4C3F-ACB9-983BA415FB6E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0C52E-6513-4CD3-827F-AF633606F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52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</a:t>
            </a:r>
            <a:r>
              <a:rPr lang="zh-CN" altLang="en-US"/>
              <a:t>联系</a:t>
            </a:r>
            <a:r>
              <a:rPr lang="en-US" altLang="zh-CN"/>
              <a:t>【</a:t>
            </a:r>
            <a:r>
              <a:rPr lang="zh-CN" altLang="en-US"/>
              <a:t>公众号</a:t>
            </a:r>
            <a:r>
              <a:rPr lang="en-US" altLang="zh-CN"/>
              <a:t>pptnew】:</a:t>
            </a:r>
            <a:r>
              <a:rPr lang="zh-CN" altLang="en-US"/>
              <a:t>，</a:t>
            </a:r>
            <a:r>
              <a:rPr lang="zh-CN" altLang="en-US" dirty="0"/>
              <a:t>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4904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</a:t>
            </a:r>
            <a:r>
              <a:rPr lang="zh-CN" altLang="en-US"/>
              <a:t>联系</a:t>
            </a:r>
            <a:r>
              <a:rPr lang="en-US" altLang="zh-CN"/>
              <a:t>【</a:t>
            </a:r>
            <a:r>
              <a:rPr lang="zh-CN" altLang="en-US"/>
              <a:t>公众号</a:t>
            </a:r>
            <a:r>
              <a:rPr lang="en-US" altLang="zh-CN"/>
              <a:t>pptnew】:</a:t>
            </a:r>
            <a:r>
              <a:rPr lang="zh-CN" altLang="en-US"/>
              <a:t>，</a:t>
            </a:r>
            <a:r>
              <a:rPr lang="zh-CN" altLang="en-US" dirty="0"/>
              <a:t>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5457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</a:t>
            </a:r>
            <a:r>
              <a:rPr lang="zh-CN" altLang="en-US"/>
              <a:t>联系</a:t>
            </a:r>
            <a:r>
              <a:rPr lang="en-US" altLang="zh-CN"/>
              <a:t>【</a:t>
            </a:r>
            <a:r>
              <a:rPr lang="zh-CN" altLang="en-US"/>
              <a:t>公众号</a:t>
            </a:r>
            <a:r>
              <a:rPr lang="en-US" altLang="zh-CN"/>
              <a:t>pptnew】:</a:t>
            </a:r>
            <a:r>
              <a:rPr lang="zh-CN" altLang="en-US"/>
              <a:t>，</a:t>
            </a:r>
            <a:r>
              <a:rPr lang="zh-CN" altLang="en-US" dirty="0"/>
              <a:t>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8629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361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476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</a:t>
            </a:r>
            <a:r>
              <a:rPr lang="zh-CN" altLang="en-US"/>
              <a:t>联系</a:t>
            </a:r>
            <a:r>
              <a:rPr lang="en-US" altLang="zh-CN"/>
              <a:t>【</a:t>
            </a:r>
            <a:r>
              <a:rPr lang="zh-CN" altLang="en-US"/>
              <a:t>公众号</a:t>
            </a:r>
            <a:r>
              <a:rPr lang="en-US" altLang="zh-CN"/>
              <a:t>pptnew】:</a:t>
            </a:r>
            <a:r>
              <a:rPr lang="zh-CN" altLang="en-US"/>
              <a:t>，</a:t>
            </a:r>
            <a:r>
              <a:rPr lang="zh-CN" altLang="en-US" dirty="0"/>
              <a:t>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22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658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875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940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4E510-07BF-40F3-AAC0-1C3D69F40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757D78-6778-44EF-8A3D-732D71E30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CCA00-2E71-48F4-955E-F44021CA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E8C6-A999-4613-88ED-984B5A854957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B5DB7-2B24-474A-81E2-022821BA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B36AD7-FF0F-4B62-B3FD-ACD1367C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0F34-3694-4A19-9BDE-BC9D77D1B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27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37412-D6A3-4306-B7AF-50110882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3E826D-836D-417A-B9E5-DB9B224F1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525E51-24DF-43B8-A734-D13B787B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E8C6-A999-4613-88ED-984B5A854957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617B6B-1C09-40BD-B883-3A239523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5855B-FE9A-47E6-B738-734EE300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0F34-3694-4A19-9BDE-BC9D77D1B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17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518F27-CB23-4248-B080-6FDDB17FF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9CC3C4-A766-4563-9E6E-CC3DA3193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5729AF-95E5-4F9A-8766-E548A177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E8C6-A999-4613-88ED-984B5A854957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59DC8A-587C-4DAD-8566-24484E1A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D0678-AAFB-4614-8D55-70FACA79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0F34-3694-4A19-9BDE-BC9D77D1B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875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111245"/>
      </p:ext>
    </p:extLst>
  </p:cSld>
  <p:clrMapOvr>
    <a:masterClrMapping/>
  </p:clrMapOvr>
  <p:transition spd="slow" advClick="0" advTm="0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49147" y="6382534"/>
            <a:ext cx="1093711" cy="369332"/>
          </a:xfrm>
          <a:prstGeom prst="rect">
            <a:avLst/>
          </a:prstGeom>
        </p:spPr>
        <p:txBody>
          <a:bodyPr lIns="91440" tIns="45720" rIns="91440" bIns="45720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>
                <a:defRPr/>
              </a:pPr>
              <a:t>‹#›</a:t>
            </a:fld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196952594"/>
      </p:ext>
    </p:extLst>
  </p:cSld>
  <p:clrMapOvr>
    <a:masterClrMapping/>
  </p:clrMapOvr>
  <p:transition spd="slow" advClick="0" advTm="0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1118213"/>
      </p:ext>
    </p:extLst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107AB-89D1-45B5-B5DF-AF03306B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2A18E-34F3-4247-80A6-8905F0CF2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9C679-BA20-4A43-BC22-A9AA511C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E8C6-A999-4613-88ED-984B5A854957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11C633-3199-4A01-A671-F1D15915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50D0A-E20E-4B70-A7B2-B8A1E7EA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0F34-3694-4A19-9BDE-BC9D77D1B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28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6E20B-C556-44CA-AF90-BF7664A46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96110E-6F34-4A95-A6D3-F041EDD22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D367F-D740-41B6-A1BE-93AD3E6D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E8C6-A999-4613-88ED-984B5A854957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D7552-3370-4AEE-8706-EE213D6A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DE2E3-8D93-49D6-B22B-46CF6E02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0F34-3694-4A19-9BDE-BC9D77D1B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94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D279E-B4D5-4CC8-9174-E58AE9F4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AA1F3-5FB3-4BDF-91F9-252117E55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B6EF71-B088-41EC-94C6-9880B6F78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4544A0-CF67-4ADB-BB4C-2F81078C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E8C6-A999-4613-88ED-984B5A854957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F9916A-C673-4E77-96AB-0E8D331D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B31D29-98A7-4637-966A-8B870D53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0F34-3694-4A19-9BDE-BC9D77D1B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53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85FF7-A602-4503-B799-AE8DEF988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74B073-9068-4F03-8170-C623FFF80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ACB1A8-401D-443A-B4B9-CFDBDDF1F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DC6680-5D20-409E-85BF-52DFC3705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C63618-B079-4DB1-B8D5-B1C2B3F73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4C6A65-78DB-4480-9950-0E57FBA9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E8C6-A999-4613-88ED-984B5A854957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89F9FB-FB63-4E46-A3A6-69C57673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BBAD86-64DA-43EC-9992-293EB5CF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0F34-3694-4A19-9BDE-BC9D77D1B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8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A47E5-6A35-45AE-90F2-04DEC38D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7A714A-B581-4013-8C5F-85FF27CF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E8C6-A999-4613-88ED-984B5A854957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895690-D239-4892-9B02-8FD0FD8D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7E9BEE-D1A5-4587-ADEC-2DD6D45B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0F34-3694-4A19-9BDE-BC9D77D1B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16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74B5CB-BFF7-4615-AC08-68E3E762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E8C6-A999-4613-88ED-984B5A854957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61DE81-94EF-4EF6-80AE-AAB7E2E9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6AF2EB-FD00-49D9-B6E9-7B1DCE84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0F34-3694-4A19-9BDE-BC9D77D1B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15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46BB2-3BD0-4D1D-82D9-30D12DF4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2D9E30-9817-4EEF-BB84-0FDDE0BA7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46D0F6-7D10-4E53-B059-270DDDC8B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155FD6-A764-49A0-9590-91B3AB83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E8C6-A999-4613-88ED-984B5A854957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65A327-8F50-48B0-97FB-6020DD0A9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ADFEAD-1E8C-474B-9388-BE8F1FD7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0F34-3694-4A19-9BDE-BC9D77D1B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53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D30D1-CFF5-4B47-AEA5-631893CB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D72EFE-4D91-4EEF-8B54-EB52E8BD3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8A719E-3B74-4B7E-9F70-5B1B7B310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4CF6AC-E4A8-4EC3-95E7-5246B508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E8C6-A999-4613-88ED-984B5A854957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501304-93B4-4CD7-9E3F-31590302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AF6846-F10A-41FA-A35D-3E1EA7BB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0F34-3694-4A19-9BDE-BC9D77D1B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03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1A97F4-54E1-4590-8A66-FE86B6B4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36F9CB-49AF-43DD-A117-C84924C5C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0C88C-5BFF-455F-B88B-C3B022DD3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5E8C6-A999-4613-88ED-984B5A854957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0C016-8A73-4412-A882-29ADD749F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E60B94-F38B-45C2-9C63-1D07CAF33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F0F34-3694-4A19-9BDE-BC9D77D1B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59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58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spd="slow" advClick="0" advTm="0">
    <p:wipe/>
  </p:transition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179" indent="-357179" algn="just" defTabSz="914377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20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79" indent="-357179" algn="just" defTabSz="914377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5"/>
          <p:cNvSpPr txBox="1"/>
          <p:nvPr/>
        </p:nvSpPr>
        <p:spPr>
          <a:xfrm>
            <a:off x="5467983" y="4126642"/>
            <a:ext cx="1378904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defTabSz="457189"/>
            <a:r>
              <a:rPr lang="zh-CN" altLang="en-US" sz="1867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导师：苗华</a:t>
            </a:r>
            <a:endParaRPr lang="zh-CN" altLang="en-US" sz="1867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90108" y="4126642"/>
            <a:ext cx="1856598" cy="379656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defTabSz="457189"/>
            <a:r>
              <a:rPr kumimoji="1" lang="zh-CN" altLang="en-US" sz="1867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答辩人：贾成均</a:t>
            </a:r>
            <a:endParaRPr kumimoji="1" lang="en-US" altLang="zh-CN" sz="1867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43498" y="2858212"/>
            <a:ext cx="7785980" cy="70788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defTabSz="457189"/>
            <a:r>
              <a:rPr lang="zh-CN" altLang="en-US" sz="4000" b="1" dirty="0">
                <a:solidFill>
                  <a:srgbClr val="071F65"/>
                </a:solidFill>
                <a:latin typeface="微软雅黑"/>
                <a:ea typeface="微软雅黑"/>
              </a:rPr>
              <a:t>诚信工长装修平台的设计与实现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3390108" y="3733881"/>
            <a:ext cx="6709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72002" y="2367597"/>
            <a:ext cx="5397925" cy="37965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defTabSz="457189"/>
            <a:r>
              <a:rPr lang="zh-CN" altLang="en-US" sz="1867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重庆理工大学</a:t>
            </a:r>
            <a:r>
              <a:rPr lang="en-US" altLang="zh-CN" sz="1867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1867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届信息管理与信息系统 </a:t>
            </a:r>
            <a:r>
              <a:rPr lang="en-US" altLang="zh-CN" sz="1867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67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1" y="1552169"/>
            <a:ext cx="2387969" cy="3826419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5" cap="flat">
            <a:solidFill>
              <a:srgbClr val="24211D"/>
            </a:solidFill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zh-CN" altLang="en-US" sz="1867">
              <a:solidFill>
                <a:prstClr val="black"/>
              </a:solidFill>
              <a:latin typeface="Arial"/>
              <a:ea typeface="微软雅黑"/>
            </a:endParaRPr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2296560" y="2937549"/>
            <a:ext cx="182819" cy="2259004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zh-CN" altLang="en-US" sz="1867">
              <a:solidFill>
                <a:prstClr val="black"/>
              </a:solidFill>
              <a:latin typeface="Arial"/>
              <a:ea typeface="微软雅黑"/>
            </a:endParaRPr>
          </a:p>
        </p:txBody>
      </p:sp>
      <p:pic>
        <p:nvPicPr>
          <p:cNvPr id="12" name="图片 11" descr="C:/Users/DELL/AppData/Local/Temp/kaimatting/20201124141301/output_aiMatting_20201124141307.pngoutput_aiMatting_20201124141307">
            <a:extLst>
              <a:ext uri="{FF2B5EF4-FFF2-40B4-BE49-F238E27FC236}">
                <a16:creationId xmlns:a16="http://schemas.microsoft.com/office/drawing/2014/main" id="{2A3C8767-AF99-4D72-A056-8ECDDEE00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498" y="677622"/>
            <a:ext cx="1240390" cy="124039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AD06AB2-A7EE-4D6E-833A-FDD41F627062}"/>
              </a:ext>
            </a:extLst>
          </p:cNvPr>
          <p:cNvSpPr txBox="1"/>
          <p:nvPr/>
        </p:nvSpPr>
        <p:spPr>
          <a:xfrm>
            <a:off x="4599326" y="974651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重庆理工大学</a:t>
            </a:r>
            <a:endParaRPr lang="zh-CN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1231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9" grpId="0"/>
      <p:bldP spid="14" grpId="0" animBg="1"/>
      <p:bldP spid="15" grpId="0" animBg="1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5"/>
          <p:cNvSpPr txBox="1"/>
          <p:nvPr/>
        </p:nvSpPr>
        <p:spPr>
          <a:xfrm>
            <a:off x="5515815" y="4669251"/>
            <a:ext cx="1378904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defTabSz="457189"/>
            <a:r>
              <a:rPr lang="zh-CN" altLang="en-US" sz="1867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导师：苗华</a:t>
            </a:r>
            <a:endParaRPr lang="zh-CN" altLang="en-US" sz="1867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90108" y="4669251"/>
            <a:ext cx="1856598" cy="379656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defTabSz="457189"/>
            <a:r>
              <a:rPr kumimoji="1" lang="zh-CN" altLang="en-US" sz="1867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答辩人：贾成均</a:t>
            </a:r>
            <a:endParaRPr kumimoji="1" lang="en-US" altLang="zh-CN" sz="1867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278655" y="2589103"/>
            <a:ext cx="7785980" cy="1118319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defTabSz="457189"/>
            <a:r>
              <a:rPr lang="zh-CN" altLang="en-US" sz="6667" b="1" dirty="0">
                <a:solidFill>
                  <a:srgbClr val="071F65"/>
                </a:solidFill>
                <a:latin typeface="微软雅黑"/>
                <a:ea typeface="微软雅黑"/>
              </a:rPr>
              <a:t>演示完毕 谢谢观看</a:t>
            </a: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3390108" y="3866885"/>
            <a:ext cx="6709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5"/>
          <p:cNvSpPr>
            <a:spLocks noEditPoints="1"/>
          </p:cNvSpPr>
          <p:nvPr/>
        </p:nvSpPr>
        <p:spPr bwMode="auto">
          <a:xfrm>
            <a:off x="1" y="1552169"/>
            <a:ext cx="2387969" cy="3826419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5" cap="flat">
            <a:solidFill>
              <a:srgbClr val="24211D"/>
            </a:solidFill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zh-CN" altLang="en-US" sz="1867">
              <a:solidFill>
                <a:prstClr val="black"/>
              </a:solidFill>
              <a:latin typeface="Arial"/>
              <a:ea typeface="微软雅黑"/>
            </a:endParaRPr>
          </a:p>
        </p:txBody>
      </p:sp>
      <p:sp>
        <p:nvSpPr>
          <p:cNvPr id="32" name="Freeform 6"/>
          <p:cNvSpPr>
            <a:spLocks noEditPoints="1"/>
          </p:cNvSpPr>
          <p:nvPr/>
        </p:nvSpPr>
        <p:spPr bwMode="auto">
          <a:xfrm>
            <a:off x="2296560" y="2937549"/>
            <a:ext cx="182819" cy="2259004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zh-CN" altLang="en-US" sz="1867">
              <a:solidFill>
                <a:prstClr val="black"/>
              </a:solidFill>
              <a:latin typeface="Arial"/>
              <a:ea typeface="微软雅黑"/>
            </a:endParaRPr>
          </a:p>
        </p:txBody>
      </p:sp>
      <p:pic>
        <p:nvPicPr>
          <p:cNvPr id="11" name="图片 10" descr="C:/Users/DELL/AppData/Local/Temp/kaimatting/20201124141301/output_aiMatting_20201124141307.pngoutput_aiMatting_20201124141307">
            <a:extLst>
              <a:ext uri="{FF2B5EF4-FFF2-40B4-BE49-F238E27FC236}">
                <a16:creationId xmlns:a16="http://schemas.microsoft.com/office/drawing/2014/main" id="{F79047AF-6B6D-4B35-B590-189D0B288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498" y="677622"/>
            <a:ext cx="1240390" cy="124039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46D67FE-F044-47BD-990A-10DB6D775DF6}"/>
              </a:ext>
            </a:extLst>
          </p:cNvPr>
          <p:cNvSpPr txBox="1"/>
          <p:nvPr/>
        </p:nvSpPr>
        <p:spPr>
          <a:xfrm>
            <a:off x="4599326" y="974651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重庆理工大学</a:t>
            </a:r>
            <a:endParaRPr lang="zh-CN" altLang="en-US" sz="3600" dirty="0">
              <a:latin typeface="+mj-ea"/>
              <a:ea typeface="+mj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3D108E-4846-4478-B380-7EBFA5D45199}"/>
              </a:ext>
            </a:extLst>
          </p:cNvPr>
          <p:cNvSpPr/>
          <p:nvPr/>
        </p:nvSpPr>
        <p:spPr>
          <a:xfrm>
            <a:off x="3372002" y="2239812"/>
            <a:ext cx="5397925" cy="37965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defTabSz="457189"/>
            <a:r>
              <a:rPr lang="zh-CN" altLang="en-US" sz="1867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重庆理工大学</a:t>
            </a:r>
            <a:r>
              <a:rPr lang="en-US" altLang="zh-CN" sz="1867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1867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届信息管理与信息系统 </a:t>
            </a:r>
            <a:r>
              <a:rPr lang="en-US" altLang="zh-CN" sz="1867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67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</a:p>
        </p:txBody>
      </p:sp>
    </p:spTree>
    <p:extLst>
      <p:ext uri="{BB962C8B-B14F-4D97-AF65-F5344CB8AC3E}">
        <p14:creationId xmlns:p14="http://schemas.microsoft.com/office/powerpoint/2010/main" val="274675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  <p:bldP spid="27" grpId="0"/>
      <p:bldP spid="31" grpId="0" animBg="1"/>
      <p:bldP spid="32" grpId="0" animBg="1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4188" y="622441"/>
            <a:ext cx="1528413" cy="1528413"/>
            <a:chOff x="1602769" y="143838"/>
            <a:chExt cx="1331936" cy="1331936"/>
          </a:xfrm>
        </p:grpSpPr>
        <p:sp>
          <p:nvSpPr>
            <p:cNvPr id="4" name="椭圆 3"/>
            <p:cNvSpPr/>
            <p:nvPr/>
          </p:nvSpPr>
          <p:spPr>
            <a:xfrm>
              <a:off x="1602769" y="143838"/>
              <a:ext cx="1331936" cy="1331936"/>
            </a:xfrm>
            <a:prstGeom prst="ellipse">
              <a:avLst/>
            </a:prstGeom>
            <a:ln w="165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zh-CN" altLang="en-US" sz="186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679041" y="396413"/>
              <a:ext cx="1189310" cy="563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189"/>
              <a:r>
                <a:rPr lang="zh-CN" altLang="en-US" sz="3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目录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638153" y="937949"/>
              <a:ext cx="1263808" cy="27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189"/>
              <a:r>
                <a:rPr lang="en-US" altLang="zh-CN" sz="1467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  <a:endParaRPr lang="zh-CN" altLang="en-US" sz="1467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Freeform 5"/>
          <p:cNvSpPr>
            <a:spLocks/>
          </p:cNvSpPr>
          <p:nvPr/>
        </p:nvSpPr>
        <p:spPr bwMode="auto">
          <a:xfrm>
            <a:off x="3177" y="3017035"/>
            <a:ext cx="12188825" cy="1446568"/>
          </a:xfrm>
          <a:custGeom>
            <a:avLst/>
            <a:gdLst>
              <a:gd name="T0" fmla="*/ 0 w 2601"/>
              <a:gd name="T1" fmla="*/ 139 h 306"/>
              <a:gd name="T2" fmla="*/ 647 w 2601"/>
              <a:gd name="T3" fmla="*/ 304 h 306"/>
              <a:gd name="T4" fmla="*/ 1863 w 2601"/>
              <a:gd name="T5" fmla="*/ 11 h 306"/>
              <a:gd name="T6" fmla="*/ 2601 w 2601"/>
              <a:gd name="T7" fmla="*/ 25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1" h="306">
                <a:moveTo>
                  <a:pt x="0" y="139"/>
                </a:moveTo>
                <a:cubicBezTo>
                  <a:pt x="0" y="139"/>
                  <a:pt x="179" y="301"/>
                  <a:pt x="647" y="304"/>
                </a:cubicBezTo>
                <a:cubicBezTo>
                  <a:pt x="1090" y="306"/>
                  <a:pt x="1474" y="0"/>
                  <a:pt x="1863" y="11"/>
                </a:cubicBezTo>
                <a:cubicBezTo>
                  <a:pt x="2253" y="21"/>
                  <a:pt x="2601" y="259"/>
                  <a:pt x="2601" y="259"/>
                </a:cubicBezTo>
              </a:path>
            </a:pathLst>
          </a:custGeom>
          <a:noFill/>
          <a:ln w="2222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zh-CN" altLang="en-US" sz="1867">
              <a:solidFill>
                <a:prstClr val="black"/>
              </a:solidFill>
              <a:latin typeface="Arial"/>
              <a:ea typeface="微软雅黑"/>
            </a:endParaRPr>
          </a:p>
        </p:txBody>
      </p:sp>
      <p:sp>
        <p:nvSpPr>
          <p:cNvPr id="44" name="矩形 30"/>
          <p:cNvSpPr>
            <a:spLocks noChangeArrowheads="1"/>
          </p:cNvSpPr>
          <p:nvPr/>
        </p:nvSpPr>
        <p:spPr bwMode="auto">
          <a:xfrm>
            <a:off x="887766" y="4893422"/>
            <a:ext cx="1387875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71F65"/>
                </a:solidFill>
                <a:sym typeface="微软雅黑" pitchFamily="34" charset="-122"/>
              </a:rPr>
              <a:t>选题背景</a:t>
            </a:r>
          </a:p>
        </p:txBody>
      </p:sp>
      <p:sp>
        <p:nvSpPr>
          <p:cNvPr id="46" name="矩形 64"/>
          <p:cNvSpPr>
            <a:spLocks noChangeArrowheads="1"/>
          </p:cNvSpPr>
          <p:nvPr/>
        </p:nvSpPr>
        <p:spPr bwMode="auto">
          <a:xfrm>
            <a:off x="3943500" y="4820063"/>
            <a:ext cx="2068801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71F65"/>
                </a:solidFill>
                <a:sym typeface="微软雅黑" pitchFamily="34" charset="-122"/>
              </a:rPr>
              <a:t>系统介绍</a:t>
            </a:r>
          </a:p>
        </p:txBody>
      </p:sp>
      <p:sp>
        <p:nvSpPr>
          <p:cNvPr id="47" name="矩形 66"/>
          <p:cNvSpPr>
            <a:spLocks noChangeArrowheads="1"/>
          </p:cNvSpPr>
          <p:nvPr/>
        </p:nvSpPr>
        <p:spPr bwMode="auto">
          <a:xfrm>
            <a:off x="6603874" y="3859141"/>
            <a:ext cx="2700245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71F65"/>
                </a:solidFill>
                <a:sym typeface="微软雅黑" pitchFamily="34" charset="-122"/>
              </a:rPr>
              <a:t>系统实现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1088011" y="3675719"/>
            <a:ext cx="999564" cy="1001764"/>
            <a:chOff x="3437020" y="1033173"/>
            <a:chExt cx="863676" cy="865577"/>
          </a:xfrm>
        </p:grpSpPr>
        <p:sp>
          <p:nvSpPr>
            <p:cNvPr id="49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itchFamily="34" charset="-122"/>
              </a:endParaRP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grpSp>
        <p:nvGrpSpPr>
          <p:cNvPr id="52" name="组合 51"/>
          <p:cNvGrpSpPr/>
          <p:nvPr/>
        </p:nvGrpSpPr>
        <p:grpSpPr>
          <a:xfrm>
            <a:off x="4478119" y="3660500"/>
            <a:ext cx="999564" cy="1001764"/>
            <a:chOff x="3437020" y="2074814"/>
            <a:chExt cx="863676" cy="865577"/>
          </a:xfrm>
        </p:grpSpPr>
        <p:sp>
          <p:nvSpPr>
            <p:cNvPr id="53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itchFamily="34" charset="-122"/>
              </a:endParaRPr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grpSp>
        <p:nvGrpSpPr>
          <p:cNvPr id="55" name="组合 54"/>
          <p:cNvGrpSpPr/>
          <p:nvPr/>
        </p:nvGrpSpPr>
        <p:grpSpPr>
          <a:xfrm>
            <a:off x="7370203" y="2660575"/>
            <a:ext cx="999564" cy="999925"/>
            <a:chOff x="3437020" y="3157655"/>
            <a:chExt cx="863676" cy="863988"/>
          </a:xfrm>
        </p:grpSpPr>
        <p:sp>
          <p:nvSpPr>
            <p:cNvPr id="56" name="椭圆 20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sym typeface="微软雅黑" pitchFamily="34" charset="-122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58" name="Freeform 5"/>
              <p:cNvSpPr>
                <a:spLocks/>
              </p:cNvSpPr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457189"/>
                <a:endParaRPr lang="zh-CN" altLang="en-US" sz="1867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457189"/>
                <a:endParaRPr lang="zh-CN" altLang="en-US" sz="1867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0" name="Freeform 7"/>
              <p:cNvSpPr>
                <a:spLocks/>
              </p:cNvSpPr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457189"/>
                <a:endParaRPr lang="zh-CN" altLang="en-US" sz="1867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457189"/>
                <a:endParaRPr lang="zh-CN" altLang="en-US" sz="1867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457189"/>
                <a:endParaRPr lang="zh-CN" altLang="en-US" sz="1867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2AE1752-ED79-4A4F-B8B4-F58931A2DDC8}"/>
              </a:ext>
            </a:extLst>
          </p:cNvPr>
          <p:cNvGrpSpPr/>
          <p:nvPr/>
        </p:nvGrpSpPr>
        <p:grpSpPr>
          <a:xfrm>
            <a:off x="10430311" y="2879412"/>
            <a:ext cx="999564" cy="1001763"/>
            <a:chOff x="3437020" y="5246272"/>
            <a:chExt cx="863676" cy="865576"/>
          </a:xfrm>
        </p:grpSpPr>
        <p:sp>
          <p:nvSpPr>
            <p:cNvPr id="25" name="椭圆 21">
              <a:extLst>
                <a:ext uri="{FF2B5EF4-FFF2-40B4-BE49-F238E27FC236}">
                  <a16:creationId xmlns:a16="http://schemas.microsoft.com/office/drawing/2014/main" id="{2C66B1AD-F844-4F23-B4BF-0EFC6B24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5246272"/>
              <a:ext cx="863676" cy="86557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itchFamily="34" charset="-122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4BAD894B-3812-4C9E-ABB9-444F5970B8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4624" y="5446833"/>
              <a:ext cx="605440" cy="464249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zh-CN" altLang="en-US" sz="1867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27" name="矩形 68">
            <a:extLst>
              <a:ext uri="{FF2B5EF4-FFF2-40B4-BE49-F238E27FC236}">
                <a16:creationId xmlns:a16="http://schemas.microsoft.com/office/drawing/2014/main" id="{7A55C171-BF82-4CB4-96F9-36D8FD0B3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7676" y="4103019"/>
            <a:ext cx="2651547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71F65"/>
                </a:solidFill>
                <a:sym typeface="微软雅黑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44844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4" grpId="0"/>
      <p:bldP spid="46" grpId="0"/>
      <p:bldP spid="47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4417038" y="3545529"/>
            <a:ext cx="2611908" cy="2495879"/>
            <a:chOff x="3065829" y="2668267"/>
            <a:chExt cx="1872107" cy="1761728"/>
          </a:xfrm>
        </p:grpSpPr>
        <p:sp>
          <p:nvSpPr>
            <p:cNvPr id="80" name="椭圆 79"/>
            <p:cNvSpPr/>
            <p:nvPr/>
          </p:nvSpPr>
          <p:spPr>
            <a:xfrm>
              <a:off x="3115072" y="2668267"/>
              <a:ext cx="1761728" cy="176172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zh-CN" altLang="en-US" sz="186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4442509" y="276113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zh-CN" altLang="en-US" sz="1867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3439209" y="276113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zh-CN" altLang="en-US" sz="1867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065829" y="349265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zh-CN" altLang="en-US" sz="1867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818429" y="349265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zh-CN" altLang="en-US" sz="1867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4442509" y="422417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zh-CN" altLang="en-US" sz="1867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3439209" y="420131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zh-CN" altLang="en-US" sz="1867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3269293" y="2943616"/>
              <a:ext cx="1465545" cy="1202499"/>
              <a:chOff x="3269293" y="2943616"/>
              <a:chExt cx="1465545" cy="1202499"/>
            </a:xfrm>
          </p:grpSpPr>
          <p:sp>
            <p:nvSpPr>
              <p:cNvPr id="88" name="任意多边形 87"/>
              <p:cNvSpPr/>
              <p:nvPr/>
            </p:nvSpPr>
            <p:spPr>
              <a:xfrm>
                <a:off x="4008329" y="2956142"/>
                <a:ext cx="425885" cy="588724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89"/>
                <a:endParaRPr lang="zh-CN" altLang="en-US" sz="186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89" name="任意多边形 88"/>
              <p:cNvSpPr/>
              <p:nvPr/>
            </p:nvSpPr>
            <p:spPr>
              <a:xfrm>
                <a:off x="3995803" y="3544866"/>
                <a:ext cx="739035" cy="0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89"/>
                <a:endParaRPr lang="zh-CN" altLang="en-US" sz="186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>
                <a:off x="3594970" y="2943616"/>
                <a:ext cx="413359" cy="588724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89"/>
                <a:endParaRPr lang="zh-CN" altLang="en-US" sz="186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3269293" y="3557392"/>
                <a:ext cx="726510" cy="0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89"/>
                <a:endParaRPr lang="zh-CN" altLang="en-US" sz="186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92" name="任意多边形 91"/>
              <p:cNvSpPr/>
              <p:nvPr/>
            </p:nvSpPr>
            <p:spPr>
              <a:xfrm>
                <a:off x="3582444" y="3569918"/>
                <a:ext cx="425885" cy="576197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89"/>
                <a:endParaRPr lang="zh-CN" altLang="en-US" sz="186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93" name="任意多边形 92"/>
              <p:cNvSpPr/>
              <p:nvPr/>
            </p:nvSpPr>
            <p:spPr>
              <a:xfrm>
                <a:off x="4020855" y="3569918"/>
                <a:ext cx="388307" cy="576197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89"/>
                <a:endParaRPr lang="zh-CN" altLang="en-US" sz="1867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</p:grpSp>
      </p:grpSp>
      <p:grpSp>
        <p:nvGrpSpPr>
          <p:cNvPr id="94" name="组合 93"/>
          <p:cNvGrpSpPr/>
          <p:nvPr/>
        </p:nvGrpSpPr>
        <p:grpSpPr>
          <a:xfrm>
            <a:off x="1105288" y="1265223"/>
            <a:ext cx="9970587" cy="796012"/>
            <a:chOff x="2955616" y="1279908"/>
            <a:chExt cx="6885173" cy="282420"/>
          </a:xfrm>
        </p:grpSpPr>
        <p:sp>
          <p:nvSpPr>
            <p:cNvPr id="95" name="矩形 94"/>
            <p:cNvSpPr>
              <a:spLocks noChangeArrowheads="1"/>
            </p:cNvSpPr>
            <p:nvPr/>
          </p:nvSpPr>
          <p:spPr bwMode="auto">
            <a:xfrm>
              <a:off x="2955616" y="1426296"/>
              <a:ext cx="6885173" cy="135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457189">
                <a:lnSpc>
                  <a:spcPct val="130000"/>
                </a:lnSpc>
              </a:pPr>
              <a:r>
                <a:rPr lang="zh-CN" altLang="en-US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随着人们生活水平的提高，对家居装饰的要求也越来越高，现在主要的装修方式主要有以下两种形式：</a:t>
              </a:r>
              <a:endPara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2963100" y="1279908"/>
              <a:ext cx="867699" cy="2824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189"/>
              <a:r>
                <a:rPr lang="zh-CN" altLang="en-US" sz="2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选题背景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5061680" y="4130367"/>
            <a:ext cx="1306025" cy="1326200"/>
            <a:chOff x="3254772" y="2872916"/>
            <a:chExt cx="936104" cy="936104"/>
          </a:xfrm>
          <a:solidFill>
            <a:srgbClr val="444455"/>
          </a:solidFill>
        </p:grpSpPr>
        <p:sp>
          <p:nvSpPr>
            <p:cNvPr id="98" name="椭圆 97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zh-CN" altLang="en-US" sz="186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469764" y="3187079"/>
              <a:ext cx="554032" cy="2824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57189"/>
              <a:r>
                <a:rPr lang="zh-CN" altLang="en-US" sz="2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形式</a:t>
              </a:r>
              <a:r>
                <a:rPr lang="en-US" altLang="zh-CN" sz="2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2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7435072" y="4114132"/>
            <a:ext cx="2770739" cy="2264412"/>
            <a:chOff x="789157" y="3505487"/>
            <a:chExt cx="1985951" cy="1598347"/>
          </a:xfrm>
        </p:grpSpPr>
        <p:sp>
          <p:nvSpPr>
            <p:cNvPr id="101" name="TextBox 100"/>
            <p:cNvSpPr txBox="1"/>
            <p:nvPr/>
          </p:nvSpPr>
          <p:spPr>
            <a:xfrm>
              <a:off x="789157" y="3505487"/>
              <a:ext cx="683864" cy="282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189"/>
              <a:r>
                <a:rPr lang="zh-CN" altLang="en-US" sz="2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装修队</a:t>
              </a:r>
            </a:p>
          </p:txBody>
        </p:sp>
        <p:sp>
          <p:nvSpPr>
            <p:cNvPr id="102" name="矩形 101"/>
            <p:cNvSpPr/>
            <p:nvPr/>
          </p:nvSpPr>
          <p:spPr>
            <a:xfrm>
              <a:off x="812496" y="3800586"/>
              <a:ext cx="1962612" cy="13032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189">
                <a:lnSpc>
                  <a:spcPts val="2804"/>
                </a:lnSpc>
              </a:pPr>
              <a:r>
                <a:rPr lang="zh-CN" altLang="en-US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作业地址和作业方法比较灵活，没有固定的作业地址，但是价格比较便宜，业主的主动权比较大，但是售后服务得不到保障。</a:t>
              </a:r>
              <a:endPara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  <a:ea typeface="微软雅黑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1383389" y="4127579"/>
            <a:ext cx="2738177" cy="1891901"/>
            <a:chOff x="891718" y="3514973"/>
            <a:chExt cx="1962612" cy="1335405"/>
          </a:xfrm>
        </p:grpSpPr>
        <p:sp>
          <p:nvSpPr>
            <p:cNvPr id="104" name="TextBox 103"/>
            <p:cNvSpPr txBox="1"/>
            <p:nvPr/>
          </p:nvSpPr>
          <p:spPr>
            <a:xfrm>
              <a:off x="891718" y="3514973"/>
              <a:ext cx="867699" cy="282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189"/>
              <a:r>
                <a:rPr lang="zh-CN" altLang="en-US" sz="2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装修公司</a:t>
              </a:r>
            </a:p>
          </p:txBody>
        </p:sp>
        <p:sp>
          <p:nvSpPr>
            <p:cNvPr id="105" name="矩形 104"/>
            <p:cNvSpPr/>
            <p:nvPr/>
          </p:nvSpPr>
          <p:spPr>
            <a:xfrm>
              <a:off x="891718" y="3800585"/>
              <a:ext cx="1962612" cy="1049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189">
                <a:lnSpc>
                  <a:spcPts val="2804"/>
                </a:lnSpc>
              </a:pPr>
              <a:r>
                <a:rPr lang="zh-CN" altLang="en-US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有完整的服务流程，但是价格比较贵，业主对公司派出的项目经理也不了解，而且还有分包，转包的现象</a:t>
              </a:r>
              <a:endPara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  <a:ea typeface="微软雅黑"/>
              </a:endParaRPr>
            </a:p>
          </p:txBody>
        </p:sp>
      </p:grpSp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634918" y="237124"/>
            <a:ext cx="1887690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457189">
              <a:buNone/>
            </a:pPr>
            <a:r>
              <a:rPr lang="zh-CN" altLang="en-US" b="1" dirty="0">
                <a:solidFill>
                  <a:srgbClr val="071F65"/>
                </a:solidFill>
              </a:rPr>
              <a:t>选题背景</a:t>
            </a:r>
            <a:endParaRPr lang="zh-CN" altLang="en-US" b="1" dirty="0">
              <a:solidFill>
                <a:srgbClr val="071F65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None/>
            </a:pPr>
            <a:endParaRPr lang="zh-CN" altLang="zh-CN" sz="24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5EC080-A84A-4957-A73B-5BA9CD75ED92}"/>
              </a:ext>
            </a:extLst>
          </p:cNvPr>
          <p:cNvSpPr txBox="1"/>
          <p:nvPr/>
        </p:nvSpPr>
        <p:spPr>
          <a:xfrm>
            <a:off x="1153306" y="2186059"/>
            <a:ext cx="9245916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为了减少中间环节，而且随着会联网技术的发展，利用计算技术提供一个在线平台，让业主与装修工长直接沟通，签订正规的家装合同，进行装修，平台提供后续的保障。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03786"/>
      </p:ext>
    </p:extLst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0" y="362996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3633223" y="1627841"/>
            <a:ext cx="2104056" cy="3990861"/>
            <a:chOff x="5043972" y="1219202"/>
            <a:chExt cx="2104056" cy="4419596"/>
          </a:xfrm>
        </p:grpSpPr>
        <p:sp>
          <p:nvSpPr>
            <p:cNvPr id="38" name="任意多边形 37"/>
            <p:cNvSpPr/>
            <p:nvPr/>
          </p:nvSpPr>
          <p:spPr>
            <a:xfrm>
              <a:off x="5043972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zh-CN" alt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457189" lvl="1" defTabSz="457189"/>
              <a:endParaRPr lang="zh-CN" altLang="en-US" sz="1600" dirty="0">
                <a:solidFill>
                  <a:prstClr val="white"/>
                </a:solidFill>
                <a:latin typeface="Arial"/>
                <a:ea typeface="微软雅黑"/>
              </a:endParaRPr>
            </a:p>
            <a:p>
              <a:pPr marL="457189" lvl="1" defTabSz="457189"/>
              <a:endParaRPr lang="zh-CN" altLang="en-US" sz="16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140056" y="2348704"/>
              <a:ext cx="1923780" cy="2371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792" algn="ctr" defTabSz="457189">
                <a:lnSpc>
                  <a:spcPct val="125000"/>
                </a:lnSpc>
              </a:pPr>
              <a:r>
                <a:rPr lang="zh-CN" altLang="en-US" sz="28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工长投标</a:t>
              </a:r>
              <a:endParaRPr lang="en-US" altLang="zh-CN" sz="2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indent="304792" algn="ctr" defTabSz="457189">
                <a:lnSpc>
                  <a:spcPct val="125000"/>
                </a:lnSpc>
              </a:pPr>
              <a:r>
                <a:rPr lang="zh-CN" altLang="en-US" sz="1600" kern="1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工长根据业主发布的招标信息进行投标，可以找到符合自己装修能力的项目</a:t>
              </a:r>
              <a:endParaRPr lang="zh-CN" altLang="zh-CN" sz="1600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70517" y="1627841"/>
            <a:ext cx="2104056" cy="3990861"/>
            <a:chOff x="8492507" y="1219202"/>
            <a:chExt cx="2104056" cy="4419596"/>
          </a:xfrm>
        </p:grpSpPr>
        <p:sp>
          <p:nvSpPr>
            <p:cNvPr id="41" name="任意多边形 40"/>
            <p:cNvSpPr/>
            <p:nvPr/>
          </p:nvSpPr>
          <p:spPr>
            <a:xfrm>
              <a:off x="8492507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zh-CN" altLang="en-US" sz="1600" b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457189" lvl="1" defTabSz="457189"/>
              <a:endParaRPr lang="zh-CN" altLang="en-US" sz="1600">
                <a:solidFill>
                  <a:prstClr val="white"/>
                </a:solidFill>
                <a:latin typeface="Arial"/>
                <a:ea typeface="微软雅黑"/>
              </a:endParaRPr>
            </a:p>
            <a:p>
              <a:pPr marL="457189" lvl="1" defTabSz="457189"/>
              <a:endParaRPr lang="zh-CN" altLang="en-US" sz="160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568495" y="2348704"/>
              <a:ext cx="1960571" cy="2371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792" algn="ctr" defTabSz="457189">
                <a:lnSpc>
                  <a:spcPct val="125000"/>
                </a:lnSpc>
              </a:pPr>
              <a:r>
                <a:rPr lang="zh-CN" altLang="en-US" sz="28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业主预约</a:t>
              </a:r>
              <a:endParaRPr lang="en-US" altLang="zh-CN" sz="2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indent="304792" algn="ctr" defTabSz="457189">
                <a:lnSpc>
                  <a:spcPct val="125000"/>
                </a:lnSpc>
              </a:pPr>
              <a:r>
                <a:rPr lang="zh-CN" altLang="en-US" sz="1600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业主可以根据工长的投标信息，认为该工长符合条件，则可以进行预约，线下量房</a:t>
              </a:r>
              <a:endParaRPr lang="zh-CN" altLang="zh-CN" sz="1600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9294792" y="1627841"/>
            <a:ext cx="2104056" cy="3990861"/>
            <a:chOff x="8492507" y="1219202"/>
            <a:chExt cx="2104056" cy="4419596"/>
          </a:xfrm>
        </p:grpSpPr>
        <p:sp>
          <p:nvSpPr>
            <p:cNvPr id="53" name="任意多边形 52"/>
            <p:cNvSpPr/>
            <p:nvPr/>
          </p:nvSpPr>
          <p:spPr>
            <a:xfrm>
              <a:off x="8492507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zh-CN" altLang="en-US" sz="1600" b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457189" lvl="1" defTabSz="457189"/>
              <a:endParaRPr lang="zh-CN" altLang="en-US" sz="1600">
                <a:solidFill>
                  <a:prstClr val="white"/>
                </a:solidFill>
                <a:latin typeface="Arial"/>
                <a:ea typeface="微软雅黑"/>
              </a:endParaRPr>
            </a:p>
            <a:p>
              <a:pPr marL="457189" lvl="1" defTabSz="457189"/>
              <a:endParaRPr lang="zh-CN" altLang="en-US" sz="160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8558447" y="2348704"/>
              <a:ext cx="1997312" cy="2371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792" algn="ctr" defTabSz="457189">
                <a:lnSpc>
                  <a:spcPct val="125000"/>
                </a:lnSpc>
              </a:pPr>
              <a:r>
                <a:rPr lang="zh-CN" altLang="en-US" sz="28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签订合同</a:t>
              </a:r>
              <a:endParaRPr lang="en-US" altLang="zh-CN" sz="2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indent="304792" algn="ctr" defTabSz="457189">
                <a:lnSpc>
                  <a:spcPct val="125000"/>
                </a:lnSpc>
              </a:pPr>
              <a:r>
                <a:rPr lang="zh-CN" altLang="en-US" sz="1600" kern="1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在通过线下量房后，业主可根据工长给出的实际报价和装修方案，考虑是否签订合同</a:t>
              </a:r>
              <a:endParaRPr lang="zh-CN" altLang="zh-CN" sz="1600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46"/>
          <p:cNvSpPr>
            <a:spLocks noChangeArrowheads="1"/>
          </p:cNvSpPr>
          <p:nvPr/>
        </p:nvSpPr>
        <p:spPr bwMode="auto">
          <a:xfrm>
            <a:off x="634918" y="237124"/>
            <a:ext cx="1477321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457189">
              <a:buNone/>
            </a:pPr>
            <a:r>
              <a:rPr lang="zh-CN" altLang="en-US" b="1" dirty="0">
                <a:solidFill>
                  <a:srgbClr val="071F65"/>
                </a:solidFill>
                <a:latin typeface="Arial" panose="020B0604020202020204" pitchFamily="34" charset="0"/>
              </a:rPr>
              <a:t>装修前</a:t>
            </a:r>
          </a:p>
        </p:txBody>
      </p:sp>
      <p:sp>
        <p:nvSpPr>
          <p:cNvPr id="20" name="等腰三角形 47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None/>
            </a:pPr>
            <a:endParaRPr lang="zh-CN" altLang="zh-CN" sz="2400">
              <a:solidFill>
                <a:srgbClr val="FFFFFF"/>
              </a:solidFill>
              <a:sym typeface="微软雅黑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04766DE-ECAB-4247-9B91-4E538D603C86}"/>
              </a:ext>
            </a:extLst>
          </p:cNvPr>
          <p:cNvGrpSpPr/>
          <p:nvPr/>
        </p:nvGrpSpPr>
        <p:grpSpPr>
          <a:xfrm>
            <a:off x="535229" y="1723212"/>
            <a:ext cx="2104056" cy="3990861"/>
            <a:chOff x="5043972" y="1219202"/>
            <a:chExt cx="2104056" cy="4419596"/>
          </a:xfrm>
        </p:grpSpPr>
        <p:sp>
          <p:nvSpPr>
            <p:cNvPr id="21" name="任意多边形 37">
              <a:extLst>
                <a:ext uri="{FF2B5EF4-FFF2-40B4-BE49-F238E27FC236}">
                  <a16:creationId xmlns:a16="http://schemas.microsoft.com/office/drawing/2014/main" id="{CA18D95B-820F-4872-92E5-0AF2C130448D}"/>
                </a:ext>
              </a:extLst>
            </p:cNvPr>
            <p:cNvSpPr/>
            <p:nvPr/>
          </p:nvSpPr>
          <p:spPr>
            <a:xfrm>
              <a:off x="5043972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zh-CN" alt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457189" lvl="1" defTabSz="457189"/>
              <a:endParaRPr lang="zh-CN" altLang="en-US" sz="1600" dirty="0">
                <a:solidFill>
                  <a:prstClr val="white"/>
                </a:solidFill>
                <a:latin typeface="Arial"/>
                <a:ea typeface="微软雅黑"/>
              </a:endParaRPr>
            </a:p>
            <a:p>
              <a:pPr marL="457189" lvl="1" defTabSz="457189"/>
              <a:endParaRPr lang="zh-CN" altLang="en-US" sz="16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E4D6ED9-1C26-4D9C-9F44-BDFBFE3D0A46}"/>
                </a:ext>
              </a:extLst>
            </p:cNvPr>
            <p:cNvSpPr/>
            <p:nvPr/>
          </p:nvSpPr>
          <p:spPr>
            <a:xfrm>
              <a:off x="5140056" y="2348704"/>
              <a:ext cx="1923780" cy="2712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792" algn="ctr" defTabSz="457189">
                <a:lnSpc>
                  <a:spcPct val="125000"/>
                </a:lnSpc>
              </a:pPr>
              <a:r>
                <a:rPr lang="zh-CN" altLang="en-US" sz="28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业主招标</a:t>
              </a:r>
            </a:p>
            <a:p>
              <a:pPr indent="304792" algn="ctr" defTabSz="457189">
                <a:lnSpc>
                  <a:spcPct val="125000"/>
                </a:lnSpc>
              </a:pPr>
              <a:r>
                <a:rPr lang="zh-CN" altLang="en-US" sz="1600" kern="1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业主在平台上发布自己的装修招标信息，等待工长投标，寻找业主满意的工长</a:t>
              </a:r>
              <a:endParaRPr lang="zh-CN" altLang="zh-CN" sz="1600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304792" algn="ctr" defTabSz="457189">
                <a:lnSpc>
                  <a:spcPct val="125000"/>
                </a:lnSpc>
              </a:pPr>
              <a:endParaRPr lang="zh-CN" altLang="zh-CN" sz="1600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978747"/>
      </p:ext>
    </p:extLst>
  </p:cSld>
  <p:clrMapOvr>
    <a:masterClrMapping/>
  </p:clrMapOvr>
  <p:transition spd="slow" advClick="0" advTm="0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3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3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0" y="362996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3633223" y="1627841"/>
            <a:ext cx="2104056" cy="3990861"/>
            <a:chOff x="5043972" y="1219202"/>
            <a:chExt cx="2104056" cy="4419596"/>
          </a:xfrm>
        </p:grpSpPr>
        <p:sp>
          <p:nvSpPr>
            <p:cNvPr id="38" name="任意多边形 37"/>
            <p:cNvSpPr/>
            <p:nvPr/>
          </p:nvSpPr>
          <p:spPr>
            <a:xfrm>
              <a:off x="5043972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zh-CN" alt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457189" lvl="1" defTabSz="457189"/>
              <a:endParaRPr lang="zh-CN" altLang="en-US" sz="1600" dirty="0">
                <a:solidFill>
                  <a:prstClr val="white"/>
                </a:solidFill>
                <a:latin typeface="Arial"/>
                <a:ea typeface="微软雅黑"/>
              </a:endParaRPr>
            </a:p>
            <a:p>
              <a:pPr marL="457189" lvl="1" defTabSz="457189"/>
              <a:endParaRPr lang="zh-CN" altLang="en-US" sz="16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140056" y="2348704"/>
              <a:ext cx="1923780" cy="2371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792" algn="ctr" defTabSz="457189">
                <a:lnSpc>
                  <a:spcPct val="125000"/>
                </a:lnSpc>
              </a:pPr>
              <a:r>
                <a:rPr lang="zh-CN" altLang="en-US" sz="28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房屋水电</a:t>
              </a:r>
              <a:endParaRPr lang="en-US" altLang="zh-CN" sz="2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indent="304792" algn="ctr" defTabSz="457189">
                <a:lnSpc>
                  <a:spcPct val="125000"/>
                </a:lnSpc>
              </a:pPr>
              <a:r>
                <a:rPr lang="zh-CN" altLang="en-US" sz="1600" kern="1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在拆改完成以后，进入水电施工，水电完成上传资料以后，等待业主审核并支付水电费用</a:t>
              </a:r>
              <a:endParaRPr lang="zh-CN" altLang="zh-CN" sz="1600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70517" y="1627841"/>
            <a:ext cx="2104056" cy="3990861"/>
            <a:chOff x="8492507" y="1219202"/>
            <a:chExt cx="2104056" cy="4419596"/>
          </a:xfrm>
        </p:grpSpPr>
        <p:sp>
          <p:nvSpPr>
            <p:cNvPr id="41" name="任意多边形 40"/>
            <p:cNvSpPr/>
            <p:nvPr/>
          </p:nvSpPr>
          <p:spPr>
            <a:xfrm>
              <a:off x="8492507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zh-CN" altLang="en-US" sz="1600" b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457189" lvl="1" defTabSz="457189"/>
              <a:endParaRPr lang="zh-CN" altLang="en-US" sz="1600">
                <a:solidFill>
                  <a:prstClr val="white"/>
                </a:solidFill>
                <a:latin typeface="Arial"/>
                <a:ea typeface="微软雅黑"/>
              </a:endParaRPr>
            </a:p>
            <a:p>
              <a:pPr marL="457189" lvl="1" defTabSz="457189"/>
              <a:endParaRPr lang="zh-CN" altLang="en-US" sz="160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568495" y="2348704"/>
              <a:ext cx="1960571" cy="2712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792" algn="ctr" defTabSz="457189">
                <a:lnSpc>
                  <a:spcPct val="125000"/>
                </a:lnSpc>
              </a:pPr>
              <a:r>
                <a:rPr lang="zh-CN" altLang="en-US" sz="28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木工</a:t>
              </a:r>
              <a:endParaRPr lang="en-US" altLang="zh-CN" sz="2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indent="304792" algn="ctr" defTabSz="457189">
                <a:lnSpc>
                  <a:spcPct val="125000"/>
                </a:lnSpc>
              </a:pPr>
              <a:r>
                <a:rPr lang="zh-CN" altLang="en-US" sz="1600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在完成水电施工以后，进入木工阶段的施工，工长上传施工资料工费用，业主支付费用后，进入下阶段</a:t>
              </a:r>
              <a:endParaRPr lang="zh-CN" altLang="zh-CN" sz="1600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9294792" y="1627841"/>
            <a:ext cx="2104056" cy="3990861"/>
            <a:chOff x="8492507" y="1219202"/>
            <a:chExt cx="2104056" cy="4419596"/>
          </a:xfrm>
        </p:grpSpPr>
        <p:sp>
          <p:nvSpPr>
            <p:cNvPr id="53" name="任意多边形 52"/>
            <p:cNvSpPr/>
            <p:nvPr/>
          </p:nvSpPr>
          <p:spPr>
            <a:xfrm>
              <a:off x="8492507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zh-CN" altLang="en-US" sz="1600" b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457189" lvl="1" defTabSz="457189"/>
              <a:endParaRPr lang="zh-CN" altLang="en-US" sz="1600">
                <a:solidFill>
                  <a:prstClr val="white"/>
                </a:solidFill>
                <a:latin typeface="Arial"/>
                <a:ea typeface="微软雅黑"/>
              </a:endParaRPr>
            </a:p>
            <a:p>
              <a:pPr marL="457189" lvl="1" defTabSz="457189"/>
              <a:endParaRPr lang="zh-CN" altLang="en-US" sz="160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8558447" y="2348704"/>
              <a:ext cx="1997312" cy="2712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792" algn="ctr" defTabSz="457189">
                <a:lnSpc>
                  <a:spcPct val="125000"/>
                </a:lnSpc>
              </a:pPr>
              <a:r>
                <a:rPr lang="zh-CN" altLang="en-US" sz="28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漆工</a:t>
              </a:r>
              <a:endParaRPr lang="en-US" altLang="zh-CN" sz="2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indent="304792" algn="ctr" defTabSz="457189">
                <a:lnSpc>
                  <a:spcPct val="125000"/>
                </a:lnSpc>
              </a:pPr>
              <a:r>
                <a:rPr lang="zh-CN" altLang="en-US" sz="1600" kern="1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在木工完成以后，可进入漆工阶段，同样工长上传资料和漆工费用，业主支付后计入下一个阶段施工</a:t>
              </a:r>
              <a:endParaRPr lang="zh-CN" altLang="zh-CN" sz="1600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46"/>
          <p:cNvSpPr>
            <a:spLocks noChangeArrowheads="1"/>
          </p:cNvSpPr>
          <p:nvPr/>
        </p:nvSpPr>
        <p:spPr bwMode="auto">
          <a:xfrm>
            <a:off x="634918" y="237124"/>
            <a:ext cx="1477321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457189">
              <a:buNone/>
            </a:pPr>
            <a:r>
              <a:rPr lang="zh-CN" altLang="en-US" b="1" dirty="0">
                <a:solidFill>
                  <a:srgbClr val="071F65"/>
                </a:solidFill>
                <a:latin typeface="Arial" panose="020B0604020202020204" pitchFamily="34" charset="0"/>
              </a:rPr>
              <a:t>装修中</a:t>
            </a:r>
          </a:p>
        </p:txBody>
      </p:sp>
      <p:sp>
        <p:nvSpPr>
          <p:cNvPr id="20" name="等腰三角形 47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None/>
            </a:pPr>
            <a:endParaRPr lang="zh-CN" altLang="zh-CN" sz="2400">
              <a:solidFill>
                <a:srgbClr val="FFFFFF"/>
              </a:solidFill>
              <a:sym typeface="微软雅黑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04766DE-ECAB-4247-9B91-4E538D603C86}"/>
              </a:ext>
            </a:extLst>
          </p:cNvPr>
          <p:cNvGrpSpPr/>
          <p:nvPr/>
        </p:nvGrpSpPr>
        <p:grpSpPr>
          <a:xfrm>
            <a:off x="535229" y="1723212"/>
            <a:ext cx="2104056" cy="3990861"/>
            <a:chOff x="5043972" y="1219202"/>
            <a:chExt cx="2104056" cy="4419596"/>
          </a:xfrm>
        </p:grpSpPr>
        <p:sp>
          <p:nvSpPr>
            <p:cNvPr id="21" name="任意多边形 37">
              <a:extLst>
                <a:ext uri="{FF2B5EF4-FFF2-40B4-BE49-F238E27FC236}">
                  <a16:creationId xmlns:a16="http://schemas.microsoft.com/office/drawing/2014/main" id="{CA18D95B-820F-4872-92E5-0AF2C130448D}"/>
                </a:ext>
              </a:extLst>
            </p:cNvPr>
            <p:cNvSpPr/>
            <p:nvPr/>
          </p:nvSpPr>
          <p:spPr>
            <a:xfrm>
              <a:off x="5043972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zh-CN" alt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457189" lvl="1" defTabSz="457189"/>
              <a:endParaRPr lang="zh-CN" altLang="en-US" sz="1600" dirty="0">
                <a:solidFill>
                  <a:prstClr val="white"/>
                </a:solidFill>
                <a:latin typeface="Arial"/>
                <a:ea typeface="微软雅黑"/>
              </a:endParaRPr>
            </a:p>
            <a:p>
              <a:pPr marL="457189" lvl="1" defTabSz="457189"/>
              <a:endParaRPr lang="zh-CN" altLang="en-US" sz="16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E4D6ED9-1C26-4D9C-9F44-BDFBFE3D0A46}"/>
                </a:ext>
              </a:extLst>
            </p:cNvPr>
            <p:cNvSpPr/>
            <p:nvPr/>
          </p:nvSpPr>
          <p:spPr>
            <a:xfrm>
              <a:off x="5140056" y="2348704"/>
              <a:ext cx="1923780" cy="30535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792" algn="ctr" defTabSz="457189">
                <a:lnSpc>
                  <a:spcPct val="125000"/>
                </a:lnSpc>
              </a:pPr>
              <a:r>
                <a:rPr lang="zh-CN" altLang="en-US" sz="28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房屋拆改</a:t>
              </a:r>
            </a:p>
            <a:p>
              <a:pPr indent="304792" algn="ctr" defTabSz="457189">
                <a:lnSpc>
                  <a:spcPct val="125000"/>
                </a:lnSpc>
              </a:pPr>
              <a:r>
                <a:rPr lang="zh-CN" altLang="en-US" sz="1600" kern="1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在业主与工长线下签订合同以后，进入房屋拆改施工，完成后业主支付支付费用，进入下一阶段的装修</a:t>
              </a:r>
              <a:endParaRPr lang="zh-CN" altLang="zh-CN" sz="1600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304792" algn="ctr" defTabSz="457189">
                <a:lnSpc>
                  <a:spcPct val="125000"/>
                </a:lnSpc>
              </a:pPr>
              <a:endParaRPr lang="zh-CN" altLang="zh-CN" sz="1600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2840425"/>
      </p:ext>
    </p:extLst>
  </p:cSld>
  <p:clrMapOvr>
    <a:masterClrMapping/>
  </p:clrMapOvr>
  <p:transition spd="slow" advClick="0" advTm="0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3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3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4F823A2-75B9-4824-BC80-41F059B92EC5}"/>
              </a:ext>
            </a:extLst>
          </p:cNvPr>
          <p:cNvCxnSpPr/>
          <p:nvPr/>
        </p:nvCxnSpPr>
        <p:spPr>
          <a:xfrm>
            <a:off x="0" y="362996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27DD170-12AD-412A-A19E-38863C1B4B4C}"/>
              </a:ext>
            </a:extLst>
          </p:cNvPr>
          <p:cNvGrpSpPr/>
          <p:nvPr/>
        </p:nvGrpSpPr>
        <p:grpSpPr>
          <a:xfrm>
            <a:off x="4589187" y="1634529"/>
            <a:ext cx="2104056" cy="3990861"/>
            <a:chOff x="5043972" y="1219202"/>
            <a:chExt cx="2104056" cy="4419596"/>
          </a:xfrm>
        </p:grpSpPr>
        <p:sp>
          <p:nvSpPr>
            <p:cNvPr id="18" name="任意多边形 37">
              <a:extLst>
                <a:ext uri="{FF2B5EF4-FFF2-40B4-BE49-F238E27FC236}">
                  <a16:creationId xmlns:a16="http://schemas.microsoft.com/office/drawing/2014/main" id="{EA56437F-B1A4-4D28-8058-07300A2AC3F7}"/>
                </a:ext>
              </a:extLst>
            </p:cNvPr>
            <p:cNvSpPr/>
            <p:nvPr/>
          </p:nvSpPr>
          <p:spPr>
            <a:xfrm>
              <a:off x="5043972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zh-CN" alt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457189" lvl="1" defTabSz="457189"/>
              <a:endParaRPr lang="zh-CN" altLang="en-US" sz="1600" dirty="0">
                <a:solidFill>
                  <a:prstClr val="white"/>
                </a:solidFill>
                <a:latin typeface="Arial"/>
                <a:ea typeface="微软雅黑"/>
              </a:endParaRPr>
            </a:p>
            <a:p>
              <a:pPr marL="457189" lvl="1" defTabSz="457189"/>
              <a:endParaRPr lang="zh-CN" altLang="en-US" sz="16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E94D74E-D705-4E93-87B6-4DCD1644E4E4}"/>
                </a:ext>
              </a:extLst>
            </p:cNvPr>
            <p:cNvSpPr/>
            <p:nvPr/>
          </p:nvSpPr>
          <p:spPr>
            <a:xfrm>
              <a:off x="5140056" y="2348704"/>
              <a:ext cx="1923780" cy="2712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792" algn="ctr" defTabSz="457189">
                <a:lnSpc>
                  <a:spcPct val="125000"/>
                </a:lnSpc>
              </a:pPr>
              <a:r>
                <a:rPr lang="zh-CN" altLang="en-US" sz="28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业主评价</a:t>
              </a:r>
              <a:endParaRPr lang="en-US" altLang="zh-CN" sz="2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indent="304792" algn="ctr" defTabSz="457189">
                <a:lnSpc>
                  <a:spcPct val="125000"/>
                </a:lnSpc>
              </a:pPr>
              <a:r>
                <a:rPr lang="zh-CN" altLang="en-US" sz="1600" kern="1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在工长进行施工的过程中，业主是按照阶段进行付费，每完成一个阶段付费完成才可进入下一阶段的施工</a:t>
              </a:r>
              <a:endParaRPr lang="zh-CN" altLang="zh-CN" sz="1600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C0E7689-2FAA-41E2-9776-C456CE8B05BE}"/>
              </a:ext>
            </a:extLst>
          </p:cNvPr>
          <p:cNvGrpSpPr/>
          <p:nvPr/>
        </p:nvGrpSpPr>
        <p:grpSpPr>
          <a:xfrm>
            <a:off x="9294792" y="1627841"/>
            <a:ext cx="2104056" cy="3990861"/>
            <a:chOff x="8492507" y="1219202"/>
            <a:chExt cx="2104056" cy="4419596"/>
          </a:xfrm>
        </p:grpSpPr>
        <p:sp>
          <p:nvSpPr>
            <p:cNvPr id="24" name="任意多边形 52">
              <a:extLst>
                <a:ext uri="{FF2B5EF4-FFF2-40B4-BE49-F238E27FC236}">
                  <a16:creationId xmlns:a16="http://schemas.microsoft.com/office/drawing/2014/main" id="{2601303B-BDC7-4FA8-A86B-FB69E3CF5716}"/>
                </a:ext>
              </a:extLst>
            </p:cNvPr>
            <p:cNvSpPr/>
            <p:nvPr/>
          </p:nvSpPr>
          <p:spPr>
            <a:xfrm>
              <a:off x="8492507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zh-CN" altLang="en-US" sz="1600" b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457189" lvl="1" defTabSz="457189"/>
              <a:endParaRPr lang="zh-CN" altLang="en-US" sz="1600">
                <a:solidFill>
                  <a:prstClr val="white"/>
                </a:solidFill>
                <a:latin typeface="Arial"/>
                <a:ea typeface="微软雅黑"/>
              </a:endParaRPr>
            </a:p>
            <a:p>
              <a:pPr marL="457189" lvl="1" defTabSz="457189"/>
              <a:endParaRPr lang="zh-CN" altLang="en-US" sz="160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E3613BB-91AF-4144-87ED-5D78EA36A619}"/>
                </a:ext>
              </a:extLst>
            </p:cNvPr>
            <p:cNvSpPr/>
            <p:nvPr/>
          </p:nvSpPr>
          <p:spPr>
            <a:xfrm>
              <a:off x="8558447" y="2348704"/>
              <a:ext cx="1997312" cy="16901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792" algn="ctr" defTabSz="457189">
                <a:lnSpc>
                  <a:spcPct val="125000"/>
                </a:lnSpc>
              </a:pPr>
              <a:r>
                <a:rPr lang="zh-CN" altLang="en-US" sz="28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结束</a:t>
              </a:r>
              <a:endParaRPr lang="en-US" altLang="zh-CN" sz="2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indent="304792" algn="ctr" defTabSz="457189">
                <a:lnSpc>
                  <a:spcPct val="125000"/>
                </a:lnSpc>
              </a:pPr>
              <a:r>
                <a:rPr lang="zh-CN" altLang="en-US" sz="1600" kern="1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至此整个装修从招标到装修完成结束</a:t>
              </a:r>
              <a:endParaRPr lang="zh-CN" altLang="zh-CN" sz="1600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46">
            <a:extLst>
              <a:ext uri="{FF2B5EF4-FFF2-40B4-BE49-F238E27FC236}">
                <a16:creationId xmlns:a16="http://schemas.microsoft.com/office/drawing/2014/main" id="{C85C38EA-494D-4D3B-AFAE-A5D67BE09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18" y="237124"/>
            <a:ext cx="1477321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457189">
              <a:buNone/>
            </a:pPr>
            <a:r>
              <a:rPr lang="zh-CN" altLang="en-US" b="1" dirty="0">
                <a:solidFill>
                  <a:srgbClr val="071F65"/>
                </a:solidFill>
                <a:latin typeface="Arial" panose="020B0604020202020204" pitchFamily="34" charset="0"/>
              </a:rPr>
              <a:t>装修后</a:t>
            </a:r>
          </a:p>
        </p:txBody>
      </p:sp>
      <p:sp>
        <p:nvSpPr>
          <p:cNvPr id="27" name="等腰三角形 47">
            <a:extLst>
              <a:ext uri="{FF2B5EF4-FFF2-40B4-BE49-F238E27FC236}">
                <a16:creationId xmlns:a16="http://schemas.microsoft.com/office/drawing/2014/main" id="{DC30850C-F137-4318-B81D-AEF5ACCEE4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None/>
            </a:pPr>
            <a:endParaRPr lang="zh-CN" altLang="zh-CN" sz="2400">
              <a:solidFill>
                <a:srgbClr val="FFFFFF"/>
              </a:solidFill>
              <a:sym typeface="微软雅黑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A013E88-86B3-40C6-AB8E-1A524573F33A}"/>
              </a:ext>
            </a:extLst>
          </p:cNvPr>
          <p:cNvGrpSpPr/>
          <p:nvPr/>
        </p:nvGrpSpPr>
        <p:grpSpPr>
          <a:xfrm>
            <a:off x="535229" y="1723212"/>
            <a:ext cx="2104056" cy="3990861"/>
            <a:chOff x="5043972" y="1219202"/>
            <a:chExt cx="2104056" cy="4419596"/>
          </a:xfrm>
        </p:grpSpPr>
        <p:sp>
          <p:nvSpPr>
            <p:cNvPr id="29" name="任意多边形 37">
              <a:extLst>
                <a:ext uri="{FF2B5EF4-FFF2-40B4-BE49-F238E27FC236}">
                  <a16:creationId xmlns:a16="http://schemas.microsoft.com/office/drawing/2014/main" id="{AAAE5311-28DB-4F28-85F7-E81F48433095}"/>
                </a:ext>
              </a:extLst>
            </p:cNvPr>
            <p:cNvSpPr/>
            <p:nvPr/>
          </p:nvSpPr>
          <p:spPr>
            <a:xfrm>
              <a:off x="5043972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zh-CN" alt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457189" lvl="1" defTabSz="457189"/>
              <a:endParaRPr lang="zh-CN" altLang="en-US" sz="1600" dirty="0">
                <a:solidFill>
                  <a:prstClr val="white"/>
                </a:solidFill>
                <a:latin typeface="Arial"/>
                <a:ea typeface="微软雅黑"/>
              </a:endParaRPr>
            </a:p>
            <a:p>
              <a:pPr marL="457189" lvl="1" defTabSz="457189"/>
              <a:endParaRPr lang="zh-CN" altLang="en-US" sz="16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5EEBBD4-4095-49DD-9A8E-CC6337853D30}"/>
                </a:ext>
              </a:extLst>
            </p:cNvPr>
            <p:cNvSpPr/>
            <p:nvPr/>
          </p:nvSpPr>
          <p:spPr>
            <a:xfrm>
              <a:off x="5140056" y="2348704"/>
              <a:ext cx="1923780" cy="2371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792" algn="ctr" defTabSz="457189">
                <a:lnSpc>
                  <a:spcPct val="125000"/>
                </a:lnSpc>
              </a:pPr>
              <a:r>
                <a:rPr lang="zh-CN" altLang="en-US" sz="28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装修验收</a:t>
              </a:r>
            </a:p>
            <a:p>
              <a:pPr indent="304792" algn="ctr" defTabSz="457189">
                <a:lnSpc>
                  <a:spcPct val="125000"/>
                </a:lnSpc>
              </a:pPr>
              <a:r>
                <a:rPr lang="zh-CN" altLang="en-US" sz="1600" kern="1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在以上五个阶段完成以后，可以对装修项目进行验收，并支付尾款</a:t>
              </a:r>
              <a:endParaRPr lang="zh-CN" altLang="zh-CN" sz="1600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304792" algn="ctr" defTabSz="457189">
                <a:lnSpc>
                  <a:spcPct val="125000"/>
                </a:lnSpc>
              </a:pPr>
              <a:endParaRPr lang="zh-CN" altLang="zh-CN" sz="1600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2163017"/>
      </p:ext>
    </p:extLst>
  </p:cSld>
  <p:clrMapOvr>
    <a:masterClrMapping/>
  </p:clrMapOvr>
  <p:transition spd="slow" advClick="0" advTm="0">
    <p:wip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/>
          <p:bldP spid="2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/>
          <p:bldP spid="27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4457369" y="1719880"/>
            <a:ext cx="3280945" cy="3540917"/>
            <a:chOff x="3761090" y="2476501"/>
            <a:chExt cx="1787040" cy="1928640"/>
          </a:xfrm>
        </p:grpSpPr>
        <p:cxnSp>
          <p:nvCxnSpPr>
            <p:cNvPr id="67" name="直接连接符 66"/>
            <p:cNvCxnSpPr/>
            <p:nvPr/>
          </p:nvCxnSpPr>
          <p:spPr>
            <a:xfrm flipH="1">
              <a:off x="3905250" y="2633101"/>
              <a:ext cx="745807" cy="24924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4712971" y="3886200"/>
              <a:ext cx="598169" cy="28392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3985260" y="3596640"/>
              <a:ext cx="670560" cy="23622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4652011" y="2918460"/>
              <a:ext cx="666749" cy="29154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 flipV="1">
              <a:off x="4015740" y="3893820"/>
              <a:ext cx="579120" cy="25908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 flipV="1">
              <a:off x="4641585" y="35898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 flipV="1">
              <a:off x="4672065" y="26373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 flipV="1">
              <a:off x="3970020" y="2903220"/>
              <a:ext cx="640080" cy="28956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9274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4006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4660901" y="2705100"/>
              <a:ext cx="0" cy="147320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椭圆 77"/>
            <p:cNvSpPr>
              <a:spLocks noChangeAspect="1"/>
            </p:cNvSpPr>
            <p:nvPr/>
          </p:nvSpPr>
          <p:spPr>
            <a:xfrm>
              <a:off x="5224130" y="37490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r>
                <a:rPr lang="en-US" altLang="zh-CN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5224130" y="27203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r>
                <a:rPr lang="en-US" altLang="zh-CN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3761090" y="37490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r>
                <a:rPr lang="en-US" altLang="zh-CN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椭圆 80"/>
            <p:cNvSpPr>
              <a:spLocks noChangeAspect="1"/>
            </p:cNvSpPr>
            <p:nvPr/>
          </p:nvSpPr>
          <p:spPr>
            <a:xfrm>
              <a:off x="3761090" y="27203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r>
                <a:rPr lang="en-US" altLang="zh-CN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>
              <a:off x="4494456" y="247650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zh-CN" altLang="en-US" sz="186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4494456" y="307086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zh-CN" altLang="en-US" sz="186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84" name="椭圆 83"/>
            <p:cNvSpPr>
              <a:spLocks noChangeAspect="1"/>
            </p:cNvSpPr>
            <p:nvPr/>
          </p:nvSpPr>
          <p:spPr>
            <a:xfrm>
              <a:off x="4494456" y="409194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zh-CN" altLang="en-US" sz="1867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444955" y="1622694"/>
            <a:ext cx="2680423" cy="2020569"/>
            <a:chOff x="390154" y="1526097"/>
            <a:chExt cx="2680423" cy="2020568"/>
          </a:xfrm>
        </p:grpSpPr>
        <p:sp>
          <p:nvSpPr>
            <p:cNvPr id="86" name="文本框 105"/>
            <p:cNvSpPr txBox="1"/>
            <p:nvPr/>
          </p:nvSpPr>
          <p:spPr>
            <a:xfrm>
              <a:off x="390155" y="1526097"/>
              <a:ext cx="2680422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89"/>
              <a:r>
                <a:rPr lang="en-US" altLang="zh-CN" sz="1867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r>
                <a:rPr lang="zh-CN" altLang="en-US" sz="1867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实现方式</a:t>
              </a:r>
            </a:p>
          </p:txBody>
        </p:sp>
        <p:sp>
          <p:nvSpPr>
            <p:cNvPr id="87" name="文本框 106"/>
            <p:cNvSpPr txBox="1"/>
            <p:nvPr/>
          </p:nvSpPr>
          <p:spPr>
            <a:xfrm>
              <a:off x="390154" y="1885506"/>
              <a:ext cx="2680423" cy="1661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89">
                <a:lnSpc>
                  <a:spcPct val="130000"/>
                </a:lnSpc>
              </a:pPr>
              <a:r>
                <a:rPr lang="zh-CN" altLang="en-US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平台主要是</a:t>
              </a:r>
              <a:r>
                <a:rPr lang="en-US" altLang="zh-CN" sz="1600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toC</a:t>
              </a:r>
              <a:r>
                <a:rPr lang="zh-CN" altLang="en-US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的服务，面向业主和工长，所以使用</a:t>
              </a:r>
              <a:r>
                <a:rPr lang="en-US" altLang="zh-CN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B/S</a:t>
              </a:r>
              <a:r>
                <a:rPr lang="zh-CN" altLang="en-US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的形式，平台主要运行在游览器上，从服务器上获取数据。</a:t>
              </a:r>
              <a:endPara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8132957" y="1602598"/>
            <a:ext cx="2680423" cy="1400490"/>
            <a:chOff x="6093451" y="1506001"/>
            <a:chExt cx="2680423" cy="1400489"/>
          </a:xfrm>
        </p:grpSpPr>
        <p:sp>
          <p:nvSpPr>
            <p:cNvPr id="89" name="文本框 107"/>
            <p:cNvSpPr txBox="1"/>
            <p:nvPr/>
          </p:nvSpPr>
          <p:spPr>
            <a:xfrm>
              <a:off x="6093452" y="1506001"/>
              <a:ext cx="2680422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89"/>
              <a:r>
                <a:rPr lang="en-US" altLang="zh-CN" sz="1867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 </a:t>
              </a:r>
              <a:r>
                <a:rPr lang="zh-CN" altLang="en-US" sz="1867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开发模式</a:t>
              </a:r>
            </a:p>
          </p:txBody>
        </p:sp>
        <p:sp>
          <p:nvSpPr>
            <p:cNvPr id="90" name="文本框 108"/>
            <p:cNvSpPr txBox="1"/>
            <p:nvPr/>
          </p:nvSpPr>
          <p:spPr>
            <a:xfrm>
              <a:off x="6093451" y="1885506"/>
              <a:ext cx="2680423" cy="1020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89">
                <a:lnSpc>
                  <a:spcPct val="130000"/>
                </a:lnSpc>
              </a:pPr>
              <a:r>
                <a:rPr lang="zh-CN" altLang="en-US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主要使用前后台分离的开发方式，有利于系统的维护和更新，加快开发进度。</a:t>
              </a:r>
              <a:endPara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444956" y="4036316"/>
            <a:ext cx="2813025" cy="1360298"/>
            <a:chOff x="390154" y="1556241"/>
            <a:chExt cx="2813025" cy="1360297"/>
          </a:xfrm>
        </p:grpSpPr>
        <p:sp>
          <p:nvSpPr>
            <p:cNvPr id="92" name="文本框 112"/>
            <p:cNvSpPr txBox="1"/>
            <p:nvPr/>
          </p:nvSpPr>
          <p:spPr>
            <a:xfrm>
              <a:off x="390154" y="1556241"/>
              <a:ext cx="2813025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89"/>
              <a:r>
                <a:rPr lang="en-US" altLang="zh-CN" sz="1867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 </a:t>
              </a:r>
              <a:r>
                <a:rPr lang="zh-CN" altLang="en-US" sz="1867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使用框架</a:t>
              </a:r>
            </a:p>
          </p:txBody>
        </p:sp>
        <p:sp>
          <p:nvSpPr>
            <p:cNvPr id="93" name="文本框 113"/>
            <p:cNvSpPr txBox="1"/>
            <p:nvPr/>
          </p:nvSpPr>
          <p:spPr>
            <a:xfrm>
              <a:off x="390154" y="1895554"/>
              <a:ext cx="2680422" cy="1020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89">
                <a:lnSpc>
                  <a:spcPct val="130000"/>
                </a:lnSpc>
              </a:pPr>
              <a:r>
                <a:rPr lang="zh-CN" altLang="en-US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前端主要使用</a:t>
              </a:r>
              <a:r>
                <a:rPr lang="en-US" altLang="zh-CN" sz="1600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vuecli</a:t>
              </a:r>
              <a:r>
                <a:rPr lang="zh-CN" altLang="en-US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、</a:t>
              </a:r>
              <a:r>
                <a:rPr lang="en-US" altLang="zh-CN" sz="1600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axios</a:t>
              </a:r>
              <a:r>
                <a:rPr lang="en-US" altLang="zh-CN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,</a:t>
              </a:r>
            </a:p>
            <a:p>
              <a:pPr defTabSz="457189">
                <a:lnSpc>
                  <a:spcPct val="130000"/>
                </a:lnSpc>
              </a:pPr>
              <a:r>
                <a:rPr lang="en-US" altLang="zh-CN" sz="1600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vuex</a:t>
              </a:r>
              <a:r>
                <a:rPr lang="zh-CN" altLang="en-US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，</a:t>
              </a:r>
              <a:r>
                <a:rPr lang="en-US" altLang="zh-CN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router</a:t>
              </a:r>
              <a:r>
                <a:rPr lang="zh-CN" altLang="en-US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等，后台使用</a:t>
              </a:r>
              <a:r>
                <a:rPr lang="en-US" altLang="zh-CN" sz="1600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node.js+express</a:t>
              </a:r>
              <a:r>
                <a:rPr lang="zh-CN" altLang="en-US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框架。</a:t>
              </a:r>
              <a:endPara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8132957" y="4026268"/>
            <a:ext cx="2833055" cy="1370346"/>
            <a:chOff x="6093451" y="1546193"/>
            <a:chExt cx="2833055" cy="1370345"/>
          </a:xfrm>
        </p:grpSpPr>
        <p:sp>
          <p:nvSpPr>
            <p:cNvPr id="95" name="文本框 115"/>
            <p:cNvSpPr txBox="1"/>
            <p:nvPr/>
          </p:nvSpPr>
          <p:spPr>
            <a:xfrm>
              <a:off x="6093452" y="1546193"/>
              <a:ext cx="2833054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89"/>
              <a:r>
                <a:rPr lang="en-US" altLang="zh-CN" sz="1867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 </a:t>
              </a:r>
              <a:r>
                <a:rPr lang="zh-CN" altLang="en-US" sz="1867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数据库</a:t>
              </a:r>
            </a:p>
          </p:txBody>
        </p:sp>
        <p:sp>
          <p:nvSpPr>
            <p:cNvPr id="96" name="文本框 116"/>
            <p:cNvSpPr txBox="1"/>
            <p:nvPr/>
          </p:nvSpPr>
          <p:spPr>
            <a:xfrm>
              <a:off x="6093451" y="1895554"/>
              <a:ext cx="2680423" cy="1020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89">
                <a:lnSpc>
                  <a:spcPct val="130000"/>
                </a:lnSpc>
              </a:pPr>
              <a:r>
                <a:rPr lang="zh-CN" altLang="en-US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使用的数据库是</a:t>
              </a:r>
              <a:r>
                <a:rPr lang="en-US" altLang="zh-CN" sz="1600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mysql</a:t>
              </a:r>
              <a:r>
                <a:rPr lang="zh-CN" altLang="en-US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，在</a:t>
              </a:r>
              <a:r>
                <a:rPr lang="en-US" altLang="zh-CN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express</a:t>
              </a:r>
              <a:r>
                <a:rPr lang="zh-CN" altLang="en-US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中由完整的关于操作</a:t>
              </a:r>
              <a:r>
                <a:rPr lang="en-US" altLang="zh-CN" sz="1600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mysql</a:t>
              </a:r>
              <a:r>
                <a:rPr lang="zh-CN" altLang="en-US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的库，封装完善。</a:t>
              </a:r>
              <a:endPara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7" name="矩形 46"/>
          <p:cNvSpPr>
            <a:spLocks noChangeArrowheads="1"/>
          </p:cNvSpPr>
          <p:nvPr/>
        </p:nvSpPr>
        <p:spPr bwMode="auto">
          <a:xfrm>
            <a:off x="634918" y="237124"/>
            <a:ext cx="1887690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457189">
              <a:buNone/>
            </a:pPr>
            <a:r>
              <a:rPr lang="zh-CN" altLang="en-US" b="1" dirty="0">
                <a:solidFill>
                  <a:srgbClr val="071F65"/>
                </a:solidFill>
                <a:latin typeface="Arial" panose="020B0604020202020204" pitchFamily="34" charset="0"/>
              </a:rPr>
              <a:t>设计思路</a:t>
            </a:r>
          </a:p>
        </p:txBody>
      </p:sp>
      <p:sp>
        <p:nvSpPr>
          <p:cNvPr id="38" name="等腰三角形 47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None/>
            </a:pPr>
            <a:endParaRPr lang="zh-CN" altLang="zh-CN" sz="24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3671127"/>
      </p:ext>
    </p:extLst>
  </p:cSld>
  <p:clrMapOvr>
    <a:masterClrMapping/>
  </p:clrMapOvr>
  <p:transition spd="slow" advClick="0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2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9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2" presetClass="entr" presetSubtype="2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2637794" y="1587735"/>
            <a:ext cx="1004399" cy="10043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457189"/>
            <a:r>
              <a:rPr lang="en-US" altLang="zh-CN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HK" altLang="en-US" sz="3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42194" y="3356749"/>
            <a:ext cx="1004399" cy="10043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457189"/>
            <a:r>
              <a:rPr lang="en-US" altLang="zh-CN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HK" altLang="en-US" sz="3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37794" y="4977345"/>
            <a:ext cx="1004399" cy="10043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457189"/>
            <a:r>
              <a:rPr lang="en-US" altLang="zh-CN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HK" altLang="en-US" sz="3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598053" y="2456194"/>
            <a:ext cx="888520" cy="52755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818691" y="3858947"/>
            <a:ext cx="159656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562019" y="4723543"/>
            <a:ext cx="960589" cy="5071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4012557" y="1442319"/>
            <a:ext cx="6088665" cy="1375616"/>
            <a:chOff x="4012556" y="1375083"/>
            <a:chExt cx="5516462" cy="1375617"/>
          </a:xfrm>
        </p:grpSpPr>
        <p:sp>
          <p:nvSpPr>
            <p:cNvPr id="12" name="矩形 11"/>
            <p:cNvSpPr/>
            <p:nvPr/>
          </p:nvSpPr>
          <p:spPr>
            <a:xfrm>
              <a:off x="4012556" y="1729714"/>
              <a:ext cx="5516462" cy="1020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189">
                <a:lnSpc>
                  <a:spcPct val="130000"/>
                </a:lnSpc>
              </a:pP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前端开发全部采用组件化的开发方式，整个网站一共开发了大约</a:t>
              </a:r>
              <a:r>
                <a:rPr lang="en-US" altLang="zh-CN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65</a:t>
              </a: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个组件，页面大部分是自己手写的原生</a:t>
              </a:r>
              <a:r>
                <a:rPr lang="en-US" altLang="zh-CN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css</a:t>
              </a: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和</a:t>
              </a:r>
              <a:r>
                <a:rPr lang="en-US" altLang="zh-CN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html</a:t>
              </a: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，其中部分采用了</a:t>
              </a:r>
              <a:r>
                <a:rPr lang="en-US" altLang="zh-CN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elementui</a:t>
              </a: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的栅格系统、表单、文件上传等等。</a:t>
              </a:r>
              <a:endPara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文本框 42"/>
            <p:cNvSpPr txBox="1"/>
            <p:nvPr/>
          </p:nvSpPr>
          <p:spPr>
            <a:xfrm>
              <a:off x="4012556" y="1375083"/>
              <a:ext cx="2374014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89"/>
              <a:r>
                <a:rPr lang="en-US" altLang="zh-CN" sz="1867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 </a:t>
              </a:r>
              <a:r>
                <a:rPr lang="zh-CN" altLang="en-US" sz="1867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前端实现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873534" y="3199999"/>
            <a:ext cx="6088665" cy="1375614"/>
            <a:chOff x="4873534" y="3109566"/>
            <a:chExt cx="5516462" cy="1375613"/>
          </a:xfrm>
        </p:grpSpPr>
        <p:sp>
          <p:nvSpPr>
            <p:cNvPr id="14" name="矩形 13"/>
            <p:cNvSpPr/>
            <p:nvPr/>
          </p:nvSpPr>
          <p:spPr>
            <a:xfrm>
              <a:off x="4873534" y="3464195"/>
              <a:ext cx="5516462" cy="1020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189">
                <a:lnSpc>
                  <a:spcPct val="130000"/>
                </a:lnSpc>
              </a:pP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后台使用</a:t>
              </a:r>
              <a:r>
                <a:rPr lang="en-US" altLang="zh-CN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node.js+express</a:t>
              </a: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框架实现，实现接口大约</a:t>
              </a:r>
              <a:r>
                <a:rPr lang="en-US" altLang="zh-CN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80</a:t>
              </a: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个，采用的是</a:t>
              </a:r>
              <a:r>
                <a:rPr lang="en-US" altLang="zh-CN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mvc</a:t>
              </a: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的模式，请求路由，控制器、数据模型的方式，并且有完整的数据库操作库。</a:t>
              </a:r>
              <a:endPara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文本框 44"/>
            <p:cNvSpPr txBox="1"/>
            <p:nvPr/>
          </p:nvSpPr>
          <p:spPr>
            <a:xfrm>
              <a:off x="4873534" y="3109566"/>
              <a:ext cx="2374014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89"/>
              <a:r>
                <a:rPr lang="en-US" altLang="zh-CN" sz="1867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 </a:t>
              </a:r>
              <a:r>
                <a:rPr lang="zh-CN" altLang="en-US" sz="1867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后台实现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012557" y="4841523"/>
            <a:ext cx="6088665" cy="1375616"/>
            <a:chOff x="4012556" y="5002204"/>
            <a:chExt cx="5516462" cy="1375617"/>
          </a:xfrm>
        </p:grpSpPr>
        <p:sp>
          <p:nvSpPr>
            <p:cNvPr id="16" name="矩形 15"/>
            <p:cNvSpPr/>
            <p:nvPr/>
          </p:nvSpPr>
          <p:spPr>
            <a:xfrm>
              <a:off x="4012556" y="5356835"/>
              <a:ext cx="5516462" cy="1020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189">
                <a:lnSpc>
                  <a:spcPct val="130000"/>
                </a:lnSpc>
              </a:pP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数据库是整个平台的基石，该平台使用的是</a:t>
              </a:r>
              <a:r>
                <a:rPr lang="en-US" altLang="zh-CN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mysql</a:t>
              </a: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数据库，在</a:t>
              </a:r>
              <a:r>
                <a:rPr lang="en-US" altLang="zh-CN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node</a:t>
              </a: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中，有完整的链接</a:t>
              </a:r>
              <a:r>
                <a:rPr lang="en-US" altLang="zh-CN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mysql</a:t>
              </a: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的库，链接和操作数据表简单高效，为系统的开发带来便利。</a:t>
              </a:r>
              <a:endPara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文本框 46"/>
            <p:cNvSpPr txBox="1"/>
            <p:nvPr/>
          </p:nvSpPr>
          <p:spPr>
            <a:xfrm>
              <a:off x="4012556" y="5002204"/>
              <a:ext cx="2374014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89"/>
              <a:r>
                <a:rPr lang="en-US" altLang="zh-CN" sz="1867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 </a:t>
              </a:r>
              <a:r>
                <a:rPr lang="zh-CN" altLang="en-US" sz="1867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数据库</a:t>
              </a: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8604"/>
          <a:stretch/>
        </p:blipFill>
        <p:spPr>
          <a:xfrm>
            <a:off x="1" y="2158068"/>
            <a:ext cx="1623327" cy="3158577"/>
          </a:xfrm>
          <a:prstGeom prst="rect">
            <a:avLst/>
          </a:prstGeom>
        </p:spPr>
      </p:pic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634918" y="237124"/>
            <a:ext cx="1887690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457189">
              <a:buNone/>
            </a:pPr>
            <a:r>
              <a:rPr lang="zh-CN" altLang="en-US" b="1" dirty="0">
                <a:solidFill>
                  <a:srgbClr val="071F65"/>
                </a:solidFill>
                <a:latin typeface="Arial" panose="020B0604020202020204" pitchFamily="34" charset="0"/>
              </a:rPr>
              <a:t>具体实现</a:t>
            </a:r>
          </a:p>
        </p:txBody>
      </p:sp>
      <p:sp>
        <p:nvSpPr>
          <p:cNvPr id="23" name="等腰三角形 22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None/>
            </a:pPr>
            <a:endParaRPr lang="zh-CN" altLang="zh-CN" sz="24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8504932"/>
      </p:ext>
    </p:extLst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2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34918" y="237124"/>
            <a:ext cx="106695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457189">
              <a:buNone/>
            </a:pPr>
            <a:r>
              <a:rPr lang="zh-CN" altLang="en-US" b="1" dirty="0">
                <a:solidFill>
                  <a:srgbClr val="071F65"/>
                </a:solidFill>
                <a:latin typeface="Arial" panose="020B0604020202020204" pitchFamily="34" charset="0"/>
              </a:rPr>
              <a:t>总结</a:t>
            </a: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None/>
            </a:pPr>
            <a:endParaRPr lang="zh-CN" altLang="zh-CN" sz="24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>
            <a:off x="1541880" y="2710972"/>
            <a:ext cx="2239157" cy="201884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zh-CN" altLang="en-US" sz="1867">
              <a:solidFill>
                <a:prstClr val="black"/>
              </a:solidFill>
              <a:latin typeface="Arial"/>
              <a:ea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5668" y="3145881"/>
            <a:ext cx="1211581" cy="1148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defTabSz="457189"/>
            <a:r>
              <a:rPr lang="zh-CN" altLang="en-US" sz="3733" b="1" dirty="0">
                <a:solidFill>
                  <a:prstClr val="white"/>
                </a:solidFill>
              </a:rPr>
              <a:t>总结观点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745440" y="1950266"/>
            <a:ext cx="5492016" cy="6022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zh-CN" altLang="en-US" sz="1867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>
            <a:off x="3884619" y="2222384"/>
            <a:ext cx="730021" cy="2996024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zh-CN" altLang="en-US" sz="1867">
              <a:solidFill>
                <a:prstClr val="black"/>
              </a:solidFill>
              <a:latin typeface="Arial"/>
              <a:ea typeface="微软雅黑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745440" y="2929458"/>
            <a:ext cx="5492016" cy="6022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zh-CN" altLang="en-US" sz="1867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745440" y="3908650"/>
            <a:ext cx="5492016" cy="6022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zh-CN" altLang="en-US" sz="1867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745440" y="4887841"/>
            <a:ext cx="5492016" cy="6022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zh-CN" altLang="en-US" sz="1867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70123" y="2147685"/>
            <a:ext cx="4608512" cy="2180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defTabSz="457189">
              <a:lnSpc>
                <a:spcPts val="1733"/>
              </a:lnSpc>
            </a:pPr>
            <a:r>
              <a:rPr lang="en-US" altLang="zh-CN" sz="1600" dirty="0">
                <a:solidFill>
                  <a:prstClr val="white"/>
                </a:solidFill>
              </a:rPr>
              <a:t>1</a:t>
            </a:r>
            <a:r>
              <a:rPr lang="zh-CN" altLang="en-US" sz="1600" dirty="0">
                <a:solidFill>
                  <a:prstClr val="white"/>
                </a:solidFill>
              </a:rPr>
              <a:t>、实现了业主和工长的直接沟通，并且平台有保障</a:t>
            </a:r>
            <a:endParaRPr lang="en-US" altLang="zh-CN" sz="1600" dirty="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70123" y="3119439"/>
            <a:ext cx="4608512" cy="2180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defTabSz="457189">
              <a:lnSpc>
                <a:spcPts val="1733"/>
              </a:lnSpc>
            </a:pPr>
            <a:r>
              <a:rPr lang="en-US" altLang="zh-CN" sz="1600" dirty="0">
                <a:solidFill>
                  <a:prstClr val="white"/>
                </a:solidFill>
              </a:rPr>
              <a:t>2</a:t>
            </a:r>
            <a:r>
              <a:rPr lang="zh-CN" altLang="en-US" sz="1600" dirty="0">
                <a:solidFill>
                  <a:prstClr val="white"/>
                </a:solidFill>
              </a:rPr>
              <a:t>、业主有主动权，可以根据需要找到满意的工长</a:t>
            </a:r>
            <a:endParaRPr lang="en-US" altLang="zh-CN" sz="1600" dirty="0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70123" y="4098631"/>
            <a:ext cx="4608512" cy="2180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defTabSz="457189">
              <a:lnSpc>
                <a:spcPts val="1733"/>
              </a:lnSpc>
            </a:pPr>
            <a:r>
              <a:rPr lang="en-US" altLang="zh-CN" sz="1600" dirty="0">
                <a:solidFill>
                  <a:prstClr val="white"/>
                </a:solidFill>
              </a:rPr>
              <a:t>3</a:t>
            </a:r>
            <a:r>
              <a:rPr lang="zh-CN" altLang="en-US" sz="1600" dirty="0">
                <a:solidFill>
                  <a:prstClr val="white"/>
                </a:solidFill>
              </a:rPr>
              <a:t>、符合现在大众的实际需要，操作简单容易上手</a:t>
            </a:r>
            <a:endParaRPr lang="en-US" altLang="zh-CN" sz="1600" dirty="0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70123" y="5077822"/>
            <a:ext cx="4608512" cy="2180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defTabSz="457189">
              <a:lnSpc>
                <a:spcPts val="1733"/>
              </a:lnSpc>
            </a:pPr>
            <a:r>
              <a:rPr lang="en-US" altLang="zh-CN" sz="1600" dirty="0">
                <a:solidFill>
                  <a:prstClr val="white"/>
                </a:solidFill>
              </a:rPr>
              <a:t>4</a:t>
            </a:r>
            <a:r>
              <a:rPr lang="zh-CN" altLang="en-US" sz="1600" dirty="0">
                <a:solidFill>
                  <a:prstClr val="white"/>
                </a:solidFill>
              </a:rPr>
              <a:t>、系统后台还需要进一步完善，加强对工长的监管</a:t>
            </a:r>
            <a:endParaRPr lang="en-US" altLang="zh-CN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940047"/>
      </p:ext>
    </p:extLst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 主题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912</Words>
  <Application>Microsoft Office PowerPoint</Application>
  <PresentationFormat>宽屏</PresentationFormat>
  <Paragraphs>104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等线 Light</vt:lpstr>
      <vt:lpstr>微软雅黑</vt:lpstr>
      <vt:lpstr>幼圆</vt:lpstr>
      <vt:lpstr>Arial</vt:lpstr>
      <vt:lpstr>Arial Black</vt:lpstr>
      <vt:lpstr>Calibri</vt:lpstr>
      <vt:lpstr>Wingdings 2</vt:lpstr>
      <vt:lpstr>Office 主题​​</vt:lpstr>
      <vt:lpstr>office 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>http://yymoban.taobao.com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公众号pptnew</dc:title>
  <dc:creator>公众号pptnew</dc:creator>
  <cp:keywords>公众号pptnew</cp:keywords>
  <dc:description>公众号pptnew</dc:description>
  <cp:lastModifiedBy>贾 盟</cp:lastModifiedBy>
  <cp:revision>72</cp:revision>
  <dcterms:created xsi:type="dcterms:W3CDTF">2016-07-01T08:18:51Z</dcterms:created>
  <dcterms:modified xsi:type="dcterms:W3CDTF">2021-06-01T09:05:32Z</dcterms:modified>
  <cp:category>公众号pptnew</cp:category>
</cp:coreProperties>
</file>