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86868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" id="{287224A8-332E-413E-8629-BFA2A2D25D7B}">
          <p14:sldIdLst>
            <p14:sldId id="256"/>
            <p14:sldId id="257"/>
          </p14:sldIdLst>
        </p14:section>
        <p14:section name="Review and Introduction" id="{A29AC772-BF5C-4039-B59C-FF9AA59B2063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0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Roosa" userId="b17c6545b7781650" providerId="LiveId" clId="{BC14857D-FD07-41D7-A160-3AD7C206D015}"/>
    <pc:docChg chg="addSld modSld">
      <pc:chgData name="William Roosa" userId="b17c6545b7781650" providerId="LiveId" clId="{BC14857D-FD07-41D7-A160-3AD7C206D015}" dt="2024-08-20T15:24:44.264" v="7" actId="20577"/>
      <pc:docMkLst>
        <pc:docMk/>
      </pc:docMkLst>
      <pc:sldChg chg="modSp new mod">
        <pc:chgData name="William Roosa" userId="b17c6545b7781650" providerId="LiveId" clId="{BC14857D-FD07-41D7-A160-3AD7C206D015}" dt="2024-08-20T15:24:44.264" v="7" actId="20577"/>
        <pc:sldMkLst>
          <pc:docMk/>
          <pc:sldMk cId="4223169391" sldId="256"/>
        </pc:sldMkLst>
        <pc:spChg chg="mod">
          <ac:chgData name="William Roosa" userId="b17c6545b7781650" providerId="LiveId" clId="{BC14857D-FD07-41D7-A160-3AD7C206D015}" dt="2024-08-20T15:24:44.264" v="7" actId="20577"/>
          <ac:spMkLst>
            <pc:docMk/>
            <pc:sldMk cId="4223169391" sldId="256"/>
            <ac:spMk id="2" creationId="{DB78D644-0BAD-B008-4877-19ACA8E843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995312"/>
            <a:ext cx="7383780" cy="4244622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6403623"/>
            <a:ext cx="6515100" cy="2943577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0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649111"/>
            <a:ext cx="1873091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649111"/>
            <a:ext cx="5510689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1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3039537"/>
            <a:ext cx="7492365" cy="5071532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8159048"/>
            <a:ext cx="7492365" cy="2666999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82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82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1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3245556"/>
            <a:ext cx="369189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649114"/>
            <a:ext cx="749236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2988734"/>
            <a:ext cx="3674923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4453467"/>
            <a:ext cx="367492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2988734"/>
            <a:ext cx="3693021" cy="1464732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4453467"/>
            <a:ext cx="3693021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1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0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755425"/>
            <a:ext cx="4397693" cy="8664222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812800"/>
            <a:ext cx="2801719" cy="284480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755425"/>
            <a:ext cx="4397693" cy="8664222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3657600"/>
            <a:ext cx="2801719" cy="6776156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DFC8-6F8C-4A1A-A5EA-5DE0BFD390A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4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649114"/>
            <a:ext cx="749236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3245556"/>
            <a:ext cx="749236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2BDFC8-6F8C-4A1A-A5EA-5DE0BFD390A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11300181"/>
            <a:ext cx="293179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11300181"/>
            <a:ext cx="19545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07E1C-867A-41CD-B6E7-AD5C160E6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1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3EDE54-6A3E-AD49-15BE-B9404E180E58}"/>
              </a:ext>
            </a:extLst>
          </p:cNvPr>
          <p:cNvSpPr txBox="1"/>
          <p:nvPr/>
        </p:nvSpPr>
        <p:spPr>
          <a:xfrm>
            <a:off x="2712697" y="288099"/>
            <a:ext cx="3261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Course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EDEEF-FFBB-FBE8-2F33-ACF736ABA9DB}"/>
              </a:ext>
            </a:extLst>
          </p:cNvPr>
          <p:cNvSpPr txBox="1"/>
          <p:nvPr/>
        </p:nvSpPr>
        <p:spPr>
          <a:xfrm>
            <a:off x="626301" y="1206783"/>
            <a:ext cx="2623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Time: TR 11:10-12:25 AM</a:t>
            </a:r>
          </a:p>
          <a:p>
            <a:r>
              <a:rPr lang="en-US" dirty="0"/>
              <a:t>	   M 3:00-3:50 PM</a:t>
            </a:r>
          </a:p>
          <a:p>
            <a:r>
              <a:rPr lang="en-US" dirty="0"/>
              <a:t>Location: CHEN 106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D7C5B-008F-311A-4369-39DAA3FAA89E}"/>
              </a:ext>
            </a:extLst>
          </p:cNvPr>
          <p:cNvSpPr txBox="1"/>
          <p:nvPr/>
        </p:nvSpPr>
        <p:spPr>
          <a:xfrm>
            <a:off x="626301" y="2105117"/>
            <a:ext cx="39919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Instructor: Dr. Martin Sentmanat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Office: CHEN 248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Phone: (979) 862-7687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martin.sentmant@tamu.edu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 10:00-11:00 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 1:00-3:00 PM</a:t>
            </a:r>
          </a:p>
          <a:p>
            <a:endParaRPr lang="en-US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3812B0-76B2-494C-18F6-8AEB0EF0A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90217"/>
              </p:ext>
            </p:extLst>
          </p:nvPr>
        </p:nvGraphicFramePr>
        <p:xfrm>
          <a:off x="747547" y="7000771"/>
          <a:ext cx="7191705" cy="287483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97235">
                  <a:extLst>
                    <a:ext uri="{9D8B030D-6E8A-4147-A177-3AD203B41FA5}">
                      <a16:colId xmlns:a16="http://schemas.microsoft.com/office/drawing/2014/main" val="3818707381"/>
                    </a:ext>
                  </a:extLst>
                </a:gridCol>
                <a:gridCol w="2397235">
                  <a:extLst>
                    <a:ext uri="{9D8B030D-6E8A-4147-A177-3AD203B41FA5}">
                      <a16:colId xmlns:a16="http://schemas.microsoft.com/office/drawing/2014/main" val="57578125"/>
                    </a:ext>
                  </a:extLst>
                </a:gridCol>
                <a:gridCol w="2397235">
                  <a:extLst>
                    <a:ext uri="{9D8B030D-6E8A-4147-A177-3AD203B41FA5}">
                      <a16:colId xmlns:a16="http://schemas.microsoft.com/office/drawing/2014/main" val="722782702"/>
                    </a:ext>
                  </a:extLst>
                </a:gridCol>
              </a:tblGrid>
              <a:tr h="4587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30456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84462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Daily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05215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Midterm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 27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51091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Midterm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 13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37696"/>
                  </a:ext>
                </a:extLst>
              </a:tr>
              <a:tr h="483221">
                <a:tc>
                  <a:txBody>
                    <a:bodyPr/>
                    <a:lstStyle/>
                    <a:p>
                      <a:pPr marL="0" marR="0" lvl="0" indent="0" algn="ctr" defTabSz="8686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 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8:00-10:00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09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16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C70E6C-371B-9ECD-F385-2263C39B3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612"/>
            <a:ext cx="8686800" cy="105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3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A8BD3-8AE0-9D13-B2C9-D04935CDBE99}"/>
              </a:ext>
            </a:extLst>
          </p:cNvPr>
          <p:cNvSpPr txBox="1"/>
          <p:nvPr/>
        </p:nvSpPr>
        <p:spPr>
          <a:xfrm>
            <a:off x="0" y="0"/>
            <a:ext cx="1285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CB62B4-1206-A764-5D86-AB6D90F3592B}"/>
                  </a:ext>
                </a:extLst>
              </p:cNvPr>
              <p:cNvSpPr txBox="1"/>
              <p:nvPr/>
            </p:nvSpPr>
            <p:spPr>
              <a:xfrm>
                <a:off x="0" y="646387"/>
                <a:ext cx="3819956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Mass (m) and mass flow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CB62B4-1206-A764-5D86-AB6D90F35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6387"/>
                <a:ext cx="3819956" cy="499560"/>
              </a:xfrm>
              <a:prstGeom prst="rect">
                <a:avLst/>
              </a:prstGeom>
              <a:blipFill>
                <a:blip r:embed="rId2"/>
                <a:stretch>
                  <a:fillRect l="-957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9C67D-A4ED-0004-96D3-3331AC662FF5}"/>
                  </a:ext>
                </a:extLst>
              </p:cNvPr>
              <p:cNvSpPr txBox="1"/>
              <p:nvPr/>
            </p:nvSpPr>
            <p:spPr>
              <a:xfrm>
                <a:off x="0" y="1269114"/>
                <a:ext cx="4598438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Volume and volumetric flow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𝑣𝑜𝑙𝑢𝑚𝑒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9C67D-A4ED-0004-96D3-3331AC662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9114"/>
                <a:ext cx="4598438" cy="499560"/>
              </a:xfrm>
              <a:prstGeom prst="rect">
                <a:avLst/>
              </a:prstGeom>
              <a:blipFill>
                <a:blip r:embed="rId3"/>
                <a:stretch>
                  <a:fillRect l="-796" r="-133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1E39F5D-0026-DD6F-90CE-BC836604F99D}"/>
              </a:ext>
            </a:extLst>
          </p:cNvPr>
          <p:cNvSpPr txBox="1"/>
          <p:nvPr/>
        </p:nvSpPr>
        <p:spPr>
          <a:xfrm>
            <a:off x="4343400" y="1145947"/>
            <a:ext cx="2443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this course, Q is volumetric flow, not heat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D8686-E4A9-7918-6642-68AFB8DB727D}"/>
                  </a:ext>
                </a:extLst>
              </p:cNvPr>
              <p:cNvSpPr txBox="1"/>
              <p:nvPr/>
            </p:nvSpPr>
            <p:spPr>
              <a:xfrm>
                <a:off x="0" y="1891841"/>
                <a:ext cx="71883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Density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Changes inversely with temperature due to increases in volume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D8686-E4A9-7918-6642-68AFB8DB7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91841"/>
                <a:ext cx="7188378" cy="646331"/>
              </a:xfrm>
              <a:prstGeom prst="rect">
                <a:avLst/>
              </a:prstGeom>
              <a:blipFill>
                <a:blip r:embed="rId4"/>
                <a:stretch>
                  <a:fillRect l="-509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E3194-698E-1E84-6F54-2428C9D9F2AD}"/>
                  </a:ext>
                </a:extLst>
              </p:cNvPr>
              <p:cNvSpPr txBox="1"/>
              <p:nvPr/>
            </p:nvSpPr>
            <p:spPr>
              <a:xfrm>
                <a:off x="0" y="2661339"/>
                <a:ext cx="8686800" cy="933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Weight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Heaviness of an object, downward force due to gravity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⃑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Force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An action that has direction or maintains the motion of an object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Converting between force and mass is always accompanied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a conversion factor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the SI system of units, this just happens to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Vectors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quantity having a magnitude and direction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be split into components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Magnitude of vectors can be found by: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Velocity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Acceleration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Momentum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𝜐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Linear Momentum can be used to find force: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Energy (scalar)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Kinetic energy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Potential energy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3E3194-698E-1E84-6F54-2428C9D9F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1339"/>
                <a:ext cx="8686800" cy="9337941"/>
              </a:xfrm>
              <a:prstGeom prst="rect">
                <a:avLst/>
              </a:prstGeom>
              <a:blipFill>
                <a:blip r:embed="rId5"/>
                <a:stretch>
                  <a:fillRect l="-421" t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A54EA81-CF72-98F7-02EC-24337B530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739" y="5904555"/>
            <a:ext cx="2702061" cy="24117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3DD8-1DEE-7BD0-DFE4-2DFF8BD9D6F1}"/>
                  </a:ext>
                </a:extLst>
              </p:cNvPr>
              <p:cNvSpPr txBox="1"/>
              <p:nvPr/>
            </p:nvSpPr>
            <p:spPr>
              <a:xfrm>
                <a:off x="1445780" y="7228821"/>
                <a:ext cx="214840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3DD8-1DEE-7BD0-DFE4-2DFF8BD9D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80" y="7228821"/>
                <a:ext cx="2148409" cy="563680"/>
              </a:xfrm>
              <a:prstGeom prst="rect">
                <a:avLst/>
              </a:prstGeom>
              <a:blipFill>
                <a:blip r:embed="rId7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51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43DE9-C38B-7C7C-3716-B99A4474E7B9}"/>
              </a:ext>
            </a:extLst>
          </p:cNvPr>
          <p:cNvSpPr txBox="1"/>
          <p:nvPr/>
        </p:nvSpPr>
        <p:spPr>
          <a:xfrm>
            <a:off x="0" y="0"/>
            <a:ext cx="2092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8D295-F01A-8F26-4DFE-7132C17368D3}"/>
              </a:ext>
            </a:extLst>
          </p:cNvPr>
          <p:cNvSpPr txBox="1"/>
          <p:nvPr/>
        </p:nvSpPr>
        <p:spPr>
          <a:xfrm>
            <a:off x="0" y="564601"/>
            <a:ext cx="868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fluid?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classify something as a fluid or non-fluid based on how it reacts to a shear force </a:t>
            </a:r>
            <a:r>
              <a:rPr lang="en-US" i="1" dirty="0"/>
              <a:t>(A force acting parallel to the surface)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Non-fluids can resist shear forces (solids)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Fluids deform under a shear force (liquids and gases)</a:t>
            </a:r>
          </a:p>
          <a:p>
            <a:endParaRPr lang="en-US" dirty="0"/>
          </a:p>
          <a:p>
            <a:r>
              <a:rPr lang="en-US" dirty="0"/>
              <a:t>States of Matter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Solids: have a lattice structure that holds them together, making them not deform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Liquids: held together by weaker forces, the forces are dependent on the separation distance of the molecules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Gases: spread far apart and have very weak interactions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Molecules collide with each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Will not tend to fall when “poured” out of a cup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4FFB6-9A83-D357-508D-272F9792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20" y="4293385"/>
            <a:ext cx="7944959" cy="6001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D68B48-BB76-9CDE-3C40-B7B680FC80C7}"/>
              </a:ext>
            </a:extLst>
          </p:cNvPr>
          <p:cNvSpPr txBox="1"/>
          <p:nvPr/>
        </p:nvSpPr>
        <p:spPr>
          <a:xfrm>
            <a:off x="0" y="10484068"/>
            <a:ext cx="7560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Modulus of elasticity tells how stiff something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Kinematic viscosity is viscosity normalized by density (viscosity/density)</a:t>
            </a:r>
          </a:p>
        </p:txBody>
      </p:sp>
    </p:spTree>
    <p:extLst>
      <p:ext uri="{BB962C8B-B14F-4D97-AF65-F5344CB8AC3E}">
        <p14:creationId xmlns:p14="http://schemas.microsoft.com/office/powerpoint/2010/main" val="248491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F1BF7-2B7E-5E95-9C46-3FD3D736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84" y="0"/>
            <a:ext cx="7935432" cy="59730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CCBFB1-073E-C3B4-2C08-C25387C54955}"/>
                  </a:ext>
                </a:extLst>
              </p:cNvPr>
              <p:cNvSpPr txBox="1"/>
              <p:nvPr/>
            </p:nvSpPr>
            <p:spPr>
              <a:xfrm>
                <a:off x="0" y="5973009"/>
                <a:ext cx="8686800" cy="690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Some other common units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, which are units of force that are normalized so that the weight of 1 kg is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CCBFB1-073E-C3B4-2C08-C25387C54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73009"/>
                <a:ext cx="8686800" cy="690830"/>
              </a:xfrm>
              <a:prstGeom prst="rect">
                <a:avLst/>
              </a:prstGeom>
              <a:blipFill>
                <a:blip r:embed="rId3"/>
                <a:stretch>
                  <a:fillRect l="-421" t="-3540" b="-1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7651A7-FEF8-810A-B5EE-8831B9B0A4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437508"/>
                  </p:ext>
                </p:extLst>
              </p:nvPr>
            </p:nvGraphicFramePr>
            <p:xfrm>
              <a:off x="810610" y="6663839"/>
              <a:ext cx="7065580" cy="52679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2790">
                      <a:extLst>
                        <a:ext uri="{9D8B030D-6E8A-4147-A177-3AD203B41FA5}">
                          <a16:colId xmlns:a16="http://schemas.microsoft.com/office/drawing/2014/main" val="1623680519"/>
                        </a:ext>
                      </a:extLst>
                    </a:gridCol>
                    <a:gridCol w="3532790">
                      <a:extLst>
                        <a:ext uri="{9D8B030D-6E8A-4147-A177-3AD203B41FA5}">
                          <a16:colId xmlns:a16="http://schemas.microsoft.com/office/drawing/2014/main" val="1368690942"/>
                        </a:ext>
                      </a:extLst>
                    </a:gridCol>
                  </a:tblGrid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 system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5802773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(scientific)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5108045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(engineering)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9.806 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7918421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CGS (scientific)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𝑑𝑦𝑛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3886444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CGS (engineering)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980.6 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72073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English Engineering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32.174 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37089820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English Absolute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𝑝𝑜𝑢𝑛𝑑𝑎𝑙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47769508"/>
                      </a:ext>
                    </a:extLst>
                  </a:tr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British Gravitational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6868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𝑠𝑙𝑢𝑔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482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7651A7-FEF8-810A-B5EE-8831B9B0A4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437508"/>
                  </p:ext>
                </p:extLst>
              </p:nvPr>
            </p:nvGraphicFramePr>
            <p:xfrm>
              <a:off x="810610" y="6663839"/>
              <a:ext cx="7065580" cy="52679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2790">
                      <a:extLst>
                        <a:ext uri="{9D8B030D-6E8A-4147-A177-3AD203B41FA5}">
                          <a16:colId xmlns:a16="http://schemas.microsoft.com/office/drawing/2014/main" val="1623680519"/>
                        </a:ext>
                      </a:extLst>
                    </a:gridCol>
                    <a:gridCol w="3532790">
                      <a:extLst>
                        <a:ext uri="{9D8B030D-6E8A-4147-A177-3AD203B41FA5}">
                          <a16:colId xmlns:a16="http://schemas.microsoft.com/office/drawing/2014/main" val="1368690942"/>
                        </a:ext>
                      </a:extLst>
                    </a:gridCol>
                  </a:tblGrid>
                  <a:tr h="586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 system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1042" r="-690" b="-8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5802773"/>
                      </a:ext>
                    </a:extLst>
                  </a:tr>
                  <a:tr h="6126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(scientific)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96040" r="-690" b="-663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108045"/>
                      </a:ext>
                    </a:extLst>
                  </a:tr>
                  <a:tr h="687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 (engineering)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175221" r="-690" b="-4929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7918421"/>
                      </a:ext>
                    </a:extLst>
                  </a:tr>
                  <a:tr h="6588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CGS (scientific)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287963" r="-690" b="-415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886444"/>
                      </a:ext>
                    </a:extLst>
                  </a:tr>
                  <a:tr h="687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CGS (engineering)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370796" r="-690" b="-297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2073"/>
                      </a:ext>
                    </a:extLst>
                  </a:tr>
                  <a:tr h="687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English Engineering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470796" r="-690" b="-197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089820"/>
                      </a:ext>
                    </a:extLst>
                  </a:tr>
                  <a:tr h="6582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English Absolute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597222" r="-690" b="-106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7769508"/>
                      </a:ext>
                    </a:extLst>
                  </a:tr>
                  <a:tr h="6878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British Gravitational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45" t="-666372" r="-690" b="-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4482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145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483</Words>
  <Application>Microsoft Office PowerPoint</Application>
  <PresentationFormat>Custom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Roosa</dc:creator>
  <cp:lastModifiedBy>William Roosa</cp:lastModifiedBy>
  <cp:revision>2</cp:revision>
  <dcterms:created xsi:type="dcterms:W3CDTF">2024-08-20T15:24:36Z</dcterms:created>
  <dcterms:modified xsi:type="dcterms:W3CDTF">2024-08-21T17:19:10Z</dcterms:modified>
</cp:coreProperties>
</file>