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ntroduction" id="{46ABEB66-E44A-47B6-A2B3-23606B8834D4}">
          <p14:sldIdLst>
            <p14:sldId id="258"/>
            <p14:sldId id="259"/>
            <p14:sldId id="260"/>
          </p14:sldIdLst>
        </p14:section>
        <p14:section name="Chapter 2: MATLAB" id="{465AB567-21E0-4AC2-A2F4-6921787F4A08}">
          <p14:sldIdLst>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0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8/21/2024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Similar to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163785" y="184148"/>
            <a:ext cx="6376874" cy="830997"/>
          </a:xfrm>
          <a:prstGeom prst="rect">
            <a:avLst/>
          </a:prstGeom>
          <a:noFill/>
        </p:spPr>
        <p:txBody>
          <a:bodyPr wrap="none" rtlCol="0">
            <a:spAutoFit/>
          </a:bodyPr>
          <a:lstStyle/>
          <a:p>
            <a:r>
              <a:rPr lang="en-US" sz="4800" dirty="0"/>
              <a:t>Chapter 1: Introduction</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xmlns="">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xmlns="">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xmlns="">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5" name="TextBox 4">
            <a:extLst>
              <a:ext uri="{FF2B5EF4-FFF2-40B4-BE49-F238E27FC236}">
                <a16:creationId xmlns:a16="http://schemas.microsoft.com/office/drawing/2014/main" id="{FED2FCD1-7A1A-4FC3-048D-BE72F224F034}"/>
              </a:ext>
            </a:extLst>
          </p:cNvPr>
          <p:cNvSpPr txBox="1"/>
          <p:nvPr/>
        </p:nvSpPr>
        <p:spPr>
          <a:xfrm>
            <a:off x="0" y="5302587"/>
            <a:ext cx="8686799" cy="646331"/>
          </a:xfrm>
          <a:prstGeom prst="rect">
            <a:avLst/>
          </a:prstGeom>
          <a:noFill/>
        </p:spPr>
        <p:txBody>
          <a:bodyPr wrap="square" rtlCol="0">
            <a:spAutoFit/>
          </a:bodyPr>
          <a:lstStyle/>
          <a:p>
            <a:r>
              <a:rPr lang="en-US" dirty="0"/>
              <a:t>Cancellation error: comes when there is a massive difference between the expected and calculated answers</a:t>
            </a:r>
          </a:p>
        </p:txBody>
      </p:sp>
      <p:pic>
        <p:nvPicPr>
          <p:cNvPr id="11" name="Picture 10">
            <a:extLst>
              <a:ext uri="{FF2B5EF4-FFF2-40B4-BE49-F238E27FC236}">
                <a16:creationId xmlns:a16="http://schemas.microsoft.com/office/drawing/2014/main" id="{6B714752-ECD8-4721-CB7C-34DF35A4F1F7}"/>
              </a:ext>
            </a:extLst>
          </p:cNvPr>
          <p:cNvPicPr>
            <a:picLocks noChangeAspect="1"/>
          </p:cNvPicPr>
          <p:nvPr/>
        </p:nvPicPr>
        <p:blipFill>
          <a:blip r:embed="rId3"/>
          <a:stretch>
            <a:fillRect/>
          </a:stretch>
        </p:blipFill>
        <p:spPr>
          <a:xfrm>
            <a:off x="0" y="6519273"/>
            <a:ext cx="5368159" cy="1696906"/>
          </a:xfrm>
          <a:prstGeom prst="rect">
            <a:avLst/>
          </a:prstGeom>
        </p:spPr>
      </p:pic>
      <p:sp>
        <p:nvSpPr>
          <p:cNvPr id="12" name="TextBox 11">
            <a:extLst>
              <a:ext uri="{FF2B5EF4-FFF2-40B4-BE49-F238E27FC236}">
                <a16:creationId xmlns:a16="http://schemas.microsoft.com/office/drawing/2014/main" id="{3C19F3E8-3355-EB75-4611-AB2D2F6A9D4C}"/>
              </a:ext>
            </a:extLst>
          </p:cNvPr>
          <p:cNvSpPr txBox="1"/>
          <p:nvPr/>
        </p:nvSpPr>
        <p:spPr>
          <a:xfrm>
            <a:off x="0" y="6149941"/>
            <a:ext cx="7755778" cy="369332"/>
          </a:xfrm>
          <a:prstGeom prst="rect">
            <a:avLst/>
          </a:prstGeom>
          <a:noFill/>
        </p:spPr>
        <p:txBody>
          <a:bodyPr wrap="none" rtlCol="0">
            <a:spAutoFit/>
          </a:bodyPr>
          <a:lstStyle/>
          <a:p>
            <a:r>
              <a:rPr lang="en-US" dirty="0"/>
              <a:t>EX: consider a situation when your square root function only goes to 4 digits</a:t>
            </a:r>
          </a:p>
        </p:txBody>
      </p:sp>
      <p:sp>
        <p:nvSpPr>
          <p:cNvPr id="15" name="TextBox 14">
            <a:extLst>
              <a:ext uri="{FF2B5EF4-FFF2-40B4-BE49-F238E27FC236}">
                <a16:creationId xmlns:a16="http://schemas.microsoft.com/office/drawing/2014/main" id="{2A8FC4C5-F84D-FFCA-4947-56E64E04D775}"/>
              </a:ext>
            </a:extLst>
          </p:cNvPr>
          <p:cNvSpPr txBox="1"/>
          <p:nvPr/>
        </p:nvSpPr>
        <p:spPr>
          <a:xfrm>
            <a:off x="5517932" y="6684579"/>
            <a:ext cx="3019096" cy="1200329"/>
          </a:xfrm>
          <a:prstGeom prst="rect">
            <a:avLst/>
          </a:prstGeom>
          <a:noFill/>
        </p:spPr>
        <p:txBody>
          <a:bodyPr wrap="square" rtlCol="0">
            <a:spAutoFit/>
          </a:bodyPr>
          <a:lstStyle/>
          <a:p>
            <a:r>
              <a:rPr lang="en-US" dirty="0"/>
              <a:t>One solution is only off by 0.04%, but due to a cancelation error, the other one is off by 100%</a:t>
            </a:r>
          </a:p>
        </p:txBody>
      </p:sp>
      <p:sp>
        <p:nvSpPr>
          <p:cNvPr id="20" name="TextBox 19">
            <a:extLst>
              <a:ext uri="{FF2B5EF4-FFF2-40B4-BE49-F238E27FC236}">
                <a16:creationId xmlns:a16="http://schemas.microsoft.com/office/drawing/2014/main" id="{82B24E08-03FB-7A2D-CA91-080F6FE001B3}"/>
              </a:ext>
            </a:extLst>
          </p:cNvPr>
          <p:cNvSpPr txBox="1"/>
          <p:nvPr/>
        </p:nvSpPr>
        <p:spPr>
          <a:xfrm>
            <a:off x="378372" y="8529145"/>
            <a:ext cx="5667577" cy="369332"/>
          </a:xfrm>
          <a:prstGeom prst="rect">
            <a:avLst/>
          </a:prstGeom>
          <a:noFill/>
        </p:spPr>
        <p:txBody>
          <a:bodyPr wrap="none" rtlCol="0">
            <a:spAutoFit/>
          </a:bodyPr>
          <a:lstStyle/>
          <a:p>
            <a:r>
              <a:rPr lang="en-US" dirty="0"/>
              <a:t>You can reformulate the equation to get a better answer</a:t>
            </a:r>
          </a:p>
        </p:txBody>
      </p:sp>
      <p:pic>
        <p:nvPicPr>
          <p:cNvPr id="22" name="Picture 21">
            <a:extLst>
              <a:ext uri="{FF2B5EF4-FFF2-40B4-BE49-F238E27FC236}">
                <a16:creationId xmlns:a16="http://schemas.microsoft.com/office/drawing/2014/main" id="{09D4244F-20D7-255B-12C0-B1186C1803A3}"/>
              </a:ext>
            </a:extLst>
          </p:cNvPr>
          <p:cNvPicPr>
            <a:picLocks noChangeAspect="1"/>
          </p:cNvPicPr>
          <p:nvPr/>
        </p:nvPicPr>
        <p:blipFill>
          <a:blip r:embed="rId4"/>
          <a:stretch>
            <a:fillRect/>
          </a:stretch>
        </p:blipFill>
        <p:spPr>
          <a:xfrm>
            <a:off x="1499789" y="8860416"/>
            <a:ext cx="5687219" cy="2152950"/>
          </a:xfrm>
          <a:prstGeom prst="rect">
            <a:avLst/>
          </a:prstGeom>
        </p:spPr>
      </p:pic>
      <p:sp>
        <p:nvSpPr>
          <p:cNvPr id="23" name="TextBox 22">
            <a:extLst>
              <a:ext uri="{FF2B5EF4-FFF2-40B4-BE49-F238E27FC236}">
                <a16:creationId xmlns:a16="http://schemas.microsoft.com/office/drawing/2014/main" id="{91BB28B4-B097-FBA5-F0DD-45DF107CF08E}"/>
              </a:ext>
            </a:extLst>
          </p:cNvPr>
          <p:cNvSpPr txBox="1"/>
          <p:nvPr/>
        </p:nvSpPr>
        <p:spPr>
          <a:xfrm>
            <a:off x="283779" y="11241680"/>
            <a:ext cx="8119242" cy="646331"/>
          </a:xfrm>
          <a:prstGeom prst="rect">
            <a:avLst/>
          </a:prstGeom>
          <a:noFill/>
        </p:spPr>
        <p:txBody>
          <a:bodyPr wrap="square" rtlCol="0">
            <a:spAutoFit/>
          </a:bodyPr>
          <a:lstStyle/>
          <a:p>
            <a:r>
              <a:rPr lang="en-US" dirty="0"/>
              <a:t>This may not be very useful now because most function in the computer have a higher accuracy, but later, for differential equations, this becomes more useful</a:t>
            </a:r>
          </a:p>
        </p:txBody>
      </p:sp>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6371039"/>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6955362"/>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77243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8862805"/>
            <a:ext cx="4343400" cy="1200329"/>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8416981"/>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10508957"/>
            <a:ext cx="4343400" cy="1477328"/>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p:txBody>
      </p:sp>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3"/>
          <a:stretch>
            <a:fillRect/>
          </a:stretch>
        </p:blipFill>
        <p:spPr>
          <a:xfrm>
            <a:off x="922283" y="4056932"/>
            <a:ext cx="6842234" cy="2346492"/>
          </a:xfrm>
          <a:prstGeom prst="rect">
            <a:avLst/>
          </a:prstGeom>
        </p:spPr>
      </p:pic>
      <p:sp>
        <p:nvSpPr>
          <p:cNvPr id="8" name="TextBox 7">
            <a:extLst>
              <a:ext uri="{FF2B5EF4-FFF2-40B4-BE49-F238E27FC236}">
                <a16:creationId xmlns:a16="http://schemas.microsoft.com/office/drawing/2014/main" id="{C399CD43-C12F-933C-5620-AEBDA7B44BFF}"/>
              </a:ext>
            </a:extLst>
          </p:cNvPr>
          <p:cNvSpPr txBox="1"/>
          <p:nvPr/>
        </p:nvSpPr>
        <p:spPr>
          <a:xfrm>
            <a:off x="0" y="-1153"/>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1" y="695862"/>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4"/>
          <a:stretch>
            <a:fillRect/>
          </a:stretch>
        </p:blipFill>
        <p:spPr>
          <a:xfrm>
            <a:off x="4707557" y="526276"/>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2" y="3039678"/>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5"/>
          <a:stretch>
            <a:fillRect/>
          </a:stretch>
        </p:blipFill>
        <p:spPr>
          <a:xfrm>
            <a:off x="189188" y="2129888"/>
            <a:ext cx="3862552" cy="1819579"/>
          </a:xfrm>
          <a:prstGeom prst="rect">
            <a:avLst/>
          </a:prstGeom>
        </p:spPr>
      </p:pic>
    </p:spTree>
    <p:extLst>
      <p:ext uri="{BB962C8B-B14F-4D97-AF65-F5344CB8AC3E}">
        <p14:creationId xmlns:p14="http://schemas.microsoft.com/office/powerpoint/2010/main" val="26681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EC3F7-6ABD-2435-C5D2-7489825E90EB}"/>
              </a:ext>
            </a:extLst>
          </p:cNvPr>
          <p:cNvSpPr txBox="1"/>
          <p:nvPr/>
        </p:nvSpPr>
        <p:spPr>
          <a:xfrm>
            <a:off x="1710179" y="215679"/>
            <a:ext cx="5266442" cy="830997"/>
          </a:xfrm>
          <a:prstGeom prst="rect">
            <a:avLst/>
          </a:prstGeom>
          <a:noFill/>
        </p:spPr>
        <p:txBody>
          <a:bodyPr wrap="none" rtlCol="0">
            <a:spAutoFit/>
          </a:bodyPr>
          <a:lstStyle/>
          <a:p>
            <a:r>
              <a:rPr lang="en-US" sz="4800" dirty="0"/>
              <a:t>Chapter 2: MATLAB</a:t>
            </a:r>
          </a:p>
        </p:txBody>
      </p:sp>
      <p:sp>
        <p:nvSpPr>
          <p:cNvPr id="3" name="TextBox 2">
            <a:extLst>
              <a:ext uri="{FF2B5EF4-FFF2-40B4-BE49-F238E27FC236}">
                <a16:creationId xmlns:a16="http://schemas.microsoft.com/office/drawing/2014/main" id="{B38A0FE9-6808-5F34-0F94-FC132651BBD2}"/>
              </a:ext>
            </a:extLst>
          </p:cNvPr>
          <p:cNvSpPr txBox="1"/>
          <p:nvPr/>
        </p:nvSpPr>
        <p:spPr>
          <a:xfrm>
            <a:off x="0" y="1046676"/>
            <a:ext cx="7554825" cy="6740307"/>
          </a:xfrm>
          <a:prstGeom prst="rect">
            <a:avLst/>
          </a:prstGeom>
          <a:noFill/>
        </p:spPr>
        <p:txBody>
          <a:bodyPr wrap="none" rtlCol="0">
            <a:spAutoFit/>
          </a:bodyPr>
          <a:lstStyle/>
          <a:p>
            <a:r>
              <a:rPr lang="en-US" dirty="0"/>
              <a:t>Variables</a:t>
            </a:r>
          </a:p>
          <a:p>
            <a:pPr marL="285750" indent="-285750">
              <a:buFont typeface="Arial" panose="020B0604020202020204" pitchFamily="34" charset="0"/>
              <a:buChar char="•"/>
            </a:pPr>
            <a:r>
              <a:rPr lang="en-US" dirty="0"/>
              <a:t>Can store numbers, strings or unknown quantities</a:t>
            </a:r>
          </a:p>
          <a:p>
            <a:pPr marL="285750" indent="-285750">
              <a:buFont typeface="Arial" panose="020B0604020202020204" pitchFamily="34" charset="0"/>
              <a:buChar char="•"/>
            </a:pPr>
            <a:r>
              <a:rPr lang="en-US" dirty="0"/>
              <a:t>Variable names operate like python, assignments are like python as well</a:t>
            </a:r>
          </a:p>
          <a:p>
            <a:pPr marL="285750" indent="-285750">
              <a:buFont typeface="Arial" panose="020B0604020202020204" pitchFamily="34" charset="0"/>
              <a:buChar char="•"/>
            </a:pPr>
            <a:r>
              <a:rPr lang="en-US" dirty="0"/>
              <a:t>Globally defined</a:t>
            </a:r>
          </a:p>
          <a:p>
            <a:pPr marL="285750" indent="-285750">
              <a:buFont typeface="Arial" panose="020B0604020202020204" pitchFamily="34" charset="0"/>
              <a:buChar char="•"/>
            </a:pPr>
            <a:r>
              <a:rPr lang="en-US" dirty="0"/>
              <a:t>Floats are double by default</a:t>
            </a:r>
          </a:p>
          <a:p>
            <a:pPr marL="285750" indent="-285750">
              <a:buFont typeface="Arial" panose="020B0604020202020204" pitchFamily="34" charset="0"/>
              <a:buChar char="•"/>
            </a:pPr>
            <a:endParaRPr lang="en-US" dirty="0"/>
          </a:p>
          <a:p>
            <a:r>
              <a:rPr lang="en-US" dirty="0"/>
              <a:t>Operators</a:t>
            </a:r>
          </a:p>
          <a:p>
            <a:pPr marL="285750" indent="-285750">
              <a:buFont typeface="Arial" panose="020B0604020202020204" pitchFamily="34" charset="0"/>
              <a:buChar char="•"/>
            </a:pPr>
            <a:r>
              <a:rPr lang="en-US" dirty="0"/>
              <a:t>‘+’ addition</a:t>
            </a:r>
          </a:p>
          <a:p>
            <a:pPr marL="285750" indent="-285750">
              <a:buFont typeface="Arial" panose="020B0604020202020204" pitchFamily="34" charset="0"/>
              <a:buChar char="•"/>
            </a:pPr>
            <a:r>
              <a:rPr lang="en-US" dirty="0"/>
              <a:t>‘-’ subtraction</a:t>
            </a:r>
          </a:p>
          <a:p>
            <a:pPr marL="285750" indent="-285750">
              <a:buFont typeface="Arial" panose="020B0604020202020204" pitchFamily="34" charset="0"/>
              <a:buChar char="•"/>
            </a:pPr>
            <a:r>
              <a:rPr lang="en-US" dirty="0"/>
              <a:t>‘*’ multiplication</a:t>
            </a:r>
          </a:p>
          <a:p>
            <a:pPr marL="285750" indent="-285750">
              <a:buFont typeface="Arial" panose="020B0604020202020204" pitchFamily="34" charset="0"/>
              <a:buChar char="•"/>
            </a:pPr>
            <a:r>
              <a:rPr lang="en-US" dirty="0"/>
              <a:t>‘/’ division</a:t>
            </a:r>
          </a:p>
          <a:p>
            <a:pPr marL="285750" indent="-285750">
              <a:buFont typeface="Arial" panose="020B0604020202020204" pitchFamily="34" charset="0"/>
              <a:buChar char="•"/>
            </a:pPr>
            <a:r>
              <a:rPr lang="en-US" dirty="0"/>
              <a:t>‘^’ exponentiation</a:t>
            </a:r>
          </a:p>
          <a:p>
            <a:pPr marL="285750" indent="-285750">
              <a:buFont typeface="Arial" panose="020B0604020202020204" pitchFamily="34" charset="0"/>
              <a:buChar char="•"/>
            </a:pPr>
            <a:endParaRPr lang="en-US" dirty="0"/>
          </a:p>
          <a:p>
            <a:r>
              <a:rPr lang="en-US" dirty="0"/>
              <a:t>Syntax special variables</a:t>
            </a:r>
          </a:p>
          <a:p>
            <a:pPr marL="285750" indent="-285750">
              <a:buFont typeface="Arial" panose="020B0604020202020204" pitchFamily="34" charset="0"/>
              <a:buChar char="•"/>
            </a:pPr>
            <a:r>
              <a:rPr lang="en-US" dirty="0"/>
              <a:t>‘ans’ used to store the result of an expression</a:t>
            </a:r>
          </a:p>
          <a:p>
            <a:pPr marL="285750" indent="-285750">
              <a:buFont typeface="Arial" panose="020B0604020202020204" pitchFamily="34" charset="0"/>
              <a:buChar char="•"/>
            </a:pPr>
            <a:r>
              <a:rPr lang="en-US" dirty="0"/>
              <a:t>‘clock’ variable that contains the current time</a:t>
            </a:r>
          </a:p>
          <a:p>
            <a:pPr marL="285750" indent="-285750">
              <a:buFont typeface="Arial" panose="020B0604020202020204" pitchFamily="34" charset="0"/>
              <a:buChar char="•"/>
            </a:pPr>
            <a:r>
              <a:rPr lang="en-US" dirty="0"/>
              <a:t>‘date’ contains the current day</a:t>
            </a:r>
          </a:p>
          <a:p>
            <a:pPr marL="285750" indent="-285750">
              <a:buFont typeface="Arial" panose="020B0604020202020204" pitchFamily="34" charset="0"/>
              <a:buChar char="•"/>
            </a:pPr>
            <a:r>
              <a:rPr lang="en-US" dirty="0"/>
              <a:t>‘i’ sqrt(-1)</a:t>
            </a:r>
          </a:p>
          <a:p>
            <a:pPr marL="285750" indent="-285750">
              <a:buFont typeface="Arial" panose="020B0604020202020204" pitchFamily="34" charset="0"/>
              <a:buChar char="•"/>
            </a:pPr>
            <a:r>
              <a:rPr lang="en-US" dirty="0"/>
              <a:t>‘Inf’ when a number exceeds the maximum or minimum number</a:t>
            </a:r>
          </a:p>
          <a:p>
            <a:pPr marL="742950" lvl="1" indent="-285750">
              <a:buFont typeface="Arial" panose="020B0604020202020204" pitchFamily="34" charset="0"/>
              <a:buChar char="•"/>
            </a:pPr>
            <a:r>
              <a:rPr lang="en-US" dirty="0"/>
              <a:t>&gt;1.7E308 or &lt;-1.7E308</a:t>
            </a:r>
          </a:p>
          <a:p>
            <a:pPr marL="285750" indent="-285750">
              <a:buFont typeface="Arial" panose="020B0604020202020204" pitchFamily="34" charset="0"/>
              <a:buChar char="•"/>
            </a:pPr>
            <a:r>
              <a:rPr lang="en-US" dirty="0"/>
              <a:t>‘j’ sqrt(-1)</a:t>
            </a:r>
          </a:p>
          <a:p>
            <a:pPr marL="285750" indent="-285750">
              <a:buFont typeface="Arial" panose="020B0604020202020204" pitchFamily="34" charset="0"/>
              <a:buChar char="•"/>
            </a:pPr>
            <a:r>
              <a:rPr lang="en-US" dirty="0"/>
              <a:t>‘NaN’ stands for not a number</a:t>
            </a:r>
          </a:p>
          <a:p>
            <a:pPr marL="742950" lvl="1" indent="-285750">
              <a:buFont typeface="Arial" panose="020B0604020202020204" pitchFamily="34" charset="0"/>
              <a:buChar char="•"/>
            </a:pPr>
            <a:r>
              <a:rPr lang="en-US" dirty="0"/>
              <a:t>Usually, the result of an undefined math operation (0/0 or log(-2))</a:t>
            </a:r>
          </a:p>
          <a:p>
            <a:pPr marL="285750" indent="-285750">
              <a:buFont typeface="Arial" panose="020B0604020202020204" pitchFamily="34" charset="0"/>
              <a:buChar char="•"/>
            </a:pPr>
            <a:r>
              <a:rPr lang="en-US" dirty="0"/>
              <a:t>‘pi’ pi to 15 sig digits</a:t>
            </a:r>
          </a:p>
        </p:txBody>
      </p:sp>
      <p:pic>
        <p:nvPicPr>
          <p:cNvPr id="5" name="Picture 4">
            <a:extLst>
              <a:ext uri="{FF2B5EF4-FFF2-40B4-BE49-F238E27FC236}">
                <a16:creationId xmlns:a16="http://schemas.microsoft.com/office/drawing/2014/main" id="{C373702F-BCA4-ADAB-8CFC-8D59DCFB2F2B}"/>
              </a:ext>
            </a:extLst>
          </p:cNvPr>
          <p:cNvPicPr>
            <a:picLocks noChangeAspect="1"/>
          </p:cNvPicPr>
          <p:nvPr/>
        </p:nvPicPr>
        <p:blipFill>
          <a:blip r:embed="rId2"/>
          <a:stretch>
            <a:fillRect/>
          </a:stretch>
        </p:blipFill>
        <p:spPr>
          <a:xfrm>
            <a:off x="649528" y="8029040"/>
            <a:ext cx="6905297" cy="3688139"/>
          </a:xfrm>
          <a:prstGeom prst="rect">
            <a:avLst/>
          </a:prstGeom>
        </p:spPr>
      </p:pic>
    </p:spTree>
    <p:extLst>
      <p:ext uri="{BB962C8B-B14F-4D97-AF65-F5344CB8AC3E}">
        <p14:creationId xmlns:p14="http://schemas.microsoft.com/office/powerpoint/2010/main" val="244350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BF43-1270-4988-9A69-7F4A9212BA13}"/>
              </a:ext>
            </a:extLst>
          </p:cNvPr>
          <p:cNvPicPr>
            <a:picLocks noChangeAspect="1"/>
          </p:cNvPicPr>
          <p:nvPr/>
        </p:nvPicPr>
        <p:blipFill>
          <a:blip r:embed="rId2"/>
          <a:stretch>
            <a:fillRect/>
          </a:stretch>
        </p:blipFill>
        <p:spPr>
          <a:xfrm>
            <a:off x="2375830" y="105405"/>
            <a:ext cx="3935139" cy="3540882"/>
          </a:xfrm>
          <a:prstGeom prst="rect">
            <a:avLst/>
          </a:prstGeom>
        </p:spPr>
      </p:pic>
      <p:pic>
        <p:nvPicPr>
          <p:cNvPr id="7" name="Picture 6">
            <a:extLst>
              <a:ext uri="{FF2B5EF4-FFF2-40B4-BE49-F238E27FC236}">
                <a16:creationId xmlns:a16="http://schemas.microsoft.com/office/drawing/2014/main" id="{B11B3BC2-D5D5-F664-29E8-FBA51CE6ACDE}"/>
              </a:ext>
            </a:extLst>
          </p:cNvPr>
          <p:cNvPicPr>
            <a:picLocks noChangeAspect="1"/>
          </p:cNvPicPr>
          <p:nvPr/>
        </p:nvPicPr>
        <p:blipFill>
          <a:blip r:embed="rId3"/>
          <a:stretch>
            <a:fillRect/>
          </a:stretch>
        </p:blipFill>
        <p:spPr>
          <a:xfrm>
            <a:off x="0" y="3768761"/>
            <a:ext cx="8686800" cy="2636492"/>
          </a:xfrm>
          <a:prstGeom prst="rect">
            <a:avLst/>
          </a:prstGeom>
        </p:spPr>
      </p:pic>
      <p:sp>
        <p:nvSpPr>
          <p:cNvPr id="8" name="TextBox 7">
            <a:extLst>
              <a:ext uri="{FF2B5EF4-FFF2-40B4-BE49-F238E27FC236}">
                <a16:creationId xmlns:a16="http://schemas.microsoft.com/office/drawing/2014/main" id="{DF04E402-9DE9-73DC-5745-EBC5C88BA713}"/>
              </a:ext>
            </a:extLst>
          </p:cNvPr>
          <p:cNvSpPr txBox="1"/>
          <p:nvPr/>
        </p:nvSpPr>
        <p:spPr>
          <a:xfrm>
            <a:off x="0" y="7092262"/>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 semicolon at the end of a line to prevent it from printing on the command line</a:t>
            </a:r>
          </a:p>
          <a:p>
            <a:pPr marL="285750" indent="-285750">
              <a:buFont typeface="Arial" panose="020B0604020202020204" pitchFamily="34" charset="0"/>
              <a:buChar char="•"/>
            </a:pPr>
            <a:r>
              <a:rPr lang="en-US" dirty="0"/>
              <a:t>Use ‘%’ to comment</a:t>
            </a:r>
          </a:p>
          <a:p>
            <a:pPr marL="285750" indent="-285750">
              <a:buFont typeface="Arial" panose="020B0604020202020204" pitchFamily="34" charset="0"/>
              <a:buChar char="•"/>
            </a:pPr>
            <a:r>
              <a:rPr lang="en-US" dirty="0"/>
              <a:t>Use ‘%%’ to designate sections</a:t>
            </a:r>
          </a:p>
        </p:txBody>
      </p:sp>
      <p:sp>
        <p:nvSpPr>
          <p:cNvPr id="9" name="TextBox 8">
            <a:extLst>
              <a:ext uri="{FF2B5EF4-FFF2-40B4-BE49-F238E27FC236}">
                <a16:creationId xmlns:a16="http://schemas.microsoft.com/office/drawing/2014/main" id="{FBBFAFBF-8BF7-2899-492A-ECB482595691}"/>
              </a:ext>
            </a:extLst>
          </p:cNvPr>
          <p:cNvSpPr txBox="1"/>
          <p:nvPr/>
        </p:nvSpPr>
        <p:spPr>
          <a:xfrm>
            <a:off x="0" y="6629795"/>
            <a:ext cx="1560042" cy="461665"/>
          </a:xfrm>
          <a:prstGeom prst="rect">
            <a:avLst/>
          </a:prstGeom>
          <a:noFill/>
        </p:spPr>
        <p:txBody>
          <a:bodyPr wrap="none" rtlCol="0">
            <a:spAutoFit/>
          </a:bodyPr>
          <a:lstStyle/>
          <a:p>
            <a:r>
              <a:rPr lang="en-US" sz="2400" dirty="0"/>
              <a:t>Some Tips</a:t>
            </a:r>
          </a:p>
        </p:txBody>
      </p:sp>
    </p:spTree>
    <p:extLst>
      <p:ext uri="{BB962C8B-B14F-4D97-AF65-F5344CB8AC3E}">
        <p14:creationId xmlns:p14="http://schemas.microsoft.com/office/powerpoint/2010/main" val="32953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76E8-040E-34F4-315D-92C6FF39AC8B}"/>
              </a:ext>
            </a:extLst>
          </p:cNvPr>
          <p:cNvSpPr txBox="1"/>
          <p:nvPr/>
        </p:nvSpPr>
        <p:spPr>
          <a:xfrm>
            <a:off x="0" y="0"/>
            <a:ext cx="3443956" cy="523220"/>
          </a:xfrm>
          <a:prstGeom prst="rect">
            <a:avLst/>
          </a:prstGeom>
          <a:noFill/>
        </p:spPr>
        <p:txBody>
          <a:bodyPr wrap="none" rtlCol="0">
            <a:spAutoFit/>
          </a:bodyPr>
          <a:lstStyle/>
          <a:p>
            <a:r>
              <a:rPr lang="en-US" sz="2800" dirty="0"/>
              <a:t>Matrices and Vectors</a:t>
            </a:r>
          </a:p>
        </p:txBody>
      </p:sp>
      <p:sp>
        <p:nvSpPr>
          <p:cNvPr id="3" name="TextBox 2">
            <a:extLst>
              <a:ext uri="{FF2B5EF4-FFF2-40B4-BE49-F238E27FC236}">
                <a16:creationId xmlns:a16="http://schemas.microsoft.com/office/drawing/2014/main" id="{7ED9BEFA-0357-8C60-116E-72B7EA619A73}"/>
              </a:ext>
            </a:extLst>
          </p:cNvPr>
          <p:cNvSpPr txBox="1"/>
          <p:nvPr/>
        </p:nvSpPr>
        <p:spPr>
          <a:xfrm>
            <a:off x="1" y="523220"/>
            <a:ext cx="4343400" cy="2862322"/>
          </a:xfrm>
          <a:prstGeom prst="rect">
            <a:avLst/>
          </a:prstGeom>
          <a:noFill/>
        </p:spPr>
        <p:txBody>
          <a:bodyPr wrap="square" rtlCol="0">
            <a:spAutoFit/>
          </a:bodyPr>
          <a:lstStyle/>
          <a:p>
            <a:r>
              <a:rPr lang="en-US" dirty="0"/>
              <a:t>Creating vectors</a:t>
            </a:r>
          </a:p>
          <a:p>
            <a:pPr marL="285750" indent="-285750">
              <a:buFont typeface="Arial" panose="020B0604020202020204" pitchFamily="34" charset="0"/>
              <a:buChar char="•"/>
            </a:pPr>
            <a:r>
              <a:rPr lang="en-US" dirty="0"/>
              <a:t>Creating a row vector: v = [1, 2, 3]</a:t>
            </a:r>
          </a:p>
          <a:p>
            <a:pPr marL="285750" indent="-285750">
              <a:buFont typeface="Arial" panose="020B0604020202020204" pitchFamily="34" charset="0"/>
              <a:buChar char="•"/>
            </a:pPr>
            <a:r>
              <a:rPr lang="en-US" dirty="0"/>
              <a:t>Creating a column vector: v=[1; 2;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larger vector:</a:t>
            </a:r>
          </a:p>
          <a:p>
            <a:pPr marL="742950" lvl="1" indent="-285750">
              <a:buFont typeface="Arial" panose="020B0604020202020204" pitchFamily="34" charset="0"/>
              <a:buChar char="•"/>
            </a:pPr>
            <a:r>
              <a:rPr lang="en-US" dirty="0"/>
              <a:t>v = [start:step:stop]</a:t>
            </a:r>
          </a:p>
          <a:p>
            <a:pPr marL="1200150" lvl="2" indent="-285750">
              <a:buFont typeface="Arial" panose="020B0604020202020204" pitchFamily="34" charset="0"/>
              <a:buChar char="•"/>
            </a:pPr>
            <a:r>
              <a:rPr lang="en-US" dirty="0"/>
              <a:t>The stop is inclusive</a:t>
            </a:r>
          </a:p>
          <a:p>
            <a:pPr marL="742950" lvl="1" indent="-285750">
              <a:buFont typeface="Arial" panose="020B0604020202020204" pitchFamily="34" charset="0"/>
              <a:buChar char="•"/>
            </a:pPr>
            <a:r>
              <a:rPr lang="en-US" dirty="0"/>
              <a:t>v = Linspace(start, stop, # of indices)</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CAF3E1B-1BAF-FFCD-2508-8D6B70807EDB}"/>
              </a:ext>
            </a:extLst>
          </p:cNvPr>
          <p:cNvSpPr txBox="1"/>
          <p:nvPr/>
        </p:nvSpPr>
        <p:spPr>
          <a:xfrm>
            <a:off x="4343399" y="0"/>
            <a:ext cx="4343400" cy="3972910"/>
          </a:xfrm>
          <a:prstGeom prst="rect">
            <a:avLst/>
          </a:prstGeom>
          <a:noFill/>
        </p:spPr>
        <p:txBody>
          <a:bodyPr wrap="square" rtlCol="0">
            <a:spAutoFit/>
          </a:bodyPr>
          <a:lstStyle/>
          <a:p>
            <a:endParaRPr lang="en-US"/>
          </a:p>
          <a:p>
            <a:r>
              <a:rPr lang="en-US"/>
              <a:t>Transposing Vectors</a:t>
            </a:r>
          </a:p>
          <a:p>
            <a:pPr marL="285750" indent="-285750">
              <a:buFont typeface="Arial" panose="020B0604020202020204" pitchFamily="34" charset="0"/>
              <a:buChar char="•"/>
            </a:pPr>
            <a:r>
              <a:rPr lang="en-US"/>
              <a:t>v = v’</a:t>
            </a:r>
          </a:p>
          <a:p>
            <a:pPr marL="285750" indent="-285750">
              <a:buFont typeface="Arial" panose="020B0604020202020204" pitchFamily="34" charset="0"/>
              <a:buChar char="•"/>
            </a:pPr>
            <a:endParaRPr lang="en-US"/>
          </a:p>
          <a:p>
            <a:r>
              <a:rPr lang="en-US"/>
              <a:t>Some Vector info</a:t>
            </a:r>
          </a:p>
          <a:p>
            <a:pPr marL="285750" indent="-285750">
              <a:buFont typeface="Arial" panose="020B0604020202020204" pitchFamily="34" charset="0"/>
              <a:buChar char="•"/>
            </a:pPr>
            <a:r>
              <a:rPr lang="en-US"/>
              <a:t>Get a certain value from a vector</a:t>
            </a:r>
          </a:p>
          <a:p>
            <a:pPr marL="742950" lvl="1" indent="-285750">
              <a:buFont typeface="Arial" panose="020B0604020202020204" pitchFamily="34" charset="0"/>
              <a:buChar char="•"/>
            </a:pPr>
            <a:r>
              <a:rPr lang="en-US"/>
              <a:t>v(index)</a:t>
            </a:r>
          </a:p>
          <a:p>
            <a:pPr marL="1200150" lvl="2" indent="-285750">
              <a:buFont typeface="Arial" panose="020B0604020202020204" pitchFamily="34" charset="0"/>
              <a:buChar char="•"/>
            </a:pPr>
            <a:r>
              <a:rPr lang="en-US"/>
              <a:t>Indices start at 1, not 0</a:t>
            </a:r>
          </a:p>
          <a:p>
            <a:pPr marL="285750" indent="-285750">
              <a:buFont typeface="Arial" panose="020B0604020202020204" pitchFamily="34" charset="0"/>
              <a:buChar char="•"/>
            </a:pPr>
            <a:r>
              <a:rPr lang="en-US"/>
              <a:t>Max and min</a:t>
            </a:r>
          </a:p>
          <a:p>
            <a:pPr marL="742950" lvl="1" indent="-285750">
              <a:buFont typeface="Arial" panose="020B0604020202020204" pitchFamily="34" charset="0"/>
              <a:buChar char="•"/>
            </a:pPr>
            <a:r>
              <a:rPr lang="en-US"/>
              <a:t>[value, index] = max(v)</a:t>
            </a:r>
          </a:p>
          <a:p>
            <a:pPr marL="742950" lvl="1" indent="-285750">
              <a:buFont typeface="Arial" panose="020B0604020202020204" pitchFamily="34" charset="0"/>
              <a:buChar char="•"/>
            </a:pPr>
            <a:r>
              <a:rPr lang="en-US"/>
              <a:t>[value, index] = min(v)</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Length</a:t>
            </a:r>
          </a:p>
          <a:p>
            <a:pPr marL="742950" lvl="1" indent="-285750">
              <a:buFont typeface="Arial" panose="020B0604020202020204" pitchFamily="34" charset="0"/>
              <a:buChar char="•"/>
            </a:pPr>
            <a:r>
              <a:rPr lang="en-US"/>
              <a:t>v_length = length(v)</a:t>
            </a:r>
            <a:endParaRPr lang="en-US" dirty="0"/>
          </a:p>
        </p:txBody>
      </p:sp>
      <p:sp>
        <p:nvSpPr>
          <p:cNvPr id="5" name="TextBox 4">
            <a:extLst>
              <a:ext uri="{FF2B5EF4-FFF2-40B4-BE49-F238E27FC236}">
                <a16:creationId xmlns:a16="http://schemas.microsoft.com/office/drawing/2014/main" id="{9A1E4592-42AC-B3CE-E77F-50799EBD8089}"/>
              </a:ext>
            </a:extLst>
          </p:cNvPr>
          <p:cNvSpPr txBox="1"/>
          <p:nvPr/>
        </p:nvSpPr>
        <p:spPr>
          <a:xfrm>
            <a:off x="0" y="4099035"/>
            <a:ext cx="4343399" cy="6740307"/>
          </a:xfrm>
          <a:prstGeom prst="rect">
            <a:avLst/>
          </a:prstGeom>
          <a:noFill/>
        </p:spPr>
        <p:txBody>
          <a:bodyPr wrap="square" rtlCol="0">
            <a:spAutoFit/>
          </a:bodyPr>
          <a:lstStyle/>
          <a:p>
            <a:r>
              <a:rPr lang="en-US" dirty="0"/>
              <a:t>Creating Matrices</a:t>
            </a:r>
          </a:p>
          <a:p>
            <a:pPr marL="285750" indent="-285750">
              <a:buFont typeface="Arial" panose="020B0604020202020204" pitchFamily="34" charset="0"/>
              <a:buChar char="•"/>
            </a:pPr>
            <a:r>
              <a:rPr lang="en-US" dirty="0"/>
              <a:t>M = [1, 2, 3; 4, 5, 6]</a:t>
            </a:r>
          </a:p>
          <a:p>
            <a:pPr marL="742950" lvl="1" indent="-285750">
              <a:buFont typeface="Arial" panose="020B0604020202020204" pitchFamily="34" charset="0"/>
              <a:buChar char="•"/>
            </a:pPr>
            <a:r>
              <a:rPr lang="en-US" dirty="0"/>
              <a:t>To make matrices easier to read in the code, use ‘…’ after the row, and proceed to the next row. This will make it so your matrix looks as it functions in the code.</a:t>
            </a:r>
          </a:p>
          <a:p>
            <a:pPr marL="285750" indent="-285750">
              <a:buFont typeface="Arial" panose="020B0604020202020204" pitchFamily="34" charset="0"/>
              <a:buChar char="•"/>
            </a:pPr>
            <a:r>
              <a:rPr lang="en-US" dirty="0"/>
              <a:t>You can also create them by using vector variables</a:t>
            </a:r>
          </a:p>
          <a:p>
            <a:pPr marL="742950" lvl="1" indent="-285750">
              <a:buFont typeface="Arial" panose="020B0604020202020204" pitchFamily="34" charset="0"/>
              <a:buChar char="•"/>
            </a:pPr>
            <a:r>
              <a:rPr lang="en-US" dirty="0"/>
              <a:t>M = [r1; r2; r3]</a:t>
            </a:r>
          </a:p>
          <a:p>
            <a:pPr marL="285750" indent="-285750">
              <a:buFont typeface="Arial" panose="020B0604020202020204" pitchFamily="34" charset="0"/>
              <a:buChar char="•"/>
            </a:pPr>
            <a:r>
              <a:rPr lang="en-US" dirty="0"/>
              <a:t>Or you can make them with a collection of columns</a:t>
            </a:r>
          </a:p>
          <a:p>
            <a:pPr marL="742950" lvl="1" indent="-285750">
              <a:buFont typeface="Arial" panose="020B0604020202020204" pitchFamily="34" charset="0"/>
              <a:buChar char="•"/>
            </a:pPr>
            <a:r>
              <a:rPr lang="en-US" dirty="0"/>
              <a:t>M = [c1, c2, c3]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sequences: </a:t>
            </a:r>
          </a:p>
          <a:p>
            <a:pPr marL="742950" lvl="1" indent="-285750">
              <a:buFont typeface="Arial" panose="020B0604020202020204" pitchFamily="34" charset="0"/>
              <a:buChar char="•"/>
            </a:pPr>
            <a:r>
              <a:rPr lang="en-US" dirty="0"/>
              <a:t>M = [start:step:stop;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all 1’s or 0’s</a:t>
            </a:r>
          </a:p>
          <a:p>
            <a:pPr marL="742950" lvl="1" indent="-285750">
              <a:buFont typeface="Arial" panose="020B0604020202020204" pitchFamily="34" charset="0"/>
              <a:buChar char="•"/>
            </a:pPr>
            <a:r>
              <a:rPr lang="en-US" dirty="0"/>
              <a:t>M = ones(height, width)</a:t>
            </a:r>
          </a:p>
          <a:p>
            <a:pPr marL="742950" lvl="1" indent="-285750">
              <a:buFont typeface="Arial" panose="020B0604020202020204" pitchFamily="34" charset="0"/>
              <a:buChar char="•"/>
            </a:pPr>
            <a:r>
              <a:rPr lang="en-US" dirty="0"/>
              <a:t>M = zeros(height,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matrix</a:t>
            </a:r>
          </a:p>
          <a:p>
            <a:pPr marL="742950" lvl="1" indent="-285750">
              <a:buFont typeface="Arial" panose="020B0604020202020204" pitchFamily="34" charset="0"/>
              <a:buChar char="•"/>
            </a:pPr>
            <a:r>
              <a:rPr lang="en-US" dirty="0"/>
              <a:t>M = eye(size)</a:t>
            </a:r>
          </a:p>
          <a:p>
            <a:endParaRPr lang="en-US" dirty="0"/>
          </a:p>
        </p:txBody>
      </p:sp>
      <p:sp>
        <p:nvSpPr>
          <p:cNvPr id="6" name="TextBox 5">
            <a:extLst>
              <a:ext uri="{FF2B5EF4-FFF2-40B4-BE49-F238E27FC236}">
                <a16:creationId xmlns:a16="http://schemas.microsoft.com/office/drawing/2014/main" id="{AB7AF678-5CA7-584F-7AAC-5C0C912AA300}"/>
              </a:ext>
            </a:extLst>
          </p:cNvPr>
          <p:cNvSpPr txBox="1"/>
          <p:nvPr/>
        </p:nvSpPr>
        <p:spPr>
          <a:xfrm>
            <a:off x="4343399" y="4099035"/>
            <a:ext cx="3799053" cy="2862322"/>
          </a:xfrm>
          <a:prstGeom prst="rect">
            <a:avLst/>
          </a:prstGeom>
          <a:noFill/>
        </p:spPr>
        <p:txBody>
          <a:bodyPr wrap="none" rtlCol="0">
            <a:spAutoFit/>
          </a:bodyPr>
          <a:lstStyle/>
          <a:p>
            <a:r>
              <a:rPr lang="en-US" dirty="0"/>
              <a:t>Accessing info from matrices</a:t>
            </a:r>
          </a:p>
          <a:p>
            <a:pPr marL="285750" indent="-285750">
              <a:buFont typeface="Arial" panose="020B0604020202020204" pitchFamily="34" charset="0"/>
              <a:buChar char="•"/>
            </a:pPr>
            <a:r>
              <a:rPr lang="en-US" dirty="0"/>
              <a:t>M(row,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Retrieving a row or column</a:t>
            </a:r>
          </a:p>
          <a:p>
            <a:pPr marL="742950" lvl="1" indent="-285750">
              <a:buFont typeface="Arial" panose="020B0604020202020204" pitchFamily="34" charset="0"/>
              <a:buChar char="•"/>
            </a:pPr>
            <a:r>
              <a:rPr lang="en-US" dirty="0"/>
              <a:t>M(row, :)</a:t>
            </a:r>
          </a:p>
          <a:p>
            <a:pPr marL="742950" lvl="1" indent="-285750">
              <a:buFont typeface="Arial" panose="020B0604020202020204" pitchFamily="34" charset="0"/>
              <a:buChar char="•"/>
            </a:pPr>
            <a:r>
              <a:rPr lang="en-US" dirty="0"/>
              <a:t>M(:, column)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the size of a matrix</a:t>
            </a:r>
          </a:p>
          <a:p>
            <a:pPr marL="742950" lvl="1" indent="-285750">
              <a:buFont typeface="Arial" panose="020B0604020202020204" pitchFamily="34" charset="0"/>
              <a:buChar char="•"/>
            </a:pPr>
            <a:r>
              <a:rPr lang="en-US" dirty="0"/>
              <a:t>result = size(M)</a:t>
            </a:r>
          </a:p>
          <a:p>
            <a:pPr marL="1200150" lvl="2" indent="-285750">
              <a:buFont typeface="Arial" panose="020B0604020202020204" pitchFamily="34" charset="0"/>
              <a:buChar char="•"/>
            </a:pPr>
            <a:r>
              <a:rPr lang="en-US" dirty="0"/>
              <a:t>Given as ‘rows columns’</a:t>
            </a:r>
          </a:p>
        </p:txBody>
      </p:sp>
      <p:cxnSp>
        <p:nvCxnSpPr>
          <p:cNvPr id="8" name="Straight Connector 7">
            <a:extLst>
              <a:ext uri="{FF2B5EF4-FFF2-40B4-BE49-F238E27FC236}">
                <a16:creationId xmlns:a16="http://schemas.microsoft.com/office/drawing/2014/main" id="{34529296-EE7B-CCFD-71AA-33F001E5DFB8}"/>
              </a:ext>
            </a:extLst>
          </p:cNvPr>
          <p:cNvCxnSpPr>
            <a:cxnSpLocks/>
          </p:cNvCxnSpPr>
          <p:nvPr/>
        </p:nvCxnSpPr>
        <p:spPr>
          <a:xfrm>
            <a:off x="0" y="3908762"/>
            <a:ext cx="8686799" cy="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72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1180</Words>
  <Application>Microsoft Office PowerPoint</Application>
  <PresentationFormat>Custom</PresentationFormat>
  <Paragraphs>164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2</cp:revision>
  <dcterms:created xsi:type="dcterms:W3CDTF">2024-08-21T00:42:40Z</dcterms:created>
  <dcterms:modified xsi:type="dcterms:W3CDTF">2024-08-21T20:22:38Z</dcterms:modified>
</cp:coreProperties>
</file>