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0C089DAD-EC75-4744-9686-29F60CBAF411}">
          <p14:sldIdLst>
            <p14:sldId id="256"/>
          </p14:sldIdLst>
        </p14:section>
        <p14:section name="Thermo I Review" id="{01BB8FAE-AAD8-422E-919F-A649F4AEC57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AED55-8BAE-4B19-998F-5B176F3E9E20}" v="11" dt="2024-08-20T15:48:05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0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0B6AED55-8BAE-4B19-998F-5B176F3E9E20}"/>
    <pc:docChg chg="custSel addSld modSld addSection modSection">
      <pc:chgData name="William Roosa" userId="b17c6545b7781650" providerId="LiveId" clId="{0B6AED55-8BAE-4B19-998F-5B176F3E9E20}" dt="2024-08-20T15:50:26.326" v="586" actId="17846"/>
      <pc:docMkLst>
        <pc:docMk/>
      </pc:docMkLst>
      <pc:sldChg chg="addSp delSp modSp new mod">
        <pc:chgData name="William Roosa" userId="b17c6545b7781650" providerId="LiveId" clId="{0B6AED55-8BAE-4B19-998F-5B176F3E9E20}" dt="2024-08-20T15:49:33.679" v="584" actId="1076"/>
        <pc:sldMkLst>
          <pc:docMk/>
          <pc:sldMk cId="379575282" sldId="256"/>
        </pc:sldMkLst>
        <pc:spChg chg="del">
          <ac:chgData name="William Roosa" userId="b17c6545b7781650" providerId="LiveId" clId="{0B6AED55-8BAE-4B19-998F-5B176F3E9E20}" dt="2024-08-20T15:28:49.437" v="3" actId="478"/>
          <ac:spMkLst>
            <pc:docMk/>
            <pc:sldMk cId="379575282" sldId="256"/>
            <ac:spMk id="2" creationId="{9F0EFB57-BAE8-E66C-B293-2EB7C402DBE7}"/>
          </ac:spMkLst>
        </pc:spChg>
        <pc:spChg chg="del">
          <ac:chgData name="William Roosa" userId="b17c6545b7781650" providerId="LiveId" clId="{0B6AED55-8BAE-4B19-998F-5B176F3E9E20}" dt="2024-08-20T15:28:51.820" v="4" actId="478"/>
          <ac:spMkLst>
            <pc:docMk/>
            <pc:sldMk cId="379575282" sldId="256"/>
            <ac:spMk id="3" creationId="{D6CFED82-EC40-2856-485B-A215B6652AF2}"/>
          </ac:spMkLst>
        </pc:spChg>
        <pc:spChg chg="add mod">
          <ac:chgData name="William Roosa" userId="b17c6545b7781650" providerId="LiveId" clId="{0B6AED55-8BAE-4B19-998F-5B176F3E9E20}" dt="2024-08-20T15:34:37.978" v="20" actId="1076"/>
          <ac:spMkLst>
            <pc:docMk/>
            <pc:sldMk cId="379575282" sldId="256"/>
            <ac:spMk id="4" creationId="{BC533898-6677-410E-C428-807D5CA6F31F}"/>
          </ac:spMkLst>
        </pc:spChg>
        <pc:spChg chg="add mod">
          <ac:chgData name="William Roosa" userId="b17c6545b7781650" providerId="LiveId" clId="{0B6AED55-8BAE-4B19-998F-5B176F3E9E20}" dt="2024-08-20T15:43:41.181" v="164" actId="20577"/>
          <ac:spMkLst>
            <pc:docMk/>
            <pc:sldMk cId="379575282" sldId="256"/>
            <ac:spMk id="5" creationId="{50976B51-861A-F187-BB13-BED0020164DE}"/>
          </ac:spMkLst>
        </pc:spChg>
        <pc:spChg chg="add mod">
          <ac:chgData name="William Roosa" userId="b17c6545b7781650" providerId="LiveId" clId="{0B6AED55-8BAE-4B19-998F-5B176F3E9E20}" dt="2024-08-20T15:45:26.423" v="289" actId="20577"/>
          <ac:spMkLst>
            <pc:docMk/>
            <pc:sldMk cId="379575282" sldId="256"/>
            <ac:spMk id="6" creationId="{C0961E81-FB2A-AD98-5068-7D03A519CB9B}"/>
          </ac:spMkLst>
        </pc:spChg>
        <pc:spChg chg="add mod">
          <ac:chgData name="William Roosa" userId="b17c6545b7781650" providerId="LiveId" clId="{0B6AED55-8BAE-4B19-998F-5B176F3E9E20}" dt="2024-08-20T15:49:33.679" v="584" actId="1076"/>
          <ac:spMkLst>
            <pc:docMk/>
            <pc:sldMk cId="379575282" sldId="256"/>
            <ac:spMk id="7" creationId="{462F4550-111B-2CDD-A29C-676FF9FAF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BDB0B-0E15-448B-8EBC-9EB4315D497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33898-6677-410E-C428-807D5CA6F31F}"/>
              </a:ext>
            </a:extLst>
          </p:cNvPr>
          <p:cNvSpPr txBox="1"/>
          <p:nvPr/>
        </p:nvSpPr>
        <p:spPr>
          <a:xfrm>
            <a:off x="2712697" y="0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76B51-861A-F187-BB13-BED0020164DE}"/>
              </a:ext>
            </a:extLst>
          </p:cNvPr>
          <p:cNvSpPr txBox="1"/>
          <p:nvPr/>
        </p:nvSpPr>
        <p:spPr>
          <a:xfrm>
            <a:off x="319093" y="113925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8:00-9:15 AM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61E81-FB2A-AD98-5068-7D03A519CB9B}"/>
              </a:ext>
            </a:extLst>
          </p:cNvPr>
          <p:cNvSpPr txBox="1"/>
          <p:nvPr/>
        </p:nvSpPr>
        <p:spPr>
          <a:xfrm>
            <a:off x="319093" y="2173574"/>
            <a:ext cx="3087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Jeetain Mittal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862-1920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Jeetain@tamu.edu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Monday 2:00-3:00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appointment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F4550-111B-2CDD-A29C-676FF9FAF0C4}"/>
              </a:ext>
            </a:extLst>
          </p:cNvPr>
          <p:cNvSpPr txBox="1"/>
          <p:nvPr/>
        </p:nvSpPr>
        <p:spPr>
          <a:xfrm>
            <a:off x="4066527" y="1896574"/>
            <a:ext cx="430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Teaching Assistants: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Reagan Kutter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regankk@tamu.edu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Friday 1:45-2:45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Ashish Shyam Tangade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ashish.tangade@tamu.edu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Wednesday 4:00-5:00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185C-09C6-EE8E-FAB3-25CDC1DF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1" y="8699308"/>
            <a:ext cx="6164317" cy="319223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761EF4-9D27-1E43-D380-32B8151F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79571"/>
              </p:ext>
            </p:extLst>
          </p:nvPr>
        </p:nvGraphicFramePr>
        <p:xfrm>
          <a:off x="747547" y="5257963"/>
          <a:ext cx="7191705" cy="287483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Participation/Quizzes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75348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1:00-3:00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5A6FA2-144E-2DA5-23EB-BC9BB9AE6E00}"/>
              </a:ext>
            </a:extLst>
          </p:cNvPr>
          <p:cNvSpPr txBox="1"/>
          <p:nvPr/>
        </p:nvSpPr>
        <p:spPr>
          <a:xfrm>
            <a:off x="145135" y="4632909"/>
            <a:ext cx="206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Grading Info</a:t>
            </a:r>
          </a:p>
        </p:txBody>
      </p:sp>
    </p:spTree>
    <p:extLst>
      <p:ext uri="{BB962C8B-B14F-4D97-AF65-F5344CB8AC3E}">
        <p14:creationId xmlns:p14="http://schemas.microsoft.com/office/powerpoint/2010/main" val="37957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26FCDE-C890-DD09-74D4-7824AE683CED}"/>
              </a:ext>
            </a:extLst>
          </p:cNvPr>
          <p:cNvSpPr txBox="1"/>
          <p:nvPr/>
        </p:nvSpPr>
        <p:spPr>
          <a:xfrm>
            <a:off x="141889" y="0"/>
            <a:ext cx="49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Law of Thermodynamics: Energy is conserved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85109-E4B1-B894-6847-AE2D7A2AE442}"/>
                  </a:ext>
                </a:extLst>
              </p:cNvPr>
              <p:cNvSpPr txBox="1"/>
              <p:nvPr/>
            </p:nvSpPr>
            <p:spPr>
              <a:xfrm>
                <a:off x="629188" y="1043538"/>
                <a:ext cx="2861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85109-E4B1-B894-6847-AE2D7A2AE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8" y="1043538"/>
                <a:ext cx="286144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95474-7FC6-46ED-2BBE-DCF663C8D2B1}"/>
                  </a:ext>
                </a:extLst>
              </p:cNvPr>
              <p:cNvSpPr txBox="1"/>
              <p:nvPr/>
            </p:nvSpPr>
            <p:spPr>
              <a:xfrm>
                <a:off x="629187" y="1535981"/>
                <a:ext cx="2861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95474-7FC6-46ED-2BBE-DCF663C8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7" y="1535981"/>
                <a:ext cx="286144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9F80A6-BC84-B22D-FB77-C756B476D604}"/>
              </a:ext>
            </a:extLst>
          </p:cNvPr>
          <p:cNvSpPr txBox="1"/>
          <p:nvPr/>
        </p:nvSpPr>
        <p:spPr>
          <a:xfrm>
            <a:off x="311896" y="612651"/>
            <a:ext cx="34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Balance on closed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8303D-6DE7-E2D9-1FE4-96EA26570064}"/>
                  </a:ext>
                </a:extLst>
              </p:cNvPr>
              <p:cNvSpPr txBox="1"/>
              <p:nvPr/>
            </p:nvSpPr>
            <p:spPr>
              <a:xfrm>
                <a:off x="3996559" y="1320537"/>
                <a:ext cx="1831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8303D-6DE7-E2D9-1FE4-96EA26570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59" y="1320537"/>
                <a:ext cx="183120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D4FAB44-138C-8AC0-7E06-77DB893A0538}"/>
              </a:ext>
            </a:extLst>
          </p:cNvPr>
          <p:cNvSpPr txBox="1"/>
          <p:nvPr/>
        </p:nvSpPr>
        <p:spPr>
          <a:xfrm>
            <a:off x="311896" y="2151535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EDE70-FB7D-25F0-01FC-115C0EDC030B}"/>
                  </a:ext>
                </a:extLst>
              </p:cNvPr>
              <p:cNvSpPr txBox="1"/>
              <p:nvPr/>
            </p:nvSpPr>
            <p:spPr>
              <a:xfrm>
                <a:off x="461222" y="2698109"/>
                <a:ext cx="19525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EDE70-FB7D-25F0-01FC-115C0EDC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2698109"/>
                <a:ext cx="19525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405ED-8B15-F622-4301-4D4DCE7AE793}"/>
                  </a:ext>
                </a:extLst>
              </p:cNvPr>
              <p:cNvSpPr txBox="1"/>
              <p:nvPr/>
            </p:nvSpPr>
            <p:spPr>
              <a:xfrm>
                <a:off x="461222" y="3269270"/>
                <a:ext cx="36846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405ED-8B15-F622-4301-4D4DCE7A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3269270"/>
                <a:ext cx="36846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E0761-2DF9-28B7-4B4C-D942F38F6F42}"/>
                  </a:ext>
                </a:extLst>
              </p:cNvPr>
              <p:cNvSpPr txBox="1"/>
              <p:nvPr/>
            </p:nvSpPr>
            <p:spPr>
              <a:xfrm>
                <a:off x="461222" y="3823268"/>
                <a:ext cx="257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E0761-2DF9-28B7-4B4C-D942F38F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3823268"/>
                <a:ext cx="25737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40CF7A-8A0B-1BF4-D66E-DCEBE0ABBB9E}"/>
                  </a:ext>
                </a:extLst>
              </p:cNvPr>
              <p:cNvSpPr txBox="1"/>
              <p:nvPr/>
            </p:nvSpPr>
            <p:spPr>
              <a:xfrm>
                <a:off x="461222" y="6186440"/>
                <a:ext cx="6081469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40CF7A-8A0B-1BF4-D66E-DCEBE0AB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6186440"/>
                <a:ext cx="6081469" cy="703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AD68CF-94F3-E313-7646-1C879E819226}"/>
              </a:ext>
            </a:extLst>
          </p:cNvPr>
          <p:cNvSpPr txBox="1"/>
          <p:nvPr/>
        </p:nvSpPr>
        <p:spPr>
          <a:xfrm>
            <a:off x="311895" y="4567959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Balance on open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06860-D0A4-61F1-1745-BFD39ACC97ED}"/>
                  </a:ext>
                </a:extLst>
              </p:cNvPr>
              <p:cNvSpPr txBox="1"/>
              <p:nvPr/>
            </p:nvSpPr>
            <p:spPr>
              <a:xfrm>
                <a:off x="461222" y="5170833"/>
                <a:ext cx="3229377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06860-D0A4-61F1-1745-BFD39ACC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5170833"/>
                <a:ext cx="3229377" cy="703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1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412EA-A745-70D3-0474-2AA487727866}"/>
              </a:ext>
            </a:extLst>
          </p:cNvPr>
          <p:cNvSpPr txBox="1"/>
          <p:nvPr/>
        </p:nvSpPr>
        <p:spPr>
          <a:xfrm>
            <a:off x="266022" y="4202351"/>
            <a:ext cx="505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Temperature through changes in 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042-8807-3137-65EA-095DFE833F10}"/>
                  </a:ext>
                </a:extLst>
              </p:cNvPr>
              <p:cNvSpPr txBox="1"/>
              <p:nvPr/>
            </p:nvSpPr>
            <p:spPr>
              <a:xfrm>
                <a:off x="143854" y="4665606"/>
                <a:ext cx="8292014" cy="58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𝐼𝐶𝑃𝐻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𝑀𝐶𝑃𝐻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042-8807-3137-65EA-095DFE833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4665606"/>
                <a:ext cx="8292014" cy="584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CEEFCB-24BC-5835-8EDE-9D11924E9454}"/>
                  </a:ext>
                </a:extLst>
              </p:cNvPr>
              <p:cNvSpPr txBox="1"/>
              <p:nvPr/>
            </p:nvSpPr>
            <p:spPr>
              <a:xfrm>
                <a:off x="266022" y="5521641"/>
                <a:ext cx="2208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CEEFCB-24BC-5835-8EDE-9D11924E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2" y="5521641"/>
                <a:ext cx="2208361" cy="298415"/>
              </a:xfrm>
              <a:prstGeom prst="rect">
                <a:avLst/>
              </a:prstGeom>
              <a:blipFill>
                <a:blip r:embed="rId3"/>
                <a:stretch>
                  <a:fillRect l="-2210" r="-359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052EEE-CF46-4C9E-4578-B7DE5C32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95" y="5888734"/>
            <a:ext cx="6206246" cy="3189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FB473-7DFA-D159-410B-99A987C513D0}"/>
              </a:ext>
            </a:extLst>
          </p:cNvPr>
          <p:cNvSpPr txBox="1"/>
          <p:nvPr/>
        </p:nvSpPr>
        <p:spPr>
          <a:xfrm>
            <a:off x="0" y="161800"/>
            <a:ext cx="558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Volume and constant Pressure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07D3-3E3A-B6E3-A873-A01592E6C705}"/>
                  </a:ext>
                </a:extLst>
              </p:cNvPr>
              <p:cNvSpPr txBox="1"/>
              <p:nvPr/>
            </p:nvSpPr>
            <p:spPr>
              <a:xfrm>
                <a:off x="149326" y="715798"/>
                <a:ext cx="247042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07D3-3E3A-B6E3-A873-A01592E6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6" y="715798"/>
                <a:ext cx="2470425" cy="1019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2EF994-869A-F335-31D9-F05475A89FFD}"/>
                  </a:ext>
                </a:extLst>
              </p:cNvPr>
              <p:cNvSpPr txBox="1"/>
              <p:nvPr/>
            </p:nvSpPr>
            <p:spPr>
              <a:xfrm>
                <a:off x="3583133" y="664459"/>
                <a:ext cx="247042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2EF994-869A-F335-31D9-F05475A8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33" y="664459"/>
                <a:ext cx="2470425" cy="1019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7F629-13DA-6B1C-8AB3-F6B81EB3201B}"/>
                  </a:ext>
                </a:extLst>
              </p:cNvPr>
              <p:cNvSpPr txBox="1"/>
              <p:nvPr/>
            </p:nvSpPr>
            <p:spPr>
              <a:xfrm>
                <a:off x="143854" y="2401816"/>
                <a:ext cx="3823996" cy="700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7F629-13DA-6B1C-8AB3-F6B81EB3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2401816"/>
                <a:ext cx="3823996" cy="700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3F6BA0-964F-4E31-7856-19D6AD89F148}"/>
              </a:ext>
            </a:extLst>
          </p:cNvPr>
          <p:cNvSpPr txBox="1"/>
          <p:nvPr/>
        </p:nvSpPr>
        <p:spPr>
          <a:xfrm>
            <a:off x="143854" y="1931971"/>
            <a:ext cx="44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Dependence on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21679-3447-D9C2-7D1A-32A220A7665C}"/>
                  </a:ext>
                </a:extLst>
              </p:cNvPr>
              <p:cNvSpPr txBox="1"/>
              <p:nvPr/>
            </p:nvSpPr>
            <p:spPr>
              <a:xfrm>
                <a:off x="143854" y="3372772"/>
                <a:ext cx="6042680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𝐼𝐶𝑃𝐻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21679-3447-D9C2-7D1A-32A220A7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3372772"/>
                <a:ext cx="6042680" cy="876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4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83AC6-BD66-38F0-B2F7-C173A4CF5D83}"/>
              </a:ext>
            </a:extLst>
          </p:cNvPr>
          <p:cNvSpPr txBox="1"/>
          <p:nvPr/>
        </p:nvSpPr>
        <p:spPr>
          <a:xfrm>
            <a:off x="160420" y="192505"/>
            <a:ext cx="3493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Equations of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CC31A-91B1-1421-1646-89BBEAA90A1B}"/>
              </a:ext>
            </a:extLst>
          </p:cNvPr>
          <p:cNvSpPr txBox="1"/>
          <p:nvPr/>
        </p:nvSpPr>
        <p:spPr>
          <a:xfrm>
            <a:off x="160420" y="857490"/>
            <a:ext cx="19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Gibbs’ Phase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BE7B2-672B-52A4-7658-7D9CEACD22F9}"/>
                  </a:ext>
                </a:extLst>
              </p:cNvPr>
              <p:cNvSpPr txBox="1"/>
              <p:nvPr/>
            </p:nvSpPr>
            <p:spPr>
              <a:xfrm>
                <a:off x="449178" y="1254333"/>
                <a:ext cx="1740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BE7B2-672B-52A4-7658-7D9CEACD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8" y="1254333"/>
                <a:ext cx="1740220" cy="276999"/>
              </a:xfrm>
              <a:prstGeom prst="rect">
                <a:avLst/>
              </a:prstGeom>
              <a:blipFill>
                <a:blip r:embed="rId2"/>
                <a:stretch>
                  <a:fillRect l="-3158" r="-28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2ACB007-CB86-E858-CA30-8C85CC6A6203}"/>
              </a:ext>
            </a:extLst>
          </p:cNvPr>
          <p:cNvSpPr txBox="1"/>
          <p:nvPr/>
        </p:nvSpPr>
        <p:spPr>
          <a:xfrm>
            <a:off x="2518611" y="1208166"/>
            <a:ext cx="470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r>
              <a:rPr lang="en-US" dirty="0"/>
              <a:t> = Number of phases, N = number of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F587D-BEC4-7ACF-22A8-E19AD9C5F7B0}"/>
              </a:ext>
            </a:extLst>
          </p:cNvPr>
          <p:cNvSpPr txBox="1"/>
          <p:nvPr/>
        </p:nvSpPr>
        <p:spPr>
          <a:xfrm>
            <a:off x="160420" y="1549699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Gas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697D7-E6DE-6555-17F4-1EAEA83EB146}"/>
                  </a:ext>
                </a:extLst>
              </p:cNvPr>
              <p:cNvSpPr txBox="1"/>
              <p:nvPr/>
            </p:nvSpPr>
            <p:spPr>
              <a:xfrm>
                <a:off x="289108" y="1900375"/>
                <a:ext cx="14499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697D7-E6DE-6555-17F4-1EAEA83EB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08" y="1900375"/>
                <a:ext cx="14499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A6052B-B7BB-6C9F-D891-9679438B900D}"/>
              </a:ext>
            </a:extLst>
          </p:cNvPr>
          <p:cNvSpPr txBox="1"/>
          <p:nvPr/>
        </p:nvSpPr>
        <p:spPr>
          <a:xfrm>
            <a:off x="160420" y="2423595"/>
            <a:ext cx="536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Q, W, U, and H for reversible, closed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D8B6A-FB13-53F8-5692-9D4BAB71D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89" y="2873137"/>
            <a:ext cx="7450640" cy="447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A9FA8-4164-FCDA-4DA9-8EC729B95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7501745"/>
            <a:ext cx="7620000" cy="45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F5A0EF-2DE5-EA1C-36DF-52840078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71" y="298225"/>
            <a:ext cx="2084934" cy="14771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A66BD-39E7-C39B-5050-F7E87606AFA5}"/>
                  </a:ext>
                </a:extLst>
              </p:cNvPr>
              <p:cNvSpPr txBox="1"/>
              <p:nvPr/>
            </p:nvSpPr>
            <p:spPr>
              <a:xfrm>
                <a:off x="4511760" y="590210"/>
                <a:ext cx="1124347" cy="893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A66BD-39E7-C39B-5050-F7E87606A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0" y="590210"/>
                <a:ext cx="1124347" cy="893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6499CB-6D9A-A494-9BA0-22BC4FE194E4}"/>
              </a:ext>
            </a:extLst>
          </p:cNvPr>
          <p:cNvSpPr txBox="1"/>
          <p:nvPr/>
        </p:nvSpPr>
        <p:spPr>
          <a:xfrm>
            <a:off x="121553" y="1925053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Gasses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87EF2-D718-F462-865D-225BF7993F0C}"/>
                  </a:ext>
                </a:extLst>
              </p:cNvPr>
              <p:cNvSpPr txBox="1"/>
              <p:nvPr/>
            </p:nvSpPr>
            <p:spPr>
              <a:xfrm>
                <a:off x="517238" y="2536446"/>
                <a:ext cx="104579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87EF2-D718-F462-865D-225BF799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8" y="2536446"/>
                <a:ext cx="1045799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E3EC90-4AD1-EC3C-04C5-C6AEB1FD8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407" y="4952874"/>
            <a:ext cx="3400900" cy="3591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FD727-3D92-176D-0DD5-789A70C2A7B7}"/>
              </a:ext>
            </a:extLst>
          </p:cNvPr>
          <p:cNvSpPr txBox="1"/>
          <p:nvPr/>
        </p:nvSpPr>
        <p:spPr>
          <a:xfrm>
            <a:off x="155695" y="5427271"/>
            <a:ext cx="332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 der Waals Equation of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9F1EA-C970-DFBB-2E71-4D3F73E0661F}"/>
              </a:ext>
            </a:extLst>
          </p:cNvPr>
          <p:cNvSpPr txBox="1"/>
          <p:nvPr/>
        </p:nvSpPr>
        <p:spPr>
          <a:xfrm>
            <a:off x="128506" y="3377645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Virial equation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EBA860-8C8C-AFD6-E16C-2ED23DB53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95" y="3824951"/>
            <a:ext cx="3827110" cy="1041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0DFCB-6FE9-F5B2-7482-4F73E31943CE}"/>
                  </a:ext>
                </a:extLst>
              </p:cNvPr>
              <p:cNvSpPr txBox="1"/>
              <p:nvPr/>
            </p:nvSpPr>
            <p:spPr>
              <a:xfrm>
                <a:off x="517238" y="5750264"/>
                <a:ext cx="212058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0DFCB-6FE9-F5B2-7482-4F73E31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8" y="5750264"/>
                <a:ext cx="212058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AD64645-B5C8-06D5-3BFB-03D7A9719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93" y="6916132"/>
            <a:ext cx="4471043" cy="147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356728-E566-5206-6018-1BEA8D9CC03E}"/>
              </a:ext>
            </a:extLst>
          </p:cNvPr>
          <p:cNvSpPr txBox="1"/>
          <p:nvPr/>
        </p:nvSpPr>
        <p:spPr>
          <a:xfrm>
            <a:off x="155695" y="4952874"/>
            <a:ext cx="343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Cubic Equations of 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1D8C0D-440D-5974-D0FF-AB6CE8CA3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8746006"/>
            <a:ext cx="8686800" cy="33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07CA4-31E0-42C7-9D85-A69253946193}"/>
              </a:ext>
            </a:extLst>
          </p:cNvPr>
          <p:cNvSpPr txBox="1"/>
          <p:nvPr/>
        </p:nvSpPr>
        <p:spPr>
          <a:xfrm>
            <a:off x="160421" y="256674"/>
            <a:ext cx="1372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2294F-F769-BD5F-9382-42A4AFA274DD}"/>
              </a:ext>
            </a:extLst>
          </p:cNvPr>
          <p:cNvSpPr txBox="1"/>
          <p:nvPr/>
        </p:nvSpPr>
        <p:spPr>
          <a:xfrm>
            <a:off x="160421" y="898358"/>
            <a:ext cx="484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law: energy has different amounts of quality</a:t>
            </a:r>
          </a:p>
          <a:p>
            <a:r>
              <a:rPr lang="en-US" dirty="0"/>
              <a:t>	EX: Work is more useful than heat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E77F1-B621-D94B-7C8D-196C9DC0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153"/>
            <a:ext cx="8686800" cy="539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AC620-26FA-6021-4230-2C367DAC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7177963"/>
            <a:ext cx="2086266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3EA9D-B100-F7F9-96AC-591E68405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1" y="7699498"/>
            <a:ext cx="4841967" cy="1403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71C80-D6A5-0BD5-F2A9-A674CC07D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32" y="7942758"/>
            <a:ext cx="3534268" cy="394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31B680-88D2-4E07-769C-4625843E8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529" y="9914708"/>
            <a:ext cx="207674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DD984-579E-4E6A-4A06-E8BBF9A9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3" y="328371"/>
            <a:ext cx="1866243" cy="682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912DA-0813-AE7B-84F4-A49E7371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3" y="1652700"/>
            <a:ext cx="2755457" cy="858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8E2B4-A0E8-3071-B359-961095FC779C}"/>
              </a:ext>
            </a:extLst>
          </p:cNvPr>
          <p:cNvSpPr txBox="1"/>
          <p:nvPr/>
        </p:nvSpPr>
        <p:spPr>
          <a:xfrm>
            <a:off x="368968" y="1283368"/>
            <a:ext cx="356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entropy of an ideal gas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97290-F08F-6D6E-F99A-F83D513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3" y="2969218"/>
            <a:ext cx="4874762" cy="858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C9AF64-BC94-0712-01CD-679D66EF98D0}"/>
              </a:ext>
            </a:extLst>
          </p:cNvPr>
          <p:cNvSpPr txBox="1"/>
          <p:nvPr/>
        </p:nvSpPr>
        <p:spPr>
          <a:xfrm>
            <a:off x="368967" y="2695424"/>
            <a:ext cx="55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in entropy of an ideal gas in an open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691381-0346-1BCE-00B0-A69CB1C20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23" y="4023779"/>
            <a:ext cx="4748815" cy="852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EADB06-644A-6B01-6F97-CA15CE6C30E7}"/>
              </a:ext>
            </a:extLst>
          </p:cNvPr>
          <p:cNvSpPr txBox="1"/>
          <p:nvPr/>
        </p:nvSpPr>
        <p:spPr>
          <a:xfrm>
            <a:off x="368967" y="5213684"/>
            <a:ext cx="171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1F734-EB72-7DED-A7BE-E3652E6B5A05}"/>
              </a:ext>
            </a:extLst>
          </p:cNvPr>
          <p:cNvSpPr txBox="1"/>
          <p:nvPr/>
        </p:nvSpPr>
        <p:spPr>
          <a:xfrm>
            <a:off x="532823" y="5887706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0FAB8-D2FE-365D-CF84-D8E9C16DCA65}"/>
              </a:ext>
            </a:extLst>
          </p:cNvPr>
          <p:cNvSpPr txBox="1"/>
          <p:nvPr/>
        </p:nvSpPr>
        <p:spPr>
          <a:xfrm>
            <a:off x="532823" y="6563945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Enthalpy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7DB2D-5832-CEDA-393C-68287BCFE1B2}"/>
              </a:ext>
            </a:extLst>
          </p:cNvPr>
          <p:cNvSpPr txBox="1"/>
          <p:nvPr/>
        </p:nvSpPr>
        <p:spPr>
          <a:xfrm>
            <a:off x="528516" y="7372122"/>
            <a:ext cx="22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Gibbs Free Energy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06488D-DC8F-1E7F-8EAD-BBB91D077C9E}"/>
              </a:ext>
            </a:extLst>
          </p:cNvPr>
          <p:cNvSpPr txBox="1"/>
          <p:nvPr/>
        </p:nvSpPr>
        <p:spPr>
          <a:xfrm>
            <a:off x="581912" y="8225215"/>
            <a:ext cx="253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Helmholtz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211A58-5C19-4FF3-691C-A9F186946F0B}"/>
                  </a:ext>
                </a:extLst>
              </p:cNvPr>
              <p:cNvSpPr txBox="1"/>
              <p:nvPr/>
            </p:nvSpPr>
            <p:spPr>
              <a:xfrm>
                <a:off x="581913" y="6177607"/>
                <a:ext cx="232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211A58-5C19-4FF3-691C-A9F18694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3" y="6177607"/>
                <a:ext cx="2325317" cy="369332"/>
              </a:xfrm>
              <a:prstGeom prst="rect">
                <a:avLst/>
              </a:prstGeom>
              <a:blipFill>
                <a:blip r:embed="rId6"/>
                <a:stretch>
                  <a:fillRect l="-2880" r="-235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9A301-268C-3E8C-AC08-E8E119427BC5}"/>
                  </a:ext>
                </a:extLst>
              </p:cNvPr>
              <p:cNvSpPr txBox="1"/>
              <p:nvPr/>
            </p:nvSpPr>
            <p:spPr>
              <a:xfrm>
                <a:off x="581913" y="6950283"/>
                <a:ext cx="2338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9A301-268C-3E8C-AC08-E8E11942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3" y="6950283"/>
                <a:ext cx="2338910" cy="369332"/>
              </a:xfrm>
              <a:prstGeom prst="rect">
                <a:avLst/>
              </a:prstGeom>
              <a:blipFill>
                <a:blip r:embed="rId7"/>
                <a:stretch>
                  <a:fillRect l="-2865" r="-234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3C62EB-1A3B-F893-276C-FAC6711A86B9}"/>
                  </a:ext>
                </a:extLst>
              </p:cNvPr>
              <p:cNvSpPr txBox="1"/>
              <p:nvPr/>
            </p:nvSpPr>
            <p:spPr>
              <a:xfrm>
                <a:off x="608818" y="7759077"/>
                <a:ext cx="2313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3C62EB-1A3B-F893-276C-FAC6711A8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18" y="7759077"/>
                <a:ext cx="2313647" cy="369332"/>
              </a:xfrm>
              <a:prstGeom prst="rect">
                <a:avLst/>
              </a:prstGeom>
              <a:blipFill>
                <a:blip r:embed="rId8"/>
                <a:stretch>
                  <a:fillRect l="-2902" r="-263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92FB3-5601-CDFB-B9E5-9FEE2F198A02}"/>
                  </a:ext>
                </a:extLst>
              </p:cNvPr>
              <p:cNvSpPr txBox="1"/>
              <p:nvPr/>
            </p:nvSpPr>
            <p:spPr>
              <a:xfrm>
                <a:off x="528516" y="8612170"/>
                <a:ext cx="2536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92FB3-5601-CDFB-B9E5-9FEE2F1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6" y="8612170"/>
                <a:ext cx="2536207" cy="369332"/>
              </a:xfrm>
              <a:prstGeom prst="rect">
                <a:avLst/>
              </a:prstGeom>
              <a:blipFill>
                <a:blip r:embed="rId9"/>
                <a:stretch>
                  <a:fillRect l="-2644" r="-24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C1EDF258-4722-F8DB-C04D-6CE327C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59" y="6793808"/>
            <a:ext cx="1866243" cy="6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B32AA-B988-8204-C6E6-356E7E36CAB0}"/>
                  </a:ext>
                </a:extLst>
              </p:cNvPr>
              <p:cNvSpPr txBox="1"/>
              <p:nvPr/>
            </p:nvSpPr>
            <p:spPr>
              <a:xfrm>
                <a:off x="625492" y="1063062"/>
                <a:ext cx="232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B32AA-B988-8204-C6E6-356E7E36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2" y="1063062"/>
                <a:ext cx="2325317" cy="369332"/>
              </a:xfrm>
              <a:prstGeom prst="rect">
                <a:avLst/>
              </a:prstGeom>
              <a:blipFill>
                <a:blip r:embed="rId2"/>
                <a:stretch>
                  <a:fillRect l="-2887" r="-262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DB6F0D-C533-F131-8D69-2580EC9184FD}"/>
              </a:ext>
            </a:extLst>
          </p:cNvPr>
          <p:cNvCxnSpPr>
            <a:stCxn id="2" idx="2"/>
          </p:cNvCxnSpPr>
          <p:nvPr/>
        </p:nvCxnSpPr>
        <p:spPr>
          <a:xfrm flipH="1">
            <a:off x="877769" y="1432394"/>
            <a:ext cx="910382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A7D757-FE36-017E-D7B4-35EF70EBDA0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88151" y="1432394"/>
            <a:ext cx="806123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27B51-EBB1-7409-1D94-ED7CB72F8C39}"/>
                  </a:ext>
                </a:extLst>
              </p:cNvPr>
              <p:cNvSpPr txBox="1"/>
              <p:nvPr/>
            </p:nvSpPr>
            <p:spPr>
              <a:xfrm>
                <a:off x="223744" y="1927940"/>
                <a:ext cx="1308050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27B51-EBB1-7409-1D94-ED7CB72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4" y="1927940"/>
                <a:ext cx="1308050" cy="87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562EB-A3DF-1E65-3990-D0CE916F5A5F}"/>
                  </a:ext>
                </a:extLst>
              </p:cNvPr>
              <p:cNvSpPr txBox="1"/>
              <p:nvPr/>
            </p:nvSpPr>
            <p:spPr>
              <a:xfrm>
                <a:off x="1833681" y="1927812"/>
                <a:ext cx="1521186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562EB-A3DF-1E65-3990-D0CE916F5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81" y="1927812"/>
                <a:ext cx="1521186" cy="872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826423-23BA-A232-8133-B8908A7244B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9384" y="2799910"/>
            <a:ext cx="908766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8A9B8-E3D1-2FFE-4782-B579EAF7D0A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788150" y="2800038"/>
            <a:ext cx="806124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19979-DCF3-5746-89EA-B08833DD4FF7}"/>
                  </a:ext>
                </a:extLst>
              </p:cNvPr>
              <p:cNvSpPr txBox="1"/>
              <p:nvPr/>
            </p:nvSpPr>
            <p:spPr>
              <a:xfrm>
                <a:off x="763478" y="3295456"/>
                <a:ext cx="2049344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19979-DCF3-5746-89EA-B08833DD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78" y="3295456"/>
                <a:ext cx="2049344" cy="872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A90AD1-640C-8586-7667-CF5E6DB4CCCF}"/>
              </a:ext>
            </a:extLst>
          </p:cNvPr>
          <p:cNvSpPr txBox="1"/>
          <p:nvPr/>
        </p:nvSpPr>
        <p:spPr>
          <a:xfrm>
            <a:off x="932050" y="686254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Energy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39602-FABA-23DE-5D20-1F7370BF7C40}"/>
              </a:ext>
            </a:extLst>
          </p:cNvPr>
          <p:cNvSpPr txBox="1"/>
          <p:nvPr/>
        </p:nvSpPr>
        <p:spPr>
          <a:xfrm>
            <a:off x="385012" y="224589"/>
            <a:ext cx="279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Maxwell’s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7054F5-3595-2F73-C62D-852DCA9DAB98}"/>
                  </a:ext>
                </a:extLst>
              </p:cNvPr>
              <p:cNvSpPr txBox="1"/>
              <p:nvPr/>
            </p:nvSpPr>
            <p:spPr>
              <a:xfrm>
                <a:off x="4666109" y="1070538"/>
                <a:ext cx="2338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7054F5-3595-2F73-C62D-852DCA9D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09" y="1070538"/>
                <a:ext cx="2338910" cy="369332"/>
              </a:xfrm>
              <a:prstGeom prst="rect">
                <a:avLst/>
              </a:prstGeom>
              <a:blipFill>
                <a:blip r:embed="rId6"/>
                <a:stretch>
                  <a:fillRect l="-2865" r="-23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EB6A02-7016-8DCA-92CC-FC159AE184B4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4970749" y="1439870"/>
            <a:ext cx="864815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D04B34-B14E-10D9-9E07-ACA11E74783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835564" y="1439870"/>
            <a:ext cx="855840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D3D1D3-3AEA-6355-180F-0EA2D953E5F6}"/>
                  </a:ext>
                </a:extLst>
              </p:cNvPr>
              <p:cNvSpPr txBox="1"/>
              <p:nvPr/>
            </p:nvSpPr>
            <p:spPr>
              <a:xfrm>
                <a:off x="4309574" y="1935416"/>
                <a:ext cx="132235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D3D1D3-3AEA-6355-180F-0EA2D953E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74" y="1935416"/>
                <a:ext cx="1322350" cy="869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1CEA7C-6643-0FFC-D92D-ED016A8A857C}"/>
                  </a:ext>
                </a:extLst>
              </p:cNvPr>
              <p:cNvSpPr txBox="1"/>
              <p:nvPr/>
            </p:nvSpPr>
            <p:spPr>
              <a:xfrm>
                <a:off x="6035583" y="1935288"/>
                <a:ext cx="1311641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1CEA7C-6643-0FFC-D92D-ED016A8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83" y="1935288"/>
                <a:ext cx="1311641" cy="872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2B43F9-9BE6-0CFB-E101-C38D322E0423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4970749" y="2805270"/>
            <a:ext cx="931540" cy="59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370628-B897-DA1B-30DD-54AD6B8105B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5902289" y="2807514"/>
            <a:ext cx="789115" cy="59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6A4FA3-806F-4A69-F0B7-065A57F10094}"/>
                  </a:ext>
                </a:extLst>
              </p:cNvPr>
              <p:cNvSpPr txBox="1"/>
              <p:nvPr/>
            </p:nvSpPr>
            <p:spPr>
              <a:xfrm>
                <a:off x="5017880" y="3404027"/>
                <a:ext cx="1768818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6A4FA3-806F-4A69-F0B7-065A57F10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80" y="3404027"/>
                <a:ext cx="1768818" cy="8722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13456F8-B341-C036-FE8A-A04409C6C053}"/>
              </a:ext>
            </a:extLst>
          </p:cNvPr>
          <p:cNvSpPr txBox="1"/>
          <p:nvPr/>
        </p:nvSpPr>
        <p:spPr>
          <a:xfrm>
            <a:off x="5017880" y="693730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4C9E3-5AA0-6CCB-CF2C-121B0AFE44BD}"/>
                  </a:ext>
                </a:extLst>
              </p:cNvPr>
              <p:cNvSpPr txBox="1"/>
              <p:nvPr/>
            </p:nvSpPr>
            <p:spPr>
              <a:xfrm>
                <a:off x="580279" y="4798642"/>
                <a:ext cx="2313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4C9E3-5AA0-6CCB-CF2C-121B0AFE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9" y="4798642"/>
                <a:ext cx="2313647" cy="369332"/>
              </a:xfrm>
              <a:prstGeom prst="rect">
                <a:avLst/>
              </a:prstGeom>
              <a:blipFill>
                <a:blip r:embed="rId10"/>
                <a:stretch>
                  <a:fillRect l="-2895" r="-236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516B8B-5C6A-ACA3-FE87-F19EEE6376F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flipH="1">
            <a:off x="880495" y="5167974"/>
            <a:ext cx="856608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0EDA03-46A0-35AE-7468-C122271A7049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1737103" y="5167974"/>
            <a:ext cx="818872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0A5E3E-76C5-F4AA-F1A9-D4D7480594B0}"/>
                  </a:ext>
                </a:extLst>
              </p:cNvPr>
              <p:cNvSpPr txBox="1"/>
              <p:nvPr/>
            </p:nvSpPr>
            <p:spPr>
              <a:xfrm>
                <a:off x="223744" y="5663520"/>
                <a:ext cx="1313501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0A5E3E-76C5-F4AA-F1A9-D4D74805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4" y="5663520"/>
                <a:ext cx="1313501" cy="8698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03AA4-E4A6-60B5-3EA7-36BADE446790}"/>
                  </a:ext>
                </a:extLst>
              </p:cNvPr>
              <p:cNvSpPr txBox="1"/>
              <p:nvPr/>
            </p:nvSpPr>
            <p:spPr>
              <a:xfrm>
                <a:off x="1803140" y="5663392"/>
                <a:ext cx="1505669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03AA4-E4A6-60B5-3EA7-36BADE446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40" y="5663392"/>
                <a:ext cx="1505669" cy="8698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FBF7B8-93A5-0C49-2CFF-64142DC00CB7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880495" y="6533374"/>
            <a:ext cx="941030" cy="59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3CB585-624F-327A-E94B-FF7A32D7FC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1821525" y="6533246"/>
            <a:ext cx="734450" cy="59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7947F-C0B9-D640-31C7-B1DB00B26D40}"/>
                  </a:ext>
                </a:extLst>
              </p:cNvPr>
              <p:cNvSpPr txBox="1"/>
              <p:nvPr/>
            </p:nvSpPr>
            <p:spPr>
              <a:xfrm>
                <a:off x="784863" y="7132131"/>
                <a:ext cx="2073324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7947F-C0B9-D640-31C7-B1DB00B2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3" y="7132131"/>
                <a:ext cx="2073324" cy="8698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3D803269-6BE5-1364-A3F2-1D2D636A2F87}"/>
              </a:ext>
            </a:extLst>
          </p:cNvPr>
          <p:cNvSpPr txBox="1"/>
          <p:nvPr/>
        </p:nvSpPr>
        <p:spPr>
          <a:xfrm>
            <a:off x="658530" y="4421834"/>
            <a:ext cx="22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Gibbs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380C86-FF06-0BFE-7FF5-C879D2AA49BC}"/>
                  </a:ext>
                </a:extLst>
              </p:cNvPr>
              <p:cNvSpPr txBox="1"/>
              <p:nvPr/>
            </p:nvSpPr>
            <p:spPr>
              <a:xfrm>
                <a:off x="4524772" y="4778025"/>
                <a:ext cx="2536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380C86-FF06-0BFE-7FF5-C879D2AA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2" y="4778025"/>
                <a:ext cx="2536207" cy="369332"/>
              </a:xfrm>
              <a:prstGeom prst="rect">
                <a:avLst/>
              </a:prstGeom>
              <a:blipFill>
                <a:blip r:embed="rId14"/>
                <a:stretch>
                  <a:fillRect l="-2644" r="-24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9390FF-54F3-741F-55F2-DAC9E3571ECA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4951473" y="5147357"/>
            <a:ext cx="841403" cy="516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0A2B4-9700-70E2-9B1B-FD62421B5B24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792876" y="5147357"/>
            <a:ext cx="907052" cy="51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A815A8-EEAC-3DC6-B9C5-5525B4CB9D3D}"/>
                  </a:ext>
                </a:extLst>
              </p:cNvPr>
              <p:cNvSpPr txBox="1"/>
              <p:nvPr/>
            </p:nvSpPr>
            <p:spPr>
              <a:xfrm>
                <a:off x="4184724" y="5663520"/>
                <a:ext cx="1533497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A815A8-EEAC-3DC6-B9C5-5525B4CB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724" y="5663520"/>
                <a:ext cx="1533497" cy="8698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55B705-DE85-3FEC-20F4-EE44352C038D}"/>
                  </a:ext>
                </a:extLst>
              </p:cNvPr>
              <p:cNvSpPr txBox="1"/>
              <p:nvPr/>
            </p:nvSpPr>
            <p:spPr>
              <a:xfrm>
                <a:off x="5923721" y="5663392"/>
                <a:ext cx="1552413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55B705-DE85-3FEC-20F4-EE44352C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1" y="5663392"/>
                <a:ext cx="1552413" cy="8698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0C0F27-36C4-588C-ACB5-710B62F92776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4951473" y="6533374"/>
            <a:ext cx="869230" cy="605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32EB41-DD3B-4ACE-26B4-59A48951B13E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5820703" y="6533246"/>
            <a:ext cx="879225" cy="605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71FAB-6220-F270-B3FF-03F83ACCFDEA}"/>
                  </a:ext>
                </a:extLst>
              </p:cNvPr>
              <p:cNvSpPr txBox="1"/>
              <p:nvPr/>
            </p:nvSpPr>
            <p:spPr>
              <a:xfrm>
                <a:off x="4643778" y="7138928"/>
                <a:ext cx="235385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71FAB-6220-F270-B3FF-03F83ACC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78" y="7138928"/>
                <a:ext cx="2353850" cy="8698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0BD3BA6-518E-DFBD-1ED5-954CC4EF831B}"/>
              </a:ext>
            </a:extLst>
          </p:cNvPr>
          <p:cNvSpPr txBox="1"/>
          <p:nvPr/>
        </p:nvSpPr>
        <p:spPr>
          <a:xfrm>
            <a:off x="4577149" y="4421834"/>
            <a:ext cx="26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Helmholtz Free Energy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D433C0-B335-E606-791B-5B2E67AA81A5}"/>
              </a:ext>
            </a:extLst>
          </p:cNvPr>
          <p:cNvSpPr txBox="1"/>
          <p:nvPr/>
        </p:nvSpPr>
        <p:spPr>
          <a:xfrm>
            <a:off x="187046" y="8139077"/>
            <a:ext cx="433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Relations to keep in mind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448152C-8B09-16AE-00E1-613120C69A2F}"/>
                  </a:ext>
                </a:extLst>
              </p:cNvPr>
              <p:cNvSpPr txBox="1"/>
              <p:nvPr/>
            </p:nvSpPr>
            <p:spPr>
              <a:xfrm>
                <a:off x="156966" y="8611671"/>
                <a:ext cx="1550168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448152C-8B09-16AE-00E1-613120C6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" y="8611671"/>
                <a:ext cx="1550168" cy="8698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A93C38-1C94-EF1E-01FC-23505B84D9C0}"/>
                  </a:ext>
                </a:extLst>
              </p:cNvPr>
              <p:cNvSpPr txBox="1"/>
              <p:nvPr/>
            </p:nvSpPr>
            <p:spPr>
              <a:xfrm>
                <a:off x="1622930" y="8600742"/>
                <a:ext cx="1866088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A93C38-1C94-EF1E-01FC-23505B84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30" y="8600742"/>
                <a:ext cx="1866088" cy="8698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513A6F-19BA-6812-0D09-07C9BB6B90A4}"/>
                  </a:ext>
                </a:extLst>
              </p:cNvPr>
              <p:cNvSpPr txBox="1"/>
              <p:nvPr/>
            </p:nvSpPr>
            <p:spPr>
              <a:xfrm>
                <a:off x="3905866" y="8584700"/>
                <a:ext cx="2883097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513A6F-19BA-6812-0D09-07C9BB6B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66" y="8584700"/>
                <a:ext cx="2883097" cy="8719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46E8D0-264E-3C50-53BE-AB4A6E89E1B7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788963" y="9020685"/>
            <a:ext cx="324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A3B16F1-5572-3E56-03A4-B6AFDA98D5B7}"/>
                  </a:ext>
                </a:extLst>
              </p:cNvPr>
              <p:cNvSpPr txBox="1"/>
              <p:nvPr/>
            </p:nvSpPr>
            <p:spPr>
              <a:xfrm>
                <a:off x="7127692" y="8600742"/>
                <a:ext cx="1260280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A3B16F1-5572-3E56-03A4-B6AFDA98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92" y="8600742"/>
                <a:ext cx="1260280" cy="8719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1B8F5A-9C94-34A9-241E-63D5BA661D6E}"/>
                  </a:ext>
                </a:extLst>
              </p:cNvPr>
              <p:cNvSpPr txBox="1"/>
              <p:nvPr/>
            </p:nvSpPr>
            <p:spPr>
              <a:xfrm>
                <a:off x="275299" y="9829133"/>
                <a:ext cx="1463093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1B8F5A-9C94-34A9-241E-63D5BA661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9" y="9829133"/>
                <a:ext cx="1463093" cy="8698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2D799D-DA3E-C28C-0C05-1AF403E41A4E}"/>
                  </a:ext>
                </a:extLst>
              </p:cNvPr>
              <p:cNvSpPr txBox="1"/>
              <p:nvPr/>
            </p:nvSpPr>
            <p:spPr>
              <a:xfrm>
                <a:off x="2038686" y="9887636"/>
                <a:ext cx="1450332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2D799D-DA3E-C28C-0C05-1AF403E4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86" y="9887636"/>
                <a:ext cx="1450332" cy="871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6BD7FE-2C7D-E973-1671-B126FDFB0621}"/>
                  </a:ext>
                </a:extLst>
              </p:cNvPr>
              <p:cNvSpPr txBox="1"/>
              <p:nvPr/>
            </p:nvSpPr>
            <p:spPr>
              <a:xfrm>
                <a:off x="4524772" y="9902293"/>
                <a:ext cx="3297313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6BD7FE-2C7D-E973-1671-B126FDFB0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2" y="9902293"/>
                <a:ext cx="3297313" cy="87197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A1E7BA-CF56-A3E8-F4C9-D1E98EE2B234}"/>
                  </a:ext>
                </a:extLst>
              </p:cNvPr>
              <p:cNvSpPr txBox="1"/>
              <p:nvPr/>
            </p:nvSpPr>
            <p:spPr>
              <a:xfrm>
                <a:off x="4524771" y="11000315"/>
                <a:ext cx="3371436" cy="89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A1E7BA-CF56-A3E8-F4C9-D1E98EE2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1" y="11000315"/>
                <a:ext cx="3371436" cy="89627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72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3D2B5-0D38-EE2B-FA3F-AD7134E404E6}"/>
              </a:ext>
            </a:extLst>
          </p:cNvPr>
          <p:cNvSpPr txBox="1"/>
          <p:nvPr/>
        </p:nvSpPr>
        <p:spPr>
          <a:xfrm>
            <a:off x="0" y="0"/>
            <a:ext cx="209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5297D-7750-FD7D-50BB-9AEEDD053EF4}"/>
              </a:ext>
            </a:extLst>
          </p:cNvPr>
          <p:cNvSpPr txBox="1"/>
          <p:nvPr/>
        </p:nvSpPr>
        <p:spPr>
          <a:xfrm>
            <a:off x="0" y="662152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Equilibrium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balance, no unbalanced driving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Thermal EQ: Uniform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Mechanical EQ: Uniform pressure to no tendency for pressure to change 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EQ: Mass of each phase stays in the same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EQ: No tendency for changes in chemical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Thermodynamic EQ: Equilibrium with respect to all possible changes in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Process: any change that a system undergoes</a:t>
            </a:r>
          </a:p>
          <a:p>
            <a:r>
              <a:rPr lang="en-US" dirty="0"/>
              <a:t>		from one state to another</a:t>
            </a:r>
          </a:p>
          <a:p>
            <a:r>
              <a:rPr lang="en-US" dirty="0"/>
              <a:t>Path:        The series of states a system </a:t>
            </a:r>
          </a:p>
          <a:p>
            <a:r>
              <a:rPr lang="en-US" dirty="0"/>
              <a:t>		goes through during the process</a:t>
            </a:r>
          </a:p>
          <a:p>
            <a:endParaRPr lang="en-US" dirty="0"/>
          </a:p>
          <a:p>
            <a:r>
              <a:rPr lang="en-US" i="1" dirty="0"/>
              <a:t>To fully describe a process, one must know the </a:t>
            </a:r>
          </a:p>
          <a:p>
            <a:r>
              <a:rPr lang="en-US" i="1" dirty="0"/>
              <a:t>initial and final states, as well as the path taken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8A275-0D25-64B9-2ABA-48AD18F3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85" y="2681903"/>
            <a:ext cx="3026125" cy="2366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7DE53-D14E-565B-DBF6-7653A904D82F}"/>
              </a:ext>
            </a:extLst>
          </p:cNvPr>
          <p:cNvSpPr txBox="1"/>
          <p:nvPr/>
        </p:nvSpPr>
        <p:spPr>
          <a:xfrm>
            <a:off x="0" y="5249918"/>
            <a:ext cx="357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way to define internal energy: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F4DA4B-0C6A-AFF6-CF3D-521EDE638F2E}"/>
                  </a:ext>
                </a:extLst>
              </p:cNvPr>
              <p:cNvSpPr txBox="1"/>
              <p:nvPr/>
            </p:nvSpPr>
            <p:spPr>
              <a:xfrm>
                <a:off x="1174531" y="5950659"/>
                <a:ext cx="2578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F4DA4B-0C6A-AFF6-CF3D-521EDE63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31" y="5950659"/>
                <a:ext cx="25781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58DF5-3808-85CE-C8CA-B32C54D08196}"/>
                  </a:ext>
                </a:extLst>
              </p:cNvPr>
              <p:cNvSpPr txBox="1"/>
              <p:nvPr/>
            </p:nvSpPr>
            <p:spPr>
              <a:xfrm>
                <a:off x="4579164" y="5691396"/>
                <a:ext cx="1995483" cy="816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58DF5-3808-85CE-C8CA-B32C54D0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64" y="5691396"/>
                <a:ext cx="1995483" cy="816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094110-B714-D4CA-0568-2ACF8511D34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07314" y="6302466"/>
            <a:ext cx="1041748" cy="410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DBD9A0-69A8-F81F-3759-65A19CEE3B2B}"/>
                  </a:ext>
                </a:extLst>
              </p:cNvPr>
              <p:cNvSpPr txBox="1"/>
              <p:nvPr/>
            </p:nvSpPr>
            <p:spPr>
              <a:xfrm>
                <a:off x="0" y="6712955"/>
                <a:ext cx="2614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&lt;- inexact differential</a:t>
                </a:r>
              </a:p>
              <a:p>
                <a:r>
                  <a:rPr lang="en-US" dirty="0"/>
                  <a:t>(used for path functions)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DBD9A0-69A8-F81F-3759-65A19CEE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12955"/>
                <a:ext cx="2614627" cy="646331"/>
              </a:xfrm>
              <a:prstGeom prst="rect">
                <a:avLst/>
              </a:prstGeom>
              <a:blipFill>
                <a:blip r:embed="rId5"/>
                <a:stretch>
                  <a:fillRect l="-1865" t="-3774" r="-1166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FCDA42C-6FD2-8CE4-DE54-486BE313BFC5}"/>
              </a:ext>
            </a:extLst>
          </p:cNvPr>
          <p:cNvSpPr txBox="1"/>
          <p:nvPr/>
        </p:nvSpPr>
        <p:spPr>
          <a:xfrm>
            <a:off x="3540754" y="733289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Themo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50570B-C25B-97D8-389C-F9DEB70FF571}"/>
                  </a:ext>
                </a:extLst>
              </p:cNvPr>
              <p:cNvSpPr txBox="1"/>
              <p:nvPr/>
            </p:nvSpPr>
            <p:spPr>
              <a:xfrm>
                <a:off x="2942385" y="6892066"/>
                <a:ext cx="3189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50570B-C25B-97D8-389C-F9DEB70F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385" y="6892066"/>
                <a:ext cx="318907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09E03-06C7-2BA4-CEB8-E1686BF9C682}"/>
                  </a:ext>
                </a:extLst>
              </p:cNvPr>
              <p:cNvSpPr txBox="1"/>
              <p:nvPr/>
            </p:nvSpPr>
            <p:spPr>
              <a:xfrm>
                <a:off x="1423347" y="8148699"/>
                <a:ext cx="42348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09E03-06C7-2BA4-CEB8-E1686BF9C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47" y="8148699"/>
                <a:ext cx="423481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9D6D7A-C720-B61C-E291-9AA256C91B18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658161" y="8364142"/>
            <a:ext cx="616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408555-75BD-8124-1DF0-B3108A39CBF2}"/>
              </a:ext>
            </a:extLst>
          </p:cNvPr>
          <p:cNvSpPr txBox="1"/>
          <p:nvPr/>
        </p:nvSpPr>
        <p:spPr>
          <a:xfrm>
            <a:off x="6131463" y="7902477"/>
            <a:ext cx="211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Term associated with chemical 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BC6B0D-B9EA-9240-9895-5AD1426E91C9}"/>
                  </a:ext>
                </a:extLst>
              </p:cNvPr>
              <p:cNvSpPr txBox="1"/>
              <p:nvPr/>
            </p:nvSpPr>
            <p:spPr>
              <a:xfrm>
                <a:off x="1174531" y="8804735"/>
                <a:ext cx="53116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BC6B0D-B9EA-9240-9895-5AD1426E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31" y="8804735"/>
                <a:ext cx="531164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C4D56E7-E459-7B6A-45AA-1D35929AA221}"/>
              </a:ext>
            </a:extLst>
          </p:cNvPr>
          <p:cNvSpPr txBox="1"/>
          <p:nvPr/>
        </p:nvSpPr>
        <p:spPr>
          <a:xfrm>
            <a:off x="3097461" y="936899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=1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8FBFC3-401C-1CBE-1C11-BA2B71A5251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830355" y="9235622"/>
            <a:ext cx="0" cy="63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7EC846-70A2-09A9-C94E-C659791AC2CC}"/>
                  </a:ext>
                </a:extLst>
              </p:cNvPr>
              <p:cNvSpPr txBox="1"/>
              <p:nvPr/>
            </p:nvSpPr>
            <p:spPr>
              <a:xfrm>
                <a:off x="1949070" y="9826906"/>
                <a:ext cx="3762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7EC846-70A2-09A9-C94E-C659791A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70" y="9826906"/>
                <a:ext cx="37625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4A61D6-980D-EB07-0404-CFB2610CF41D}"/>
                  </a:ext>
                </a:extLst>
              </p:cNvPr>
              <p:cNvSpPr txBox="1"/>
              <p:nvPr/>
            </p:nvSpPr>
            <p:spPr>
              <a:xfrm>
                <a:off x="1307313" y="10537397"/>
                <a:ext cx="5525423" cy="99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4A61D6-980D-EB07-0404-CFB2610C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13" y="10537397"/>
                <a:ext cx="5525423" cy="9924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95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708</Words>
  <Application>Microsoft Office PowerPoint</Application>
  <PresentationFormat>Custom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3</cp:revision>
  <dcterms:created xsi:type="dcterms:W3CDTF">2024-08-20T15:27:28Z</dcterms:created>
  <dcterms:modified xsi:type="dcterms:W3CDTF">2024-08-21T17:55:04Z</dcterms:modified>
</cp:coreProperties>
</file>