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" id="{287224A8-332E-413E-8629-BFA2A2D25D7B}">
          <p14:sldIdLst>
            <p14:sldId id="256"/>
            <p14:sldId id="257"/>
          </p14:sldIdLst>
        </p14:section>
        <p14:section name="Introduction to Fluid Mechanics" id="{A29AC772-BF5C-4039-B59C-FF9AA59B2063}">
          <p14:sldIdLst>
            <p14:sldId id="258"/>
            <p14:sldId id="259"/>
            <p14:sldId id="260"/>
          </p14:sldIdLst>
        </p14:section>
        <p14:section name="Fluid and Transport Properties" id="{DFC137AB-7986-49C8-BD91-BB804AFF8981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52A87-7F71-4914-B869-3C611ACA0470}" v="9" dt="2024-08-26T20:18:35.073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Roosa" userId="b17c6545b7781650" providerId="LiveId" clId="{BC14857D-FD07-41D7-A160-3AD7C206D015}"/>
    <pc:docChg chg="addSld modSld">
      <pc:chgData name="William Roosa" userId="b17c6545b7781650" providerId="LiveId" clId="{BC14857D-FD07-41D7-A160-3AD7C206D015}" dt="2024-08-20T15:24:44.264" v="7" actId="20577"/>
      <pc:docMkLst>
        <pc:docMk/>
      </pc:docMkLst>
      <pc:sldChg chg="modSp new mod">
        <pc:chgData name="William Roosa" userId="b17c6545b7781650" providerId="LiveId" clId="{BC14857D-FD07-41D7-A160-3AD7C206D015}" dt="2024-08-20T15:24:44.264" v="7" actId="20577"/>
        <pc:sldMkLst>
          <pc:docMk/>
          <pc:sldMk cId="4223169391" sldId="256"/>
        </pc:sldMkLst>
        <pc:spChg chg="mod">
          <ac:chgData name="William Roosa" userId="b17c6545b7781650" providerId="LiveId" clId="{BC14857D-FD07-41D7-A160-3AD7C206D015}" dt="2024-08-20T15:24:44.264" v="7" actId="20577"/>
          <ac:spMkLst>
            <pc:docMk/>
            <pc:sldMk cId="4223169391" sldId="256"/>
            <ac:spMk id="2" creationId="{DB78D644-0BAD-B008-4877-19ACA8E843FE}"/>
          </ac:spMkLst>
        </pc:spChg>
      </pc:sldChg>
    </pc:docChg>
  </pc:docChgLst>
  <pc:docChgLst>
    <pc:chgData name="William Roosa" userId="b17c6545b7781650" providerId="LiveId" clId="{83852A87-7F71-4914-B869-3C611ACA0470}"/>
    <pc:docChg chg="modSld">
      <pc:chgData name="William Roosa" userId="b17c6545b7781650" providerId="LiveId" clId="{83852A87-7F71-4914-B869-3C611ACA0470}" dt="2024-08-26T20:18:35.073" v="8" actId="16959"/>
      <pc:docMkLst>
        <pc:docMk/>
      </pc:docMkLst>
      <pc:sldChg chg="modSp">
        <pc:chgData name="William Roosa" userId="b17c6545b7781650" providerId="LiveId" clId="{83852A87-7F71-4914-B869-3C611ACA0470}" dt="2024-08-26T20:18:35.073" v="8" actId="16959"/>
        <pc:sldMkLst>
          <pc:docMk/>
          <pc:sldMk cId="769889486" sldId="264"/>
        </pc:sldMkLst>
        <pc:spChg chg="mod">
          <ac:chgData name="William Roosa" userId="b17c6545b7781650" providerId="LiveId" clId="{83852A87-7F71-4914-B869-3C611ACA0470}" dt="2024-08-26T20:18:35.073" v="8" actId="16959"/>
          <ac:spMkLst>
            <pc:docMk/>
            <pc:sldMk cId="769889486" sldId="264"/>
            <ac:spMk id="16" creationId="{1F1FADBA-C4B5-26FC-D35B-9DD3AC5829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1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82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82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1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4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BDFC8-6F8C-4A1A-A5EA-5DE0BFD390A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3EDE54-6A3E-AD49-15BE-B9404E180E58}"/>
              </a:ext>
            </a:extLst>
          </p:cNvPr>
          <p:cNvSpPr txBox="1"/>
          <p:nvPr/>
        </p:nvSpPr>
        <p:spPr>
          <a:xfrm>
            <a:off x="2712697" y="288099"/>
            <a:ext cx="3261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Course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EDEEF-FFBB-FBE8-2F33-ACF736ABA9DB}"/>
              </a:ext>
            </a:extLst>
          </p:cNvPr>
          <p:cNvSpPr txBox="1"/>
          <p:nvPr/>
        </p:nvSpPr>
        <p:spPr>
          <a:xfrm>
            <a:off x="626301" y="1206783"/>
            <a:ext cx="2623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 TR 11:10-12:25 AM</a:t>
            </a:r>
          </a:p>
          <a:p>
            <a:r>
              <a:rPr lang="en-US" dirty="0"/>
              <a:t>	   M 3:00-3:50 PM</a:t>
            </a:r>
          </a:p>
          <a:p>
            <a:r>
              <a:rPr lang="en-US" dirty="0"/>
              <a:t>Location: CHEN 106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D7C5B-008F-311A-4369-39DAA3FAA89E}"/>
              </a:ext>
            </a:extLst>
          </p:cNvPr>
          <p:cNvSpPr txBox="1"/>
          <p:nvPr/>
        </p:nvSpPr>
        <p:spPr>
          <a:xfrm>
            <a:off x="626301" y="2105117"/>
            <a:ext cx="39919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Instructor: Dr. Martin Sentmanat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Office: CHEN 248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Phone: (979) 862-7687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martin.sentmant@tamu.edu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 10:00-11:00 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 1:00-3:00 PM</a:t>
            </a:r>
          </a:p>
          <a:p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3812B0-76B2-494C-18F6-8AEB0EF0A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90217"/>
              </p:ext>
            </p:extLst>
          </p:nvPr>
        </p:nvGraphicFramePr>
        <p:xfrm>
          <a:off x="747547" y="7000771"/>
          <a:ext cx="7191705" cy="2874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97235">
                  <a:extLst>
                    <a:ext uri="{9D8B030D-6E8A-4147-A177-3AD203B41FA5}">
                      <a16:colId xmlns:a16="http://schemas.microsoft.com/office/drawing/2014/main" val="3818707381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57578125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722782702"/>
                    </a:ext>
                  </a:extLst>
                </a:gridCol>
              </a:tblGrid>
              <a:tr h="4587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3045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84462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Daily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05215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 27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51091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13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3769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8:00-10:00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0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6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C09D7-9898-59D4-B41C-6A2558F99737}"/>
              </a:ext>
            </a:extLst>
          </p:cNvPr>
          <p:cNvSpPr txBox="1"/>
          <p:nvPr/>
        </p:nvSpPr>
        <p:spPr>
          <a:xfrm>
            <a:off x="0" y="6462288"/>
            <a:ext cx="539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Determining viscosity with Viscometers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C5266-0E53-9A49-9F33-F08DC20090B4}"/>
              </a:ext>
            </a:extLst>
          </p:cNvPr>
          <p:cNvSpPr txBox="1"/>
          <p:nvPr/>
        </p:nvSpPr>
        <p:spPr>
          <a:xfrm>
            <a:off x="0" y="0"/>
            <a:ext cx="1621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Units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65978-64B1-5CA8-E381-B3F870A3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5" y="461665"/>
            <a:ext cx="7478169" cy="3258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7E058-FE5E-1A1E-93F0-8F1AE0B6E564}"/>
              </a:ext>
            </a:extLst>
          </p:cNvPr>
          <p:cNvSpPr txBox="1"/>
          <p:nvPr/>
        </p:nvSpPr>
        <p:spPr>
          <a:xfrm>
            <a:off x="0" y="3812003"/>
            <a:ext cx="6651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Units for </a:t>
            </a:r>
            <a:r>
              <a:rPr lang="en-US" sz="2000" dirty="0"/>
              <a:t>Viscosity</a:t>
            </a:r>
            <a:r>
              <a:rPr lang="en-US" dirty="0"/>
              <a:t> using Newton’s Law of viscosity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59B078-B40C-C472-407A-C421FF49D809}"/>
                  </a:ext>
                </a:extLst>
              </p:cNvPr>
              <p:cNvSpPr txBox="1"/>
              <p:nvPr/>
            </p:nvSpPr>
            <p:spPr>
              <a:xfrm>
                <a:off x="59819" y="4181335"/>
                <a:ext cx="1562100" cy="662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59B078-B40C-C472-407A-C421FF49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" y="4181335"/>
                <a:ext cx="1562100" cy="662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E0690-33BC-153F-65B5-E1E923FFFF79}"/>
                  </a:ext>
                </a:extLst>
              </p:cNvPr>
              <p:cNvSpPr txBox="1"/>
              <p:nvPr/>
            </p:nvSpPr>
            <p:spPr>
              <a:xfrm>
                <a:off x="1979047" y="4182686"/>
                <a:ext cx="2211952" cy="914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en-US" dirty="0"/>
                  <a:t> has units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b="0" dirty="0"/>
                  <a:t> has units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E0690-33BC-153F-65B5-E1E923FFF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47" y="4182686"/>
                <a:ext cx="2211952" cy="914096"/>
              </a:xfrm>
              <a:prstGeom prst="rect">
                <a:avLst/>
              </a:prstGeom>
              <a:blipFill>
                <a:blip r:embed="rId4"/>
                <a:stretch>
                  <a:fillRect l="-1934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461598-EC64-9627-E625-B0585B2EC5C2}"/>
                  </a:ext>
                </a:extLst>
              </p:cNvPr>
              <p:cNvSpPr txBox="1"/>
              <p:nvPr/>
            </p:nvSpPr>
            <p:spPr>
              <a:xfrm>
                <a:off x="260211" y="5224642"/>
                <a:ext cx="3437672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has units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461598-EC64-9627-E625-B0585B2E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1" y="5224642"/>
                <a:ext cx="3437672" cy="485646"/>
              </a:xfrm>
              <a:prstGeom prst="rect">
                <a:avLst/>
              </a:prstGeom>
              <a:blipFill>
                <a:blip r:embed="rId5"/>
                <a:stretch>
                  <a:fillRect l="-1596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C68197F-06DE-0398-C0B6-F63EA9F3B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15" y="5710288"/>
            <a:ext cx="6935168" cy="6001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1F0B1-56A5-614C-23AA-499E5BB54359}"/>
                  </a:ext>
                </a:extLst>
              </p:cNvPr>
              <p:cNvSpPr txBox="1"/>
              <p:nvPr/>
            </p:nvSpPr>
            <p:spPr>
              <a:xfrm>
                <a:off x="0" y="6938621"/>
                <a:ext cx="63558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Concentric Cylinder: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Known radii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height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), angular speed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), torque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31F0B1-56A5-614C-23AA-499E5BB5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38621"/>
                <a:ext cx="6355842" cy="646331"/>
              </a:xfrm>
              <a:prstGeom prst="rect">
                <a:avLst/>
              </a:prstGeom>
              <a:blipFill>
                <a:blip r:embed="rId7"/>
                <a:stretch>
                  <a:fillRect l="-76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4D1E0DC-DC29-7A49-3665-A1BB193927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2160" y="7562451"/>
            <a:ext cx="1886213" cy="39248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95C43-139E-C94B-817D-BBAAB313D713}"/>
                  </a:ext>
                </a:extLst>
              </p:cNvPr>
              <p:cNvSpPr txBox="1"/>
              <p:nvPr/>
            </p:nvSpPr>
            <p:spPr>
              <a:xfrm>
                <a:off x="426302" y="7928417"/>
                <a:ext cx="2271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𝐴𝑟𝑚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95C43-139E-C94B-817D-BBAAB313D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2" y="7928417"/>
                <a:ext cx="2271135" cy="276999"/>
              </a:xfrm>
              <a:prstGeom prst="rect">
                <a:avLst/>
              </a:prstGeom>
              <a:blipFill>
                <a:blip r:embed="rId9"/>
                <a:stretch>
                  <a:fillRect l="-2419" r="-215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B4916-D20D-5D9A-A2CB-B13E3E2AFCF7}"/>
                  </a:ext>
                </a:extLst>
              </p:cNvPr>
              <p:cNvSpPr txBox="1"/>
              <p:nvPr/>
            </p:nvSpPr>
            <p:spPr>
              <a:xfrm>
                <a:off x="3135823" y="7670148"/>
                <a:ext cx="30279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Moment arm here is the distance from the toque shaft to the end of the cylinder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DB4916-D20D-5D9A-A2CB-B13E3E2AF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823" y="7670148"/>
                <a:ext cx="3027910" cy="1200329"/>
              </a:xfrm>
              <a:prstGeom prst="rect">
                <a:avLst/>
              </a:prstGeom>
              <a:blipFill>
                <a:blip r:embed="rId10"/>
                <a:stretch>
                  <a:fillRect l="-1610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708276-C1EA-D18D-736E-FC054C10661E}"/>
                  </a:ext>
                </a:extLst>
              </p:cNvPr>
              <p:cNvSpPr txBox="1"/>
              <p:nvPr/>
            </p:nvSpPr>
            <p:spPr>
              <a:xfrm>
                <a:off x="396438" y="8684881"/>
                <a:ext cx="963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708276-C1EA-D18D-736E-FC054C106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8" y="8684881"/>
                <a:ext cx="963534" cy="276999"/>
              </a:xfrm>
              <a:prstGeom prst="rect">
                <a:avLst/>
              </a:prstGeom>
              <a:blipFill>
                <a:blip r:embed="rId11"/>
                <a:stretch>
                  <a:fillRect l="-5696" r="-632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B38021-E3CF-E48F-8DD8-956301A8289A}"/>
                  </a:ext>
                </a:extLst>
              </p:cNvPr>
              <p:cNvSpPr txBox="1"/>
              <p:nvPr/>
            </p:nvSpPr>
            <p:spPr>
              <a:xfrm>
                <a:off x="396438" y="9035628"/>
                <a:ext cx="1111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B38021-E3CF-E48F-8DD8-956301A82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8" y="9035628"/>
                <a:ext cx="1111715" cy="276999"/>
              </a:xfrm>
              <a:prstGeom prst="rect">
                <a:avLst/>
              </a:prstGeom>
              <a:blipFill>
                <a:blip r:embed="rId12"/>
                <a:stretch>
                  <a:fillRect l="-4396" r="-549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F3A605-F371-A22D-8AFA-25F4E9AC460D}"/>
                  </a:ext>
                </a:extLst>
              </p:cNvPr>
              <p:cNvSpPr txBox="1"/>
              <p:nvPr/>
            </p:nvSpPr>
            <p:spPr>
              <a:xfrm>
                <a:off x="2379010" y="8897571"/>
                <a:ext cx="37847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: Shear stress from surface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direction due to flow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direction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F3A605-F371-A22D-8AFA-25F4E9AC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010" y="8897571"/>
                <a:ext cx="3784723" cy="646331"/>
              </a:xfrm>
              <a:prstGeom prst="rect">
                <a:avLst/>
              </a:prstGeom>
              <a:blipFill>
                <a:blip r:embed="rId13"/>
                <a:stretch>
                  <a:fillRect t="-4717" r="-966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2E4C5A-1682-12FE-BFF6-9E9F3F09FAD2}"/>
                  </a:ext>
                </a:extLst>
              </p:cNvPr>
              <p:cNvSpPr txBox="1"/>
              <p:nvPr/>
            </p:nvSpPr>
            <p:spPr>
              <a:xfrm>
                <a:off x="345664" y="9653592"/>
                <a:ext cx="1119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2E4C5A-1682-12FE-BFF6-9E9F3F09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64" y="9653592"/>
                <a:ext cx="1119665" cy="276999"/>
              </a:xfrm>
              <a:prstGeom prst="rect">
                <a:avLst/>
              </a:prstGeom>
              <a:blipFill>
                <a:blip r:embed="rId14"/>
                <a:stretch>
                  <a:fillRect l="-2732" t="-4444" r="-27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D3BC8E-071E-A372-5E31-BBC6B4402F1B}"/>
                  </a:ext>
                </a:extLst>
              </p:cNvPr>
              <p:cNvSpPr txBox="1"/>
              <p:nvPr/>
            </p:nvSpPr>
            <p:spPr>
              <a:xfrm>
                <a:off x="1621919" y="9570996"/>
                <a:ext cx="4244945" cy="822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D3BC8E-071E-A372-5E31-BBC6B4402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19" y="9570996"/>
                <a:ext cx="4244945" cy="8223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9C8C50F-C151-B3BD-F955-1F0237D93046}"/>
              </a:ext>
            </a:extLst>
          </p:cNvPr>
          <p:cNvSpPr txBox="1"/>
          <p:nvPr/>
        </p:nvSpPr>
        <p:spPr>
          <a:xfrm>
            <a:off x="200599" y="10364778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Substituting and rearranging…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C735F5-71BC-1563-DD39-14BB3139CB71}"/>
                  </a:ext>
                </a:extLst>
              </p:cNvPr>
              <p:cNvSpPr txBox="1"/>
              <p:nvPr/>
            </p:nvSpPr>
            <p:spPr>
              <a:xfrm>
                <a:off x="765747" y="10782963"/>
                <a:ext cx="2267352" cy="1036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C735F5-71BC-1563-DD39-14BB3139C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47" y="10782963"/>
                <a:ext cx="2267352" cy="10366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5817B7C-0C93-1B1E-C4CB-12A1962A1F83}"/>
              </a:ext>
            </a:extLst>
          </p:cNvPr>
          <p:cNvSpPr txBox="1"/>
          <p:nvPr/>
        </p:nvSpPr>
        <p:spPr>
          <a:xfrm>
            <a:off x="3514034" y="10898007"/>
            <a:ext cx="248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Remember: only valid for small gaps</a:t>
            </a:r>
          </a:p>
        </p:txBody>
      </p:sp>
    </p:spTree>
    <p:extLst>
      <p:ext uri="{BB962C8B-B14F-4D97-AF65-F5344CB8AC3E}">
        <p14:creationId xmlns:p14="http://schemas.microsoft.com/office/powerpoint/2010/main" val="154842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7FCD-9D70-6092-37BF-49F4A21A653F}"/>
              </a:ext>
            </a:extLst>
          </p:cNvPr>
          <p:cNvSpPr txBox="1"/>
          <p:nvPr/>
        </p:nvSpPr>
        <p:spPr>
          <a:xfrm>
            <a:off x="0" y="0"/>
            <a:ext cx="403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Cone and Plate (More commonly used)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BD262-671F-91B1-7308-83BB5B0F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118" y="184666"/>
            <a:ext cx="2495898" cy="236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6F45A-47E7-1ADE-292F-C79EA7EF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64" y="369332"/>
            <a:ext cx="4572638" cy="657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44D32A-D3AB-1F04-592F-EF47D3B361BE}"/>
              </a:ext>
            </a:extLst>
          </p:cNvPr>
          <p:cNvSpPr txBox="1"/>
          <p:nvPr/>
        </p:nvSpPr>
        <p:spPr>
          <a:xfrm>
            <a:off x="286642" y="1181265"/>
            <a:ext cx="496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the shear rate is uniform throughout the fluid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61C70-43D1-606F-A99C-26ABA535C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905" y="1550597"/>
            <a:ext cx="2400635" cy="1105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4FF444-29BA-B8F9-3F62-2D972F9A9132}"/>
              </a:ext>
            </a:extLst>
          </p:cNvPr>
          <p:cNvSpPr txBox="1"/>
          <p:nvPr/>
        </p:nvSpPr>
        <p:spPr>
          <a:xfrm>
            <a:off x="0" y="3306784"/>
            <a:ext cx="519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Viscosity for Non-Newtonian Fluids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7FADE0-C442-5B02-AF00-95535BC1F271}"/>
                  </a:ext>
                </a:extLst>
              </p:cNvPr>
              <p:cNvSpPr txBox="1"/>
              <p:nvPr/>
            </p:nvSpPr>
            <p:spPr>
              <a:xfrm>
                <a:off x="558800" y="2878667"/>
                <a:ext cx="5308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Alpha is usually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. Usually around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7FADE0-C442-5B02-AF00-95535BC1F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2878667"/>
                <a:ext cx="5308569" cy="369332"/>
              </a:xfrm>
              <a:prstGeom prst="rect">
                <a:avLst/>
              </a:prstGeom>
              <a:blipFill>
                <a:blip r:embed="rId5"/>
                <a:stretch>
                  <a:fillRect l="-103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6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C70E6C-371B-9ECD-F385-2263C39B3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612"/>
            <a:ext cx="8686800" cy="105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A8BD3-8AE0-9D13-B2C9-D04935CDBE99}"/>
              </a:ext>
            </a:extLst>
          </p:cNvPr>
          <p:cNvSpPr txBox="1"/>
          <p:nvPr/>
        </p:nvSpPr>
        <p:spPr>
          <a:xfrm>
            <a:off x="0" y="0"/>
            <a:ext cx="1285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CB62B4-1206-A764-5D86-AB6D90F3592B}"/>
                  </a:ext>
                </a:extLst>
              </p:cNvPr>
              <p:cNvSpPr txBox="1"/>
              <p:nvPr/>
            </p:nvSpPr>
            <p:spPr>
              <a:xfrm>
                <a:off x="0" y="646387"/>
                <a:ext cx="3819956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Mass (m) and mass flow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CB62B4-1206-A764-5D86-AB6D90F35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6387"/>
                <a:ext cx="3819956" cy="499560"/>
              </a:xfrm>
              <a:prstGeom prst="rect">
                <a:avLst/>
              </a:prstGeom>
              <a:blipFill>
                <a:blip r:embed="rId2"/>
                <a:stretch>
                  <a:fillRect l="-957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9C67D-A4ED-0004-96D3-3331AC662FF5}"/>
                  </a:ext>
                </a:extLst>
              </p:cNvPr>
              <p:cNvSpPr txBox="1"/>
              <p:nvPr/>
            </p:nvSpPr>
            <p:spPr>
              <a:xfrm>
                <a:off x="0" y="1269114"/>
                <a:ext cx="4598438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Volume and volumetric flow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𝑣𝑜𝑙𝑢𝑚𝑒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9C67D-A4ED-0004-96D3-3331AC66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9114"/>
                <a:ext cx="4598438" cy="499560"/>
              </a:xfrm>
              <a:prstGeom prst="rect">
                <a:avLst/>
              </a:prstGeom>
              <a:blipFill>
                <a:blip r:embed="rId3"/>
                <a:stretch>
                  <a:fillRect l="-796" r="-133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E39F5D-0026-DD6F-90CE-BC836604F99D}"/>
              </a:ext>
            </a:extLst>
          </p:cNvPr>
          <p:cNvSpPr txBox="1"/>
          <p:nvPr/>
        </p:nvSpPr>
        <p:spPr>
          <a:xfrm>
            <a:off x="4343400" y="1145947"/>
            <a:ext cx="2443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course, Q is volumetric flow, not heat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D8686-E4A9-7918-6642-68AFB8DB727D}"/>
                  </a:ext>
                </a:extLst>
              </p:cNvPr>
              <p:cNvSpPr txBox="1"/>
              <p:nvPr/>
            </p:nvSpPr>
            <p:spPr>
              <a:xfrm>
                <a:off x="0" y="1891841"/>
                <a:ext cx="71883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Density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Changes inversely with temperature due to increases in volume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D8686-E4A9-7918-6642-68AFB8DB7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91841"/>
                <a:ext cx="7188378" cy="646331"/>
              </a:xfrm>
              <a:prstGeom prst="rect">
                <a:avLst/>
              </a:prstGeom>
              <a:blipFill>
                <a:blip r:embed="rId4"/>
                <a:stretch>
                  <a:fillRect l="-509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E3194-698E-1E84-6F54-2428C9D9F2AD}"/>
                  </a:ext>
                </a:extLst>
              </p:cNvPr>
              <p:cNvSpPr txBox="1"/>
              <p:nvPr/>
            </p:nvSpPr>
            <p:spPr>
              <a:xfrm>
                <a:off x="0" y="2661339"/>
                <a:ext cx="8686800" cy="933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Weight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Heaviness of an object, downward force due to gravity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Force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 action that has direction or maintains the motion of an object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Converting between force and mass is always accompanied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 conversion factor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SI system of units, this just happens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Vectors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quantity having a magnitude and direction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be split into components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Magnitude of vectors can be found by: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Velocity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Acceleration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Momentum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Linear Momentum can be used to find force: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Energy (scalar)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Kinetic energy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Potential energy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E3194-698E-1E84-6F54-2428C9D9F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1339"/>
                <a:ext cx="8686800" cy="9337941"/>
              </a:xfrm>
              <a:prstGeom prst="rect">
                <a:avLst/>
              </a:prstGeom>
              <a:blipFill>
                <a:blip r:embed="rId5"/>
                <a:stretch>
                  <a:fillRect l="-421" t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A54EA81-CF72-98F7-02EC-24337B530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739" y="5904555"/>
            <a:ext cx="2702061" cy="2411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3DD8-1DEE-7BD0-DFE4-2DFF8BD9D6F1}"/>
                  </a:ext>
                </a:extLst>
              </p:cNvPr>
              <p:cNvSpPr txBox="1"/>
              <p:nvPr/>
            </p:nvSpPr>
            <p:spPr>
              <a:xfrm>
                <a:off x="1445780" y="7228821"/>
                <a:ext cx="214840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3DD8-1DEE-7BD0-DFE4-2DFF8BD9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80" y="7228821"/>
                <a:ext cx="2148409" cy="563680"/>
              </a:xfrm>
              <a:prstGeom prst="rect">
                <a:avLst/>
              </a:prstGeom>
              <a:blipFill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1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43DE9-C38B-7C7C-3716-B99A4474E7B9}"/>
              </a:ext>
            </a:extLst>
          </p:cNvPr>
          <p:cNvSpPr txBox="1"/>
          <p:nvPr/>
        </p:nvSpPr>
        <p:spPr>
          <a:xfrm>
            <a:off x="0" y="0"/>
            <a:ext cx="2092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8D295-F01A-8F26-4DFE-7132C17368D3}"/>
              </a:ext>
            </a:extLst>
          </p:cNvPr>
          <p:cNvSpPr txBox="1"/>
          <p:nvPr/>
        </p:nvSpPr>
        <p:spPr>
          <a:xfrm>
            <a:off x="0" y="564601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fluid?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classify something as a fluid or non-fluid based on how it reacts to a shear force </a:t>
            </a:r>
            <a:r>
              <a:rPr lang="en-US" i="1" dirty="0"/>
              <a:t>(A force acting parallel to the surface)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Non-fluids can resist shear forces (solids)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Fluids deform under a shear force (liquids and gases)</a:t>
            </a:r>
          </a:p>
          <a:p>
            <a:endParaRPr lang="en-US" dirty="0"/>
          </a:p>
          <a:p>
            <a:r>
              <a:rPr lang="en-US" dirty="0"/>
              <a:t>States of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Solids: have a lattice structure that holds them together, making them not deform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Liquids: held together by weaker forces, the forces are dependent on the separation distance of the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Gases: spread far apart and have very weak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Molecules collide with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not tend to fall when “poured” out of a cup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4FFB6-9A83-D357-508D-272F9792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20" y="4293385"/>
            <a:ext cx="7944959" cy="6001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68B48-BB76-9CDE-3C40-B7B680FC80C7}"/>
              </a:ext>
            </a:extLst>
          </p:cNvPr>
          <p:cNvSpPr txBox="1"/>
          <p:nvPr/>
        </p:nvSpPr>
        <p:spPr>
          <a:xfrm>
            <a:off x="0" y="10484068"/>
            <a:ext cx="756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Modulus of elasticity tells how stiff something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Kinematic viscosity is viscosity normalized by density (viscosity/density)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D845B3-5414-51C3-7F17-7536944CD3BF}"/>
                  </a:ext>
                </a:extLst>
              </p:cNvPr>
              <p:cNvSpPr txBox="1"/>
              <p:nvPr/>
            </p:nvSpPr>
            <p:spPr>
              <a:xfrm>
                <a:off x="101373" y="11319494"/>
                <a:ext cx="2784224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Force Conversion: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D845B3-5414-51C3-7F17-7536944CD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3" y="11319494"/>
                <a:ext cx="2784224" cy="485646"/>
              </a:xfrm>
              <a:prstGeom prst="rect">
                <a:avLst/>
              </a:prstGeom>
              <a:blipFill>
                <a:blip r:embed="rId3"/>
                <a:stretch>
                  <a:fillRect l="-1974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0DB58-D1D6-25EA-51E5-DCE3BEFA0A82}"/>
                  </a:ext>
                </a:extLst>
              </p:cNvPr>
              <p:cNvSpPr txBox="1"/>
              <p:nvPr/>
            </p:nvSpPr>
            <p:spPr>
              <a:xfrm>
                <a:off x="3284839" y="11280958"/>
                <a:ext cx="2828723" cy="524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Mass Conversion: 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0DB58-D1D6-25EA-51E5-DCE3BEFA0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39" y="11280958"/>
                <a:ext cx="2828723" cy="524182"/>
              </a:xfrm>
              <a:prstGeom prst="rect">
                <a:avLst/>
              </a:prstGeom>
              <a:blipFill>
                <a:blip r:embed="rId4"/>
                <a:stretch>
                  <a:fillRect l="-194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1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F1BF7-2B7E-5E95-9C46-3FD3D736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4" y="0"/>
            <a:ext cx="7935432" cy="5973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CBFB1-073E-C3B4-2C08-C25387C54955}"/>
                  </a:ext>
                </a:extLst>
              </p:cNvPr>
              <p:cNvSpPr txBox="1"/>
              <p:nvPr/>
            </p:nvSpPr>
            <p:spPr>
              <a:xfrm>
                <a:off x="0" y="5973009"/>
                <a:ext cx="8686800" cy="69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Some other common units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which are units of force that are normalized so that the weight of 1 kg is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CBFB1-073E-C3B4-2C08-C25387C5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73009"/>
                <a:ext cx="8686800" cy="690830"/>
              </a:xfrm>
              <a:prstGeom prst="rect">
                <a:avLst/>
              </a:prstGeom>
              <a:blipFill>
                <a:blip r:embed="rId3"/>
                <a:stretch>
                  <a:fillRect l="-421" t="-3540" b="-1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7651A7-FEF8-810A-B5EE-8831B9B0A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437508"/>
                  </p:ext>
                </p:extLst>
              </p:nvPr>
            </p:nvGraphicFramePr>
            <p:xfrm>
              <a:off x="810610" y="6663839"/>
              <a:ext cx="7065580" cy="5267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2790">
                      <a:extLst>
                        <a:ext uri="{9D8B030D-6E8A-4147-A177-3AD203B41FA5}">
                          <a16:colId xmlns:a16="http://schemas.microsoft.com/office/drawing/2014/main" val="1623680519"/>
                        </a:ext>
                      </a:extLst>
                    </a:gridCol>
                    <a:gridCol w="3532790">
                      <a:extLst>
                        <a:ext uri="{9D8B030D-6E8A-4147-A177-3AD203B41FA5}">
                          <a16:colId xmlns:a16="http://schemas.microsoft.com/office/drawing/2014/main" val="1368690942"/>
                        </a:ext>
                      </a:extLst>
                    </a:gridCol>
                  </a:tblGrid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 system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5802773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5108045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9.806 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918421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𝑑𝑦𝑛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3886444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980.6 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72073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Engineering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32.174 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7089820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Absolute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𝑝𝑜𝑢𝑛𝑑𝑎𝑙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7769508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British Gravitational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𝑠𝑙𝑢𝑔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482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7651A7-FEF8-810A-B5EE-8831B9B0A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437508"/>
                  </p:ext>
                </p:extLst>
              </p:nvPr>
            </p:nvGraphicFramePr>
            <p:xfrm>
              <a:off x="810610" y="6663839"/>
              <a:ext cx="7065580" cy="5267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2790">
                      <a:extLst>
                        <a:ext uri="{9D8B030D-6E8A-4147-A177-3AD203B41FA5}">
                          <a16:colId xmlns:a16="http://schemas.microsoft.com/office/drawing/2014/main" val="1623680519"/>
                        </a:ext>
                      </a:extLst>
                    </a:gridCol>
                    <a:gridCol w="3532790">
                      <a:extLst>
                        <a:ext uri="{9D8B030D-6E8A-4147-A177-3AD203B41FA5}">
                          <a16:colId xmlns:a16="http://schemas.microsoft.com/office/drawing/2014/main" val="1368690942"/>
                        </a:ext>
                      </a:extLst>
                    </a:gridCol>
                  </a:tblGrid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 system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1042" r="-690" b="-8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802773"/>
                      </a:ext>
                    </a:extLst>
                  </a:tr>
                  <a:tr h="6126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96040" r="-690" b="-663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108045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175221" r="-690" b="-4929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7918421"/>
                      </a:ext>
                    </a:extLst>
                  </a:tr>
                  <a:tr h="658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287963" r="-690" b="-415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886444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370796" r="-690" b="-297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2073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Engineering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470796" r="-690" b="-197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089820"/>
                      </a:ext>
                    </a:extLst>
                  </a:tr>
                  <a:tr h="658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Absolute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597222" r="-690" b="-106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7769508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British Gravitational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666372" r="-69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82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145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D3886-1221-9A0C-F5D0-BBF9E1D41ED9}"/>
              </a:ext>
            </a:extLst>
          </p:cNvPr>
          <p:cNvSpPr txBox="1"/>
          <p:nvPr/>
        </p:nvSpPr>
        <p:spPr>
          <a:xfrm>
            <a:off x="0" y="0"/>
            <a:ext cx="355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Laws of Fluid Flows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081F6-67C8-8600-EACE-8E37DC6E58A8}"/>
              </a:ext>
            </a:extLst>
          </p:cNvPr>
          <p:cNvSpPr txBox="1"/>
          <p:nvPr/>
        </p:nvSpPr>
        <p:spPr>
          <a:xfrm>
            <a:off x="0" y="461665"/>
            <a:ext cx="4574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of 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of Energy –  1</a:t>
            </a:r>
            <a:r>
              <a:rPr lang="en-US" baseline="30000" dirty="0"/>
              <a:t>st</a:t>
            </a:r>
            <a:r>
              <a:rPr lang="en-US" dirty="0"/>
              <a:t> Thermo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of Momentum – 2</a:t>
            </a:r>
            <a:r>
              <a:rPr lang="en-US" baseline="30000" dirty="0"/>
              <a:t>nd</a:t>
            </a:r>
            <a:r>
              <a:rPr lang="en-US" dirty="0"/>
              <a:t> Newton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88E5-1A15-8AE2-C303-1873E24588AD}"/>
              </a:ext>
            </a:extLst>
          </p:cNvPr>
          <p:cNvSpPr txBox="1"/>
          <p:nvPr/>
        </p:nvSpPr>
        <p:spPr>
          <a:xfrm>
            <a:off x="0" y="1384995"/>
            <a:ext cx="2272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Fluid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0C777-EAE8-EFCD-B97F-1F4CF00EFE51}"/>
                  </a:ext>
                </a:extLst>
              </p:cNvPr>
              <p:cNvSpPr txBox="1"/>
              <p:nvPr/>
            </p:nvSpPr>
            <p:spPr>
              <a:xfrm>
                <a:off x="0" y="1846659"/>
                <a:ext cx="8686800" cy="520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Density/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(Mass/Volume)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usually assume this is constant for liquids (incompressible)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 densities: Water - 1000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Mercury 13,588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Hydrogen 0.083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Pressure/P (Force/Area)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Type of stress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Atmospheric Pressure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=14.7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=101325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=1.01325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Guage Pressure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Pressure above atmospheric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Negative gauge pressures are referred to as a vacuum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Absolute Pressure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Temperature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Relates to internal energy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These Properties can be related to each other through equations of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EX: Ideal gas law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molar mass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0C777-EAE8-EFCD-B97F-1F4CF00EF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6659"/>
                <a:ext cx="8686800" cy="5200270"/>
              </a:xfrm>
              <a:prstGeom prst="rect">
                <a:avLst/>
              </a:prstGeom>
              <a:blipFill>
                <a:blip r:embed="rId2"/>
                <a:stretch>
                  <a:fillRect l="-421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0B7914-F680-FB7B-1D5B-6482FF4DC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099" y="3588320"/>
            <a:ext cx="1829055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A5A05-BE68-BF92-F514-7A47D48560E8}"/>
              </a:ext>
            </a:extLst>
          </p:cNvPr>
          <p:cNvSpPr txBox="1"/>
          <p:nvPr/>
        </p:nvSpPr>
        <p:spPr>
          <a:xfrm>
            <a:off x="0" y="6599043"/>
            <a:ext cx="3353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Continuum Assumption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9018B-C993-8490-5C11-57EBBE5DB543}"/>
              </a:ext>
            </a:extLst>
          </p:cNvPr>
          <p:cNvSpPr txBox="1"/>
          <p:nvPr/>
        </p:nvSpPr>
        <p:spPr>
          <a:xfrm>
            <a:off x="1" y="7046929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Fluid molecules aren’t confined to a lattice, and move around, so how do we deal with a volume in which the number of particles is constantly changing?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at extremely small sizes this makes a difference, so we can assume that values vary continuously through space (Continuum)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9AD5B8-AD60-DAC4-1039-94BC4B14C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958" y="8679358"/>
            <a:ext cx="3986314" cy="305097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94FB8A-24F4-0735-E07E-86FB28DCEA07}"/>
              </a:ext>
            </a:extLst>
          </p:cNvPr>
          <p:cNvSpPr/>
          <p:nvPr/>
        </p:nvSpPr>
        <p:spPr>
          <a:xfrm>
            <a:off x="7070270" y="8679358"/>
            <a:ext cx="1616529" cy="1362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0C048-3EBA-0B41-8A9A-C8AE06CCA5FD}"/>
              </a:ext>
            </a:extLst>
          </p:cNvPr>
          <p:cNvSpPr txBox="1"/>
          <p:nvPr/>
        </p:nvSpPr>
        <p:spPr>
          <a:xfrm>
            <a:off x="0" y="8217693"/>
            <a:ext cx="3160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Material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3AAD8-141B-A436-9F2D-267EA39F7818}"/>
              </a:ext>
            </a:extLst>
          </p:cNvPr>
          <p:cNvSpPr txBox="1"/>
          <p:nvPr/>
        </p:nvSpPr>
        <p:spPr>
          <a:xfrm>
            <a:off x="0" y="8679358"/>
            <a:ext cx="4524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Materials can be classified based on how they respond to a shear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class, we will only be focusing on Newtonian and Non-Newtonian fluids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Newtonian fluids have a constant viscosity, while Non-Newtonian fluids have viscosities that change</a:t>
            </a:r>
          </a:p>
        </p:txBody>
      </p:sp>
    </p:spTree>
    <p:extLst>
      <p:ext uri="{BB962C8B-B14F-4D97-AF65-F5344CB8AC3E}">
        <p14:creationId xmlns:p14="http://schemas.microsoft.com/office/powerpoint/2010/main" val="185797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AD2BD-F6B8-34F3-82AD-630FFD8D7B16}"/>
              </a:ext>
            </a:extLst>
          </p:cNvPr>
          <p:cNvSpPr txBox="1"/>
          <p:nvPr/>
        </p:nvSpPr>
        <p:spPr>
          <a:xfrm>
            <a:off x="0" y="0"/>
            <a:ext cx="292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Transport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178A-5F1D-A74D-4C81-3911209AEABA}"/>
              </a:ext>
            </a:extLst>
          </p:cNvPr>
          <p:cNvSpPr txBox="1"/>
          <p:nvPr/>
        </p:nvSpPr>
        <p:spPr>
          <a:xfrm>
            <a:off x="0" y="461665"/>
            <a:ext cx="332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Viscosity – resistance to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C0E3D-AD0F-1EE2-F780-6CF5FBE6B970}"/>
              </a:ext>
            </a:extLst>
          </p:cNvPr>
          <p:cNvSpPr txBox="1"/>
          <p:nvPr/>
        </p:nvSpPr>
        <p:spPr>
          <a:xfrm>
            <a:off x="0" y="830997"/>
            <a:ext cx="2867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Couette Flow (drag flow)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C7498-5B94-309D-7545-D213142D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71" y="646331"/>
            <a:ext cx="3458058" cy="1533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5764D4-144D-BF02-7170-2A633169F10F}"/>
              </a:ext>
            </a:extLst>
          </p:cNvPr>
          <p:cNvSpPr txBox="1"/>
          <p:nvPr/>
        </p:nvSpPr>
        <p:spPr>
          <a:xfrm>
            <a:off x="0" y="1228533"/>
            <a:ext cx="455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Liquid between and stationary and moving plate in which flow is being caused by the moving 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2D02D-4843-E151-7B7C-DDF26CA58C5C}"/>
                  </a:ext>
                </a:extLst>
              </p:cNvPr>
              <p:cNvSpPr txBox="1"/>
              <p:nvPr/>
            </p:nvSpPr>
            <p:spPr>
              <a:xfrm>
                <a:off x="0" y="2037560"/>
                <a:ext cx="8686800" cy="1030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Assumptions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slip at the boundaries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fluid is moving at the same speed as the moving plate at the boundary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Observations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 changes from 0 at the stationary plate to the velocity of the top plate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 at the top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height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is small, and this makes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 vary linearly in the y direction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is the case for most fluids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of laminar flow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Horizontal streamlines (lines depicting fluid movement where the velocity is constant along the line)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Motion of one layer of fluid “pulls” the others along with it due to molecular friction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Local shear stress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en-US" dirty="0"/>
                  <a:t>) is linearly related with the velocity gradient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Shear stress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from the surface in the </a:t>
                </a:r>
                <a:r>
                  <a:rPr lang="en-US" dirty="0">
                    <a:solidFill>
                      <a:schemeClr val="accent1"/>
                    </a:solidFill>
                  </a:rPr>
                  <a:t>y direction </a:t>
                </a:r>
                <a:r>
                  <a:rPr lang="en-US" dirty="0"/>
                  <a:t>due to flow in the </a:t>
                </a:r>
                <a:r>
                  <a:rPr lang="en-US" dirty="0">
                    <a:solidFill>
                      <a:schemeClr val="accent2"/>
                    </a:solidFill>
                  </a:rPr>
                  <a:t>x direction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𝑠𝑡𝑟𝑒𝑠𝑠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𝑜𝑣𝑒𝑟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Newton’s law of viscosity (1687):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endParaRPr lang="en-US" dirty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Newtonian fluids, viscosity is represented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2114550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Non-Newtonian fluids have a viscosity which is a function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Like moving a deck of cards between a table and one of your hands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Viscosity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quantity expressing the magnitude of internal friction in a fluid resisting flow, in which parallel fluid layers move relative to each other, interact, and transfer momentum between them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does this happen in different types of matter?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liquids, this occurs because of the constant breaking and reforming of interactions between molecules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temperature goes up, the interactions get weaker, and viscosity goes down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gases, this occurs because of the random motion of molecules causing collisions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temperature goes up, more collisions happen, and viscosity goes up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2D02D-4843-E151-7B7C-DDF26CA58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7560"/>
                <a:ext cx="8686800" cy="10307052"/>
              </a:xfrm>
              <a:prstGeom prst="rect">
                <a:avLst/>
              </a:prstGeom>
              <a:blipFill>
                <a:blip r:embed="rId3"/>
                <a:stretch>
                  <a:fillRect l="-421" t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7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EBEF46-883A-CB8F-D4A6-5A9461E88D72}"/>
              </a:ext>
            </a:extLst>
          </p:cNvPr>
          <p:cNvSpPr txBox="1"/>
          <p:nvPr/>
        </p:nvSpPr>
        <p:spPr>
          <a:xfrm>
            <a:off x="1" y="0"/>
            <a:ext cx="86868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is viscosity measured?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By how it responds to a simple deformation, where only one component of velocity is non-zero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Most often this is in the form of simple shear flow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The two types of simple shear flow are Couette flow and Poiseuille flow (pressure driven through a pipe)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Couette flow (Rotational viscometer/rheometer)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Fluid trapped between stationary rotating surfaces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Torque related to the viscosity of the fluid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Poiseuille Flow (Capillary viscometer/rheometer)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Fluid forced through a circular tube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Pressure related to viscosity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D2FED-AD33-60C2-FB17-C39F38AC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9" y="2585323"/>
            <a:ext cx="7468642" cy="3734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30F68-6EDD-1C26-BC8B-5E5D1D0D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97" y="7606148"/>
            <a:ext cx="592537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DEDC7-4054-A64B-9265-E09C4775217D}"/>
              </a:ext>
            </a:extLst>
          </p:cNvPr>
          <p:cNvSpPr txBox="1"/>
          <p:nvPr/>
        </p:nvSpPr>
        <p:spPr>
          <a:xfrm>
            <a:off x="0" y="0"/>
            <a:ext cx="288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Finding Shear Stress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A2BFD-EFE1-2B35-7C53-9F58B97F19E5}"/>
                  </a:ext>
                </a:extLst>
              </p:cNvPr>
              <p:cNvSpPr txBox="1"/>
              <p:nvPr/>
            </p:nvSpPr>
            <p:spPr>
              <a:xfrm>
                <a:off x="0" y="461665"/>
                <a:ext cx="8686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Found through manipulating Newton’s Law of viscosity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Another way: Using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(Shear Strain)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A2BFD-EFE1-2B35-7C53-9F58B97F1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665"/>
                <a:ext cx="8686800" cy="1754326"/>
              </a:xfrm>
              <a:prstGeom prst="rect">
                <a:avLst/>
              </a:prstGeom>
              <a:blipFill>
                <a:blip r:embed="rId2"/>
                <a:stretch>
                  <a:fillRect l="-421" t="-173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50479-4848-4266-23DD-0ED3299EC736}"/>
                  </a:ext>
                </a:extLst>
              </p:cNvPr>
              <p:cNvSpPr txBox="1"/>
              <p:nvPr/>
            </p:nvSpPr>
            <p:spPr>
              <a:xfrm>
                <a:off x="2706461" y="950709"/>
                <a:ext cx="3273878" cy="683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50479-4848-4266-23DD-0ED3299E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61" y="950709"/>
                <a:ext cx="3273878" cy="683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8BBD19-4B30-7C6E-1322-ABC8190E07D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980339" y="1292662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7678D0-318A-BBAA-DF69-1E1DDA560ADC}"/>
              </a:ext>
            </a:extLst>
          </p:cNvPr>
          <p:cNvSpPr txBox="1"/>
          <p:nvPr/>
        </p:nvSpPr>
        <p:spPr>
          <a:xfrm>
            <a:off x="6351814" y="692496"/>
            <a:ext cx="2090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point where the fluid is in contact with the moving 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0AB39F-4216-1D33-79BC-0E75B435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72" y="2215991"/>
            <a:ext cx="4258269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C27B9-6C4A-E30C-9321-4E9DE4680EBE}"/>
                  </a:ext>
                </a:extLst>
              </p:cNvPr>
              <p:cNvSpPr txBox="1"/>
              <p:nvPr/>
            </p:nvSpPr>
            <p:spPr>
              <a:xfrm>
                <a:off x="762299" y="2226098"/>
                <a:ext cx="178946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C27B9-6C4A-E30C-9321-4E9DE4680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99" y="2226098"/>
                <a:ext cx="1789464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3ADA4-4FCB-6A69-ABEA-335515A261B3}"/>
                  </a:ext>
                </a:extLst>
              </p:cNvPr>
              <p:cNvSpPr txBox="1"/>
              <p:nvPr/>
            </p:nvSpPr>
            <p:spPr>
              <a:xfrm>
                <a:off x="974889" y="2904081"/>
                <a:ext cx="136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small: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3ADA4-4FCB-6A69-ABEA-335515A26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89" y="2904081"/>
                <a:ext cx="1364284" cy="369332"/>
              </a:xfrm>
              <a:prstGeom prst="rect">
                <a:avLst/>
              </a:prstGeom>
              <a:blipFill>
                <a:blip r:embed="rId6"/>
                <a:stretch>
                  <a:fillRect l="-4018" t="-6557" r="-312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CD6B2E-1F99-4120-B7F0-AFB290602A48}"/>
                  </a:ext>
                </a:extLst>
              </p:cNvPr>
              <p:cNvSpPr txBox="1"/>
              <p:nvPr/>
            </p:nvSpPr>
            <p:spPr>
              <a:xfrm>
                <a:off x="610182" y="3273413"/>
                <a:ext cx="209627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CD6B2E-1F99-4120-B7F0-AFB29060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2" y="3273413"/>
                <a:ext cx="2096279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122E0C-020A-68C2-B582-90E1DC718E0C}"/>
                  </a:ext>
                </a:extLst>
              </p:cNvPr>
              <p:cNvSpPr txBox="1"/>
              <p:nvPr/>
            </p:nvSpPr>
            <p:spPr>
              <a:xfrm>
                <a:off x="2159573" y="3921067"/>
                <a:ext cx="174644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122E0C-020A-68C2-B582-90E1DC71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573" y="3921067"/>
                <a:ext cx="1746440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1FADBA-C4B5-26FC-D35B-9DD3AC582997}"/>
                  </a:ext>
                </a:extLst>
              </p:cNvPr>
              <p:cNvSpPr txBox="1"/>
              <p:nvPr/>
            </p:nvSpPr>
            <p:spPr>
              <a:xfrm>
                <a:off x="2278046" y="4702628"/>
                <a:ext cx="2422202" cy="522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1FADBA-C4B5-26FC-D35B-9DD3AC582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46" y="4702628"/>
                <a:ext cx="2422202" cy="522259"/>
              </a:xfrm>
              <a:prstGeom prst="rect">
                <a:avLst/>
              </a:prstGeom>
              <a:blipFill>
                <a:blip r:embed="rId9"/>
                <a:stretch>
                  <a:fillRect l="-226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ECD765E-27A5-89A5-1AC6-557C13C290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957" y="3921067"/>
            <a:ext cx="1165577" cy="8552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D6A11B-AF68-2FA2-D7CC-0BA78307E007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3906013" y="4184024"/>
            <a:ext cx="976230" cy="592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AF5009-5DF2-FCFA-2770-BB9A6E90A69B}"/>
              </a:ext>
            </a:extLst>
          </p:cNvPr>
          <p:cNvSpPr txBox="1"/>
          <p:nvPr/>
        </p:nvSpPr>
        <p:spPr>
          <a:xfrm>
            <a:off x="4839620" y="4567542"/>
            <a:ext cx="29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called the Shear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12F93-77FF-81FC-1954-00DA86A310C4}"/>
              </a:ext>
            </a:extLst>
          </p:cNvPr>
          <p:cNvSpPr txBox="1"/>
          <p:nvPr/>
        </p:nvSpPr>
        <p:spPr>
          <a:xfrm>
            <a:off x="-6694" y="5249702"/>
            <a:ext cx="5116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Poiseuille Flow (pressure-driven flow)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9DF6F-ECC0-53F4-9CB9-0A85DEABA6AB}"/>
              </a:ext>
            </a:extLst>
          </p:cNvPr>
          <p:cNvSpPr txBox="1"/>
          <p:nvPr/>
        </p:nvSpPr>
        <p:spPr>
          <a:xfrm>
            <a:off x="5110220" y="5346869"/>
            <a:ext cx="16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(Quick detour)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C3E110-87E9-E033-A5B6-AB02E981AA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299" y="5808534"/>
            <a:ext cx="6963747" cy="25054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F83B34-8351-4AD4-234E-499F01F8B69D}"/>
              </a:ext>
            </a:extLst>
          </p:cNvPr>
          <p:cNvSpPr txBox="1"/>
          <p:nvPr/>
        </p:nvSpPr>
        <p:spPr>
          <a:xfrm>
            <a:off x="-28798" y="8364589"/>
            <a:ext cx="761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moving 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Velocities at the plates are still 0 because of the no-slip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a linear velocity gradient, it is parabolic</a:t>
            </a:r>
          </a:p>
        </p:txBody>
      </p:sp>
    </p:spTree>
    <p:extLst>
      <p:ext uri="{BB962C8B-B14F-4D97-AF65-F5344CB8AC3E}">
        <p14:creationId xmlns:p14="http://schemas.microsoft.com/office/powerpoint/2010/main" val="76988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1453</Words>
  <Application>Microsoft Office PowerPoint</Application>
  <PresentationFormat>Custom</PresentationFormat>
  <Paragraphs>222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Roosa</dc:creator>
  <cp:lastModifiedBy>William Roosa</cp:lastModifiedBy>
  <cp:revision>7</cp:revision>
  <dcterms:created xsi:type="dcterms:W3CDTF">2024-08-20T15:24:36Z</dcterms:created>
  <dcterms:modified xsi:type="dcterms:W3CDTF">2024-08-29T15:50:56Z</dcterms:modified>
</cp:coreProperties>
</file>