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C7584AAE-BE74-4718-A46F-02126F5347B5}">
          <p14:sldIdLst>
            <p14:sldId id="256"/>
            <p14:sldId id="257"/>
            <p14:sldId id="259"/>
          </p14:sldIdLst>
        </p14:section>
        <p14:section name="1600-1900" id="{140B1789-A48A-4128-8902-74663EECF519}">
          <p14:sldIdLst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63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DB9E3-463C-46A9-8E50-0BAD25836B6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43000"/>
            <a:ext cx="220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17D9B-885F-4496-B071-22C7D723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F63EC-2FA1-459E-9A6A-72EE912ADE1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A5AA1-DCD8-419C-AE31-45E4C34C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59DD6C-0565-F64D-51AD-5A8610DD05B4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pic>
        <p:nvPicPr>
          <p:cNvPr id="1026" name="Picture 2" descr="American Bald Eagle American Flag Decal Large Is 12.0&quot; in Size">
            <a:extLst>
              <a:ext uri="{FF2B5EF4-FFF2-40B4-BE49-F238E27FC236}">
                <a16:creationId xmlns:a16="http://schemas.microsoft.com/office/drawing/2014/main" id="{68F9ACFC-8EA9-AE85-CCAE-BD8B8AC8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88" y="4219956"/>
            <a:ext cx="2067511" cy="24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2D082-4FF7-2B1B-2735-A3940AECEC74}"/>
              </a:ext>
            </a:extLst>
          </p:cNvPr>
          <p:cNvSpPr txBox="1"/>
          <p:nvPr/>
        </p:nvSpPr>
        <p:spPr>
          <a:xfrm>
            <a:off x="626301" y="120678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MW 4:10-5:25 PM</a:t>
            </a:r>
          </a:p>
          <a:p>
            <a:r>
              <a:rPr lang="en-US" dirty="0"/>
              <a:t>Location: Chem 100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88003-7C81-EE94-44B4-4DC2F31A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29" y="1290181"/>
            <a:ext cx="3706947" cy="27099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A98EBA-AC5F-8482-612D-B91E86B7E8C5}"/>
              </a:ext>
            </a:extLst>
          </p:cNvPr>
          <p:cNvSpPr txBox="1"/>
          <p:nvPr/>
        </p:nvSpPr>
        <p:spPr>
          <a:xfrm>
            <a:off x="626301" y="2105117"/>
            <a:ext cx="2914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Lorien Foote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GLASS 211A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lfoote@tamu.edu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MW 10:20-11:20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MW 1:30-2:30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A85C5-B8BD-C1BF-321B-627E5C44320B}"/>
              </a:ext>
            </a:extLst>
          </p:cNvPr>
          <p:cNvSpPr txBox="1"/>
          <p:nvPr/>
        </p:nvSpPr>
        <p:spPr>
          <a:xfrm>
            <a:off x="626301" y="4252090"/>
            <a:ext cx="3908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Assistant: John Lewis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GLASS 003B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john-lewis@tamu.edu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 10:00-11:00 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BE36-ACC0-FCB6-314A-FF6D99243F2D}"/>
              </a:ext>
            </a:extLst>
          </p:cNvPr>
          <p:cNvSpPr txBox="1"/>
          <p:nvPr/>
        </p:nvSpPr>
        <p:spPr>
          <a:xfrm>
            <a:off x="626301" y="623473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Grading: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2BF8F5C-43E1-BD98-7A81-149E6061A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05095"/>
              </p:ext>
            </p:extLst>
          </p:nvPr>
        </p:nvGraphicFramePr>
        <p:xfrm>
          <a:off x="600434" y="6733607"/>
          <a:ext cx="5950678" cy="47037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4015">
                  <a:extLst>
                    <a:ext uri="{9D8B030D-6E8A-4147-A177-3AD203B41FA5}">
                      <a16:colId xmlns:a16="http://schemas.microsoft.com/office/drawing/2014/main" val="2942164622"/>
                    </a:ext>
                  </a:extLst>
                </a:gridCol>
                <a:gridCol w="1976701">
                  <a:extLst>
                    <a:ext uri="{9D8B030D-6E8A-4147-A177-3AD203B41FA5}">
                      <a16:colId xmlns:a16="http://schemas.microsoft.com/office/drawing/2014/main" val="3753151027"/>
                    </a:ext>
                  </a:extLst>
                </a:gridCol>
                <a:gridCol w="1229962">
                  <a:extLst>
                    <a:ext uri="{9D8B030D-6E8A-4147-A177-3AD203B41FA5}">
                      <a16:colId xmlns:a16="http://schemas.microsoft.com/office/drawing/2014/main" val="4273169721"/>
                    </a:ext>
                  </a:extLst>
                </a:gridCol>
              </a:tblGrid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299775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Martin Essay Quiz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Sep.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50682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Sledge Essay Quiz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27452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Military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45661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Sherman Quiz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589306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Cordon of Steel MC Quiz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260616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Soldier Comparison Essay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706487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72021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6 (3:30-5:30)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4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13E22-93EF-A476-CDB1-180BF8DF5034}"/>
              </a:ext>
            </a:extLst>
          </p:cNvPr>
          <p:cNvSpPr txBox="1"/>
          <p:nvPr/>
        </p:nvSpPr>
        <p:spPr>
          <a:xfrm>
            <a:off x="0" y="0"/>
            <a:ext cx="4121962" cy="11895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Topics Covered:</a:t>
            </a:r>
          </a:p>
          <a:p>
            <a:endParaRPr lang="en-US" sz="1700" dirty="0"/>
          </a:p>
          <a:p>
            <a:r>
              <a:rPr lang="en-US" sz="1700" dirty="0"/>
              <a:t>Aug 19: Indian Warfare and Adaptation</a:t>
            </a:r>
          </a:p>
          <a:p>
            <a:r>
              <a:rPr lang="en-US" sz="1700" dirty="0"/>
              <a:t>Aug 21: Colonial Wars</a:t>
            </a:r>
          </a:p>
          <a:p>
            <a:endParaRPr lang="en-US" sz="1700" dirty="0"/>
          </a:p>
          <a:p>
            <a:r>
              <a:rPr lang="en-US" sz="1700" dirty="0"/>
              <a:t>Aug 26: American Revolution</a:t>
            </a:r>
          </a:p>
          <a:p>
            <a:r>
              <a:rPr lang="en-US" sz="1700" dirty="0"/>
              <a:t>Aug 28: American Revolution</a:t>
            </a:r>
          </a:p>
          <a:p>
            <a:endParaRPr lang="en-US" sz="1700" dirty="0"/>
          </a:p>
          <a:p>
            <a:r>
              <a:rPr lang="en-US" sz="1700" dirty="0"/>
              <a:t>Sep 4: Early Republic</a:t>
            </a:r>
          </a:p>
          <a:p>
            <a:endParaRPr lang="en-US" sz="1700" dirty="0"/>
          </a:p>
          <a:p>
            <a:r>
              <a:rPr lang="en-US" sz="1700" dirty="0"/>
              <a:t>Sep 9: War of 1812</a:t>
            </a:r>
          </a:p>
          <a:p>
            <a:r>
              <a:rPr lang="en-US" sz="1700" dirty="0"/>
              <a:t>Sep 11: National Expansion</a:t>
            </a:r>
          </a:p>
          <a:p>
            <a:endParaRPr lang="en-US" sz="1700" dirty="0"/>
          </a:p>
          <a:p>
            <a:r>
              <a:rPr lang="en-US" sz="1700" dirty="0"/>
              <a:t>Sep 16: The Mexican War</a:t>
            </a:r>
          </a:p>
          <a:p>
            <a:r>
              <a:rPr lang="en-US" sz="1700" dirty="0"/>
              <a:t>Sep 18: The Civil War</a:t>
            </a:r>
          </a:p>
          <a:p>
            <a:endParaRPr lang="en-US" sz="1700" dirty="0"/>
          </a:p>
          <a:p>
            <a:r>
              <a:rPr lang="en-US" sz="1700" dirty="0"/>
              <a:t>Sep 23: The Civil War</a:t>
            </a:r>
          </a:p>
          <a:p>
            <a:r>
              <a:rPr lang="en-US" sz="1700" dirty="0"/>
              <a:t>Sep 25: The Civil War</a:t>
            </a:r>
          </a:p>
          <a:p>
            <a:endParaRPr lang="en-US" sz="1700" dirty="0"/>
          </a:p>
          <a:p>
            <a:r>
              <a:rPr lang="en-US" sz="1700" dirty="0"/>
              <a:t>Sep 30: Reconstruction and  Frontier Wars</a:t>
            </a:r>
          </a:p>
          <a:p>
            <a:r>
              <a:rPr lang="en-US" sz="1700" dirty="0"/>
              <a:t>Oct 2: War for Empire</a:t>
            </a:r>
          </a:p>
          <a:p>
            <a:endParaRPr lang="en-US" sz="1700" dirty="0"/>
          </a:p>
          <a:p>
            <a:r>
              <a:rPr lang="en-US" sz="1700" dirty="0"/>
              <a:t>Oct 9: Midterm</a:t>
            </a:r>
          </a:p>
          <a:p>
            <a:endParaRPr lang="en-US" sz="1700" dirty="0"/>
          </a:p>
          <a:p>
            <a:r>
              <a:rPr lang="en-US" sz="1700" dirty="0"/>
              <a:t>Oct 14: Early 20</a:t>
            </a:r>
            <a:r>
              <a:rPr lang="en-US" sz="1700" baseline="30000" dirty="0"/>
              <a:t>th</a:t>
            </a:r>
            <a:r>
              <a:rPr lang="en-US" sz="1700" dirty="0"/>
              <a:t> Century</a:t>
            </a:r>
          </a:p>
          <a:p>
            <a:r>
              <a:rPr lang="en-US" sz="1700" dirty="0"/>
              <a:t>Oct 16: The Great War</a:t>
            </a:r>
          </a:p>
          <a:p>
            <a:endParaRPr lang="en-US" sz="1700" dirty="0"/>
          </a:p>
          <a:p>
            <a:r>
              <a:rPr lang="en-US" sz="1700" dirty="0"/>
              <a:t>Oct 21: Inter-War Years</a:t>
            </a:r>
          </a:p>
          <a:p>
            <a:r>
              <a:rPr lang="en-US" sz="1700" dirty="0"/>
              <a:t>Oct 23: World War II</a:t>
            </a:r>
          </a:p>
          <a:p>
            <a:endParaRPr lang="en-US" sz="1700" dirty="0"/>
          </a:p>
          <a:p>
            <a:r>
              <a:rPr lang="en-US" sz="1700" dirty="0"/>
              <a:t>Oct 28: World War II</a:t>
            </a:r>
          </a:p>
          <a:p>
            <a:r>
              <a:rPr lang="en-US" sz="1700" dirty="0"/>
              <a:t>Oct 30: World War II</a:t>
            </a:r>
          </a:p>
          <a:p>
            <a:endParaRPr lang="en-US" sz="1700" dirty="0"/>
          </a:p>
          <a:p>
            <a:r>
              <a:rPr lang="en-US" sz="1700" dirty="0"/>
              <a:t>Nov 4: Atomic and Cold War</a:t>
            </a:r>
          </a:p>
          <a:p>
            <a:r>
              <a:rPr lang="en-US" sz="1700" dirty="0"/>
              <a:t>Nov 6: Korean War</a:t>
            </a:r>
          </a:p>
          <a:p>
            <a:endParaRPr lang="en-US" sz="1700" dirty="0"/>
          </a:p>
          <a:p>
            <a:r>
              <a:rPr lang="en-US" sz="1700" dirty="0"/>
              <a:t>Nov 11: Vietnam</a:t>
            </a:r>
          </a:p>
          <a:p>
            <a:r>
              <a:rPr lang="en-US" sz="1700" dirty="0"/>
              <a:t>Nov 13: Vietnam</a:t>
            </a:r>
          </a:p>
          <a:p>
            <a:endParaRPr lang="en-US" sz="1700" dirty="0"/>
          </a:p>
          <a:p>
            <a:r>
              <a:rPr lang="en-US" sz="1700" dirty="0"/>
              <a:t>Nov 18: Vietnam</a:t>
            </a:r>
          </a:p>
          <a:p>
            <a:r>
              <a:rPr lang="en-US" sz="1700" dirty="0"/>
              <a:t>Nov 20: Recovery and End of Cold War</a:t>
            </a:r>
          </a:p>
          <a:p>
            <a:endParaRPr lang="en-US" sz="1700" dirty="0"/>
          </a:p>
          <a:p>
            <a:r>
              <a:rPr lang="en-US" sz="1700" dirty="0"/>
              <a:t>Nov 25: Gulf War</a:t>
            </a:r>
          </a:p>
          <a:p>
            <a:endParaRPr lang="en-US" dirty="0"/>
          </a:p>
          <a:p>
            <a:r>
              <a:rPr lang="en-US" dirty="0"/>
              <a:t>Dec 2: War on Terror</a:t>
            </a:r>
          </a:p>
        </p:txBody>
      </p:sp>
    </p:spTree>
    <p:extLst>
      <p:ext uri="{BB962C8B-B14F-4D97-AF65-F5344CB8AC3E}">
        <p14:creationId xmlns:p14="http://schemas.microsoft.com/office/powerpoint/2010/main" val="70151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A5578-37EA-14AE-6677-0AE65AE9518E}"/>
              </a:ext>
            </a:extLst>
          </p:cNvPr>
          <p:cNvSpPr txBox="1"/>
          <p:nvPr/>
        </p:nvSpPr>
        <p:spPr>
          <a:xfrm>
            <a:off x="263046" y="275573"/>
            <a:ext cx="74905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Overarching 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Americans applied the concepts of civilization and mortality to how they practice war? How have Americans justified guerilla war and hard war against civilians?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Americans conceived of the citizen-soldier vs. the professional soldier?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social and cultural forces shaped American military institutions and how Americans practice war? What role have wars played in transforming social life in the United States?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military theories, strategies, and tactics changed over time? What factors have contributed to the changes?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did the enlisted soldier experience duty and combat? How did that experience change and remain the same across time?</a:t>
            </a:r>
          </a:p>
        </p:txBody>
      </p:sp>
    </p:spTree>
    <p:extLst>
      <p:ext uri="{BB962C8B-B14F-4D97-AF65-F5344CB8AC3E}">
        <p14:creationId xmlns:p14="http://schemas.microsoft.com/office/powerpoint/2010/main" val="31484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694456-0A74-3CAB-BAED-2540605AC6A6}"/>
              </a:ext>
            </a:extLst>
          </p:cNvPr>
          <p:cNvSpPr txBox="1"/>
          <p:nvPr/>
        </p:nvSpPr>
        <p:spPr>
          <a:xfrm>
            <a:off x="2046521" y="175364"/>
            <a:ext cx="4593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Indigenous Wars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0EC2E-B83D-31BB-6ABC-CC8E55516ACA}"/>
              </a:ext>
            </a:extLst>
          </p:cNvPr>
          <p:cNvSpPr txBox="1"/>
          <p:nvPr/>
        </p:nvSpPr>
        <p:spPr>
          <a:xfrm>
            <a:off x="1813142" y="1006361"/>
            <a:ext cx="506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Characterized by conflict between 2 societies with different military cultures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BF6F3-4AF3-FC2C-9387-C2121EFEFCDA}"/>
              </a:ext>
            </a:extLst>
          </p:cNvPr>
          <p:cNvSpPr txBox="1"/>
          <p:nvPr/>
        </p:nvSpPr>
        <p:spPr>
          <a:xfrm>
            <a:off x="0" y="1837358"/>
            <a:ext cx="3621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Native Military Culture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A511-92B1-9B60-CA31-0EADEA256638}"/>
              </a:ext>
            </a:extLst>
          </p:cNvPr>
          <p:cNvSpPr txBox="1"/>
          <p:nvPr/>
        </p:nvSpPr>
        <p:spPr>
          <a:xfrm>
            <a:off x="0" y="2360578"/>
            <a:ext cx="8686800" cy="452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 For Wars among natives: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Revenge against another tribe for killing one of their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captives to replace that lost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battle Tactics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Focused on ambush to surprise enemy and get captives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Parties usually consist of a few people with good senses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Communicate with accurate animal sounds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Attack with tomahawks and knives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Masters of concealment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Hand-to-Hand combat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Important to natives because the only way to become a “man” was to participate in hand to hand-to-hand combat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Natives viewed resisting torture as manly. Dying while resisting torture was a great honor.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Europeans viewed torture as savage.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B5DC7-3621-0F6A-8B5F-B6E8B20B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77" y="6887353"/>
            <a:ext cx="4829849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8BD0D-ED06-5447-F97C-B530D1E489F2}"/>
              </a:ext>
            </a:extLst>
          </p:cNvPr>
          <p:cNvSpPr txBox="1"/>
          <p:nvPr/>
        </p:nvSpPr>
        <p:spPr>
          <a:xfrm>
            <a:off x="0" y="246553"/>
            <a:ext cx="412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European Military Culture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64706-68D9-52B3-4FD0-09BF166BB060}"/>
              </a:ext>
            </a:extLst>
          </p:cNvPr>
          <p:cNvSpPr txBox="1"/>
          <p:nvPr/>
        </p:nvSpPr>
        <p:spPr>
          <a:xfrm>
            <a:off x="0" y="917789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military culture is characterized by a fear of standing armies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Standing armies were viewed as tyrannical and against liberty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Instead, militias were used, and war was supposed to be fought by the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man would participate in drills every other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line tactics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 would stand shoulder-to-shoulder and fire timed volleys at the enemy to instill shock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precision and training were necessary to perform effectively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weapons during this time were the matchlock, and later, the flintlock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61D01-D63C-241F-179F-401FFCD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3112"/>
            <a:ext cx="8686800" cy="3201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3FC46-A586-97A6-9E47-6A9397714061}"/>
              </a:ext>
            </a:extLst>
          </p:cNvPr>
          <p:cNvSpPr txBox="1"/>
          <p:nvPr/>
        </p:nvSpPr>
        <p:spPr>
          <a:xfrm>
            <a:off x="0" y="6864263"/>
            <a:ext cx="342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Colonial adaptations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2E669-76BE-DA27-29C8-1CF24779CED1}"/>
              </a:ext>
            </a:extLst>
          </p:cNvPr>
          <p:cNvSpPr txBox="1"/>
          <p:nvPr/>
        </p:nvSpPr>
        <p:spPr>
          <a:xfrm>
            <a:off x="0" y="7387483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Tidewater War (Virginia, 1622-1632)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March 22</a:t>
            </a:r>
            <a:r>
              <a:rPr lang="en-US" baseline="30000" dirty="0"/>
              <a:t>nd</a:t>
            </a:r>
            <a:r>
              <a:rPr lang="en-US" dirty="0"/>
              <a:t>, 1622, Natives ambushed settlements in Virginia, killing 25% of the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Colonists would march into the woods asking for battle but were only met with more ambushes and laughter.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Made the colonists realize they were vulnerable to native tactics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Colonials trying to adapt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strongholds and defenses to protect people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Natives would not put the defenses under siege, leading to a waste of time and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a defensive line and forts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Natives could easily sneak through the line with concealment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rangers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Semi useful, could report whereabouts of natives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7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E57BB-0FB3-B680-9D43-45C5E505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26" y="335124"/>
            <a:ext cx="3491422" cy="2625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1E717-1E25-7CFD-D7C7-D7C17951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3" y="243459"/>
            <a:ext cx="3851373" cy="2809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1E136-EF93-D715-A2C6-9B9FBA088A52}"/>
              </a:ext>
            </a:extLst>
          </p:cNvPr>
          <p:cNvSpPr txBox="1"/>
          <p:nvPr/>
        </p:nvSpPr>
        <p:spPr>
          <a:xfrm>
            <a:off x="0" y="3306871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 Adaptations during Tidewater War: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alliances with other natives to have them reveal settlements to the colonists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this information to destroy food supplies, crippling natives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ambush tactics of their own by hiding behind trees and firing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0CC84-0766-B411-A3CA-1568F827DD86}"/>
              </a:ext>
            </a:extLst>
          </p:cNvPr>
          <p:cNvSpPr txBox="1"/>
          <p:nvPr/>
        </p:nvSpPr>
        <p:spPr>
          <a:xfrm>
            <a:off x="0" y="4868372"/>
            <a:ext cx="6942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King Phillip’s War (New England, 1675-1676)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846B45-A2DE-AEA0-B67D-237DFC42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789" y="8223136"/>
            <a:ext cx="4239406" cy="3345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393B2F-6A83-8136-7A00-EA9B341D82F6}"/>
              </a:ext>
            </a:extLst>
          </p:cNvPr>
          <p:cNvSpPr txBox="1"/>
          <p:nvPr/>
        </p:nvSpPr>
        <p:spPr>
          <a:xfrm>
            <a:off x="-15628" y="5391592"/>
            <a:ext cx="870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Bloodiest war in American history (by percentages)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40% of natives died, 5% of English colonists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the devastation of New England towns by the Wampanoag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use their new tactics to go and destroy native towns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Battle of great swamp (1676)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Fearing an attack next year, the colonists made a preemptive attack on the natives during the winter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entire village was burnt to the ground</a:t>
            </a:r>
          </a:p>
        </p:txBody>
      </p:sp>
    </p:spTree>
    <p:extLst>
      <p:ext uri="{BB962C8B-B14F-4D97-AF65-F5344CB8AC3E}">
        <p14:creationId xmlns:p14="http://schemas.microsoft.com/office/powerpoint/2010/main" val="274293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928F73-32A6-36F6-EC31-767874BA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" y="100207"/>
            <a:ext cx="8634311" cy="4663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8E21C-EE87-CDCA-E30E-3943475D61AB}"/>
              </a:ext>
            </a:extLst>
          </p:cNvPr>
          <p:cNvSpPr txBox="1"/>
          <p:nvPr/>
        </p:nvSpPr>
        <p:spPr>
          <a:xfrm>
            <a:off x="0" y="4910203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Colonial Adaptation: Benjamin Church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Benjamin church got permission to make a militia that fought like the natives.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ambush tactics used were very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Adaptation: Volley 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During one example, Benjamin Church’s group encountered a native unit that ambushed them with volley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from the war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accounts of the war were created for the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was the start of the colonists viewing themselves as Americans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Led to the natives being viewed as savages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Significance to question 1 of the overarching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enemies were savages, the only way that they could be beat was to adapt their savage tactics</a:t>
            </a:r>
          </a:p>
        </p:txBody>
      </p:sp>
    </p:spTree>
    <p:extLst>
      <p:ext uri="{BB962C8B-B14F-4D97-AF65-F5344CB8AC3E}">
        <p14:creationId xmlns:p14="http://schemas.microsoft.com/office/powerpoint/2010/main" val="91208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946</Words>
  <Application>Microsoft Office PowerPoint</Application>
  <PresentationFormat>Custom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2</cp:revision>
  <dcterms:created xsi:type="dcterms:W3CDTF">2024-08-20T00:05:07Z</dcterms:created>
  <dcterms:modified xsi:type="dcterms:W3CDTF">2024-08-20T01:48:02Z</dcterms:modified>
</cp:coreProperties>
</file>