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2" r:id="rId9"/>
    <p:sldId id="263" r:id="rId10"/>
    <p:sldId id="266" r:id="rId11"/>
    <p:sldId id="264" r:id="rId12"/>
    <p:sldId id="267" r:id="rId13"/>
    <p:sldId id="268" r:id="rId14"/>
    <p:sldId id="269" r:id="rId15"/>
    <p:sldId id="270" r:id="rId16"/>
    <p:sldId id="271" r:id="rId17"/>
    <p:sldId id="272" r:id="rId18"/>
    <p:sldId id="273" r:id="rId19"/>
  </p:sldIdLst>
  <p:sldSz cx="86868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0C089DAD-EC75-4744-9686-29F60CBAF411}">
          <p14:sldIdLst>
            <p14:sldId id="256"/>
          </p14:sldIdLst>
        </p14:section>
        <p14:section name="Thermo I Review" id="{01BB8FAE-AAD8-422E-919F-A649F4AEC579}">
          <p14:sldIdLst>
            <p14:sldId id="257"/>
            <p14:sldId id="258"/>
            <p14:sldId id="259"/>
            <p14:sldId id="260"/>
            <p14:sldId id="265"/>
            <p14:sldId id="261"/>
            <p14:sldId id="262"/>
            <p14:sldId id="263"/>
            <p14:sldId id="266"/>
          </p14:sldIdLst>
        </p14:section>
        <p14:section name="Introduction" id="{D50D720D-D58B-46BB-8461-153E369C5F43}">
          <p14:sldIdLst>
            <p14:sldId id="264"/>
            <p14:sldId id="267"/>
            <p14:sldId id="268"/>
          </p14:sldIdLst>
        </p14:section>
        <p14:section name="Chapter 10 &amp; 11" id="{398AF6EF-A482-4487-94D3-1C484C2DA6C9}">
          <p14:sldIdLst>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0E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6AED55-8BAE-4B19-998F-5B176F3E9E20}" v="11" dt="2024-08-20T15:48:05.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24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Roosa" userId="b17c6545b7781650" providerId="LiveId" clId="{0B6AED55-8BAE-4B19-998F-5B176F3E9E20}"/>
    <pc:docChg chg="custSel addSld modSld addSection modSection">
      <pc:chgData name="William Roosa" userId="b17c6545b7781650" providerId="LiveId" clId="{0B6AED55-8BAE-4B19-998F-5B176F3E9E20}" dt="2024-08-20T15:50:26.326" v="586" actId="17846"/>
      <pc:docMkLst>
        <pc:docMk/>
      </pc:docMkLst>
      <pc:sldChg chg="addSp delSp modSp new mod">
        <pc:chgData name="William Roosa" userId="b17c6545b7781650" providerId="LiveId" clId="{0B6AED55-8BAE-4B19-998F-5B176F3E9E20}" dt="2024-08-20T15:49:33.679" v="584" actId="1076"/>
        <pc:sldMkLst>
          <pc:docMk/>
          <pc:sldMk cId="379575282" sldId="256"/>
        </pc:sldMkLst>
        <pc:spChg chg="del">
          <ac:chgData name="William Roosa" userId="b17c6545b7781650" providerId="LiveId" clId="{0B6AED55-8BAE-4B19-998F-5B176F3E9E20}" dt="2024-08-20T15:28:49.437" v="3" actId="478"/>
          <ac:spMkLst>
            <pc:docMk/>
            <pc:sldMk cId="379575282" sldId="256"/>
            <ac:spMk id="2" creationId="{9F0EFB57-BAE8-E66C-B293-2EB7C402DBE7}"/>
          </ac:spMkLst>
        </pc:spChg>
        <pc:spChg chg="del">
          <ac:chgData name="William Roosa" userId="b17c6545b7781650" providerId="LiveId" clId="{0B6AED55-8BAE-4B19-998F-5B176F3E9E20}" dt="2024-08-20T15:28:51.820" v="4" actId="478"/>
          <ac:spMkLst>
            <pc:docMk/>
            <pc:sldMk cId="379575282" sldId="256"/>
            <ac:spMk id="3" creationId="{D6CFED82-EC40-2856-485B-A215B6652AF2}"/>
          </ac:spMkLst>
        </pc:spChg>
        <pc:spChg chg="add mod">
          <ac:chgData name="William Roosa" userId="b17c6545b7781650" providerId="LiveId" clId="{0B6AED55-8BAE-4B19-998F-5B176F3E9E20}" dt="2024-08-20T15:34:37.978" v="20" actId="1076"/>
          <ac:spMkLst>
            <pc:docMk/>
            <pc:sldMk cId="379575282" sldId="256"/>
            <ac:spMk id="4" creationId="{BC533898-6677-410E-C428-807D5CA6F31F}"/>
          </ac:spMkLst>
        </pc:spChg>
        <pc:spChg chg="add mod">
          <ac:chgData name="William Roosa" userId="b17c6545b7781650" providerId="LiveId" clId="{0B6AED55-8BAE-4B19-998F-5B176F3E9E20}" dt="2024-08-20T15:43:41.181" v="164" actId="20577"/>
          <ac:spMkLst>
            <pc:docMk/>
            <pc:sldMk cId="379575282" sldId="256"/>
            <ac:spMk id="5" creationId="{50976B51-861A-F187-BB13-BED0020164DE}"/>
          </ac:spMkLst>
        </pc:spChg>
        <pc:spChg chg="add mod">
          <ac:chgData name="William Roosa" userId="b17c6545b7781650" providerId="LiveId" clId="{0B6AED55-8BAE-4B19-998F-5B176F3E9E20}" dt="2024-08-20T15:45:26.423" v="289" actId="20577"/>
          <ac:spMkLst>
            <pc:docMk/>
            <pc:sldMk cId="379575282" sldId="256"/>
            <ac:spMk id="6" creationId="{C0961E81-FB2A-AD98-5068-7D03A519CB9B}"/>
          </ac:spMkLst>
        </pc:spChg>
        <pc:spChg chg="add mod">
          <ac:chgData name="William Roosa" userId="b17c6545b7781650" providerId="LiveId" clId="{0B6AED55-8BAE-4B19-998F-5B176F3E9E20}" dt="2024-08-20T15:49:33.679" v="584" actId="1076"/>
          <ac:spMkLst>
            <pc:docMk/>
            <pc:sldMk cId="379575282" sldId="256"/>
            <ac:spMk id="7" creationId="{462F4550-111B-2CDD-A29C-676FF9FAF0C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995312"/>
            <a:ext cx="7383780" cy="4244622"/>
          </a:xfrm>
        </p:spPr>
        <p:txBody>
          <a:bodyPr anchor="b"/>
          <a:lstStyle>
            <a:lvl1pPr algn="ctr">
              <a:defRPr sz="5700"/>
            </a:lvl1pPr>
          </a:lstStyle>
          <a:p>
            <a:r>
              <a:rPr lang="en-US"/>
              <a:t>Click to edit Master title style</a:t>
            </a:r>
            <a:endParaRPr lang="en-US" dirty="0"/>
          </a:p>
        </p:txBody>
      </p:sp>
      <p:sp>
        <p:nvSpPr>
          <p:cNvPr id="3" name="Subtitle 2"/>
          <p:cNvSpPr>
            <a:spLocks noGrp="1"/>
          </p:cNvSpPr>
          <p:nvPr>
            <p:ph type="subTitle" idx="1"/>
          </p:nvPr>
        </p:nvSpPr>
        <p:spPr>
          <a:xfrm>
            <a:off x="1085850" y="6403623"/>
            <a:ext cx="6515100" cy="2943577"/>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3BDB0B-0E15-448B-8EBC-9EB4315D4970}"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156115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BDB0B-0E15-448B-8EBC-9EB4315D4970}"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29376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649111"/>
            <a:ext cx="1873091"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97218" y="649111"/>
            <a:ext cx="5510689"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BDB0B-0E15-448B-8EBC-9EB4315D4970}"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59709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BDB0B-0E15-448B-8EBC-9EB4315D4970}"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52779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2694" y="3039537"/>
            <a:ext cx="7492365" cy="5071532"/>
          </a:xfrm>
        </p:spPr>
        <p:txBody>
          <a:bodyPr anchor="b"/>
          <a:lstStyle>
            <a:lvl1pPr>
              <a:defRPr sz="5700"/>
            </a:lvl1pPr>
          </a:lstStyle>
          <a:p>
            <a:r>
              <a:rPr lang="en-US"/>
              <a:t>Click to edit Master title style</a:t>
            </a:r>
            <a:endParaRPr lang="en-US" dirty="0"/>
          </a:p>
        </p:txBody>
      </p:sp>
      <p:sp>
        <p:nvSpPr>
          <p:cNvPr id="3" name="Text Placeholder 2"/>
          <p:cNvSpPr>
            <a:spLocks noGrp="1"/>
          </p:cNvSpPr>
          <p:nvPr>
            <p:ph type="body" idx="1"/>
          </p:nvPr>
        </p:nvSpPr>
        <p:spPr>
          <a:xfrm>
            <a:off x="592694" y="8159048"/>
            <a:ext cx="7492365" cy="2666999"/>
          </a:xfrm>
        </p:spPr>
        <p:txBody>
          <a:bodyPr/>
          <a:lstStyle>
            <a:lvl1pPr marL="0" indent="0">
              <a:buNone/>
              <a:defRPr sz="2280">
                <a:solidFill>
                  <a:schemeClr val="tx1">
                    <a:tint val="82000"/>
                  </a:schemeClr>
                </a:solidFill>
              </a:defRPr>
            </a:lvl1pPr>
            <a:lvl2pPr marL="434340" indent="0">
              <a:buNone/>
              <a:defRPr sz="1900">
                <a:solidFill>
                  <a:schemeClr val="tx1">
                    <a:tint val="82000"/>
                  </a:schemeClr>
                </a:solidFill>
              </a:defRPr>
            </a:lvl2pPr>
            <a:lvl3pPr marL="868680" indent="0">
              <a:buNone/>
              <a:defRPr sz="1710">
                <a:solidFill>
                  <a:schemeClr val="tx1">
                    <a:tint val="82000"/>
                  </a:schemeClr>
                </a:solidFill>
              </a:defRPr>
            </a:lvl3pPr>
            <a:lvl4pPr marL="1303020" indent="0">
              <a:buNone/>
              <a:defRPr sz="1520">
                <a:solidFill>
                  <a:schemeClr val="tx1">
                    <a:tint val="82000"/>
                  </a:schemeClr>
                </a:solidFill>
              </a:defRPr>
            </a:lvl4pPr>
            <a:lvl5pPr marL="1737360" indent="0">
              <a:buNone/>
              <a:defRPr sz="1520">
                <a:solidFill>
                  <a:schemeClr val="tx1">
                    <a:tint val="82000"/>
                  </a:schemeClr>
                </a:solidFill>
              </a:defRPr>
            </a:lvl5pPr>
            <a:lvl6pPr marL="2171700" indent="0">
              <a:buNone/>
              <a:defRPr sz="1520">
                <a:solidFill>
                  <a:schemeClr val="tx1">
                    <a:tint val="82000"/>
                  </a:schemeClr>
                </a:solidFill>
              </a:defRPr>
            </a:lvl6pPr>
            <a:lvl7pPr marL="2606040" indent="0">
              <a:buNone/>
              <a:defRPr sz="1520">
                <a:solidFill>
                  <a:schemeClr val="tx1">
                    <a:tint val="82000"/>
                  </a:schemeClr>
                </a:solidFill>
              </a:defRPr>
            </a:lvl7pPr>
            <a:lvl8pPr marL="3040380" indent="0">
              <a:buNone/>
              <a:defRPr sz="1520">
                <a:solidFill>
                  <a:schemeClr val="tx1">
                    <a:tint val="82000"/>
                  </a:schemeClr>
                </a:solidFill>
              </a:defRPr>
            </a:lvl8pPr>
            <a:lvl9pPr marL="3474720" indent="0">
              <a:buNone/>
              <a:defRPr sz="15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BDB0B-0E15-448B-8EBC-9EB4315D4970}"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8830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7218"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97693"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3BDB0B-0E15-448B-8EBC-9EB4315D4970}"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14383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349" y="649114"/>
            <a:ext cx="749236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98350" y="2988734"/>
            <a:ext cx="3674923"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4" name="Content Placeholder 3"/>
          <p:cNvSpPr>
            <a:spLocks noGrp="1"/>
          </p:cNvSpPr>
          <p:nvPr>
            <p:ph sz="half" idx="2"/>
          </p:nvPr>
        </p:nvSpPr>
        <p:spPr>
          <a:xfrm>
            <a:off x="598350" y="4453467"/>
            <a:ext cx="367492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97693" y="2988734"/>
            <a:ext cx="3693021"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6" name="Content Placeholder 5"/>
          <p:cNvSpPr>
            <a:spLocks noGrp="1"/>
          </p:cNvSpPr>
          <p:nvPr>
            <p:ph sz="quarter" idx="4"/>
          </p:nvPr>
        </p:nvSpPr>
        <p:spPr>
          <a:xfrm>
            <a:off x="4397693" y="4453467"/>
            <a:ext cx="3693021"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3BDB0B-0E15-448B-8EBC-9EB4315D4970}"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197180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3BDB0B-0E15-448B-8EBC-9EB4315D4970}"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46430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BDB0B-0E15-448B-8EBC-9EB4315D4970}"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159787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Content Placeholder 2"/>
          <p:cNvSpPr>
            <a:spLocks noGrp="1"/>
          </p:cNvSpPr>
          <p:nvPr>
            <p:ph idx="1"/>
          </p:nvPr>
        </p:nvSpPr>
        <p:spPr>
          <a:xfrm>
            <a:off x="3693021" y="1755425"/>
            <a:ext cx="4397693" cy="8664222"/>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A13BDB0B-0E15-448B-8EBC-9EB4315D4970}"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12400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93021" y="1755425"/>
            <a:ext cx="4397693" cy="8664222"/>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en-US"/>
              <a:t>Click icon to add picture</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A13BDB0B-0E15-448B-8EBC-9EB4315D4970}"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6865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649114"/>
            <a:ext cx="749236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7218" y="3245556"/>
            <a:ext cx="749236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218" y="11300181"/>
            <a:ext cx="1954530" cy="649111"/>
          </a:xfrm>
          <a:prstGeom prst="rect">
            <a:avLst/>
          </a:prstGeom>
        </p:spPr>
        <p:txBody>
          <a:bodyPr vert="horz" lIns="91440" tIns="45720" rIns="91440" bIns="45720" rtlCol="0" anchor="ctr"/>
          <a:lstStyle>
            <a:lvl1pPr algn="l">
              <a:defRPr sz="1140">
                <a:solidFill>
                  <a:schemeClr val="tx1">
                    <a:tint val="82000"/>
                  </a:schemeClr>
                </a:solidFill>
              </a:defRPr>
            </a:lvl1pPr>
          </a:lstStyle>
          <a:p>
            <a:fld id="{A13BDB0B-0E15-448B-8EBC-9EB4315D4970}" type="datetimeFigureOut">
              <a:rPr lang="en-US" smtClean="0"/>
              <a:t>8/29/2024</a:t>
            </a:fld>
            <a:endParaRPr lang="en-US"/>
          </a:p>
        </p:txBody>
      </p:sp>
      <p:sp>
        <p:nvSpPr>
          <p:cNvPr id="5" name="Footer Placeholder 4"/>
          <p:cNvSpPr>
            <a:spLocks noGrp="1"/>
          </p:cNvSpPr>
          <p:nvPr>
            <p:ph type="ftr" sz="quarter" idx="3"/>
          </p:nvPr>
        </p:nvSpPr>
        <p:spPr>
          <a:xfrm>
            <a:off x="2877503" y="11300181"/>
            <a:ext cx="2931795" cy="649111"/>
          </a:xfrm>
          <a:prstGeom prst="rect">
            <a:avLst/>
          </a:prstGeom>
        </p:spPr>
        <p:txBody>
          <a:bodyPr vert="horz" lIns="91440" tIns="45720" rIns="91440" bIns="45720" rtlCol="0" anchor="ctr"/>
          <a:lstStyle>
            <a:lvl1pPr algn="ctr">
              <a:defRPr sz="11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135053" y="11300181"/>
            <a:ext cx="1954530" cy="649111"/>
          </a:xfrm>
          <a:prstGeom prst="rect">
            <a:avLst/>
          </a:prstGeom>
        </p:spPr>
        <p:txBody>
          <a:bodyPr vert="horz" lIns="91440" tIns="45720" rIns="91440" bIns="45720" rtlCol="0" anchor="ctr"/>
          <a:lstStyle>
            <a:lvl1pPr algn="r">
              <a:defRPr sz="1140">
                <a:solidFill>
                  <a:schemeClr val="tx1">
                    <a:tint val="82000"/>
                  </a:schemeClr>
                </a:solidFill>
              </a:defRPr>
            </a:lvl1pPr>
          </a:lstStyle>
          <a:p>
            <a:fld id="{83DFE228-A182-4827-BD82-4E1EC8BC7E15}" type="slidenum">
              <a:rPr lang="en-US" smtClean="0"/>
              <a:t>‹#›</a:t>
            </a:fld>
            <a:endParaRPr lang="en-US"/>
          </a:p>
        </p:txBody>
      </p:sp>
    </p:spTree>
    <p:extLst>
      <p:ext uri="{BB962C8B-B14F-4D97-AF65-F5344CB8AC3E}">
        <p14:creationId xmlns:p14="http://schemas.microsoft.com/office/powerpoint/2010/main" val="3191618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11.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12.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18" Type="http://schemas.openxmlformats.org/officeDocument/2006/relationships/image" Target="../media/image102.png"/><Relationship Id="rId3" Type="http://schemas.openxmlformats.org/officeDocument/2006/relationships/image" Target="../media/image87.pn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101.png"/><Relationship Id="rId2" Type="http://schemas.openxmlformats.org/officeDocument/2006/relationships/image" Target="../media/image86.png"/><Relationship Id="rId16" Type="http://schemas.openxmlformats.org/officeDocument/2006/relationships/image" Target="../media/image100.png"/><Relationship Id="rId20" Type="http://schemas.openxmlformats.org/officeDocument/2006/relationships/image" Target="../media/image104.png"/><Relationship Id="rId1" Type="http://schemas.openxmlformats.org/officeDocument/2006/relationships/slideLayout" Target="../slideLayouts/slideLayout7.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9.png"/><Relationship Id="rId15" Type="http://schemas.openxmlformats.org/officeDocument/2006/relationships/image" Target="../media/image99.png"/><Relationship Id="rId10" Type="http://schemas.openxmlformats.org/officeDocument/2006/relationships/image" Target="../media/image94.png"/><Relationship Id="rId19" Type="http://schemas.openxmlformats.org/officeDocument/2006/relationships/image" Target="../media/image103.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8.png"/></Relationships>
</file>

<file path=ppt/slides/_rels/slide1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 Id="rId4" Type="http://schemas.openxmlformats.org/officeDocument/2006/relationships/image" Target="../media/image107.png"/></Relationships>
</file>

<file path=ppt/slides/_rels/slide14.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7.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11.png"/><Relationship Id="rId10" Type="http://schemas.openxmlformats.org/officeDocument/2006/relationships/image" Target="../media/image116.png"/><Relationship Id="rId4" Type="http://schemas.openxmlformats.org/officeDocument/2006/relationships/image" Target="../media/image110.png"/><Relationship Id="rId9" Type="http://schemas.openxmlformats.org/officeDocument/2006/relationships/image" Target="../media/image115.png"/></Relationships>
</file>

<file path=ppt/slides/_rels/slide15.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129.png"/><Relationship Id="rId3" Type="http://schemas.openxmlformats.org/officeDocument/2006/relationships/image" Target="../media/image119.png"/><Relationship Id="rId7" Type="http://schemas.openxmlformats.org/officeDocument/2006/relationships/image" Target="../media/image123.png"/><Relationship Id="rId12" Type="http://schemas.openxmlformats.org/officeDocument/2006/relationships/image" Target="../media/image128.png"/><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22.png"/><Relationship Id="rId11" Type="http://schemas.openxmlformats.org/officeDocument/2006/relationships/image" Target="../media/image127.png"/><Relationship Id="rId5" Type="http://schemas.openxmlformats.org/officeDocument/2006/relationships/image" Target="../media/image121.png"/><Relationship Id="rId10" Type="http://schemas.openxmlformats.org/officeDocument/2006/relationships/image" Target="../media/image126.png"/><Relationship Id="rId4" Type="http://schemas.openxmlformats.org/officeDocument/2006/relationships/image" Target="../media/image120.png"/><Relationship Id="rId9" Type="http://schemas.openxmlformats.org/officeDocument/2006/relationships/image" Target="../media/image125.png"/></Relationships>
</file>

<file path=ppt/slides/_rels/slide16.xml.rels><?xml version="1.0" encoding="UTF-8" standalone="yes"?>
<Relationships xmlns="http://schemas.openxmlformats.org/package/2006/relationships"><Relationship Id="rId8" Type="http://schemas.openxmlformats.org/officeDocument/2006/relationships/image" Target="../media/image136.png"/><Relationship Id="rId13" Type="http://schemas.openxmlformats.org/officeDocument/2006/relationships/image" Target="../media/image141.png"/><Relationship Id="rId3" Type="http://schemas.openxmlformats.org/officeDocument/2006/relationships/image" Target="../media/image131.png"/><Relationship Id="rId7" Type="http://schemas.openxmlformats.org/officeDocument/2006/relationships/image" Target="../media/image135.png"/><Relationship Id="rId12"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34.png"/><Relationship Id="rId11" Type="http://schemas.openxmlformats.org/officeDocument/2006/relationships/image" Target="../media/image139.png"/><Relationship Id="rId5" Type="http://schemas.openxmlformats.org/officeDocument/2006/relationships/image" Target="../media/image133.png"/><Relationship Id="rId15" Type="http://schemas.openxmlformats.org/officeDocument/2006/relationships/image" Target="../media/image143.png"/><Relationship Id="rId10" Type="http://schemas.openxmlformats.org/officeDocument/2006/relationships/image" Target="../media/image138.png"/><Relationship Id="rId4" Type="http://schemas.openxmlformats.org/officeDocument/2006/relationships/image" Target="../media/image132.png"/><Relationship Id="rId9" Type="http://schemas.openxmlformats.org/officeDocument/2006/relationships/image" Target="../media/image137.png"/><Relationship Id="rId14" Type="http://schemas.openxmlformats.org/officeDocument/2006/relationships/image" Target="../media/image142.png"/></Relationships>
</file>

<file path=ppt/slides/_rels/slide17.xml.rels><?xml version="1.0" encoding="UTF-8" standalone="yes"?>
<Relationships xmlns="http://schemas.openxmlformats.org/package/2006/relationships"><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7.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s>
</file>

<file path=ppt/slides/_rels/slide1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7.xml"/><Relationship Id="rId5" Type="http://schemas.openxmlformats.org/officeDocument/2006/relationships/image" Target="../media/image153.png"/><Relationship Id="rId4" Type="http://schemas.openxmlformats.org/officeDocument/2006/relationships/image" Target="../media/image15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48.png"/><Relationship Id="rId7" Type="http://schemas.openxmlformats.org/officeDocument/2006/relationships/image" Target="../media/image390.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380.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410.png"/></Relationships>
</file>

<file path=ppt/slides/_rels/slide9.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0.png"/><Relationship Id="rId21" Type="http://schemas.openxmlformats.org/officeDocument/2006/relationships/image" Target="../media/image61.png"/><Relationship Id="rId7" Type="http://schemas.openxmlformats.org/officeDocument/2006/relationships/image" Target="../media/image470.png"/><Relationship Id="rId12" Type="http://schemas.openxmlformats.org/officeDocument/2006/relationships/image" Target="../media/image52.png"/><Relationship Id="rId17" Type="http://schemas.openxmlformats.org/officeDocument/2006/relationships/image" Target="../media/image57.png"/><Relationship Id="rId25" Type="http://schemas.openxmlformats.org/officeDocument/2006/relationships/image" Target="../media/image65.png"/><Relationship Id="rId2" Type="http://schemas.openxmlformats.org/officeDocument/2006/relationships/image" Target="../media/image420.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460.png"/><Relationship Id="rId11" Type="http://schemas.openxmlformats.org/officeDocument/2006/relationships/image" Target="../media/image51.png"/><Relationship Id="rId24" Type="http://schemas.openxmlformats.org/officeDocument/2006/relationships/image" Target="../media/image64.png"/><Relationship Id="rId5" Type="http://schemas.openxmlformats.org/officeDocument/2006/relationships/image" Target="../media/image450.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0.png"/><Relationship Id="rId19" Type="http://schemas.openxmlformats.org/officeDocument/2006/relationships/image" Target="../media/image59.png"/><Relationship Id="rId4" Type="http://schemas.openxmlformats.org/officeDocument/2006/relationships/image" Target="../media/image440.png"/><Relationship Id="rId9" Type="http://schemas.openxmlformats.org/officeDocument/2006/relationships/image" Target="../media/image490.png"/><Relationship Id="rId14" Type="http://schemas.openxmlformats.org/officeDocument/2006/relationships/image" Target="../media/image54.png"/><Relationship Id="rId22"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533898-6677-410E-C428-807D5CA6F31F}"/>
              </a:ext>
            </a:extLst>
          </p:cNvPr>
          <p:cNvSpPr txBox="1"/>
          <p:nvPr/>
        </p:nvSpPr>
        <p:spPr>
          <a:xfrm>
            <a:off x="2712697" y="0"/>
            <a:ext cx="3261406" cy="830997"/>
          </a:xfrm>
          <a:prstGeom prst="rect">
            <a:avLst/>
          </a:prstGeom>
          <a:noFill/>
        </p:spPr>
        <p:txBody>
          <a:bodyPr wrap="none" rtlCol="0">
            <a:spAutoFit/>
          </a:bodyPr>
          <a:lstStyle/>
          <a:p>
            <a:r>
              <a:rPr lang="en-US" sz="4800" dirty="0"/>
              <a:t>Course Info</a:t>
            </a:r>
          </a:p>
        </p:txBody>
      </p:sp>
      <p:sp>
        <p:nvSpPr>
          <p:cNvPr id="5" name="TextBox 4">
            <a:extLst>
              <a:ext uri="{FF2B5EF4-FFF2-40B4-BE49-F238E27FC236}">
                <a16:creationId xmlns:a16="http://schemas.microsoft.com/office/drawing/2014/main" id="{50976B51-861A-F187-BB13-BED0020164DE}"/>
              </a:ext>
            </a:extLst>
          </p:cNvPr>
          <p:cNvSpPr txBox="1"/>
          <p:nvPr/>
        </p:nvSpPr>
        <p:spPr>
          <a:xfrm>
            <a:off x="319093" y="1139253"/>
            <a:ext cx="2393604" cy="646331"/>
          </a:xfrm>
          <a:prstGeom prst="rect">
            <a:avLst/>
          </a:prstGeom>
          <a:noFill/>
        </p:spPr>
        <p:txBody>
          <a:bodyPr wrap="none" rtlCol="0">
            <a:spAutoFit/>
          </a:bodyPr>
          <a:lstStyle/>
          <a:p>
            <a:r>
              <a:rPr lang="en-US" dirty="0"/>
              <a:t>Time: TR 8:00-9:15 AM</a:t>
            </a:r>
          </a:p>
          <a:p>
            <a:r>
              <a:rPr lang="en-US" dirty="0"/>
              <a:t>Location: CHEN 106</a:t>
            </a:r>
          </a:p>
        </p:txBody>
      </p:sp>
      <p:sp>
        <p:nvSpPr>
          <p:cNvPr id="6" name="TextBox 5">
            <a:extLst>
              <a:ext uri="{FF2B5EF4-FFF2-40B4-BE49-F238E27FC236}">
                <a16:creationId xmlns:a16="http://schemas.microsoft.com/office/drawing/2014/main" id="{C0961E81-FB2A-AD98-5068-7D03A519CB9B}"/>
              </a:ext>
            </a:extLst>
          </p:cNvPr>
          <p:cNvSpPr txBox="1"/>
          <p:nvPr/>
        </p:nvSpPr>
        <p:spPr>
          <a:xfrm>
            <a:off x="319093" y="2173574"/>
            <a:ext cx="3087448" cy="2031325"/>
          </a:xfrm>
          <a:prstGeom prst="rect">
            <a:avLst/>
          </a:prstGeom>
          <a:noFill/>
        </p:spPr>
        <p:txBody>
          <a:bodyPr wrap="none" rtlCol="0">
            <a:spAutoFit/>
          </a:bodyPr>
          <a:lstStyle/>
          <a:p>
            <a:r>
              <a:rPr lang="en-US" dirty="0"/>
              <a:t>Instructor: Jeetain Mittal</a:t>
            </a:r>
          </a:p>
          <a:p>
            <a:pPr marL="285750" indent="-285750">
              <a:buFont typeface="Arial" panose="020B0604020202020204" pitchFamily="34" charset="0"/>
              <a:buChar char="•"/>
            </a:pPr>
            <a:r>
              <a:rPr lang="en-US" dirty="0"/>
              <a:t>Office: CHEN 500</a:t>
            </a:r>
          </a:p>
          <a:p>
            <a:pPr marL="285750" indent="-285750">
              <a:buFont typeface="Arial" panose="020B0604020202020204" pitchFamily="34" charset="0"/>
              <a:buChar char="•"/>
            </a:pPr>
            <a:r>
              <a:rPr lang="en-US" dirty="0"/>
              <a:t>Phone: (979) 862-1920</a:t>
            </a:r>
          </a:p>
          <a:p>
            <a:pPr marL="285750" indent="-285750">
              <a:buFont typeface="Arial" panose="020B0604020202020204" pitchFamily="34" charset="0"/>
              <a:buChar char="•"/>
            </a:pPr>
            <a:r>
              <a:rPr lang="en-US" dirty="0"/>
              <a:t>Email: Jeetain@tamu.edu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Monday 2:00-3:00 PM</a:t>
            </a:r>
          </a:p>
          <a:p>
            <a:pPr marL="742950" lvl="1" indent="-285750">
              <a:buFont typeface="Arial" panose="020B0604020202020204" pitchFamily="34" charset="0"/>
              <a:buChar char="•"/>
            </a:pPr>
            <a:r>
              <a:rPr lang="en-US" dirty="0"/>
              <a:t>By appointment</a:t>
            </a:r>
          </a:p>
        </p:txBody>
      </p:sp>
      <p:sp>
        <p:nvSpPr>
          <p:cNvPr id="7" name="TextBox 6">
            <a:extLst>
              <a:ext uri="{FF2B5EF4-FFF2-40B4-BE49-F238E27FC236}">
                <a16:creationId xmlns:a16="http://schemas.microsoft.com/office/drawing/2014/main" id="{462F4550-111B-2CDD-A29C-676FF9FAF0C4}"/>
              </a:ext>
            </a:extLst>
          </p:cNvPr>
          <p:cNvSpPr txBox="1"/>
          <p:nvPr/>
        </p:nvSpPr>
        <p:spPr>
          <a:xfrm>
            <a:off x="4066527" y="1896574"/>
            <a:ext cx="4300152" cy="2585323"/>
          </a:xfrm>
          <a:prstGeom prst="rect">
            <a:avLst/>
          </a:prstGeom>
          <a:noFill/>
        </p:spPr>
        <p:txBody>
          <a:bodyPr wrap="none" rtlCol="0">
            <a:spAutoFit/>
          </a:bodyPr>
          <a:lstStyle/>
          <a:p>
            <a:r>
              <a:rPr lang="en-US" dirty="0"/>
              <a:t>Teaching Assistants:</a:t>
            </a:r>
          </a:p>
          <a:p>
            <a:pPr marL="285750" indent="-285750">
              <a:buFont typeface="Arial" panose="020B0604020202020204" pitchFamily="34" charset="0"/>
              <a:buChar char="•"/>
            </a:pPr>
            <a:r>
              <a:rPr lang="en-US" dirty="0"/>
              <a:t>Reagan Kutter</a:t>
            </a:r>
          </a:p>
          <a:p>
            <a:pPr marL="742950" lvl="1" indent="-285750">
              <a:buFont typeface="Arial" panose="020B0604020202020204" pitchFamily="34" charset="0"/>
              <a:buChar char="•"/>
            </a:pPr>
            <a:r>
              <a:rPr lang="en-US" dirty="0"/>
              <a:t>Email: regankk@tamu.edu</a:t>
            </a:r>
          </a:p>
          <a:p>
            <a:pPr marL="742950" lvl="1" indent="-285750">
              <a:buFont typeface="Arial" panose="020B0604020202020204" pitchFamily="34" charset="0"/>
              <a:buChar char="•"/>
            </a:pPr>
            <a:r>
              <a:rPr lang="en-US" dirty="0"/>
              <a:t>Time: Friday 1:45-2:45 PM</a:t>
            </a:r>
          </a:p>
          <a:p>
            <a:pPr marL="742950" lvl="1" indent="-285750">
              <a:buFont typeface="Arial" panose="020B0604020202020204" pitchFamily="34" charset="0"/>
              <a:buChar char="•"/>
            </a:pPr>
            <a:r>
              <a:rPr lang="en-US" dirty="0"/>
              <a:t>Location: CHEN 340</a:t>
            </a:r>
          </a:p>
          <a:p>
            <a:pPr marL="285750" indent="-285750">
              <a:buFont typeface="Arial" panose="020B0604020202020204" pitchFamily="34" charset="0"/>
              <a:buChar char="•"/>
            </a:pPr>
            <a:r>
              <a:rPr lang="en-US" dirty="0"/>
              <a:t>Ashish Shyam Tangade</a:t>
            </a:r>
          </a:p>
          <a:p>
            <a:pPr marL="742950" lvl="1" indent="-285750">
              <a:buFont typeface="Arial" panose="020B0604020202020204" pitchFamily="34" charset="0"/>
              <a:buChar char="•"/>
            </a:pPr>
            <a:r>
              <a:rPr lang="en-US" dirty="0"/>
              <a:t>Email: ashish.tangade@tamu.edu</a:t>
            </a:r>
          </a:p>
          <a:p>
            <a:pPr marL="742950" lvl="1" indent="-285750">
              <a:buFont typeface="Arial" panose="020B0604020202020204" pitchFamily="34" charset="0"/>
              <a:buChar char="•"/>
            </a:pPr>
            <a:r>
              <a:rPr lang="en-US" dirty="0"/>
              <a:t>Time: Wednesday 4:00-5:00 PM</a:t>
            </a:r>
          </a:p>
          <a:p>
            <a:pPr marL="742950" lvl="1" indent="-285750">
              <a:buFont typeface="Arial" panose="020B0604020202020204" pitchFamily="34" charset="0"/>
              <a:buChar char="•"/>
            </a:pPr>
            <a:r>
              <a:rPr lang="en-US" dirty="0"/>
              <a:t>Location: CHEN 340</a:t>
            </a:r>
          </a:p>
        </p:txBody>
      </p:sp>
      <p:pic>
        <p:nvPicPr>
          <p:cNvPr id="3" name="Picture 2">
            <a:extLst>
              <a:ext uri="{FF2B5EF4-FFF2-40B4-BE49-F238E27FC236}">
                <a16:creationId xmlns:a16="http://schemas.microsoft.com/office/drawing/2014/main" id="{CD8B185C-09C6-EE8E-FAB3-25CDC1DFB013}"/>
              </a:ext>
            </a:extLst>
          </p:cNvPr>
          <p:cNvPicPr>
            <a:picLocks noChangeAspect="1"/>
          </p:cNvPicPr>
          <p:nvPr/>
        </p:nvPicPr>
        <p:blipFill>
          <a:blip r:embed="rId2"/>
          <a:stretch>
            <a:fillRect/>
          </a:stretch>
        </p:blipFill>
        <p:spPr>
          <a:xfrm>
            <a:off x="1261241" y="8699308"/>
            <a:ext cx="6164317" cy="3192235"/>
          </a:xfrm>
          <a:prstGeom prst="rect">
            <a:avLst/>
          </a:prstGeom>
        </p:spPr>
      </p:pic>
      <p:graphicFrame>
        <p:nvGraphicFramePr>
          <p:cNvPr id="8" name="Table 7">
            <a:extLst>
              <a:ext uri="{FF2B5EF4-FFF2-40B4-BE49-F238E27FC236}">
                <a16:creationId xmlns:a16="http://schemas.microsoft.com/office/drawing/2014/main" id="{AB761EF4-9D27-1E43-D380-32B8151F0DFF}"/>
              </a:ext>
            </a:extLst>
          </p:cNvPr>
          <p:cNvGraphicFramePr>
            <a:graphicFrameLocks noGrp="1"/>
          </p:cNvGraphicFramePr>
          <p:nvPr>
            <p:extLst>
              <p:ext uri="{D42A27DB-BD31-4B8C-83A1-F6EECF244321}">
                <p14:modId xmlns:p14="http://schemas.microsoft.com/office/powerpoint/2010/main" val="758079571"/>
              </p:ext>
            </p:extLst>
          </p:nvPr>
        </p:nvGraphicFramePr>
        <p:xfrm>
          <a:off x="747547" y="5257963"/>
          <a:ext cx="7191705" cy="2874834"/>
        </p:xfrm>
        <a:graphic>
          <a:graphicData uri="http://schemas.openxmlformats.org/drawingml/2006/table">
            <a:tbl>
              <a:tblPr firstRow="1" bandRow="1">
                <a:tableStyleId>{69C7853C-536D-4A76-A0AE-DD22124D55A5}</a:tableStyleId>
              </a:tblPr>
              <a:tblGrid>
                <a:gridCol w="2397235">
                  <a:extLst>
                    <a:ext uri="{9D8B030D-6E8A-4147-A177-3AD203B41FA5}">
                      <a16:colId xmlns:a16="http://schemas.microsoft.com/office/drawing/2014/main" val="3818707381"/>
                    </a:ext>
                  </a:extLst>
                </a:gridCol>
                <a:gridCol w="2397235">
                  <a:extLst>
                    <a:ext uri="{9D8B030D-6E8A-4147-A177-3AD203B41FA5}">
                      <a16:colId xmlns:a16="http://schemas.microsoft.com/office/drawing/2014/main" val="57578125"/>
                    </a:ext>
                  </a:extLst>
                </a:gridCol>
                <a:gridCol w="2397235">
                  <a:extLst>
                    <a:ext uri="{9D8B030D-6E8A-4147-A177-3AD203B41FA5}">
                      <a16:colId xmlns:a16="http://schemas.microsoft.com/office/drawing/2014/main" val="722782702"/>
                    </a:ext>
                  </a:extLst>
                </a:gridCol>
              </a:tblGrid>
              <a:tr h="458729">
                <a:tc>
                  <a:txBody>
                    <a:bodyPr/>
                    <a:lstStyle/>
                    <a:p>
                      <a:pPr algn="ctr"/>
                      <a:r>
                        <a:rPr lang="en-US" dirty="0"/>
                        <a:t>Category</a:t>
                      </a:r>
                    </a:p>
                  </a:txBody>
                  <a:tcPr/>
                </a:tc>
                <a:tc>
                  <a:txBody>
                    <a:bodyPr/>
                    <a:lstStyle/>
                    <a:p>
                      <a:pPr algn="ctr"/>
                      <a:r>
                        <a:rPr lang="en-US" dirty="0"/>
                        <a:t>Date</a:t>
                      </a:r>
                    </a:p>
                  </a:txBody>
                  <a:tcPr/>
                </a:tc>
                <a:tc>
                  <a:txBody>
                    <a:bodyPr/>
                    <a:lstStyle/>
                    <a:p>
                      <a:pPr algn="ctr"/>
                      <a:r>
                        <a:rPr lang="en-US" dirty="0"/>
                        <a:t>Percentage</a:t>
                      </a:r>
                    </a:p>
                  </a:txBody>
                  <a:tcPr/>
                </a:tc>
                <a:extLst>
                  <a:ext uri="{0D108BD9-81ED-4DB2-BD59-A6C34878D82A}">
                    <a16:rowId xmlns:a16="http://schemas.microsoft.com/office/drawing/2014/main" val="3596330456"/>
                  </a:ext>
                </a:extLst>
              </a:tr>
              <a:tr h="483221">
                <a:tc>
                  <a:txBody>
                    <a:bodyPr/>
                    <a:lstStyle/>
                    <a:p>
                      <a:pPr algn="ctr"/>
                      <a:r>
                        <a:rPr lang="en-US" dirty="0"/>
                        <a:t>Participation/Quizzes</a:t>
                      </a:r>
                    </a:p>
                  </a:txBody>
                  <a:tcPr/>
                </a:tc>
                <a:tc>
                  <a:txBody>
                    <a:bodyPr/>
                    <a:lstStyle/>
                    <a:p>
                      <a:pPr algn="ctr"/>
                      <a:r>
                        <a:rPr lang="en-US" dirty="0"/>
                        <a:t>N/A</a:t>
                      </a:r>
                    </a:p>
                  </a:txBody>
                  <a:tcPr/>
                </a:tc>
                <a:tc>
                  <a:txBody>
                    <a:bodyPr/>
                    <a:lstStyle/>
                    <a:p>
                      <a:pPr algn="ctr"/>
                      <a:r>
                        <a:rPr lang="en-US" dirty="0"/>
                        <a:t>5%</a:t>
                      </a:r>
                    </a:p>
                  </a:txBody>
                  <a:tcPr/>
                </a:tc>
                <a:extLst>
                  <a:ext uri="{0D108BD9-81ED-4DB2-BD59-A6C34878D82A}">
                    <a16:rowId xmlns:a16="http://schemas.microsoft.com/office/drawing/2014/main" val="2446984462"/>
                  </a:ext>
                </a:extLst>
              </a:tr>
              <a:tr h="483221">
                <a:tc>
                  <a:txBody>
                    <a:bodyPr/>
                    <a:lstStyle/>
                    <a:p>
                      <a:pPr algn="ctr"/>
                      <a:r>
                        <a:rPr lang="en-US" dirty="0"/>
                        <a:t>Homework</a:t>
                      </a:r>
                    </a:p>
                  </a:txBody>
                  <a:tcPr/>
                </a:tc>
                <a:tc>
                  <a:txBody>
                    <a:bodyPr/>
                    <a:lstStyle/>
                    <a:p>
                      <a:pPr algn="ctr"/>
                      <a:r>
                        <a:rPr lang="en-US" dirty="0"/>
                        <a:t>N/A</a:t>
                      </a:r>
                    </a:p>
                  </a:txBody>
                  <a:tcPr/>
                </a:tc>
                <a:tc>
                  <a:txBody>
                    <a:bodyPr/>
                    <a:lstStyle/>
                    <a:p>
                      <a:pPr algn="ctr"/>
                      <a:r>
                        <a:rPr lang="en-US" dirty="0"/>
                        <a:t>10%</a:t>
                      </a:r>
                    </a:p>
                  </a:txBody>
                  <a:tcPr/>
                </a:tc>
                <a:extLst>
                  <a:ext uri="{0D108BD9-81ED-4DB2-BD59-A6C34878D82A}">
                    <a16:rowId xmlns:a16="http://schemas.microsoft.com/office/drawing/2014/main" val="3928775348"/>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1</a:t>
                      </a:r>
                    </a:p>
                  </a:txBody>
                  <a:tcPr/>
                </a:tc>
                <a:tc>
                  <a:txBody>
                    <a:bodyPr/>
                    <a:lstStyle/>
                    <a:p>
                      <a:pPr algn="ctr"/>
                      <a:r>
                        <a:rPr lang="en-US" dirty="0"/>
                        <a:t>Sep 24</a:t>
                      </a:r>
                      <a:r>
                        <a:rPr lang="en-US" baseline="30000" dirty="0"/>
                        <a:t>th</a:t>
                      </a:r>
                      <a:endParaRPr lang="en-US" dirty="0"/>
                    </a:p>
                  </a:txBody>
                  <a:tcPr/>
                </a:tc>
                <a:tc>
                  <a:txBody>
                    <a:bodyPr/>
                    <a:lstStyle/>
                    <a:p>
                      <a:pPr algn="ctr"/>
                      <a:r>
                        <a:rPr lang="en-US" dirty="0"/>
                        <a:t>25%</a:t>
                      </a:r>
                    </a:p>
                  </a:txBody>
                  <a:tcPr/>
                </a:tc>
                <a:extLst>
                  <a:ext uri="{0D108BD9-81ED-4DB2-BD59-A6C34878D82A}">
                    <a16:rowId xmlns:a16="http://schemas.microsoft.com/office/drawing/2014/main" val="751651091"/>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2</a:t>
                      </a:r>
                    </a:p>
                  </a:txBody>
                  <a:tcPr/>
                </a:tc>
                <a:tc>
                  <a:txBody>
                    <a:bodyPr/>
                    <a:lstStyle/>
                    <a:p>
                      <a:pPr algn="ctr"/>
                      <a:r>
                        <a:rPr lang="en-US" dirty="0"/>
                        <a:t>Nov 7</a:t>
                      </a:r>
                      <a:r>
                        <a:rPr lang="en-US" baseline="30000" dirty="0"/>
                        <a:t>th</a:t>
                      </a:r>
                      <a:endParaRPr lang="en-US" dirty="0"/>
                    </a:p>
                  </a:txBody>
                  <a:tcPr/>
                </a:tc>
                <a:tc>
                  <a:txBody>
                    <a:bodyPr/>
                    <a:lstStyle/>
                    <a:p>
                      <a:pPr algn="ctr"/>
                      <a:r>
                        <a:rPr lang="en-US" dirty="0"/>
                        <a:t>25%</a:t>
                      </a:r>
                    </a:p>
                  </a:txBody>
                  <a:tcPr/>
                </a:tc>
                <a:extLst>
                  <a:ext uri="{0D108BD9-81ED-4DB2-BD59-A6C34878D82A}">
                    <a16:rowId xmlns:a16="http://schemas.microsoft.com/office/drawing/2014/main" val="1852137696"/>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Final</a:t>
                      </a:r>
                    </a:p>
                  </a:txBody>
                  <a:tcPr/>
                </a:tc>
                <a:tc>
                  <a:txBody>
                    <a:bodyPr/>
                    <a:lstStyle/>
                    <a:p>
                      <a:pPr algn="ctr"/>
                      <a:r>
                        <a:rPr lang="en-US" dirty="0"/>
                        <a:t>Dec 6</a:t>
                      </a:r>
                      <a:r>
                        <a:rPr lang="en-US" baseline="30000" dirty="0"/>
                        <a:t>th</a:t>
                      </a:r>
                      <a:r>
                        <a:rPr lang="en-US" dirty="0"/>
                        <a:t> 1:00-3:00</a:t>
                      </a:r>
                    </a:p>
                  </a:txBody>
                  <a:tcPr/>
                </a:tc>
                <a:tc>
                  <a:txBody>
                    <a:bodyPr/>
                    <a:lstStyle/>
                    <a:p>
                      <a:pPr algn="ctr"/>
                      <a:r>
                        <a:rPr lang="en-US" dirty="0"/>
                        <a:t>35%</a:t>
                      </a:r>
                    </a:p>
                  </a:txBody>
                  <a:tcPr/>
                </a:tc>
                <a:extLst>
                  <a:ext uri="{0D108BD9-81ED-4DB2-BD59-A6C34878D82A}">
                    <a16:rowId xmlns:a16="http://schemas.microsoft.com/office/drawing/2014/main" val="1938509002"/>
                  </a:ext>
                </a:extLst>
              </a:tr>
            </a:tbl>
          </a:graphicData>
        </a:graphic>
      </p:graphicFrame>
      <p:sp>
        <p:nvSpPr>
          <p:cNvPr id="9" name="TextBox 8">
            <a:extLst>
              <a:ext uri="{FF2B5EF4-FFF2-40B4-BE49-F238E27FC236}">
                <a16:creationId xmlns:a16="http://schemas.microsoft.com/office/drawing/2014/main" id="{945A6FA2-144E-2DA5-23EB-BC9BB9AE6E00}"/>
              </a:ext>
            </a:extLst>
          </p:cNvPr>
          <p:cNvSpPr txBox="1"/>
          <p:nvPr/>
        </p:nvSpPr>
        <p:spPr>
          <a:xfrm>
            <a:off x="145135" y="4632909"/>
            <a:ext cx="2064155" cy="523220"/>
          </a:xfrm>
          <a:prstGeom prst="rect">
            <a:avLst/>
          </a:prstGeom>
          <a:noFill/>
        </p:spPr>
        <p:txBody>
          <a:bodyPr wrap="none" rtlCol="0">
            <a:spAutoFit/>
          </a:bodyPr>
          <a:lstStyle/>
          <a:p>
            <a:r>
              <a:rPr lang="en-US" sz="2800" dirty="0"/>
              <a:t>Grading Info</a:t>
            </a:r>
          </a:p>
        </p:txBody>
      </p:sp>
    </p:spTree>
    <p:extLst>
      <p:ext uri="{BB962C8B-B14F-4D97-AF65-F5344CB8AC3E}">
        <p14:creationId xmlns:p14="http://schemas.microsoft.com/office/powerpoint/2010/main" val="379575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0D3A1F-7495-7FF4-39F5-1BB07263219C}"/>
              </a:ext>
            </a:extLst>
          </p:cNvPr>
          <p:cNvSpPr txBox="1"/>
          <p:nvPr/>
        </p:nvSpPr>
        <p:spPr>
          <a:xfrm>
            <a:off x="0" y="0"/>
            <a:ext cx="2771080" cy="461665"/>
          </a:xfrm>
          <a:prstGeom prst="rect">
            <a:avLst/>
          </a:prstGeom>
          <a:noFill/>
        </p:spPr>
        <p:txBody>
          <a:bodyPr wrap="none" rtlCol="0">
            <a:spAutoFit/>
          </a:bodyPr>
          <a:lstStyle/>
          <a:p>
            <a:r>
              <a:rPr lang="en-US" sz="2400" dirty="0"/>
              <a:t>Residual Properties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7FF609-D425-5304-493C-897C09AF7BDA}"/>
                  </a:ext>
                </a:extLst>
              </p:cNvPr>
              <p:cNvSpPr txBox="1"/>
              <p:nvPr/>
            </p:nvSpPr>
            <p:spPr>
              <a:xfrm>
                <a:off x="677716" y="482014"/>
                <a:ext cx="1431867"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𝑅</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𝑖</m:t>
                          </m:r>
                        </m:sup>
                      </m:sSup>
                    </m:oMath>
                  </m:oMathPara>
                </a14:m>
                <a:endParaRPr lang="en-US" dirty="0"/>
              </a:p>
            </p:txBody>
          </p:sp>
        </mc:Choice>
        <mc:Fallback xmlns="">
          <p:sp>
            <p:nvSpPr>
              <p:cNvPr id="3" name="TextBox 2">
                <a:extLst>
                  <a:ext uri="{FF2B5EF4-FFF2-40B4-BE49-F238E27FC236}">
                    <a16:creationId xmlns:a16="http://schemas.microsoft.com/office/drawing/2014/main" id="{E47FF609-D425-5304-493C-897C09AF7BDA}"/>
                  </a:ext>
                </a:extLst>
              </p:cNvPr>
              <p:cNvSpPr txBox="1">
                <a:spLocks noRot="1" noChangeAspect="1" noMove="1" noResize="1" noEditPoints="1" noAdjustHandles="1" noChangeArrowheads="1" noChangeShapeType="1" noTextEdit="1"/>
              </p:cNvSpPr>
              <p:nvPr/>
            </p:nvSpPr>
            <p:spPr>
              <a:xfrm>
                <a:off x="677716" y="482014"/>
                <a:ext cx="1431867" cy="285912"/>
              </a:xfrm>
              <a:prstGeom prst="rect">
                <a:avLst/>
              </a:prstGeom>
              <a:blipFill>
                <a:blip r:embed="rId2"/>
                <a:stretch>
                  <a:fillRect l="-3404" t="-4255" r="-1702" b="-851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94AF116-44BF-1AFD-C122-A43B0B5F96C9}"/>
              </a:ext>
            </a:extLst>
          </p:cNvPr>
          <p:cNvSpPr txBox="1"/>
          <p:nvPr/>
        </p:nvSpPr>
        <p:spPr>
          <a:xfrm>
            <a:off x="103873" y="806172"/>
            <a:ext cx="2579552" cy="369332"/>
          </a:xfrm>
          <a:prstGeom prst="rect">
            <a:avLst/>
          </a:prstGeom>
          <a:noFill/>
        </p:spPr>
        <p:txBody>
          <a:bodyPr wrap="none" rtlCol="0">
            <a:spAutoFit/>
          </a:bodyPr>
          <a:lstStyle/>
          <a:p>
            <a:r>
              <a:rPr lang="en-US" dirty="0"/>
              <a:t>Residual = Actual - Ideal</a:t>
            </a:r>
          </a:p>
        </p:txBody>
      </p:sp>
      <p:sp>
        <p:nvSpPr>
          <p:cNvPr id="5" name="TextBox 4">
            <a:extLst>
              <a:ext uri="{FF2B5EF4-FFF2-40B4-BE49-F238E27FC236}">
                <a16:creationId xmlns:a16="http://schemas.microsoft.com/office/drawing/2014/main" id="{2E84473A-DE17-A7BA-8AD2-4C7D5D089E0B}"/>
              </a:ext>
            </a:extLst>
          </p:cNvPr>
          <p:cNvSpPr txBox="1"/>
          <p:nvPr/>
        </p:nvSpPr>
        <p:spPr>
          <a:xfrm>
            <a:off x="0" y="3878073"/>
            <a:ext cx="8269764" cy="646331"/>
          </a:xfrm>
          <a:prstGeom prst="rect">
            <a:avLst/>
          </a:prstGeom>
          <a:noFill/>
        </p:spPr>
        <p:txBody>
          <a:bodyPr wrap="none" rtlCol="0">
            <a:spAutoFit/>
          </a:bodyPr>
          <a:lstStyle/>
          <a:p>
            <a:r>
              <a:rPr lang="en-US" dirty="0"/>
              <a:t>Using second virial generalized correlation</a:t>
            </a:r>
          </a:p>
          <a:p>
            <a:pPr marL="285750" indent="-285750">
              <a:buFont typeface="Arial" panose="020B0604020202020204" pitchFamily="34" charset="0"/>
              <a:buChar char="•"/>
            </a:pPr>
            <a:r>
              <a:rPr lang="en-US" dirty="0"/>
              <a:t>Note: this method can only be used if you are inside the line on the figure below</a:t>
            </a:r>
          </a:p>
        </p:txBody>
      </p:sp>
      <p:sp>
        <p:nvSpPr>
          <p:cNvPr id="6" name="TextBox 5">
            <a:extLst>
              <a:ext uri="{FF2B5EF4-FFF2-40B4-BE49-F238E27FC236}">
                <a16:creationId xmlns:a16="http://schemas.microsoft.com/office/drawing/2014/main" id="{9C670DD9-0F2D-93A7-E0FC-C6AF81483957}"/>
              </a:ext>
            </a:extLst>
          </p:cNvPr>
          <p:cNvSpPr txBox="1"/>
          <p:nvPr/>
        </p:nvSpPr>
        <p:spPr>
          <a:xfrm>
            <a:off x="0" y="1335345"/>
            <a:ext cx="2505301" cy="369332"/>
          </a:xfrm>
          <a:prstGeom prst="rect">
            <a:avLst/>
          </a:prstGeom>
          <a:noFill/>
        </p:spPr>
        <p:txBody>
          <a:bodyPr wrap="none" rtlCol="0">
            <a:spAutoFit/>
          </a:bodyPr>
          <a:lstStyle/>
          <a:p>
            <a:r>
              <a:rPr lang="en-US" dirty="0"/>
              <a:t>Using Lee Kesler Tables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D5292DA-EE84-DD23-9899-6AF173BF5CD6}"/>
                  </a:ext>
                </a:extLst>
              </p:cNvPr>
              <p:cNvSpPr txBox="1"/>
              <p:nvPr/>
            </p:nvSpPr>
            <p:spPr>
              <a:xfrm>
                <a:off x="162798" y="1725712"/>
                <a:ext cx="2124621" cy="657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𝑅</m:t>
                              </m:r>
                            </m:sup>
                          </m:sSup>
                        </m:num>
                        <m:den>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m:t>
                              </m:r>
                            </m:sub>
                          </m:sSub>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𝑅</m:t>
                                  </m:r>
                                </m:sup>
                              </m:sSup>
                            </m:num>
                            <m:den>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m:t>
                                  </m:r>
                                </m:sub>
                              </m:sSub>
                            </m:den>
                          </m:f>
                        </m:e>
                        <m:sup>
                          <m:r>
                            <a:rPr lang="en-US" b="0" i="1" smtClean="0">
                              <a:latin typeface="Cambria Math" panose="02040503050406030204" pitchFamily="18" charset="0"/>
                            </a:rPr>
                            <m:t>0</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sSup>
                        <m:sSupPr>
                          <m:ctrlPr>
                            <a:rPr lang="en-US" b="0" i="1" smtClean="0">
                              <a:latin typeface="Cambria Math" panose="02040503050406030204" pitchFamily="18" charset="0"/>
                              <a:ea typeface="Cambria Math" panose="02040503050406030204" pitchFamily="18" charset="0"/>
                            </a:rPr>
                          </m:ctrlPr>
                        </m:sSup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𝑅</m:t>
                                  </m:r>
                                </m:sup>
                              </m:sSup>
                            </m:num>
                            <m:den>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m:t>
                                  </m:r>
                                </m:sub>
                              </m:sSub>
                            </m:den>
                          </m:f>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7" name="TextBox 6">
                <a:extLst>
                  <a:ext uri="{FF2B5EF4-FFF2-40B4-BE49-F238E27FC236}">
                    <a16:creationId xmlns:a16="http://schemas.microsoft.com/office/drawing/2014/main" id="{5D5292DA-EE84-DD23-9899-6AF173BF5CD6}"/>
                  </a:ext>
                </a:extLst>
              </p:cNvPr>
              <p:cNvSpPr txBox="1">
                <a:spLocks noRot="1" noChangeAspect="1" noMove="1" noResize="1" noEditPoints="1" noAdjustHandles="1" noChangeArrowheads="1" noChangeShapeType="1" noTextEdit="1"/>
              </p:cNvSpPr>
              <p:nvPr/>
            </p:nvSpPr>
            <p:spPr>
              <a:xfrm>
                <a:off x="162798" y="1725712"/>
                <a:ext cx="2124621" cy="65742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0EBED15-A9A1-B259-81EE-B911A8591B2A}"/>
                  </a:ext>
                </a:extLst>
              </p:cNvPr>
              <p:cNvSpPr txBox="1"/>
              <p:nvPr/>
            </p:nvSpPr>
            <p:spPr>
              <a:xfrm>
                <a:off x="162798" y="2578357"/>
                <a:ext cx="1820114" cy="6088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𝑅</m:t>
                              </m:r>
                            </m:sup>
                          </m:sSup>
                        </m:num>
                        <m:den>
                          <m:r>
                            <a:rPr lang="en-US" b="0" i="1" smtClean="0">
                              <a:latin typeface="Cambria Math" panose="02040503050406030204" pitchFamily="18" charset="0"/>
                            </a:rPr>
                            <m:t>𝑅</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𝑆</m:t>
                                  </m:r>
                                </m:e>
                                <m:sup>
                                  <m:r>
                                    <a:rPr lang="en-US" i="1">
                                      <a:latin typeface="Cambria Math" panose="02040503050406030204" pitchFamily="18" charset="0"/>
                                    </a:rPr>
                                    <m:t>𝑅</m:t>
                                  </m:r>
                                </m:sup>
                              </m:sSup>
                            </m:num>
                            <m:den>
                              <m:r>
                                <a:rPr lang="en-US" i="1">
                                  <a:latin typeface="Cambria Math" panose="02040503050406030204" pitchFamily="18" charset="0"/>
                                </a:rPr>
                                <m:t>𝑅</m:t>
                              </m:r>
                            </m:den>
                          </m:f>
                        </m:e>
                        <m:sup>
                          <m:r>
                            <a:rPr lang="en-US" b="0" i="1" smtClean="0">
                              <a:latin typeface="Cambria Math" panose="02040503050406030204" pitchFamily="18" charset="0"/>
                            </a:rPr>
                            <m:t>0</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sSup>
                        <m:sSupPr>
                          <m:ctrlPr>
                            <a:rPr lang="en-US" b="0" i="1" smtClean="0">
                              <a:latin typeface="Cambria Math" panose="02040503050406030204" pitchFamily="18" charset="0"/>
                              <a:ea typeface="Cambria Math" panose="02040503050406030204" pitchFamily="18" charset="0"/>
                            </a:rPr>
                          </m:ctrlPr>
                        </m:sSup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𝑆</m:t>
                                  </m:r>
                                </m:e>
                                <m:sup>
                                  <m:r>
                                    <a:rPr lang="en-US" i="1">
                                      <a:latin typeface="Cambria Math" panose="02040503050406030204" pitchFamily="18" charset="0"/>
                                    </a:rPr>
                                    <m:t>𝑅</m:t>
                                  </m:r>
                                </m:sup>
                              </m:sSup>
                            </m:num>
                            <m:den>
                              <m:r>
                                <a:rPr lang="en-US" i="1">
                                  <a:latin typeface="Cambria Math" panose="02040503050406030204" pitchFamily="18" charset="0"/>
                                </a:rPr>
                                <m:t>𝑅</m:t>
                              </m:r>
                            </m:den>
                          </m:f>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8" name="TextBox 7">
                <a:extLst>
                  <a:ext uri="{FF2B5EF4-FFF2-40B4-BE49-F238E27FC236}">
                    <a16:creationId xmlns:a16="http://schemas.microsoft.com/office/drawing/2014/main" id="{F0EBED15-A9A1-B259-81EE-B911A8591B2A}"/>
                  </a:ext>
                </a:extLst>
              </p:cNvPr>
              <p:cNvSpPr txBox="1">
                <a:spLocks noRot="1" noChangeAspect="1" noMove="1" noResize="1" noEditPoints="1" noAdjustHandles="1" noChangeArrowheads="1" noChangeShapeType="1" noTextEdit="1"/>
              </p:cNvSpPr>
              <p:nvPr/>
            </p:nvSpPr>
            <p:spPr>
              <a:xfrm>
                <a:off x="162798" y="2578357"/>
                <a:ext cx="1820114" cy="608821"/>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31CB515-BD8F-3175-06E5-09B78B43E91A}"/>
              </a:ext>
            </a:extLst>
          </p:cNvPr>
          <p:cNvSpPr txBox="1"/>
          <p:nvPr/>
        </p:nvSpPr>
        <p:spPr>
          <a:xfrm>
            <a:off x="0" y="3401091"/>
            <a:ext cx="3589316" cy="369332"/>
          </a:xfrm>
          <a:prstGeom prst="rect">
            <a:avLst/>
          </a:prstGeom>
          <a:noFill/>
        </p:spPr>
        <p:txBody>
          <a:bodyPr wrap="none" rtlCol="0">
            <a:spAutoFit/>
          </a:bodyPr>
          <a:lstStyle/>
          <a:p>
            <a:r>
              <a:rPr lang="en-US" dirty="0"/>
              <a:t>Values can be found in appendix D</a:t>
            </a:r>
          </a:p>
        </p:txBody>
      </p:sp>
      <p:pic>
        <p:nvPicPr>
          <p:cNvPr id="10" name="Picture 9">
            <a:extLst>
              <a:ext uri="{FF2B5EF4-FFF2-40B4-BE49-F238E27FC236}">
                <a16:creationId xmlns:a16="http://schemas.microsoft.com/office/drawing/2014/main" id="{B3973DA0-BB8E-95F2-DF97-39DA11874600}"/>
              </a:ext>
            </a:extLst>
          </p:cNvPr>
          <p:cNvPicPr>
            <a:picLocks noChangeAspect="1"/>
          </p:cNvPicPr>
          <p:nvPr/>
        </p:nvPicPr>
        <p:blipFill>
          <a:blip r:embed="rId5"/>
          <a:stretch>
            <a:fillRect/>
          </a:stretch>
        </p:blipFill>
        <p:spPr>
          <a:xfrm>
            <a:off x="1794658" y="7197760"/>
            <a:ext cx="5045167" cy="3395067"/>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5213528-F58E-FEB3-9EA5-A816E21C0BFE}"/>
                  </a:ext>
                </a:extLst>
              </p:cNvPr>
              <p:cNvSpPr txBox="1"/>
              <p:nvPr/>
            </p:nvSpPr>
            <p:spPr>
              <a:xfrm>
                <a:off x="330058" y="6420699"/>
                <a:ext cx="2011513" cy="578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0</m:t>
                          </m:r>
                        </m:sup>
                      </m:sSup>
                      <m:r>
                        <a:rPr lang="en-US" b="0" i="1" smtClean="0">
                          <a:latin typeface="Cambria Math" panose="02040503050406030204" pitchFamily="18" charset="0"/>
                        </a:rPr>
                        <m:t>=0.083−</m:t>
                      </m:r>
                      <m:f>
                        <m:fPr>
                          <m:ctrlPr>
                            <a:rPr lang="en-US" b="0" i="1" smtClean="0">
                              <a:latin typeface="Cambria Math" panose="02040503050406030204" pitchFamily="18" charset="0"/>
                            </a:rPr>
                          </m:ctrlPr>
                        </m:fPr>
                        <m:num>
                          <m:r>
                            <a:rPr lang="en-US" b="0" i="1" smtClean="0">
                              <a:latin typeface="Cambria Math" panose="02040503050406030204" pitchFamily="18" charset="0"/>
                            </a:rPr>
                            <m:t>0.422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1.6</m:t>
                              </m:r>
                            </m:sup>
                          </m:sSubSup>
                        </m:den>
                      </m:f>
                    </m:oMath>
                  </m:oMathPara>
                </a14:m>
                <a:endParaRPr lang="en-US" dirty="0"/>
              </a:p>
            </p:txBody>
          </p:sp>
        </mc:Choice>
        <mc:Fallback xmlns="">
          <p:sp>
            <p:nvSpPr>
              <p:cNvPr id="11" name="TextBox 10">
                <a:extLst>
                  <a:ext uri="{FF2B5EF4-FFF2-40B4-BE49-F238E27FC236}">
                    <a16:creationId xmlns:a16="http://schemas.microsoft.com/office/drawing/2014/main" id="{D5213528-F58E-FEB3-9EA5-A816E21C0BFE}"/>
                  </a:ext>
                </a:extLst>
              </p:cNvPr>
              <p:cNvSpPr txBox="1">
                <a:spLocks noRot="1" noChangeAspect="1" noMove="1" noResize="1" noEditPoints="1" noAdjustHandles="1" noChangeArrowheads="1" noChangeShapeType="1" noTextEdit="1"/>
              </p:cNvSpPr>
              <p:nvPr/>
            </p:nvSpPr>
            <p:spPr>
              <a:xfrm>
                <a:off x="330058" y="6420699"/>
                <a:ext cx="2011513" cy="578300"/>
              </a:xfrm>
              <a:prstGeom prst="rect">
                <a:avLst/>
              </a:prstGeom>
              <a:blipFill>
                <a:blip r:embed="rId6"/>
                <a:stretch>
                  <a:fillRect b="-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66F55A4-43BD-8A1D-244D-9C36AE8CF22B}"/>
                  </a:ext>
                </a:extLst>
              </p:cNvPr>
              <p:cNvSpPr txBox="1"/>
              <p:nvPr/>
            </p:nvSpPr>
            <p:spPr>
              <a:xfrm>
                <a:off x="2505301" y="6424418"/>
                <a:ext cx="2006575" cy="574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1</m:t>
                          </m:r>
                        </m:sup>
                      </m:sSup>
                      <m:r>
                        <a:rPr lang="en-US" b="0" i="1" smtClean="0">
                          <a:latin typeface="Cambria Math" panose="02040503050406030204" pitchFamily="18" charset="0"/>
                        </a:rPr>
                        <m:t>=0.139−</m:t>
                      </m:r>
                      <m:f>
                        <m:fPr>
                          <m:ctrlPr>
                            <a:rPr lang="en-US" b="0" i="1" smtClean="0">
                              <a:latin typeface="Cambria Math" panose="02040503050406030204" pitchFamily="18" charset="0"/>
                            </a:rPr>
                          </m:ctrlPr>
                        </m:fPr>
                        <m:num>
                          <m:r>
                            <a:rPr lang="en-US" b="0" i="1" smtClean="0">
                              <a:latin typeface="Cambria Math" panose="02040503050406030204" pitchFamily="18" charset="0"/>
                            </a:rPr>
                            <m:t>0.172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4.2</m:t>
                              </m:r>
                            </m:sup>
                          </m:sSubSup>
                        </m:den>
                      </m:f>
                    </m:oMath>
                  </m:oMathPara>
                </a14:m>
                <a:endParaRPr lang="en-US" dirty="0"/>
              </a:p>
            </p:txBody>
          </p:sp>
        </mc:Choice>
        <mc:Fallback xmlns="">
          <p:sp>
            <p:nvSpPr>
              <p:cNvPr id="12" name="TextBox 11">
                <a:extLst>
                  <a:ext uri="{FF2B5EF4-FFF2-40B4-BE49-F238E27FC236}">
                    <a16:creationId xmlns:a16="http://schemas.microsoft.com/office/drawing/2014/main" id="{466F55A4-43BD-8A1D-244D-9C36AE8CF22B}"/>
                  </a:ext>
                </a:extLst>
              </p:cNvPr>
              <p:cNvSpPr txBox="1">
                <a:spLocks noRot="1" noChangeAspect="1" noMove="1" noResize="1" noEditPoints="1" noAdjustHandles="1" noChangeArrowheads="1" noChangeShapeType="1" noTextEdit="1"/>
              </p:cNvSpPr>
              <p:nvPr/>
            </p:nvSpPr>
            <p:spPr>
              <a:xfrm>
                <a:off x="2505301" y="6424418"/>
                <a:ext cx="2006575" cy="57458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870E3B9-ABC9-FE80-8BC3-6BE7AFA3AAA7}"/>
                  </a:ext>
                </a:extLst>
              </p:cNvPr>
              <p:cNvSpPr txBox="1"/>
              <p:nvPr/>
            </p:nvSpPr>
            <p:spPr>
              <a:xfrm>
                <a:off x="330058" y="4760279"/>
                <a:ext cx="4350486" cy="6524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𝑅</m:t>
                              </m:r>
                            </m:sup>
                          </m:sSup>
                        </m:num>
                        <m:den>
                          <m:r>
                            <a:rPr lang="en-US" b="0" i="1" smtClean="0">
                              <a:latin typeface="Cambria Math" panose="02040503050406030204" pitchFamily="18" charset="0"/>
                            </a:rPr>
                            <m:t>𝑅</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0</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𝑟</m:t>
                                  </m:r>
                                </m:sub>
                              </m:sSub>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b="0" i="1" smtClean="0">
                                          <a:latin typeface="Cambria Math" panose="02040503050406030204" pitchFamily="18" charset="0"/>
                                        </a:rPr>
                                        <m:t>1</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e>
                          </m:d>
                        </m:e>
                      </m:d>
                    </m:oMath>
                  </m:oMathPara>
                </a14:m>
                <a:endParaRPr lang="en-US" dirty="0"/>
              </a:p>
            </p:txBody>
          </p:sp>
        </mc:Choice>
        <mc:Fallback xmlns="">
          <p:sp>
            <p:nvSpPr>
              <p:cNvPr id="13" name="TextBox 12">
                <a:extLst>
                  <a:ext uri="{FF2B5EF4-FFF2-40B4-BE49-F238E27FC236}">
                    <a16:creationId xmlns:a16="http://schemas.microsoft.com/office/drawing/2014/main" id="{A870E3B9-ABC9-FE80-8BC3-6BE7AFA3AAA7}"/>
                  </a:ext>
                </a:extLst>
              </p:cNvPr>
              <p:cNvSpPr txBox="1">
                <a:spLocks noRot="1" noChangeAspect="1" noMove="1" noResize="1" noEditPoints="1" noAdjustHandles="1" noChangeArrowheads="1" noChangeShapeType="1" noTextEdit="1"/>
              </p:cNvSpPr>
              <p:nvPr/>
            </p:nvSpPr>
            <p:spPr>
              <a:xfrm>
                <a:off x="330058" y="4760279"/>
                <a:ext cx="4350486" cy="65248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1F7246-DB55-7D65-641B-03688C2C9DA5}"/>
                  </a:ext>
                </a:extLst>
              </p:cNvPr>
              <p:cNvSpPr txBox="1"/>
              <p:nvPr/>
            </p:nvSpPr>
            <p:spPr>
              <a:xfrm>
                <a:off x="330058" y="5633050"/>
                <a:ext cx="2508635" cy="6494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𝑅</m:t>
                              </m:r>
                            </m:sup>
                          </m:sSup>
                        </m:num>
                        <m:den>
                          <m:r>
                            <a:rPr lang="en-US" b="0" i="1" smtClean="0">
                              <a:latin typeface="Cambria Math" panose="02040503050406030204" pitchFamily="18" charset="0"/>
                            </a:rPr>
                            <m:t>𝑅</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0</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b="0" i="1" smtClean="0">
                                      <a:latin typeface="Cambria Math" panose="02040503050406030204" pitchFamily="18" charset="0"/>
                                    </a:rPr>
                                    <m:t>1</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e>
                      </m:d>
                    </m:oMath>
                  </m:oMathPara>
                </a14:m>
                <a:endParaRPr lang="en-US" dirty="0"/>
              </a:p>
            </p:txBody>
          </p:sp>
        </mc:Choice>
        <mc:Fallback xmlns="">
          <p:sp>
            <p:nvSpPr>
              <p:cNvPr id="14" name="TextBox 13">
                <a:extLst>
                  <a:ext uri="{FF2B5EF4-FFF2-40B4-BE49-F238E27FC236}">
                    <a16:creationId xmlns:a16="http://schemas.microsoft.com/office/drawing/2014/main" id="{591F7246-DB55-7D65-641B-03688C2C9DA5}"/>
                  </a:ext>
                </a:extLst>
              </p:cNvPr>
              <p:cNvSpPr txBox="1">
                <a:spLocks noRot="1" noChangeAspect="1" noMove="1" noResize="1" noEditPoints="1" noAdjustHandles="1" noChangeArrowheads="1" noChangeShapeType="1" noTextEdit="1"/>
              </p:cNvSpPr>
              <p:nvPr/>
            </p:nvSpPr>
            <p:spPr>
              <a:xfrm>
                <a:off x="330058" y="5633050"/>
                <a:ext cx="2508635" cy="6494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01411F-28BD-9F52-C505-559BFB4A18FF}"/>
                  </a:ext>
                </a:extLst>
              </p:cNvPr>
              <p:cNvSpPr txBox="1"/>
              <p:nvPr/>
            </p:nvSpPr>
            <p:spPr>
              <a:xfrm>
                <a:off x="4769259" y="6403002"/>
                <a:ext cx="1315104" cy="613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0</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0.675</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2.6</m:t>
                              </m:r>
                            </m:sup>
                          </m:sSubSup>
                        </m:den>
                      </m:f>
                    </m:oMath>
                  </m:oMathPara>
                </a14:m>
                <a:endParaRPr lang="en-US" dirty="0"/>
              </a:p>
            </p:txBody>
          </p:sp>
        </mc:Choice>
        <mc:Fallback xmlns="">
          <p:sp>
            <p:nvSpPr>
              <p:cNvPr id="16" name="TextBox 15">
                <a:extLst>
                  <a:ext uri="{FF2B5EF4-FFF2-40B4-BE49-F238E27FC236}">
                    <a16:creationId xmlns:a16="http://schemas.microsoft.com/office/drawing/2014/main" id="{BE01411F-28BD-9F52-C505-559BFB4A18FF}"/>
                  </a:ext>
                </a:extLst>
              </p:cNvPr>
              <p:cNvSpPr txBox="1">
                <a:spLocks noRot="1" noChangeAspect="1" noMove="1" noResize="1" noEditPoints="1" noAdjustHandles="1" noChangeArrowheads="1" noChangeShapeType="1" noTextEdit="1"/>
              </p:cNvSpPr>
              <p:nvPr/>
            </p:nvSpPr>
            <p:spPr>
              <a:xfrm>
                <a:off x="4769259" y="6403002"/>
                <a:ext cx="1315104" cy="613694"/>
              </a:xfrm>
              <a:prstGeom prst="rect">
                <a:avLst/>
              </a:prstGeom>
              <a:blipFill>
                <a:blip r:embed="rId10"/>
                <a:stretch>
                  <a:fillRect b="-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538EC3-5BD1-AEE5-6D99-80AC3106FA76}"/>
                  </a:ext>
                </a:extLst>
              </p:cNvPr>
              <p:cNvSpPr txBox="1"/>
              <p:nvPr/>
            </p:nvSpPr>
            <p:spPr>
              <a:xfrm>
                <a:off x="6341746" y="6403002"/>
                <a:ext cx="1310167" cy="6350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b="0" i="1" smtClean="0">
                                  <a:latin typeface="Cambria Math" panose="02040503050406030204" pitchFamily="18" charset="0"/>
                                </a:rPr>
                                <m:t>1</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0.722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5.2</m:t>
                              </m:r>
                            </m:sup>
                          </m:sSubSup>
                        </m:den>
                      </m:f>
                    </m:oMath>
                  </m:oMathPara>
                </a14:m>
                <a:endParaRPr lang="en-US" dirty="0"/>
              </a:p>
            </p:txBody>
          </p:sp>
        </mc:Choice>
        <mc:Fallback xmlns="">
          <p:sp>
            <p:nvSpPr>
              <p:cNvPr id="17" name="TextBox 16">
                <a:extLst>
                  <a:ext uri="{FF2B5EF4-FFF2-40B4-BE49-F238E27FC236}">
                    <a16:creationId xmlns:a16="http://schemas.microsoft.com/office/drawing/2014/main" id="{2C538EC3-5BD1-AEE5-6D99-80AC3106FA76}"/>
                  </a:ext>
                </a:extLst>
              </p:cNvPr>
              <p:cNvSpPr txBox="1">
                <a:spLocks noRot="1" noChangeAspect="1" noMove="1" noResize="1" noEditPoints="1" noAdjustHandles="1" noChangeArrowheads="1" noChangeShapeType="1" noTextEdit="1"/>
              </p:cNvSpPr>
              <p:nvPr/>
            </p:nvSpPr>
            <p:spPr>
              <a:xfrm>
                <a:off x="6341746" y="6403002"/>
                <a:ext cx="1310167" cy="635046"/>
              </a:xfrm>
              <a:prstGeom prst="rect">
                <a:avLst/>
              </a:prstGeom>
              <a:blipFill>
                <a:blip r:embed="rId11"/>
                <a:stretch>
                  <a:fillRect/>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98ABAF44-A33D-5A3F-5FAA-45CC36409D75}"/>
              </a:ext>
            </a:extLst>
          </p:cNvPr>
          <p:cNvPicPr>
            <a:picLocks noChangeAspect="1"/>
          </p:cNvPicPr>
          <p:nvPr/>
        </p:nvPicPr>
        <p:blipFill>
          <a:blip r:embed="rId12"/>
          <a:stretch>
            <a:fillRect/>
          </a:stretch>
        </p:blipFill>
        <p:spPr>
          <a:xfrm>
            <a:off x="3092065" y="336946"/>
            <a:ext cx="5106113" cy="3010320"/>
          </a:xfrm>
          <a:prstGeom prst="rect">
            <a:avLst/>
          </a:prstGeom>
        </p:spPr>
      </p:pic>
    </p:spTree>
    <p:extLst>
      <p:ext uri="{BB962C8B-B14F-4D97-AF65-F5344CB8AC3E}">
        <p14:creationId xmlns:p14="http://schemas.microsoft.com/office/powerpoint/2010/main" val="100914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53D2B5-0D38-EE2B-FA3F-AD7134E404E6}"/>
              </a:ext>
            </a:extLst>
          </p:cNvPr>
          <p:cNvSpPr txBox="1"/>
          <p:nvPr/>
        </p:nvSpPr>
        <p:spPr>
          <a:xfrm>
            <a:off x="0" y="0"/>
            <a:ext cx="2092111" cy="523220"/>
          </a:xfrm>
          <a:prstGeom prst="rect">
            <a:avLst/>
          </a:prstGeom>
          <a:noFill/>
        </p:spPr>
        <p:txBody>
          <a:bodyPr wrap="none" rtlCol="0">
            <a:spAutoFit/>
          </a:bodyPr>
          <a:lstStyle/>
          <a:p>
            <a:r>
              <a:rPr lang="en-US" sz="2800" dirty="0"/>
              <a:t>Introduction</a:t>
            </a:r>
          </a:p>
        </p:txBody>
      </p:sp>
      <p:sp>
        <p:nvSpPr>
          <p:cNvPr id="4" name="TextBox 3">
            <a:extLst>
              <a:ext uri="{FF2B5EF4-FFF2-40B4-BE49-F238E27FC236}">
                <a16:creationId xmlns:a16="http://schemas.microsoft.com/office/drawing/2014/main" id="{3D65297D-7750-FD7D-50BB-9AEEDD053EF4}"/>
              </a:ext>
            </a:extLst>
          </p:cNvPr>
          <p:cNvSpPr txBox="1"/>
          <p:nvPr/>
        </p:nvSpPr>
        <p:spPr>
          <a:xfrm>
            <a:off x="0" y="662152"/>
            <a:ext cx="8686800" cy="5632311"/>
          </a:xfrm>
          <a:prstGeom prst="rect">
            <a:avLst/>
          </a:prstGeom>
          <a:noFill/>
        </p:spPr>
        <p:txBody>
          <a:bodyPr wrap="square" rtlCol="0">
            <a:spAutoFit/>
          </a:bodyPr>
          <a:lstStyle/>
          <a:p>
            <a:r>
              <a:rPr lang="en-US" dirty="0"/>
              <a:t>Equilibrium</a:t>
            </a:r>
          </a:p>
          <a:p>
            <a:pPr marL="285750" indent="-285750">
              <a:buFont typeface="Arial" panose="020B0604020202020204" pitchFamily="34" charset="0"/>
              <a:buChar char="•"/>
            </a:pPr>
            <a:r>
              <a:rPr lang="en-US" dirty="0"/>
              <a:t>State of balance, no unbalanced driving forces</a:t>
            </a:r>
          </a:p>
          <a:p>
            <a:pPr marL="285750" indent="-285750">
              <a:buFont typeface="Arial" panose="020B0604020202020204" pitchFamily="34" charset="0"/>
              <a:buChar char="•"/>
            </a:pPr>
            <a:r>
              <a:rPr lang="en-US" dirty="0"/>
              <a:t>Thermal EQ: Uniform temperature</a:t>
            </a:r>
          </a:p>
          <a:p>
            <a:pPr marL="285750" indent="-285750">
              <a:buFont typeface="Arial" panose="020B0604020202020204" pitchFamily="34" charset="0"/>
              <a:buChar char="•"/>
            </a:pPr>
            <a:r>
              <a:rPr lang="en-US" dirty="0"/>
              <a:t>Mechanical EQ: Uniform pressure to no tendency for pressure to change locally</a:t>
            </a:r>
          </a:p>
          <a:p>
            <a:pPr marL="285750" indent="-285750">
              <a:buFont typeface="Arial" panose="020B0604020202020204" pitchFamily="34" charset="0"/>
              <a:buChar char="•"/>
            </a:pPr>
            <a:r>
              <a:rPr lang="en-US" dirty="0"/>
              <a:t>Phase EQ: Mass of each phase stays in the same quantity</a:t>
            </a:r>
          </a:p>
          <a:p>
            <a:pPr marL="285750" indent="-285750">
              <a:buFont typeface="Arial" panose="020B0604020202020204" pitchFamily="34" charset="0"/>
              <a:buChar char="•"/>
            </a:pPr>
            <a:r>
              <a:rPr lang="en-US" dirty="0"/>
              <a:t>Chemical EQ: No tendency for changes in chemical composition</a:t>
            </a:r>
          </a:p>
          <a:p>
            <a:pPr marL="285750" indent="-285750">
              <a:buFont typeface="Arial" panose="020B0604020202020204" pitchFamily="34" charset="0"/>
              <a:buChar char="•"/>
            </a:pPr>
            <a:r>
              <a:rPr lang="en-US" dirty="0"/>
              <a:t>Thermodynamic EQ: Equilibrium with respect to all possible changes in state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be at equilibrium, the system must be </a:t>
            </a:r>
          </a:p>
          <a:p>
            <a:r>
              <a:rPr lang="en-US" dirty="0"/>
              <a:t>       isolated (No exchange of energy, mass or</a:t>
            </a:r>
          </a:p>
          <a:p>
            <a:r>
              <a:rPr lang="en-US" dirty="0"/>
              <a:t>       volume). Entropy must also be at a maximum.</a:t>
            </a:r>
          </a:p>
          <a:p>
            <a:r>
              <a:rPr lang="en-US" dirty="0"/>
              <a:t>       Internal energy will be at a minimum</a:t>
            </a:r>
          </a:p>
          <a:p>
            <a:pPr marL="285750" indent="-285750">
              <a:buFont typeface="Arial" panose="020B0604020202020204" pitchFamily="34" charset="0"/>
              <a:buChar char="•"/>
            </a:pPr>
            <a:endParaRPr lang="en-US" dirty="0"/>
          </a:p>
          <a:p>
            <a:r>
              <a:rPr lang="en-US" dirty="0"/>
              <a:t>Process: any change that a system undergoes</a:t>
            </a:r>
          </a:p>
          <a:p>
            <a:r>
              <a:rPr lang="en-US" dirty="0"/>
              <a:t>		from one state to another</a:t>
            </a:r>
          </a:p>
          <a:p>
            <a:r>
              <a:rPr lang="en-US" dirty="0"/>
              <a:t>Path:        The series of states a system </a:t>
            </a:r>
          </a:p>
          <a:p>
            <a:r>
              <a:rPr lang="en-US" dirty="0"/>
              <a:t>		goes through during the process</a:t>
            </a:r>
          </a:p>
          <a:p>
            <a:endParaRPr lang="en-US" dirty="0"/>
          </a:p>
          <a:p>
            <a:r>
              <a:rPr lang="en-US" i="1" dirty="0"/>
              <a:t>To fully describe a process, one must know the </a:t>
            </a:r>
          </a:p>
          <a:p>
            <a:r>
              <a:rPr lang="en-US" i="1" dirty="0"/>
              <a:t>initial and final states, as well as the path taken</a:t>
            </a:r>
          </a:p>
        </p:txBody>
      </p:sp>
      <p:pic>
        <p:nvPicPr>
          <p:cNvPr id="6" name="Picture 5">
            <a:extLst>
              <a:ext uri="{FF2B5EF4-FFF2-40B4-BE49-F238E27FC236}">
                <a16:creationId xmlns:a16="http://schemas.microsoft.com/office/drawing/2014/main" id="{6358A275-0D25-64B9-2ABA-48AD18F364B8}"/>
              </a:ext>
            </a:extLst>
          </p:cNvPr>
          <p:cNvPicPr>
            <a:picLocks noChangeAspect="1"/>
          </p:cNvPicPr>
          <p:nvPr/>
        </p:nvPicPr>
        <p:blipFill>
          <a:blip r:embed="rId2"/>
          <a:stretch>
            <a:fillRect/>
          </a:stretch>
        </p:blipFill>
        <p:spPr>
          <a:xfrm>
            <a:off x="5040561" y="4507796"/>
            <a:ext cx="3026125" cy="2366498"/>
          </a:xfrm>
          <a:prstGeom prst="rect">
            <a:avLst/>
          </a:prstGeom>
        </p:spPr>
      </p:pic>
      <p:pic>
        <p:nvPicPr>
          <p:cNvPr id="10" name="Picture 9">
            <a:extLst>
              <a:ext uri="{FF2B5EF4-FFF2-40B4-BE49-F238E27FC236}">
                <a16:creationId xmlns:a16="http://schemas.microsoft.com/office/drawing/2014/main" id="{9FFE53F7-FF9C-6896-7322-33EB34978198}"/>
              </a:ext>
            </a:extLst>
          </p:cNvPr>
          <p:cNvPicPr>
            <a:picLocks noChangeAspect="1"/>
          </p:cNvPicPr>
          <p:nvPr/>
        </p:nvPicPr>
        <p:blipFill>
          <a:blip r:embed="rId3"/>
          <a:stretch>
            <a:fillRect/>
          </a:stretch>
        </p:blipFill>
        <p:spPr>
          <a:xfrm>
            <a:off x="5040561" y="2593004"/>
            <a:ext cx="3315163" cy="1914792"/>
          </a:xfrm>
          <a:prstGeom prst="rect">
            <a:avLst/>
          </a:prstGeom>
        </p:spPr>
      </p:pic>
      <p:sp>
        <p:nvSpPr>
          <p:cNvPr id="12" name="TextBox 11">
            <a:extLst>
              <a:ext uri="{FF2B5EF4-FFF2-40B4-BE49-F238E27FC236}">
                <a16:creationId xmlns:a16="http://schemas.microsoft.com/office/drawing/2014/main" id="{3577DE53-D14E-565B-DBF6-7653A904D82F}"/>
              </a:ext>
            </a:extLst>
          </p:cNvPr>
          <p:cNvSpPr txBox="1"/>
          <p:nvPr/>
        </p:nvSpPr>
        <p:spPr>
          <a:xfrm>
            <a:off x="344718" y="6433395"/>
            <a:ext cx="3577646" cy="369332"/>
          </a:xfrm>
          <a:prstGeom prst="rect">
            <a:avLst/>
          </a:prstGeom>
          <a:noFill/>
        </p:spPr>
        <p:txBody>
          <a:bodyPr wrap="none" rtlCol="0">
            <a:spAutoFit/>
          </a:bodyPr>
          <a:lstStyle/>
          <a:p>
            <a:r>
              <a:rPr lang="en-US" dirty="0"/>
              <a:t>New way to define internal energy:</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F4DA4B-0C6A-AFF6-CF3D-521EDE638F2E}"/>
                  </a:ext>
                </a:extLst>
              </p:cNvPr>
              <p:cNvSpPr txBox="1"/>
              <p:nvPr/>
            </p:nvSpPr>
            <p:spPr>
              <a:xfrm>
                <a:off x="1519249" y="7134136"/>
                <a:ext cx="25781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𝑈</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𝑄</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𝑊</m:t>
                      </m:r>
                    </m:oMath>
                  </m:oMathPara>
                </a14:m>
                <a:endParaRPr lang="en-US" dirty="0"/>
              </a:p>
            </p:txBody>
          </p:sp>
        </mc:Choice>
        <mc:Fallback xmlns="">
          <p:sp>
            <p:nvSpPr>
              <p:cNvPr id="13" name="TextBox 12">
                <a:extLst>
                  <a:ext uri="{FF2B5EF4-FFF2-40B4-BE49-F238E27FC236}">
                    <a16:creationId xmlns:a16="http://schemas.microsoft.com/office/drawing/2014/main" id="{9BF4DA4B-0C6A-AFF6-CF3D-521EDE638F2E}"/>
                  </a:ext>
                </a:extLst>
              </p:cNvPr>
              <p:cNvSpPr txBox="1">
                <a:spLocks noRot="1" noChangeAspect="1" noMove="1" noResize="1" noEditPoints="1" noAdjustHandles="1" noChangeArrowheads="1" noChangeShapeType="1" noTextEdit="1"/>
              </p:cNvSpPr>
              <p:nvPr/>
            </p:nvSpPr>
            <p:spPr>
              <a:xfrm>
                <a:off x="1519249" y="7134136"/>
                <a:ext cx="2578142"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3458DF5-3808-85CE-C8CA-B32C54D08196}"/>
                  </a:ext>
                </a:extLst>
              </p:cNvPr>
              <p:cNvSpPr txBox="1"/>
              <p:nvPr/>
            </p:nvSpPr>
            <p:spPr>
              <a:xfrm>
                <a:off x="4923882" y="6874873"/>
                <a:ext cx="1995483" cy="8163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𝛿</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𝑄</m:t>
                              </m:r>
                            </m:e>
                            <m:sub>
                              <m:r>
                                <a:rPr lang="en-US" sz="2800" b="0" i="1" smtClean="0">
                                  <a:latin typeface="Cambria Math" panose="02040503050406030204" pitchFamily="18" charset="0"/>
                                  <a:ea typeface="Cambria Math" panose="02040503050406030204" pitchFamily="18" charset="0"/>
                                </a:rPr>
                                <m:t>𝑟𝑒𝑣</m:t>
                              </m:r>
                            </m:sub>
                          </m:sSub>
                        </m:num>
                        <m:den>
                          <m:r>
                            <a:rPr lang="en-US" sz="2800" b="0" i="1" smtClean="0">
                              <a:latin typeface="Cambria Math" panose="02040503050406030204" pitchFamily="18" charset="0"/>
                              <a:ea typeface="Cambria Math" panose="02040503050406030204" pitchFamily="18" charset="0"/>
                            </a:rPr>
                            <m:t>𝑇</m:t>
                          </m:r>
                        </m:den>
                      </m:f>
                    </m:oMath>
                  </m:oMathPara>
                </a14:m>
                <a:endParaRPr lang="en-US" dirty="0"/>
              </a:p>
            </p:txBody>
          </p:sp>
        </mc:Choice>
        <mc:Fallback xmlns="">
          <p:sp>
            <p:nvSpPr>
              <p:cNvPr id="14" name="TextBox 13">
                <a:extLst>
                  <a:ext uri="{FF2B5EF4-FFF2-40B4-BE49-F238E27FC236}">
                    <a16:creationId xmlns:a16="http://schemas.microsoft.com/office/drawing/2014/main" id="{93458DF5-3808-85CE-C8CA-B32C54D08196}"/>
                  </a:ext>
                </a:extLst>
              </p:cNvPr>
              <p:cNvSpPr txBox="1">
                <a:spLocks noRot="1" noChangeAspect="1" noMove="1" noResize="1" noEditPoints="1" noAdjustHandles="1" noChangeArrowheads="1" noChangeShapeType="1" noTextEdit="1"/>
              </p:cNvSpPr>
              <p:nvPr/>
            </p:nvSpPr>
            <p:spPr>
              <a:xfrm>
                <a:off x="4923882" y="6874873"/>
                <a:ext cx="1995483" cy="816314"/>
              </a:xfrm>
              <a:prstGeom prst="rect">
                <a:avLst/>
              </a:prstGeom>
              <a:blipFill>
                <a:blip r:embed="rId5"/>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17094110-B714-D4CA-0568-2ACF8511D34E}"/>
              </a:ext>
            </a:extLst>
          </p:cNvPr>
          <p:cNvCxnSpPr>
            <a:cxnSpLocks/>
            <a:stCxn id="20" idx="0"/>
          </p:cNvCxnSpPr>
          <p:nvPr/>
        </p:nvCxnSpPr>
        <p:spPr>
          <a:xfrm flipV="1">
            <a:off x="1652032" y="7485943"/>
            <a:ext cx="1041748" cy="410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CDBD9A0-69A8-F81F-3759-65A19CEE3B2B}"/>
                  </a:ext>
                </a:extLst>
              </p:cNvPr>
              <p:cNvSpPr txBox="1"/>
              <p:nvPr/>
            </p:nvSpPr>
            <p:spPr>
              <a:xfrm>
                <a:off x="344718" y="7896432"/>
                <a:ext cx="2614627" cy="646331"/>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𝛿</m:t>
                    </m:r>
                  </m:oMath>
                </a14:m>
                <a:r>
                  <a:rPr lang="en-US" dirty="0"/>
                  <a:t> &lt;- inexact differential</a:t>
                </a:r>
              </a:p>
              <a:p>
                <a:r>
                  <a:rPr lang="en-US" dirty="0"/>
                  <a:t>(used for path functions)</a:t>
                </a:r>
              </a:p>
            </p:txBody>
          </p:sp>
        </mc:Choice>
        <mc:Fallback xmlns="">
          <p:sp>
            <p:nvSpPr>
              <p:cNvPr id="20" name="TextBox 19">
                <a:extLst>
                  <a:ext uri="{FF2B5EF4-FFF2-40B4-BE49-F238E27FC236}">
                    <a16:creationId xmlns:a16="http://schemas.microsoft.com/office/drawing/2014/main" id="{8CDBD9A0-69A8-F81F-3759-65A19CEE3B2B}"/>
                  </a:ext>
                </a:extLst>
              </p:cNvPr>
              <p:cNvSpPr txBox="1">
                <a:spLocks noRot="1" noChangeAspect="1" noMove="1" noResize="1" noEditPoints="1" noAdjustHandles="1" noChangeArrowheads="1" noChangeShapeType="1" noTextEdit="1"/>
              </p:cNvSpPr>
              <p:nvPr/>
            </p:nvSpPr>
            <p:spPr>
              <a:xfrm>
                <a:off x="344718" y="7896432"/>
                <a:ext cx="2614627" cy="646331"/>
              </a:xfrm>
              <a:prstGeom prst="rect">
                <a:avLst/>
              </a:prstGeom>
              <a:blipFill>
                <a:blip r:embed="rId6"/>
                <a:stretch>
                  <a:fillRect l="-2103" t="-3774" r="-1402" b="-1509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DFCDA42C-6FD2-8CE4-DE54-486BE313BFC5}"/>
              </a:ext>
            </a:extLst>
          </p:cNvPr>
          <p:cNvSpPr txBox="1"/>
          <p:nvPr/>
        </p:nvSpPr>
        <p:spPr>
          <a:xfrm>
            <a:off x="3885472" y="8516367"/>
            <a:ext cx="1992340" cy="461665"/>
          </a:xfrm>
          <a:prstGeom prst="rect">
            <a:avLst/>
          </a:prstGeom>
          <a:noFill/>
        </p:spPr>
        <p:txBody>
          <a:bodyPr wrap="none" rtlCol="0">
            <a:spAutoFit/>
          </a:bodyPr>
          <a:lstStyle/>
          <a:p>
            <a:r>
              <a:rPr lang="en-US" sz="2400" dirty="0"/>
              <a:t>From Themo I</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B50570B-C25B-97D8-389C-F9DEB70FF571}"/>
                  </a:ext>
                </a:extLst>
              </p:cNvPr>
              <p:cNvSpPr txBox="1"/>
              <p:nvPr/>
            </p:nvSpPr>
            <p:spPr>
              <a:xfrm>
                <a:off x="3287103" y="8075543"/>
                <a:ext cx="318907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𝑈</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𝑉</m:t>
                          </m:r>
                        </m:e>
                        <m:sup>
                          <m:r>
                            <a:rPr lang="en-US" sz="2800" b="0" i="1" smtClean="0">
                              <a:latin typeface="Cambria Math" panose="02040503050406030204" pitchFamily="18" charset="0"/>
                              <a:ea typeface="Cambria Math" panose="02040503050406030204" pitchFamily="18" charset="0"/>
                            </a:rPr>
                            <m:t>𝑡</m:t>
                          </m:r>
                        </m:sup>
                      </m:sSup>
                    </m:oMath>
                  </m:oMathPara>
                </a14:m>
                <a:endParaRPr lang="en-US" dirty="0"/>
              </a:p>
            </p:txBody>
          </p:sp>
        </mc:Choice>
        <mc:Fallback xmlns="">
          <p:sp>
            <p:nvSpPr>
              <p:cNvPr id="23" name="TextBox 22">
                <a:extLst>
                  <a:ext uri="{FF2B5EF4-FFF2-40B4-BE49-F238E27FC236}">
                    <a16:creationId xmlns:a16="http://schemas.microsoft.com/office/drawing/2014/main" id="{4B50570B-C25B-97D8-389C-F9DEB70FF571}"/>
                  </a:ext>
                </a:extLst>
              </p:cNvPr>
              <p:cNvSpPr txBox="1">
                <a:spLocks noRot="1" noChangeAspect="1" noMove="1" noResize="1" noEditPoints="1" noAdjustHandles="1" noChangeArrowheads="1" noChangeShapeType="1" noTextEdit="1"/>
              </p:cNvSpPr>
              <p:nvPr/>
            </p:nvSpPr>
            <p:spPr>
              <a:xfrm>
                <a:off x="3287103" y="8075543"/>
                <a:ext cx="3189078"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FD09E03-06C7-2BA4-CEB8-E1686BF9C682}"/>
                  </a:ext>
                </a:extLst>
              </p:cNvPr>
              <p:cNvSpPr txBox="1"/>
              <p:nvPr/>
            </p:nvSpPr>
            <p:spPr>
              <a:xfrm>
                <a:off x="1423347" y="9383553"/>
                <a:ext cx="423481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𝑈</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𝑉</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𝑑𝑛</m:t>
                      </m:r>
                    </m:oMath>
                  </m:oMathPara>
                </a14:m>
                <a:endParaRPr lang="en-US" dirty="0"/>
              </a:p>
            </p:txBody>
          </p:sp>
        </mc:Choice>
        <mc:Fallback xmlns="">
          <p:sp>
            <p:nvSpPr>
              <p:cNvPr id="24" name="TextBox 23">
                <a:extLst>
                  <a:ext uri="{FF2B5EF4-FFF2-40B4-BE49-F238E27FC236}">
                    <a16:creationId xmlns:a16="http://schemas.microsoft.com/office/drawing/2014/main" id="{EFD09E03-06C7-2BA4-CEB8-E1686BF9C682}"/>
                  </a:ext>
                </a:extLst>
              </p:cNvPr>
              <p:cNvSpPr txBox="1">
                <a:spLocks noRot="1" noChangeAspect="1" noMove="1" noResize="1" noEditPoints="1" noAdjustHandles="1" noChangeArrowheads="1" noChangeShapeType="1" noTextEdit="1"/>
              </p:cNvSpPr>
              <p:nvPr/>
            </p:nvSpPr>
            <p:spPr>
              <a:xfrm>
                <a:off x="1423347" y="9383553"/>
                <a:ext cx="4234814" cy="430887"/>
              </a:xfrm>
              <a:prstGeom prst="rect">
                <a:avLst/>
              </a:prstGeom>
              <a:blipFill>
                <a:blip r:embed="rId8"/>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069D6D7A-C720-B61C-E291-9AA256C91B18}"/>
              </a:ext>
            </a:extLst>
          </p:cNvPr>
          <p:cNvCxnSpPr>
            <a:cxnSpLocks/>
            <a:endCxn id="24" idx="3"/>
          </p:cNvCxnSpPr>
          <p:nvPr/>
        </p:nvCxnSpPr>
        <p:spPr>
          <a:xfrm flipH="1">
            <a:off x="5658161" y="9598996"/>
            <a:ext cx="61651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9A408555-75BD-8124-1DF0-B3108A39CBF2}"/>
              </a:ext>
            </a:extLst>
          </p:cNvPr>
          <p:cNvSpPr txBox="1"/>
          <p:nvPr/>
        </p:nvSpPr>
        <p:spPr>
          <a:xfrm>
            <a:off x="6131463" y="9137331"/>
            <a:ext cx="2112152" cy="923330"/>
          </a:xfrm>
          <a:prstGeom prst="rect">
            <a:avLst/>
          </a:prstGeom>
          <a:noFill/>
        </p:spPr>
        <p:txBody>
          <a:bodyPr wrap="square" rtlCol="0">
            <a:spAutoFit/>
          </a:bodyPr>
          <a:lstStyle/>
          <a:p>
            <a:pPr algn="ctr"/>
            <a:r>
              <a:rPr lang="en-US" dirty="0"/>
              <a:t>New Term associated with chemical potential</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ABC6B0D-B9EA-9240-9895-5AD1426E91C9}"/>
                  </a:ext>
                </a:extLst>
              </p:cNvPr>
              <p:cNvSpPr txBox="1"/>
              <p:nvPr/>
            </p:nvSpPr>
            <p:spPr>
              <a:xfrm>
                <a:off x="1174531" y="10039589"/>
                <a:ext cx="53116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𝑛𝑈</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𝑛𝑉</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𝑑𝑛</m:t>
                      </m:r>
                    </m:oMath>
                  </m:oMathPara>
                </a14:m>
                <a:endParaRPr lang="en-US" dirty="0"/>
              </a:p>
            </p:txBody>
          </p:sp>
        </mc:Choice>
        <mc:Fallback xmlns="">
          <p:sp>
            <p:nvSpPr>
              <p:cNvPr id="31" name="TextBox 30">
                <a:extLst>
                  <a:ext uri="{FF2B5EF4-FFF2-40B4-BE49-F238E27FC236}">
                    <a16:creationId xmlns:a16="http://schemas.microsoft.com/office/drawing/2014/main" id="{BABC6B0D-B9EA-9240-9895-5AD1426E91C9}"/>
                  </a:ext>
                </a:extLst>
              </p:cNvPr>
              <p:cNvSpPr txBox="1">
                <a:spLocks noRot="1" noChangeAspect="1" noMove="1" noResize="1" noEditPoints="1" noAdjustHandles="1" noChangeArrowheads="1" noChangeShapeType="1" noTextEdit="1"/>
              </p:cNvSpPr>
              <p:nvPr/>
            </p:nvSpPr>
            <p:spPr>
              <a:xfrm>
                <a:off x="1174531" y="10039589"/>
                <a:ext cx="5311647" cy="430887"/>
              </a:xfrm>
              <a:prstGeom prst="rect">
                <a:avLst/>
              </a:prstGeom>
              <a:blipFill>
                <a:blip r:embed="rId9"/>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AC4D56E7-E459-7B6A-45AA-1D35929AA221}"/>
              </a:ext>
            </a:extLst>
          </p:cNvPr>
          <p:cNvSpPr txBox="1"/>
          <p:nvPr/>
        </p:nvSpPr>
        <p:spPr>
          <a:xfrm>
            <a:off x="3097461" y="10603853"/>
            <a:ext cx="732893" cy="369332"/>
          </a:xfrm>
          <a:prstGeom prst="rect">
            <a:avLst/>
          </a:prstGeom>
          <a:noFill/>
        </p:spPr>
        <p:txBody>
          <a:bodyPr wrap="none" rtlCol="0">
            <a:spAutoFit/>
          </a:bodyPr>
          <a:lstStyle/>
          <a:p>
            <a:r>
              <a:rPr lang="en-US" dirty="0"/>
              <a:t>If </a:t>
            </a:r>
            <a:r>
              <a:rPr lang="en-US" i="1" dirty="0"/>
              <a:t>n</a:t>
            </a:r>
            <a:r>
              <a:rPr lang="en-US" dirty="0"/>
              <a:t>=1</a:t>
            </a:r>
          </a:p>
        </p:txBody>
      </p:sp>
      <p:cxnSp>
        <p:nvCxnSpPr>
          <p:cNvPr id="35" name="Straight Arrow Connector 34">
            <a:extLst>
              <a:ext uri="{FF2B5EF4-FFF2-40B4-BE49-F238E27FC236}">
                <a16:creationId xmlns:a16="http://schemas.microsoft.com/office/drawing/2014/main" id="{608FBFC3-401C-1CBE-1C11-BA2B71A5251F}"/>
              </a:ext>
            </a:extLst>
          </p:cNvPr>
          <p:cNvCxnSpPr>
            <a:cxnSpLocks/>
            <a:stCxn id="31" idx="2"/>
          </p:cNvCxnSpPr>
          <p:nvPr/>
        </p:nvCxnSpPr>
        <p:spPr>
          <a:xfrm>
            <a:off x="3830355" y="10470476"/>
            <a:ext cx="0" cy="636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67EC846-70A2-09A9-C94E-C659791AC2CC}"/>
                  </a:ext>
                </a:extLst>
              </p:cNvPr>
              <p:cNvSpPr txBox="1"/>
              <p:nvPr/>
            </p:nvSpPr>
            <p:spPr>
              <a:xfrm>
                <a:off x="1949070" y="11061760"/>
                <a:ext cx="376256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𝑑𝑈</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𝑇𝑑𝑆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𝑃𝑑𝑉</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𝑑𝑛</m:t>
                      </m:r>
                    </m:oMath>
                  </m:oMathPara>
                </a14:m>
                <a:endParaRPr lang="en-US" dirty="0"/>
              </a:p>
            </p:txBody>
          </p:sp>
        </mc:Choice>
        <mc:Fallback xmlns="">
          <p:sp>
            <p:nvSpPr>
              <p:cNvPr id="36" name="TextBox 35">
                <a:extLst>
                  <a:ext uri="{FF2B5EF4-FFF2-40B4-BE49-F238E27FC236}">
                    <a16:creationId xmlns:a16="http://schemas.microsoft.com/office/drawing/2014/main" id="{267EC846-70A2-09A9-C94E-C659791AC2CC}"/>
                  </a:ext>
                </a:extLst>
              </p:cNvPr>
              <p:cNvSpPr txBox="1">
                <a:spLocks noRot="1" noChangeAspect="1" noMove="1" noResize="1" noEditPoints="1" noAdjustHandles="1" noChangeArrowheads="1" noChangeShapeType="1" noTextEdit="1"/>
              </p:cNvSpPr>
              <p:nvPr/>
            </p:nvSpPr>
            <p:spPr>
              <a:xfrm>
                <a:off x="1949070" y="11061760"/>
                <a:ext cx="3762568" cy="430887"/>
              </a:xfrm>
              <a:prstGeom prst="rect">
                <a:avLst/>
              </a:prstGeom>
              <a:blipFill>
                <a:blip r:embed="rId10"/>
                <a:stretch>
                  <a:fillRect/>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D1D6612F-3A01-B1BE-A820-0AEA635A4E7F}"/>
              </a:ext>
            </a:extLst>
          </p:cNvPr>
          <p:cNvSpPr txBox="1"/>
          <p:nvPr/>
        </p:nvSpPr>
        <p:spPr>
          <a:xfrm>
            <a:off x="2165654" y="11402919"/>
            <a:ext cx="3174038" cy="369332"/>
          </a:xfrm>
          <a:prstGeom prst="rect">
            <a:avLst/>
          </a:prstGeom>
          <a:noFill/>
        </p:spPr>
        <p:txBody>
          <a:bodyPr wrap="square" rtlCol="0">
            <a:spAutoFit/>
          </a:bodyPr>
          <a:lstStyle/>
          <a:p>
            <a:pPr algn="ctr"/>
            <a:r>
              <a:rPr lang="en-US" dirty="0"/>
              <a:t>The fundamental equation</a:t>
            </a:r>
          </a:p>
        </p:txBody>
      </p:sp>
    </p:spTree>
    <p:extLst>
      <p:ext uri="{BB962C8B-B14F-4D97-AF65-F5344CB8AC3E}">
        <p14:creationId xmlns:p14="http://schemas.microsoft.com/office/powerpoint/2010/main" val="296595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54A61D6-980D-EB07-0404-CFB2610CF41D}"/>
                  </a:ext>
                </a:extLst>
              </p:cNvPr>
              <p:cNvSpPr txBox="1"/>
              <p:nvPr/>
            </p:nvSpPr>
            <p:spPr>
              <a:xfrm>
                <a:off x="144392" y="1067465"/>
                <a:ext cx="4645823" cy="84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𝑑𝑈</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d>
                            <m:dPr>
                              <m:begChr m:val=""/>
                              <m:endChr m:val="|"/>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𝑈</m:t>
                                  </m:r>
                                </m:num>
                                <m:den>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den>
                              </m:f>
                            </m:e>
                          </m:d>
                        </m:e>
                        <m:sub>
                          <m:r>
                            <a:rPr lang="en-US" sz="2000" b="0" i="1" smtClean="0">
                              <a:latin typeface="Cambria Math" panose="02040503050406030204" pitchFamily="18" charset="0"/>
                            </a:rPr>
                            <m:t>𝑉</m:t>
                          </m:r>
                          <m:r>
                            <a:rPr lang="en-US" sz="2000" b="0" i="1" smtClean="0">
                              <a:latin typeface="Cambria Math" panose="02040503050406030204" pitchFamily="18" charset="0"/>
                            </a:rPr>
                            <m:t>,  </m:t>
                          </m:r>
                          <m:r>
                            <a:rPr lang="en-US" sz="2000" b="0" i="1" smtClean="0">
                              <a:latin typeface="Cambria Math" panose="02040503050406030204" pitchFamily="18" charset="0"/>
                            </a:rPr>
                            <m:t>𝑛</m:t>
                          </m:r>
                        </m:sub>
                      </m:sSub>
                      <m:r>
                        <a:rPr lang="en-US" sz="2000" b="0" i="1" smtClean="0">
                          <a:latin typeface="Cambria Math" panose="02040503050406030204" pitchFamily="18" charset="0"/>
                        </a:rPr>
                        <m:t>𝑑𝑆</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𝑈</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𝑉</m:t>
                                  </m:r>
                                </m:den>
                              </m:f>
                            </m:e>
                          </m:d>
                        </m:e>
                        <m:sub>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ea typeface="Cambria Math" panose="02040503050406030204" pitchFamily="18" charset="0"/>
                        </a:rPr>
                        <m:t>𝑑𝑉</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𝑈</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den>
                              </m:f>
                            </m:e>
                          </m:d>
                        </m:e>
                        <m:sub>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𝑉</m:t>
                          </m:r>
                        </m:sub>
                      </m:sSub>
                      <m:r>
                        <a:rPr lang="en-US" sz="2000" b="0" i="1" smtClean="0">
                          <a:latin typeface="Cambria Math" panose="02040503050406030204" pitchFamily="18" charset="0"/>
                          <a:ea typeface="Cambria Math" panose="02040503050406030204" pitchFamily="18" charset="0"/>
                        </a:rPr>
                        <m:t>𝑑𝑛</m:t>
                      </m:r>
                    </m:oMath>
                  </m:oMathPara>
                </a14:m>
                <a:endParaRPr lang="en-US" sz="2000" dirty="0"/>
              </a:p>
            </p:txBody>
          </p:sp>
        </mc:Choice>
        <mc:Fallback xmlns="">
          <p:sp>
            <p:nvSpPr>
              <p:cNvPr id="37" name="TextBox 36">
                <a:extLst>
                  <a:ext uri="{FF2B5EF4-FFF2-40B4-BE49-F238E27FC236}">
                    <a16:creationId xmlns:a16="http://schemas.microsoft.com/office/drawing/2014/main" id="{D54A61D6-980D-EB07-0404-CFB2610CF41D}"/>
                  </a:ext>
                </a:extLst>
              </p:cNvPr>
              <p:cNvSpPr txBox="1">
                <a:spLocks noRot="1" noChangeAspect="1" noMove="1" noResize="1" noEditPoints="1" noAdjustHandles="1" noChangeArrowheads="1" noChangeShapeType="1" noTextEdit="1"/>
              </p:cNvSpPr>
              <p:nvPr/>
            </p:nvSpPr>
            <p:spPr>
              <a:xfrm>
                <a:off x="144392" y="1067465"/>
                <a:ext cx="4645823" cy="8424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FE6C0F-9BA4-ACA9-E969-169157DC86AF}"/>
                  </a:ext>
                </a:extLst>
              </p:cNvPr>
              <p:cNvSpPr txBox="1"/>
              <p:nvPr/>
            </p:nvSpPr>
            <p:spPr>
              <a:xfrm>
                <a:off x="417787" y="208286"/>
                <a:ext cx="1130566" cy="675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den>
                              </m:f>
                            </m:e>
                          </m:d>
                        </m:e>
                        <m:sub>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3" name="TextBox 2">
                <a:extLst>
                  <a:ext uri="{FF2B5EF4-FFF2-40B4-BE49-F238E27FC236}">
                    <a16:creationId xmlns:a16="http://schemas.microsoft.com/office/drawing/2014/main" id="{34FE6C0F-9BA4-ACA9-E969-169157DC86AF}"/>
                  </a:ext>
                </a:extLst>
              </p:cNvPr>
              <p:cNvSpPr txBox="1">
                <a:spLocks noRot="1" noChangeAspect="1" noMove="1" noResize="1" noEditPoints="1" noAdjustHandles="1" noChangeArrowheads="1" noChangeShapeType="1" noTextEdit="1"/>
              </p:cNvSpPr>
              <p:nvPr/>
            </p:nvSpPr>
            <p:spPr>
              <a:xfrm>
                <a:off x="417787" y="208286"/>
                <a:ext cx="1130566" cy="67505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6E1E155-B89E-2A2D-52A1-CDE5A54089DD}"/>
                  </a:ext>
                </a:extLst>
              </p:cNvPr>
              <p:cNvSpPr txBox="1"/>
              <p:nvPr/>
            </p:nvSpPr>
            <p:spPr>
              <a:xfrm>
                <a:off x="2096918" y="208287"/>
                <a:ext cx="1289648" cy="675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den>
                              </m:f>
                            </m:e>
                          </m:d>
                        </m:e>
                        <m:sub>
                          <m:r>
                            <a:rPr lang="en-US" i="1">
                              <a:latin typeface="Cambria Math" panose="02040503050406030204" pitchFamily="18" charset="0"/>
                              <a:ea typeface="Cambria Math" panose="02040503050406030204" pitchFamily="18" charset="0"/>
                            </a:rPr>
                            <m:t>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oMath>
                  </m:oMathPara>
                </a14:m>
                <a:endParaRPr lang="en-US" dirty="0"/>
              </a:p>
            </p:txBody>
          </p:sp>
        </mc:Choice>
        <mc:Fallback xmlns="">
          <p:sp>
            <p:nvSpPr>
              <p:cNvPr id="4" name="TextBox 3">
                <a:extLst>
                  <a:ext uri="{FF2B5EF4-FFF2-40B4-BE49-F238E27FC236}">
                    <a16:creationId xmlns:a16="http://schemas.microsoft.com/office/drawing/2014/main" id="{16E1E155-B89E-2A2D-52A1-CDE5A54089DD}"/>
                  </a:ext>
                </a:extLst>
              </p:cNvPr>
              <p:cNvSpPr txBox="1">
                <a:spLocks noRot="1" noChangeAspect="1" noMove="1" noResize="1" noEditPoints="1" noAdjustHandles="1" noChangeArrowheads="1" noChangeShapeType="1" noTextEdit="1"/>
              </p:cNvSpPr>
              <p:nvPr/>
            </p:nvSpPr>
            <p:spPr>
              <a:xfrm>
                <a:off x="2096918" y="208287"/>
                <a:ext cx="1289648" cy="67505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DDA86A-6DD7-964F-BDB9-CE9AD1F17936}"/>
                  </a:ext>
                </a:extLst>
              </p:cNvPr>
              <p:cNvSpPr txBox="1"/>
              <p:nvPr/>
            </p:nvSpPr>
            <p:spPr>
              <a:xfrm>
                <a:off x="3935131" y="213826"/>
                <a:ext cx="1104854" cy="675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den>
                              </m:f>
                            </m:e>
                          </m:d>
                        </m:e>
                        <m:sub>
                          <m:r>
                            <a:rPr lang="en-US" i="1">
                              <a:latin typeface="Cambria Math" panose="02040503050406030204" pitchFamily="18" charset="0"/>
                              <a:ea typeface="Cambria Math" panose="02040503050406030204" pitchFamily="18" charset="0"/>
                            </a:rPr>
                            <m:t>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5" name="TextBox 4">
                <a:extLst>
                  <a:ext uri="{FF2B5EF4-FFF2-40B4-BE49-F238E27FC236}">
                    <a16:creationId xmlns:a16="http://schemas.microsoft.com/office/drawing/2014/main" id="{22DDA86A-6DD7-964F-BDB9-CE9AD1F17936}"/>
                  </a:ext>
                </a:extLst>
              </p:cNvPr>
              <p:cNvSpPr txBox="1">
                <a:spLocks noRot="1" noChangeAspect="1" noMove="1" noResize="1" noEditPoints="1" noAdjustHandles="1" noChangeArrowheads="1" noChangeShapeType="1" noTextEdit="1"/>
              </p:cNvSpPr>
              <p:nvPr/>
            </p:nvSpPr>
            <p:spPr>
              <a:xfrm>
                <a:off x="3935131" y="213826"/>
                <a:ext cx="1104854" cy="675057"/>
              </a:xfrm>
              <a:prstGeom prst="rect">
                <a:avLst/>
              </a:prstGeom>
              <a:blipFill>
                <a:blip r:embed="rId5"/>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108E15E-CA48-C672-E8E6-9E91DECDB6E1}"/>
              </a:ext>
            </a:extLst>
          </p:cNvPr>
          <p:cNvSpPr txBox="1"/>
          <p:nvPr/>
        </p:nvSpPr>
        <p:spPr>
          <a:xfrm>
            <a:off x="5338780" y="894518"/>
            <a:ext cx="1063048" cy="369332"/>
          </a:xfrm>
          <a:prstGeom prst="rect">
            <a:avLst/>
          </a:prstGeom>
          <a:noFill/>
        </p:spPr>
        <p:txBody>
          <a:bodyPr wrap="none" rtlCol="0">
            <a:spAutoFit/>
          </a:bodyPr>
          <a:lstStyle/>
          <a:p>
            <a:r>
              <a:rPr lang="en-US" dirty="0"/>
              <a:t>U(S, V, 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B1A088C-52CF-ECE5-A681-BBA737D03744}"/>
                  </a:ext>
                </a:extLst>
              </p:cNvPr>
              <p:cNvSpPr txBox="1"/>
              <p:nvPr/>
            </p:nvSpPr>
            <p:spPr>
              <a:xfrm>
                <a:off x="2893731" y="4417279"/>
                <a:ext cx="2559162" cy="51860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r>
                        <a:rPr lang="en-US" b="0" i="1" smtClean="0">
                          <a:latin typeface="Cambria Math" panose="02040503050406030204" pitchFamily="18" charset="0"/>
                        </a:rPr>
                        <m:t>𝑑𝑈</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rPr>
                            <m:t>𝑇</m:t>
                          </m:r>
                        </m:den>
                      </m:f>
                      <m:r>
                        <a:rPr lang="en-US" b="0" i="1" smtClean="0">
                          <a:latin typeface="Cambria Math" panose="02040503050406030204" pitchFamily="18" charset="0"/>
                        </a:rPr>
                        <m:t>𝑑𝑉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rPr>
                            <m:t>𝑇</m:t>
                          </m:r>
                        </m:den>
                      </m:f>
                      <m:r>
                        <a:rPr lang="en-US" b="0" i="1" smtClean="0">
                          <a:latin typeface="Cambria Math" panose="02040503050406030204" pitchFamily="18" charset="0"/>
                        </a:rPr>
                        <m:t>𝑑𝑛</m:t>
                      </m:r>
                    </m:oMath>
                  </m:oMathPara>
                </a14:m>
                <a:endParaRPr lang="en-US" dirty="0"/>
              </a:p>
            </p:txBody>
          </p:sp>
        </mc:Choice>
        <mc:Fallback xmlns="">
          <p:sp>
            <p:nvSpPr>
              <p:cNvPr id="12" name="TextBox 11">
                <a:extLst>
                  <a:ext uri="{FF2B5EF4-FFF2-40B4-BE49-F238E27FC236}">
                    <a16:creationId xmlns:a16="http://schemas.microsoft.com/office/drawing/2014/main" id="{CB1A088C-52CF-ECE5-A681-BBA737D03744}"/>
                  </a:ext>
                </a:extLst>
              </p:cNvPr>
              <p:cNvSpPr txBox="1">
                <a:spLocks noRot="1" noChangeAspect="1" noMove="1" noResize="1" noEditPoints="1" noAdjustHandles="1" noChangeArrowheads="1" noChangeShapeType="1" noTextEdit="1"/>
              </p:cNvSpPr>
              <p:nvPr/>
            </p:nvSpPr>
            <p:spPr>
              <a:xfrm>
                <a:off x="2893731" y="4417279"/>
                <a:ext cx="2559162" cy="518604"/>
              </a:xfrm>
              <a:prstGeom prst="rect">
                <a:avLst/>
              </a:prstGeom>
              <a:blipFill>
                <a:blip r:embed="rId6"/>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5DEE23A4-088E-57B3-DC07-7D0EC6933254}"/>
              </a:ext>
            </a:extLst>
          </p:cNvPr>
          <p:cNvSpPr txBox="1"/>
          <p:nvPr/>
        </p:nvSpPr>
        <p:spPr>
          <a:xfrm>
            <a:off x="897521" y="2094541"/>
            <a:ext cx="6891758" cy="369332"/>
          </a:xfrm>
          <a:prstGeom prst="rect">
            <a:avLst/>
          </a:prstGeom>
          <a:noFill/>
        </p:spPr>
        <p:txBody>
          <a:bodyPr wrap="none" rtlCol="0">
            <a:spAutoFit/>
          </a:bodyPr>
          <a:lstStyle/>
          <a:p>
            <a:r>
              <a:rPr lang="en-US" dirty="0"/>
              <a:t>Expressing thermodynamic properties in terms of different variables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AA6A8D2-E98F-4809-B367-651FAF22B1A2}"/>
                  </a:ext>
                </a:extLst>
              </p:cNvPr>
              <p:cNvSpPr txBox="1"/>
              <p:nvPr/>
            </p:nvSpPr>
            <p:spPr>
              <a:xfrm>
                <a:off x="1193920" y="5492871"/>
                <a:ext cx="217995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𝑇𝑆</m:t>
                      </m:r>
                    </m:oMath>
                  </m:oMathPara>
                </a14:m>
                <a:endParaRPr lang="en-US" dirty="0"/>
              </a:p>
            </p:txBody>
          </p:sp>
        </mc:Choice>
        <mc:Fallback xmlns="">
          <p:sp>
            <p:nvSpPr>
              <p:cNvPr id="14" name="TextBox 13">
                <a:extLst>
                  <a:ext uri="{FF2B5EF4-FFF2-40B4-BE49-F238E27FC236}">
                    <a16:creationId xmlns:a16="http://schemas.microsoft.com/office/drawing/2014/main" id="{CAA6A8D2-E98F-4809-B367-651FAF22B1A2}"/>
                  </a:ext>
                </a:extLst>
              </p:cNvPr>
              <p:cNvSpPr txBox="1">
                <a:spLocks noRot="1" noChangeAspect="1" noMove="1" noResize="1" noEditPoints="1" noAdjustHandles="1" noChangeArrowheads="1" noChangeShapeType="1" noTextEdit="1"/>
              </p:cNvSpPr>
              <p:nvPr/>
            </p:nvSpPr>
            <p:spPr>
              <a:xfrm>
                <a:off x="1193920" y="5492871"/>
                <a:ext cx="217995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C4406DC-4339-DDF6-15AE-2FF1A41BAAFB}"/>
                  </a:ext>
                </a:extLst>
              </p:cNvPr>
              <p:cNvSpPr txBox="1"/>
              <p:nvPr/>
            </p:nvSpPr>
            <p:spPr>
              <a:xfrm>
                <a:off x="996206" y="5838956"/>
                <a:ext cx="2575385"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𝑑𝐴</m:t>
                      </m:r>
                      <m:r>
                        <a:rPr lang="en-US" b="0" i="1" smtClean="0">
                          <a:latin typeface="Cambria Math" panose="02040503050406030204" pitchFamily="18" charset="0"/>
                        </a:rPr>
                        <m:t>=−</m:t>
                      </m:r>
                      <m:r>
                        <a:rPr lang="en-US" b="0" i="1" smtClean="0">
                          <a:latin typeface="Cambria Math" panose="02040503050406030204" pitchFamily="18" charset="0"/>
                        </a:rPr>
                        <m:t>𝑆𝑑𝑇</m:t>
                      </m:r>
                      <m:r>
                        <a:rPr lang="en-US" b="0" i="1" smtClean="0">
                          <a:latin typeface="Cambria Math" panose="02040503050406030204" pitchFamily="18" charset="0"/>
                        </a:rPr>
                        <m:t>−</m:t>
                      </m:r>
                      <m:r>
                        <a:rPr lang="en-US" b="0" i="1" smtClean="0">
                          <a:latin typeface="Cambria Math" panose="02040503050406030204" pitchFamily="18" charset="0"/>
                        </a:rPr>
                        <m:t>𝑃𝑑𝑉</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𝑑𝑛</m:t>
                      </m:r>
                    </m:oMath>
                  </m:oMathPara>
                </a14:m>
                <a:endParaRPr lang="en-US" dirty="0"/>
              </a:p>
            </p:txBody>
          </p:sp>
        </mc:Choice>
        <mc:Fallback xmlns="">
          <p:sp>
            <p:nvSpPr>
              <p:cNvPr id="16" name="TextBox 15">
                <a:extLst>
                  <a:ext uri="{FF2B5EF4-FFF2-40B4-BE49-F238E27FC236}">
                    <a16:creationId xmlns:a16="http://schemas.microsoft.com/office/drawing/2014/main" id="{AC4406DC-4339-DDF6-15AE-2FF1A41BAAFB}"/>
                  </a:ext>
                </a:extLst>
              </p:cNvPr>
              <p:cNvSpPr txBox="1">
                <a:spLocks noRot="1" noChangeAspect="1" noMove="1" noResize="1" noEditPoints="1" noAdjustHandles="1" noChangeArrowheads="1" noChangeShapeType="1" noTextEdit="1"/>
              </p:cNvSpPr>
              <p:nvPr/>
            </p:nvSpPr>
            <p:spPr>
              <a:xfrm>
                <a:off x="996206" y="5838956"/>
                <a:ext cx="2575385" cy="276999"/>
              </a:xfrm>
              <a:prstGeom prst="rect">
                <a:avLst/>
              </a:prstGeom>
              <a:blipFill>
                <a:blip r:embed="rId8"/>
                <a:stretch>
                  <a:fillRect l="-2600" r="-1182" b="-22222"/>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4A3B0B6B-17B3-8041-A4A5-3A38FBFE0C10}"/>
              </a:ext>
            </a:extLst>
          </p:cNvPr>
          <p:cNvSpPr txBox="1"/>
          <p:nvPr/>
        </p:nvSpPr>
        <p:spPr>
          <a:xfrm>
            <a:off x="1076965" y="5187254"/>
            <a:ext cx="2413866" cy="369332"/>
          </a:xfrm>
          <a:prstGeom prst="rect">
            <a:avLst/>
          </a:prstGeom>
          <a:noFill/>
        </p:spPr>
        <p:txBody>
          <a:bodyPr wrap="none" rtlCol="0">
            <a:spAutoFit/>
          </a:bodyPr>
          <a:lstStyle/>
          <a:p>
            <a:pPr algn="ctr"/>
            <a:r>
              <a:rPr lang="en-US" dirty="0"/>
              <a:t>Helmholtz Free Energy</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2869D2-3D29-CE14-BC57-EE2185F2BCC0}"/>
                  </a:ext>
                </a:extLst>
              </p:cNvPr>
              <p:cNvSpPr txBox="1"/>
              <p:nvPr/>
            </p:nvSpPr>
            <p:spPr>
              <a:xfrm>
                <a:off x="4646872" y="2985549"/>
                <a:ext cx="2217082"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𝑃𝑉</m:t>
                      </m:r>
                    </m:oMath>
                  </m:oMathPara>
                </a14:m>
                <a:endParaRPr lang="en-US" dirty="0"/>
              </a:p>
            </p:txBody>
          </p:sp>
        </mc:Choice>
        <mc:Fallback xmlns="">
          <p:sp>
            <p:nvSpPr>
              <p:cNvPr id="24" name="TextBox 23">
                <a:extLst>
                  <a:ext uri="{FF2B5EF4-FFF2-40B4-BE49-F238E27FC236}">
                    <a16:creationId xmlns:a16="http://schemas.microsoft.com/office/drawing/2014/main" id="{142869D2-3D29-CE14-BC57-EE2185F2BCC0}"/>
                  </a:ext>
                </a:extLst>
              </p:cNvPr>
              <p:cNvSpPr txBox="1">
                <a:spLocks noRot="1" noChangeAspect="1" noMove="1" noResize="1" noEditPoints="1" noAdjustHandles="1" noChangeArrowheads="1" noChangeShapeType="1" noTextEdit="1"/>
              </p:cNvSpPr>
              <p:nvPr/>
            </p:nvSpPr>
            <p:spPr>
              <a:xfrm>
                <a:off x="4646872" y="2985549"/>
                <a:ext cx="2217082"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EB55737-4F9A-726B-DC04-1F389F40B10B}"/>
                  </a:ext>
                </a:extLst>
              </p:cNvPr>
              <p:cNvSpPr txBox="1"/>
              <p:nvPr/>
            </p:nvSpPr>
            <p:spPr>
              <a:xfrm>
                <a:off x="4541943" y="3410461"/>
                <a:ext cx="2426946"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𝑑𝐻</m:t>
                      </m:r>
                      <m:r>
                        <a:rPr lang="en-US" b="0" i="1" smtClean="0">
                          <a:latin typeface="Cambria Math" panose="02040503050406030204" pitchFamily="18" charset="0"/>
                        </a:rPr>
                        <m:t>=</m:t>
                      </m:r>
                      <m:r>
                        <a:rPr lang="en-US" b="0" i="1" smtClean="0">
                          <a:latin typeface="Cambria Math" panose="02040503050406030204" pitchFamily="18" charset="0"/>
                        </a:rPr>
                        <m:t>𝑇𝑑𝑆</m:t>
                      </m:r>
                      <m:r>
                        <a:rPr lang="en-US" b="0" i="1" smtClean="0">
                          <a:latin typeface="Cambria Math" panose="02040503050406030204" pitchFamily="18" charset="0"/>
                        </a:rPr>
                        <m:t>+</m:t>
                      </m:r>
                      <m:r>
                        <a:rPr lang="en-US" b="0" i="1" smtClean="0">
                          <a:latin typeface="Cambria Math" panose="02040503050406030204" pitchFamily="18" charset="0"/>
                        </a:rPr>
                        <m:t>𝑉𝑑𝑃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𝑑𝑛</m:t>
                      </m:r>
                    </m:oMath>
                  </m:oMathPara>
                </a14:m>
                <a:endParaRPr lang="en-US" dirty="0"/>
              </a:p>
            </p:txBody>
          </p:sp>
        </mc:Choice>
        <mc:Fallback xmlns="">
          <p:sp>
            <p:nvSpPr>
              <p:cNvPr id="28" name="TextBox 27">
                <a:extLst>
                  <a:ext uri="{FF2B5EF4-FFF2-40B4-BE49-F238E27FC236}">
                    <a16:creationId xmlns:a16="http://schemas.microsoft.com/office/drawing/2014/main" id="{8EB55737-4F9A-726B-DC04-1F389F40B10B}"/>
                  </a:ext>
                </a:extLst>
              </p:cNvPr>
              <p:cNvSpPr txBox="1">
                <a:spLocks noRot="1" noChangeAspect="1" noMove="1" noResize="1" noEditPoints="1" noAdjustHandles="1" noChangeArrowheads="1" noChangeShapeType="1" noTextEdit="1"/>
              </p:cNvSpPr>
              <p:nvPr/>
            </p:nvSpPr>
            <p:spPr>
              <a:xfrm>
                <a:off x="4541943" y="3410461"/>
                <a:ext cx="2426946" cy="276999"/>
              </a:xfrm>
              <a:prstGeom prst="rect">
                <a:avLst/>
              </a:prstGeom>
              <a:blipFill>
                <a:blip r:embed="rId10"/>
                <a:stretch>
                  <a:fillRect l="-3015" r="-1256" b="-21739"/>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891D87B0-D1C9-8351-0A33-3BBEDB01068F}"/>
              </a:ext>
            </a:extLst>
          </p:cNvPr>
          <p:cNvSpPr txBox="1"/>
          <p:nvPr/>
        </p:nvSpPr>
        <p:spPr>
          <a:xfrm>
            <a:off x="5228429" y="2679281"/>
            <a:ext cx="1056058" cy="369332"/>
          </a:xfrm>
          <a:prstGeom prst="rect">
            <a:avLst/>
          </a:prstGeom>
          <a:noFill/>
        </p:spPr>
        <p:txBody>
          <a:bodyPr wrap="none" rtlCol="0">
            <a:spAutoFit/>
          </a:bodyPr>
          <a:lstStyle/>
          <a:p>
            <a:pPr algn="ctr"/>
            <a:r>
              <a:rPr lang="en-US" dirty="0"/>
              <a:t>Enthalpy</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DB3F971-046E-8089-2845-3214CEDE5594}"/>
                  </a:ext>
                </a:extLst>
              </p:cNvPr>
              <p:cNvSpPr txBox="1"/>
              <p:nvPr/>
            </p:nvSpPr>
            <p:spPr>
              <a:xfrm>
                <a:off x="3890269" y="5461342"/>
                <a:ext cx="3770839"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𝑇𝑆</m:t>
                      </m:r>
                      <m:r>
                        <a:rPr lang="en-US" b="0" i="1" smtClean="0">
                          <a:latin typeface="Cambria Math" panose="02040503050406030204" pitchFamily="18" charset="0"/>
                        </a:rPr>
                        <m:t>+</m:t>
                      </m:r>
                      <m:r>
                        <a:rPr lang="en-US" b="0" i="1" smtClean="0">
                          <a:latin typeface="Cambria Math" panose="02040503050406030204" pitchFamily="18" charset="0"/>
                        </a:rPr>
                        <m:t>𝑃𝑉</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𝑇𝑆</m:t>
                      </m:r>
                    </m:oMath>
                  </m:oMathPara>
                </a14:m>
                <a:endParaRPr lang="en-US" dirty="0"/>
              </a:p>
            </p:txBody>
          </p:sp>
        </mc:Choice>
        <mc:Fallback xmlns="">
          <p:sp>
            <p:nvSpPr>
              <p:cNvPr id="31" name="TextBox 30">
                <a:extLst>
                  <a:ext uri="{FF2B5EF4-FFF2-40B4-BE49-F238E27FC236}">
                    <a16:creationId xmlns:a16="http://schemas.microsoft.com/office/drawing/2014/main" id="{FDB3F971-046E-8089-2845-3214CEDE5594}"/>
                  </a:ext>
                </a:extLst>
              </p:cNvPr>
              <p:cNvSpPr txBox="1">
                <a:spLocks noRot="1" noChangeAspect="1" noMove="1" noResize="1" noEditPoints="1" noAdjustHandles="1" noChangeArrowheads="1" noChangeShapeType="1" noTextEdit="1"/>
              </p:cNvSpPr>
              <p:nvPr/>
            </p:nvSpPr>
            <p:spPr>
              <a:xfrm>
                <a:off x="3890269" y="5461342"/>
                <a:ext cx="3770839"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2C7DEF0-FD74-FA94-DD65-EED5277B1D97}"/>
                  </a:ext>
                </a:extLst>
              </p:cNvPr>
              <p:cNvSpPr txBox="1"/>
              <p:nvPr/>
            </p:nvSpPr>
            <p:spPr>
              <a:xfrm>
                <a:off x="4484890" y="5838956"/>
                <a:ext cx="2581604"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𝑑𝐺</m:t>
                      </m:r>
                      <m:r>
                        <a:rPr lang="en-US" b="0" i="1" smtClean="0">
                          <a:latin typeface="Cambria Math" panose="02040503050406030204" pitchFamily="18" charset="0"/>
                        </a:rPr>
                        <m:t>=−</m:t>
                      </m:r>
                      <m:r>
                        <a:rPr lang="en-US" b="0" i="1" smtClean="0">
                          <a:latin typeface="Cambria Math" panose="02040503050406030204" pitchFamily="18" charset="0"/>
                        </a:rPr>
                        <m:t>𝑆𝑑𝑇</m:t>
                      </m:r>
                      <m:r>
                        <a:rPr lang="en-US" b="0" i="1" smtClean="0">
                          <a:latin typeface="Cambria Math" panose="02040503050406030204" pitchFamily="18" charset="0"/>
                        </a:rPr>
                        <m:t>+</m:t>
                      </m:r>
                      <m:r>
                        <a:rPr lang="en-US" b="0" i="1" smtClean="0">
                          <a:latin typeface="Cambria Math" panose="02040503050406030204" pitchFamily="18" charset="0"/>
                        </a:rPr>
                        <m:t>𝑉𝑑𝑃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𝑑𝑛</m:t>
                      </m:r>
                    </m:oMath>
                  </m:oMathPara>
                </a14:m>
                <a:endParaRPr lang="en-US" dirty="0"/>
              </a:p>
            </p:txBody>
          </p:sp>
        </mc:Choice>
        <mc:Fallback xmlns="">
          <p:sp>
            <p:nvSpPr>
              <p:cNvPr id="33" name="TextBox 32">
                <a:extLst>
                  <a:ext uri="{FF2B5EF4-FFF2-40B4-BE49-F238E27FC236}">
                    <a16:creationId xmlns:a16="http://schemas.microsoft.com/office/drawing/2014/main" id="{62C7DEF0-FD74-FA94-DD65-EED5277B1D97}"/>
                  </a:ext>
                </a:extLst>
              </p:cNvPr>
              <p:cNvSpPr txBox="1">
                <a:spLocks noRot="1" noChangeAspect="1" noMove="1" noResize="1" noEditPoints="1" noAdjustHandles="1" noChangeArrowheads="1" noChangeShapeType="1" noTextEdit="1"/>
              </p:cNvSpPr>
              <p:nvPr/>
            </p:nvSpPr>
            <p:spPr>
              <a:xfrm>
                <a:off x="4484890" y="5838956"/>
                <a:ext cx="2581604" cy="276999"/>
              </a:xfrm>
              <a:prstGeom prst="rect">
                <a:avLst/>
              </a:prstGeom>
              <a:blipFill>
                <a:blip r:embed="rId12"/>
                <a:stretch>
                  <a:fillRect l="-2837" r="-1182" b="-22222"/>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A0235665-8E96-C03F-3F8B-985B745DDDD9}"/>
              </a:ext>
            </a:extLst>
          </p:cNvPr>
          <p:cNvSpPr txBox="1"/>
          <p:nvPr/>
        </p:nvSpPr>
        <p:spPr>
          <a:xfrm>
            <a:off x="4790215" y="5155074"/>
            <a:ext cx="1973041" cy="369332"/>
          </a:xfrm>
          <a:prstGeom prst="rect">
            <a:avLst/>
          </a:prstGeom>
          <a:noFill/>
        </p:spPr>
        <p:txBody>
          <a:bodyPr wrap="none" rtlCol="0">
            <a:spAutoFit/>
          </a:bodyPr>
          <a:lstStyle/>
          <a:p>
            <a:pPr algn="ctr"/>
            <a:r>
              <a:rPr lang="en-US" dirty="0"/>
              <a:t>Gibbs Free Energy</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B8FB819-6C27-1802-485C-61C0107533CA}"/>
                  </a:ext>
                </a:extLst>
              </p:cNvPr>
              <p:cNvSpPr txBox="1"/>
              <p:nvPr/>
            </p:nvSpPr>
            <p:spPr>
              <a:xfrm>
                <a:off x="3678274" y="4146352"/>
                <a:ext cx="9900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p:txBody>
          </p:sp>
        </mc:Choice>
        <mc:Fallback xmlns="">
          <p:sp>
            <p:nvSpPr>
              <p:cNvPr id="36" name="TextBox 35">
                <a:extLst>
                  <a:ext uri="{FF2B5EF4-FFF2-40B4-BE49-F238E27FC236}">
                    <a16:creationId xmlns:a16="http://schemas.microsoft.com/office/drawing/2014/main" id="{8B8FB819-6C27-1802-485C-61C0107533CA}"/>
                  </a:ext>
                </a:extLst>
              </p:cNvPr>
              <p:cNvSpPr txBox="1">
                <a:spLocks noRot="1" noChangeAspect="1" noMove="1" noResize="1" noEditPoints="1" noAdjustHandles="1" noChangeArrowheads="1" noChangeShapeType="1" noTextEdit="1"/>
              </p:cNvSpPr>
              <p:nvPr/>
            </p:nvSpPr>
            <p:spPr>
              <a:xfrm>
                <a:off x="3678274" y="4146352"/>
                <a:ext cx="990079" cy="276999"/>
              </a:xfrm>
              <a:prstGeom prst="rect">
                <a:avLst/>
              </a:prstGeom>
              <a:blipFill>
                <a:blip r:embed="rId13"/>
                <a:stretch>
                  <a:fillRect l="-5521" t="-2174" r="-7975" b="-32609"/>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2515B56B-336C-EF7C-42DA-E04E2D25F33A}"/>
              </a:ext>
            </a:extLst>
          </p:cNvPr>
          <p:cNvSpPr txBox="1"/>
          <p:nvPr/>
        </p:nvSpPr>
        <p:spPr>
          <a:xfrm>
            <a:off x="3699753" y="3862091"/>
            <a:ext cx="947119" cy="369332"/>
          </a:xfrm>
          <a:prstGeom prst="rect">
            <a:avLst/>
          </a:prstGeom>
          <a:noFill/>
        </p:spPr>
        <p:txBody>
          <a:bodyPr wrap="none" rtlCol="0">
            <a:spAutoFit/>
          </a:bodyPr>
          <a:lstStyle/>
          <a:p>
            <a:pPr algn="ctr"/>
            <a:r>
              <a:rPr lang="en-US" dirty="0"/>
              <a:t>Entropy</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1751D99-9637-9835-77E9-A99E6C11C0CD}"/>
                  </a:ext>
                </a:extLst>
              </p:cNvPr>
              <p:cNvSpPr txBox="1"/>
              <p:nvPr/>
            </p:nvSpPr>
            <p:spPr>
              <a:xfrm>
                <a:off x="2084546" y="2985549"/>
                <a:ext cx="117397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𝑛</m:t>
                          </m:r>
                        </m:e>
                      </m:d>
                    </m:oMath>
                  </m:oMathPara>
                </a14:m>
                <a:endParaRPr lang="en-US" dirty="0"/>
              </a:p>
            </p:txBody>
          </p:sp>
        </mc:Choice>
        <mc:Fallback xmlns="">
          <p:sp>
            <p:nvSpPr>
              <p:cNvPr id="39" name="TextBox 38">
                <a:extLst>
                  <a:ext uri="{FF2B5EF4-FFF2-40B4-BE49-F238E27FC236}">
                    <a16:creationId xmlns:a16="http://schemas.microsoft.com/office/drawing/2014/main" id="{01751D99-9637-9835-77E9-A99E6C11C0CD}"/>
                  </a:ext>
                </a:extLst>
              </p:cNvPr>
              <p:cNvSpPr txBox="1">
                <a:spLocks noRot="1" noChangeAspect="1" noMove="1" noResize="1" noEditPoints="1" noAdjustHandles="1" noChangeArrowheads="1" noChangeShapeType="1" noTextEdit="1"/>
              </p:cNvSpPr>
              <p:nvPr/>
            </p:nvSpPr>
            <p:spPr>
              <a:xfrm>
                <a:off x="2084546" y="2985549"/>
                <a:ext cx="1173976"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685744B-8831-8CBB-69A1-10DBA25AA4D7}"/>
                  </a:ext>
                </a:extLst>
              </p:cNvPr>
              <p:cNvSpPr txBox="1"/>
              <p:nvPr/>
            </p:nvSpPr>
            <p:spPr>
              <a:xfrm>
                <a:off x="1463162" y="3410461"/>
                <a:ext cx="2416752"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𝑑𝑈</m:t>
                      </m:r>
                      <m:r>
                        <a:rPr lang="en-US" b="0" i="1" smtClean="0">
                          <a:latin typeface="Cambria Math" panose="02040503050406030204" pitchFamily="18" charset="0"/>
                        </a:rPr>
                        <m:t>=</m:t>
                      </m:r>
                      <m:r>
                        <a:rPr lang="en-US" b="0" i="1" smtClean="0">
                          <a:latin typeface="Cambria Math" panose="02040503050406030204" pitchFamily="18" charset="0"/>
                        </a:rPr>
                        <m:t>𝑇𝑑𝑆</m:t>
                      </m:r>
                      <m:r>
                        <a:rPr lang="en-US" b="0" i="1" smtClean="0">
                          <a:latin typeface="Cambria Math" panose="02040503050406030204" pitchFamily="18" charset="0"/>
                        </a:rPr>
                        <m:t>−</m:t>
                      </m:r>
                      <m:r>
                        <a:rPr lang="en-US" b="0" i="1" smtClean="0">
                          <a:latin typeface="Cambria Math" panose="02040503050406030204" pitchFamily="18" charset="0"/>
                        </a:rPr>
                        <m:t>𝑃𝑑𝑉</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𝑑𝑛</m:t>
                      </m:r>
                    </m:oMath>
                  </m:oMathPara>
                </a14:m>
                <a:endParaRPr lang="en-US" dirty="0"/>
              </a:p>
            </p:txBody>
          </p:sp>
        </mc:Choice>
        <mc:Fallback xmlns="">
          <p:sp>
            <p:nvSpPr>
              <p:cNvPr id="40" name="TextBox 39">
                <a:extLst>
                  <a:ext uri="{FF2B5EF4-FFF2-40B4-BE49-F238E27FC236}">
                    <a16:creationId xmlns:a16="http://schemas.microsoft.com/office/drawing/2014/main" id="{8685744B-8831-8CBB-69A1-10DBA25AA4D7}"/>
                  </a:ext>
                </a:extLst>
              </p:cNvPr>
              <p:cNvSpPr txBox="1">
                <a:spLocks noRot="1" noChangeAspect="1" noMove="1" noResize="1" noEditPoints="1" noAdjustHandles="1" noChangeArrowheads="1" noChangeShapeType="1" noTextEdit="1"/>
              </p:cNvSpPr>
              <p:nvPr/>
            </p:nvSpPr>
            <p:spPr>
              <a:xfrm>
                <a:off x="1463162" y="3410461"/>
                <a:ext cx="2416752" cy="276999"/>
              </a:xfrm>
              <a:prstGeom prst="rect">
                <a:avLst/>
              </a:prstGeom>
              <a:blipFill>
                <a:blip r:embed="rId15"/>
                <a:stretch>
                  <a:fillRect l="-3030" r="-1263" b="-21739"/>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E2FEC89B-19C8-AAA9-6677-51ACC0779517}"/>
              </a:ext>
            </a:extLst>
          </p:cNvPr>
          <p:cNvSpPr txBox="1"/>
          <p:nvPr/>
        </p:nvSpPr>
        <p:spPr>
          <a:xfrm>
            <a:off x="1838733" y="2679281"/>
            <a:ext cx="1667701" cy="369332"/>
          </a:xfrm>
          <a:prstGeom prst="rect">
            <a:avLst/>
          </a:prstGeom>
          <a:noFill/>
        </p:spPr>
        <p:txBody>
          <a:bodyPr wrap="none" rtlCol="0">
            <a:spAutoFit/>
          </a:bodyPr>
          <a:lstStyle/>
          <a:p>
            <a:pPr algn="ctr"/>
            <a:r>
              <a:rPr lang="en-US" dirty="0"/>
              <a:t>Internal Energy</a:t>
            </a:r>
          </a:p>
        </p:txBody>
      </p:sp>
      <p:sp>
        <p:nvSpPr>
          <p:cNvPr id="42" name="TextBox 41">
            <a:extLst>
              <a:ext uri="{FF2B5EF4-FFF2-40B4-BE49-F238E27FC236}">
                <a16:creationId xmlns:a16="http://schemas.microsoft.com/office/drawing/2014/main" id="{6738449C-04FB-54C4-794F-7757462B9E7A}"/>
              </a:ext>
            </a:extLst>
          </p:cNvPr>
          <p:cNvSpPr txBox="1"/>
          <p:nvPr/>
        </p:nvSpPr>
        <p:spPr>
          <a:xfrm>
            <a:off x="1" y="6315596"/>
            <a:ext cx="8686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Helmholtz and Gibbs are the most useful, because they are expressed in easily found values</a:t>
            </a:r>
          </a:p>
          <a:p>
            <a:pPr marL="285750" indent="-285750">
              <a:buFont typeface="Arial" panose="020B0604020202020204" pitchFamily="34" charset="0"/>
              <a:buChar char="•"/>
            </a:pPr>
            <a:r>
              <a:rPr lang="en-US" dirty="0"/>
              <a:t>All the energies are at a minimum at equilibrium, and entropy is at a maximum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B5B9E9E-C296-8630-23BB-C2DAE68F58E4}"/>
                  </a:ext>
                </a:extLst>
              </p:cNvPr>
              <p:cNvSpPr txBox="1"/>
              <p:nvPr/>
            </p:nvSpPr>
            <p:spPr>
              <a:xfrm>
                <a:off x="-29216" y="8247787"/>
                <a:ext cx="8716015" cy="646652"/>
              </a:xfrm>
              <a:prstGeom prst="rect">
                <a:avLst/>
              </a:prstGeom>
              <a:noFill/>
            </p:spPr>
            <p:txBody>
              <a:bodyPr wrap="square" rtlCol="0">
                <a:spAutoFit/>
              </a:bodyPr>
              <a:lstStyle/>
              <a:p>
                <a:r>
                  <a:rPr lang="en-US" dirty="0"/>
                  <a:t>Why didn’t we need the chemical equilibrium term before now?</a:t>
                </a:r>
              </a:p>
              <a:p>
                <a:pPr marL="285750" indent="-285750">
                  <a:buFont typeface="Arial" panose="020B0604020202020204" pitchFamily="34" charset="0"/>
                  <a:buChar char="•"/>
                </a:pPr>
                <a:r>
                  <a:rPr lang="en-US" dirty="0"/>
                  <a:t>Before this we were dealing with single phase closed PVT systems, so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nary>
                    <m:r>
                      <a:rPr lang="en-US" b="0" i="1" smtClean="0">
                        <a:latin typeface="Cambria Math" panose="02040503050406030204" pitchFamily="18" charset="0"/>
                      </a:rPr>
                      <m:t>=0</m:t>
                    </m:r>
                  </m:oMath>
                </a14:m>
                <a:endParaRPr lang="en-US" dirty="0"/>
              </a:p>
            </p:txBody>
          </p:sp>
        </mc:Choice>
        <mc:Fallback xmlns="">
          <p:sp>
            <p:nvSpPr>
              <p:cNvPr id="2" name="TextBox 1">
                <a:extLst>
                  <a:ext uri="{FF2B5EF4-FFF2-40B4-BE49-F238E27FC236}">
                    <a16:creationId xmlns:a16="http://schemas.microsoft.com/office/drawing/2014/main" id="{5B5B9E9E-C296-8630-23BB-C2DAE68F58E4}"/>
                  </a:ext>
                </a:extLst>
              </p:cNvPr>
              <p:cNvSpPr txBox="1">
                <a:spLocks noRot="1" noChangeAspect="1" noMove="1" noResize="1" noEditPoints="1" noAdjustHandles="1" noChangeArrowheads="1" noChangeShapeType="1" noTextEdit="1"/>
              </p:cNvSpPr>
              <p:nvPr/>
            </p:nvSpPr>
            <p:spPr>
              <a:xfrm>
                <a:off x="-29216" y="8247787"/>
                <a:ext cx="8716015" cy="646652"/>
              </a:xfrm>
              <a:prstGeom prst="rect">
                <a:avLst/>
              </a:prstGeom>
              <a:blipFill>
                <a:blip r:embed="rId16"/>
                <a:stretch>
                  <a:fillRect l="-559" t="-26415" b="-10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2411EDA-4D0A-F61F-0542-891B9B1411E9}"/>
                  </a:ext>
                </a:extLst>
              </p:cNvPr>
              <p:cNvSpPr txBox="1"/>
              <p:nvPr/>
            </p:nvSpPr>
            <p:spPr>
              <a:xfrm>
                <a:off x="1632147" y="7354517"/>
                <a:ext cx="5422510" cy="89620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𝑛𝐺</m:t>
                      </m:r>
                      <m:r>
                        <a:rPr lang="en-US" sz="2400" b="0" i="1" smtClean="0">
                          <a:latin typeface="Cambria Math" panose="02040503050406030204" pitchFamily="18" charset="0"/>
                        </a:rPr>
                        <m:t>)=−(</m:t>
                      </m:r>
                      <m:r>
                        <a:rPr lang="en-US" sz="2400" b="0" i="1" smtClean="0">
                          <a:latin typeface="Cambria Math" panose="02040503050406030204" pitchFamily="18" charset="0"/>
                        </a:rPr>
                        <m:t>𝑛𝑆</m:t>
                      </m:r>
                      <m:r>
                        <a:rPr lang="en-US" sz="2400" b="0" i="1" smtClean="0">
                          <a:latin typeface="Cambria Math" panose="02040503050406030204" pitchFamily="18" charset="0"/>
                        </a:rPr>
                        <m:t>)</m:t>
                      </m:r>
                      <m:r>
                        <a:rPr lang="en-US" sz="2400" b="0" i="1" smtClean="0">
                          <a:latin typeface="Cambria Math" panose="02040503050406030204" pitchFamily="18" charset="0"/>
                        </a:rPr>
                        <m:t>𝑑𝑇</m:t>
                      </m:r>
                      <m:r>
                        <a:rPr lang="en-US" sz="2400" b="0" i="1" smtClean="0">
                          <a:latin typeface="Cambria Math" panose="02040503050406030204" pitchFamily="18" charset="0"/>
                        </a:rPr>
                        <m:t>+(</m:t>
                      </m:r>
                      <m:r>
                        <a:rPr lang="en-US" sz="2400" b="0" i="1" smtClean="0">
                          <a:latin typeface="Cambria Math" panose="02040503050406030204" pitchFamily="18" charset="0"/>
                        </a:rPr>
                        <m:t>𝑛𝑉</m:t>
                      </m:r>
                      <m:r>
                        <a:rPr lang="en-US" sz="2400" b="0" i="1" smtClean="0">
                          <a:latin typeface="Cambria Math" panose="02040503050406030204" pitchFamily="18" charset="0"/>
                        </a:rPr>
                        <m:t>)</m:t>
                      </m:r>
                      <m:r>
                        <a:rPr lang="en-US" sz="2400" b="0" i="1" smtClean="0">
                          <a:latin typeface="Cambria Math" panose="02040503050406030204" pitchFamily="18" charset="0"/>
                        </a:rPr>
                        <m:t>𝑑𝑃</m:t>
                      </m:r>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e>
                      </m:nary>
                    </m:oMath>
                  </m:oMathPara>
                </a14:m>
                <a:endParaRPr lang="en-US" sz="2400" dirty="0"/>
              </a:p>
            </p:txBody>
          </p:sp>
        </mc:Choice>
        <mc:Fallback xmlns="">
          <p:sp>
            <p:nvSpPr>
              <p:cNvPr id="7" name="TextBox 6">
                <a:extLst>
                  <a:ext uri="{FF2B5EF4-FFF2-40B4-BE49-F238E27FC236}">
                    <a16:creationId xmlns:a16="http://schemas.microsoft.com/office/drawing/2014/main" id="{52411EDA-4D0A-F61F-0542-891B9B1411E9}"/>
                  </a:ext>
                </a:extLst>
              </p:cNvPr>
              <p:cNvSpPr txBox="1">
                <a:spLocks noRot="1" noChangeAspect="1" noMove="1" noResize="1" noEditPoints="1" noAdjustHandles="1" noChangeArrowheads="1" noChangeShapeType="1" noTextEdit="1"/>
              </p:cNvSpPr>
              <p:nvPr/>
            </p:nvSpPr>
            <p:spPr>
              <a:xfrm>
                <a:off x="1632147" y="7354517"/>
                <a:ext cx="5422510" cy="896207"/>
              </a:xfrm>
              <a:prstGeom prst="rect">
                <a:avLst/>
              </a:prstGeom>
              <a:blipFill>
                <a:blip r:embed="rId17"/>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24BEC77-3A0A-3354-B8C5-FFA4CBB01C91}"/>
              </a:ext>
            </a:extLst>
          </p:cNvPr>
          <p:cNvPicPr>
            <a:picLocks noChangeAspect="1"/>
          </p:cNvPicPr>
          <p:nvPr/>
        </p:nvPicPr>
        <p:blipFill>
          <a:blip r:embed="rId18"/>
          <a:stretch>
            <a:fillRect/>
          </a:stretch>
        </p:blipFill>
        <p:spPr>
          <a:xfrm>
            <a:off x="1700568" y="9583479"/>
            <a:ext cx="4945487" cy="130583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D89AB5B-1862-B5A3-B1E3-7778EFA9C318}"/>
                  </a:ext>
                </a:extLst>
              </p:cNvPr>
              <p:cNvSpPr txBox="1"/>
              <p:nvPr/>
            </p:nvSpPr>
            <p:spPr>
              <a:xfrm>
                <a:off x="0" y="8922329"/>
                <a:ext cx="8686799" cy="646331"/>
              </a:xfrm>
              <a:prstGeom prst="rect">
                <a:avLst/>
              </a:prstGeom>
              <a:noFill/>
            </p:spPr>
            <p:txBody>
              <a:bodyPr wrap="square" rtlCol="0">
                <a:spAutoFit/>
              </a:bodyPr>
              <a:lstStyle/>
              <a:p>
                <a:r>
                  <a:rPr lang="en-US" dirty="0"/>
                  <a:t>For a system in which there are two phases and N number of species,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nary>
                    <m:r>
                      <a:rPr lang="en-US" b="0" i="1" smtClean="0">
                        <a:latin typeface="Cambria Math" panose="02040503050406030204" pitchFamily="18" charset="0"/>
                      </a:rPr>
                      <m:t>=0</m:t>
                    </m:r>
                  </m:oMath>
                </a14:m>
                <a:r>
                  <a:rPr lang="en-US" dirty="0"/>
                  <a:t> can be applied separately to each phase</a:t>
                </a:r>
              </a:p>
            </p:txBody>
          </p:sp>
        </mc:Choice>
        <mc:Fallback xmlns="">
          <p:sp>
            <p:nvSpPr>
              <p:cNvPr id="10" name="TextBox 9">
                <a:extLst>
                  <a:ext uri="{FF2B5EF4-FFF2-40B4-BE49-F238E27FC236}">
                    <a16:creationId xmlns:a16="http://schemas.microsoft.com/office/drawing/2014/main" id="{8D89AB5B-1862-B5A3-B1E3-7778EFA9C318}"/>
                  </a:ext>
                </a:extLst>
              </p:cNvPr>
              <p:cNvSpPr txBox="1">
                <a:spLocks noRot="1" noChangeAspect="1" noMove="1" noResize="1" noEditPoints="1" noAdjustHandles="1" noChangeArrowheads="1" noChangeShapeType="1" noTextEdit="1"/>
              </p:cNvSpPr>
              <p:nvPr/>
            </p:nvSpPr>
            <p:spPr>
              <a:xfrm>
                <a:off x="0" y="8922329"/>
                <a:ext cx="8686799" cy="646331"/>
              </a:xfrm>
              <a:prstGeom prst="rect">
                <a:avLst/>
              </a:prstGeom>
              <a:blipFill>
                <a:blip r:embed="rId19"/>
                <a:stretch>
                  <a:fillRect l="-561" t="-68868" r="-561" b="-6320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AD3F487-6796-9291-AF56-27DF3AD6727C}"/>
              </a:ext>
            </a:extLst>
          </p:cNvPr>
          <p:cNvSpPr txBox="1"/>
          <p:nvPr/>
        </p:nvSpPr>
        <p:spPr>
          <a:xfrm>
            <a:off x="-5387" y="10755203"/>
            <a:ext cx="1906291" cy="369332"/>
          </a:xfrm>
          <a:prstGeom prst="rect">
            <a:avLst/>
          </a:prstGeom>
          <a:noFill/>
        </p:spPr>
        <p:txBody>
          <a:bodyPr wrap="none" rtlCol="0">
            <a:spAutoFit/>
          </a:bodyPr>
          <a:lstStyle/>
          <a:p>
            <a:r>
              <a:rPr lang="en-US" dirty="0"/>
              <a:t>Combining them,</a:t>
            </a:r>
          </a:p>
        </p:txBody>
      </p:sp>
      <p:pic>
        <p:nvPicPr>
          <p:cNvPr id="17" name="Picture 16">
            <a:extLst>
              <a:ext uri="{FF2B5EF4-FFF2-40B4-BE49-F238E27FC236}">
                <a16:creationId xmlns:a16="http://schemas.microsoft.com/office/drawing/2014/main" id="{2BA86170-53E4-C0C0-160A-CEF1FB2E4FB3}"/>
              </a:ext>
            </a:extLst>
          </p:cNvPr>
          <p:cNvPicPr>
            <a:picLocks noChangeAspect="1"/>
          </p:cNvPicPr>
          <p:nvPr/>
        </p:nvPicPr>
        <p:blipFill>
          <a:blip r:embed="rId20"/>
          <a:stretch>
            <a:fillRect/>
          </a:stretch>
        </p:blipFill>
        <p:spPr>
          <a:xfrm>
            <a:off x="1534129" y="11187007"/>
            <a:ext cx="5267774" cy="502954"/>
          </a:xfrm>
          <a:prstGeom prst="rect">
            <a:avLst/>
          </a:prstGeom>
        </p:spPr>
      </p:pic>
    </p:spTree>
    <p:extLst>
      <p:ext uri="{BB962C8B-B14F-4D97-AF65-F5344CB8AC3E}">
        <p14:creationId xmlns:p14="http://schemas.microsoft.com/office/powerpoint/2010/main" val="2777916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C4DA82-5932-5188-5E3E-C84DDCE8FDC0}"/>
              </a:ext>
            </a:extLst>
          </p:cNvPr>
          <p:cNvSpPr txBox="1"/>
          <p:nvPr/>
        </p:nvSpPr>
        <p:spPr>
          <a:xfrm>
            <a:off x="0" y="189263"/>
            <a:ext cx="1761572" cy="369332"/>
          </a:xfrm>
          <a:prstGeom prst="rect">
            <a:avLst/>
          </a:prstGeom>
          <a:noFill/>
        </p:spPr>
        <p:txBody>
          <a:bodyPr wrap="none" rtlCol="0">
            <a:spAutoFit/>
          </a:bodyPr>
          <a:lstStyle/>
          <a:p>
            <a:r>
              <a:rPr lang="en-US" dirty="0"/>
              <a:t>This means that</a:t>
            </a:r>
          </a:p>
        </p:txBody>
      </p:sp>
      <p:pic>
        <p:nvPicPr>
          <p:cNvPr id="4" name="Picture 3">
            <a:extLst>
              <a:ext uri="{FF2B5EF4-FFF2-40B4-BE49-F238E27FC236}">
                <a16:creationId xmlns:a16="http://schemas.microsoft.com/office/drawing/2014/main" id="{ECF251C9-0594-6DD5-100D-6D74D56F2C92}"/>
              </a:ext>
            </a:extLst>
          </p:cNvPr>
          <p:cNvPicPr>
            <a:picLocks noChangeAspect="1"/>
          </p:cNvPicPr>
          <p:nvPr/>
        </p:nvPicPr>
        <p:blipFill>
          <a:blip r:embed="rId2"/>
          <a:stretch>
            <a:fillRect/>
          </a:stretch>
        </p:blipFill>
        <p:spPr>
          <a:xfrm>
            <a:off x="148022" y="558595"/>
            <a:ext cx="2960832" cy="849868"/>
          </a:xfrm>
          <a:prstGeom prst="rect">
            <a:avLst/>
          </a:prstGeom>
        </p:spPr>
      </p:pic>
      <p:sp>
        <p:nvSpPr>
          <p:cNvPr id="5" name="TextBox 4">
            <a:extLst>
              <a:ext uri="{FF2B5EF4-FFF2-40B4-BE49-F238E27FC236}">
                <a16:creationId xmlns:a16="http://schemas.microsoft.com/office/drawing/2014/main" id="{B37696CD-8F8E-1450-0567-4F47D316A5A6}"/>
              </a:ext>
            </a:extLst>
          </p:cNvPr>
          <p:cNvSpPr txBox="1"/>
          <p:nvPr/>
        </p:nvSpPr>
        <p:spPr>
          <a:xfrm>
            <a:off x="4131734" y="0"/>
            <a:ext cx="4013200" cy="646331"/>
          </a:xfrm>
          <a:prstGeom prst="rect">
            <a:avLst/>
          </a:prstGeom>
          <a:noFill/>
        </p:spPr>
        <p:txBody>
          <a:bodyPr wrap="square" rtlCol="0">
            <a:spAutoFit/>
          </a:bodyPr>
          <a:lstStyle/>
          <a:p>
            <a:r>
              <a:rPr lang="en-US" dirty="0"/>
              <a:t>Since the changes in one phase are equal but opposite to the other phase</a:t>
            </a:r>
          </a:p>
        </p:txBody>
      </p:sp>
      <p:pic>
        <p:nvPicPr>
          <p:cNvPr id="7" name="Picture 6">
            <a:extLst>
              <a:ext uri="{FF2B5EF4-FFF2-40B4-BE49-F238E27FC236}">
                <a16:creationId xmlns:a16="http://schemas.microsoft.com/office/drawing/2014/main" id="{DF20EC7F-A2EE-5842-5664-59A9F0BCB3AE}"/>
              </a:ext>
            </a:extLst>
          </p:cNvPr>
          <p:cNvPicPr>
            <a:picLocks noChangeAspect="1"/>
          </p:cNvPicPr>
          <p:nvPr/>
        </p:nvPicPr>
        <p:blipFill>
          <a:blip r:embed="rId3"/>
          <a:stretch>
            <a:fillRect/>
          </a:stretch>
        </p:blipFill>
        <p:spPr>
          <a:xfrm>
            <a:off x="3539067" y="646331"/>
            <a:ext cx="5147733" cy="762132"/>
          </a:xfrm>
          <a:prstGeom prst="rect">
            <a:avLst/>
          </a:prstGeom>
        </p:spPr>
      </p:pic>
      <p:sp>
        <p:nvSpPr>
          <p:cNvPr id="8" name="TextBox 7">
            <a:extLst>
              <a:ext uri="{FF2B5EF4-FFF2-40B4-BE49-F238E27FC236}">
                <a16:creationId xmlns:a16="http://schemas.microsoft.com/office/drawing/2014/main" id="{07C36A8A-4C81-E5BC-9792-C7D679D5A524}"/>
              </a:ext>
            </a:extLst>
          </p:cNvPr>
          <p:cNvSpPr txBox="1"/>
          <p:nvPr/>
        </p:nvSpPr>
        <p:spPr>
          <a:xfrm>
            <a:off x="1" y="1593129"/>
            <a:ext cx="8686800" cy="646331"/>
          </a:xfrm>
          <a:prstGeom prst="rect">
            <a:avLst/>
          </a:prstGeom>
          <a:noFill/>
        </p:spPr>
        <p:txBody>
          <a:bodyPr wrap="square" rtlCol="0">
            <a:spAutoFit/>
          </a:bodyPr>
          <a:lstStyle/>
          <a:p>
            <a:r>
              <a:rPr lang="en-US" dirty="0"/>
              <a:t>The differentials are independent and arbitrary, so the only way this equation is satisfied is if:</a:t>
            </a:r>
          </a:p>
        </p:txBody>
      </p:sp>
      <p:cxnSp>
        <p:nvCxnSpPr>
          <p:cNvPr id="10" name="Straight Arrow Connector 9">
            <a:extLst>
              <a:ext uri="{FF2B5EF4-FFF2-40B4-BE49-F238E27FC236}">
                <a16:creationId xmlns:a16="http://schemas.microsoft.com/office/drawing/2014/main" id="{49BE8EFA-D881-FF2D-FA9A-3D95A17BC36F}"/>
              </a:ext>
            </a:extLst>
          </p:cNvPr>
          <p:cNvCxnSpPr/>
          <p:nvPr/>
        </p:nvCxnSpPr>
        <p:spPr>
          <a:xfrm flipV="1">
            <a:off x="6519333" y="1219200"/>
            <a:ext cx="643467" cy="3739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88AE6676-7B98-CCB7-2EE8-2D9099745042}"/>
              </a:ext>
            </a:extLst>
          </p:cNvPr>
          <p:cNvPicPr>
            <a:picLocks noChangeAspect="1"/>
          </p:cNvPicPr>
          <p:nvPr/>
        </p:nvPicPr>
        <p:blipFill>
          <a:blip r:embed="rId4"/>
          <a:stretch>
            <a:fillRect/>
          </a:stretch>
        </p:blipFill>
        <p:spPr>
          <a:xfrm>
            <a:off x="1628438" y="1916294"/>
            <a:ext cx="1463727" cy="825691"/>
          </a:xfrm>
          <a:prstGeom prst="rect">
            <a:avLst/>
          </a:prstGeom>
        </p:spPr>
      </p:pic>
      <p:sp>
        <p:nvSpPr>
          <p:cNvPr id="13" name="TextBox 12">
            <a:extLst>
              <a:ext uri="{FF2B5EF4-FFF2-40B4-BE49-F238E27FC236}">
                <a16:creationId xmlns:a16="http://schemas.microsoft.com/office/drawing/2014/main" id="{0B0895C1-DDE4-507D-5AE7-89938E7C4E12}"/>
              </a:ext>
            </a:extLst>
          </p:cNvPr>
          <p:cNvSpPr txBox="1"/>
          <p:nvPr/>
        </p:nvSpPr>
        <p:spPr>
          <a:xfrm>
            <a:off x="2961665" y="2212164"/>
            <a:ext cx="577402" cy="461665"/>
          </a:xfrm>
          <a:prstGeom prst="rect">
            <a:avLst/>
          </a:prstGeom>
          <a:noFill/>
        </p:spPr>
        <p:txBody>
          <a:bodyPr wrap="none" rtlCol="0">
            <a:spAutoFit/>
          </a:bodyPr>
          <a:lstStyle/>
          <a:p>
            <a:r>
              <a:rPr lang="en-US" sz="2400" dirty="0"/>
              <a:t>= 0</a:t>
            </a:r>
          </a:p>
        </p:txBody>
      </p:sp>
      <p:sp>
        <p:nvSpPr>
          <p:cNvPr id="14" name="TextBox 13">
            <a:extLst>
              <a:ext uri="{FF2B5EF4-FFF2-40B4-BE49-F238E27FC236}">
                <a16:creationId xmlns:a16="http://schemas.microsoft.com/office/drawing/2014/main" id="{6572A25F-280E-BDE3-C70D-566224258DD6}"/>
              </a:ext>
            </a:extLst>
          </p:cNvPr>
          <p:cNvSpPr txBox="1"/>
          <p:nvPr/>
        </p:nvSpPr>
        <p:spPr>
          <a:xfrm>
            <a:off x="0" y="2858495"/>
            <a:ext cx="8686800" cy="369332"/>
          </a:xfrm>
          <a:prstGeom prst="rect">
            <a:avLst/>
          </a:prstGeom>
          <a:noFill/>
        </p:spPr>
        <p:txBody>
          <a:bodyPr wrap="square" rtlCol="0">
            <a:spAutoFit/>
          </a:bodyPr>
          <a:lstStyle/>
          <a:p>
            <a:r>
              <a:rPr lang="en-US" dirty="0"/>
              <a:t>So, at equilibrium, the chemical potential for each phase of a species is equal</a:t>
            </a:r>
          </a:p>
        </p:txBody>
      </p:sp>
    </p:spTree>
    <p:extLst>
      <p:ext uri="{BB962C8B-B14F-4D97-AF65-F5344CB8AC3E}">
        <p14:creationId xmlns:p14="http://schemas.microsoft.com/office/powerpoint/2010/main" val="239076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87843-5562-76FC-7ACE-5A5620B64E7E}"/>
              </a:ext>
            </a:extLst>
          </p:cNvPr>
          <p:cNvSpPr txBox="1"/>
          <p:nvPr/>
        </p:nvSpPr>
        <p:spPr>
          <a:xfrm>
            <a:off x="414471" y="0"/>
            <a:ext cx="7857857" cy="584775"/>
          </a:xfrm>
          <a:prstGeom prst="rect">
            <a:avLst/>
          </a:prstGeom>
          <a:noFill/>
        </p:spPr>
        <p:txBody>
          <a:bodyPr wrap="none" rtlCol="0">
            <a:spAutoFit/>
          </a:bodyPr>
          <a:lstStyle/>
          <a:p>
            <a:r>
              <a:rPr lang="en-US" sz="3200" dirty="0"/>
              <a:t>Chapter 10 &amp; 11: Solution Thermodynamics</a:t>
            </a:r>
          </a:p>
        </p:txBody>
      </p:sp>
      <p:pic>
        <p:nvPicPr>
          <p:cNvPr id="4" name="Picture 3">
            <a:extLst>
              <a:ext uri="{FF2B5EF4-FFF2-40B4-BE49-F238E27FC236}">
                <a16:creationId xmlns:a16="http://schemas.microsoft.com/office/drawing/2014/main" id="{46E7FB0D-AD3B-55D5-4F13-43EFDB702508}"/>
              </a:ext>
            </a:extLst>
          </p:cNvPr>
          <p:cNvPicPr>
            <a:picLocks noChangeAspect="1"/>
          </p:cNvPicPr>
          <p:nvPr/>
        </p:nvPicPr>
        <p:blipFill>
          <a:blip r:embed="rId2"/>
          <a:stretch>
            <a:fillRect/>
          </a:stretch>
        </p:blipFill>
        <p:spPr>
          <a:xfrm>
            <a:off x="414471" y="1415772"/>
            <a:ext cx="4858388" cy="1082727"/>
          </a:xfrm>
          <a:prstGeom prst="rect">
            <a:avLst/>
          </a:prstGeom>
        </p:spPr>
      </p:pic>
      <p:sp>
        <p:nvSpPr>
          <p:cNvPr id="5" name="TextBox 4">
            <a:extLst>
              <a:ext uri="{FF2B5EF4-FFF2-40B4-BE49-F238E27FC236}">
                <a16:creationId xmlns:a16="http://schemas.microsoft.com/office/drawing/2014/main" id="{93CFC732-BFE8-74FF-2084-B0CB5B3835A1}"/>
              </a:ext>
            </a:extLst>
          </p:cNvPr>
          <p:cNvSpPr txBox="1"/>
          <p:nvPr/>
        </p:nvSpPr>
        <p:spPr>
          <a:xfrm>
            <a:off x="1732367" y="1231106"/>
            <a:ext cx="2222596" cy="369332"/>
          </a:xfrm>
          <a:prstGeom prst="rect">
            <a:avLst/>
          </a:prstGeom>
          <a:noFill/>
        </p:spPr>
        <p:txBody>
          <a:bodyPr wrap="none" rtlCol="0">
            <a:spAutoFit/>
          </a:bodyPr>
          <a:lstStyle/>
          <a:p>
            <a:r>
              <a:rPr lang="en-US" dirty="0"/>
              <a:t>Mass/mole fractions</a:t>
            </a:r>
          </a:p>
        </p:txBody>
      </p:sp>
      <p:pic>
        <p:nvPicPr>
          <p:cNvPr id="7" name="Picture 6">
            <a:extLst>
              <a:ext uri="{FF2B5EF4-FFF2-40B4-BE49-F238E27FC236}">
                <a16:creationId xmlns:a16="http://schemas.microsoft.com/office/drawing/2014/main" id="{74B33C00-A0AA-E689-00F7-D42A788B86AB}"/>
              </a:ext>
            </a:extLst>
          </p:cNvPr>
          <p:cNvPicPr>
            <a:picLocks noChangeAspect="1"/>
          </p:cNvPicPr>
          <p:nvPr/>
        </p:nvPicPr>
        <p:blipFill>
          <a:blip r:embed="rId3"/>
          <a:stretch>
            <a:fillRect/>
          </a:stretch>
        </p:blipFill>
        <p:spPr>
          <a:xfrm>
            <a:off x="6413367" y="1447105"/>
            <a:ext cx="1163166" cy="933238"/>
          </a:xfrm>
          <a:prstGeom prst="rect">
            <a:avLst/>
          </a:prstGeom>
        </p:spPr>
      </p:pic>
      <p:sp>
        <p:nvSpPr>
          <p:cNvPr id="8" name="TextBox 7">
            <a:extLst>
              <a:ext uri="{FF2B5EF4-FFF2-40B4-BE49-F238E27FC236}">
                <a16:creationId xmlns:a16="http://schemas.microsoft.com/office/drawing/2014/main" id="{26B72174-2DE8-EC93-C4AA-F5065C8DDC45}"/>
              </a:ext>
            </a:extLst>
          </p:cNvPr>
          <p:cNvSpPr txBox="1"/>
          <p:nvPr/>
        </p:nvSpPr>
        <p:spPr>
          <a:xfrm>
            <a:off x="5897181" y="1231106"/>
            <a:ext cx="2195537" cy="369332"/>
          </a:xfrm>
          <a:prstGeom prst="rect">
            <a:avLst/>
          </a:prstGeom>
          <a:noFill/>
        </p:spPr>
        <p:txBody>
          <a:bodyPr wrap="none" rtlCol="0">
            <a:spAutoFit/>
          </a:bodyPr>
          <a:lstStyle/>
          <a:p>
            <a:r>
              <a:rPr lang="en-US" dirty="0"/>
              <a:t>Molar concentration</a:t>
            </a:r>
          </a:p>
        </p:txBody>
      </p:sp>
      <p:sp>
        <p:nvSpPr>
          <p:cNvPr id="9" name="TextBox 8">
            <a:extLst>
              <a:ext uri="{FF2B5EF4-FFF2-40B4-BE49-F238E27FC236}">
                <a16:creationId xmlns:a16="http://schemas.microsoft.com/office/drawing/2014/main" id="{C9E550A2-EA66-DB11-3C86-11A556E9D99F}"/>
              </a:ext>
            </a:extLst>
          </p:cNvPr>
          <p:cNvSpPr txBox="1"/>
          <p:nvPr/>
        </p:nvSpPr>
        <p:spPr>
          <a:xfrm>
            <a:off x="0" y="584775"/>
            <a:ext cx="8686800" cy="646331"/>
          </a:xfrm>
          <a:prstGeom prst="rect">
            <a:avLst/>
          </a:prstGeom>
          <a:noFill/>
        </p:spPr>
        <p:txBody>
          <a:bodyPr wrap="square" rtlCol="0">
            <a:spAutoFit/>
          </a:bodyPr>
          <a:lstStyle/>
          <a:p>
            <a:r>
              <a:rPr lang="en-US" dirty="0"/>
              <a:t>10 is composed of a bunch of math, while 11 is applying it. Here we are combining them to hopefully make it easier</a:t>
            </a:r>
          </a:p>
        </p:txBody>
      </p:sp>
      <p:sp>
        <p:nvSpPr>
          <p:cNvPr id="10" name="TextBox 9">
            <a:extLst>
              <a:ext uri="{FF2B5EF4-FFF2-40B4-BE49-F238E27FC236}">
                <a16:creationId xmlns:a16="http://schemas.microsoft.com/office/drawing/2014/main" id="{7B0EECED-DDAF-C35F-784D-49DB1948BF36}"/>
              </a:ext>
            </a:extLst>
          </p:cNvPr>
          <p:cNvSpPr txBox="1"/>
          <p:nvPr/>
        </p:nvSpPr>
        <p:spPr>
          <a:xfrm>
            <a:off x="1" y="2683165"/>
            <a:ext cx="8686800" cy="923330"/>
          </a:xfrm>
          <a:prstGeom prst="rect">
            <a:avLst/>
          </a:prstGeom>
          <a:noFill/>
        </p:spPr>
        <p:txBody>
          <a:bodyPr wrap="square" rtlCol="0">
            <a:spAutoFit/>
          </a:bodyPr>
          <a:lstStyle/>
          <a:p>
            <a:r>
              <a:rPr lang="en-US" dirty="0"/>
              <a:t>How do we use pure component properties to predict mixture properties?</a:t>
            </a:r>
          </a:p>
          <a:p>
            <a:pPr marL="285750" indent="-285750">
              <a:buFont typeface="Arial" panose="020B0604020202020204" pitchFamily="34" charset="0"/>
              <a:buChar char="•"/>
            </a:pPr>
            <a:r>
              <a:rPr lang="en-US" dirty="0"/>
              <a:t>You can’t simply get properties of mixtures by adding the pure property components together</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22B6E0E-9A6E-D705-CAE1-CD3F5F232E99}"/>
                  </a:ext>
                </a:extLst>
              </p:cNvPr>
              <p:cNvSpPr txBox="1"/>
              <p:nvPr/>
            </p:nvSpPr>
            <p:spPr>
              <a:xfrm>
                <a:off x="2624666" y="4174066"/>
                <a:ext cx="30571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𝑚𝑖𝑥</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𝑚𝑖𝑥</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C22B6E0E-9A6E-D705-CAE1-CD3F5F232E99}"/>
                  </a:ext>
                </a:extLst>
              </p:cNvPr>
              <p:cNvSpPr txBox="1">
                <a:spLocks noRot="1" noChangeAspect="1" noMove="1" noResize="1" noEditPoints="1" noAdjustHandles="1" noChangeArrowheads="1" noChangeShapeType="1" noTextEdit="1"/>
              </p:cNvSpPr>
              <p:nvPr/>
            </p:nvSpPr>
            <p:spPr>
              <a:xfrm>
                <a:off x="2624666" y="4174066"/>
                <a:ext cx="3057119" cy="276999"/>
              </a:xfrm>
              <a:prstGeom prst="rect">
                <a:avLst/>
              </a:prstGeom>
              <a:blipFill>
                <a:blip r:embed="rId4"/>
                <a:stretch>
                  <a:fillRect l="-798" t="-4444" r="-1796" b="-3555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E6E08B08-6B26-379D-58F9-645CD8C8C90A}"/>
              </a:ext>
            </a:extLst>
          </p:cNvPr>
          <p:cNvSpPr txBox="1"/>
          <p:nvPr/>
        </p:nvSpPr>
        <p:spPr>
          <a:xfrm>
            <a:off x="1926035" y="3527735"/>
            <a:ext cx="4487332" cy="646331"/>
          </a:xfrm>
          <a:prstGeom prst="rect">
            <a:avLst/>
          </a:prstGeom>
          <a:noFill/>
        </p:spPr>
        <p:txBody>
          <a:bodyPr wrap="square" rtlCol="0">
            <a:spAutoFit/>
          </a:bodyPr>
          <a:lstStyle/>
          <a:p>
            <a:pPr algn="ctr"/>
            <a:r>
              <a:rPr lang="en-US" dirty="0"/>
              <a:t>Intensive form for the difference between the actual volume and predicted volume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889C4D-05BE-3DD8-14D1-372AEE442A63}"/>
                  </a:ext>
                </a:extLst>
              </p:cNvPr>
              <p:cNvSpPr txBox="1"/>
              <p:nvPr/>
            </p:nvSpPr>
            <p:spPr>
              <a:xfrm>
                <a:off x="696824" y="4556971"/>
                <a:ext cx="7293150"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𝑚𝑖𝑥</m:t>
                        </m:r>
                      </m:sub>
                    </m:sSub>
                    <m:r>
                      <a:rPr lang="en-US" b="0" i="0" smtClean="0">
                        <a:latin typeface="Cambria Math" panose="02040503050406030204" pitchFamily="18" charset="0"/>
                        <a:ea typeface="Cambria Math" panose="02040503050406030204" pitchFamily="18" charset="0"/>
                      </a:rPr>
                      <m:t>=0</m:t>
                    </m:r>
                  </m:oMath>
                </a14:m>
                <a:r>
                  <a:rPr lang="en-US" dirty="0"/>
                  <a:t>: ideal solution,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𝑚𝑖𝑥</m:t>
                        </m:r>
                      </m:sub>
                    </m:sSub>
                    <m:r>
                      <a:rPr lang="en-US"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m:t>
                    </m:r>
                  </m:oMath>
                </a14:m>
                <a:r>
                  <a:rPr lang="en-US" dirty="0"/>
                  <a:t>: contraction,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𝑚𝑖𝑥</m:t>
                        </m:r>
                      </m:sub>
                    </m:sSub>
                    <m:r>
                      <a:rPr lang="en-US"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oMath>
                </a14:m>
                <a:r>
                  <a:rPr lang="en-US" dirty="0"/>
                  <a:t>: expansion</a:t>
                </a:r>
              </a:p>
            </p:txBody>
          </p:sp>
        </mc:Choice>
        <mc:Fallback xmlns="">
          <p:sp>
            <p:nvSpPr>
              <p:cNvPr id="13" name="TextBox 12">
                <a:extLst>
                  <a:ext uri="{FF2B5EF4-FFF2-40B4-BE49-F238E27FC236}">
                    <a16:creationId xmlns:a16="http://schemas.microsoft.com/office/drawing/2014/main" id="{14889C4D-05BE-3DD8-14D1-372AEE442A63}"/>
                  </a:ext>
                </a:extLst>
              </p:cNvPr>
              <p:cNvSpPr txBox="1">
                <a:spLocks noRot="1" noChangeAspect="1" noMove="1" noResize="1" noEditPoints="1" noAdjustHandles="1" noChangeArrowheads="1" noChangeShapeType="1" noTextEdit="1"/>
              </p:cNvSpPr>
              <p:nvPr/>
            </p:nvSpPr>
            <p:spPr>
              <a:xfrm>
                <a:off x="696824" y="4556971"/>
                <a:ext cx="7293150" cy="369332"/>
              </a:xfrm>
              <a:prstGeom prst="rect">
                <a:avLst/>
              </a:prstGeom>
              <a:blipFill>
                <a:blip r:embed="rId5"/>
                <a:stretch>
                  <a:fillRect t="-8333" b="-28333"/>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39C502B1-46ED-642B-09C1-65CD873F823F}"/>
              </a:ext>
            </a:extLst>
          </p:cNvPr>
          <p:cNvSpPr txBox="1"/>
          <p:nvPr/>
        </p:nvSpPr>
        <p:spPr>
          <a:xfrm>
            <a:off x="3346719" y="5216875"/>
            <a:ext cx="1216487" cy="369332"/>
          </a:xfrm>
          <a:prstGeom prst="rect">
            <a:avLst/>
          </a:prstGeom>
          <a:noFill/>
        </p:spPr>
        <p:txBody>
          <a:bodyPr wrap="none" rtlCol="0">
            <a:spAutoFit/>
          </a:bodyPr>
          <a:lstStyle/>
          <a:p>
            <a:r>
              <a:rPr lang="en-US" dirty="0"/>
              <a:t>In general,</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41DB7E5-355A-996E-6CF0-347AB00637F0}"/>
                  </a:ext>
                </a:extLst>
              </p:cNvPr>
              <p:cNvSpPr txBox="1"/>
              <p:nvPr/>
            </p:nvSpPr>
            <p:spPr>
              <a:xfrm>
                <a:off x="2816830" y="5550547"/>
                <a:ext cx="2276264"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𝑚𝑖𝑥</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𝑖</m:t>
                              </m:r>
                            </m:sub>
                          </m:sSub>
                        </m:e>
                      </m:nary>
                    </m:oMath>
                  </m:oMathPara>
                </a14:m>
                <a:endParaRPr lang="en-US" dirty="0"/>
              </a:p>
            </p:txBody>
          </p:sp>
        </mc:Choice>
        <mc:Fallback xmlns="">
          <p:sp>
            <p:nvSpPr>
              <p:cNvPr id="15" name="TextBox 14">
                <a:extLst>
                  <a:ext uri="{FF2B5EF4-FFF2-40B4-BE49-F238E27FC236}">
                    <a16:creationId xmlns:a16="http://schemas.microsoft.com/office/drawing/2014/main" id="{041DB7E5-355A-996E-6CF0-347AB00637F0}"/>
                  </a:ext>
                </a:extLst>
              </p:cNvPr>
              <p:cNvSpPr txBox="1">
                <a:spLocks noRot="1" noChangeAspect="1" noMove="1" noResize="1" noEditPoints="1" noAdjustHandles="1" noChangeArrowheads="1" noChangeShapeType="1" noTextEdit="1"/>
              </p:cNvSpPr>
              <p:nvPr/>
            </p:nvSpPr>
            <p:spPr>
              <a:xfrm>
                <a:off x="2816830" y="5550547"/>
                <a:ext cx="2276264" cy="672235"/>
              </a:xfrm>
              <a:prstGeom prst="rect">
                <a:avLst/>
              </a:prstGeom>
              <a:blipFill>
                <a:blip r:embed="rId6"/>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95A6A07-1978-64A7-377B-45C4F81C6CB8}"/>
              </a:ext>
            </a:extLst>
          </p:cNvPr>
          <p:cNvSpPr txBox="1"/>
          <p:nvPr/>
        </p:nvSpPr>
        <p:spPr>
          <a:xfrm>
            <a:off x="2460674" y="6187122"/>
            <a:ext cx="2988575" cy="369332"/>
          </a:xfrm>
          <a:prstGeom prst="rect">
            <a:avLst/>
          </a:prstGeom>
          <a:noFill/>
        </p:spPr>
        <p:txBody>
          <a:bodyPr wrap="none" rtlCol="0">
            <a:spAutoFit/>
          </a:bodyPr>
          <a:lstStyle/>
          <a:p>
            <a:r>
              <a:rPr lang="en-US" dirty="0"/>
              <a:t>Where M is V, S, U, H, A, or G</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6851ED-9F59-F655-D1D7-A9D2EC72428F}"/>
                  </a:ext>
                </a:extLst>
              </p:cNvPr>
              <p:cNvSpPr txBox="1"/>
              <p:nvPr/>
            </p:nvSpPr>
            <p:spPr>
              <a:xfrm>
                <a:off x="1632753" y="6827387"/>
                <a:ext cx="5421292" cy="378245"/>
              </a:xfrm>
              <a:prstGeom prst="rect">
                <a:avLst/>
              </a:prstGeom>
              <a:noFill/>
            </p:spPr>
            <p:txBody>
              <a:bodyPr wrap="none" rtlCol="0">
                <a:spAutoFit/>
              </a:bodyPr>
              <a:lstStyle/>
              <a:p>
                <a:r>
                  <a:rPr lang="en-US" dirty="0"/>
                  <a:t>If we define</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𝑚𝑖𝑥</m:t>
                        </m:r>
                      </m:sub>
                    </m:sSub>
                  </m:oMath>
                </a14:m>
                <a:r>
                  <a:rPr lang="en-US" dirty="0"/>
                  <a:t> as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𝐸</m:t>
                        </m:r>
                      </m:sup>
                    </m:sSup>
                  </m:oMath>
                </a14:m>
                <a:r>
                  <a:rPr lang="en-US" dirty="0"/>
                  <a:t> and</a:t>
                </a:r>
                <a:r>
                  <a:rPr lang="en-US" dirty="0">
                    <a:ea typeface="Cambria Math" panose="02040503050406030204" pitchFamily="18" charset="0"/>
                  </a:rPr>
                  <a:t> </a:t>
                </a:r>
                <a14:m>
                  <m:oMath xmlns:m="http://schemas.openxmlformats.org/officeDocument/2006/math">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𝑖</m:t>
                            </m:r>
                          </m:sub>
                        </m:sSub>
                      </m:e>
                    </m:nary>
                  </m:oMath>
                </a14:m>
                <a:r>
                  <a:rPr lang="en-US" dirty="0"/>
                  <a:t> as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𝑀</m:t>
                        </m:r>
                      </m:e>
                      <m:sup>
                        <m:r>
                          <a:rPr lang="en-US" b="0" i="1" dirty="0" smtClean="0">
                            <a:latin typeface="Cambria Math" panose="02040503050406030204" pitchFamily="18" charset="0"/>
                          </a:rPr>
                          <m:t>𝑖𝑑</m:t>
                        </m:r>
                      </m:sup>
                    </m:sSup>
                  </m:oMath>
                </a14:m>
                <a:r>
                  <a:rPr lang="en-US" dirty="0"/>
                  <a:t>, we get </a:t>
                </a:r>
              </a:p>
            </p:txBody>
          </p:sp>
        </mc:Choice>
        <mc:Fallback xmlns="">
          <p:sp>
            <p:nvSpPr>
              <p:cNvPr id="17" name="TextBox 16">
                <a:extLst>
                  <a:ext uri="{FF2B5EF4-FFF2-40B4-BE49-F238E27FC236}">
                    <a16:creationId xmlns:a16="http://schemas.microsoft.com/office/drawing/2014/main" id="{C26851ED-9F59-F655-D1D7-A9D2EC72428F}"/>
                  </a:ext>
                </a:extLst>
              </p:cNvPr>
              <p:cNvSpPr txBox="1">
                <a:spLocks noRot="1" noChangeAspect="1" noMove="1" noResize="1" noEditPoints="1" noAdjustHandles="1" noChangeArrowheads="1" noChangeShapeType="1" noTextEdit="1"/>
              </p:cNvSpPr>
              <p:nvPr/>
            </p:nvSpPr>
            <p:spPr>
              <a:xfrm>
                <a:off x="1632753" y="6827387"/>
                <a:ext cx="5421292" cy="378245"/>
              </a:xfrm>
              <a:prstGeom prst="rect">
                <a:avLst/>
              </a:prstGeom>
              <a:blipFill>
                <a:blip r:embed="rId7"/>
                <a:stretch>
                  <a:fillRect l="-1012" t="-114516" b="-1822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E484C1-4C40-5F15-AEA6-881D1FE4CC29}"/>
                  </a:ext>
                </a:extLst>
              </p:cNvPr>
              <p:cNvSpPr txBox="1"/>
              <p:nvPr/>
            </p:nvSpPr>
            <p:spPr>
              <a:xfrm>
                <a:off x="3186417" y="7321006"/>
                <a:ext cx="1537087"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𝐸</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𝑖𝑑</m:t>
                          </m:r>
                        </m:sup>
                      </m:sSup>
                    </m:oMath>
                  </m:oMathPara>
                </a14:m>
                <a:endParaRPr lang="en-US" dirty="0"/>
              </a:p>
            </p:txBody>
          </p:sp>
        </mc:Choice>
        <mc:Fallback xmlns="">
          <p:sp>
            <p:nvSpPr>
              <p:cNvPr id="18" name="TextBox 17">
                <a:extLst>
                  <a:ext uri="{FF2B5EF4-FFF2-40B4-BE49-F238E27FC236}">
                    <a16:creationId xmlns:a16="http://schemas.microsoft.com/office/drawing/2014/main" id="{64E484C1-4C40-5F15-AEA6-881D1FE4CC29}"/>
                  </a:ext>
                </a:extLst>
              </p:cNvPr>
              <p:cNvSpPr txBox="1">
                <a:spLocks noRot="1" noChangeAspect="1" noMove="1" noResize="1" noEditPoints="1" noAdjustHandles="1" noChangeArrowheads="1" noChangeShapeType="1" noTextEdit="1"/>
              </p:cNvSpPr>
              <p:nvPr/>
            </p:nvSpPr>
            <p:spPr>
              <a:xfrm>
                <a:off x="3186417" y="7321006"/>
                <a:ext cx="1537087" cy="285912"/>
              </a:xfrm>
              <a:prstGeom prst="rect">
                <a:avLst/>
              </a:prstGeom>
              <a:blipFill>
                <a:blip r:embed="rId8"/>
                <a:stretch>
                  <a:fillRect l="-3571" t="-6383" r="-1587" b="-6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C7B050A-D10A-2DC3-41DC-F052C4B0AD8F}"/>
                  </a:ext>
                </a:extLst>
              </p:cNvPr>
              <p:cNvSpPr txBox="1"/>
              <p:nvPr/>
            </p:nvSpPr>
            <p:spPr>
              <a:xfrm>
                <a:off x="2660015" y="7692277"/>
                <a:ext cx="2664704" cy="369332"/>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𝐸</m:t>
                        </m:r>
                      </m:sup>
                    </m:sSup>
                  </m:oMath>
                </a14:m>
                <a:r>
                  <a:rPr lang="en-US" dirty="0"/>
                  <a:t>is the excess property</a:t>
                </a:r>
              </a:p>
            </p:txBody>
          </p:sp>
        </mc:Choice>
        <mc:Fallback xmlns="">
          <p:sp>
            <p:nvSpPr>
              <p:cNvPr id="19" name="TextBox 18">
                <a:extLst>
                  <a:ext uri="{FF2B5EF4-FFF2-40B4-BE49-F238E27FC236}">
                    <a16:creationId xmlns:a16="http://schemas.microsoft.com/office/drawing/2014/main" id="{3C7B050A-D10A-2DC3-41DC-F052C4B0AD8F}"/>
                  </a:ext>
                </a:extLst>
              </p:cNvPr>
              <p:cNvSpPr txBox="1">
                <a:spLocks noRot="1" noChangeAspect="1" noMove="1" noResize="1" noEditPoints="1" noAdjustHandles="1" noChangeArrowheads="1" noChangeShapeType="1" noTextEdit="1"/>
              </p:cNvSpPr>
              <p:nvPr/>
            </p:nvSpPr>
            <p:spPr>
              <a:xfrm>
                <a:off x="2660015" y="7692277"/>
                <a:ext cx="2664704" cy="369332"/>
              </a:xfrm>
              <a:prstGeom prst="rect">
                <a:avLst/>
              </a:prstGeom>
              <a:blipFill>
                <a:blip r:embed="rId9"/>
                <a:stretch>
                  <a:fillRect t="-8333" r="-1373" b="-28333"/>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8127D85D-1466-5F5B-C4D1-CC4BED3496F7}"/>
              </a:ext>
            </a:extLst>
          </p:cNvPr>
          <p:cNvSpPr txBox="1"/>
          <p:nvPr/>
        </p:nvSpPr>
        <p:spPr>
          <a:xfrm>
            <a:off x="0" y="8262340"/>
            <a:ext cx="8263929" cy="2031325"/>
          </a:xfrm>
          <a:prstGeom prst="rect">
            <a:avLst/>
          </a:prstGeom>
          <a:noFill/>
        </p:spPr>
        <p:txBody>
          <a:bodyPr wrap="none" rtlCol="0">
            <a:spAutoFit/>
          </a:bodyPr>
          <a:lstStyle/>
          <a:p>
            <a:r>
              <a:rPr lang="en-US" dirty="0"/>
              <a:t>For entropy we need to add another term</a:t>
            </a:r>
          </a:p>
          <a:p>
            <a:pPr marL="285750" indent="-285750">
              <a:buFont typeface="Arial" panose="020B0604020202020204" pitchFamily="34" charset="0"/>
              <a:buChar char="•"/>
            </a:pPr>
            <a:r>
              <a:rPr lang="en-US" dirty="0"/>
              <a:t>This is because adding 2 of the same species together will increase the entropy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applies to functions with entropy as well,</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D74920E-9B56-2F3A-7087-BFA9011FB132}"/>
                  </a:ext>
                </a:extLst>
              </p:cNvPr>
              <p:cNvSpPr txBox="1"/>
              <p:nvPr/>
            </p:nvSpPr>
            <p:spPr>
              <a:xfrm>
                <a:off x="2381573" y="9053797"/>
                <a:ext cx="3221588" cy="6769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𝐸</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ln</m:t>
                              </m:r>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func>
                        </m:e>
                      </m:nary>
                    </m:oMath>
                  </m:oMathPara>
                </a14:m>
                <a:endParaRPr lang="en-US" dirty="0"/>
              </a:p>
            </p:txBody>
          </p:sp>
        </mc:Choice>
        <mc:Fallback xmlns="">
          <p:sp>
            <p:nvSpPr>
              <p:cNvPr id="21" name="TextBox 20">
                <a:extLst>
                  <a:ext uri="{FF2B5EF4-FFF2-40B4-BE49-F238E27FC236}">
                    <a16:creationId xmlns:a16="http://schemas.microsoft.com/office/drawing/2014/main" id="{6D74920E-9B56-2F3A-7087-BFA9011FB132}"/>
                  </a:ext>
                </a:extLst>
              </p:cNvPr>
              <p:cNvSpPr txBox="1">
                <a:spLocks noRot="1" noChangeAspect="1" noMove="1" noResize="1" noEditPoints="1" noAdjustHandles="1" noChangeArrowheads="1" noChangeShapeType="1" noTextEdit="1"/>
              </p:cNvSpPr>
              <p:nvPr/>
            </p:nvSpPr>
            <p:spPr>
              <a:xfrm>
                <a:off x="2381573" y="9053797"/>
                <a:ext cx="3221588" cy="67698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9B2E535-DC1E-4467-4385-A86E55B3A39E}"/>
                  </a:ext>
                </a:extLst>
              </p:cNvPr>
              <p:cNvSpPr txBox="1"/>
              <p:nvPr/>
            </p:nvSpPr>
            <p:spPr>
              <a:xfrm>
                <a:off x="2242215" y="10301611"/>
                <a:ext cx="3425490"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𝐺</m:t>
                          </m:r>
                        </m:e>
                        <m:sup>
                          <m:r>
                            <a:rPr lang="en-US" b="0" i="1" smtClean="0">
                              <a:latin typeface="Cambria Math" panose="02040503050406030204" pitchFamily="18" charset="0"/>
                              <a:ea typeface="Cambria Math" panose="02040503050406030204" pitchFamily="18" charset="0"/>
                            </a:rPr>
                            <m:t>𝐸</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𝑅𝑇</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ln</m:t>
                              </m:r>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func>
                        </m:e>
                      </m:nary>
                    </m:oMath>
                  </m:oMathPara>
                </a14:m>
                <a:endParaRPr lang="en-US" dirty="0"/>
              </a:p>
            </p:txBody>
          </p:sp>
        </mc:Choice>
        <mc:Fallback xmlns="">
          <p:sp>
            <p:nvSpPr>
              <p:cNvPr id="22" name="TextBox 21">
                <a:extLst>
                  <a:ext uri="{FF2B5EF4-FFF2-40B4-BE49-F238E27FC236}">
                    <a16:creationId xmlns:a16="http://schemas.microsoft.com/office/drawing/2014/main" id="{D9B2E535-DC1E-4467-4385-A86E55B3A39E}"/>
                  </a:ext>
                </a:extLst>
              </p:cNvPr>
              <p:cNvSpPr txBox="1">
                <a:spLocks noRot="1" noChangeAspect="1" noMove="1" noResize="1" noEditPoints="1" noAdjustHandles="1" noChangeArrowheads="1" noChangeShapeType="1" noTextEdit="1"/>
              </p:cNvSpPr>
              <p:nvPr/>
            </p:nvSpPr>
            <p:spPr>
              <a:xfrm>
                <a:off x="2242215" y="10301611"/>
                <a:ext cx="3425490" cy="67223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7320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2607F-5E54-8876-0F0D-1A7ACF567AEE}"/>
              </a:ext>
            </a:extLst>
          </p:cNvPr>
          <p:cNvSpPr txBox="1"/>
          <p:nvPr/>
        </p:nvSpPr>
        <p:spPr>
          <a:xfrm>
            <a:off x="0" y="0"/>
            <a:ext cx="5014643" cy="369332"/>
          </a:xfrm>
          <a:prstGeom prst="rect">
            <a:avLst/>
          </a:prstGeom>
          <a:noFill/>
        </p:spPr>
        <p:txBody>
          <a:bodyPr wrap="none" rtlCol="0">
            <a:spAutoFit/>
          </a:bodyPr>
          <a:lstStyle/>
          <a:p>
            <a:r>
              <a:rPr lang="en-US" dirty="0"/>
              <a:t>Mathematical framework for solving for solutions</a:t>
            </a:r>
          </a:p>
        </p:txBody>
      </p:sp>
      <p:sp>
        <p:nvSpPr>
          <p:cNvPr id="3" name="TextBox 2">
            <a:extLst>
              <a:ext uri="{FF2B5EF4-FFF2-40B4-BE49-F238E27FC236}">
                <a16:creationId xmlns:a16="http://schemas.microsoft.com/office/drawing/2014/main" id="{CBFE6459-2BCC-3EFB-C11C-EB6EC7310059}"/>
              </a:ext>
            </a:extLst>
          </p:cNvPr>
          <p:cNvSpPr txBox="1"/>
          <p:nvPr/>
        </p:nvSpPr>
        <p:spPr>
          <a:xfrm>
            <a:off x="0" y="369332"/>
            <a:ext cx="8686800" cy="646331"/>
          </a:xfrm>
          <a:prstGeom prst="rect">
            <a:avLst/>
          </a:prstGeom>
          <a:noFill/>
        </p:spPr>
        <p:txBody>
          <a:bodyPr wrap="square" rtlCol="0">
            <a:spAutoFit/>
          </a:bodyPr>
          <a:lstStyle/>
          <a:p>
            <a:r>
              <a:rPr lang="en-US" dirty="0"/>
              <a:t>Partial Properties: Represent the actual change from the expected property when in a mixture</a:t>
            </a:r>
          </a:p>
        </p:txBody>
      </p:sp>
      <p:pic>
        <p:nvPicPr>
          <p:cNvPr id="5" name="Picture 4">
            <a:extLst>
              <a:ext uri="{FF2B5EF4-FFF2-40B4-BE49-F238E27FC236}">
                <a16:creationId xmlns:a16="http://schemas.microsoft.com/office/drawing/2014/main" id="{546FB634-A2EE-2DA9-6CC4-464EB2158130}"/>
              </a:ext>
            </a:extLst>
          </p:cNvPr>
          <p:cNvPicPr>
            <a:picLocks noChangeAspect="1"/>
          </p:cNvPicPr>
          <p:nvPr/>
        </p:nvPicPr>
        <p:blipFill>
          <a:blip r:embed="rId2"/>
          <a:stretch>
            <a:fillRect/>
          </a:stretch>
        </p:blipFill>
        <p:spPr>
          <a:xfrm>
            <a:off x="2263117" y="792328"/>
            <a:ext cx="3427630" cy="1300741"/>
          </a:xfrm>
          <a:prstGeom prst="rect">
            <a:avLst/>
          </a:prstGeom>
        </p:spPr>
      </p:pic>
      <p:sp>
        <p:nvSpPr>
          <p:cNvPr id="6" name="TextBox 5">
            <a:extLst>
              <a:ext uri="{FF2B5EF4-FFF2-40B4-BE49-F238E27FC236}">
                <a16:creationId xmlns:a16="http://schemas.microsoft.com/office/drawing/2014/main" id="{BDCBEF29-1CB2-0391-9C8D-B19F9AE4B923}"/>
              </a:ext>
            </a:extLst>
          </p:cNvPr>
          <p:cNvSpPr txBox="1"/>
          <p:nvPr/>
        </p:nvSpPr>
        <p:spPr>
          <a:xfrm>
            <a:off x="1" y="2105865"/>
            <a:ext cx="8686800" cy="646331"/>
          </a:xfrm>
          <a:prstGeom prst="rect">
            <a:avLst/>
          </a:prstGeom>
          <a:noFill/>
        </p:spPr>
        <p:txBody>
          <a:bodyPr wrap="square" rtlCol="0">
            <a:spAutoFit/>
          </a:bodyPr>
          <a:lstStyle/>
          <a:p>
            <a:r>
              <a:rPr lang="en-US" i="1" dirty="0"/>
              <a:t>How the actual property changes with respect to the amount of it in the mixture with everything else held constant</a:t>
            </a:r>
          </a:p>
        </p:txBody>
      </p:sp>
      <p:pic>
        <p:nvPicPr>
          <p:cNvPr id="8" name="Picture 7">
            <a:extLst>
              <a:ext uri="{FF2B5EF4-FFF2-40B4-BE49-F238E27FC236}">
                <a16:creationId xmlns:a16="http://schemas.microsoft.com/office/drawing/2014/main" id="{C2A764E5-88FD-0B51-DDB1-0F6BBE9E5A96}"/>
              </a:ext>
            </a:extLst>
          </p:cNvPr>
          <p:cNvPicPr>
            <a:picLocks noChangeAspect="1"/>
          </p:cNvPicPr>
          <p:nvPr/>
        </p:nvPicPr>
        <p:blipFill>
          <a:blip r:embed="rId3"/>
          <a:stretch>
            <a:fillRect/>
          </a:stretch>
        </p:blipFill>
        <p:spPr>
          <a:xfrm>
            <a:off x="1253764" y="2764992"/>
            <a:ext cx="5838521" cy="646331"/>
          </a:xfrm>
          <a:prstGeom prst="rect">
            <a:avLst/>
          </a:prstGeom>
        </p:spPr>
      </p:pic>
      <p:sp>
        <p:nvSpPr>
          <p:cNvPr id="9" name="TextBox 8">
            <a:extLst>
              <a:ext uri="{FF2B5EF4-FFF2-40B4-BE49-F238E27FC236}">
                <a16:creationId xmlns:a16="http://schemas.microsoft.com/office/drawing/2014/main" id="{A06E6230-03D0-E432-6FE0-FB1280710768}"/>
              </a:ext>
            </a:extLst>
          </p:cNvPr>
          <p:cNvSpPr txBox="1"/>
          <p:nvPr/>
        </p:nvSpPr>
        <p:spPr>
          <a:xfrm>
            <a:off x="0" y="3519233"/>
            <a:ext cx="8686800" cy="646330"/>
          </a:xfrm>
          <a:prstGeom prst="rect">
            <a:avLst/>
          </a:prstGeom>
          <a:noFill/>
        </p:spPr>
        <p:txBody>
          <a:bodyPr wrap="square" rtlCol="0">
            <a:spAutoFit/>
          </a:bodyPr>
          <a:lstStyle/>
          <a:p>
            <a:r>
              <a:rPr lang="en-US" dirty="0"/>
              <a:t>These can be hard to represent, because The relationship can change in different ways depending on other factors.</a:t>
            </a:r>
          </a:p>
        </p:txBody>
      </p:sp>
      <p:sp>
        <p:nvSpPr>
          <p:cNvPr id="10" name="TextBox 9">
            <a:extLst>
              <a:ext uri="{FF2B5EF4-FFF2-40B4-BE49-F238E27FC236}">
                <a16:creationId xmlns:a16="http://schemas.microsoft.com/office/drawing/2014/main" id="{BF38FB28-98F7-1E87-1F81-911681D59D09}"/>
              </a:ext>
            </a:extLst>
          </p:cNvPr>
          <p:cNvSpPr txBox="1"/>
          <p:nvPr/>
        </p:nvSpPr>
        <p:spPr>
          <a:xfrm>
            <a:off x="6062133" y="1028459"/>
            <a:ext cx="2235200" cy="646331"/>
          </a:xfrm>
          <a:prstGeom prst="rect">
            <a:avLst/>
          </a:prstGeom>
          <a:noFill/>
        </p:spPr>
        <p:txBody>
          <a:bodyPr wrap="square" rtlCol="0">
            <a:spAutoFit/>
          </a:bodyPr>
          <a:lstStyle/>
          <a:p>
            <a:pPr algn="ctr"/>
            <a:r>
              <a:rPr lang="en-US" dirty="0"/>
              <a:t>Quantities of other substances</a:t>
            </a:r>
          </a:p>
        </p:txBody>
      </p:sp>
      <p:cxnSp>
        <p:nvCxnSpPr>
          <p:cNvPr id="12" name="Straight Arrow Connector 11">
            <a:extLst>
              <a:ext uri="{FF2B5EF4-FFF2-40B4-BE49-F238E27FC236}">
                <a16:creationId xmlns:a16="http://schemas.microsoft.com/office/drawing/2014/main" id="{4DD377F3-7131-7A2F-5F6B-119D4FD54EF6}"/>
              </a:ext>
            </a:extLst>
          </p:cNvPr>
          <p:cNvCxnSpPr/>
          <p:nvPr/>
        </p:nvCxnSpPr>
        <p:spPr>
          <a:xfrm flipH="1">
            <a:off x="5367867" y="1338828"/>
            <a:ext cx="931333" cy="3359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AF506ED-5D67-6E2E-2F4C-FA2218B642C1}"/>
                  </a:ext>
                </a:extLst>
              </p:cNvPr>
              <p:cNvSpPr txBox="1"/>
              <p:nvPr/>
            </p:nvSpPr>
            <p:spPr>
              <a:xfrm>
                <a:off x="47897" y="5342841"/>
                <a:ext cx="8591005" cy="697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𝑛𝑀</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𝑛𝑀</m:t>
                                  </m:r>
                                  <m:r>
                                    <a:rPr lang="en-US" i="1">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den>
                              </m:f>
                            </m:e>
                          </m:d>
                        </m:e>
                        <m:sub>
                          <m:r>
                            <a:rPr lang="en-US" b="0" i="1" smtClean="0">
                              <a:latin typeface="Cambria Math" panose="02040503050406030204" pitchFamily="18" charset="0"/>
                            </a:rPr>
                            <m:t>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sub>
                      </m:sSub>
                      <m:r>
                        <a:rPr lang="en-US" b="0" i="1" smtClean="0">
                          <a:latin typeface="Cambria Math" panose="02040503050406030204" pitchFamily="18" charset="0"/>
                        </a:rPr>
                        <m:t>𝑑𝑇</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𝑛𝑀</m:t>
                                  </m:r>
                                  <m:r>
                                    <a:rPr lang="en-US" i="1">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𝑃</m:t>
                                  </m:r>
                                </m:den>
                              </m:f>
                            </m:e>
                          </m:d>
                        </m:e>
                        <m:sub>
                          <m:r>
                            <a:rPr lang="en-US" b="0" i="1" smtClean="0">
                              <a:latin typeface="Cambria Math" panose="02040503050406030204" pitchFamily="18" charset="0"/>
                            </a:rPr>
                            <m:t>𝑇</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b="0" i="1" smtClean="0">
                          <a:latin typeface="Cambria Math" panose="02040503050406030204" pitchFamily="18" charset="0"/>
                        </a:rPr>
                        <m:t>𝑑𝑃</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𝑛𝑀</m:t>
                                  </m:r>
                                  <m:r>
                                    <a:rPr lang="en-US" i="1">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1</m:t>
                                      </m:r>
                                    </m:sub>
                                  </m:sSub>
                                </m:den>
                              </m:f>
                            </m:e>
                          </m:d>
                        </m:e>
                        <m:sub>
                          <m:r>
                            <a:rPr lang="en-US" b="0" i="1" smtClean="0">
                              <a:latin typeface="Cambria Math" panose="02040503050406030204" pitchFamily="18" charset="0"/>
                            </a:rPr>
                            <m:t>𝑇</m:t>
                          </m:r>
                          <m:r>
                            <a:rPr lang="en-US" i="1">
                              <a:latin typeface="Cambria Math" panose="02040503050406030204" pitchFamily="18" charset="0"/>
                            </a:rPr>
                            <m:t>,</m:t>
                          </m:r>
                          <m:r>
                            <a:rPr lang="en-US" b="0" i="1" smtClean="0">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𝑛𝑀</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e>
                          </m:d>
                        </m:e>
                        <m:sub>
                          <m:r>
                            <a:rPr lang="en-US" b="0" i="1" smtClean="0">
                              <a:latin typeface="Cambria Math" panose="02040503050406030204" pitchFamily="18" charset="0"/>
                            </a:rPr>
                            <m:t>𝑇</m:t>
                          </m:r>
                          <m:r>
                            <a:rPr lang="en-US" i="1">
                              <a:latin typeface="Cambria Math" panose="02040503050406030204" pitchFamily="18" charset="0"/>
                            </a:rPr>
                            <m:t>,</m:t>
                          </m:r>
                          <m:r>
                            <a:rPr lang="en-US" b="0" i="1" smtClean="0">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1</m:t>
                              </m:r>
                            </m:sub>
                          </m:sSub>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m:oMathPara>
                </a14:m>
                <a:endParaRPr lang="en-US" dirty="0"/>
              </a:p>
            </p:txBody>
          </p:sp>
        </mc:Choice>
        <mc:Fallback xmlns="">
          <p:sp>
            <p:nvSpPr>
              <p:cNvPr id="13" name="TextBox 12">
                <a:extLst>
                  <a:ext uri="{FF2B5EF4-FFF2-40B4-BE49-F238E27FC236}">
                    <a16:creationId xmlns:a16="http://schemas.microsoft.com/office/drawing/2014/main" id="{AAF506ED-5D67-6E2E-2F4C-FA2218B642C1}"/>
                  </a:ext>
                </a:extLst>
              </p:cNvPr>
              <p:cNvSpPr txBox="1">
                <a:spLocks noRot="1" noChangeAspect="1" noMove="1" noResize="1" noEditPoints="1" noAdjustHandles="1" noChangeArrowheads="1" noChangeShapeType="1" noTextEdit="1"/>
              </p:cNvSpPr>
              <p:nvPr/>
            </p:nvSpPr>
            <p:spPr>
              <a:xfrm>
                <a:off x="47897" y="5342841"/>
                <a:ext cx="8591005" cy="697755"/>
              </a:xfrm>
              <a:prstGeom prst="rect">
                <a:avLst/>
              </a:prstGeom>
              <a:blipFill>
                <a:blip r:embed="rId4"/>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8B4A5C92-D67A-94DB-E533-B320C6FD1622}"/>
              </a:ext>
            </a:extLst>
          </p:cNvPr>
          <p:cNvSpPr txBox="1"/>
          <p:nvPr/>
        </p:nvSpPr>
        <p:spPr>
          <a:xfrm>
            <a:off x="-78649" y="4316859"/>
            <a:ext cx="8765450" cy="646331"/>
          </a:xfrm>
          <a:prstGeom prst="rect">
            <a:avLst/>
          </a:prstGeom>
          <a:noFill/>
        </p:spPr>
        <p:txBody>
          <a:bodyPr wrap="square" rtlCol="0">
            <a:spAutoFit/>
          </a:bodyPr>
          <a:lstStyle/>
          <a:p>
            <a:r>
              <a:rPr lang="en-US" dirty="0"/>
              <a:t>Representing a change in a property based on the changes of its dependent variables (using a two-substance mixture for simplicity)</a:t>
            </a:r>
          </a:p>
        </p:txBody>
      </p:sp>
      <p:sp>
        <p:nvSpPr>
          <p:cNvPr id="15" name="TextBox 14">
            <a:extLst>
              <a:ext uri="{FF2B5EF4-FFF2-40B4-BE49-F238E27FC236}">
                <a16:creationId xmlns:a16="http://schemas.microsoft.com/office/drawing/2014/main" id="{62652D40-6CFA-140C-300F-6962BBAFAFFA}"/>
              </a:ext>
            </a:extLst>
          </p:cNvPr>
          <p:cNvSpPr txBox="1"/>
          <p:nvPr/>
        </p:nvSpPr>
        <p:spPr>
          <a:xfrm>
            <a:off x="4851399" y="6484467"/>
            <a:ext cx="3230949" cy="369332"/>
          </a:xfrm>
          <a:prstGeom prst="rect">
            <a:avLst/>
          </a:prstGeom>
          <a:noFill/>
        </p:spPr>
        <p:txBody>
          <a:bodyPr wrap="none" rtlCol="0">
            <a:spAutoFit/>
          </a:bodyPr>
          <a:lstStyle/>
          <a:p>
            <a:r>
              <a:rPr lang="en-US" dirty="0"/>
              <a:t>Can be represented as partials</a:t>
            </a:r>
          </a:p>
        </p:txBody>
      </p:sp>
      <p:cxnSp>
        <p:nvCxnSpPr>
          <p:cNvPr id="17" name="Straight Arrow Connector 16">
            <a:extLst>
              <a:ext uri="{FF2B5EF4-FFF2-40B4-BE49-F238E27FC236}">
                <a16:creationId xmlns:a16="http://schemas.microsoft.com/office/drawing/2014/main" id="{6B3FFDE7-2340-FDBF-DC87-0D690FCF01FD}"/>
              </a:ext>
            </a:extLst>
          </p:cNvPr>
          <p:cNvCxnSpPr>
            <a:stCxn id="15" idx="0"/>
          </p:cNvCxnSpPr>
          <p:nvPr/>
        </p:nvCxnSpPr>
        <p:spPr>
          <a:xfrm flipH="1" flipV="1">
            <a:off x="5520267" y="6040596"/>
            <a:ext cx="946607" cy="4438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01612E7-CFBA-0390-9B31-D79F4550BB5B}"/>
              </a:ext>
            </a:extLst>
          </p:cNvPr>
          <p:cNvCxnSpPr>
            <a:stCxn id="15" idx="0"/>
          </p:cNvCxnSpPr>
          <p:nvPr/>
        </p:nvCxnSpPr>
        <p:spPr>
          <a:xfrm flipV="1">
            <a:off x="6466874" y="5914893"/>
            <a:ext cx="712859" cy="569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132A082-7759-24DB-AC78-EBBD97EA95A8}"/>
                  </a:ext>
                </a:extLst>
              </p:cNvPr>
              <p:cNvSpPr txBox="1"/>
              <p:nvPr/>
            </p:nvSpPr>
            <p:spPr>
              <a:xfrm>
                <a:off x="35584" y="7074701"/>
                <a:ext cx="22275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𝑛𝑀</m:t>
                          </m:r>
                        </m:e>
                      </m:d>
                      <m:r>
                        <a:rPr lang="en-US" b="0" i="1" smtClean="0">
                          <a:latin typeface="Cambria Math" panose="02040503050406030204" pitchFamily="18" charset="0"/>
                        </a:rPr>
                        <m:t>=</m:t>
                      </m:r>
                      <m:r>
                        <a:rPr lang="en-US" b="0" i="1" smtClean="0">
                          <a:latin typeface="Cambria Math" panose="02040503050406030204" pitchFamily="18" charset="0"/>
                        </a:rPr>
                        <m:t>𝑛𝑑𝑀</m:t>
                      </m:r>
                      <m:r>
                        <a:rPr lang="en-US" b="0" i="1" smtClean="0">
                          <a:latin typeface="Cambria Math" panose="02040503050406030204" pitchFamily="18" charset="0"/>
                        </a:rPr>
                        <m:t>+</m:t>
                      </m:r>
                      <m:r>
                        <a:rPr lang="en-US" b="0" i="1" smtClean="0">
                          <a:latin typeface="Cambria Math" panose="02040503050406030204" pitchFamily="18" charset="0"/>
                        </a:rPr>
                        <m:t>𝑀𝑑𝑛</m:t>
                      </m:r>
                    </m:oMath>
                  </m:oMathPara>
                </a14:m>
                <a:endParaRPr lang="en-US" dirty="0"/>
              </a:p>
            </p:txBody>
          </p:sp>
        </mc:Choice>
        <mc:Fallback xmlns="">
          <p:sp>
            <p:nvSpPr>
              <p:cNvPr id="20" name="TextBox 19">
                <a:extLst>
                  <a:ext uri="{FF2B5EF4-FFF2-40B4-BE49-F238E27FC236}">
                    <a16:creationId xmlns:a16="http://schemas.microsoft.com/office/drawing/2014/main" id="{D132A082-7759-24DB-AC78-EBBD97EA95A8}"/>
                  </a:ext>
                </a:extLst>
              </p:cNvPr>
              <p:cNvSpPr txBox="1">
                <a:spLocks noRot="1" noChangeAspect="1" noMove="1" noResize="1" noEditPoints="1" noAdjustHandles="1" noChangeArrowheads="1" noChangeShapeType="1" noTextEdit="1"/>
              </p:cNvSpPr>
              <p:nvPr/>
            </p:nvSpPr>
            <p:spPr>
              <a:xfrm>
                <a:off x="35584" y="7074701"/>
                <a:ext cx="2227533" cy="276999"/>
              </a:xfrm>
              <a:prstGeom prst="rect">
                <a:avLst/>
              </a:prstGeom>
              <a:blipFill>
                <a:blip r:embed="rId5"/>
                <a:stretch>
                  <a:fillRect l="-2192" r="-2466"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4573D44-1BEC-57FB-177C-94F2182770AB}"/>
                  </a:ext>
                </a:extLst>
              </p:cNvPr>
              <p:cNvSpPr txBox="1"/>
              <p:nvPr/>
            </p:nvSpPr>
            <p:spPr>
              <a:xfrm>
                <a:off x="2032223" y="7403630"/>
                <a:ext cx="2982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𝑛𝑑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𝑑𝑛</m:t>
                      </m:r>
                    </m:oMath>
                  </m:oMathPara>
                </a14:m>
                <a:endParaRPr lang="en-US" dirty="0"/>
              </a:p>
            </p:txBody>
          </p:sp>
        </mc:Choice>
        <mc:Fallback xmlns="">
          <p:sp>
            <p:nvSpPr>
              <p:cNvPr id="21" name="TextBox 20">
                <a:extLst>
                  <a:ext uri="{FF2B5EF4-FFF2-40B4-BE49-F238E27FC236}">
                    <a16:creationId xmlns:a16="http://schemas.microsoft.com/office/drawing/2014/main" id="{C4573D44-1BEC-57FB-177C-94F2182770AB}"/>
                  </a:ext>
                </a:extLst>
              </p:cNvPr>
              <p:cNvSpPr txBox="1">
                <a:spLocks noRot="1" noChangeAspect="1" noMove="1" noResize="1" noEditPoints="1" noAdjustHandles="1" noChangeArrowheads="1" noChangeShapeType="1" noTextEdit="1"/>
              </p:cNvSpPr>
              <p:nvPr/>
            </p:nvSpPr>
            <p:spPr>
              <a:xfrm>
                <a:off x="2032223" y="7403630"/>
                <a:ext cx="2982420" cy="276999"/>
              </a:xfrm>
              <a:prstGeom prst="rect">
                <a:avLst/>
              </a:prstGeom>
              <a:blipFill>
                <a:blip r:embed="rId6"/>
                <a:stretch>
                  <a:fillRect l="-1633" r="-1429"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D5AC17C-06CF-26C3-EED5-189BB82071AA}"/>
                  </a:ext>
                </a:extLst>
              </p:cNvPr>
              <p:cNvSpPr txBox="1"/>
              <p:nvPr/>
            </p:nvSpPr>
            <p:spPr>
              <a:xfrm>
                <a:off x="5036899" y="6992848"/>
                <a:ext cx="3045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𝑛𝑑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𝑑𝑛</m:t>
                      </m:r>
                    </m:oMath>
                  </m:oMathPara>
                </a14:m>
                <a:endParaRPr lang="en-US" dirty="0"/>
              </a:p>
            </p:txBody>
          </p:sp>
        </mc:Choice>
        <mc:Fallback xmlns="">
          <p:sp>
            <p:nvSpPr>
              <p:cNvPr id="22" name="TextBox 21">
                <a:extLst>
                  <a:ext uri="{FF2B5EF4-FFF2-40B4-BE49-F238E27FC236}">
                    <a16:creationId xmlns:a16="http://schemas.microsoft.com/office/drawing/2014/main" id="{1D5AC17C-06CF-26C3-EED5-189BB82071AA}"/>
                  </a:ext>
                </a:extLst>
              </p:cNvPr>
              <p:cNvSpPr txBox="1">
                <a:spLocks noRot="1" noChangeAspect="1" noMove="1" noResize="1" noEditPoints="1" noAdjustHandles="1" noChangeArrowheads="1" noChangeShapeType="1" noTextEdit="1"/>
              </p:cNvSpPr>
              <p:nvPr/>
            </p:nvSpPr>
            <p:spPr>
              <a:xfrm>
                <a:off x="5036899" y="6992848"/>
                <a:ext cx="3045449" cy="276999"/>
              </a:xfrm>
              <a:prstGeom prst="rect">
                <a:avLst/>
              </a:prstGeom>
              <a:blipFill>
                <a:blip r:embed="rId7"/>
                <a:stretch>
                  <a:fillRect l="-800" r="-800" b="-15217"/>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44C3B17B-F21E-9EFE-A692-AC86655347DB}"/>
              </a:ext>
            </a:extLst>
          </p:cNvPr>
          <p:cNvSpPr txBox="1"/>
          <p:nvPr/>
        </p:nvSpPr>
        <p:spPr>
          <a:xfrm>
            <a:off x="0" y="7887904"/>
            <a:ext cx="5581528" cy="369332"/>
          </a:xfrm>
          <a:prstGeom prst="rect">
            <a:avLst/>
          </a:prstGeom>
          <a:noFill/>
        </p:spPr>
        <p:txBody>
          <a:bodyPr wrap="none" rtlCol="0">
            <a:spAutoFit/>
          </a:bodyPr>
          <a:lstStyle/>
          <a:p>
            <a:r>
              <a:rPr lang="en-US" dirty="0"/>
              <a:t>Combining all these equations ans inserting partials…</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8A44F3-9E58-3E99-7F6E-3F9D6B733BD7}"/>
                  </a:ext>
                </a:extLst>
              </p:cNvPr>
              <p:cNvSpPr txBox="1"/>
              <p:nvPr/>
            </p:nvSpPr>
            <p:spPr>
              <a:xfrm>
                <a:off x="-414486" y="8354886"/>
                <a:ext cx="9515769" cy="6104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𝑛𝑑𝑀</m:t>
                      </m:r>
                      <m:r>
                        <a:rPr lang="en-US" sz="1600" i="1" smtClean="0">
                          <a:latin typeface="Cambria Math" panose="02040503050406030204" pitchFamily="18" charset="0"/>
                        </a:rPr>
                        <m:t>+</m:t>
                      </m:r>
                      <m:r>
                        <a:rPr lang="en-US" sz="1600" i="1" smtClean="0">
                          <a:latin typeface="Cambria Math" panose="02040503050406030204" pitchFamily="18" charset="0"/>
                        </a:rPr>
                        <m:t>𝑀𝑑𝑛</m:t>
                      </m:r>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𝑛𝑀</m:t>
                                  </m:r>
                                  <m:r>
                                    <a:rPr lang="en-US" sz="1600" i="1">
                                      <a:latin typeface="Cambria Math" panose="02040503050406030204" pitchFamily="18" charset="0"/>
                                      <a:ea typeface="Cambria Math" panose="02040503050406030204" pitchFamily="18" charset="0"/>
                                    </a:rPr>
                                    <m:t>)</m:t>
                                  </m:r>
                                </m:num>
                                <m:den>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𝑇</m:t>
                                  </m:r>
                                </m:den>
                              </m:f>
                            </m:e>
                          </m:d>
                        </m:e>
                        <m:sub>
                          <m:r>
                            <a:rPr lang="en-US" sz="1600" i="1">
                              <a:latin typeface="Cambria Math" panose="02040503050406030204" pitchFamily="18" charset="0"/>
                            </a:rPr>
                            <m:t>𝑃</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2</m:t>
                              </m:r>
                            </m:sub>
                          </m:sSub>
                        </m:sub>
                      </m:sSub>
                      <m:r>
                        <a:rPr lang="en-US" sz="1600" i="1">
                          <a:latin typeface="Cambria Math" panose="02040503050406030204" pitchFamily="18" charset="0"/>
                        </a:rPr>
                        <m:t>𝑑𝑇</m:t>
                      </m:r>
                      <m:r>
                        <a:rPr lang="en-US" sz="1600" i="1">
                          <a:latin typeface="Cambria Math" panose="02040503050406030204" pitchFamily="18" charset="0"/>
                        </a:rPr>
                        <m:t>+</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𝑛𝑀</m:t>
                                  </m:r>
                                  <m:r>
                                    <a:rPr lang="en-US" sz="1600" i="1">
                                      <a:latin typeface="Cambria Math" panose="02040503050406030204" pitchFamily="18" charset="0"/>
                                      <a:ea typeface="Cambria Math" panose="02040503050406030204" pitchFamily="18" charset="0"/>
                                    </a:rPr>
                                    <m:t>)</m:t>
                                  </m:r>
                                </m:num>
                                <m:den>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𝑃</m:t>
                                  </m:r>
                                </m:den>
                              </m:f>
                            </m:e>
                          </m:d>
                        </m:e>
                        <m:sub>
                          <m:r>
                            <a:rPr lang="en-US" sz="1600" i="1">
                              <a:latin typeface="Cambria Math" panose="02040503050406030204" pitchFamily="18" charset="0"/>
                            </a:rPr>
                            <m:t>𝑇</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2</m:t>
                              </m:r>
                            </m:sub>
                          </m:sSub>
                        </m:sub>
                      </m:sSub>
                      <m:r>
                        <a:rPr lang="en-US" sz="1600" b="0" i="1" smtClean="0">
                          <a:latin typeface="Cambria Math" panose="02040503050406030204" pitchFamily="18" charset="0"/>
                        </a:rPr>
                        <m:t>𝑑𝑃</m:t>
                      </m:r>
                      <m:r>
                        <a:rPr lang="en-US" sz="1600" b="0" i="1" smtClean="0">
                          <a:latin typeface="Cambria Math" panose="02040503050406030204" pitchFamily="18" charset="0"/>
                        </a:rPr>
                        <m:t>+</m:t>
                      </m:r>
                      <m:r>
                        <a:rPr lang="en-US" sz="1600" i="1">
                          <a:latin typeface="Cambria Math" panose="02040503050406030204" pitchFamily="18" charset="0"/>
                        </a:rPr>
                        <m:t>𝑛</m:t>
                      </m:r>
                      <m:acc>
                        <m:accPr>
                          <m:chr m:val="̅"/>
                          <m:ctrlPr>
                            <a:rPr lang="en-US" sz="1600" i="1" smtClean="0">
                              <a:latin typeface="Cambria Math" panose="02040503050406030204" pitchFamily="18" charset="0"/>
                            </a:rPr>
                          </m:ctrlPr>
                        </m:acc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m:t>
                              </m:r>
                            </m:sub>
                          </m:sSub>
                        </m:e>
                      </m:acc>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i="1">
                                  <a:latin typeface="Cambria Math" panose="02040503050406030204" pitchFamily="18" charset="0"/>
                                </a:rPr>
                                <m:t>𝑀</m:t>
                              </m:r>
                            </m:e>
                            <m:sub>
                              <m:r>
                                <a:rPr lang="en-US" sz="1600" b="0" i="1" smtClean="0">
                                  <a:latin typeface="Cambria Math" panose="02040503050406030204" pitchFamily="18" charset="0"/>
                                </a:rPr>
                                <m:t>1</m:t>
                              </m:r>
                            </m:sub>
                          </m:sSub>
                        </m:e>
                      </m:acc>
                      <m:r>
                        <a:rPr lang="en-US" sz="1600" i="1">
                          <a:latin typeface="Cambria Math" panose="02040503050406030204" pitchFamily="18" charset="0"/>
                        </a:rPr>
                        <m:t>𝑑𝑛</m:t>
                      </m:r>
                      <m:r>
                        <a:rPr lang="en-US" sz="1600" b="0" i="1" smtClean="0">
                          <a:latin typeface="Cambria Math" panose="02040503050406030204" pitchFamily="18" charset="0"/>
                        </a:rPr>
                        <m:t>+</m:t>
                      </m:r>
                      <m:r>
                        <a:rPr lang="en-US" sz="1600" i="1">
                          <a:latin typeface="Cambria Math" panose="02040503050406030204" pitchFamily="18" charset="0"/>
                        </a:rPr>
                        <m:t>𝑛</m:t>
                      </m:r>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i="1">
                                  <a:latin typeface="Cambria Math" panose="02040503050406030204" pitchFamily="18" charset="0"/>
                                </a:rPr>
                                <m:t>𝑀</m:t>
                              </m:r>
                            </m:e>
                            <m:sub>
                              <m:r>
                                <a:rPr lang="en-US" sz="1600" b="0" i="1" smtClean="0">
                                  <a:latin typeface="Cambria Math" panose="02040503050406030204" pitchFamily="18" charset="0"/>
                                </a:rPr>
                                <m:t>2</m:t>
                              </m:r>
                            </m:sub>
                          </m:sSub>
                        </m:e>
                      </m:acc>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i="1">
                                  <a:latin typeface="Cambria Math" panose="02040503050406030204" pitchFamily="18" charset="0"/>
                                </a:rPr>
                                <m:t>𝑀</m:t>
                              </m:r>
                            </m:e>
                            <m:sub>
                              <m:r>
                                <a:rPr lang="en-US" sz="1600" b="0" i="1" smtClean="0">
                                  <a:latin typeface="Cambria Math" panose="02040503050406030204" pitchFamily="18" charset="0"/>
                                </a:rPr>
                                <m:t>2</m:t>
                              </m:r>
                            </m:sub>
                          </m:sSub>
                        </m:e>
                      </m:acc>
                      <m:r>
                        <a:rPr lang="en-US" sz="1600" i="1">
                          <a:latin typeface="Cambria Math" panose="02040503050406030204" pitchFamily="18" charset="0"/>
                        </a:rPr>
                        <m:t>𝑑𝑛</m:t>
                      </m:r>
                    </m:oMath>
                  </m:oMathPara>
                </a14:m>
                <a:endParaRPr lang="en-US" sz="1600" dirty="0"/>
              </a:p>
            </p:txBody>
          </p:sp>
        </mc:Choice>
        <mc:Fallback xmlns="">
          <p:sp>
            <p:nvSpPr>
              <p:cNvPr id="24" name="TextBox 23">
                <a:extLst>
                  <a:ext uri="{FF2B5EF4-FFF2-40B4-BE49-F238E27FC236}">
                    <a16:creationId xmlns:a16="http://schemas.microsoft.com/office/drawing/2014/main" id="{698A44F3-9E58-3E99-7F6E-3F9D6B733BD7}"/>
                  </a:ext>
                </a:extLst>
              </p:cNvPr>
              <p:cNvSpPr txBox="1">
                <a:spLocks noRot="1" noChangeAspect="1" noMove="1" noResize="1" noEditPoints="1" noAdjustHandles="1" noChangeArrowheads="1" noChangeShapeType="1" noTextEdit="1"/>
              </p:cNvSpPr>
              <p:nvPr/>
            </p:nvSpPr>
            <p:spPr>
              <a:xfrm>
                <a:off x="-414486" y="8354886"/>
                <a:ext cx="9515769" cy="61042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7253FFC-573D-5F5A-3F54-EC80156660F5}"/>
                  </a:ext>
                </a:extLst>
              </p:cNvPr>
              <p:cNvSpPr txBox="1"/>
              <p:nvPr/>
            </p:nvSpPr>
            <p:spPr>
              <a:xfrm>
                <a:off x="0" y="8965310"/>
                <a:ext cx="4278672" cy="369332"/>
              </a:xfrm>
              <a:prstGeom prst="rect">
                <a:avLst/>
              </a:prstGeom>
              <a:noFill/>
            </p:spPr>
            <p:txBody>
              <a:bodyPr wrap="none" rtlCol="0">
                <a:spAutoFit/>
              </a:bodyPr>
              <a:lstStyle/>
              <a:p>
                <a:r>
                  <a:rPr lang="en-US" dirty="0"/>
                  <a:t>Consolidating terms into </a:t>
                </a:r>
                <a14:m>
                  <m:oMath xmlns:m="http://schemas.openxmlformats.org/officeDocument/2006/math">
                    <m:r>
                      <a:rPr lang="en-US" b="0" i="1" smtClean="0">
                        <a:latin typeface="Cambria Math" panose="02040503050406030204" pitchFamily="18" charset="0"/>
                      </a:rPr>
                      <m:t>𝑛</m:t>
                    </m:r>
                  </m:oMath>
                </a14:m>
                <a:r>
                  <a:rPr lang="en-US" dirty="0"/>
                  <a:t> and </a:t>
                </a:r>
                <a14:m>
                  <m:oMath xmlns:m="http://schemas.openxmlformats.org/officeDocument/2006/math">
                    <m:r>
                      <a:rPr lang="en-US" b="0" i="1" smtClean="0">
                        <a:latin typeface="Cambria Math" panose="02040503050406030204" pitchFamily="18" charset="0"/>
                      </a:rPr>
                      <m:t>𝑑𝑛</m:t>
                    </m:r>
                  </m:oMath>
                </a14:m>
                <a:r>
                  <a:rPr lang="en-US" dirty="0"/>
                  <a:t> camps</a:t>
                </a:r>
              </a:p>
            </p:txBody>
          </p:sp>
        </mc:Choice>
        <mc:Fallback xmlns="">
          <p:sp>
            <p:nvSpPr>
              <p:cNvPr id="25" name="TextBox 24">
                <a:extLst>
                  <a:ext uri="{FF2B5EF4-FFF2-40B4-BE49-F238E27FC236}">
                    <a16:creationId xmlns:a16="http://schemas.microsoft.com/office/drawing/2014/main" id="{C7253FFC-573D-5F5A-3F54-EC80156660F5}"/>
                  </a:ext>
                </a:extLst>
              </p:cNvPr>
              <p:cNvSpPr txBox="1">
                <a:spLocks noRot="1" noChangeAspect="1" noMove="1" noResize="1" noEditPoints="1" noAdjustHandles="1" noChangeArrowheads="1" noChangeShapeType="1" noTextEdit="1"/>
              </p:cNvSpPr>
              <p:nvPr/>
            </p:nvSpPr>
            <p:spPr>
              <a:xfrm>
                <a:off x="0" y="8965310"/>
                <a:ext cx="4278672" cy="369332"/>
              </a:xfrm>
              <a:prstGeom prst="rect">
                <a:avLst/>
              </a:prstGeom>
              <a:blipFill>
                <a:blip r:embed="rId9"/>
                <a:stretch>
                  <a:fillRect l="-1140" t="-8333" r="-285" b="-2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7C5FF9E7-D48A-E7B1-EDAE-617DF42E7AB3}"/>
                  </a:ext>
                </a:extLst>
              </p:cNvPr>
              <p:cNvSpPr txBox="1"/>
              <p:nvPr/>
            </p:nvSpPr>
            <p:spPr>
              <a:xfrm>
                <a:off x="2397" y="9441419"/>
                <a:ext cx="8703408" cy="737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𝑑𝑀</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den>
                                  </m:f>
                                </m:e>
                              </m:d>
                            </m:e>
                            <m:sub>
                              <m:r>
                                <a:rPr lang="en-US" i="1">
                                  <a:latin typeface="Cambria Math" panose="02040503050406030204" pitchFamily="18" charset="0"/>
                                </a:rPr>
                                <m:t>𝑃</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𝑑𝑇</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en>
                                  </m:f>
                                </m:e>
                              </m:d>
                            </m:e>
                            <m:sub>
                              <m:r>
                                <a:rPr lang="en-US" i="1">
                                  <a:latin typeface="Cambria Math" panose="02040503050406030204" pitchFamily="18" charset="0"/>
                                </a:rPr>
                                <m:t>𝑇</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𝑑𝑃</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e>
                          </m:acc>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e>
                          </m:acc>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0" i="1" smtClean="0">
                          <a:latin typeface="Cambria Math" panose="02040503050406030204" pitchFamily="18" charset="0"/>
                        </a:rPr>
                        <m:t>𝑛</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𝑀</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e>
                          </m:acc>
                        </m:e>
                      </m:d>
                      <m:r>
                        <a:rPr lang="en-US" b="0" i="1" smtClean="0">
                          <a:latin typeface="Cambria Math" panose="02040503050406030204" pitchFamily="18" charset="0"/>
                        </a:rPr>
                        <m:t>𝑑𝑛</m:t>
                      </m:r>
                      <m:r>
                        <a:rPr lang="en-US" b="0" i="1" smtClean="0">
                          <a:latin typeface="Cambria Math" panose="02040503050406030204" pitchFamily="18" charset="0"/>
                        </a:rPr>
                        <m:t>=0</m:t>
                      </m:r>
                    </m:oMath>
                  </m:oMathPara>
                </a14:m>
                <a:endParaRPr lang="en-US" dirty="0"/>
              </a:p>
            </p:txBody>
          </p:sp>
        </mc:Choice>
        <mc:Fallback>
          <p:sp>
            <p:nvSpPr>
              <p:cNvPr id="26" name="TextBox 25">
                <a:extLst>
                  <a:ext uri="{FF2B5EF4-FFF2-40B4-BE49-F238E27FC236}">
                    <a16:creationId xmlns:a16="http://schemas.microsoft.com/office/drawing/2014/main" id="{7C5FF9E7-D48A-E7B1-EDAE-617DF42E7AB3}"/>
                  </a:ext>
                </a:extLst>
              </p:cNvPr>
              <p:cNvSpPr txBox="1">
                <a:spLocks noRot="1" noChangeAspect="1" noMove="1" noResize="1" noEditPoints="1" noAdjustHandles="1" noChangeArrowheads="1" noChangeShapeType="1" noTextEdit="1"/>
              </p:cNvSpPr>
              <p:nvPr/>
            </p:nvSpPr>
            <p:spPr>
              <a:xfrm>
                <a:off x="2397" y="9441419"/>
                <a:ext cx="8703408" cy="73770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D82E166-24D6-709E-81F0-3CF4C2744451}"/>
                  </a:ext>
                </a:extLst>
              </p:cNvPr>
              <p:cNvSpPr txBox="1"/>
              <p:nvPr/>
            </p:nvSpPr>
            <p:spPr>
              <a:xfrm>
                <a:off x="0" y="10420677"/>
                <a:ext cx="4216860" cy="369332"/>
              </a:xfrm>
              <a:prstGeom prst="rect">
                <a:avLst/>
              </a:prstGeom>
              <a:noFill/>
            </p:spPr>
            <p:txBody>
              <a:bodyPr wrap="none" rtlCol="0">
                <a:spAutoFit/>
              </a:bodyPr>
              <a:lstStyle/>
              <a:p>
                <a:r>
                  <a:rPr lang="en-US" dirty="0"/>
                  <a:t>Since </a:t>
                </a:r>
                <a14:m>
                  <m:oMath xmlns:m="http://schemas.openxmlformats.org/officeDocument/2006/math">
                    <m:r>
                      <a:rPr lang="en-US" b="0" i="1" smtClean="0">
                        <a:latin typeface="Cambria Math" panose="02040503050406030204" pitchFamily="18" charset="0"/>
                      </a:rPr>
                      <m:t>𝑛</m:t>
                    </m:r>
                  </m:oMath>
                </a14:m>
                <a:r>
                  <a:rPr lang="en-US" dirty="0"/>
                  <a:t> and </a:t>
                </a:r>
                <a14:m>
                  <m:oMath xmlns:m="http://schemas.openxmlformats.org/officeDocument/2006/math">
                    <m:r>
                      <a:rPr lang="en-US" b="0" i="1" smtClean="0">
                        <a:latin typeface="Cambria Math" panose="02040503050406030204" pitchFamily="18" charset="0"/>
                      </a:rPr>
                      <m:t>𝑑𝑛</m:t>
                    </m:r>
                  </m:oMath>
                </a14:m>
                <a:r>
                  <a:rPr lang="en-US" dirty="0"/>
                  <a:t> don’t rely on each other…</a:t>
                </a:r>
              </a:p>
            </p:txBody>
          </p:sp>
        </mc:Choice>
        <mc:Fallback>
          <p:sp>
            <p:nvSpPr>
              <p:cNvPr id="4" name="TextBox 3">
                <a:extLst>
                  <a:ext uri="{FF2B5EF4-FFF2-40B4-BE49-F238E27FC236}">
                    <a16:creationId xmlns:a16="http://schemas.microsoft.com/office/drawing/2014/main" id="{9D82E166-24D6-709E-81F0-3CF4C2744451}"/>
                  </a:ext>
                </a:extLst>
              </p:cNvPr>
              <p:cNvSpPr txBox="1">
                <a:spLocks noRot="1" noChangeAspect="1" noMove="1" noResize="1" noEditPoints="1" noAdjustHandles="1" noChangeArrowheads="1" noChangeShapeType="1" noTextEdit="1"/>
              </p:cNvSpPr>
              <p:nvPr/>
            </p:nvSpPr>
            <p:spPr>
              <a:xfrm>
                <a:off x="0" y="10420677"/>
                <a:ext cx="4216860" cy="369332"/>
              </a:xfrm>
              <a:prstGeom prst="rect">
                <a:avLst/>
              </a:prstGeom>
              <a:blipFill>
                <a:blip r:embed="rId11"/>
                <a:stretch>
                  <a:fillRect l="-1156" t="-6557" r="-434"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A136842-5200-095C-87A7-F1B54325514D}"/>
                  </a:ext>
                </a:extLst>
              </p:cNvPr>
              <p:cNvSpPr txBox="1"/>
              <p:nvPr/>
            </p:nvSpPr>
            <p:spPr>
              <a:xfrm>
                <a:off x="1034047" y="11031565"/>
                <a:ext cx="2548652" cy="369332"/>
              </a:xfrm>
              <a:prstGeom prst="rect">
                <a:avLst/>
              </a:prstGeom>
              <a:noFill/>
              <a:ln>
                <a:noFill/>
              </a:ln>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𝑀</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2</m:t>
                              </m:r>
                            </m:sub>
                          </m:sSub>
                        </m:e>
                      </m:acc>
                    </m:oMath>
                  </m:oMathPara>
                </a14:m>
                <a:endParaRPr lang="en-US" sz="2400" dirty="0"/>
              </a:p>
            </p:txBody>
          </p:sp>
        </mc:Choice>
        <mc:Fallback>
          <p:sp>
            <p:nvSpPr>
              <p:cNvPr id="7" name="TextBox 6">
                <a:extLst>
                  <a:ext uri="{FF2B5EF4-FFF2-40B4-BE49-F238E27FC236}">
                    <a16:creationId xmlns:a16="http://schemas.microsoft.com/office/drawing/2014/main" id="{3A136842-5200-095C-87A7-F1B54325514D}"/>
                  </a:ext>
                </a:extLst>
              </p:cNvPr>
              <p:cNvSpPr txBox="1">
                <a:spLocks noRot="1" noChangeAspect="1" noMove="1" noResize="1" noEditPoints="1" noAdjustHandles="1" noChangeArrowheads="1" noChangeShapeType="1" noTextEdit="1"/>
              </p:cNvSpPr>
              <p:nvPr/>
            </p:nvSpPr>
            <p:spPr>
              <a:xfrm>
                <a:off x="1034047" y="11031565"/>
                <a:ext cx="2548652" cy="369332"/>
              </a:xfrm>
              <a:prstGeom prst="rect">
                <a:avLst/>
              </a:prstGeom>
              <a:blipFill>
                <a:blip r:embed="rId12"/>
                <a:stretch>
                  <a:fillRect l="-957" b="-15000"/>
                </a:stretch>
              </a:blipFill>
              <a:ln>
                <a:no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9C8B9415-9455-956B-04F6-4DBEA382018E}"/>
              </a:ext>
            </a:extLst>
          </p:cNvPr>
          <p:cNvCxnSpPr>
            <a:stCxn id="7" idx="3"/>
          </p:cNvCxnSpPr>
          <p:nvPr/>
        </p:nvCxnSpPr>
        <p:spPr>
          <a:xfrm>
            <a:off x="3582699" y="11216231"/>
            <a:ext cx="10062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6494F13-A3CB-7F93-04C8-A5CC4DA14A69}"/>
                  </a:ext>
                </a:extLst>
              </p:cNvPr>
              <p:cNvSpPr txBox="1"/>
              <p:nvPr/>
            </p:nvSpPr>
            <p:spPr>
              <a:xfrm>
                <a:off x="4588933" y="10885290"/>
                <a:ext cx="1349216"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𝑖</m:t>
                              </m:r>
                            </m:sub>
                          </m:sSub>
                        </m:e>
                      </m:nary>
                    </m:oMath>
                  </m:oMathPara>
                </a14:m>
                <a:endParaRPr lang="en-US" dirty="0"/>
              </a:p>
            </p:txBody>
          </p:sp>
        </mc:Choice>
        <mc:Fallback>
          <p:sp>
            <p:nvSpPr>
              <p:cNvPr id="18" name="TextBox 17">
                <a:extLst>
                  <a:ext uri="{FF2B5EF4-FFF2-40B4-BE49-F238E27FC236}">
                    <a16:creationId xmlns:a16="http://schemas.microsoft.com/office/drawing/2014/main" id="{D6494F13-A3CB-7F93-04C8-A5CC4DA14A69}"/>
                  </a:ext>
                </a:extLst>
              </p:cNvPr>
              <p:cNvSpPr txBox="1">
                <a:spLocks noRot="1" noChangeAspect="1" noMove="1" noResize="1" noEditPoints="1" noAdjustHandles="1" noChangeArrowheads="1" noChangeShapeType="1" noTextEdit="1"/>
              </p:cNvSpPr>
              <p:nvPr/>
            </p:nvSpPr>
            <p:spPr>
              <a:xfrm>
                <a:off x="4588933" y="10885290"/>
                <a:ext cx="1349216" cy="672235"/>
              </a:xfrm>
              <a:prstGeom prst="rect">
                <a:avLst/>
              </a:prstGeom>
              <a:blipFill>
                <a:blip r:embed="rId13"/>
                <a:stretch>
                  <a:fillRect/>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44016EDD-C4B2-1D5D-0ADD-39E7ACFE41A3}"/>
              </a:ext>
            </a:extLst>
          </p:cNvPr>
          <p:cNvSpPr/>
          <p:nvPr/>
        </p:nvSpPr>
        <p:spPr>
          <a:xfrm>
            <a:off x="1034048" y="10790009"/>
            <a:ext cx="5028086" cy="85327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323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11404-D67D-0CDE-0B6F-911012C1ADB1}"/>
              </a:ext>
            </a:extLst>
          </p:cNvPr>
          <p:cNvSpPr txBox="1"/>
          <p:nvPr/>
        </p:nvSpPr>
        <p:spPr>
          <a:xfrm>
            <a:off x="0" y="0"/>
            <a:ext cx="3849131" cy="369332"/>
          </a:xfrm>
          <a:prstGeom prst="rect">
            <a:avLst/>
          </a:prstGeom>
          <a:noFill/>
        </p:spPr>
        <p:txBody>
          <a:bodyPr wrap="none" rtlCol="0">
            <a:spAutoFit/>
          </a:bodyPr>
          <a:lstStyle/>
          <a:p>
            <a:r>
              <a:rPr lang="en-US" dirty="0"/>
              <a:t>Also, from the consolidated function: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5E806CF-F762-F153-9F86-FFF9AF2B0926}"/>
                  </a:ext>
                </a:extLst>
              </p:cNvPr>
              <p:cNvSpPr txBox="1"/>
              <p:nvPr/>
            </p:nvSpPr>
            <p:spPr>
              <a:xfrm>
                <a:off x="931333" y="491065"/>
                <a:ext cx="5449825" cy="6866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𝑑𝑀</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den>
                              </m:f>
                            </m:e>
                          </m:d>
                        </m:e>
                        <m:sub>
                          <m:r>
                            <a:rPr lang="en-US" i="1">
                              <a:latin typeface="Cambria Math" panose="02040503050406030204" pitchFamily="18" charset="0"/>
                            </a:rPr>
                            <m:t>𝑃</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𝑑𝑇</m:t>
                      </m:r>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en>
                              </m:f>
                            </m:e>
                          </m:d>
                        </m:e>
                        <m:sub>
                          <m:r>
                            <a:rPr lang="en-US" i="1">
                              <a:latin typeface="Cambria Math" panose="02040503050406030204" pitchFamily="18" charset="0"/>
                            </a:rPr>
                            <m:t>𝑇</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𝑑𝑃</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e>
                      </m:acc>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e>
                      </m:acc>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dirty="0"/>
              </a:p>
            </p:txBody>
          </p:sp>
        </mc:Choice>
        <mc:Fallback>
          <p:sp>
            <p:nvSpPr>
              <p:cNvPr id="3" name="TextBox 2">
                <a:extLst>
                  <a:ext uri="{FF2B5EF4-FFF2-40B4-BE49-F238E27FC236}">
                    <a16:creationId xmlns:a16="http://schemas.microsoft.com/office/drawing/2014/main" id="{D5E806CF-F762-F153-9F86-FFF9AF2B0926}"/>
                  </a:ext>
                </a:extLst>
              </p:cNvPr>
              <p:cNvSpPr txBox="1">
                <a:spLocks noRot="1" noChangeAspect="1" noMove="1" noResize="1" noEditPoints="1" noAdjustHandles="1" noChangeArrowheads="1" noChangeShapeType="1" noTextEdit="1"/>
              </p:cNvSpPr>
              <p:nvPr/>
            </p:nvSpPr>
            <p:spPr>
              <a:xfrm>
                <a:off x="931333" y="491065"/>
                <a:ext cx="5449825" cy="686663"/>
              </a:xfrm>
              <a:prstGeom prst="rect">
                <a:avLst/>
              </a:prstGeom>
              <a:blipFill>
                <a:blip r:embed="rId2"/>
                <a:stretch>
                  <a:fillRect b="-89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D5BDE-07DD-5A77-8612-3E585A0BB148}"/>
              </a:ext>
            </a:extLst>
          </p:cNvPr>
          <p:cNvSpPr txBox="1"/>
          <p:nvPr/>
        </p:nvSpPr>
        <p:spPr>
          <a:xfrm>
            <a:off x="270933" y="1591733"/>
            <a:ext cx="2742867" cy="369332"/>
          </a:xfrm>
          <a:prstGeom prst="rect">
            <a:avLst/>
          </a:prstGeom>
          <a:noFill/>
        </p:spPr>
        <p:txBody>
          <a:bodyPr wrap="none" rtlCol="0">
            <a:spAutoFit/>
          </a:bodyPr>
          <a:lstStyle/>
          <a:p>
            <a:r>
              <a:rPr lang="en-US" dirty="0"/>
              <a:t>By taking the derivative of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4474105-ADAC-368F-F701-2C6FCE1076FF}"/>
                  </a:ext>
                </a:extLst>
              </p:cNvPr>
              <p:cNvSpPr txBox="1"/>
              <p:nvPr/>
            </p:nvSpPr>
            <p:spPr>
              <a:xfrm>
                <a:off x="3069074" y="1591733"/>
                <a:ext cx="2548652" cy="369332"/>
              </a:xfrm>
              <a:prstGeom prst="rect">
                <a:avLst/>
              </a:prstGeom>
              <a:noFill/>
              <a:ln>
                <a:noFill/>
              </a:ln>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𝑀</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2</m:t>
                              </m:r>
                            </m:sub>
                          </m:sSub>
                        </m:e>
                      </m:acc>
                    </m:oMath>
                  </m:oMathPara>
                </a14:m>
                <a:endParaRPr lang="en-US" sz="2400" dirty="0"/>
              </a:p>
            </p:txBody>
          </p:sp>
        </mc:Choice>
        <mc:Fallback>
          <p:sp>
            <p:nvSpPr>
              <p:cNvPr id="5" name="TextBox 4">
                <a:extLst>
                  <a:ext uri="{FF2B5EF4-FFF2-40B4-BE49-F238E27FC236}">
                    <a16:creationId xmlns:a16="http://schemas.microsoft.com/office/drawing/2014/main" id="{54474105-ADAC-368F-F701-2C6FCE1076FF}"/>
                  </a:ext>
                </a:extLst>
              </p:cNvPr>
              <p:cNvSpPr txBox="1">
                <a:spLocks noRot="1" noChangeAspect="1" noMove="1" noResize="1" noEditPoints="1" noAdjustHandles="1" noChangeArrowheads="1" noChangeShapeType="1" noTextEdit="1"/>
              </p:cNvSpPr>
              <p:nvPr/>
            </p:nvSpPr>
            <p:spPr>
              <a:xfrm>
                <a:off x="3069074" y="1591733"/>
                <a:ext cx="2548652" cy="369332"/>
              </a:xfrm>
              <a:prstGeom prst="rect">
                <a:avLst/>
              </a:prstGeom>
              <a:blipFill>
                <a:blip r:embed="rId3"/>
                <a:stretch>
                  <a:fillRect l="-716" b="-13115"/>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C9E38DC-00A8-9B2F-7B95-6F2C7FDE68EA}"/>
                  </a:ext>
                </a:extLst>
              </p:cNvPr>
              <p:cNvSpPr txBox="1"/>
              <p:nvPr/>
            </p:nvSpPr>
            <p:spPr>
              <a:xfrm>
                <a:off x="1591737" y="2236570"/>
                <a:ext cx="412901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𝑑𝑀</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2</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2</m:t>
                          </m:r>
                        </m:sub>
                      </m:sSub>
                    </m:oMath>
                  </m:oMathPara>
                </a14:m>
                <a:endParaRPr lang="en-US" dirty="0"/>
              </a:p>
            </p:txBody>
          </p:sp>
        </mc:Choice>
        <mc:Fallback>
          <p:sp>
            <p:nvSpPr>
              <p:cNvPr id="6" name="TextBox 5">
                <a:extLst>
                  <a:ext uri="{FF2B5EF4-FFF2-40B4-BE49-F238E27FC236}">
                    <a16:creationId xmlns:a16="http://schemas.microsoft.com/office/drawing/2014/main" id="{FC9E38DC-00A8-9B2F-7B95-6F2C7FDE68EA}"/>
                  </a:ext>
                </a:extLst>
              </p:cNvPr>
              <p:cNvSpPr txBox="1">
                <a:spLocks noRot="1" noChangeAspect="1" noMove="1" noResize="1" noEditPoints="1" noAdjustHandles="1" noChangeArrowheads="1" noChangeShapeType="1" noTextEdit="1"/>
              </p:cNvSpPr>
              <p:nvPr/>
            </p:nvSpPr>
            <p:spPr>
              <a:xfrm>
                <a:off x="1591737" y="2236570"/>
                <a:ext cx="4129015" cy="276999"/>
              </a:xfrm>
              <a:prstGeom prst="rect">
                <a:avLst/>
              </a:prstGeom>
              <a:blipFill>
                <a:blip r:embed="rId4"/>
                <a:stretch>
                  <a:fillRect l="-1034" t="-6667" r="-6942" b="-1555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6288171-2E03-FF71-24CF-614778D920E0}"/>
              </a:ext>
            </a:extLst>
          </p:cNvPr>
          <p:cNvSpPr txBox="1"/>
          <p:nvPr/>
        </p:nvSpPr>
        <p:spPr>
          <a:xfrm>
            <a:off x="0" y="2742616"/>
            <a:ext cx="2327240" cy="369332"/>
          </a:xfrm>
          <a:prstGeom prst="rect">
            <a:avLst/>
          </a:prstGeom>
          <a:noFill/>
        </p:spPr>
        <p:txBody>
          <a:bodyPr wrap="none" rtlCol="0">
            <a:spAutoFit/>
          </a:bodyPr>
          <a:lstStyle/>
          <a:p>
            <a:r>
              <a:rPr lang="en-US" dirty="0"/>
              <a:t>By setting them equal</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D9255A6-CE61-6A1E-CA66-B50E61D29F80}"/>
                  </a:ext>
                </a:extLst>
              </p:cNvPr>
              <p:cNvSpPr txBox="1"/>
              <p:nvPr/>
            </p:nvSpPr>
            <p:spPr>
              <a:xfrm>
                <a:off x="270600" y="3295120"/>
                <a:ext cx="4518416" cy="6866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den>
                              </m:f>
                            </m:e>
                          </m:d>
                        </m:e>
                        <m:sub>
                          <m:r>
                            <a:rPr lang="en-US" i="1">
                              <a:latin typeface="Cambria Math" panose="02040503050406030204" pitchFamily="18" charset="0"/>
                            </a:rPr>
                            <m:t>𝑃</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𝑑𝑇</m:t>
                      </m:r>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en>
                              </m:f>
                            </m:e>
                          </m:d>
                        </m:e>
                        <m:sub>
                          <m:r>
                            <a:rPr lang="en-US" i="1">
                              <a:latin typeface="Cambria Math" panose="02040503050406030204" pitchFamily="18" charset="0"/>
                            </a:rPr>
                            <m:t>𝑇</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oMath>
                  </m:oMathPara>
                </a14:m>
                <a:endParaRPr lang="en-US" dirty="0"/>
              </a:p>
            </p:txBody>
          </p:sp>
        </mc:Choice>
        <mc:Fallback>
          <p:sp>
            <p:nvSpPr>
              <p:cNvPr id="8" name="TextBox 7">
                <a:extLst>
                  <a:ext uri="{FF2B5EF4-FFF2-40B4-BE49-F238E27FC236}">
                    <a16:creationId xmlns:a16="http://schemas.microsoft.com/office/drawing/2014/main" id="{7D9255A6-CE61-6A1E-CA66-B50E61D29F80}"/>
                  </a:ext>
                </a:extLst>
              </p:cNvPr>
              <p:cNvSpPr txBox="1">
                <a:spLocks noRot="1" noChangeAspect="1" noMove="1" noResize="1" noEditPoints="1" noAdjustHandles="1" noChangeArrowheads="1" noChangeShapeType="1" noTextEdit="1"/>
              </p:cNvSpPr>
              <p:nvPr/>
            </p:nvSpPr>
            <p:spPr>
              <a:xfrm>
                <a:off x="270600" y="3295120"/>
                <a:ext cx="4518416" cy="686663"/>
              </a:xfrm>
              <a:prstGeom prst="rect">
                <a:avLst/>
              </a:prstGeom>
              <a:blipFill>
                <a:blip r:embed="rId5"/>
                <a:stretch>
                  <a:fillRect b="-893"/>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36F32C5-0CB3-51D1-3658-D41B0BE449A1}"/>
              </a:ext>
            </a:extLst>
          </p:cNvPr>
          <p:cNvSpPr txBox="1"/>
          <p:nvPr/>
        </p:nvSpPr>
        <p:spPr>
          <a:xfrm>
            <a:off x="5085758" y="3278187"/>
            <a:ext cx="2590800" cy="646331"/>
          </a:xfrm>
          <a:prstGeom prst="rect">
            <a:avLst/>
          </a:prstGeom>
          <a:noFill/>
        </p:spPr>
        <p:txBody>
          <a:bodyPr wrap="square" rtlCol="0">
            <a:spAutoFit/>
          </a:bodyPr>
          <a:lstStyle/>
          <a:p>
            <a:pPr algn="ctr"/>
            <a:r>
              <a:rPr lang="en-US" dirty="0"/>
              <a:t>Gibbs-Duhem Equation for a mixture</a:t>
            </a:r>
          </a:p>
        </p:txBody>
      </p:sp>
      <p:sp>
        <p:nvSpPr>
          <p:cNvPr id="10" name="TextBox 9">
            <a:extLst>
              <a:ext uri="{FF2B5EF4-FFF2-40B4-BE49-F238E27FC236}">
                <a16:creationId xmlns:a16="http://schemas.microsoft.com/office/drawing/2014/main" id="{70922D89-57DF-1A7D-3F81-8E85157226FF}"/>
              </a:ext>
            </a:extLst>
          </p:cNvPr>
          <p:cNvSpPr txBox="1"/>
          <p:nvPr/>
        </p:nvSpPr>
        <p:spPr>
          <a:xfrm>
            <a:off x="270600" y="4181243"/>
            <a:ext cx="2570960" cy="369332"/>
          </a:xfrm>
          <a:prstGeom prst="rect">
            <a:avLst/>
          </a:prstGeom>
          <a:noFill/>
        </p:spPr>
        <p:txBody>
          <a:bodyPr wrap="none" rtlCol="0">
            <a:spAutoFit/>
          </a:bodyPr>
          <a:lstStyle/>
          <a:p>
            <a:r>
              <a:rPr lang="en-US" dirty="0"/>
              <a:t>If T and P are constant…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9CCA050-90B1-C832-BC15-5936C2B1C27B}"/>
                  </a:ext>
                </a:extLst>
              </p:cNvPr>
              <p:cNvSpPr txBox="1"/>
              <p:nvPr/>
            </p:nvSpPr>
            <p:spPr>
              <a:xfrm>
                <a:off x="1068331" y="4763334"/>
                <a:ext cx="1945469" cy="276999"/>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0</a:t>
                </a:r>
              </a:p>
            </p:txBody>
          </p:sp>
        </mc:Choice>
        <mc:Fallback>
          <p:sp>
            <p:nvSpPr>
              <p:cNvPr id="11" name="TextBox 10">
                <a:extLst>
                  <a:ext uri="{FF2B5EF4-FFF2-40B4-BE49-F238E27FC236}">
                    <a16:creationId xmlns:a16="http://schemas.microsoft.com/office/drawing/2014/main" id="{49CCA050-90B1-C832-BC15-5936C2B1C27B}"/>
                  </a:ext>
                </a:extLst>
              </p:cNvPr>
              <p:cNvSpPr txBox="1">
                <a:spLocks noRot="1" noChangeAspect="1" noMove="1" noResize="1" noEditPoints="1" noAdjustHandles="1" noChangeArrowheads="1" noChangeShapeType="1" noTextEdit="1"/>
              </p:cNvSpPr>
              <p:nvPr/>
            </p:nvSpPr>
            <p:spPr>
              <a:xfrm>
                <a:off x="1068331" y="4763334"/>
                <a:ext cx="1945469" cy="276999"/>
              </a:xfrm>
              <a:prstGeom prst="rect">
                <a:avLst/>
              </a:prstGeom>
              <a:blipFill>
                <a:blip r:embed="rId6"/>
                <a:stretch>
                  <a:fillRect l="-3135" t="-26087" r="-6583" b="-52174"/>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C7E9922-05D7-1A96-A782-EAEF771E7201}"/>
              </a:ext>
            </a:extLst>
          </p:cNvPr>
          <p:cNvCxnSpPr>
            <a:stCxn id="11" idx="3"/>
          </p:cNvCxnSpPr>
          <p:nvPr/>
        </p:nvCxnSpPr>
        <p:spPr>
          <a:xfrm flipV="1">
            <a:off x="3013800" y="4901833"/>
            <a:ext cx="83533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B4D3A0F-4572-C46C-1106-F2405A0A5955}"/>
                  </a:ext>
                </a:extLst>
              </p:cNvPr>
              <p:cNvSpPr txBox="1"/>
              <p:nvPr/>
            </p:nvSpPr>
            <p:spPr>
              <a:xfrm>
                <a:off x="3939556" y="4614028"/>
                <a:ext cx="1415003"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𝑖</m:t>
                              </m:r>
                            </m:sub>
                          </m:sSub>
                        </m:e>
                      </m:nary>
                      <m:r>
                        <a:rPr lang="en-US" b="0" i="1" smtClean="0">
                          <a:latin typeface="Cambria Math" panose="02040503050406030204" pitchFamily="18" charset="0"/>
                        </a:rPr>
                        <m:t>=0</m:t>
                      </m:r>
                    </m:oMath>
                  </m:oMathPara>
                </a14:m>
                <a:endParaRPr lang="en-US" dirty="0"/>
              </a:p>
            </p:txBody>
          </p:sp>
        </mc:Choice>
        <mc:Fallback>
          <p:sp>
            <p:nvSpPr>
              <p:cNvPr id="14" name="TextBox 13">
                <a:extLst>
                  <a:ext uri="{FF2B5EF4-FFF2-40B4-BE49-F238E27FC236}">
                    <a16:creationId xmlns:a16="http://schemas.microsoft.com/office/drawing/2014/main" id="{9B4D3A0F-4572-C46C-1106-F2405A0A5955}"/>
                  </a:ext>
                </a:extLst>
              </p:cNvPr>
              <p:cNvSpPr txBox="1">
                <a:spLocks noRot="1" noChangeAspect="1" noMove="1" noResize="1" noEditPoints="1" noAdjustHandles="1" noChangeArrowheads="1" noChangeShapeType="1" noTextEdit="1"/>
              </p:cNvSpPr>
              <p:nvPr/>
            </p:nvSpPr>
            <p:spPr>
              <a:xfrm>
                <a:off x="3939556" y="4614028"/>
                <a:ext cx="1415003" cy="672235"/>
              </a:xfrm>
              <a:prstGeom prst="rect">
                <a:avLst/>
              </a:prstGeom>
              <a:blipFill>
                <a:blip r:embed="rId7"/>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6DBA910-7AAE-2BB0-DAA2-33E43FDE8F3C}"/>
              </a:ext>
            </a:extLst>
          </p:cNvPr>
          <p:cNvSpPr txBox="1"/>
          <p:nvPr/>
        </p:nvSpPr>
        <p:spPr>
          <a:xfrm>
            <a:off x="0" y="5172670"/>
            <a:ext cx="8686800" cy="1477328"/>
          </a:xfrm>
          <a:prstGeom prst="rect">
            <a:avLst/>
          </a:prstGeom>
          <a:noFill/>
        </p:spPr>
        <p:txBody>
          <a:bodyPr wrap="square" rtlCol="0">
            <a:spAutoFit/>
          </a:bodyPr>
          <a:lstStyle/>
          <a:p>
            <a:r>
              <a:rPr lang="en-US" dirty="0"/>
              <a:t>This shows that partial molar properties don’t vary independently. Analogous to the constraint on mole fractions, where changes in one cause changes in another, because they can’t all sum to one. Similarly, the mole-fraction weighted sum of the partial properties must yield the overall solution property, and this constrains variation in partial molar properties with composition.</a:t>
            </a:r>
          </a:p>
        </p:txBody>
      </p:sp>
      <p:sp>
        <p:nvSpPr>
          <p:cNvPr id="18" name="TextBox 17">
            <a:extLst>
              <a:ext uri="{FF2B5EF4-FFF2-40B4-BE49-F238E27FC236}">
                <a16:creationId xmlns:a16="http://schemas.microsoft.com/office/drawing/2014/main" id="{AB056F2B-D35E-A154-FEED-5B87FB5A0D04}"/>
              </a:ext>
            </a:extLst>
          </p:cNvPr>
          <p:cNvSpPr txBox="1"/>
          <p:nvPr/>
        </p:nvSpPr>
        <p:spPr>
          <a:xfrm>
            <a:off x="0" y="6671928"/>
            <a:ext cx="8686800" cy="1200329"/>
          </a:xfrm>
          <a:prstGeom prst="rect">
            <a:avLst/>
          </a:prstGeom>
          <a:noFill/>
        </p:spPr>
        <p:txBody>
          <a:bodyPr wrap="square" rtlCol="0">
            <a:spAutoFit/>
          </a:bodyPr>
          <a:lstStyle/>
          <a:p>
            <a:r>
              <a:rPr lang="en-US" dirty="0"/>
              <a:t>Partial properties are inherently arbitrary, because they assign part of a mixture to one species, even though in the mixture the species are intermingled. Though, since how partial properties are defined make them have all the characteristics as the individual species, this is ok</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B87EF648-9673-6237-108B-A0F311E5A6C2}"/>
                  </a:ext>
                </a:extLst>
              </p:cNvPr>
              <p:cNvSpPr txBox="1"/>
              <p:nvPr/>
            </p:nvSpPr>
            <p:spPr>
              <a:xfrm>
                <a:off x="0" y="7894187"/>
                <a:ext cx="1560877" cy="461665"/>
              </a:xfrm>
              <a:prstGeom prst="rect">
                <a:avLst/>
              </a:prstGeom>
              <a:noFill/>
            </p:spPr>
            <p:txBody>
              <a:bodyPr wrap="none" rtlCol="0">
                <a:spAutoFit/>
              </a:bodyPr>
              <a:lstStyle/>
              <a:p>
                <a:r>
                  <a:rPr lang="en-US" sz="2400" dirty="0"/>
                  <a:t>Getting </a:t>
                </a:r>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𝑀</m:t>
                            </m:r>
                          </m:e>
                        </m:acc>
                      </m:e>
                      <m:sub>
                        <m:r>
                          <a:rPr lang="en-US" sz="2400" b="0" i="1" smtClean="0">
                            <a:latin typeface="Cambria Math" panose="02040503050406030204" pitchFamily="18" charset="0"/>
                          </a:rPr>
                          <m:t>𝑖</m:t>
                        </m:r>
                      </m:sub>
                    </m:sSub>
                  </m:oMath>
                </a14:m>
                <a:endParaRPr lang="en-US" sz="2400" dirty="0"/>
              </a:p>
            </p:txBody>
          </p:sp>
        </mc:Choice>
        <mc:Fallback>
          <p:sp>
            <p:nvSpPr>
              <p:cNvPr id="19" name="TextBox 18">
                <a:extLst>
                  <a:ext uri="{FF2B5EF4-FFF2-40B4-BE49-F238E27FC236}">
                    <a16:creationId xmlns:a16="http://schemas.microsoft.com/office/drawing/2014/main" id="{B87EF648-9673-6237-108B-A0F311E5A6C2}"/>
                  </a:ext>
                </a:extLst>
              </p:cNvPr>
              <p:cNvSpPr txBox="1">
                <a:spLocks noRot="1" noChangeAspect="1" noMove="1" noResize="1" noEditPoints="1" noAdjustHandles="1" noChangeArrowheads="1" noChangeShapeType="1" noTextEdit="1"/>
              </p:cNvSpPr>
              <p:nvPr/>
            </p:nvSpPr>
            <p:spPr>
              <a:xfrm>
                <a:off x="0" y="7894187"/>
                <a:ext cx="1560877" cy="461665"/>
              </a:xfrm>
              <a:prstGeom prst="rect">
                <a:avLst/>
              </a:prstGeom>
              <a:blipFill>
                <a:blip r:embed="rId8"/>
                <a:stretch>
                  <a:fillRect l="-5859" t="-9211" r="-23828" b="-30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BAD1A46-F239-AE3F-E3DE-B45737AEA37B}"/>
                  </a:ext>
                </a:extLst>
              </p:cNvPr>
              <p:cNvSpPr txBox="1"/>
              <p:nvPr/>
            </p:nvSpPr>
            <p:spPr>
              <a:xfrm>
                <a:off x="0" y="8377782"/>
                <a:ext cx="2184400" cy="276999"/>
              </a:xfrm>
              <a:prstGeom prst="rect">
                <a:avLst/>
              </a:prstGeom>
              <a:noFill/>
              <a:ln>
                <a:noFill/>
              </a:ln>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e>
                      </m:acc>
                    </m:oMath>
                  </m:oMathPara>
                </a14:m>
                <a:endParaRPr lang="en-US" dirty="0"/>
              </a:p>
            </p:txBody>
          </p:sp>
        </mc:Choice>
        <mc:Fallback>
          <p:sp>
            <p:nvSpPr>
              <p:cNvPr id="20" name="TextBox 19">
                <a:extLst>
                  <a:ext uri="{FF2B5EF4-FFF2-40B4-BE49-F238E27FC236}">
                    <a16:creationId xmlns:a16="http://schemas.microsoft.com/office/drawing/2014/main" id="{1BAD1A46-F239-AE3F-E3DE-B45737AEA37B}"/>
                  </a:ext>
                </a:extLst>
              </p:cNvPr>
              <p:cNvSpPr txBox="1">
                <a:spLocks noRot="1" noChangeAspect="1" noMove="1" noResize="1" noEditPoints="1" noAdjustHandles="1" noChangeArrowheads="1" noChangeShapeType="1" noTextEdit="1"/>
              </p:cNvSpPr>
              <p:nvPr/>
            </p:nvSpPr>
            <p:spPr>
              <a:xfrm>
                <a:off x="0" y="8377782"/>
                <a:ext cx="2184400" cy="276999"/>
              </a:xfrm>
              <a:prstGeom prst="rect">
                <a:avLst/>
              </a:prstGeom>
              <a:blipFill>
                <a:blip r:embed="rId9"/>
                <a:stretch>
                  <a:fillRect b="-15217"/>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C943F556-4731-3283-BF50-27B847B2566F}"/>
                  </a:ext>
                </a:extLst>
              </p:cNvPr>
              <p:cNvSpPr txBox="1"/>
              <p:nvPr/>
            </p:nvSpPr>
            <p:spPr>
              <a:xfrm>
                <a:off x="1050147" y="8883307"/>
                <a:ext cx="22685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𝑑𝑀</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2</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p:sp>
            <p:nvSpPr>
              <p:cNvPr id="21" name="TextBox 20">
                <a:extLst>
                  <a:ext uri="{FF2B5EF4-FFF2-40B4-BE49-F238E27FC236}">
                    <a16:creationId xmlns:a16="http://schemas.microsoft.com/office/drawing/2014/main" id="{C943F556-4731-3283-BF50-27B847B2566F}"/>
                  </a:ext>
                </a:extLst>
              </p:cNvPr>
              <p:cNvSpPr txBox="1">
                <a:spLocks noRot="1" noChangeAspect="1" noMove="1" noResize="1" noEditPoints="1" noAdjustHandles="1" noChangeArrowheads="1" noChangeShapeType="1" noTextEdit="1"/>
              </p:cNvSpPr>
              <p:nvPr/>
            </p:nvSpPr>
            <p:spPr>
              <a:xfrm>
                <a:off x="1050147" y="8883307"/>
                <a:ext cx="2268506" cy="276999"/>
              </a:xfrm>
              <a:prstGeom prst="rect">
                <a:avLst/>
              </a:prstGeom>
              <a:blipFill>
                <a:blip r:embed="rId10"/>
                <a:stretch>
                  <a:fillRect l="-2419" t="-4348" r="-806" b="-15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1873ACA7-8991-D60B-2E9C-7FC81D27FD79}"/>
                  </a:ext>
                </a:extLst>
              </p:cNvPr>
              <p:cNvSpPr txBox="1"/>
              <p:nvPr/>
            </p:nvSpPr>
            <p:spPr>
              <a:xfrm>
                <a:off x="2335107" y="8355852"/>
                <a:ext cx="1945469" cy="276999"/>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0</a:t>
                </a:r>
              </a:p>
            </p:txBody>
          </p:sp>
        </mc:Choice>
        <mc:Fallback>
          <p:sp>
            <p:nvSpPr>
              <p:cNvPr id="22" name="TextBox 21">
                <a:extLst>
                  <a:ext uri="{FF2B5EF4-FFF2-40B4-BE49-F238E27FC236}">
                    <a16:creationId xmlns:a16="http://schemas.microsoft.com/office/drawing/2014/main" id="{1873ACA7-8991-D60B-2E9C-7FC81D27FD79}"/>
                  </a:ext>
                </a:extLst>
              </p:cNvPr>
              <p:cNvSpPr txBox="1">
                <a:spLocks noRot="1" noChangeAspect="1" noMove="1" noResize="1" noEditPoints="1" noAdjustHandles="1" noChangeArrowheads="1" noChangeShapeType="1" noTextEdit="1"/>
              </p:cNvSpPr>
              <p:nvPr/>
            </p:nvSpPr>
            <p:spPr>
              <a:xfrm>
                <a:off x="2335107" y="8355852"/>
                <a:ext cx="1945469" cy="276999"/>
              </a:xfrm>
              <a:prstGeom prst="rect">
                <a:avLst/>
              </a:prstGeom>
              <a:blipFill>
                <a:blip r:embed="rId11"/>
                <a:stretch>
                  <a:fillRect l="-3135" t="-26667" r="-6583" b="-53333"/>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BCF2436D-CF32-0079-5341-28D21ED64776}"/>
              </a:ext>
            </a:extLst>
          </p:cNvPr>
          <p:cNvCxnSpPr>
            <a:stCxn id="22" idx="2"/>
            <a:endCxn id="21" idx="0"/>
          </p:cNvCxnSpPr>
          <p:nvPr/>
        </p:nvCxnSpPr>
        <p:spPr>
          <a:xfrm flipH="1">
            <a:off x="2184400" y="8632851"/>
            <a:ext cx="1123442" cy="250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4683DD97-C23C-B66C-5BA4-51AEFCE70512}"/>
              </a:ext>
            </a:extLst>
          </p:cNvPr>
          <p:cNvCxnSpPr>
            <a:stCxn id="20" idx="2"/>
            <a:endCxn id="21" idx="0"/>
          </p:cNvCxnSpPr>
          <p:nvPr/>
        </p:nvCxnSpPr>
        <p:spPr>
          <a:xfrm>
            <a:off x="1092200" y="8654781"/>
            <a:ext cx="1092200" cy="228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970097D-9BAA-1625-8793-7D0774717873}"/>
                  </a:ext>
                </a:extLst>
              </p:cNvPr>
              <p:cNvSpPr txBox="1"/>
              <p:nvPr/>
            </p:nvSpPr>
            <p:spPr>
              <a:xfrm>
                <a:off x="270600" y="9449384"/>
                <a:ext cx="12035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p:sp>
            <p:nvSpPr>
              <p:cNvPr id="29" name="TextBox 28">
                <a:extLst>
                  <a:ext uri="{FF2B5EF4-FFF2-40B4-BE49-F238E27FC236}">
                    <a16:creationId xmlns:a16="http://schemas.microsoft.com/office/drawing/2014/main" id="{5970097D-9BAA-1625-8793-7D0774717873}"/>
                  </a:ext>
                </a:extLst>
              </p:cNvPr>
              <p:cNvSpPr txBox="1">
                <a:spLocks noRot="1" noChangeAspect="1" noMove="1" noResize="1" noEditPoints="1" noAdjustHandles="1" noChangeArrowheads="1" noChangeShapeType="1" noTextEdit="1"/>
              </p:cNvSpPr>
              <p:nvPr/>
            </p:nvSpPr>
            <p:spPr>
              <a:xfrm>
                <a:off x="270600" y="9449384"/>
                <a:ext cx="1203535" cy="276999"/>
              </a:xfrm>
              <a:prstGeom prst="rect">
                <a:avLst/>
              </a:prstGeom>
              <a:blipFill>
                <a:blip r:embed="rId12"/>
                <a:stretch>
                  <a:fillRect l="-2525" r="-4545" b="-15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88B424E2-2593-C5EA-C78C-57F8AF0A8777}"/>
                  </a:ext>
                </a:extLst>
              </p:cNvPr>
              <p:cNvSpPr txBox="1"/>
              <p:nvPr/>
            </p:nvSpPr>
            <p:spPr>
              <a:xfrm>
                <a:off x="214623" y="9738462"/>
                <a:ext cx="125951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𝑥</m:t>
                          </m:r>
                        </m:sub>
                      </m:sSub>
                    </m:oMath>
                  </m:oMathPara>
                </a14:m>
                <a:endParaRPr lang="en-US" dirty="0"/>
              </a:p>
            </p:txBody>
          </p:sp>
        </mc:Choice>
        <mc:Fallback>
          <p:sp>
            <p:nvSpPr>
              <p:cNvPr id="30" name="TextBox 29">
                <a:extLst>
                  <a:ext uri="{FF2B5EF4-FFF2-40B4-BE49-F238E27FC236}">
                    <a16:creationId xmlns:a16="http://schemas.microsoft.com/office/drawing/2014/main" id="{88B424E2-2593-C5EA-C78C-57F8AF0A8777}"/>
                  </a:ext>
                </a:extLst>
              </p:cNvPr>
              <p:cNvSpPr txBox="1">
                <a:spLocks noRot="1" noChangeAspect="1" noMove="1" noResize="1" noEditPoints="1" noAdjustHandles="1" noChangeArrowheads="1" noChangeShapeType="1" noTextEdit="1"/>
              </p:cNvSpPr>
              <p:nvPr/>
            </p:nvSpPr>
            <p:spPr>
              <a:xfrm>
                <a:off x="214623" y="9738462"/>
                <a:ext cx="1259512" cy="276999"/>
              </a:xfrm>
              <a:prstGeom prst="rect">
                <a:avLst/>
              </a:prstGeom>
              <a:blipFill>
                <a:blip r:embed="rId13"/>
                <a:stretch>
                  <a:fillRect l="-4348" r="-966" b="-15556"/>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3018619F-0F51-CABD-2E5B-89CB948111FF}"/>
              </a:ext>
            </a:extLst>
          </p:cNvPr>
          <p:cNvCxnSpPr/>
          <p:nvPr/>
        </p:nvCxnSpPr>
        <p:spPr>
          <a:xfrm>
            <a:off x="1761067" y="9160306"/>
            <a:ext cx="0" cy="12028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D1096287-F46A-4AF0-8C42-08AC9834719A}"/>
                  </a:ext>
                </a:extLst>
              </p:cNvPr>
              <p:cNvSpPr txBox="1"/>
              <p:nvPr/>
            </p:nvSpPr>
            <p:spPr>
              <a:xfrm>
                <a:off x="750346" y="10363200"/>
                <a:ext cx="209121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𝑑𝑀</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b="0" i="1" smtClean="0">
                                  <a:latin typeface="Cambria Math" panose="02040503050406030204" pitchFamily="18" charset="0"/>
                                </a:rPr>
                                <m:t>2</m:t>
                              </m:r>
                            </m:sub>
                          </m:sSub>
                        </m:e>
                      </m:d>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p:sp>
            <p:nvSpPr>
              <p:cNvPr id="33" name="TextBox 32">
                <a:extLst>
                  <a:ext uri="{FF2B5EF4-FFF2-40B4-BE49-F238E27FC236}">
                    <a16:creationId xmlns:a16="http://schemas.microsoft.com/office/drawing/2014/main" id="{D1096287-F46A-4AF0-8C42-08AC9834719A}"/>
                  </a:ext>
                </a:extLst>
              </p:cNvPr>
              <p:cNvSpPr txBox="1">
                <a:spLocks noRot="1" noChangeAspect="1" noMove="1" noResize="1" noEditPoints="1" noAdjustHandles="1" noChangeArrowheads="1" noChangeShapeType="1" noTextEdit="1"/>
              </p:cNvSpPr>
              <p:nvPr/>
            </p:nvSpPr>
            <p:spPr>
              <a:xfrm>
                <a:off x="750346" y="10363200"/>
                <a:ext cx="2091214" cy="276999"/>
              </a:xfrm>
              <a:prstGeom prst="rect">
                <a:avLst/>
              </a:prstGeom>
              <a:blipFill>
                <a:blip r:embed="rId14"/>
                <a:stretch>
                  <a:fillRect l="-2624" t="-4444" r="-875" b="-1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0E8FB17A-F362-2484-54E6-10BFDB47607C}"/>
                  </a:ext>
                </a:extLst>
              </p:cNvPr>
              <p:cNvSpPr txBox="1"/>
              <p:nvPr/>
            </p:nvSpPr>
            <p:spPr>
              <a:xfrm>
                <a:off x="979186" y="10810064"/>
                <a:ext cx="1563761" cy="5712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𝑑𝑀</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b="0" i="1" smtClean="0">
                              <a:latin typeface="Cambria Math" panose="02040503050406030204" pitchFamily="18" charset="0"/>
                            </a:rPr>
                            <m:t>2</m:t>
                          </m:r>
                        </m:sub>
                      </m:sSub>
                    </m:oMath>
                  </m:oMathPara>
                </a14:m>
                <a:endParaRPr lang="en-US" dirty="0"/>
              </a:p>
            </p:txBody>
          </p:sp>
        </mc:Choice>
        <mc:Fallback>
          <p:sp>
            <p:nvSpPr>
              <p:cNvPr id="34" name="TextBox 33">
                <a:extLst>
                  <a:ext uri="{FF2B5EF4-FFF2-40B4-BE49-F238E27FC236}">
                    <a16:creationId xmlns:a16="http://schemas.microsoft.com/office/drawing/2014/main" id="{0E8FB17A-F362-2484-54E6-10BFDB47607C}"/>
                  </a:ext>
                </a:extLst>
              </p:cNvPr>
              <p:cNvSpPr txBox="1">
                <a:spLocks noRot="1" noChangeAspect="1" noMove="1" noResize="1" noEditPoints="1" noAdjustHandles="1" noChangeArrowheads="1" noChangeShapeType="1" noTextEdit="1"/>
              </p:cNvSpPr>
              <p:nvPr/>
            </p:nvSpPr>
            <p:spPr>
              <a:xfrm>
                <a:off x="979186" y="10810064"/>
                <a:ext cx="1563761" cy="571247"/>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772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6E1967-CCB2-C7CB-BE8C-2B7C6F0873EF}"/>
              </a:ext>
            </a:extLst>
          </p:cNvPr>
          <p:cNvPicPr>
            <a:picLocks noChangeAspect="1"/>
          </p:cNvPicPr>
          <p:nvPr/>
        </p:nvPicPr>
        <p:blipFill>
          <a:blip r:embed="rId2"/>
          <a:stretch>
            <a:fillRect/>
          </a:stretch>
        </p:blipFill>
        <p:spPr>
          <a:xfrm>
            <a:off x="651473" y="1197433"/>
            <a:ext cx="6944694" cy="4048690"/>
          </a:xfrm>
          <a:prstGeom prst="rect">
            <a:avLst/>
          </a:prstGeom>
        </p:spPr>
      </p:pic>
      <p:pic>
        <p:nvPicPr>
          <p:cNvPr id="7" name="Picture 6">
            <a:extLst>
              <a:ext uri="{FF2B5EF4-FFF2-40B4-BE49-F238E27FC236}">
                <a16:creationId xmlns:a16="http://schemas.microsoft.com/office/drawing/2014/main" id="{1C85B2D0-BBE4-4AE3-6973-03F3C7454B0C}"/>
              </a:ext>
            </a:extLst>
          </p:cNvPr>
          <p:cNvPicPr>
            <a:picLocks noChangeAspect="1"/>
          </p:cNvPicPr>
          <p:nvPr/>
        </p:nvPicPr>
        <p:blipFill>
          <a:blip r:embed="rId3"/>
          <a:stretch>
            <a:fillRect/>
          </a:stretch>
        </p:blipFill>
        <p:spPr>
          <a:xfrm>
            <a:off x="651473" y="5246123"/>
            <a:ext cx="3141594" cy="852493"/>
          </a:xfrm>
          <a:prstGeom prst="rect">
            <a:avLst/>
          </a:prstGeom>
        </p:spPr>
      </p:pic>
      <p:pic>
        <p:nvPicPr>
          <p:cNvPr id="9" name="Picture 8">
            <a:extLst>
              <a:ext uri="{FF2B5EF4-FFF2-40B4-BE49-F238E27FC236}">
                <a16:creationId xmlns:a16="http://schemas.microsoft.com/office/drawing/2014/main" id="{E067D849-66FA-A00F-2323-938078E48934}"/>
              </a:ext>
            </a:extLst>
          </p:cNvPr>
          <p:cNvPicPr>
            <a:picLocks noChangeAspect="1"/>
          </p:cNvPicPr>
          <p:nvPr/>
        </p:nvPicPr>
        <p:blipFill>
          <a:blip r:embed="rId4"/>
          <a:stretch>
            <a:fillRect/>
          </a:stretch>
        </p:blipFill>
        <p:spPr>
          <a:xfrm>
            <a:off x="4893112" y="5246123"/>
            <a:ext cx="2183670" cy="796959"/>
          </a:xfrm>
          <a:prstGeom prst="rect">
            <a:avLst/>
          </a:prstGeom>
        </p:spPr>
      </p:pic>
      <p:pic>
        <p:nvPicPr>
          <p:cNvPr id="11" name="Picture 10">
            <a:extLst>
              <a:ext uri="{FF2B5EF4-FFF2-40B4-BE49-F238E27FC236}">
                <a16:creationId xmlns:a16="http://schemas.microsoft.com/office/drawing/2014/main" id="{28407092-9F5D-4F8D-6302-935642908538}"/>
              </a:ext>
            </a:extLst>
          </p:cNvPr>
          <p:cNvPicPr>
            <a:picLocks noChangeAspect="1"/>
          </p:cNvPicPr>
          <p:nvPr/>
        </p:nvPicPr>
        <p:blipFill>
          <a:blip r:embed="rId5"/>
          <a:stretch>
            <a:fillRect/>
          </a:stretch>
        </p:blipFill>
        <p:spPr>
          <a:xfrm>
            <a:off x="1942765" y="6098616"/>
            <a:ext cx="4801270" cy="5001323"/>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5AA4755-52CE-BA7E-0F51-5FB848ABECEF}"/>
                  </a:ext>
                </a:extLst>
              </p:cNvPr>
              <p:cNvSpPr txBox="1"/>
              <p:nvPr/>
            </p:nvSpPr>
            <p:spPr>
              <a:xfrm>
                <a:off x="58284" y="11306101"/>
                <a:ext cx="8628516" cy="646331"/>
              </a:xfrm>
              <a:prstGeom prst="rect">
                <a:avLst/>
              </a:prstGeom>
              <a:noFill/>
            </p:spPr>
            <p:txBody>
              <a:bodyPr wrap="none" rtlCol="0">
                <a:spAutoFit/>
              </a:bodyPr>
              <a:lstStyle/>
              <a:p>
                <a:pPr algn="ctr"/>
                <a:r>
                  <a:rPr lang="en-US" dirty="0"/>
                  <a:t>Some representations of how to find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𝑖</m:t>
                        </m:r>
                      </m:sub>
                    </m:sSub>
                  </m:oMath>
                </a14:m>
                <a:r>
                  <a:rPr lang="en-US" dirty="0"/>
                  <a:t> given a graph.</a:t>
                </a:r>
              </a:p>
              <a:p>
                <a:pPr algn="ctr"/>
                <a:r>
                  <a:rPr lang="en-US" dirty="0"/>
                  <a:t>Where the slope intercepts the boundaries on each side are the values for the partials</a:t>
                </a:r>
              </a:p>
            </p:txBody>
          </p:sp>
        </mc:Choice>
        <mc:Fallback>
          <p:sp>
            <p:nvSpPr>
              <p:cNvPr id="12" name="TextBox 11">
                <a:extLst>
                  <a:ext uri="{FF2B5EF4-FFF2-40B4-BE49-F238E27FC236}">
                    <a16:creationId xmlns:a16="http://schemas.microsoft.com/office/drawing/2014/main" id="{95AA4755-52CE-BA7E-0F51-5FB848ABECEF}"/>
                  </a:ext>
                </a:extLst>
              </p:cNvPr>
              <p:cNvSpPr txBox="1">
                <a:spLocks noRot="1" noChangeAspect="1" noMove="1" noResize="1" noEditPoints="1" noAdjustHandles="1" noChangeArrowheads="1" noChangeShapeType="1" noTextEdit="1"/>
              </p:cNvSpPr>
              <p:nvPr/>
            </p:nvSpPr>
            <p:spPr>
              <a:xfrm>
                <a:off x="58284" y="11306101"/>
                <a:ext cx="8628516" cy="646331"/>
              </a:xfrm>
              <a:prstGeom prst="rect">
                <a:avLst/>
              </a:prstGeom>
              <a:blipFill>
                <a:blip r:embed="rId6"/>
                <a:stretch>
                  <a:fillRect l="-212" t="-4717" r="-71" b="-15094"/>
                </a:stretch>
              </a:blipFill>
            </p:spPr>
            <p:txBody>
              <a:bodyPr/>
              <a:lstStyle/>
              <a:p>
                <a:r>
                  <a:rPr lang="en-US">
                    <a:noFill/>
                  </a:rPr>
                  <a:t> </a:t>
                </a:r>
              </a:p>
            </p:txBody>
          </p:sp>
        </mc:Fallback>
      </mc:AlternateContent>
      <p:pic>
        <p:nvPicPr>
          <p:cNvPr id="36" name="Picture 35">
            <a:extLst>
              <a:ext uri="{FF2B5EF4-FFF2-40B4-BE49-F238E27FC236}">
                <a16:creationId xmlns:a16="http://schemas.microsoft.com/office/drawing/2014/main" id="{3E81811B-6179-F7F2-967C-C7DB419EB6AA}"/>
              </a:ext>
            </a:extLst>
          </p:cNvPr>
          <p:cNvPicPr>
            <a:picLocks noChangeAspect="1"/>
          </p:cNvPicPr>
          <p:nvPr/>
        </p:nvPicPr>
        <p:blipFill>
          <a:blip r:embed="rId7"/>
          <a:stretch>
            <a:fillRect/>
          </a:stretch>
        </p:blipFill>
        <p:spPr>
          <a:xfrm>
            <a:off x="651473" y="85533"/>
            <a:ext cx="7065355" cy="852493"/>
          </a:xfrm>
          <a:prstGeom prst="rect">
            <a:avLst/>
          </a:prstGeom>
        </p:spPr>
      </p:pic>
    </p:spTree>
    <p:extLst>
      <p:ext uri="{BB962C8B-B14F-4D97-AF65-F5344CB8AC3E}">
        <p14:creationId xmlns:p14="http://schemas.microsoft.com/office/powerpoint/2010/main" val="345706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C5BC99-AAF1-2A7D-3F02-A4D7BF7F2DBC}"/>
              </a:ext>
            </a:extLst>
          </p:cNvPr>
          <p:cNvSpPr txBox="1"/>
          <p:nvPr/>
        </p:nvSpPr>
        <p:spPr>
          <a:xfrm>
            <a:off x="3579280" y="118534"/>
            <a:ext cx="1528239" cy="369332"/>
          </a:xfrm>
          <a:prstGeom prst="rect">
            <a:avLst/>
          </a:prstGeom>
          <a:noFill/>
        </p:spPr>
        <p:txBody>
          <a:bodyPr wrap="none" rtlCol="0">
            <a:spAutoFit/>
          </a:bodyPr>
          <a:lstStyle/>
          <a:p>
            <a:r>
              <a:rPr lang="en-US" dirty="0"/>
              <a:t>Example 10.3</a:t>
            </a:r>
          </a:p>
        </p:txBody>
      </p:sp>
      <p:pic>
        <p:nvPicPr>
          <p:cNvPr id="4" name="Picture 3">
            <a:extLst>
              <a:ext uri="{FF2B5EF4-FFF2-40B4-BE49-F238E27FC236}">
                <a16:creationId xmlns:a16="http://schemas.microsoft.com/office/drawing/2014/main" id="{E3C5BED3-17E8-DB90-C9D7-B44FA67CC428}"/>
              </a:ext>
            </a:extLst>
          </p:cNvPr>
          <p:cNvPicPr>
            <a:picLocks noChangeAspect="1"/>
          </p:cNvPicPr>
          <p:nvPr/>
        </p:nvPicPr>
        <p:blipFill>
          <a:blip r:embed="rId2"/>
          <a:stretch>
            <a:fillRect/>
          </a:stretch>
        </p:blipFill>
        <p:spPr>
          <a:xfrm>
            <a:off x="828183" y="487866"/>
            <a:ext cx="7030431" cy="2038635"/>
          </a:xfrm>
          <a:prstGeom prst="rect">
            <a:avLst/>
          </a:prstGeom>
        </p:spPr>
      </p:pic>
      <p:pic>
        <p:nvPicPr>
          <p:cNvPr id="6" name="Picture 5">
            <a:extLst>
              <a:ext uri="{FF2B5EF4-FFF2-40B4-BE49-F238E27FC236}">
                <a16:creationId xmlns:a16="http://schemas.microsoft.com/office/drawing/2014/main" id="{16BB1FA9-DBF0-99C3-6A29-E6EEF44EB521}"/>
              </a:ext>
            </a:extLst>
          </p:cNvPr>
          <p:cNvPicPr>
            <a:picLocks noChangeAspect="1"/>
          </p:cNvPicPr>
          <p:nvPr/>
        </p:nvPicPr>
        <p:blipFill>
          <a:blip r:embed="rId3"/>
          <a:stretch>
            <a:fillRect/>
          </a:stretch>
        </p:blipFill>
        <p:spPr>
          <a:xfrm>
            <a:off x="1023472" y="2526501"/>
            <a:ext cx="6639852" cy="981212"/>
          </a:xfrm>
          <a:prstGeom prst="rect">
            <a:avLst/>
          </a:prstGeom>
        </p:spPr>
      </p:pic>
      <p:pic>
        <p:nvPicPr>
          <p:cNvPr id="8" name="Picture 7">
            <a:extLst>
              <a:ext uri="{FF2B5EF4-FFF2-40B4-BE49-F238E27FC236}">
                <a16:creationId xmlns:a16="http://schemas.microsoft.com/office/drawing/2014/main" id="{B5D34D27-FB09-2476-F59F-C7D082195610}"/>
              </a:ext>
            </a:extLst>
          </p:cNvPr>
          <p:cNvPicPr>
            <a:picLocks noChangeAspect="1"/>
          </p:cNvPicPr>
          <p:nvPr/>
        </p:nvPicPr>
        <p:blipFill>
          <a:blip r:embed="rId4"/>
          <a:stretch>
            <a:fillRect/>
          </a:stretch>
        </p:blipFill>
        <p:spPr>
          <a:xfrm>
            <a:off x="738350" y="3470252"/>
            <a:ext cx="6705199" cy="2038635"/>
          </a:xfrm>
          <a:prstGeom prst="rect">
            <a:avLst/>
          </a:prstGeom>
        </p:spPr>
      </p:pic>
      <p:pic>
        <p:nvPicPr>
          <p:cNvPr id="10" name="Picture 9">
            <a:extLst>
              <a:ext uri="{FF2B5EF4-FFF2-40B4-BE49-F238E27FC236}">
                <a16:creationId xmlns:a16="http://schemas.microsoft.com/office/drawing/2014/main" id="{E56735A2-E34E-D132-471B-50FAD240918D}"/>
              </a:ext>
            </a:extLst>
          </p:cNvPr>
          <p:cNvPicPr>
            <a:picLocks noChangeAspect="1"/>
          </p:cNvPicPr>
          <p:nvPr/>
        </p:nvPicPr>
        <p:blipFill>
          <a:blip r:embed="rId5"/>
          <a:stretch>
            <a:fillRect/>
          </a:stretch>
        </p:blipFill>
        <p:spPr>
          <a:xfrm>
            <a:off x="575734" y="5820550"/>
            <a:ext cx="7535327" cy="4039164"/>
          </a:xfrm>
          <a:prstGeom prst="rect">
            <a:avLst/>
          </a:prstGeom>
        </p:spPr>
      </p:pic>
    </p:spTree>
    <p:extLst>
      <p:ext uri="{BB962C8B-B14F-4D97-AF65-F5344CB8AC3E}">
        <p14:creationId xmlns:p14="http://schemas.microsoft.com/office/powerpoint/2010/main" val="76439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26FCDE-C890-DD09-74D4-7824AE683CED}"/>
              </a:ext>
            </a:extLst>
          </p:cNvPr>
          <p:cNvSpPr txBox="1"/>
          <p:nvPr/>
        </p:nvSpPr>
        <p:spPr>
          <a:xfrm>
            <a:off x="141889" y="0"/>
            <a:ext cx="4988353" cy="369332"/>
          </a:xfrm>
          <a:prstGeom prst="rect">
            <a:avLst/>
          </a:prstGeom>
          <a:noFill/>
        </p:spPr>
        <p:txBody>
          <a:bodyPr wrap="none" rtlCol="0">
            <a:spAutoFit/>
          </a:bodyPr>
          <a:lstStyle/>
          <a:p>
            <a:r>
              <a:rPr lang="en-US" dirty="0"/>
              <a:t>1</a:t>
            </a:r>
            <a:r>
              <a:rPr lang="en-US" baseline="30000" dirty="0"/>
              <a:t>st</a:t>
            </a:r>
            <a:r>
              <a:rPr lang="en-US" dirty="0"/>
              <a:t> Law of Thermodynamics: Energy is conserved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685109-E4B1-B894-6847-AE2D7A2AE442}"/>
                  </a:ext>
                </a:extLst>
              </p:cNvPr>
              <p:cNvSpPr txBox="1"/>
              <p:nvPr/>
            </p:nvSpPr>
            <p:spPr>
              <a:xfrm>
                <a:off x="629188" y="1043538"/>
                <a:ext cx="2861441"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𝑈</m:t>
                          </m:r>
                        </m:e>
                        <m:sup>
                          <m:r>
                            <a:rPr lang="en-US" sz="3200" b="0" i="1" smtClean="0">
                              <a:latin typeface="Cambria Math" panose="02040503050406030204" pitchFamily="18" charset="0"/>
                              <a:ea typeface="Cambria Math" panose="02040503050406030204" pitchFamily="18" charset="0"/>
                            </a:rPr>
                            <m:t>𝑡</m:t>
                          </m:r>
                        </m:sup>
                      </m:sSup>
                      <m:r>
                        <a:rPr lang="en-US" sz="3200" b="0" i="0"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Q</m:t>
                      </m:r>
                      <m:r>
                        <a:rPr lang="en-US" sz="3200" b="0" i="0"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W</m:t>
                      </m:r>
                    </m:oMath>
                  </m:oMathPara>
                </a14:m>
                <a:endParaRPr lang="en-US" sz="3200" b="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60685109-E4B1-B894-6847-AE2D7A2AE442}"/>
                  </a:ext>
                </a:extLst>
              </p:cNvPr>
              <p:cNvSpPr txBox="1">
                <a:spLocks noRot="1" noChangeAspect="1" noMove="1" noResize="1" noEditPoints="1" noAdjustHandles="1" noChangeArrowheads="1" noChangeShapeType="1" noTextEdit="1"/>
              </p:cNvSpPr>
              <p:nvPr/>
            </p:nvSpPr>
            <p:spPr>
              <a:xfrm>
                <a:off x="629188" y="1043538"/>
                <a:ext cx="2861441" cy="4924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95474-7FC6-46ED-2BBE-DCF663C8D2B1}"/>
                  </a:ext>
                </a:extLst>
              </p:cNvPr>
              <p:cNvSpPr txBox="1"/>
              <p:nvPr/>
            </p:nvSpPr>
            <p:spPr>
              <a:xfrm>
                <a:off x="629187" y="1535981"/>
                <a:ext cx="2861441"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𝑈</m:t>
                          </m:r>
                        </m:e>
                        <m:sup>
                          <m:r>
                            <a:rPr lang="en-US" sz="3200" b="0" i="1" smtClean="0">
                              <a:latin typeface="Cambria Math" panose="02040503050406030204" pitchFamily="18" charset="0"/>
                              <a:ea typeface="Cambria Math" panose="02040503050406030204" pitchFamily="18" charset="0"/>
                            </a:rPr>
                            <m:t>𝑡</m:t>
                          </m:r>
                        </m:sup>
                      </m:sSup>
                      <m:r>
                        <a:rPr lang="en-US" sz="3200" b="0" i="0"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r>
                        <m:rPr>
                          <m:sty m:val="p"/>
                        </m:rPr>
                        <a:rPr lang="en-US" sz="3200" b="0" i="0" smtClean="0">
                          <a:latin typeface="Cambria Math" panose="02040503050406030204" pitchFamily="18" charset="0"/>
                          <a:ea typeface="Cambria Math" panose="02040503050406030204" pitchFamily="18" charset="0"/>
                        </a:rPr>
                        <m:t>Q</m:t>
                      </m:r>
                      <m:r>
                        <a:rPr lang="en-US" sz="3200" b="0" i="0"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r>
                        <m:rPr>
                          <m:sty m:val="p"/>
                        </m:rPr>
                        <a:rPr lang="en-US" sz="3200" b="0" i="0" smtClean="0">
                          <a:latin typeface="Cambria Math" panose="02040503050406030204" pitchFamily="18" charset="0"/>
                          <a:ea typeface="Cambria Math" panose="02040503050406030204" pitchFamily="18" charset="0"/>
                        </a:rPr>
                        <m:t>W</m:t>
                      </m:r>
                    </m:oMath>
                  </m:oMathPara>
                </a14:m>
                <a:endParaRPr lang="en-US" sz="3200" b="0"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C9595474-7FC6-46ED-2BBE-DCF663C8D2B1}"/>
                  </a:ext>
                </a:extLst>
              </p:cNvPr>
              <p:cNvSpPr txBox="1">
                <a:spLocks noRot="1" noChangeAspect="1" noMove="1" noResize="1" noEditPoints="1" noAdjustHandles="1" noChangeArrowheads="1" noChangeShapeType="1" noTextEdit="1"/>
              </p:cNvSpPr>
              <p:nvPr/>
            </p:nvSpPr>
            <p:spPr>
              <a:xfrm>
                <a:off x="629187" y="1535981"/>
                <a:ext cx="2861441" cy="492443"/>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D9F80A6-BC84-B22D-FB77-C756B476D604}"/>
              </a:ext>
            </a:extLst>
          </p:cNvPr>
          <p:cNvSpPr txBox="1"/>
          <p:nvPr/>
        </p:nvSpPr>
        <p:spPr>
          <a:xfrm>
            <a:off x="311896" y="612651"/>
            <a:ext cx="3496022" cy="369332"/>
          </a:xfrm>
          <a:prstGeom prst="rect">
            <a:avLst/>
          </a:prstGeom>
          <a:noFill/>
        </p:spPr>
        <p:txBody>
          <a:bodyPr wrap="none" rtlCol="0">
            <a:spAutoFit/>
          </a:bodyPr>
          <a:lstStyle/>
          <a:p>
            <a:r>
              <a:rPr lang="en-US" dirty="0"/>
              <a:t>Energy Balance on closed system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8B8303D-6DE7-E2D9-1FE4-96EA26570064}"/>
                  </a:ext>
                </a:extLst>
              </p:cNvPr>
              <p:cNvSpPr txBox="1"/>
              <p:nvPr/>
            </p:nvSpPr>
            <p:spPr>
              <a:xfrm>
                <a:off x="3996559" y="1320537"/>
                <a:ext cx="183120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W</m:t>
                      </m:r>
                      <m:r>
                        <a:rPr lang="en-US" sz="2800" b="0" i="1" smtClean="0">
                          <a:latin typeface="Cambria Math" panose="02040503050406030204" pitchFamily="18" charset="0"/>
                        </a:rPr>
                        <m:t>=−</m:t>
                      </m:r>
                      <m:r>
                        <a:rPr lang="en-US" sz="2800" b="0" i="1" smtClean="0">
                          <a:latin typeface="Cambria Math" panose="02040503050406030204" pitchFamily="18" charset="0"/>
                        </a:rPr>
                        <m:t>𝑃𝑑𝑉</m:t>
                      </m:r>
                    </m:oMath>
                  </m:oMathPara>
                </a14:m>
                <a:endParaRPr lang="en-US" sz="2800" dirty="0"/>
              </a:p>
            </p:txBody>
          </p:sp>
        </mc:Choice>
        <mc:Fallback xmlns="">
          <p:sp>
            <p:nvSpPr>
              <p:cNvPr id="9" name="TextBox 8">
                <a:extLst>
                  <a:ext uri="{FF2B5EF4-FFF2-40B4-BE49-F238E27FC236}">
                    <a16:creationId xmlns:a16="http://schemas.microsoft.com/office/drawing/2014/main" id="{38B8303D-6DE7-E2D9-1FE4-96EA26570064}"/>
                  </a:ext>
                </a:extLst>
              </p:cNvPr>
              <p:cNvSpPr txBox="1">
                <a:spLocks noRot="1" noChangeAspect="1" noMove="1" noResize="1" noEditPoints="1" noAdjustHandles="1" noChangeArrowheads="1" noChangeShapeType="1" noTextEdit="1"/>
              </p:cNvSpPr>
              <p:nvPr/>
            </p:nvSpPr>
            <p:spPr>
              <a:xfrm>
                <a:off x="3996559" y="1320537"/>
                <a:ext cx="1831207" cy="430887"/>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D4FAB44-138C-8AC0-7E06-77DB893A0538}"/>
              </a:ext>
            </a:extLst>
          </p:cNvPr>
          <p:cNvSpPr txBox="1"/>
          <p:nvPr/>
        </p:nvSpPr>
        <p:spPr>
          <a:xfrm>
            <a:off x="311896" y="2151535"/>
            <a:ext cx="1056058" cy="369332"/>
          </a:xfrm>
          <a:prstGeom prst="rect">
            <a:avLst/>
          </a:prstGeom>
          <a:noFill/>
        </p:spPr>
        <p:txBody>
          <a:bodyPr wrap="none" rtlCol="0">
            <a:spAutoFit/>
          </a:bodyPr>
          <a:lstStyle/>
          <a:p>
            <a:r>
              <a:rPr lang="en-US" dirty="0"/>
              <a:t>Enthalpy</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35EDE70-FB7D-25F0-01FC-115C0EDC030B}"/>
                  </a:ext>
                </a:extLst>
              </p:cNvPr>
              <p:cNvSpPr txBox="1"/>
              <p:nvPr/>
            </p:nvSpPr>
            <p:spPr>
              <a:xfrm>
                <a:off x="461222" y="2698109"/>
                <a:ext cx="195252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𝑈</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𝑃𝑉</m:t>
                      </m:r>
                    </m:oMath>
                  </m:oMathPara>
                </a14:m>
                <a:endParaRPr lang="en-US" sz="2800" dirty="0"/>
              </a:p>
            </p:txBody>
          </p:sp>
        </mc:Choice>
        <mc:Fallback xmlns="">
          <p:sp>
            <p:nvSpPr>
              <p:cNvPr id="15" name="TextBox 14">
                <a:extLst>
                  <a:ext uri="{FF2B5EF4-FFF2-40B4-BE49-F238E27FC236}">
                    <a16:creationId xmlns:a16="http://schemas.microsoft.com/office/drawing/2014/main" id="{F35EDE70-FB7D-25F0-01FC-115C0EDC030B}"/>
                  </a:ext>
                </a:extLst>
              </p:cNvPr>
              <p:cNvSpPr txBox="1">
                <a:spLocks noRot="1" noChangeAspect="1" noMove="1" noResize="1" noEditPoints="1" noAdjustHandles="1" noChangeArrowheads="1" noChangeShapeType="1" noTextEdit="1"/>
              </p:cNvSpPr>
              <p:nvPr/>
            </p:nvSpPr>
            <p:spPr>
              <a:xfrm>
                <a:off x="461222" y="2698109"/>
                <a:ext cx="1952522"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8405ED-8B15-F622-4301-4D4DCE7AE793}"/>
                  </a:ext>
                </a:extLst>
              </p:cNvPr>
              <p:cNvSpPr txBox="1"/>
              <p:nvPr/>
            </p:nvSpPr>
            <p:spPr>
              <a:xfrm>
                <a:off x="461222" y="3269270"/>
                <a:ext cx="368466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𝑑𝐻</m:t>
                      </m:r>
                      <m:r>
                        <a:rPr lang="en-US" sz="2800" b="0" i="1" smtClean="0">
                          <a:latin typeface="Cambria Math" panose="02040503050406030204" pitchFamily="18" charset="0"/>
                        </a:rPr>
                        <m:t>=</m:t>
                      </m:r>
                      <m:r>
                        <a:rPr lang="en-US" sz="2800" b="0" i="1" smtClean="0">
                          <a:latin typeface="Cambria Math" panose="02040503050406030204" pitchFamily="18" charset="0"/>
                        </a:rPr>
                        <m:t>𝑑𝑈</m:t>
                      </m:r>
                      <m:r>
                        <a:rPr lang="en-US" sz="2800" b="0" i="1" smtClean="0">
                          <a:latin typeface="Cambria Math" panose="02040503050406030204" pitchFamily="18" charset="0"/>
                        </a:rPr>
                        <m:t>+</m:t>
                      </m:r>
                      <m:r>
                        <a:rPr lang="en-US" sz="2800" b="0" i="1" smtClean="0">
                          <a:latin typeface="Cambria Math" panose="02040503050406030204" pitchFamily="18" charset="0"/>
                        </a:rPr>
                        <m:t>𝑃𝑑𝑉</m:t>
                      </m:r>
                      <m:r>
                        <a:rPr lang="en-US" sz="2800" b="0" i="1" smtClean="0">
                          <a:latin typeface="Cambria Math" panose="02040503050406030204" pitchFamily="18" charset="0"/>
                        </a:rPr>
                        <m:t>+</m:t>
                      </m:r>
                      <m:r>
                        <a:rPr lang="en-US" sz="2800" b="0" i="1" smtClean="0">
                          <a:latin typeface="Cambria Math" panose="02040503050406030204" pitchFamily="18" charset="0"/>
                        </a:rPr>
                        <m:t>𝑉𝑑𝑃</m:t>
                      </m:r>
                    </m:oMath>
                  </m:oMathPara>
                </a14:m>
                <a:endParaRPr lang="en-US" sz="2800" dirty="0"/>
              </a:p>
            </p:txBody>
          </p:sp>
        </mc:Choice>
        <mc:Fallback xmlns="">
          <p:sp>
            <p:nvSpPr>
              <p:cNvPr id="16" name="TextBox 15">
                <a:extLst>
                  <a:ext uri="{FF2B5EF4-FFF2-40B4-BE49-F238E27FC236}">
                    <a16:creationId xmlns:a16="http://schemas.microsoft.com/office/drawing/2014/main" id="{AF8405ED-8B15-F622-4301-4D4DCE7AE793}"/>
                  </a:ext>
                </a:extLst>
              </p:cNvPr>
              <p:cNvSpPr txBox="1">
                <a:spLocks noRot="1" noChangeAspect="1" noMove="1" noResize="1" noEditPoints="1" noAdjustHandles="1" noChangeArrowheads="1" noChangeShapeType="1" noTextEdit="1"/>
              </p:cNvSpPr>
              <p:nvPr/>
            </p:nvSpPr>
            <p:spPr>
              <a:xfrm>
                <a:off x="461222" y="3269270"/>
                <a:ext cx="3684663"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B6E0761-2DF9-28B7-4B4C-D942F38F6F42}"/>
                  </a:ext>
                </a:extLst>
              </p:cNvPr>
              <p:cNvSpPr txBox="1"/>
              <p:nvPr/>
            </p:nvSpPr>
            <p:spPr>
              <a:xfrm>
                <a:off x="461222" y="3823268"/>
                <a:ext cx="257378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𝑑𝐻</m:t>
                      </m:r>
                      <m:r>
                        <a:rPr lang="en-US" sz="2800" b="0" i="1" smtClean="0">
                          <a:latin typeface="Cambria Math" panose="02040503050406030204" pitchFamily="18" charset="0"/>
                        </a:rPr>
                        <m:t>=</m:t>
                      </m:r>
                      <m:r>
                        <a:rPr lang="en-US" sz="2800" b="0" i="1" smtClean="0">
                          <a:latin typeface="Cambria Math" panose="02040503050406030204" pitchFamily="18" charset="0"/>
                        </a:rPr>
                        <m:t>𝑑𝑄</m:t>
                      </m:r>
                      <m:r>
                        <a:rPr lang="en-US" sz="2800" b="0" i="1" smtClean="0">
                          <a:latin typeface="Cambria Math" panose="02040503050406030204" pitchFamily="18" charset="0"/>
                        </a:rPr>
                        <m:t>+</m:t>
                      </m:r>
                      <m:r>
                        <a:rPr lang="en-US" sz="2800" b="0" i="1" smtClean="0">
                          <a:latin typeface="Cambria Math" panose="02040503050406030204" pitchFamily="18" charset="0"/>
                        </a:rPr>
                        <m:t>𝑉𝑑𝑃</m:t>
                      </m:r>
                    </m:oMath>
                  </m:oMathPara>
                </a14:m>
                <a:endParaRPr lang="en-US" dirty="0"/>
              </a:p>
            </p:txBody>
          </p:sp>
        </mc:Choice>
        <mc:Fallback xmlns="">
          <p:sp>
            <p:nvSpPr>
              <p:cNvPr id="18" name="TextBox 17">
                <a:extLst>
                  <a:ext uri="{FF2B5EF4-FFF2-40B4-BE49-F238E27FC236}">
                    <a16:creationId xmlns:a16="http://schemas.microsoft.com/office/drawing/2014/main" id="{FB6E0761-2DF9-28B7-4B4C-D942F38F6F42}"/>
                  </a:ext>
                </a:extLst>
              </p:cNvPr>
              <p:cNvSpPr txBox="1">
                <a:spLocks noRot="1" noChangeAspect="1" noMove="1" noResize="1" noEditPoints="1" noAdjustHandles="1" noChangeArrowheads="1" noChangeShapeType="1" noTextEdit="1"/>
              </p:cNvSpPr>
              <p:nvPr/>
            </p:nvSpPr>
            <p:spPr>
              <a:xfrm>
                <a:off x="461222" y="3823268"/>
                <a:ext cx="2573782"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240CF7A-8A0B-1BF4-D66E-DCEBE0ABBB9E}"/>
                  </a:ext>
                </a:extLst>
              </p:cNvPr>
              <p:cNvSpPr txBox="1"/>
              <p:nvPr/>
            </p:nvSpPr>
            <p:spPr>
              <a:xfrm>
                <a:off x="461222" y="6186440"/>
                <a:ext cx="6081469" cy="7034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𝑚𝑈</m:t>
                              </m:r>
                              <m:r>
                                <a:rPr lang="en-US" sz="2400" i="1">
                                  <a:latin typeface="Cambria Math" panose="02040503050406030204" pitchFamily="18" charset="0"/>
                                </a:rPr>
                                <m:t>)</m:t>
                              </m:r>
                            </m:e>
                            <m:sub>
                              <m:r>
                                <a:rPr lang="en-US" sz="2400" b="0" i="1" smtClean="0">
                                  <a:latin typeface="Cambria Math" panose="02040503050406030204" pitchFamily="18" charset="0"/>
                                </a:rPr>
                                <m:t>𝑐𝑣</m:t>
                              </m:r>
                            </m:sub>
                          </m:sSub>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𝑢</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𝑔𝑧</m:t>
                          </m:r>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𝑚</m:t>
                              </m:r>
                            </m:e>
                          </m:acc>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𝑓𝑠</m:t>
                          </m:r>
                        </m:sub>
                      </m:sSub>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𝑊</m:t>
                              </m:r>
                            </m:e>
                          </m:acc>
                        </m:e>
                        <m:sub>
                          <m:r>
                            <a:rPr lang="en-US" sz="2400" b="0" i="1" smtClean="0">
                              <a:latin typeface="Cambria Math" panose="02040503050406030204" pitchFamily="18" charset="0"/>
                            </a:rPr>
                            <m:t>𝑠</m:t>
                          </m:r>
                        </m:sub>
                      </m:sSub>
                    </m:oMath>
                  </m:oMathPara>
                </a14:m>
                <a:endParaRPr lang="en-US" sz="2400" dirty="0"/>
              </a:p>
            </p:txBody>
          </p:sp>
        </mc:Choice>
        <mc:Fallback xmlns="">
          <p:sp>
            <p:nvSpPr>
              <p:cNvPr id="19" name="TextBox 18">
                <a:extLst>
                  <a:ext uri="{FF2B5EF4-FFF2-40B4-BE49-F238E27FC236}">
                    <a16:creationId xmlns:a16="http://schemas.microsoft.com/office/drawing/2014/main" id="{F240CF7A-8A0B-1BF4-D66E-DCEBE0ABBB9E}"/>
                  </a:ext>
                </a:extLst>
              </p:cNvPr>
              <p:cNvSpPr txBox="1">
                <a:spLocks noRot="1" noChangeAspect="1" noMove="1" noResize="1" noEditPoints="1" noAdjustHandles="1" noChangeArrowheads="1" noChangeShapeType="1" noTextEdit="1"/>
              </p:cNvSpPr>
              <p:nvPr/>
            </p:nvSpPr>
            <p:spPr>
              <a:xfrm>
                <a:off x="461222" y="6186440"/>
                <a:ext cx="6081469" cy="703462"/>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18AD68CF-94F3-E313-7646-1C879E819226}"/>
              </a:ext>
            </a:extLst>
          </p:cNvPr>
          <p:cNvSpPr txBox="1"/>
          <p:nvPr/>
        </p:nvSpPr>
        <p:spPr>
          <a:xfrm>
            <a:off x="311895" y="4567959"/>
            <a:ext cx="3329758" cy="369332"/>
          </a:xfrm>
          <a:prstGeom prst="rect">
            <a:avLst/>
          </a:prstGeom>
          <a:noFill/>
        </p:spPr>
        <p:txBody>
          <a:bodyPr wrap="none" rtlCol="0">
            <a:spAutoFit/>
          </a:bodyPr>
          <a:lstStyle/>
          <a:p>
            <a:r>
              <a:rPr lang="en-US" dirty="0"/>
              <a:t>Energy Balance on open system</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FA06860-D0A4-61F1-1745-BFD39ACC97ED}"/>
                  </a:ext>
                </a:extLst>
              </p:cNvPr>
              <p:cNvSpPr txBox="1"/>
              <p:nvPr/>
            </p:nvSpPr>
            <p:spPr>
              <a:xfrm>
                <a:off x="461222" y="5170833"/>
                <a:ext cx="3229377" cy="7034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i="1">
                                  <a:latin typeface="Cambria Math" panose="02040503050406030204" pitchFamily="18" charset="0"/>
                                </a:rPr>
                                <m:t>𝑑</m:t>
                              </m:r>
                              <m:r>
                                <a:rPr lang="en-US" sz="2400" b="0" i="1" smtClean="0">
                                  <a:latin typeface="Cambria Math" panose="02040503050406030204" pitchFamily="18" charset="0"/>
                                </a:rPr>
                                <m:t>(</m:t>
                              </m:r>
                              <m:r>
                                <a:rPr lang="en-US" sz="2400" i="1">
                                  <a:latin typeface="Cambria Math" panose="02040503050406030204" pitchFamily="18" charset="0"/>
                                </a:rPr>
                                <m:t>𝑚</m:t>
                              </m:r>
                            </m:e>
                            <m:sub>
                              <m:r>
                                <a:rPr lang="en-US" sz="2400" b="0" i="1" smtClean="0">
                                  <a:latin typeface="Cambria Math" panose="02040503050406030204" pitchFamily="18" charset="0"/>
                                </a:rPr>
                                <m:t>𝑐𝑣</m:t>
                              </m:r>
                            </m:sub>
                          </m:sSub>
                          <m:r>
                            <a:rPr lang="en-US" sz="2400" b="0" i="1" smtClean="0">
                              <a:latin typeface="Cambria Math" panose="02040503050406030204" pitchFamily="18" charset="0"/>
                            </a:rPr>
                            <m:t>)</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𝑚</m:t>
                              </m:r>
                            </m:e>
                          </m:acc>
                          <m:r>
                            <a:rPr lang="en-US" sz="2400" b="0" i="1" smtClean="0">
                              <a:latin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𝑓𝑠</m:t>
                          </m:r>
                        </m:sub>
                      </m:sSub>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21" name="TextBox 20">
                <a:extLst>
                  <a:ext uri="{FF2B5EF4-FFF2-40B4-BE49-F238E27FC236}">
                    <a16:creationId xmlns:a16="http://schemas.microsoft.com/office/drawing/2014/main" id="{3FA06860-D0A4-61F1-1745-BFD39ACC97ED}"/>
                  </a:ext>
                </a:extLst>
              </p:cNvPr>
              <p:cNvSpPr txBox="1">
                <a:spLocks noRot="1" noChangeAspect="1" noMove="1" noResize="1" noEditPoints="1" noAdjustHandles="1" noChangeArrowheads="1" noChangeShapeType="1" noTextEdit="1"/>
              </p:cNvSpPr>
              <p:nvPr/>
            </p:nvSpPr>
            <p:spPr>
              <a:xfrm>
                <a:off x="461222" y="5170833"/>
                <a:ext cx="3229377" cy="70346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015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6412EA-A745-70D3-0474-2AA487727866}"/>
              </a:ext>
            </a:extLst>
          </p:cNvPr>
          <p:cNvSpPr txBox="1"/>
          <p:nvPr/>
        </p:nvSpPr>
        <p:spPr>
          <a:xfrm>
            <a:off x="266022" y="4202351"/>
            <a:ext cx="5052024" cy="369332"/>
          </a:xfrm>
          <a:prstGeom prst="rect">
            <a:avLst/>
          </a:prstGeom>
          <a:noFill/>
        </p:spPr>
        <p:txBody>
          <a:bodyPr wrap="none" rtlCol="0">
            <a:spAutoFit/>
          </a:bodyPr>
          <a:lstStyle/>
          <a:p>
            <a:r>
              <a:rPr lang="en-US" dirty="0"/>
              <a:t>Finding Temperature through changes in enthalpy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A81E042-8807-3137-65EA-095DFE833F10}"/>
                  </a:ext>
                </a:extLst>
              </p:cNvPr>
              <p:cNvSpPr txBox="1"/>
              <p:nvPr/>
            </p:nvSpPr>
            <p:spPr>
              <a:xfrm>
                <a:off x="143854" y="4665606"/>
                <a:ext cx="8292014" cy="584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𝐼𝐶𝑃𝐻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𝐷</m:t>
                          </m:r>
                        </m:e>
                      </m:d>
                      <m:r>
                        <a:rPr lang="en-US" sz="2000" b="0" i="1" smtClean="0">
                          <a:latin typeface="Cambria Math" panose="02040503050406030204" pitchFamily="18" charset="0"/>
                        </a:rPr>
                        <m:t>=</m:t>
                      </m:r>
                      <m:r>
                        <a:rPr lang="en-US" sz="2000" b="0" i="1" smtClean="0">
                          <a:latin typeface="Cambria Math" panose="02040503050406030204" pitchFamily="18" charset="0"/>
                        </a:rPr>
                        <m:t>𝑀𝐶𝑃𝐻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𝑇</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m:t>
                          </m:r>
                          <m:r>
                            <a:rPr lang="en-US" sz="2000" i="1">
                              <a:latin typeface="Cambria Math" panose="02040503050406030204" pitchFamily="18" charset="0"/>
                            </a:rPr>
                            <m:t>𝐷</m:t>
                          </m:r>
                        </m:e>
                      </m:d>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𝑇</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&gt;</m:t>
                          </m:r>
                        </m:num>
                        <m:den>
                          <m:r>
                            <a:rPr lang="en-US" sz="2000" b="0" i="1" smtClean="0">
                              <a:latin typeface="Cambria Math" panose="02040503050406030204" pitchFamily="18" charset="0"/>
                            </a:rPr>
                            <m:t>𝑅</m:t>
                          </m:r>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𝑇</m:t>
                      </m:r>
                      <m:r>
                        <a:rPr lang="en-US" sz="2000" b="0" i="1" smtClean="0">
                          <a:latin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A81E042-8807-3137-65EA-095DFE833F10}"/>
                  </a:ext>
                </a:extLst>
              </p:cNvPr>
              <p:cNvSpPr txBox="1">
                <a:spLocks noRot="1" noChangeAspect="1" noMove="1" noResize="1" noEditPoints="1" noAdjustHandles="1" noChangeArrowheads="1" noChangeShapeType="1" noTextEdit="1"/>
              </p:cNvSpPr>
              <p:nvPr/>
            </p:nvSpPr>
            <p:spPr>
              <a:xfrm>
                <a:off x="143854" y="4665606"/>
                <a:ext cx="8292014" cy="58407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7CEEFCB-24BC-5835-8EDE-9D11924E9454}"/>
                  </a:ext>
                </a:extLst>
              </p:cNvPr>
              <p:cNvSpPr txBox="1"/>
              <p:nvPr/>
            </p:nvSpPr>
            <p:spPr>
              <a:xfrm>
                <a:off x="266022" y="5521641"/>
                <a:ext cx="2208361"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&gt;(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47CEEFCB-24BC-5835-8EDE-9D11924E9454}"/>
                  </a:ext>
                </a:extLst>
              </p:cNvPr>
              <p:cNvSpPr txBox="1">
                <a:spLocks noRot="1" noChangeAspect="1" noMove="1" noResize="1" noEditPoints="1" noAdjustHandles="1" noChangeArrowheads="1" noChangeShapeType="1" noTextEdit="1"/>
              </p:cNvSpPr>
              <p:nvPr/>
            </p:nvSpPr>
            <p:spPr>
              <a:xfrm>
                <a:off x="266022" y="5521641"/>
                <a:ext cx="2208361" cy="298415"/>
              </a:xfrm>
              <a:prstGeom prst="rect">
                <a:avLst/>
              </a:prstGeom>
              <a:blipFill>
                <a:blip r:embed="rId3"/>
                <a:stretch>
                  <a:fillRect l="-2210" r="-3591" b="-2653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40052EEE-CF46-4C9E-4578-B7DE5C323542}"/>
              </a:ext>
            </a:extLst>
          </p:cNvPr>
          <p:cNvPicPr>
            <a:picLocks noChangeAspect="1"/>
          </p:cNvPicPr>
          <p:nvPr/>
        </p:nvPicPr>
        <p:blipFill>
          <a:blip r:embed="rId4"/>
          <a:stretch>
            <a:fillRect/>
          </a:stretch>
        </p:blipFill>
        <p:spPr>
          <a:xfrm>
            <a:off x="802495" y="5888734"/>
            <a:ext cx="6206246" cy="3189965"/>
          </a:xfrm>
          <a:prstGeom prst="rect">
            <a:avLst/>
          </a:prstGeom>
        </p:spPr>
      </p:pic>
      <p:sp>
        <p:nvSpPr>
          <p:cNvPr id="11" name="TextBox 10">
            <a:extLst>
              <a:ext uri="{FF2B5EF4-FFF2-40B4-BE49-F238E27FC236}">
                <a16:creationId xmlns:a16="http://schemas.microsoft.com/office/drawing/2014/main" id="{95EFB473-7DFA-D159-410B-99A987C513D0}"/>
              </a:ext>
            </a:extLst>
          </p:cNvPr>
          <p:cNvSpPr txBox="1"/>
          <p:nvPr/>
        </p:nvSpPr>
        <p:spPr>
          <a:xfrm>
            <a:off x="0" y="161800"/>
            <a:ext cx="5584606" cy="369332"/>
          </a:xfrm>
          <a:prstGeom prst="rect">
            <a:avLst/>
          </a:prstGeom>
          <a:noFill/>
        </p:spPr>
        <p:txBody>
          <a:bodyPr wrap="none" rtlCol="0">
            <a:spAutoFit/>
          </a:bodyPr>
          <a:lstStyle/>
          <a:p>
            <a:r>
              <a:rPr lang="en-US" dirty="0"/>
              <a:t>Constant Volume and constant Pressure heat capacity</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61307D3-3E3A-B6E3-A873-A01592E6C705}"/>
                  </a:ext>
                </a:extLst>
              </p:cNvPr>
              <p:cNvSpPr txBox="1"/>
              <p:nvPr/>
            </p:nvSpPr>
            <p:spPr>
              <a:xfrm>
                <a:off x="149326" y="715798"/>
                <a:ext cx="2470425" cy="10197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𝑈</m:t>
                      </m:r>
                      <m:r>
                        <a:rPr lang="en-US" sz="2800" b="0" i="1" smtClean="0">
                          <a:latin typeface="Cambria Math" panose="02040503050406030204" pitchFamily="18" charset="0"/>
                          <a:ea typeface="Cambria Math" panose="02040503050406030204" pitchFamily="18" charset="0"/>
                        </a:rPr>
                        <m:t>=</m:t>
                      </m:r>
                      <m:nary>
                        <m:naryPr>
                          <m:ctrlPr>
                            <a:rPr lang="en-US" sz="2800" b="0" i="1" smtClean="0">
                              <a:latin typeface="Cambria Math" panose="02040503050406030204" pitchFamily="18" charset="0"/>
                              <a:ea typeface="Cambria Math" panose="02040503050406030204" pitchFamily="18" charset="0"/>
                            </a:rPr>
                          </m:ctrlPr>
                        </m:naryPr>
                        <m: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1</m:t>
                              </m:r>
                            </m:sub>
                          </m:sSub>
                        </m:sub>
                        <m:sup>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2</m:t>
                              </m:r>
                            </m:sub>
                          </m:sSub>
                        </m:sup>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𝑣</m:t>
                              </m:r>
                            </m:sub>
                          </m:sSub>
                          <m:r>
                            <a:rPr lang="en-US" sz="2800" b="0" i="1" smtClean="0">
                              <a:latin typeface="Cambria Math" panose="02040503050406030204" pitchFamily="18" charset="0"/>
                              <a:ea typeface="Cambria Math" panose="02040503050406030204" pitchFamily="18" charset="0"/>
                            </a:rPr>
                            <m:t>𝑑𝑇</m:t>
                          </m:r>
                        </m:e>
                      </m:nary>
                    </m:oMath>
                  </m:oMathPara>
                </a14:m>
                <a:endParaRPr lang="en-US" sz="2800" dirty="0"/>
              </a:p>
            </p:txBody>
          </p:sp>
        </mc:Choice>
        <mc:Fallback xmlns="">
          <p:sp>
            <p:nvSpPr>
              <p:cNvPr id="12" name="TextBox 11">
                <a:extLst>
                  <a:ext uri="{FF2B5EF4-FFF2-40B4-BE49-F238E27FC236}">
                    <a16:creationId xmlns:a16="http://schemas.microsoft.com/office/drawing/2014/main" id="{661307D3-3E3A-B6E3-A873-A01592E6C705}"/>
                  </a:ext>
                </a:extLst>
              </p:cNvPr>
              <p:cNvSpPr txBox="1">
                <a:spLocks noRot="1" noChangeAspect="1" noMove="1" noResize="1" noEditPoints="1" noAdjustHandles="1" noChangeArrowheads="1" noChangeShapeType="1" noTextEdit="1"/>
              </p:cNvSpPr>
              <p:nvPr/>
            </p:nvSpPr>
            <p:spPr>
              <a:xfrm>
                <a:off x="149326" y="715798"/>
                <a:ext cx="2470425" cy="101976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2EF994-869A-F335-31D9-F05475A89FFD}"/>
                  </a:ext>
                </a:extLst>
              </p:cNvPr>
              <p:cNvSpPr txBox="1"/>
              <p:nvPr/>
            </p:nvSpPr>
            <p:spPr>
              <a:xfrm>
                <a:off x="3583133" y="664459"/>
                <a:ext cx="2470425" cy="10197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nary>
                        <m:naryPr>
                          <m:ctrlPr>
                            <a:rPr lang="en-US" sz="2800" b="0" i="1" smtClean="0">
                              <a:latin typeface="Cambria Math" panose="02040503050406030204" pitchFamily="18" charset="0"/>
                              <a:ea typeface="Cambria Math" panose="02040503050406030204" pitchFamily="18" charset="0"/>
                            </a:rPr>
                          </m:ctrlPr>
                        </m:naryPr>
                        <m: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1</m:t>
                              </m:r>
                            </m:sub>
                          </m:sSub>
                        </m:sub>
                        <m:sup>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2</m:t>
                              </m:r>
                            </m:sub>
                          </m:sSub>
                        </m:sup>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𝑝</m:t>
                              </m:r>
                            </m:sub>
                          </m:sSub>
                          <m:r>
                            <a:rPr lang="en-US" sz="2800" b="0" i="1" smtClean="0">
                              <a:latin typeface="Cambria Math" panose="02040503050406030204" pitchFamily="18" charset="0"/>
                              <a:ea typeface="Cambria Math" panose="02040503050406030204" pitchFamily="18" charset="0"/>
                            </a:rPr>
                            <m:t>𝑑𝑇</m:t>
                          </m:r>
                        </m:e>
                      </m:nary>
                    </m:oMath>
                  </m:oMathPara>
                </a14:m>
                <a:endParaRPr lang="en-US" sz="2800" dirty="0"/>
              </a:p>
            </p:txBody>
          </p:sp>
        </mc:Choice>
        <mc:Fallback xmlns="">
          <p:sp>
            <p:nvSpPr>
              <p:cNvPr id="13" name="TextBox 12">
                <a:extLst>
                  <a:ext uri="{FF2B5EF4-FFF2-40B4-BE49-F238E27FC236}">
                    <a16:creationId xmlns:a16="http://schemas.microsoft.com/office/drawing/2014/main" id="{A52EF994-869A-F335-31D9-F05475A89FFD}"/>
                  </a:ext>
                </a:extLst>
              </p:cNvPr>
              <p:cNvSpPr txBox="1">
                <a:spLocks noRot="1" noChangeAspect="1" noMove="1" noResize="1" noEditPoints="1" noAdjustHandles="1" noChangeArrowheads="1" noChangeShapeType="1" noTextEdit="1"/>
              </p:cNvSpPr>
              <p:nvPr/>
            </p:nvSpPr>
            <p:spPr>
              <a:xfrm>
                <a:off x="3583133" y="664459"/>
                <a:ext cx="2470425" cy="101976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037F629-13DA-6B1C-8AB3-F6B81EB3201B}"/>
                  </a:ext>
                </a:extLst>
              </p:cNvPr>
              <p:cNvSpPr txBox="1"/>
              <p:nvPr/>
            </p:nvSpPr>
            <p:spPr>
              <a:xfrm>
                <a:off x="143854" y="2401816"/>
                <a:ext cx="3823996" cy="7008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𝑝</m:t>
                              </m:r>
                            </m:sub>
                          </m:sSub>
                        </m:num>
                        <m:den>
                          <m:r>
                            <a:rPr lang="en-US" sz="2400" b="0" i="1" smtClean="0">
                              <a:latin typeface="Cambria Math" panose="02040503050406030204" pitchFamily="18" charset="0"/>
                            </a:rPr>
                            <m:t>𝑅</m:t>
                          </m:r>
                        </m:den>
                      </m:f>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𝐵𝑇</m:t>
                      </m:r>
                      <m:r>
                        <a:rPr lang="en-US" sz="2400" b="0" i="1" smtClean="0">
                          <a:latin typeface="Cambria Math" panose="02040503050406030204" pitchFamily="18" charset="0"/>
                        </a:rPr>
                        <m:t>+</m:t>
                      </m:r>
                      <m:r>
                        <a:rPr lang="en-US" sz="2400" b="0" i="1" smtClean="0">
                          <a:latin typeface="Cambria Math" panose="02040503050406030204" pitchFamily="18" charset="0"/>
                        </a:rPr>
                        <m:t>𝐶</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𝑇</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𝐷</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𝑇</m:t>
                          </m:r>
                        </m:e>
                        <m:sup>
                          <m:r>
                            <a:rPr lang="en-US" sz="2400" b="0" i="1" smtClean="0">
                              <a:latin typeface="Cambria Math" panose="02040503050406030204" pitchFamily="18" charset="0"/>
                            </a:rPr>
                            <m:t>−2</m:t>
                          </m:r>
                        </m:sup>
                      </m:sSup>
                    </m:oMath>
                  </m:oMathPara>
                </a14:m>
                <a:endParaRPr lang="en-US" dirty="0"/>
              </a:p>
            </p:txBody>
          </p:sp>
        </mc:Choice>
        <mc:Fallback xmlns="">
          <p:sp>
            <p:nvSpPr>
              <p:cNvPr id="25" name="TextBox 24">
                <a:extLst>
                  <a:ext uri="{FF2B5EF4-FFF2-40B4-BE49-F238E27FC236}">
                    <a16:creationId xmlns:a16="http://schemas.microsoft.com/office/drawing/2014/main" id="{E037F629-13DA-6B1C-8AB3-F6B81EB3201B}"/>
                  </a:ext>
                </a:extLst>
              </p:cNvPr>
              <p:cNvSpPr txBox="1">
                <a:spLocks noRot="1" noChangeAspect="1" noMove="1" noResize="1" noEditPoints="1" noAdjustHandles="1" noChangeArrowheads="1" noChangeShapeType="1" noTextEdit="1"/>
              </p:cNvSpPr>
              <p:nvPr/>
            </p:nvSpPr>
            <p:spPr>
              <a:xfrm>
                <a:off x="143854" y="2401816"/>
                <a:ext cx="3823996" cy="700898"/>
              </a:xfrm>
              <a:prstGeom prst="rect">
                <a:avLst/>
              </a:prstGeom>
              <a:blipFill>
                <a:blip r:embed="rId7"/>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F73F6BA0-964F-4E31-7856-19D6AD89F148}"/>
              </a:ext>
            </a:extLst>
          </p:cNvPr>
          <p:cNvSpPr txBox="1"/>
          <p:nvPr/>
        </p:nvSpPr>
        <p:spPr>
          <a:xfrm>
            <a:off x="143854" y="1931971"/>
            <a:ext cx="4456413" cy="369332"/>
          </a:xfrm>
          <a:prstGeom prst="rect">
            <a:avLst/>
          </a:prstGeom>
          <a:noFill/>
        </p:spPr>
        <p:txBody>
          <a:bodyPr wrap="none" rtlCol="0">
            <a:spAutoFit/>
          </a:bodyPr>
          <a:lstStyle/>
          <a:p>
            <a:r>
              <a:rPr lang="en-US" dirty="0"/>
              <a:t>Temperature Dependence on heat capacity</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0B21679-3447-D9C2-7D1A-32A220A7665C}"/>
                  </a:ext>
                </a:extLst>
              </p:cNvPr>
              <p:cNvSpPr txBox="1"/>
              <p:nvPr/>
            </p:nvSpPr>
            <p:spPr>
              <a:xfrm>
                <a:off x="143854" y="3372772"/>
                <a:ext cx="6042680" cy="8761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nary>
                        <m:naryPr>
                          <m:ctrlPr>
                            <a:rPr lang="en-US" sz="2400" b="0" i="1" smtClean="0">
                              <a:latin typeface="Cambria Math" panose="02040503050406030204" pitchFamily="18" charset="0"/>
                              <a:ea typeface="Cambria Math" panose="02040503050406030204" pitchFamily="18" charset="0"/>
                            </a:rPr>
                          </m:ctrlPr>
                        </m:naryPr>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0</m:t>
                              </m:r>
                            </m:sub>
                          </m:sSub>
                        </m:sub>
                        <m:sup>
                          <m:r>
                            <a:rPr lang="en-US" sz="2400" b="0" i="1" smtClean="0">
                              <a:latin typeface="Cambria Math" panose="02040503050406030204" pitchFamily="18" charset="0"/>
                              <a:ea typeface="Cambria Math" panose="02040503050406030204" pitchFamily="18" charset="0"/>
                            </a:rPr>
                            <m:t>𝑇</m:t>
                          </m:r>
                        </m:sup>
                        <m:e>
                          <m:f>
                            <m:fPr>
                              <m:ctrlPr>
                                <a:rPr lang="en-US" sz="2400" b="0" i="1" smtClean="0">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𝑝</m:t>
                                  </m:r>
                                </m:sub>
                              </m:sSub>
                            </m:num>
                            <m:den>
                              <m:r>
                                <a:rPr lang="en-US" sz="2400" b="0" i="1" smtClean="0">
                                  <a:latin typeface="Cambria Math" panose="02040503050406030204" pitchFamily="18" charset="0"/>
                                  <a:ea typeface="Cambria Math" panose="02040503050406030204" pitchFamily="18" charset="0"/>
                                </a:rPr>
                                <m:t>𝑅</m:t>
                              </m:r>
                            </m:den>
                          </m:f>
                          <m:r>
                            <a:rPr lang="en-US" sz="2400" b="0" i="1" smtClean="0">
                              <a:latin typeface="Cambria Math" panose="02040503050406030204" pitchFamily="18" charset="0"/>
                              <a:ea typeface="Cambria Math" panose="02040503050406030204" pitchFamily="18" charset="0"/>
                            </a:rPr>
                            <m:t>𝑑𝑇</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𝐼𝐶𝑃𝐻</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e>
                      </m:d>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10B21679-3447-D9C2-7D1A-32A220A7665C}"/>
                  </a:ext>
                </a:extLst>
              </p:cNvPr>
              <p:cNvSpPr txBox="1">
                <a:spLocks noRot="1" noChangeAspect="1" noMove="1" noResize="1" noEditPoints="1" noAdjustHandles="1" noChangeArrowheads="1" noChangeShapeType="1" noTextEdit="1"/>
              </p:cNvSpPr>
              <p:nvPr/>
            </p:nvSpPr>
            <p:spPr>
              <a:xfrm>
                <a:off x="143854" y="3372772"/>
                <a:ext cx="6042680" cy="87613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545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83AC6-BD66-38F0-B2F7-C173A4CF5D83}"/>
              </a:ext>
            </a:extLst>
          </p:cNvPr>
          <p:cNvSpPr txBox="1"/>
          <p:nvPr/>
        </p:nvSpPr>
        <p:spPr>
          <a:xfrm>
            <a:off x="160420" y="192505"/>
            <a:ext cx="3493713" cy="584775"/>
          </a:xfrm>
          <a:prstGeom prst="rect">
            <a:avLst/>
          </a:prstGeom>
          <a:noFill/>
        </p:spPr>
        <p:txBody>
          <a:bodyPr wrap="none" rtlCol="0">
            <a:spAutoFit/>
          </a:bodyPr>
          <a:lstStyle/>
          <a:p>
            <a:r>
              <a:rPr lang="en-US" sz="3200" dirty="0"/>
              <a:t>Equations of State</a:t>
            </a:r>
          </a:p>
        </p:txBody>
      </p:sp>
      <p:sp>
        <p:nvSpPr>
          <p:cNvPr id="3" name="TextBox 2">
            <a:extLst>
              <a:ext uri="{FF2B5EF4-FFF2-40B4-BE49-F238E27FC236}">
                <a16:creationId xmlns:a16="http://schemas.microsoft.com/office/drawing/2014/main" id="{2D2CC31A-91B1-1421-1646-89BBEAA90A1B}"/>
              </a:ext>
            </a:extLst>
          </p:cNvPr>
          <p:cNvSpPr txBox="1"/>
          <p:nvPr/>
        </p:nvSpPr>
        <p:spPr>
          <a:xfrm>
            <a:off x="160420" y="857490"/>
            <a:ext cx="1982466" cy="369332"/>
          </a:xfrm>
          <a:prstGeom prst="rect">
            <a:avLst/>
          </a:prstGeom>
          <a:noFill/>
        </p:spPr>
        <p:txBody>
          <a:bodyPr wrap="none" rtlCol="0">
            <a:spAutoFit/>
          </a:bodyPr>
          <a:lstStyle/>
          <a:p>
            <a:r>
              <a:rPr lang="en-US" dirty="0"/>
              <a:t>Gibbs’ Phase Rule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1BE7B2-672B-52A4-7658-7D9CEACD22F9}"/>
                  </a:ext>
                </a:extLst>
              </p:cNvPr>
              <p:cNvSpPr txBox="1"/>
              <p:nvPr/>
            </p:nvSpPr>
            <p:spPr>
              <a:xfrm>
                <a:off x="449178" y="1254333"/>
                <a:ext cx="17402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DoF</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oMath>
                  </m:oMathPara>
                </a14:m>
                <a:endParaRPr lang="en-US" dirty="0"/>
              </a:p>
            </p:txBody>
          </p:sp>
        </mc:Choice>
        <mc:Fallback xmlns="">
          <p:sp>
            <p:nvSpPr>
              <p:cNvPr id="4" name="TextBox 3">
                <a:extLst>
                  <a:ext uri="{FF2B5EF4-FFF2-40B4-BE49-F238E27FC236}">
                    <a16:creationId xmlns:a16="http://schemas.microsoft.com/office/drawing/2014/main" id="{2E1BE7B2-672B-52A4-7658-7D9CEACD22F9}"/>
                  </a:ext>
                </a:extLst>
              </p:cNvPr>
              <p:cNvSpPr txBox="1">
                <a:spLocks noRot="1" noChangeAspect="1" noMove="1" noResize="1" noEditPoints="1" noAdjustHandles="1" noChangeArrowheads="1" noChangeShapeType="1" noTextEdit="1"/>
              </p:cNvSpPr>
              <p:nvPr/>
            </p:nvSpPr>
            <p:spPr>
              <a:xfrm>
                <a:off x="449178" y="1254333"/>
                <a:ext cx="1740220" cy="276999"/>
              </a:xfrm>
              <a:prstGeom prst="rect">
                <a:avLst/>
              </a:prstGeom>
              <a:blipFill>
                <a:blip r:embed="rId2"/>
                <a:stretch>
                  <a:fillRect l="-3158" r="-2807" b="-666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2ACB007-CB86-E858-CA30-8C85CC6A6203}"/>
              </a:ext>
            </a:extLst>
          </p:cNvPr>
          <p:cNvSpPr txBox="1"/>
          <p:nvPr/>
        </p:nvSpPr>
        <p:spPr>
          <a:xfrm>
            <a:off x="2518611" y="1208166"/>
            <a:ext cx="4700389" cy="369332"/>
          </a:xfrm>
          <a:prstGeom prst="rect">
            <a:avLst/>
          </a:prstGeom>
          <a:noFill/>
        </p:spPr>
        <p:txBody>
          <a:bodyPr wrap="none" rtlCol="0">
            <a:spAutoFit/>
          </a:bodyPr>
          <a:lstStyle/>
          <a:p>
            <a:r>
              <a:rPr lang="el-GR" dirty="0"/>
              <a:t>π</a:t>
            </a:r>
            <a:r>
              <a:rPr lang="en-US" dirty="0"/>
              <a:t> = Number of phases, N = number of species</a:t>
            </a:r>
          </a:p>
        </p:txBody>
      </p:sp>
      <p:sp>
        <p:nvSpPr>
          <p:cNvPr id="6" name="TextBox 5">
            <a:extLst>
              <a:ext uri="{FF2B5EF4-FFF2-40B4-BE49-F238E27FC236}">
                <a16:creationId xmlns:a16="http://schemas.microsoft.com/office/drawing/2014/main" id="{6F3F587D-BEC4-7ACF-22A8-E19AD9C5F7B0}"/>
              </a:ext>
            </a:extLst>
          </p:cNvPr>
          <p:cNvSpPr txBox="1"/>
          <p:nvPr/>
        </p:nvSpPr>
        <p:spPr>
          <a:xfrm>
            <a:off x="160420" y="1549699"/>
            <a:ext cx="1578637" cy="369332"/>
          </a:xfrm>
          <a:prstGeom prst="rect">
            <a:avLst/>
          </a:prstGeom>
          <a:noFill/>
        </p:spPr>
        <p:txBody>
          <a:bodyPr wrap="none" rtlCol="0">
            <a:spAutoFit/>
          </a:bodyPr>
          <a:lstStyle/>
          <a:p>
            <a:r>
              <a:rPr lang="en-US" dirty="0"/>
              <a:t>Ideal Gas Law</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A2697D7-E6DE-6555-17F4-1EAEA83EB146}"/>
                  </a:ext>
                </a:extLst>
              </p:cNvPr>
              <p:cNvSpPr txBox="1"/>
              <p:nvPr/>
            </p:nvSpPr>
            <p:spPr>
              <a:xfrm>
                <a:off x="289108" y="1900375"/>
                <a:ext cx="14499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𝑃𝑉</m:t>
                      </m:r>
                      <m:r>
                        <a:rPr lang="en-US" sz="2800" b="0" i="1" smtClean="0">
                          <a:latin typeface="Cambria Math" panose="02040503050406030204" pitchFamily="18" charset="0"/>
                        </a:rPr>
                        <m:t>=</m:t>
                      </m:r>
                      <m:r>
                        <a:rPr lang="en-US" sz="2800" b="0" i="1" smtClean="0">
                          <a:latin typeface="Cambria Math" panose="02040503050406030204" pitchFamily="18" charset="0"/>
                        </a:rPr>
                        <m:t>𝑅𝑇</m:t>
                      </m:r>
                    </m:oMath>
                  </m:oMathPara>
                </a14:m>
                <a:endParaRPr lang="en-US" dirty="0"/>
              </a:p>
            </p:txBody>
          </p:sp>
        </mc:Choice>
        <mc:Fallback xmlns="">
          <p:sp>
            <p:nvSpPr>
              <p:cNvPr id="7" name="TextBox 6">
                <a:extLst>
                  <a:ext uri="{FF2B5EF4-FFF2-40B4-BE49-F238E27FC236}">
                    <a16:creationId xmlns:a16="http://schemas.microsoft.com/office/drawing/2014/main" id="{5A2697D7-E6DE-6555-17F4-1EAEA83EB146}"/>
                  </a:ext>
                </a:extLst>
              </p:cNvPr>
              <p:cNvSpPr txBox="1">
                <a:spLocks noRot="1" noChangeAspect="1" noMove="1" noResize="1" noEditPoints="1" noAdjustHandles="1" noChangeArrowheads="1" noChangeShapeType="1" noTextEdit="1"/>
              </p:cNvSpPr>
              <p:nvPr/>
            </p:nvSpPr>
            <p:spPr>
              <a:xfrm>
                <a:off x="289108" y="1900375"/>
                <a:ext cx="1449949" cy="430887"/>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FA6052B-B7BB-6C9F-D891-9679438B900D}"/>
              </a:ext>
            </a:extLst>
          </p:cNvPr>
          <p:cNvSpPr txBox="1"/>
          <p:nvPr/>
        </p:nvSpPr>
        <p:spPr>
          <a:xfrm>
            <a:off x="160420" y="2423595"/>
            <a:ext cx="5368649" cy="369332"/>
          </a:xfrm>
          <a:prstGeom prst="rect">
            <a:avLst/>
          </a:prstGeom>
          <a:noFill/>
        </p:spPr>
        <p:txBody>
          <a:bodyPr wrap="none" rtlCol="0">
            <a:spAutoFit/>
          </a:bodyPr>
          <a:lstStyle/>
          <a:p>
            <a:r>
              <a:rPr lang="en-US" dirty="0"/>
              <a:t>Finding Q, W, U, and H for reversible, closed systems</a:t>
            </a:r>
          </a:p>
        </p:txBody>
      </p:sp>
      <p:pic>
        <p:nvPicPr>
          <p:cNvPr id="10" name="Picture 9">
            <a:extLst>
              <a:ext uri="{FF2B5EF4-FFF2-40B4-BE49-F238E27FC236}">
                <a16:creationId xmlns:a16="http://schemas.microsoft.com/office/drawing/2014/main" id="{396D8B6A-FB13-53F8-5692-9D4BAB71D19B}"/>
              </a:ext>
            </a:extLst>
          </p:cNvPr>
          <p:cNvPicPr>
            <a:picLocks noChangeAspect="1"/>
          </p:cNvPicPr>
          <p:nvPr/>
        </p:nvPicPr>
        <p:blipFill>
          <a:blip r:embed="rId4"/>
          <a:stretch>
            <a:fillRect/>
          </a:stretch>
        </p:blipFill>
        <p:spPr>
          <a:xfrm>
            <a:off x="473189" y="2873137"/>
            <a:ext cx="7450640" cy="4473422"/>
          </a:xfrm>
          <a:prstGeom prst="rect">
            <a:avLst/>
          </a:prstGeom>
        </p:spPr>
      </p:pic>
      <p:pic>
        <p:nvPicPr>
          <p:cNvPr id="12" name="Picture 11">
            <a:extLst>
              <a:ext uri="{FF2B5EF4-FFF2-40B4-BE49-F238E27FC236}">
                <a16:creationId xmlns:a16="http://schemas.microsoft.com/office/drawing/2014/main" id="{DB7A9FA8-4164-FCDA-4DA9-8EC729B957E1}"/>
              </a:ext>
            </a:extLst>
          </p:cNvPr>
          <p:cNvPicPr>
            <a:picLocks noChangeAspect="1"/>
          </p:cNvPicPr>
          <p:nvPr/>
        </p:nvPicPr>
        <p:blipFill>
          <a:blip r:embed="rId5"/>
          <a:stretch>
            <a:fillRect/>
          </a:stretch>
        </p:blipFill>
        <p:spPr>
          <a:xfrm>
            <a:off x="533400" y="7501745"/>
            <a:ext cx="7620000" cy="4533320"/>
          </a:xfrm>
          <a:prstGeom prst="rect">
            <a:avLst/>
          </a:prstGeom>
        </p:spPr>
      </p:pic>
    </p:spTree>
    <p:extLst>
      <p:ext uri="{BB962C8B-B14F-4D97-AF65-F5344CB8AC3E}">
        <p14:creationId xmlns:p14="http://schemas.microsoft.com/office/powerpoint/2010/main" val="244249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F5A0EF-2DE5-EA1C-36DF-528400788E25}"/>
              </a:ext>
            </a:extLst>
          </p:cNvPr>
          <p:cNvPicPr>
            <a:picLocks noChangeAspect="1"/>
          </p:cNvPicPr>
          <p:nvPr/>
        </p:nvPicPr>
        <p:blipFill>
          <a:blip r:embed="rId2"/>
          <a:stretch>
            <a:fillRect/>
          </a:stretch>
        </p:blipFill>
        <p:spPr>
          <a:xfrm>
            <a:off x="1897871" y="298225"/>
            <a:ext cx="2084934" cy="1477100"/>
          </a:xfrm>
          <a:prstGeom prst="rect">
            <a:avLst/>
          </a:prstGeom>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A3A66BD-39E7-C39B-5050-F7E87606AFA5}"/>
                  </a:ext>
                </a:extLst>
              </p:cNvPr>
              <p:cNvSpPr txBox="1"/>
              <p:nvPr/>
            </p:nvSpPr>
            <p:spPr>
              <a:xfrm>
                <a:off x="4511760" y="590210"/>
                <a:ext cx="1124347" cy="8931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𝑝</m:t>
                              </m:r>
                            </m:sub>
                          </m:sSub>
                        </m:num>
                        <m:den>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𝑣</m:t>
                              </m:r>
                            </m:sub>
                          </m:sSub>
                        </m:den>
                      </m:f>
                    </m:oMath>
                  </m:oMathPara>
                </a14:m>
                <a:endParaRPr lang="en-US" sz="2800" dirty="0"/>
              </a:p>
            </p:txBody>
          </p:sp>
        </mc:Choice>
        <mc:Fallback xmlns="">
          <p:sp>
            <p:nvSpPr>
              <p:cNvPr id="3" name="TextBox 2">
                <a:extLst>
                  <a:ext uri="{FF2B5EF4-FFF2-40B4-BE49-F238E27FC236}">
                    <a16:creationId xmlns:a16="http://schemas.microsoft.com/office/drawing/2014/main" id="{3A3A66BD-39E7-C39B-5050-F7E87606AFA5}"/>
                  </a:ext>
                </a:extLst>
              </p:cNvPr>
              <p:cNvSpPr txBox="1">
                <a:spLocks noRot="1" noChangeAspect="1" noMove="1" noResize="1" noEditPoints="1" noAdjustHandles="1" noChangeArrowheads="1" noChangeShapeType="1" noTextEdit="1"/>
              </p:cNvSpPr>
              <p:nvPr/>
            </p:nvSpPr>
            <p:spPr>
              <a:xfrm>
                <a:off x="4511760" y="590210"/>
                <a:ext cx="1124347" cy="893130"/>
              </a:xfrm>
              <a:prstGeom prst="rect">
                <a:avLst/>
              </a:prstGeom>
              <a:blipFill>
                <a:blip r:embed="rId3"/>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D6499CB-6D9A-A494-9BA0-22BC4FE194E4}"/>
              </a:ext>
            </a:extLst>
          </p:cNvPr>
          <p:cNvSpPr txBox="1"/>
          <p:nvPr/>
        </p:nvSpPr>
        <p:spPr>
          <a:xfrm>
            <a:off x="121553" y="1925053"/>
            <a:ext cx="1829347" cy="461665"/>
          </a:xfrm>
          <a:prstGeom prst="rect">
            <a:avLst/>
          </a:prstGeom>
          <a:noFill/>
        </p:spPr>
        <p:txBody>
          <a:bodyPr wrap="none" rtlCol="0">
            <a:spAutoFit/>
          </a:bodyPr>
          <a:lstStyle/>
          <a:p>
            <a:r>
              <a:rPr lang="en-US" sz="2400" dirty="0"/>
              <a:t>Real Gasses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F387EF2-D718-F462-865D-225BF7993F0C}"/>
                  </a:ext>
                </a:extLst>
              </p:cNvPr>
              <p:cNvSpPr txBox="1"/>
              <p:nvPr/>
            </p:nvSpPr>
            <p:spPr>
              <a:xfrm>
                <a:off x="517238" y="2536446"/>
                <a:ext cx="1045799"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𝑃𝑉</m:t>
                          </m:r>
                        </m:num>
                        <m:den>
                          <m:r>
                            <a:rPr lang="en-US" sz="2400" b="0" i="1" smtClean="0">
                              <a:latin typeface="Cambria Math" panose="02040503050406030204" pitchFamily="18" charset="0"/>
                            </a:rPr>
                            <m:t>𝑅𝑇</m:t>
                          </m:r>
                        </m:den>
                      </m:f>
                    </m:oMath>
                  </m:oMathPara>
                </a14:m>
                <a:endParaRPr lang="en-US" dirty="0"/>
              </a:p>
            </p:txBody>
          </p:sp>
        </mc:Choice>
        <mc:Fallback xmlns="">
          <p:sp>
            <p:nvSpPr>
              <p:cNvPr id="7" name="TextBox 6">
                <a:extLst>
                  <a:ext uri="{FF2B5EF4-FFF2-40B4-BE49-F238E27FC236}">
                    <a16:creationId xmlns:a16="http://schemas.microsoft.com/office/drawing/2014/main" id="{6F387EF2-D718-F462-865D-225BF7993F0C}"/>
                  </a:ext>
                </a:extLst>
              </p:cNvPr>
              <p:cNvSpPr txBox="1">
                <a:spLocks noRot="1" noChangeAspect="1" noMove="1" noResize="1" noEditPoints="1" noAdjustHandles="1" noChangeArrowheads="1" noChangeShapeType="1" noTextEdit="1"/>
              </p:cNvSpPr>
              <p:nvPr/>
            </p:nvSpPr>
            <p:spPr>
              <a:xfrm>
                <a:off x="517238" y="2536446"/>
                <a:ext cx="1045799" cy="691471"/>
              </a:xfrm>
              <a:prstGeom prst="rect">
                <a:avLst/>
              </a:prstGeom>
              <a:blipFill>
                <a:blip r:embed="rId4"/>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04E3EC90-4AD1-EC3C-04C5-C6AEB1FD85A0}"/>
              </a:ext>
            </a:extLst>
          </p:cNvPr>
          <p:cNvPicPr>
            <a:picLocks noChangeAspect="1"/>
          </p:cNvPicPr>
          <p:nvPr/>
        </p:nvPicPr>
        <p:blipFill>
          <a:blip r:embed="rId5"/>
          <a:stretch>
            <a:fillRect/>
          </a:stretch>
        </p:blipFill>
        <p:spPr>
          <a:xfrm>
            <a:off x="5049407" y="4952874"/>
            <a:ext cx="3400900" cy="3591426"/>
          </a:xfrm>
          <a:prstGeom prst="rect">
            <a:avLst/>
          </a:prstGeom>
        </p:spPr>
      </p:pic>
      <p:sp>
        <p:nvSpPr>
          <p:cNvPr id="12" name="TextBox 11">
            <a:extLst>
              <a:ext uri="{FF2B5EF4-FFF2-40B4-BE49-F238E27FC236}">
                <a16:creationId xmlns:a16="http://schemas.microsoft.com/office/drawing/2014/main" id="{BA4FD727-3D92-176D-0DD5-789A70C2A7B7}"/>
              </a:ext>
            </a:extLst>
          </p:cNvPr>
          <p:cNvSpPr txBox="1"/>
          <p:nvPr/>
        </p:nvSpPr>
        <p:spPr>
          <a:xfrm>
            <a:off x="155695" y="5427271"/>
            <a:ext cx="3321679" cy="369332"/>
          </a:xfrm>
          <a:prstGeom prst="rect">
            <a:avLst/>
          </a:prstGeom>
          <a:noFill/>
        </p:spPr>
        <p:txBody>
          <a:bodyPr wrap="none" rtlCol="0">
            <a:spAutoFit/>
          </a:bodyPr>
          <a:lstStyle/>
          <a:p>
            <a:r>
              <a:rPr lang="en-US" dirty="0"/>
              <a:t>Van der Waals Equation of state</a:t>
            </a:r>
          </a:p>
        </p:txBody>
      </p:sp>
      <p:sp>
        <p:nvSpPr>
          <p:cNvPr id="13" name="TextBox 12">
            <a:extLst>
              <a:ext uri="{FF2B5EF4-FFF2-40B4-BE49-F238E27FC236}">
                <a16:creationId xmlns:a16="http://schemas.microsoft.com/office/drawing/2014/main" id="{6839F1EA-C970-DFBB-2E71-4D3F73E0661F}"/>
              </a:ext>
            </a:extLst>
          </p:cNvPr>
          <p:cNvSpPr txBox="1"/>
          <p:nvPr/>
        </p:nvSpPr>
        <p:spPr>
          <a:xfrm>
            <a:off x="128506" y="3377645"/>
            <a:ext cx="1618905" cy="369332"/>
          </a:xfrm>
          <a:prstGeom prst="rect">
            <a:avLst/>
          </a:prstGeom>
          <a:noFill/>
        </p:spPr>
        <p:txBody>
          <a:bodyPr wrap="none" rtlCol="0">
            <a:spAutoFit/>
          </a:bodyPr>
          <a:lstStyle/>
          <a:p>
            <a:r>
              <a:rPr lang="en-US" dirty="0"/>
              <a:t>Virial equation</a:t>
            </a:r>
          </a:p>
        </p:txBody>
      </p:sp>
      <p:pic>
        <p:nvPicPr>
          <p:cNvPr id="15" name="Picture 14">
            <a:extLst>
              <a:ext uri="{FF2B5EF4-FFF2-40B4-BE49-F238E27FC236}">
                <a16:creationId xmlns:a16="http://schemas.microsoft.com/office/drawing/2014/main" id="{DBEBA860-8C8C-AFD6-E16C-2ED23DB53FD4}"/>
              </a:ext>
            </a:extLst>
          </p:cNvPr>
          <p:cNvPicPr>
            <a:picLocks noChangeAspect="1"/>
          </p:cNvPicPr>
          <p:nvPr/>
        </p:nvPicPr>
        <p:blipFill>
          <a:blip r:embed="rId6"/>
          <a:stretch>
            <a:fillRect/>
          </a:stretch>
        </p:blipFill>
        <p:spPr>
          <a:xfrm>
            <a:off x="155695" y="3824951"/>
            <a:ext cx="3827110" cy="1041555"/>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7A0DFCB-6FE9-F5B2-7482-4F73E31943CE}"/>
                  </a:ext>
                </a:extLst>
              </p:cNvPr>
              <p:cNvSpPr txBox="1"/>
              <p:nvPr/>
            </p:nvSpPr>
            <p:spPr>
              <a:xfrm>
                <a:off x="517238" y="5750264"/>
                <a:ext cx="2120581"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𝑅𝑇</m:t>
                          </m:r>
                        </m:num>
                        <m:den>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𝑏</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𝑎</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2</m:t>
                              </m:r>
                            </m:sup>
                          </m:sSup>
                        </m:den>
                      </m:f>
                    </m:oMath>
                  </m:oMathPara>
                </a14:m>
                <a:endParaRPr lang="en-US" sz="2400" dirty="0"/>
              </a:p>
            </p:txBody>
          </p:sp>
        </mc:Choice>
        <mc:Fallback xmlns="">
          <p:sp>
            <p:nvSpPr>
              <p:cNvPr id="16" name="TextBox 15">
                <a:extLst>
                  <a:ext uri="{FF2B5EF4-FFF2-40B4-BE49-F238E27FC236}">
                    <a16:creationId xmlns:a16="http://schemas.microsoft.com/office/drawing/2014/main" id="{47A0DFCB-6FE9-F5B2-7482-4F73E31943CE}"/>
                  </a:ext>
                </a:extLst>
              </p:cNvPr>
              <p:cNvSpPr txBox="1">
                <a:spLocks noRot="1" noChangeAspect="1" noMove="1" noResize="1" noEditPoints="1" noAdjustHandles="1" noChangeArrowheads="1" noChangeShapeType="1" noTextEdit="1"/>
              </p:cNvSpPr>
              <p:nvPr/>
            </p:nvSpPr>
            <p:spPr>
              <a:xfrm>
                <a:off x="517238" y="5750264"/>
                <a:ext cx="2120581" cy="691471"/>
              </a:xfrm>
              <a:prstGeom prst="rect">
                <a:avLst/>
              </a:prstGeom>
              <a:blipFill>
                <a:blip r:embed="rId7"/>
                <a:stretch>
                  <a:fillRect/>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AAD64645-B5C8-06D5-3BFB-03D7A9719623}"/>
              </a:ext>
            </a:extLst>
          </p:cNvPr>
          <p:cNvPicPr>
            <a:picLocks noChangeAspect="1"/>
          </p:cNvPicPr>
          <p:nvPr/>
        </p:nvPicPr>
        <p:blipFill>
          <a:blip r:embed="rId8"/>
          <a:stretch>
            <a:fillRect/>
          </a:stretch>
        </p:blipFill>
        <p:spPr>
          <a:xfrm>
            <a:off x="236493" y="6916132"/>
            <a:ext cx="4471043" cy="1477100"/>
          </a:xfrm>
          <a:prstGeom prst="rect">
            <a:avLst/>
          </a:prstGeom>
        </p:spPr>
      </p:pic>
      <p:sp>
        <p:nvSpPr>
          <p:cNvPr id="19" name="TextBox 18">
            <a:extLst>
              <a:ext uri="{FF2B5EF4-FFF2-40B4-BE49-F238E27FC236}">
                <a16:creationId xmlns:a16="http://schemas.microsoft.com/office/drawing/2014/main" id="{7E356728-E566-5206-6018-1BEA8D9CC03E}"/>
              </a:ext>
            </a:extLst>
          </p:cNvPr>
          <p:cNvSpPr txBox="1"/>
          <p:nvPr/>
        </p:nvSpPr>
        <p:spPr>
          <a:xfrm>
            <a:off x="155695" y="4952874"/>
            <a:ext cx="3433697" cy="461665"/>
          </a:xfrm>
          <a:prstGeom prst="rect">
            <a:avLst/>
          </a:prstGeom>
          <a:noFill/>
        </p:spPr>
        <p:txBody>
          <a:bodyPr wrap="none" rtlCol="0">
            <a:spAutoFit/>
          </a:bodyPr>
          <a:lstStyle/>
          <a:p>
            <a:r>
              <a:rPr lang="en-US" sz="2400" dirty="0"/>
              <a:t>Cubic Equations of state</a:t>
            </a:r>
          </a:p>
        </p:txBody>
      </p:sp>
      <p:pic>
        <p:nvPicPr>
          <p:cNvPr id="20" name="Picture 19">
            <a:extLst>
              <a:ext uri="{FF2B5EF4-FFF2-40B4-BE49-F238E27FC236}">
                <a16:creationId xmlns:a16="http://schemas.microsoft.com/office/drawing/2014/main" id="{4A1D8C0D-440D-5974-D0FF-AB6CE8CA39DB}"/>
              </a:ext>
            </a:extLst>
          </p:cNvPr>
          <p:cNvPicPr>
            <a:picLocks noChangeAspect="1"/>
          </p:cNvPicPr>
          <p:nvPr/>
        </p:nvPicPr>
        <p:blipFill>
          <a:blip r:embed="rId9"/>
          <a:stretch>
            <a:fillRect/>
          </a:stretch>
        </p:blipFill>
        <p:spPr>
          <a:xfrm>
            <a:off x="0" y="8746006"/>
            <a:ext cx="8686800" cy="3393703"/>
          </a:xfrm>
          <a:prstGeom prst="rect">
            <a:avLst/>
          </a:prstGeom>
        </p:spPr>
      </p:pic>
    </p:spTree>
    <p:extLst>
      <p:ext uri="{BB962C8B-B14F-4D97-AF65-F5344CB8AC3E}">
        <p14:creationId xmlns:p14="http://schemas.microsoft.com/office/powerpoint/2010/main" val="178491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087752-0458-254A-5010-628CD04C9D67}"/>
              </a:ext>
            </a:extLst>
          </p:cNvPr>
          <p:cNvSpPr txBox="1"/>
          <p:nvPr/>
        </p:nvSpPr>
        <p:spPr>
          <a:xfrm>
            <a:off x="0" y="0"/>
            <a:ext cx="2858475" cy="2031325"/>
          </a:xfrm>
          <a:prstGeom prst="rect">
            <a:avLst/>
          </a:prstGeom>
          <a:noFill/>
        </p:spPr>
        <p:txBody>
          <a:bodyPr wrap="none" rtlCol="0">
            <a:spAutoFit/>
          </a:bodyPr>
          <a:lstStyle/>
          <a:p>
            <a:r>
              <a:rPr lang="en-US" dirty="0"/>
              <a:t>Pitzer Correlations</a:t>
            </a:r>
          </a:p>
          <a:p>
            <a:pPr marL="285750" indent="-285750">
              <a:buFont typeface="Arial" panose="020B0604020202020204" pitchFamily="34" charset="0"/>
              <a:buChar char="•"/>
            </a:pPr>
            <a:r>
              <a:rPr lang="en-US" dirty="0"/>
              <a:t>Compressibility Factor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Second virial coefficient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F4A00B4-2F82-F558-E436-DA37A15B28C8}"/>
                  </a:ext>
                </a:extLst>
              </p:cNvPr>
              <p:cNvSpPr txBox="1"/>
              <p:nvPr/>
            </p:nvSpPr>
            <p:spPr>
              <a:xfrm>
                <a:off x="644599" y="669979"/>
                <a:ext cx="14387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0</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𝑍</m:t>
                          </m:r>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3" name="TextBox 2">
                <a:extLst>
                  <a:ext uri="{FF2B5EF4-FFF2-40B4-BE49-F238E27FC236}">
                    <a16:creationId xmlns:a16="http://schemas.microsoft.com/office/drawing/2014/main" id="{FF4A00B4-2F82-F558-E436-DA37A15B28C8}"/>
                  </a:ext>
                </a:extLst>
              </p:cNvPr>
              <p:cNvSpPr txBox="1">
                <a:spLocks noRot="1" noChangeAspect="1" noMove="1" noResize="1" noEditPoints="1" noAdjustHandles="1" noChangeArrowheads="1" noChangeShapeType="1" noTextEdit="1"/>
              </p:cNvSpPr>
              <p:nvPr/>
            </p:nvSpPr>
            <p:spPr>
              <a:xfrm>
                <a:off x="644599" y="669979"/>
                <a:ext cx="1438727" cy="276999"/>
              </a:xfrm>
              <a:prstGeom prst="rect">
                <a:avLst/>
              </a:prstGeom>
              <a:blipFill>
                <a:blip r:embed="rId2"/>
                <a:stretch>
                  <a:fillRect l="-3814" t="-4444" r="-169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323EB3-0261-1842-5866-3C34CF97BD08}"/>
                  </a:ext>
                </a:extLst>
              </p:cNvPr>
              <p:cNvSpPr txBox="1"/>
              <p:nvPr/>
            </p:nvSpPr>
            <p:spPr>
              <a:xfrm>
                <a:off x="2477464" y="473482"/>
                <a:ext cx="4932329" cy="646331"/>
              </a:xfrm>
              <a:prstGeom prst="rect">
                <a:avLst/>
              </a:prstGeom>
              <a:noFill/>
            </p:spPr>
            <p:txBody>
              <a:bodyPr wrap="square" rtlCol="0">
                <a:spAutoFit/>
              </a:bodyPr>
              <a:lstStyle/>
              <a:p>
                <a:r>
                  <a:rPr lang="en-US" dirty="0"/>
                  <a:t>To find the values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𝑍</m:t>
                        </m:r>
                      </m:e>
                      <m:sup>
                        <m:r>
                          <a:rPr lang="en-US" i="1">
                            <a:latin typeface="Cambria Math" panose="02040503050406030204" pitchFamily="18" charset="0"/>
                          </a:rPr>
                          <m:t>0</m:t>
                        </m:r>
                      </m:sup>
                    </m:sSup>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𝑍</m:t>
                        </m:r>
                      </m:e>
                      <m:sup>
                        <m:r>
                          <a:rPr lang="en-US" b="0" i="1" smtClean="0">
                            <a:latin typeface="Cambria Math" panose="02040503050406030204" pitchFamily="18" charset="0"/>
                          </a:rPr>
                          <m:t>1</m:t>
                        </m:r>
                      </m:sup>
                    </m:sSup>
                  </m:oMath>
                </a14:m>
                <a:r>
                  <a:rPr lang="en-US" dirty="0"/>
                  <a:t>, use the tables in appendix 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𝑟</m:t>
                        </m:r>
                      </m:sub>
                    </m:sSub>
                    <m:r>
                      <a:rPr lang="en-US" b="0" i="1" smtClean="0">
                        <a:latin typeface="Cambria Math" panose="02040503050406030204" pitchFamily="18" charset="0"/>
                      </a:rPr>
                      <m:t> </m:t>
                    </m:r>
                    <m:r>
                      <a:rPr lang="en-US" b="0" i="1" smtClean="0">
                        <a:latin typeface="Cambria Math" panose="02040503050406030204" pitchFamily="18" charset="0"/>
                      </a:rPr>
                      <m:t>𝑛𝑒𝑒𝑑𝑒𝑑</m:t>
                    </m:r>
                  </m:oMath>
                </a14:m>
                <a:endParaRPr lang="en-US" dirty="0"/>
              </a:p>
            </p:txBody>
          </p:sp>
        </mc:Choice>
        <mc:Fallback xmlns="">
          <p:sp>
            <p:nvSpPr>
              <p:cNvPr id="4" name="TextBox 3">
                <a:extLst>
                  <a:ext uri="{FF2B5EF4-FFF2-40B4-BE49-F238E27FC236}">
                    <a16:creationId xmlns:a16="http://schemas.microsoft.com/office/drawing/2014/main" id="{01323EB3-0261-1842-5866-3C34CF97BD08}"/>
                  </a:ext>
                </a:extLst>
              </p:cNvPr>
              <p:cNvSpPr txBox="1">
                <a:spLocks noRot="1" noChangeAspect="1" noMove="1" noResize="1" noEditPoints="1" noAdjustHandles="1" noChangeArrowheads="1" noChangeShapeType="1" noTextEdit="1"/>
              </p:cNvSpPr>
              <p:nvPr/>
            </p:nvSpPr>
            <p:spPr>
              <a:xfrm>
                <a:off x="2477464" y="473482"/>
                <a:ext cx="4932329" cy="646331"/>
              </a:xfrm>
              <a:prstGeom prst="rect">
                <a:avLst/>
              </a:prstGeom>
              <a:blipFill>
                <a:blip r:embed="rId3"/>
                <a:stretch>
                  <a:fillRect l="-988" t="-4717"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3F7E4F8-5DD5-DF67-15FB-97853C5B37DE}"/>
                  </a:ext>
                </a:extLst>
              </p:cNvPr>
              <p:cNvSpPr txBox="1"/>
              <p:nvPr/>
            </p:nvSpPr>
            <p:spPr>
              <a:xfrm>
                <a:off x="585528" y="1964584"/>
                <a:ext cx="2418098"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0</m:t>
                          </m:r>
                        </m:sup>
                      </m:sSup>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1</m:t>
                          </m:r>
                        </m:sup>
                      </m:sSup>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den>
                      </m:f>
                    </m:oMath>
                  </m:oMathPara>
                </a14:m>
                <a:endParaRPr lang="en-US" dirty="0"/>
              </a:p>
            </p:txBody>
          </p:sp>
        </mc:Choice>
        <mc:Fallback xmlns="">
          <p:sp>
            <p:nvSpPr>
              <p:cNvPr id="5" name="TextBox 4">
                <a:extLst>
                  <a:ext uri="{FF2B5EF4-FFF2-40B4-BE49-F238E27FC236}">
                    <a16:creationId xmlns:a16="http://schemas.microsoft.com/office/drawing/2014/main" id="{03F7E4F8-5DD5-DF67-15FB-97853C5B37DE}"/>
                  </a:ext>
                </a:extLst>
              </p:cNvPr>
              <p:cNvSpPr txBox="1">
                <a:spLocks noRot="1" noChangeAspect="1" noMove="1" noResize="1" noEditPoints="1" noAdjustHandles="1" noChangeArrowheads="1" noChangeShapeType="1" noTextEdit="1"/>
              </p:cNvSpPr>
              <p:nvPr/>
            </p:nvSpPr>
            <p:spPr>
              <a:xfrm>
                <a:off x="585528" y="1964584"/>
                <a:ext cx="2418098" cy="5638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4FE1555-E985-C542-6244-050DA047FE0E}"/>
                  </a:ext>
                </a:extLst>
              </p:cNvPr>
              <p:cNvSpPr txBox="1"/>
              <p:nvPr/>
            </p:nvSpPr>
            <p:spPr>
              <a:xfrm>
                <a:off x="788820" y="2702928"/>
                <a:ext cx="2011513" cy="578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0</m:t>
                          </m:r>
                        </m:sup>
                      </m:sSup>
                      <m:r>
                        <a:rPr lang="en-US" b="0" i="1" smtClean="0">
                          <a:latin typeface="Cambria Math" panose="02040503050406030204" pitchFamily="18" charset="0"/>
                        </a:rPr>
                        <m:t>=0.083−</m:t>
                      </m:r>
                      <m:f>
                        <m:fPr>
                          <m:ctrlPr>
                            <a:rPr lang="en-US" b="0" i="1" smtClean="0">
                              <a:latin typeface="Cambria Math" panose="02040503050406030204" pitchFamily="18" charset="0"/>
                            </a:rPr>
                          </m:ctrlPr>
                        </m:fPr>
                        <m:num>
                          <m:r>
                            <a:rPr lang="en-US" b="0" i="1" smtClean="0">
                              <a:latin typeface="Cambria Math" panose="02040503050406030204" pitchFamily="18" charset="0"/>
                            </a:rPr>
                            <m:t>0.422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1.6</m:t>
                              </m:r>
                            </m:sup>
                          </m:sSubSup>
                        </m:den>
                      </m:f>
                    </m:oMath>
                  </m:oMathPara>
                </a14:m>
                <a:endParaRPr lang="en-US" dirty="0"/>
              </a:p>
            </p:txBody>
          </p:sp>
        </mc:Choice>
        <mc:Fallback xmlns="">
          <p:sp>
            <p:nvSpPr>
              <p:cNvPr id="6" name="TextBox 5">
                <a:extLst>
                  <a:ext uri="{FF2B5EF4-FFF2-40B4-BE49-F238E27FC236}">
                    <a16:creationId xmlns:a16="http://schemas.microsoft.com/office/drawing/2014/main" id="{24FE1555-E985-C542-6244-050DA047FE0E}"/>
                  </a:ext>
                </a:extLst>
              </p:cNvPr>
              <p:cNvSpPr txBox="1">
                <a:spLocks noRot="1" noChangeAspect="1" noMove="1" noResize="1" noEditPoints="1" noAdjustHandles="1" noChangeArrowheads="1" noChangeShapeType="1" noTextEdit="1"/>
              </p:cNvSpPr>
              <p:nvPr/>
            </p:nvSpPr>
            <p:spPr>
              <a:xfrm>
                <a:off x="788820" y="2702928"/>
                <a:ext cx="2011513" cy="578300"/>
              </a:xfrm>
              <a:prstGeom prst="rect">
                <a:avLst/>
              </a:prstGeom>
              <a:blipFill>
                <a:blip r:embed="rId5"/>
                <a:stretch>
                  <a:fillRect b="-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288F16-59B6-D157-F72D-E81B37EE12A1}"/>
                  </a:ext>
                </a:extLst>
              </p:cNvPr>
              <p:cNvSpPr txBox="1"/>
              <p:nvPr/>
            </p:nvSpPr>
            <p:spPr>
              <a:xfrm>
                <a:off x="3003626" y="2706647"/>
                <a:ext cx="2006575" cy="574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1</m:t>
                          </m:r>
                        </m:sup>
                      </m:sSup>
                      <m:r>
                        <a:rPr lang="en-US" b="0" i="1" smtClean="0">
                          <a:latin typeface="Cambria Math" panose="02040503050406030204" pitchFamily="18" charset="0"/>
                        </a:rPr>
                        <m:t>=0.139−</m:t>
                      </m:r>
                      <m:f>
                        <m:fPr>
                          <m:ctrlPr>
                            <a:rPr lang="en-US" b="0" i="1" smtClean="0">
                              <a:latin typeface="Cambria Math" panose="02040503050406030204" pitchFamily="18" charset="0"/>
                            </a:rPr>
                          </m:ctrlPr>
                        </m:fPr>
                        <m:num>
                          <m:r>
                            <a:rPr lang="en-US" b="0" i="1" smtClean="0">
                              <a:latin typeface="Cambria Math" panose="02040503050406030204" pitchFamily="18" charset="0"/>
                            </a:rPr>
                            <m:t>0.172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4.2</m:t>
                              </m:r>
                            </m:sup>
                          </m:sSubSup>
                        </m:den>
                      </m:f>
                    </m:oMath>
                  </m:oMathPara>
                </a14:m>
                <a:endParaRPr lang="en-US" dirty="0"/>
              </a:p>
            </p:txBody>
          </p:sp>
        </mc:Choice>
        <mc:Fallback xmlns="">
          <p:sp>
            <p:nvSpPr>
              <p:cNvPr id="7" name="TextBox 6">
                <a:extLst>
                  <a:ext uri="{FF2B5EF4-FFF2-40B4-BE49-F238E27FC236}">
                    <a16:creationId xmlns:a16="http://schemas.microsoft.com/office/drawing/2014/main" id="{F2288F16-59B6-D157-F72D-E81B37EE12A1}"/>
                  </a:ext>
                </a:extLst>
              </p:cNvPr>
              <p:cNvSpPr txBox="1">
                <a:spLocks noRot="1" noChangeAspect="1" noMove="1" noResize="1" noEditPoints="1" noAdjustHandles="1" noChangeArrowheads="1" noChangeShapeType="1" noTextEdit="1"/>
              </p:cNvSpPr>
              <p:nvPr/>
            </p:nvSpPr>
            <p:spPr>
              <a:xfrm>
                <a:off x="3003626" y="2706647"/>
                <a:ext cx="2006575" cy="574581"/>
              </a:xfrm>
              <a:prstGeom prst="rect">
                <a:avLst/>
              </a:prstGeom>
              <a:blipFill>
                <a:blip r:embed="rId6"/>
                <a:stretch>
                  <a:fillRect b="-106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C7F0EC3-9D9C-7E2C-E764-504A55914C7A}"/>
              </a:ext>
            </a:extLst>
          </p:cNvPr>
          <p:cNvSpPr txBox="1"/>
          <p:nvPr/>
        </p:nvSpPr>
        <p:spPr>
          <a:xfrm>
            <a:off x="5213494" y="1789792"/>
            <a:ext cx="3207625" cy="1477328"/>
          </a:xfrm>
          <a:prstGeom prst="rect">
            <a:avLst/>
          </a:prstGeom>
          <a:noFill/>
        </p:spPr>
        <p:txBody>
          <a:bodyPr wrap="square" rtlCol="0">
            <a:spAutoFit/>
          </a:bodyPr>
          <a:lstStyle/>
          <a:p>
            <a:r>
              <a:rPr lang="en-US" dirty="0"/>
              <a:t>The Pitzer correlation for the second virial coefficient can only be used if inside the dotted line in on the figure below </a:t>
            </a:r>
          </a:p>
        </p:txBody>
      </p:sp>
      <p:pic>
        <p:nvPicPr>
          <p:cNvPr id="12" name="Picture 11">
            <a:extLst>
              <a:ext uri="{FF2B5EF4-FFF2-40B4-BE49-F238E27FC236}">
                <a16:creationId xmlns:a16="http://schemas.microsoft.com/office/drawing/2014/main" id="{88A3FA39-2D13-583D-57A7-C9D96C1D922C}"/>
              </a:ext>
            </a:extLst>
          </p:cNvPr>
          <p:cNvPicPr>
            <a:picLocks noChangeAspect="1"/>
          </p:cNvPicPr>
          <p:nvPr/>
        </p:nvPicPr>
        <p:blipFill>
          <a:blip r:embed="rId7"/>
          <a:stretch>
            <a:fillRect/>
          </a:stretch>
        </p:blipFill>
        <p:spPr>
          <a:xfrm>
            <a:off x="1814159" y="3534359"/>
            <a:ext cx="5058481" cy="3734321"/>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FA699A-F39B-D3A5-FC5C-B6A156BA14D6}"/>
                  </a:ext>
                </a:extLst>
              </p:cNvPr>
              <p:cNvSpPr txBox="1"/>
              <p:nvPr/>
            </p:nvSpPr>
            <p:spPr>
              <a:xfrm>
                <a:off x="265681" y="1119813"/>
                <a:ext cx="8155438" cy="369332"/>
              </a:xfrm>
              <a:prstGeom prst="rect">
                <a:avLst/>
              </a:prstGeom>
              <a:noFill/>
            </p:spPr>
            <p:txBody>
              <a:bodyPr wrap="none" rtlCol="0">
                <a:spAutoFit/>
              </a:bodyPr>
              <a:lstStyle/>
              <a:p>
                <a:r>
                  <a:rPr lang="en-US" dirty="0"/>
                  <a:t>Note: Ideal gas law is acceptable to use if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0</m:t>
                        </m:r>
                      </m:sup>
                    </m:sSup>
                  </m:oMath>
                </a14:m>
                <a:r>
                  <a:rPr lang="en-US" dirty="0"/>
                  <a:t> is between 0.98 and 1.02 (2% error) </a:t>
                </a:r>
              </a:p>
            </p:txBody>
          </p:sp>
        </mc:Choice>
        <mc:Fallback xmlns="">
          <p:sp>
            <p:nvSpPr>
              <p:cNvPr id="13" name="TextBox 12">
                <a:extLst>
                  <a:ext uri="{FF2B5EF4-FFF2-40B4-BE49-F238E27FC236}">
                    <a16:creationId xmlns:a16="http://schemas.microsoft.com/office/drawing/2014/main" id="{E5FA699A-F39B-D3A5-FC5C-B6A156BA14D6}"/>
                  </a:ext>
                </a:extLst>
              </p:cNvPr>
              <p:cNvSpPr txBox="1">
                <a:spLocks noRot="1" noChangeAspect="1" noMove="1" noResize="1" noEditPoints="1" noAdjustHandles="1" noChangeArrowheads="1" noChangeShapeType="1" noTextEdit="1"/>
              </p:cNvSpPr>
              <p:nvPr/>
            </p:nvSpPr>
            <p:spPr>
              <a:xfrm>
                <a:off x="265681" y="1119813"/>
                <a:ext cx="8155438" cy="369332"/>
              </a:xfrm>
              <a:prstGeom prst="rect">
                <a:avLst/>
              </a:prstGeom>
              <a:blipFill>
                <a:blip r:embed="rId8"/>
                <a:stretch>
                  <a:fillRect l="-673" t="-8333" b="-28333"/>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45323C85-970E-4D1E-FCF6-617E988899A0}"/>
              </a:ext>
            </a:extLst>
          </p:cNvPr>
          <p:cNvSpPr txBox="1"/>
          <p:nvPr/>
        </p:nvSpPr>
        <p:spPr>
          <a:xfrm>
            <a:off x="26712" y="8499344"/>
            <a:ext cx="4113227" cy="2862322"/>
          </a:xfrm>
          <a:prstGeom prst="rect">
            <a:avLst/>
          </a:prstGeom>
          <a:noFill/>
        </p:spPr>
        <p:txBody>
          <a:bodyPr wrap="square" rtlCol="0">
            <a:spAutoFit/>
          </a:bodyPr>
          <a:lstStyle/>
          <a:p>
            <a:r>
              <a:rPr lang="en-US" dirty="0"/>
              <a:t>Generalized correlations for liquids</a:t>
            </a:r>
          </a:p>
          <a:p>
            <a:pPr marL="285750" indent="-285750">
              <a:buFont typeface="Arial" panose="020B0604020202020204" pitchFamily="34" charset="0"/>
              <a:buChar char="•"/>
            </a:pPr>
            <a:r>
              <a:rPr lang="en-US" dirty="0"/>
              <a:t>Rackett equation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Two parameter corresponding states</a:t>
            </a:r>
          </a:p>
          <a:p>
            <a:pPr marL="742950" lvl="1" indent="-285750">
              <a:buFont typeface="Arial" panose="020B0604020202020204" pitchFamily="34" charset="0"/>
              <a:buChar char="•"/>
            </a:pPr>
            <a:r>
              <a:rPr lang="en-US" dirty="0"/>
              <a:t>Use density with the chart to get other info</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8AAA76C-566E-E879-FD64-E667DDF9384B}"/>
                  </a:ext>
                </a:extLst>
              </p:cNvPr>
              <p:cNvSpPr txBox="1"/>
              <p:nvPr/>
            </p:nvSpPr>
            <p:spPr>
              <a:xfrm>
                <a:off x="396870" y="9187884"/>
                <a:ext cx="1947115" cy="4721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𝑆𝑎𝑡</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𝑐</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r>
                                <a:rPr lang="en-US" b="0" i="1" smtClean="0">
                                  <a:latin typeface="Cambria Math" panose="02040503050406030204" pitchFamily="18" charset="0"/>
                                </a:rPr>
                                <m:t>)</m:t>
                              </m:r>
                            </m:e>
                            <m:sup>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7</m:t>
                                  </m:r>
                                </m:den>
                              </m:f>
                            </m:sup>
                          </m:sSup>
                        </m:sup>
                      </m:sSubSup>
                    </m:oMath>
                  </m:oMathPara>
                </a14:m>
                <a:endParaRPr lang="en-US" dirty="0"/>
              </a:p>
            </p:txBody>
          </p:sp>
        </mc:Choice>
        <mc:Fallback xmlns="">
          <p:sp>
            <p:nvSpPr>
              <p:cNvPr id="15" name="TextBox 14">
                <a:extLst>
                  <a:ext uri="{FF2B5EF4-FFF2-40B4-BE49-F238E27FC236}">
                    <a16:creationId xmlns:a16="http://schemas.microsoft.com/office/drawing/2014/main" id="{08AAA76C-566E-E879-FD64-E667DDF9384B}"/>
                  </a:ext>
                </a:extLst>
              </p:cNvPr>
              <p:cNvSpPr txBox="1">
                <a:spLocks noRot="1" noChangeAspect="1" noMove="1" noResize="1" noEditPoints="1" noAdjustHandles="1" noChangeArrowheads="1" noChangeShapeType="1" noTextEdit="1"/>
              </p:cNvSpPr>
              <p:nvPr/>
            </p:nvSpPr>
            <p:spPr>
              <a:xfrm>
                <a:off x="396870" y="9187884"/>
                <a:ext cx="1947115" cy="47211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18E2196-4DC6-E9A8-D8EE-5A96876BFB29}"/>
                  </a:ext>
                </a:extLst>
              </p:cNvPr>
              <p:cNvSpPr txBox="1"/>
              <p:nvPr/>
            </p:nvSpPr>
            <p:spPr>
              <a:xfrm>
                <a:off x="394930" y="9930505"/>
                <a:ext cx="2118258" cy="613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𝑆𝑎𝑡</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r>
                                <a:rPr lang="en-US" b="0" i="1" smtClean="0">
                                  <a:latin typeface="Cambria Math" panose="02040503050406030204" pitchFamily="18" charset="0"/>
                                </a:rPr>
                                <m:t>)</m:t>
                              </m:r>
                            </m:e>
                            <m:sup>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7</m:t>
                                  </m:r>
                                </m:den>
                              </m:f>
                            </m:sup>
                          </m:sSup>
                        </m:sup>
                      </m:sSubSup>
                    </m:oMath>
                  </m:oMathPara>
                </a14:m>
                <a:endParaRPr lang="en-US" dirty="0"/>
              </a:p>
            </p:txBody>
          </p:sp>
        </mc:Choice>
        <mc:Fallback xmlns="">
          <p:sp>
            <p:nvSpPr>
              <p:cNvPr id="16" name="TextBox 15">
                <a:extLst>
                  <a:ext uri="{FF2B5EF4-FFF2-40B4-BE49-F238E27FC236}">
                    <a16:creationId xmlns:a16="http://schemas.microsoft.com/office/drawing/2014/main" id="{E18E2196-4DC6-E9A8-D8EE-5A96876BFB29}"/>
                  </a:ext>
                </a:extLst>
              </p:cNvPr>
              <p:cNvSpPr txBox="1">
                <a:spLocks noRot="1" noChangeAspect="1" noMove="1" noResize="1" noEditPoints="1" noAdjustHandles="1" noChangeArrowheads="1" noChangeShapeType="1" noTextEdit="1"/>
              </p:cNvSpPr>
              <p:nvPr/>
            </p:nvSpPr>
            <p:spPr>
              <a:xfrm>
                <a:off x="394930" y="9930505"/>
                <a:ext cx="2118258" cy="613373"/>
              </a:xfrm>
              <a:prstGeom prst="rect">
                <a:avLst/>
              </a:prstGeom>
              <a:blipFill>
                <a:blip r:embed="rId10"/>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5CC432F-D53F-0E6F-5A83-4D7E5092B10F}"/>
              </a:ext>
            </a:extLst>
          </p:cNvPr>
          <p:cNvSpPr txBox="1"/>
          <p:nvPr/>
        </p:nvSpPr>
        <p:spPr>
          <a:xfrm>
            <a:off x="2531378" y="9313861"/>
            <a:ext cx="1586833" cy="923330"/>
          </a:xfrm>
          <a:prstGeom prst="rect">
            <a:avLst/>
          </a:prstGeom>
          <a:noFill/>
        </p:spPr>
        <p:txBody>
          <a:bodyPr wrap="square" rtlCol="0">
            <a:spAutoFit/>
          </a:bodyPr>
          <a:lstStyle/>
          <a:p>
            <a:r>
              <a:rPr lang="en-US" dirty="0"/>
              <a:t>Good For saturated liquids</a:t>
            </a:r>
          </a:p>
        </p:txBody>
      </p:sp>
      <p:pic>
        <p:nvPicPr>
          <p:cNvPr id="18" name="Picture 17">
            <a:extLst>
              <a:ext uri="{FF2B5EF4-FFF2-40B4-BE49-F238E27FC236}">
                <a16:creationId xmlns:a16="http://schemas.microsoft.com/office/drawing/2014/main" id="{9F276A83-B3C9-A87D-49AE-140369A45C29}"/>
              </a:ext>
            </a:extLst>
          </p:cNvPr>
          <p:cNvPicPr>
            <a:picLocks noChangeAspect="1"/>
          </p:cNvPicPr>
          <p:nvPr/>
        </p:nvPicPr>
        <p:blipFill>
          <a:blip r:embed="rId11"/>
          <a:stretch>
            <a:fillRect/>
          </a:stretch>
        </p:blipFill>
        <p:spPr>
          <a:xfrm>
            <a:off x="4121896" y="8991630"/>
            <a:ext cx="4556234" cy="2960676"/>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7198E13-8F02-1402-95D8-B3ABD995CB01}"/>
                  </a:ext>
                </a:extLst>
              </p:cNvPr>
              <p:cNvSpPr txBox="1"/>
              <p:nvPr/>
            </p:nvSpPr>
            <p:spPr>
              <a:xfrm>
                <a:off x="644599" y="11361666"/>
                <a:ext cx="632096"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𝑉</m:t>
                          </m:r>
                        </m:den>
                      </m:f>
                    </m:oMath>
                  </m:oMathPara>
                </a14:m>
                <a:endParaRPr lang="en-US" dirty="0"/>
              </a:p>
            </p:txBody>
          </p:sp>
        </mc:Choice>
        <mc:Fallback xmlns="">
          <p:sp>
            <p:nvSpPr>
              <p:cNvPr id="19" name="TextBox 18">
                <a:extLst>
                  <a:ext uri="{FF2B5EF4-FFF2-40B4-BE49-F238E27FC236}">
                    <a16:creationId xmlns:a16="http://schemas.microsoft.com/office/drawing/2014/main" id="{17198E13-8F02-1402-95D8-B3ABD995CB01}"/>
                  </a:ext>
                </a:extLst>
              </p:cNvPr>
              <p:cNvSpPr txBox="1">
                <a:spLocks noRot="1" noChangeAspect="1" noMove="1" noResize="1" noEditPoints="1" noAdjustHandles="1" noChangeArrowheads="1" noChangeShapeType="1" noTextEdit="1"/>
              </p:cNvSpPr>
              <p:nvPr/>
            </p:nvSpPr>
            <p:spPr>
              <a:xfrm>
                <a:off x="644599" y="11361666"/>
                <a:ext cx="632096" cy="52046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A18911F-4A42-3F16-8FCD-693058E764F2}"/>
                  </a:ext>
                </a:extLst>
              </p:cNvPr>
              <p:cNvSpPr txBox="1"/>
              <p:nvPr/>
            </p:nvSpPr>
            <p:spPr>
              <a:xfrm>
                <a:off x="1614459" y="11363018"/>
                <a:ext cx="1968751" cy="5654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𝑟</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𝜌</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𝑐</m:t>
                              </m:r>
                            </m:sub>
                          </m:sSub>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𝐶</m:t>
                              </m:r>
                            </m:sub>
                          </m:sSub>
                        </m:num>
                        <m:den>
                          <m:r>
                            <a:rPr lang="en-US" b="0" i="1" smtClean="0">
                              <a:latin typeface="Cambria Math" panose="02040503050406030204" pitchFamily="18" charset="0"/>
                              <a:ea typeface="Cambria Math" panose="02040503050406030204" pitchFamily="18" charset="0"/>
                            </a:rPr>
                            <m:t>𝑉</m:t>
                          </m:r>
                        </m:den>
                      </m:f>
                    </m:oMath>
                  </m:oMathPara>
                </a14:m>
                <a:endParaRPr lang="en-US" dirty="0"/>
              </a:p>
            </p:txBody>
          </p:sp>
        </mc:Choice>
        <mc:Fallback xmlns="">
          <p:sp>
            <p:nvSpPr>
              <p:cNvPr id="20" name="TextBox 19">
                <a:extLst>
                  <a:ext uri="{FF2B5EF4-FFF2-40B4-BE49-F238E27FC236}">
                    <a16:creationId xmlns:a16="http://schemas.microsoft.com/office/drawing/2014/main" id="{CA18911F-4A42-3F16-8FCD-693058E764F2}"/>
                  </a:ext>
                </a:extLst>
              </p:cNvPr>
              <p:cNvSpPr txBox="1">
                <a:spLocks noRot="1" noChangeAspect="1" noMove="1" noResize="1" noEditPoints="1" noAdjustHandles="1" noChangeArrowheads="1" noChangeShapeType="1" noTextEdit="1"/>
              </p:cNvSpPr>
              <p:nvPr/>
            </p:nvSpPr>
            <p:spPr>
              <a:xfrm>
                <a:off x="1614459" y="11363018"/>
                <a:ext cx="1968751" cy="565411"/>
              </a:xfrm>
              <a:prstGeom prst="rect">
                <a:avLst/>
              </a:prstGeom>
              <a:blipFill>
                <a:blip r:embed="rId1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CB3BEB83-62DE-E03F-B6A7-93FE09ACE2EC}"/>
              </a:ext>
            </a:extLst>
          </p:cNvPr>
          <p:cNvSpPr txBox="1"/>
          <p:nvPr/>
        </p:nvSpPr>
        <p:spPr>
          <a:xfrm>
            <a:off x="26712" y="7409334"/>
            <a:ext cx="3852530" cy="949356"/>
          </a:xfrm>
          <a:prstGeom prst="rect">
            <a:avLst/>
          </a:prstGeom>
          <a:noFill/>
        </p:spPr>
        <p:txBody>
          <a:bodyPr wrap="square" rtlCol="0">
            <a:spAutoFit/>
          </a:bodyPr>
          <a:lstStyle/>
          <a:p>
            <a:r>
              <a:rPr lang="en-US" dirty="0"/>
              <a:t>Changes in states for liquids based on isothermal compressibility and volume expansivity:</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62017B4-142C-B013-028B-DEA8D1C216B6}"/>
                  </a:ext>
                </a:extLst>
              </p:cNvPr>
              <p:cNvSpPr txBox="1"/>
              <p:nvPr/>
            </p:nvSpPr>
            <p:spPr>
              <a:xfrm>
                <a:off x="3732285" y="7636128"/>
                <a:ext cx="173002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𝑑𝑉</m:t>
                          </m:r>
                        </m:num>
                        <m:den>
                          <m:r>
                            <a:rPr lang="en-US" b="0" i="1" smtClean="0">
                              <a:latin typeface="Cambria Math" panose="02040503050406030204" pitchFamily="18" charset="0"/>
                            </a:rPr>
                            <m:t>𝑉</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𝑑𝑇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𝑑𝑃</m:t>
                      </m:r>
                    </m:oMath>
                  </m:oMathPara>
                </a14:m>
                <a:endParaRPr lang="en-US" dirty="0"/>
              </a:p>
            </p:txBody>
          </p:sp>
        </mc:Choice>
        <mc:Fallback xmlns="">
          <p:sp>
            <p:nvSpPr>
              <p:cNvPr id="10" name="TextBox 9">
                <a:extLst>
                  <a:ext uri="{FF2B5EF4-FFF2-40B4-BE49-F238E27FC236}">
                    <a16:creationId xmlns:a16="http://schemas.microsoft.com/office/drawing/2014/main" id="{E62017B4-142C-B013-028B-DEA8D1C216B6}"/>
                  </a:ext>
                </a:extLst>
              </p:cNvPr>
              <p:cNvSpPr txBox="1">
                <a:spLocks noRot="1" noChangeAspect="1" noMove="1" noResize="1" noEditPoints="1" noAdjustHandles="1" noChangeArrowheads="1" noChangeShapeType="1" noTextEdit="1"/>
              </p:cNvSpPr>
              <p:nvPr/>
            </p:nvSpPr>
            <p:spPr>
              <a:xfrm>
                <a:off x="3732285" y="7636128"/>
                <a:ext cx="1730025" cy="525978"/>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816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F07CA4-31E0-42C7-9D85-A69253946193}"/>
              </a:ext>
            </a:extLst>
          </p:cNvPr>
          <p:cNvSpPr txBox="1"/>
          <p:nvPr/>
        </p:nvSpPr>
        <p:spPr>
          <a:xfrm>
            <a:off x="160421" y="256674"/>
            <a:ext cx="1372042" cy="523220"/>
          </a:xfrm>
          <a:prstGeom prst="rect">
            <a:avLst/>
          </a:prstGeom>
          <a:noFill/>
        </p:spPr>
        <p:txBody>
          <a:bodyPr wrap="none" rtlCol="0">
            <a:spAutoFit/>
          </a:bodyPr>
          <a:lstStyle/>
          <a:p>
            <a:r>
              <a:rPr lang="en-US" sz="2800" dirty="0"/>
              <a:t>Entropy</a:t>
            </a:r>
          </a:p>
        </p:txBody>
      </p:sp>
      <p:sp>
        <p:nvSpPr>
          <p:cNvPr id="3" name="TextBox 2">
            <a:extLst>
              <a:ext uri="{FF2B5EF4-FFF2-40B4-BE49-F238E27FC236}">
                <a16:creationId xmlns:a16="http://schemas.microsoft.com/office/drawing/2014/main" id="{19B2294F-F769-BD5F-9382-42A4AFA274DD}"/>
              </a:ext>
            </a:extLst>
          </p:cNvPr>
          <p:cNvSpPr txBox="1"/>
          <p:nvPr/>
        </p:nvSpPr>
        <p:spPr>
          <a:xfrm>
            <a:off x="160421" y="898358"/>
            <a:ext cx="4841967" cy="646331"/>
          </a:xfrm>
          <a:prstGeom prst="rect">
            <a:avLst/>
          </a:prstGeom>
          <a:noFill/>
        </p:spPr>
        <p:txBody>
          <a:bodyPr wrap="none" rtlCol="0">
            <a:spAutoFit/>
          </a:bodyPr>
          <a:lstStyle/>
          <a:p>
            <a:r>
              <a:rPr lang="en-US" dirty="0"/>
              <a:t>2</a:t>
            </a:r>
            <a:r>
              <a:rPr lang="en-US" baseline="30000" dirty="0"/>
              <a:t>nd</a:t>
            </a:r>
            <a:r>
              <a:rPr lang="en-US" dirty="0"/>
              <a:t> law: energy has different amounts of quality</a:t>
            </a:r>
          </a:p>
          <a:p>
            <a:r>
              <a:rPr lang="en-US" dirty="0"/>
              <a:t>	EX: Work is more useful than heat</a:t>
            </a:r>
          </a:p>
        </p:txBody>
      </p:sp>
      <p:pic>
        <p:nvPicPr>
          <p:cNvPr id="5" name="Picture 4">
            <a:extLst>
              <a:ext uri="{FF2B5EF4-FFF2-40B4-BE49-F238E27FC236}">
                <a16:creationId xmlns:a16="http://schemas.microsoft.com/office/drawing/2014/main" id="{12BE77F1-B621-D94B-7C8D-196C9DC06DAB}"/>
              </a:ext>
            </a:extLst>
          </p:cNvPr>
          <p:cNvPicPr>
            <a:picLocks noChangeAspect="1"/>
          </p:cNvPicPr>
          <p:nvPr/>
        </p:nvPicPr>
        <p:blipFill>
          <a:blip r:embed="rId2"/>
          <a:stretch>
            <a:fillRect/>
          </a:stretch>
        </p:blipFill>
        <p:spPr>
          <a:xfrm>
            <a:off x="0" y="1663153"/>
            <a:ext cx="8686800" cy="5396346"/>
          </a:xfrm>
          <a:prstGeom prst="rect">
            <a:avLst/>
          </a:prstGeom>
        </p:spPr>
      </p:pic>
      <p:pic>
        <p:nvPicPr>
          <p:cNvPr id="7" name="Picture 6">
            <a:extLst>
              <a:ext uri="{FF2B5EF4-FFF2-40B4-BE49-F238E27FC236}">
                <a16:creationId xmlns:a16="http://schemas.microsoft.com/office/drawing/2014/main" id="{980AC620-26FA-6021-4230-2C367DACCFAC}"/>
              </a:ext>
            </a:extLst>
          </p:cNvPr>
          <p:cNvPicPr>
            <a:picLocks noChangeAspect="1"/>
          </p:cNvPicPr>
          <p:nvPr/>
        </p:nvPicPr>
        <p:blipFill>
          <a:blip r:embed="rId3"/>
          <a:stretch>
            <a:fillRect/>
          </a:stretch>
        </p:blipFill>
        <p:spPr>
          <a:xfrm>
            <a:off x="160421" y="7177963"/>
            <a:ext cx="2086266" cy="552527"/>
          </a:xfrm>
          <a:prstGeom prst="rect">
            <a:avLst/>
          </a:prstGeom>
        </p:spPr>
      </p:pic>
      <p:pic>
        <p:nvPicPr>
          <p:cNvPr id="10" name="Picture 9">
            <a:extLst>
              <a:ext uri="{FF2B5EF4-FFF2-40B4-BE49-F238E27FC236}">
                <a16:creationId xmlns:a16="http://schemas.microsoft.com/office/drawing/2014/main" id="{BC43EA9D-B100-F7F9-96AC-591E6840574B}"/>
              </a:ext>
            </a:extLst>
          </p:cNvPr>
          <p:cNvPicPr>
            <a:picLocks noChangeAspect="1"/>
          </p:cNvPicPr>
          <p:nvPr/>
        </p:nvPicPr>
        <p:blipFill>
          <a:blip r:embed="rId4"/>
          <a:stretch>
            <a:fillRect/>
          </a:stretch>
        </p:blipFill>
        <p:spPr>
          <a:xfrm>
            <a:off x="160421" y="7699498"/>
            <a:ext cx="4841967" cy="1403965"/>
          </a:xfrm>
          <a:prstGeom prst="rect">
            <a:avLst/>
          </a:prstGeom>
        </p:spPr>
      </p:pic>
      <p:pic>
        <p:nvPicPr>
          <p:cNvPr id="12" name="Picture 11">
            <a:extLst>
              <a:ext uri="{FF2B5EF4-FFF2-40B4-BE49-F238E27FC236}">
                <a16:creationId xmlns:a16="http://schemas.microsoft.com/office/drawing/2014/main" id="{BB371C80-D6A5-0BD5-F2A9-A674CC07D0B9}"/>
              </a:ext>
            </a:extLst>
          </p:cNvPr>
          <p:cNvPicPr>
            <a:picLocks noChangeAspect="1"/>
          </p:cNvPicPr>
          <p:nvPr/>
        </p:nvPicPr>
        <p:blipFill>
          <a:blip r:embed="rId5"/>
          <a:stretch>
            <a:fillRect/>
          </a:stretch>
        </p:blipFill>
        <p:spPr>
          <a:xfrm>
            <a:off x="5152532" y="7942758"/>
            <a:ext cx="3534268" cy="3943900"/>
          </a:xfrm>
          <a:prstGeom prst="rect">
            <a:avLst/>
          </a:prstGeom>
        </p:spPr>
      </p:pic>
      <p:pic>
        <p:nvPicPr>
          <p:cNvPr id="14" name="Picture 13">
            <a:extLst>
              <a:ext uri="{FF2B5EF4-FFF2-40B4-BE49-F238E27FC236}">
                <a16:creationId xmlns:a16="http://schemas.microsoft.com/office/drawing/2014/main" id="{1131B680-88D2-4E07-769C-4625843E8587}"/>
              </a:ext>
            </a:extLst>
          </p:cNvPr>
          <p:cNvPicPr>
            <a:picLocks noChangeAspect="1"/>
          </p:cNvPicPr>
          <p:nvPr/>
        </p:nvPicPr>
        <p:blipFill>
          <a:blip r:embed="rId6"/>
          <a:stretch>
            <a:fillRect/>
          </a:stretch>
        </p:blipFill>
        <p:spPr>
          <a:xfrm>
            <a:off x="1457529" y="9914708"/>
            <a:ext cx="2076740" cy="876422"/>
          </a:xfrm>
          <a:prstGeom prst="rect">
            <a:avLst/>
          </a:prstGeom>
        </p:spPr>
      </p:pic>
    </p:spTree>
    <p:extLst>
      <p:ext uri="{BB962C8B-B14F-4D97-AF65-F5344CB8AC3E}">
        <p14:creationId xmlns:p14="http://schemas.microsoft.com/office/powerpoint/2010/main" val="138693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0DD984-579E-4E6A-4A06-E8BBF9A970D1}"/>
              </a:ext>
            </a:extLst>
          </p:cNvPr>
          <p:cNvPicPr>
            <a:picLocks noChangeAspect="1"/>
          </p:cNvPicPr>
          <p:nvPr/>
        </p:nvPicPr>
        <p:blipFill>
          <a:blip r:embed="rId2"/>
          <a:stretch>
            <a:fillRect/>
          </a:stretch>
        </p:blipFill>
        <p:spPr>
          <a:xfrm>
            <a:off x="532823" y="328371"/>
            <a:ext cx="1866243" cy="682282"/>
          </a:xfrm>
          <a:prstGeom prst="rect">
            <a:avLst/>
          </a:prstGeom>
        </p:spPr>
      </p:pic>
      <p:pic>
        <p:nvPicPr>
          <p:cNvPr id="9" name="Picture 8">
            <a:extLst>
              <a:ext uri="{FF2B5EF4-FFF2-40B4-BE49-F238E27FC236}">
                <a16:creationId xmlns:a16="http://schemas.microsoft.com/office/drawing/2014/main" id="{685912DA-0813-AE7B-84F4-A49E73712052}"/>
              </a:ext>
            </a:extLst>
          </p:cNvPr>
          <p:cNvPicPr>
            <a:picLocks noChangeAspect="1"/>
          </p:cNvPicPr>
          <p:nvPr/>
        </p:nvPicPr>
        <p:blipFill>
          <a:blip r:embed="rId3"/>
          <a:stretch>
            <a:fillRect/>
          </a:stretch>
        </p:blipFill>
        <p:spPr>
          <a:xfrm>
            <a:off x="532823" y="1652700"/>
            <a:ext cx="2755457" cy="858058"/>
          </a:xfrm>
          <a:prstGeom prst="rect">
            <a:avLst/>
          </a:prstGeom>
        </p:spPr>
      </p:pic>
      <p:sp>
        <p:nvSpPr>
          <p:cNvPr id="10" name="TextBox 9">
            <a:extLst>
              <a:ext uri="{FF2B5EF4-FFF2-40B4-BE49-F238E27FC236}">
                <a16:creationId xmlns:a16="http://schemas.microsoft.com/office/drawing/2014/main" id="{F888E2B4-A0E8-3071-B359-961095FC779C}"/>
              </a:ext>
            </a:extLst>
          </p:cNvPr>
          <p:cNvSpPr txBox="1"/>
          <p:nvPr/>
        </p:nvSpPr>
        <p:spPr>
          <a:xfrm>
            <a:off x="368968" y="1283368"/>
            <a:ext cx="3563091" cy="369332"/>
          </a:xfrm>
          <a:prstGeom prst="rect">
            <a:avLst/>
          </a:prstGeom>
          <a:noFill/>
        </p:spPr>
        <p:txBody>
          <a:bodyPr wrap="none" rtlCol="0">
            <a:spAutoFit/>
          </a:bodyPr>
          <a:lstStyle/>
          <a:p>
            <a:r>
              <a:rPr lang="en-US" dirty="0"/>
              <a:t>Changes in entropy of an ideal gas</a:t>
            </a:r>
          </a:p>
        </p:txBody>
      </p:sp>
      <p:pic>
        <p:nvPicPr>
          <p:cNvPr id="12" name="Picture 11">
            <a:extLst>
              <a:ext uri="{FF2B5EF4-FFF2-40B4-BE49-F238E27FC236}">
                <a16:creationId xmlns:a16="http://schemas.microsoft.com/office/drawing/2014/main" id="{13797290-F08F-6D6E-F99A-F83D5130B8E9}"/>
              </a:ext>
            </a:extLst>
          </p:cNvPr>
          <p:cNvPicPr>
            <a:picLocks noChangeAspect="1"/>
          </p:cNvPicPr>
          <p:nvPr/>
        </p:nvPicPr>
        <p:blipFill>
          <a:blip r:embed="rId4"/>
          <a:stretch>
            <a:fillRect/>
          </a:stretch>
        </p:blipFill>
        <p:spPr>
          <a:xfrm>
            <a:off x="532823" y="2969218"/>
            <a:ext cx="4874762" cy="858058"/>
          </a:xfrm>
          <a:prstGeom prst="rect">
            <a:avLst/>
          </a:prstGeom>
        </p:spPr>
      </p:pic>
      <p:sp>
        <p:nvSpPr>
          <p:cNvPr id="13" name="TextBox 12">
            <a:extLst>
              <a:ext uri="{FF2B5EF4-FFF2-40B4-BE49-F238E27FC236}">
                <a16:creationId xmlns:a16="http://schemas.microsoft.com/office/drawing/2014/main" id="{9BC9AF64-BC94-0712-01CD-679D66EF98D0}"/>
              </a:ext>
            </a:extLst>
          </p:cNvPr>
          <p:cNvSpPr txBox="1"/>
          <p:nvPr/>
        </p:nvSpPr>
        <p:spPr>
          <a:xfrm>
            <a:off x="368967" y="2695424"/>
            <a:ext cx="5534527" cy="369332"/>
          </a:xfrm>
          <a:prstGeom prst="rect">
            <a:avLst/>
          </a:prstGeom>
          <a:noFill/>
        </p:spPr>
        <p:txBody>
          <a:bodyPr wrap="square" rtlCol="0">
            <a:spAutoFit/>
          </a:bodyPr>
          <a:lstStyle/>
          <a:p>
            <a:r>
              <a:rPr lang="en-US" dirty="0"/>
              <a:t>Changes in entropy of an ideal gas in an open system</a:t>
            </a:r>
          </a:p>
        </p:txBody>
      </p:sp>
      <p:pic>
        <p:nvPicPr>
          <p:cNvPr id="15" name="Picture 14">
            <a:extLst>
              <a:ext uri="{FF2B5EF4-FFF2-40B4-BE49-F238E27FC236}">
                <a16:creationId xmlns:a16="http://schemas.microsoft.com/office/drawing/2014/main" id="{1F691381-0346-1BCE-00B0-A69CB1C2048B}"/>
              </a:ext>
            </a:extLst>
          </p:cNvPr>
          <p:cNvPicPr>
            <a:picLocks noChangeAspect="1"/>
          </p:cNvPicPr>
          <p:nvPr/>
        </p:nvPicPr>
        <p:blipFill>
          <a:blip r:embed="rId5"/>
          <a:stretch>
            <a:fillRect/>
          </a:stretch>
        </p:blipFill>
        <p:spPr>
          <a:xfrm>
            <a:off x="532823" y="4023779"/>
            <a:ext cx="4748815" cy="852220"/>
          </a:xfrm>
          <a:prstGeom prst="rect">
            <a:avLst/>
          </a:prstGeom>
        </p:spPr>
      </p:pic>
      <p:sp>
        <p:nvSpPr>
          <p:cNvPr id="16" name="TextBox 15">
            <a:extLst>
              <a:ext uri="{FF2B5EF4-FFF2-40B4-BE49-F238E27FC236}">
                <a16:creationId xmlns:a16="http://schemas.microsoft.com/office/drawing/2014/main" id="{5BEADB06-644A-6B01-6F97-CA15CE6C30E7}"/>
              </a:ext>
            </a:extLst>
          </p:cNvPr>
          <p:cNvSpPr txBox="1"/>
          <p:nvPr/>
        </p:nvSpPr>
        <p:spPr>
          <a:xfrm>
            <a:off x="368967" y="5213684"/>
            <a:ext cx="1712200" cy="523220"/>
          </a:xfrm>
          <a:prstGeom prst="rect">
            <a:avLst/>
          </a:prstGeom>
          <a:noFill/>
        </p:spPr>
        <p:txBody>
          <a:bodyPr wrap="none" rtlCol="0">
            <a:spAutoFit/>
          </a:bodyPr>
          <a:lstStyle/>
          <a:p>
            <a:r>
              <a:rPr lang="en-US" sz="2800" dirty="0"/>
              <a:t>Chapter 6</a:t>
            </a:r>
          </a:p>
        </p:txBody>
      </p:sp>
      <p:sp>
        <p:nvSpPr>
          <p:cNvPr id="17" name="TextBox 16">
            <a:extLst>
              <a:ext uri="{FF2B5EF4-FFF2-40B4-BE49-F238E27FC236}">
                <a16:creationId xmlns:a16="http://schemas.microsoft.com/office/drawing/2014/main" id="{8B01F734-EB72-7DED-A7BE-E3652E6B5A05}"/>
              </a:ext>
            </a:extLst>
          </p:cNvPr>
          <p:cNvSpPr txBox="1"/>
          <p:nvPr/>
        </p:nvSpPr>
        <p:spPr>
          <a:xfrm>
            <a:off x="532823" y="5887706"/>
            <a:ext cx="1712200" cy="369332"/>
          </a:xfrm>
          <a:prstGeom prst="rect">
            <a:avLst/>
          </a:prstGeom>
          <a:noFill/>
        </p:spPr>
        <p:txBody>
          <a:bodyPr wrap="square" rtlCol="0">
            <a:spAutoFit/>
          </a:bodyPr>
          <a:lstStyle/>
          <a:p>
            <a:r>
              <a:rPr lang="en-US" dirty="0"/>
              <a:t>Internal Energy</a:t>
            </a:r>
          </a:p>
        </p:txBody>
      </p:sp>
      <p:sp>
        <p:nvSpPr>
          <p:cNvPr id="18" name="TextBox 17">
            <a:extLst>
              <a:ext uri="{FF2B5EF4-FFF2-40B4-BE49-F238E27FC236}">
                <a16:creationId xmlns:a16="http://schemas.microsoft.com/office/drawing/2014/main" id="{1600FAB8-D2FE-365D-CF84-D8E9C16DCA65}"/>
              </a:ext>
            </a:extLst>
          </p:cNvPr>
          <p:cNvSpPr txBox="1"/>
          <p:nvPr/>
        </p:nvSpPr>
        <p:spPr>
          <a:xfrm>
            <a:off x="532823" y="6563945"/>
            <a:ext cx="1712200" cy="369332"/>
          </a:xfrm>
          <a:prstGeom prst="rect">
            <a:avLst/>
          </a:prstGeom>
          <a:noFill/>
        </p:spPr>
        <p:txBody>
          <a:bodyPr wrap="square" rtlCol="0">
            <a:spAutoFit/>
          </a:bodyPr>
          <a:lstStyle/>
          <a:p>
            <a:r>
              <a:rPr lang="en-US" dirty="0"/>
              <a:t>Enthalpy</a:t>
            </a:r>
          </a:p>
        </p:txBody>
      </p:sp>
      <p:sp>
        <p:nvSpPr>
          <p:cNvPr id="20" name="TextBox 19">
            <a:extLst>
              <a:ext uri="{FF2B5EF4-FFF2-40B4-BE49-F238E27FC236}">
                <a16:creationId xmlns:a16="http://schemas.microsoft.com/office/drawing/2014/main" id="{59D7DB2D-5832-CEDA-393C-68287BCFE1B2}"/>
              </a:ext>
            </a:extLst>
          </p:cNvPr>
          <p:cNvSpPr txBox="1"/>
          <p:nvPr/>
        </p:nvSpPr>
        <p:spPr>
          <a:xfrm>
            <a:off x="528516" y="7372122"/>
            <a:ext cx="2214684" cy="369332"/>
          </a:xfrm>
          <a:prstGeom prst="rect">
            <a:avLst/>
          </a:prstGeom>
          <a:noFill/>
        </p:spPr>
        <p:txBody>
          <a:bodyPr wrap="square" rtlCol="0">
            <a:spAutoFit/>
          </a:bodyPr>
          <a:lstStyle/>
          <a:p>
            <a:r>
              <a:rPr lang="en-US" dirty="0"/>
              <a:t>Gibbs Free Energy</a:t>
            </a:r>
          </a:p>
        </p:txBody>
      </p:sp>
      <p:sp>
        <p:nvSpPr>
          <p:cNvPr id="21" name="TextBox 20">
            <a:extLst>
              <a:ext uri="{FF2B5EF4-FFF2-40B4-BE49-F238E27FC236}">
                <a16:creationId xmlns:a16="http://schemas.microsoft.com/office/drawing/2014/main" id="{BC06488D-DC8F-1E7F-8EAD-BBB91D077C9E}"/>
              </a:ext>
            </a:extLst>
          </p:cNvPr>
          <p:cNvSpPr txBox="1"/>
          <p:nvPr/>
        </p:nvSpPr>
        <p:spPr>
          <a:xfrm>
            <a:off x="581912" y="8225215"/>
            <a:ext cx="2530255" cy="369332"/>
          </a:xfrm>
          <a:prstGeom prst="rect">
            <a:avLst/>
          </a:prstGeom>
          <a:noFill/>
        </p:spPr>
        <p:txBody>
          <a:bodyPr wrap="square" rtlCol="0">
            <a:spAutoFit/>
          </a:bodyPr>
          <a:lstStyle/>
          <a:p>
            <a:r>
              <a:rPr lang="en-US" dirty="0"/>
              <a:t>Helmholtz Free Energy</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9211A58-5C19-4FF3-691C-A9F186946F0B}"/>
                  </a:ext>
                </a:extLst>
              </p:cNvPr>
              <p:cNvSpPr txBox="1"/>
              <p:nvPr/>
            </p:nvSpPr>
            <p:spPr>
              <a:xfrm>
                <a:off x="581913" y="6177607"/>
                <a:ext cx="23253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𝑑𝑈</m:t>
                      </m:r>
                      <m:r>
                        <a:rPr lang="en-US" sz="2400" b="0" i="1" smtClean="0">
                          <a:latin typeface="Cambria Math" panose="02040503050406030204" pitchFamily="18" charset="0"/>
                        </a:rPr>
                        <m:t>=</m:t>
                      </m:r>
                      <m:r>
                        <a:rPr lang="en-US" sz="2400" b="0" i="1" smtClean="0">
                          <a:latin typeface="Cambria Math" panose="02040503050406030204" pitchFamily="18" charset="0"/>
                        </a:rPr>
                        <m:t>𝑇𝑑𝑆</m:t>
                      </m:r>
                      <m:r>
                        <a:rPr lang="en-US" sz="2400" b="0" i="1" smtClean="0">
                          <a:latin typeface="Cambria Math" panose="02040503050406030204" pitchFamily="18" charset="0"/>
                        </a:rPr>
                        <m:t>−</m:t>
                      </m:r>
                      <m:r>
                        <a:rPr lang="en-US" sz="2400" b="0" i="1" smtClean="0">
                          <a:latin typeface="Cambria Math" panose="02040503050406030204" pitchFamily="18" charset="0"/>
                        </a:rPr>
                        <m:t>𝑃𝑑𝑉</m:t>
                      </m:r>
                    </m:oMath>
                  </m:oMathPara>
                </a14:m>
                <a:endParaRPr lang="en-US" dirty="0"/>
              </a:p>
            </p:txBody>
          </p:sp>
        </mc:Choice>
        <mc:Fallback xmlns="">
          <p:sp>
            <p:nvSpPr>
              <p:cNvPr id="22" name="TextBox 21">
                <a:extLst>
                  <a:ext uri="{FF2B5EF4-FFF2-40B4-BE49-F238E27FC236}">
                    <a16:creationId xmlns:a16="http://schemas.microsoft.com/office/drawing/2014/main" id="{29211A58-5C19-4FF3-691C-A9F186946F0B}"/>
                  </a:ext>
                </a:extLst>
              </p:cNvPr>
              <p:cNvSpPr txBox="1">
                <a:spLocks noRot="1" noChangeAspect="1" noMove="1" noResize="1" noEditPoints="1" noAdjustHandles="1" noChangeArrowheads="1" noChangeShapeType="1" noTextEdit="1"/>
              </p:cNvSpPr>
              <p:nvPr/>
            </p:nvSpPr>
            <p:spPr>
              <a:xfrm>
                <a:off x="581913" y="6177607"/>
                <a:ext cx="2325317" cy="369332"/>
              </a:xfrm>
              <a:prstGeom prst="rect">
                <a:avLst/>
              </a:prstGeom>
              <a:blipFill>
                <a:blip r:embed="rId6"/>
                <a:stretch>
                  <a:fillRect l="-2880" r="-2356"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969A301-268C-3E8C-AC08-E8E119427BC5}"/>
                  </a:ext>
                </a:extLst>
              </p:cNvPr>
              <p:cNvSpPr txBox="1"/>
              <p:nvPr/>
            </p:nvSpPr>
            <p:spPr>
              <a:xfrm>
                <a:off x="581913" y="6950283"/>
                <a:ext cx="23389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𝑑𝐻</m:t>
                      </m:r>
                      <m:r>
                        <a:rPr lang="en-US" sz="2400" b="0" i="1" smtClean="0">
                          <a:latin typeface="Cambria Math" panose="02040503050406030204" pitchFamily="18" charset="0"/>
                        </a:rPr>
                        <m:t>=</m:t>
                      </m:r>
                      <m:r>
                        <a:rPr lang="en-US" sz="2400" b="0" i="1" smtClean="0">
                          <a:latin typeface="Cambria Math" panose="02040503050406030204" pitchFamily="18" charset="0"/>
                        </a:rPr>
                        <m:t>𝑇𝑑𝑆</m:t>
                      </m:r>
                      <m:r>
                        <a:rPr lang="en-US" sz="2400" b="0" i="1" smtClean="0">
                          <a:latin typeface="Cambria Math" panose="02040503050406030204" pitchFamily="18" charset="0"/>
                        </a:rPr>
                        <m:t>+</m:t>
                      </m:r>
                      <m:r>
                        <a:rPr lang="en-US" sz="2400" b="0" i="1" smtClean="0">
                          <a:latin typeface="Cambria Math" panose="02040503050406030204" pitchFamily="18" charset="0"/>
                        </a:rPr>
                        <m:t>𝑉𝑑𝑃</m:t>
                      </m:r>
                    </m:oMath>
                  </m:oMathPara>
                </a14:m>
                <a:endParaRPr lang="en-US" dirty="0"/>
              </a:p>
            </p:txBody>
          </p:sp>
        </mc:Choice>
        <mc:Fallback xmlns="">
          <p:sp>
            <p:nvSpPr>
              <p:cNvPr id="23" name="TextBox 22">
                <a:extLst>
                  <a:ext uri="{FF2B5EF4-FFF2-40B4-BE49-F238E27FC236}">
                    <a16:creationId xmlns:a16="http://schemas.microsoft.com/office/drawing/2014/main" id="{0969A301-268C-3E8C-AC08-E8E119427BC5}"/>
                  </a:ext>
                </a:extLst>
              </p:cNvPr>
              <p:cNvSpPr txBox="1">
                <a:spLocks noRot="1" noChangeAspect="1" noMove="1" noResize="1" noEditPoints="1" noAdjustHandles="1" noChangeArrowheads="1" noChangeShapeType="1" noTextEdit="1"/>
              </p:cNvSpPr>
              <p:nvPr/>
            </p:nvSpPr>
            <p:spPr>
              <a:xfrm>
                <a:off x="581913" y="6950283"/>
                <a:ext cx="2338910" cy="369332"/>
              </a:xfrm>
              <a:prstGeom prst="rect">
                <a:avLst/>
              </a:prstGeom>
              <a:blipFill>
                <a:blip r:embed="rId7"/>
                <a:stretch>
                  <a:fillRect l="-2865" r="-2344"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C3C62EB-1A3B-F893-276C-FAC6711A86B9}"/>
                  </a:ext>
                </a:extLst>
              </p:cNvPr>
              <p:cNvSpPr txBox="1"/>
              <p:nvPr/>
            </p:nvSpPr>
            <p:spPr>
              <a:xfrm>
                <a:off x="608818" y="7759077"/>
                <a:ext cx="23136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𝑑𝐺</m:t>
                      </m:r>
                      <m:r>
                        <a:rPr lang="en-US" sz="2400" b="0" i="1" smtClean="0">
                          <a:latin typeface="Cambria Math" panose="02040503050406030204" pitchFamily="18" charset="0"/>
                        </a:rPr>
                        <m:t>=</m:t>
                      </m:r>
                      <m:r>
                        <a:rPr lang="en-US" sz="2400" b="0" i="1" smtClean="0">
                          <a:latin typeface="Cambria Math" panose="02040503050406030204" pitchFamily="18" charset="0"/>
                        </a:rPr>
                        <m:t>𝑉𝑑𝑃</m:t>
                      </m:r>
                      <m:r>
                        <a:rPr lang="en-US" sz="2400" b="0" i="1" smtClean="0">
                          <a:latin typeface="Cambria Math" panose="02040503050406030204" pitchFamily="18" charset="0"/>
                        </a:rPr>
                        <m:t>−</m:t>
                      </m:r>
                      <m:r>
                        <a:rPr lang="en-US" sz="2400" b="0" i="1" smtClean="0">
                          <a:latin typeface="Cambria Math" panose="02040503050406030204" pitchFamily="18" charset="0"/>
                        </a:rPr>
                        <m:t>𝑆𝑑𝑇</m:t>
                      </m:r>
                    </m:oMath>
                  </m:oMathPara>
                </a14:m>
                <a:endParaRPr lang="en-US" dirty="0"/>
              </a:p>
            </p:txBody>
          </p:sp>
        </mc:Choice>
        <mc:Fallback xmlns="">
          <p:sp>
            <p:nvSpPr>
              <p:cNvPr id="24" name="TextBox 23">
                <a:extLst>
                  <a:ext uri="{FF2B5EF4-FFF2-40B4-BE49-F238E27FC236}">
                    <a16:creationId xmlns:a16="http://schemas.microsoft.com/office/drawing/2014/main" id="{5C3C62EB-1A3B-F893-276C-FAC6711A86B9}"/>
                  </a:ext>
                </a:extLst>
              </p:cNvPr>
              <p:cNvSpPr txBox="1">
                <a:spLocks noRot="1" noChangeAspect="1" noMove="1" noResize="1" noEditPoints="1" noAdjustHandles="1" noChangeArrowheads="1" noChangeShapeType="1" noTextEdit="1"/>
              </p:cNvSpPr>
              <p:nvPr/>
            </p:nvSpPr>
            <p:spPr>
              <a:xfrm>
                <a:off x="608818" y="7759077"/>
                <a:ext cx="2313647" cy="369332"/>
              </a:xfrm>
              <a:prstGeom prst="rect">
                <a:avLst/>
              </a:prstGeom>
              <a:blipFill>
                <a:blip r:embed="rId8"/>
                <a:stretch>
                  <a:fillRect l="-2902" r="-263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DB92FB3-5601-CDFB-B9E5-9FEE2F198A02}"/>
                  </a:ext>
                </a:extLst>
              </p:cNvPr>
              <p:cNvSpPr txBox="1"/>
              <p:nvPr/>
            </p:nvSpPr>
            <p:spPr>
              <a:xfrm>
                <a:off x="528516" y="8612170"/>
                <a:ext cx="25362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𝑑𝐴</m:t>
                      </m:r>
                      <m:r>
                        <a:rPr lang="en-US" sz="2400" b="0" i="1" smtClean="0">
                          <a:latin typeface="Cambria Math" panose="02040503050406030204" pitchFamily="18" charset="0"/>
                        </a:rPr>
                        <m:t>=−</m:t>
                      </m:r>
                      <m:r>
                        <a:rPr lang="en-US" sz="2400" b="0" i="1" smtClean="0">
                          <a:latin typeface="Cambria Math" panose="02040503050406030204" pitchFamily="18" charset="0"/>
                        </a:rPr>
                        <m:t>𝑃𝑑𝑉</m:t>
                      </m:r>
                      <m:r>
                        <a:rPr lang="en-US" sz="2400" b="0" i="1" smtClean="0">
                          <a:latin typeface="Cambria Math" panose="02040503050406030204" pitchFamily="18" charset="0"/>
                        </a:rPr>
                        <m:t>−</m:t>
                      </m:r>
                      <m:r>
                        <a:rPr lang="en-US" sz="2400" b="0" i="1" smtClean="0">
                          <a:latin typeface="Cambria Math" panose="02040503050406030204" pitchFamily="18" charset="0"/>
                        </a:rPr>
                        <m:t>𝑆𝑑𝑇</m:t>
                      </m:r>
                    </m:oMath>
                  </m:oMathPara>
                </a14:m>
                <a:endParaRPr lang="en-US" dirty="0"/>
              </a:p>
            </p:txBody>
          </p:sp>
        </mc:Choice>
        <mc:Fallback xmlns="">
          <p:sp>
            <p:nvSpPr>
              <p:cNvPr id="25" name="TextBox 24">
                <a:extLst>
                  <a:ext uri="{FF2B5EF4-FFF2-40B4-BE49-F238E27FC236}">
                    <a16:creationId xmlns:a16="http://schemas.microsoft.com/office/drawing/2014/main" id="{3DB92FB3-5601-CDFB-B9E5-9FEE2F198A02}"/>
                  </a:ext>
                </a:extLst>
              </p:cNvPr>
              <p:cNvSpPr txBox="1">
                <a:spLocks noRot="1" noChangeAspect="1" noMove="1" noResize="1" noEditPoints="1" noAdjustHandles="1" noChangeArrowheads="1" noChangeShapeType="1" noTextEdit="1"/>
              </p:cNvSpPr>
              <p:nvPr/>
            </p:nvSpPr>
            <p:spPr>
              <a:xfrm>
                <a:off x="528516" y="8612170"/>
                <a:ext cx="2536207" cy="369332"/>
              </a:xfrm>
              <a:prstGeom prst="rect">
                <a:avLst/>
              </a:prstGeom>
              <a:blipFill>
                <a:blip r:embed="rId9"/>
                <a:stretch>
                  <a:fillRect l="-2644" r="-2404" b="-6667"/>
                </a:stretch>
              </a:blipFill>
            </p:spPr>
            <p:txBody>
              <a:bodyPr/>
              <a:lstStyle/>
              <a:p>
                <a:r>
                  <a:rPr lang="en-US">
                    <a:noFill/>
                  </a:rPr>
                  <a:t> </a:t>
                </a:r>
              </a:p>
            </p:txBody>
          </p:sp>
        </mc:Fallback>
      </mc:AlternateContent>
      <p:pic>
        <p:nvPicPr>
          <p:cNvPr id="34" name="Picture 33">
            <a:extLst>
              <a:ext uri="{FF2B5EF4-FFF2-40B4-BE49-F238E27FC236}">
                <a16:creationId xmlns:a16="http://schemas.microsoft.com/office/drawing/2014/main" id="{C1EDF258-4722-F8DB-C04D-6CE327CFD471}"/>
              </a:ext>
            </a:extLst>
          </p:cNvPr>
          <p:cNvPicPr>
            <a:picLocks noChangeAspect="1"/>
          </p:cNvPicPr>
          <p:nvPr/>
        </p:nvPicPr>
        <p:blipFill>
          <a:blip r:embed="rId2"/>
          <a:stretch>
            <a:fillRect/>
          </a:stretch>
        </p:blipFill>
        <p:spPr>
          <a:xfrm>
            <a:off x="4077359" y="6793808"/>
            <a:ext cx="1866243" cy="682282"/>
          </a:xfrm>
          <a:prstGeom prst="rect">
            <a:avLst/>
          </a:prstGeom>
        </p:spPr>
      </p:pic>
    </p:spTree>
    <p:extLst>
      <p:ext uri="{BB962C8B-B14F-4D97-AF65-F5344CB8AC3E}">
        <p14:creationId xmlns:p14="http://schemas.microsoft.com/office/powerpoint/2010/main" val="1132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8AB32AA-B988-8204-C6E6-356E7E36CAB0}"/>
                  </a:ext>
                </a:extLst>
              </p:cNvPr>
              <p:cNvSpPr txBox="1"/>
              <p:nvPr/>
            </p:nvSpPr>
            <p:spPr>
              <a:xfrm>
                <a:off x="625492" y="1063062"/>
                <a:ext cx="23253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𝑑𝑈</m:t>
                      </m:r>
                      <m:r>
                        <a:rPr lang="en-US" sz="2400" b="0" i="1" smtClean="0">
                          <a:latin typeface="Cambria Math" panose="02040503050406030204" pitchFamily="18" charset="0"/>
                        </a:rPr>
                        <m:t>=</m:t>
                      </m:r>
                      <m:r>
                        <a:rPr lang="en-US" sz="2400" b="0" i="1" smtClean="0">
                          <a:latin typeface="Cambria Math" panose="02040503050406030204" pitchFamily="18" charset="0"/>
                        </a:rPr>
                        <m:t>𝑇𝑑𝑆</m:t>
                      </m:r>
                      <m:r>
                        <a:rPr lang="en-US" sz="2400" b="0" i="1" smtClean="0">
                          <a:latin typeface="Cambria Math" panose="02040503050406030204" pitchFamily="18" charset="0"/>
                        </a:rPr>
                        <m:t>−</m:t>
                      </m:r>
                      <m:r>
                        <a:rPr lang="en-US" sz="2400" b="0" i="1" smtClean="0">
                          <a:latin typeface="Cambria Math" panose="02040503050406030204" pitchFamily="18" charset="0"/>
                        </a:rPr>
                        <m:t>𝑃𝑑𝑉</m:t>
                      </m:r>
                    </m:oMath>
                  </m:oMathPara>
                </a14:m>
                <a:endParaRPr lang="en-US" dirty="0"/>
              </a:p>
            </p:txBody>
          </p:sp>
        </mc:Choice>
        <mc:Fallback xmlns="">
          <p:sp>
            <p:nvSpPr>
              <p:cNvPr id="2" name="TextBox 1">
                <a:extLst>
                  <a:ext uri="{FF2B5EF4-FFF2-40B4-BE49-F238E27FC236}">
                    <a16:creationId xmlns:a16="http://schemas.microsoft.com/office/drawing/2014/main" id="{88AB32AA-B988-8204-C6E6-356E7E36CAB0}"/>
                  </a:ext>
                </a:extLst>
              </p:cNvPr>
              <p:cNvSpPr txBox="1">
                <a:spLocks noRot="1" noChangeAspect="1" noMove="1" noResize="1" noEditPoints="1" noAdjustHandles="1" noChangeArrowheads="1" noChangeShapeType="1" noTextEdit="1"/>
              </p:cNvSpPr>
              <p:nvPr/>
            </p:nvSpPr>
            <p:spPr>
              <a:xfrm>
                <a:off x="625492" y="1063062"/>
                <a:ext cx="2325317" cy="369332"/>
              </a:xfrm>
              <a:prstGeom prst="rect">
                <a:avLst/>
              </a:prstGeom>
              <a:blipFill>
                <a:blip r:embed="rId2"/>
                <a:stretch>
                  <a:fillRect l="-2887" r="-2625" b="-4918"/>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34DB6F0D-C533-F131-8D69-2580EC9184FD}"/>
              </a:ext>
            </a:extLst>
          </p:cNvPr>
          <p:cNvCxnSpPr>
            <a:stCxn id="2" idx="2"/>
          </p:cNvCxnSpPr>
          <p:nvPr/>
        </p:nvCxnSpPr>
        <p:spPr>
          <a:xfrm flipH="1">
            <a:off x="877769" y="1432394"/>
            <a:ext cx="910382"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E7A7D757-FE36-017E-D7B4-35EF70EBDA01}"/>
              </a:ext>
            </a:extLst>
          </p:cNvPr>
          <p:cNvCxnSpPr>
            <a:cxnSpLocks/>
            <a:stCxn id="2" idx="2"/>
          </p:cNvCxnSpPr>
          <p:nvPr/>
        </p:nvCxnSpPr>
        <p:spPr>
          <a:xfrm>
            <a:off x="1788151" y="1432394"/>
            <a:ext cx="806123"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F27B51-EBB1-7409-1D94-ED7CB72F8C39}"/>
                  </a:ext>
                </a:extLst>
              </p:cNvPr>
              <p:cNvSpPr txBox="1"/>
              <p:nvPr/>
            </p:nvSpPr>
            <p:spPr>
              <a:xfrm>
                <a:off x="223744" y="1927940"/>
                <a:ext cx="1308050"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den>
                              </m:f>
                            </m:e>
                          </m:d>
                        </m:e>
                        <m:sub>
                          <m:r>
                            <a:rPr lang="en-US" sz="2400" b="0" i="1" smtClean="0">
                              <a:latin typeface="Cambria Math" panose="02040503050406030204" pitchFamily="18" charset="0"/>
                            </a:rPr>
                            <m:t>𝑉</m:t>
                          </m:r>
                        </m:sub>
                      </m:sSub>
                      <m:r>
                        <a:rPr lang="en-US" sz="2400" b="0" i="1" smtClean="0">
                          <a:latin typeface="Cambria Math" panose="02040503050406030204" pitchFamily="18" charset="0"/>
                        </a:rPr>
                        <m:t>=</m:t>
                      </m:r>
                      <m:r>
                        <a:rPr lang="en-US" sz="2400" b="0" i="1" smtClean="0">
                          <a:latin typeface="Cambria Math" panose="02040503050406030204" pitchFamily="18" charset="0"/>
                        </a:rPr>
                        <m:t>𝑇</m:t>
                      </m:r>
                    </m:oMath>
                  </m:oMathPara>
                </a14:m>
                <a:endParaRPr lang="en-US" sz="2400" dirty="0"/>
              </a:p>
            </p:txBody>
          </p:sp>
        </mc:Choice>
        <mc:Fallback xmlns="">
          <p:sp>
            <p:nvSpPr>
              <p:cNvPr id="11" name="TextBox 10">
                <a:extLst>
                  <a:ext uri="{FF2B5EF4-FFF2-40B4-BE49-F238E27FC236}">
                    <a16:creationId xmlns:a16="http://schemas.microsoft.com/office/drawing/2014/main" id="{26F27B51-EBB1-7409-1D94-ED7CB72F8C39}"/>
                  </a:ext>
                </a:extLst>
              </p:cNvPr>
              <p:cNvSpPr txBox="1">
                <a:spLocks noRot="1" noChangeAspect="1" noMove="1" noResize="1" noEditPoints="1" noAdjustHandles="1" noChangeArrowheads="1" noChangeShapeType="1" noTextEdit="1"/>
              </p:cNvSpPr>
              <p:nvPr/>
            </p:nvSpPr>
            <p:spPr>
              <a:xfrm>
                <a:off x="223744" y="1927940"/>
                <a:ext cx="1308050" cy="8719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B9562EB-A3DF-1E65-3990-D0CE916F5A5F}"/>
                  </a:ext>
                </a:extLst>
              </p:cNvPr>
              <p:cNvSpPr txBox="1"/>
              <p:nvPr/>
            </p:nvSpPr>
            <p:spPr>
              <a:xfrm>
                <a:off x="1833681" y="1927812"/>
                <a:ext cx="1521186" cy="872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rPr>
                            <m:t>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𝑃</m:t>
                      </m:r>
                    </m:oMath>
                  </m:oMathPara>
                </a14:m>
                <a:endParaRPr lang="en-US" sz="2400" dirty="0"/>
              </a:p>
            </p:txBody>
          </p:sp>
        </mc:Choice>
        <mc:Fallback xmlns="">
          <p:sp>
            <p:nvSpPr>
              <p:cNvPr id="12" name="TextBox 11">
                <a:extLst>
                  <a:ext uri="{FF2B5EF4-FFF2-40B4-BE49-F238E27FC236}">
                    <a16:creationId xmlns:a16="http://schemas.microsoft.com/office/drawing/2014/main" id="{4B9562EB-A3DF-1E65-3990-D0CE916F5A5F}"/>
                  </a:ext>
                </a:extLst>
              </p:cNvPr>
              <p:cNvSpPr txBox="1">
                <a:spLocks noRot="1" noChangeAspect="1" noMove="1" noResize="1" noEditPoints="1" noAdjustHandles="1" noChangeArrowheads="1" noChangeShapeType="1" noTextEdit="1"/>
              </p:cNvSpPr>
              <p:nvPr/>
            </p:nvSpPr>
            <p:spPr>
              <a:xfrm>
                <a:off x="1833681" y="1927812"/>
                <a:ext cx="1521186" cy="872226"/>
              </a:xfrm>
              <a:prstGeom prst="rect">
                <a:avLst/>
              </a:prstGeom>
              <a:blipFill>
                <a:blip r:embed="rId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5826423-23BA-A232-8133-B8908A7244B4}"/>
              </a:ext>
            </a:extLst>
          </p:cNvPr>
          <p:cNvCxnSpPr>
            <a:cxnSpLocks/>
            <a:endCxn id="26" idx="0"/>
          </p:cNvCxnSpPr>
          <p:nvPr/>
        </p:nvCxnSpPr>
        <p:spPr>
          <a:xfrm>
            <a:off x="879384" y="2799910"/>
            <a:ext cx="908766"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1BE8A9B8-E3D1-2FFE-4782-B579EAF7D0AC}"/>
              </a:ext>
            </a:extLst>
          </p:cNvPr>
          <p:cNvCxnSpPr>
            <a:cxnSpLocks/>
            <a:stCxn id="12" idx="2"/>
          </p:cNvCxnSpPr>
          <p:nvPr/>
        </p:nvCxnSpPr>
        <p:spPr>
          <a:xfrm flipH="1">
            <a:off x="1788150" y="2800038"/>
            <a:ext cx="806124" cy="495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119979-DCF3-5746-89EA-B08833DD4FF7}"/>
                  </a:ext>
                </a:extLst>
              </p:cNvPr>
              <p:cNvSpPr txBox="1"/>
              <p:nvPr/>
            </p:nvSpPr>
            <p:spPr>
              <a:xfrm>
                <a:off x="763478" y="3295456"/>
                <a:ext cx="2049344" cy="872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rPr>
                            <m:t>𝑆</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den>
                              </m:f>
                            </m:e>
                          </m:d>
                        </m:e>
                        <m:sub>
                          <m:r>
                            <a:rPr lang="en-US" sz="2400" b="0" i="1" smtClean="0">
                              <a:latin typeface="Cambria Math" panose="02040503050406030204" pitchFamily="18" charset="0"/>
                              <a:ea typeface="Cambria Math" panose="02040503050406030204" pitchFamily="18" charset="0"/>
                            </a:rPr>
                            <m:t>𝑉</m:t>
                          </m:r>
                        </m:sub>
                      </m:sSub>
                    </m:oMath>
                  </m:oMathPara>
                </a14:m>
                <a:endParaRPr lang="en-US" sz="2400" dirty="0"/>
              </a:p>
            </p:txBody>
          </p:sp>
        </mc:Choice>
        <mc:Fallback xmlns="">
          <p:sp>
            <p:nvSpPr>
              <p:cNvPr id="26" name="TextBox 25">
                <a:extLst>
                  <a:ext uri="{FF2B5EF4-FFF2-40B4-BE49-F238E27FC236}">
                    <a16:creationId xmlns:a16="http://schemas.microsoft.com/office/drawing/2014/main" id="{01119979-DCF3-5746-89EA-B08833DD4FF7}"/>
                  </a:ext>
                </a:extLst>
              </p:cNvPr>
              <p:cNvSpPr txBox="1">
                <a:spLocks noRot="1" noChangeAspect="1" noMove="1" noResize="1" noEditPoints="1" noAdjustHandles="1" noChangeArrowheads="1" noChangeShapeType="1" noTextEdit="1"/>
              </p:cNvSpPr>
              <p:nvPr/>
            </p:nvSpPr>
            <p:spPr>
              <a:xfrm>
                <a:off x="763478" y="3295456"/>
                <a:ext cx="2049344" cy="872226"/>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47A90AD1-640C-8586-7667-CF5E6DB4CCCF}"/>
              </a:ext>
            </a:extLst>
          </p:cNvPr>
          <p:cNvSpPr txBox="1"/>
          <p:nvPr/>
        </p:nvSpPr>
        <p:spPr>
          <a:xfrm>
            <a:off x="932050" y="686254"/>
            <a:ext cx="1712200" cy="369332"/>
          </a:xfrm>
          <a:prstGeom prst="rect">
            <a:avLst/>
          </a:prstGeom>
          <a:noFill/>
        </p:spPr>
        <p:txBody>
          <a:bodyPr wrap="square" rtlCol="0">
            <a:spAutoFit/>
          </a:bodyPr>
          <a:lstStyle/>
          <a:p>
            <a:r>
              <a:rPr lang="en-US" dirty="0"/>
              <a:t>Internal Energy</a:t>
            </a:r>
          </a:p>
        </p:txBody>
      </p:sp>
      <p:sp>
        <p:nvSpPr>
          <p:cNvPr id="29" name="TextBox 28">
            <a:extLst>
              <a:ext uri="{FF2B5EF4-FFF2-40B4-BE49-F238E27FC236}">
                <a16:creationId xmlns:a16="http://schemas.microsoft.com/office/drawing/2014/main" id="{88439602-FABA-23DE-5D20-1F7370BF7C40}"/>
              </a:ext>
            </a:extLst>
          </p:cNvPr>
          <p:cNvSpPr txBox="1"/>
          <p:nvPr/>
        </p:nvSpPr>
        <p:spPr>
          <a:xfrm>
            <a:off x="385012" y="224589"/>
            <a:ext cx="2793393" cy="461665"/>
          </a:xfrm>
          <a:prstGeom prst="rect">
            <a:avLst/>
          </a:prstGeom>
          <a:noFill/>
        </p:spPr>
        <p:txBody>
          <a:bodyPr wrap="none" rtlCol="0">
            <a:spAutoFit/>
          </a:bodyPr>
          <a:lstStyle/>
          <a:p>
            <a:r>
              <a:rPr lang="en-US" sz="2400" dirty="0"/>
              <a:t>Maxwell’s Relations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87054F5-3595-2F73-C62D-852DCA9DAB98}"/>
                  </a:ext>
                </a:extLst>
              </p:cNvPr>
              <p:cNvSpPr txBox="1"/>
              <p:nvPr/>
            </p:nvSpPr>
            <p:spPr>
              <a:xfrm>
                <a:off x="4666109" y="1070538"/>
                <a:ext cx="23389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𝑑𝐻</m:t>
                      </m:r>
                      <m:r>
                        <a:rPr lang="en-US" sz="2400" b="0" i="1" smtClean="0">
                          <a:latin typeface="Cambria Math" panose="02040503050406030204" pitchFamily="18" charset="0"/>
                        </a:rPr>
                        <m:t>=</m:t>
                      </m:r>
                      <m:r>
                        <a:rPr lang="en-US" sz="2400" b="0" i="1" smtClean="0">
                          <a:latin typeface="Cambria Math" panose="02040503050406030204" pitchFamily="18" charset="0"/>
                        </a:rPr>
                        <m:t>𝑇𝑑𝑆</m:t>
                      </m:r>
                      <m:r>
                        <a:rPr lang="en-US" sz="2400" b="0" i="1" smtClean="0">
                          <a:latin typeface="Cambria Math" panose="02040503050406030204" pitchFamily="18" charset="0"/>
                        </a:rPr>
                        <m:t>+</m:t>
                      </m:r>
                      <m:r>
                        <a:rPr lang="en-US" sz="2400" b="0" i="1" smtClean="0">
                          <a:latin typeface="Cambria Math" panose="02040503050406030204" pitchFamily="18" charset="0"/>
                        </a:rPr>
                        <m:t>𝑉𝑑𝑃</m:t>
                      </m:r>
                    </m:oMath>
                  </m:oMathPara>
                </a14:m>
                <a:endParaRPr lang="en-US" dirty="0"/>
              </a:p>
            </p:txBody>
          </p:sp>
        </mc:Choice>
        <mc:Fallback xmlns="">
          <p:sp>
            <p:nvSpPr>
              <p:cNvPr id="30" name="TextBox 29">
                <a:extLst>
                  <a:ext uri="{FF2B5EF4-FFF2-40B4-BE49-F238E27FC236}">
                    <a16:creationId xmlns:a16="http://schemas.microsoft.com/office/drawing/2014/main" id="{F87054F5-3595-2F73-C62D-852DCA9DAB98}"/>
                  </a:ext>
                </a:extLst>
              </p:cNvPr>
              <p:cNvSpPr txBox="1">
                <a:spLocks noRot="1" noChangeAspect="1" noMove="1" noResize="1" noEditPoints="1" noAdjustHandles="1" noChangeArrowheads="1" noChangeShapeType="1" noTextEdit="1"/>
              </p:cNvSpPr>
              <p:nvPr/>
            </p:nvSpPr>
            <p:spPr>
              <a:xfrm>
                <a:off x="4666109" y="1070538"/>
                <a:ext cx="2338910" cy="369332"/>
              </a:xfrm>
              <a:prstGeom prst="rect">
                <a:avLst/>
              </a:prstGeom>
              <a:blipFill>
                <a:blip r:embed="rId6"/>
                <a:stretch>
                  <a:fillRect l="-2865" r="-2344" b="-6667"/>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5FEB6A02-7016-8DCA-92CC-FC159AE184B4}"/>
              </a:ext>
            </a:extLst>
          </p:cNvPr>
          <p:cNvCxnSpPr>
            <a:cxnSpLocks/>
            <a:stCxn id="30" idx="2"/>
            <a:endCxn id="33" idx="0"/>
          </p:cNvCxnSpPr>
          <p:nvPr/>
        </p:nvCxnSpPr>
        <p:spPr>
          <a:xfrm flipH="1">
            <a:off x="4970749" y="1439870"/>
            <a:ext cx="864815"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1AD04B34-B14E-10D9-9E07-ACA11E74783E}"/>
              </a:ext>
            </a:extLst>
          </p:cNvPr>
          <p:cNvCxnSpPr>
            <a:cxnSpLocks/>
            <a:stCxn id="30" idx="2"/>
            <a:endCxn id="34" idx="0"/>
          </p:cNvCxnSpPr>
          <p:nvPr/>
        </p:nvCxnSpPr>
        <p:spPr>
          <a:xfrm>
            <a:off x="5835564" y="1439870"/>
            <a:ext cx="855840" cy="495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1D3D1D3-3AEA-6355-180F-0EA2D953E5F6}"/>
                  </a:ext>
                </a:extLst>
              </p:cNvPr>
              <p:cNvSpPr txBox="1"/>
              <p:nvPr/>
            </p:nvSpPr>
            <p:spPr>
              <a:xfrm>
                <a:off x="4309574" y="1935416"/>
                <a:ext cx="1322350"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den>
                              </m:f>
                            </m:e>
                          </m:d>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r>
                        <a:rPr lang="en-US" sz="2400" b="0" i="1" smtClean="0">
                          <a:latin typeface="Cambria Math" panose="02040503050406030204" pitchFamily="18" charset="0"/>
                        </a:rPr>
                        <m:t>𝑇</m:t>
                      </m:r>
                    </m:oMath>
                  </m:oMathPara>
                </a14:m>
                <a:endParaRPr lang="en-US" sz="2400" dirty="0"/>
              </a:p>
            </p:txBody>
          </p:sp>
        </mc:Choice>
        <mc:Fallback xmlns="">
          <p:sp>
            <p:nvSpPr>
              <p:cNvPr id="33" name="TextBox 32">
                <a:extLst>
                  <a:ext uri="{FF2B5EF4-FFF2-40B4-BE49-F238E27FC236}">
                    <a16:creationId xmlns:a16="http://schemas.microsoft.com/office/drawing/2014/main" id="{61D3D1D3-3AEA-6355-180F-0EA2D953E5F6}"/>
                  </a:ext>
                </a:extLst>
              </p:cNvPr>
              <p:cNvSpPr txBox="1">
                <a:spLocks noRot="1" noChangeAspect="1" noMove="1" noResize="1" noEditPoints="1" noAdjustHandles="1" noChangeArrowheads="1" noChangeShapeType="1" noTextEdit="1"/>
              </p:cNvSpPr>
              <p:nvPr/>
            </p:nvSpPr>
            <p:spPr>
              <a:xfrm>
                <a:off x="4309574" y="1935416"/>
                <a:ext cx="1322350" cy="8698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61CEA7C-6643-0FFC-D92D-ED016A8A857C}"/>
                  </a:ext>
                </a:extLst>
              </p:cNvPr>
              <p:cNvSpPr txBox="1"/>
              <p:nvPr/>
            </p:nvSpPr>
            <p:spPr>
              <a:xfrm>
                <a:off x="6035583" y="1935288"/>
                <a:ext cx="1311641" cy="872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𝑉</m:t>
                      </m:r>
                    </m:oMath>
                  </m:oMathPara>
                </a14:m>
                <a:endParaRPr lang="en-US" sz="2400" dirty="0"/>
              </a:p>
            </p:txBody>
          </p:sp>
        </mc:Choice>
        <mc:Fallback xmlns="">
          <p:sp>
            <p:nvSpPr>
              <p:cNvPr id="34" name="TextBox 33">
                <a:extLst>
                  <a:ext uri="{FF2B5EF4-FFF2-40B4-BE49-F238E27FC236}">
                    <a16:creationId xmlns:a16="http://schemas.microsoft.com/office/drawing/2014/main" id="{761CEA7C-6643-0FFC-D92D-ED016A8A857C}"/>
                  </a:ext>
                </a:extLst>
              </p:cNvPr>
              <p:cNvSpPr txBox="1">
                <a:spLocks noRot="1" noChangeAspect="1" noMove="1" noResize="1" noEditPoints="1" noAdjustHandles="1" noChangeArrowheads="1" noChangeShapeType="1" noTextEdit="1"/>
              </p:cNvSpPr>
              <p:nvPr/>
            </p:nvSpPr>
            <p:spPr>
              <a:xfrm>
                <a:off x="6035583" y="1935288"/>
                <a:ext cx="1311641" cy="872226"/>
              </a:xfrm>
              <a:prstGeom prst="rect">
                <a:avLst/>
              </a:prstGeom>
              <a:blipFill>
                <a:blip r:embed="rId8"/>
                <a:stretch>
                  <a:fillRect/>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2B2B43F9-9BE6-0CFB-E101-C38D322E0423}"/>
              </a:ext>
            </a:extLst>
          </p:cNvPr>
          <p:cNvCxnSpPr>
            <a:cxnSpLocks/>
            <a:stCxn id="33" idx="2"/>
            <a:endCxn id="37" idx="0"/>
          </p:cNvCxnSpPr>
          <p:nvPr/>
        </p:nvCxnSpPr>
        <p:spPr>
          <a:xfrm>
            <a:off x="4970749" y="2805270"/>
            <a:ext cx="931540" cy="5987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4D370628-B897-DA1B-30DD-54AD6B8105B3}"/>
              </a:ext>
            </a:extLst>
          </p:cNvPr>
          <p:cNvCxnSpPr>
            <a:cxnSpLocks/>
            <a:stCxn id="34" idx="2"/>
            <a:endCxn id="37" idx="0"/>
          </p:cNvCxnSpPr>
          <p:nvPr/>
        </p:nvCxnSpPr>
        <p:spPr>
          <a:xfrm flipH="1">
            <a:off x="5902289" y="2807514"/>
            <a:ext cx="789115" cy="5965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6A4FA3-806F-4A69-F0B7-065A57F10094}"/>
                  </a:ext>
                </a:extLst>
              </p:cNvPr>
              <p:cNvSpPr txBox="1"/>
              <p:nvPr/>
            </p:nvSpPr>
            <p:spPr>
              <a:xfrm>
                <a:off x="5017880" y="3404027"/>
                <a:ext cx="1768818" cy="872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𝑆</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den>
                              </m:f>
                            </m:e>
                          </m:d>
                        </m:e>
                        <m:sub>
                          <m:r>
                            <a:rPr lang="en-US" sz="2400" b="0" i="1" smtClean="0">
                              <a:latin typeface="Cambria Math" panose="02040503050406030204" pitchFamily="18" charset="0"/>
                              <a:ea typeface="Cambria Math" panose="02040503050406030204" pitchFamily="18" charset="0"/>
                            </a:rPr>
                            <m:t>𝑃</m:t>
                          </m:r>
                        </m:sub>
                      </m:sSub>
                    </m:oMath>
                  </m:oMathPara>
                </a14:m>
                <a:endParaRPr lang="en-US" sz="2400" dirty="0"/>
              </a:p>
            </p:txBody>
          </p:sp>
        </mc:Choice>
        <mc:Fallback xmlns="">
          <p:sp>
            <p:nvSpPr>
              <p:cNvPr id="37" name="TextBox 36">
                <a:extLst>
                  <a:ext uri="{FF2B5EF4-FFF2-40B4-BE49-F238E27FC236}">
                    <a16:creationId xmlns:a16="http://schemas.microsoft.com/office/drawing/2014/main" id="{D66A4FA3-806F-4A69-F0B7-065A57F10094}"/>
                  </a:ext>
                </a:extLst>
              </p:cNvPr>
              <p:cNvSpPr txBox="1">
                <a:spLocks noRot="1" noChangeAspect="1" noMove="1" noResize="1" noEditPoints="1" noAdjustHandles="1" noChangeArrowheads="1" noChangeShapeType="1" noTextEdit="1"/>
              </p:cNvSpPr>
              <p:nvPr/>
            </p:nvSpPr>
            <p:spPr>
              <a:xfrm>
                <a:off x="5017880" y="3404027"/>
                <a:ext cx="1768818" cy="872226"/>
              </a:xfrm>
              <a:prstGeom prst="rect">
                <a:avLst/>
              </a:prstGeom>
              <a:blipFill>
                <a:blip r:embed="rId9"/>
                <a:stretch>
                  <a:fillRect/>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913456F8-B341-C036-FE8A-A04409C6C053}"/>
              </a:ext>
            </a:extLst>
          </p:cNvPr>
          <p:cNvSpPr txBox="1"/>
          <p:nvPr/>
        </p:nvSpPr>
        <p:spPr>
          <a:xfrm>
            <a:off x="5017880" y="693730"/>
            <a:ext cx="1712200" cy="369332"/>
          </a:xfrm>
          <a:prstGeom prst="rect">
            <a:avLst/>
          </a:prstGeom>
          <a:noFill/>
        </p:spPr>
        <p:txBody>
          <a:bodyPr wrap="square" rtlCol="0">
            <a:spAutoFit/>
          </a:bodyPr>
          <a:lstStyle/>
          <a:p>
            <a:pPr algn="ctr"/>
            <a:r>
              <a:rPr lang="en-US" dirty="0"/>
              <a:t>Enthalpy</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014C9E3-5AA0-6CCB-CF2C-121B0AFE44BD}"/>
                  </a:ext>
                </a:extLst>
              </p:cNvPr>
              <p:cNvSpPr txBox="1"/>
              <p:nvPr/>
            </p:nvSpPr>
            <p:spPr>
              <a:xfrm>
                <a:off x="580279" y="4798642"/>
                <a:ext cx="23136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𝑑𝐺</m:t>
                      </m:r>
                      <m:r>
                        <a:rPr lang="en-US" sz="2400" b="0" i="1" smtClean="0">
                          <a:latin typeface="Cambria Math" panose="02040503050406030204" pitchFamily="18" charset="0"/>
                        </a:rPr>
                        <m:t>=</m:t>
                      </m:r>
                      <m:r>
                        <a:rPr lang="en-US" sz="2400" b="0" i="1" smtClean="0">
                          <a:latin typeface="Cambria Math" panose="02040503050406030204" pitchFamily="18" charset="0"/>
                        </a:rPr>
                        <m:t>𝑉𝑑𝑃</m:t>
                      </m:r>
                      <m:r>
                        <a:rPr lang="en-US" sz="2400" b="0" i="1" smtClean="0">
                          <a:latin typeface="Cambria Math" panose="02040503050406030204" pitchFamily="18" charset="0"/>
                        </a:rPr>
                        <m:t>−</m:t>
                      </m:r>
                      <m:r>
                        <a:rPr lang="en-US" sz="2400" b="0" i="1" smtClean="0">
                          <a:latin typeface="Cambria Math" panose="02040503050406030204" pitchFamily="18" charset="0"/>
                        </a:rPr>
                        <m:t>𝑆𝑑𝑇</m:t>
                      </m:r>
                    </m:oMath>
                  </m:oMathPara>
                </a14:m>
                <a:endParaRPr lang="en-US" dirty="0"/>
              </a:p>
            </p:txBody>
          </p:sp>
        </mc:Choice>
        <mc:Fallback xmlns="">
          <p:sp>
            <p:nvSpPr>
              <p:cNvPr id="49" name="TextBox 48">
                <a:extLst>
                  <a:ext uri="{FF2B5EF4-FFF2-40B4-BE49-F238E27FC236}">
                    <a16:creationId xmlns:a16="http://schemas.microsoft.com/office/drawing/2014/main" id="{F014C9E3-5AA0-6CCB-CF2C-121B0AFE44BD}"/>
                  </a:ext>
                </a:extLst>
              </p:cNvPr>
              <p:cNvSpPr txBox="1">
                <a:spLocks noRot="1" noChangeAspect="1" noMove="1" noResize="1" noEditPoints="1" noAdjustHandles="1" noChangeArrowheads="1" noChangeShapeType="1" noTextEdit="1"/>
              </p:cNvSpPr>
              <p:nvPr/>
            </p:nvSpPr>
            <p:spPr>
              <a:xfrm>
                <a:off x="580279" y="4798642"/>
                <a:ext cx="2313647" cy="369332"/>
              </a:xfrm>
              <a:prstGeom prst="rect">
                <a:avLst/>
              </a:prstGeom>
              <a:blipFill>
                <a:blip r:embed="rId10"/>
                <a:stretch>
                  <a:fillRect l="-2895" r="-2368" b="-4918"/>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B1516B8B-5C6A-ACA3-FE87-F19EEE6376F3}"/>
              </a:ext>
            </a:extLst>
          </p:cNvPr>
          <p:cNvCxnSpPr>
            <a:cxnSpLocks/>
            <a:stCxn id="49" idx="2"/>
            <a:endCxn id="52" idx="0"/>
          </p:cNvCxnSpPr>
          <p:nvPr/>
        </p:nvCxnSpPr>
        <p:spPr>
          <a:xfrm flipH="1">
            <a:off x="880495" y="5167974"/>
            <a:ext cx="856608"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A00EDA03-46A0-35AE-7468-C122271A7049}"/>
              </a:ext>
            </a:extLst>
          </p:cNvPr>
          <p:cNvCxnSpPr>
            <a:cxnSpLocks/>
            <a:stCxn id="49" idx="2"/>
            <a:endCxn id="53" idx="0"/>
          </p:cNvCxnSpPr>
          <p:nvPr/>
        </p:nvCxnSpPr>
        <p:spPr>
          <a:xfrm>
            <a:off x="1737103" y="5167974"/>
            <a:ext cx="818872" cy="495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A0A5E3E-76C5-F4AA-F1A9-D4D7480594B0}"/>
                  </a:ext>
                </a:extLst>
              </p:cNvPr>
              <p:cNvSpPr txBox="1"/>
              <p:nvPr/>
            </p:nvSpPr>
            <p:spPr>
              <a:xfrm>
                <a:off x="223744" y="5663520"/>
                <a:ext cx="1313501"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𝐺</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r>
                        <a:rPr lang="en-US" sz="2400" b="0" i="1" smtClean="0">
                          <a:latin typeface="Cambria Math" panose="02040503050406030204" pitchFamily="18" charset="0"/>
                        </a:rPr>
                        <m:t>𝑉</m:t>
                      </m:r>
                    </m:oMath>
                  </m:oMathPara>
                </a14:m>
                <a:endParaRPr lang="en-US" sz="2400" dirty="0"/>
              </a:p>
            </p:txBody>
          </p:sp>
        </mc:Choice>
        <mc:Fallback xmlns="">
          <p:sp>
            <p:nvSpPr>
              <p:cNvPr id="52" name="TextBox 51">
                <a:extLst>
                  <a:ext uri="{FF2B5EF4-FFF2-40B4-BE49-F238E27FC236}">
                    <a16:creationId xmlns:a16="http://schemas.microsoft.com/office/drawing/2014/main" id="{CA0A5E3E-76C5-F4AA-F1A9-D4D7480594B0}"/>
                  </a:ext>
                </a:extLst>
              </p:cNvPr>
              <p:cNvSpPr txBox="1">
                <a:spLocks noRot="1" noChangeAspect="1" noMove="1" noResize="1" noEditPoints="1" noAdjustHandles="1" noChangeArrowheads="1" noChangeShapeType="1" noTextEdit="1"/>
              </p:cNvSpPr>
              <p:nvPr/>
            </p:nvSpPr>
            <p:spPr>
              <a:xfrm>
                <a:off x="223744" y="5663520"/>
                <a:ext cx="1313501" cy="8698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D203AA4-E4A6-60B5-3EA7-36BADE446790}"/>
                  </a:ext>
                </a:extLst>
              </p:cNvPr>
              <p:cNvSpPr txBox="1"/>
              <p:nvPr/>
            </p:nvSpPr>
            <p:spPr>
              <a:xfrm>
                <a:off x="1803140" y="5663392"/>
                <a:ext cx="1505669"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𝐺</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r>
                        <a:rPr lang="en-US" sz="2400" b="0" i="1" smtClean="0">
                          <a:latin typeface="Cambria Math" panose="02040503050406030204" pitchFamily="18" charset="0"/>
                        </a:rPr>
                        <m:t>𝑆</m:t>
                      </m:r>
                    </m:oMath>
                  </m:oMathPara>
                </a14:m>
                <a:endParaRPr lang="en-US" sz="2400" dirty="0"/>
              </a:p>
            </p:txBody>
          </p:sp>
        </mc:Choice>
        <mc:Fallback xmlns="">
          <p:sp>
            <p:nvSpPr>
              <p:cNvPr id="53" name="TextBox 52">
                <a:extLst>
                  <a:ext uri="{FF2B5EF4-FFF2-40B4-BE49-F238E27FC236}">
                    <a16:creationId xmlns:a16="http://schemas.microsoft.com/office/drawing/2014/main" id="{CD203AA4-E4A6-60B5-3EA7-36BADE446790}"/>
                  </a:ext>
                </a:extLst>
              </p:cNvPr>
              <p:cNvSpPr txBox="1">
                <a:spLocks noRot="1" noChangeAspect="1" noMove="1" noResize="1" noEditPoints="1" noAdjustHandles="1" noChangeArrowheads="1" noChangeShapeType="1" noTextEdit="1"/>
              </p:cNvSpPr>
              <p:nvPr/>
            </p:nvSpPr>
            <p:spPr>
              <a:xfrm>
                <a:off x="1803140" y="5663392"/>
                <a:ext cx="1505669" cy="869854"/>
              </a:xfrm>
              <a:prstGeom prst="rect">
                <a:avLst/>
              </a:prstGeom>
              <a:blipFill>
                <a:blip r:embed="rId12"/>
                <a:stretch>
                  <a:fillRect/>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16FBF7B8-93A5-0C49-2CFF-64142DC00CB7}"/>
              </a:ext>
            </a:extLst>
          </p:cNvPr>
          <p:cNvCxnSpPr>
            <a:cxnSpLocks/>
            <a:stCxn id="52" idx="2"/>
            <a:endCxn id="56" idx="0"/>
          </p:cNvCxnSpPr>
          <p:nvPr/>
        </p:nvCxnSpPr>
        <p:spPr>
          <a:xfrm>
            <a:off x="880495" y="6533374"/>
            <a:ext cx="941030" cy="5987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F33CB585-624F-327A-E94B-FF7A32D7FC59}"/>
              </a:ext>
            </a:extLst>
          </p:cNvPr>
          <p:cNvCxnSpPr>
            <a:cxnSpLocks/>
            <a:stCxn id="53" idx="2"/>
            <a:endCxn id="56" idx="0"/>
          </p:cNvCxnSpPr>
          <p:nvPr/>
        </p:nvCxnSpPr>
        <p:spPr>
          <a:xfrm flipH="1">
            <a:off x="1821525" y="6533246"/>
            <a:ext cx="734450" cy="5988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3537947F-C0B9-D640-31C7-B1DB00B26D40}"/>
                  </a:ext>
                </a:extLst>
              </p:cNvPr>
              <p:cNvSpPr txBox="1"/>
              <p:nvPr/>
            </p:nvSpPr>
            <p:spPr>
              <a:xfrm>
                <a:off x="784863" y="7132131"/>
                <a:ext cx="2073324"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ea typeface="Cambria Math" panose="02040503050406030204" pitchFamily="18" charset="0"/>
                            </a:rPr>
                            <m:t>𝑇</m:t>
                          </m:r>
                        </m:sub>
                      </m:sSub>
                    </m:oMath>
                  </m:oMathPara>
                </a14:m>
                <a:endParaRPr lang="en-US" sz="2400" dirty="0"/>
              </a:p>
            </p:txBody>
          </p:sp>
        </mc:Choice>
        <mc:Fallback xmlns="">
          <p:sp>
            <p:nvSpPr>
              <p:cNvPr id="56" name="TextBox 55">
                <a:extLst>
                  <a:ext uri="{FF2B5EF4-FFF2-40B4-BE49-F238E27FC236}">
                    <a16:creationId xmlns:a16="http://schemas.microsoft.com/office/drawing/2014/main" id="{3537947F-C0B9-D640-31C7-B1DB00B26D40}"/>
                  </a:ext>
                </a:extLst>
              </p:cNvPr>
              <p:cNvSpPr txBox="1">
                <a:spLocks noRot="1" noChangeAspect="1" noMove="1" noResize="1" noEditPoints="1" noAdjustHandles="1" noChangeArrowheads="1" noChangeShapeType="1" noTextEdit="1"/>
              </p:cNvSpPr>
              <p:nvPr/>
            </p:nvSpPr>
            <p:spPr>
              <a:xfrm>
                <a:off x="784863" y="7132131"/>
                <a:ext cx="2073324" cy="869854"/>
              </a:xfrm>
              <a:prstGeom prst="rect">
                <a:avLst/>
              </a:prstGeom>
              <a:blipFill>
                <a:blip r:embed="rId13"/>
                <a:stretch>
                  <a:fillRect/>
                </a:stretch>
              </a:blipFill>
            </p:spPr>
            <p:txBody>
              <a:bodyPr/>
              <a:lstStyle/>
              <a:p>
                <a:r>
                  <a:rPr lang="en-US">
                    <a:noFill/>
                  </a:rPr>
                  <a:t> </a:t>
                </a:r>
              </a:p>
            </p:txBody>
          </p:sp>
        </mc:Fallback>
      </mc:AlternateContent>
      <p:sp>
        <p:nvSpPr>
          <p:cNvPr id="57" name="TextBox 56">
            <a:extLst>
              <a:ext uri="{FF2B5EF4-FFF2-40B4-BE49-F238E27FC236}">
                <a16:creationId xmlns:a16="http://schemas.microsoft.com/office/drawing/2014/main" id="{3D803269-6BE5-1364-A3F2-1D2D636A2F87}"/>
              </a:ext>
            </a:extLst>
          </p:cNvPr>
          <p:cNvSpPr txBox="1"/>
          <p:nvPr/>
        </p:nvSpPr>
        <p:spPr>
          <a:xfrm>
            <a:off x="658530" y="4421834"/>
            <a:ext cx="2246355" cy="369332"/>
          </a:xfrm>
          <a:prstGeom prst="rect">
            <a:avLst/>
          </a:prstGeom>
          <a:noFill/>
        </p:spPr>
        <p:txBody>
          <a:bodyPr wrap="square" rtlCol="0">
            <a:spAutoFit/>
          </a:bodyPr>
          <a:lstStyle/>
          <a:p>
            <a:pPr algn="ctr"/>
            <a:r>
              <a:rPr lang="en-US" dirty="0"/>
              <a:t>Gibbs Free Energy</a:t>
            </a: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C380C86-FF06-0BFE-7FF5-C879D2AA49BC}"/>
                  </a:ext>
                </a:extLst>
              </p:cNvPr>
              <p:cNvSpPr txBox="1"/>
              <p:nvPr/>
            </p:nvSpPr>
            <p:spPr>
              <a:xfrm>
                <a:off x="4524772" y="4778025"/>
                <a:ext cx="25362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𝑑𝐴</m:t>
                      </m:r>
                      <m:r>
                        <a:rPr lang="en-US" sz="2400" b="0" i="1" smtClean="0">
                          <a:latin typeface="Cambria Math" panose="02040503050406030204" pitchFamily="18" charset="0"/>
                        </a:rPr>
                        <m:t>=−</m:t>
                      </m:r>
                      <m:r>
                        <a:rPr lang="en-US" sz="2400" b="0" i="1" smtClean="0">
                          <a:latin typeface="Cambria Math" panose="02040503050406030204" pitchFamily="18" charset="0"/>
                        </a:rPr>
                        <m:t>𝑃𝑑𝑉</m:t>
                      </m:r>
                      <m:r>
                        <a:rPr lang="en-US" sz="2400" b="0" i="1" smtClean="0">
                          <a:latin typeface="Cambria Math" panose="02040503050406030204" pitchFamily="18" charset="0"/>
                        </a:rPr>
                        <m:t>−</m:t>
                      </m:r>
                      <m:r>
                        <a:rPr lang="en-US" sz="2400" b="0" i="1" smtClean="0">
                          <a:latin typeface="Cambria Math" panose="02040503050406030204" pitchFamily="18" charset="0"/>
                        </a:rPr>
                        <m:t>𝑆𝑑𝑇</m:t>
                      </m:r>
                    </m:oMath>
                  </m:oMathPara>
                </a14:m>
                <a:endParaRPr lang="en-US" dirty="0"/>
              </a:p>
            </p:txBody>
          </p:sp>
        </mc:Choice>
        <mc:Fallback xmlns="">
          <p:sp>
            <p:nvSpPr>
              <p:cNvPr id="62" name="TextBox 61">
                <a:extLst>
                  <a:ext uri="{FF2B5EF4-FFF2-40B4-BE49-F238E27FC236}">
                    <a16:creationId xmlns:a16="http://schemas.microsoft.com/office/drawing/2014/main" id="{6C380C86-FF06-0BFE-7FF5-C879D2AA49BC}"/>
                  </a:ext>
                </a:extLst>
              </p:cNvPr>
              <p:cNvSpPr txBox="1">
                <a:spLocks noRot="1" noChangeAspect="1" noMove="1" noResize="1" noEditPoints="1" noAdjustHandles="1" noChangeArrowheads="1" noChangeShapeType="1" noTextEdit="1"/>
              </p:cNvSpPr>
              <p:nvPr/>
            </p:nvSpPr>
            <p:spPr>
              <a:xfrm>
                <a:off x="4524772" y="4778025"/>
                <a:ext cx="2536207" cy="369332"/>
              </a:xfrm>
              <a:prstGeom prst="rect">
                <a:avLst/>
              </a:prstGeom>
              <a:blipFill>
                <a:blip r:embed="rId14"/>
                <a:stretch>
                  <a:fillRect l="-2644" r="-2404" b="-6667"/>
                </a:stretch>
              </a:blipFill>
            </p:spPr>
            <p:txBody>
              <a:bodyPr/>
              <a:lstStyle/>
              <a:p>
                <a:r>
                  <a:rPr lang="en-US">
                    <a:noFill/>
                  </a:rPr>
                  <a:t> </a:t>
                </a:r>
              </a:p>
            </p:txBody>
          </p:sp>
        </mc:Fallback>
      </mc:AlternateContent>
      <p:cxnSp>
        <p:nvCxnSpPr>
          <p:cNvPr id="63" name="Straight Arrow Connector 62">
            <a:extLst>
              <a:ext uri="{FF2B5EF4-FFF2-40B4-BE49-F238E27FC236}">
                <a16:creationId xmlns:a16="http://schemas.microsoft.com/office/drawing/2014/main" id="{3A9390FF-54F3-741F-55F2-DAC9E3571ECA}"/>
              </a:ext>
            </a:extLst>
          </p:cNvPr>
          <p:cNvCxnSpPr>
            <a:cxnSpLocks/>
            <a:stCxn id="62" idx="2"/>
            <a:endCxn id="65" idx="0"/>
          </p:cNvCxnSpPr>
          <p:nvPr/>
        </p:nvCxnSpPr>
        <p:spPr>
          <a:xfrm flipH="1">
            <a:off x="4951473" y="5147357"/>
            <a:ext cx="841403" cy="5161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6AA0A2B4-9700-70E2-9B1B-FD62421B5B24}"/>
              </a:ext>
            </a:extLst>
          </p:cNvPr>
          <p:cNvCxnSpPr>
            <a:cxnSpLocks/>
            <a:stCxn id="62" idx="2"/>
            <a:endCxn id="66" idx="0"/>
          </p:cNvCxnSpPr>
          <p:nvPr/>
        </p:nvCxnSpPr>
        <p:spPr>
          <a:xfrm>
            <a:off x="5792876" y="5147357"/>
            <a:ext cx="907052" cy="5160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1A815A8-EEAC-3DC6-B9C5-5525B4CB9D3D}"/>
                  </a:ext>
                </a:extLst>
              </p:cNvPr>
              <p:cNvSpPr txBox="1"/>
              <p:nvPr/>
            </p:nvSpPr>
            <p:spPr>
              <a:xfrm>
                <a:off x="4184724" y="5663520"/>
                <a:ext cx="1533497"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r>
                        <a:rPr lang="en-US" sz="2400" b="0" i="1" smtClean="0">
                          <a:latin typeface="Cambria Math" panose="02040503050406030204" pitchFamily="18" charset="0"/>
                        </a:rPr>
                        <m:t>𝑃</m:t>
                      </m:r>
                    </m:oMath>
                  </m:oMathPara>
                </a14:m>
                <a:endParaRPr lang="en-US" sz="2400" dirty="0"/>
              </a:p>
            </p:txBody>
          </p:sp>
        </mc:Choice>
        <mc:Fallback xmlns="">
          <p:sp>
            <p:nvSpPr>
              <p:cNvPr id="65" name="TextBox 64">
                <a:extLst>
                  <a:ext uri="{FF2B5EF4-FFF2-40B4-BE49-F238E27FC236}">
                    <a16:creationId xmlns:a16="http://schemas.microsoft.com/office/drawing/2014/main" id="{41A815A8-EEAC-3DC6-B9C5-5525B4CB9D3D}"/>
                  </a:ext>
                </a:extLst>
              </p:cNvPr>
              <p:cNvSpPr txBox="1">
                <a:spLocks noRot="1" noChangeAspect="1" noMove="1" noResize="1" noEditPoints="1" noAdjustHandles="1" noChangeArrowheads="1" noChangeShapeType="1" noTextEdit="1"/>
              </p:cNvSpPr>
              <p:nvPr/>
            </p:nvSpPr>
            <p:spPr>
              <a:xfrm>
                <a:off x="4184724" y="5663520"/>
                <a:ext cx="1533497" cy="86985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255B705-DE85-3FEC-20F4-EE44352C038D}"/>
                  </a:ext>
                </a:extLst>
              </p:cNvPr>
              <p:cNvSpPr txBox="1"/>
              <p:nvPr/>
            </p:nvSpPr>
            <p:spPr>
              <a:xfrm>
                <a:off x="5923721" y="5663392"/>
                <a:ext cx="1552413"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𝑉</m:t>
                          </m:r>
                        </m:sub>
                      </m:sSub>
                      <m:r>
                        <a:rPr lang="en-US" sz="2400" b="0" i="1" smtClean="0">
                          <a:latin typeface="Cambria Math" panose="02040503050406030204" pitchFamily="18" charset="0"/>
                        </a:rPr>
                        <m:t>=−</m:t>
                      </m:r>
                      <m:r>
                        <a:rPr lang="en-US" sz="2400" b="0" i="1" smtClean="0">
                          <a:latin typeface="Cambria Math" panose="02040503050406030204" pitchFamily="18" charset="0"/>
                        </a:rPr>
                        <m:t>𝑆</m:t>
                      </m:r>
                    </m:oMath>
                  </m:oMathPara>
                </a14:m>
                <a:endParaRPr lang="en-US" sz="2400" dirty="0"/>
              </a:p>
            </p:txBody>
          </p:sp>
        </mc:Choice>
        <mc:Fallback xmlns="">
          <p:sp>
            <p:nvSpPr>
              <p:cNvPr id="66" name="TextBox 65">
                <a:extLst>
                  <a:ext uri="{FF2B5EF4-FFF2-40B4-BE49-F238E27FC236}">
                    <a16:creationId xmlns:a16="http://schemas.microsoft.com/office/drawing/2014/main" id="{A255B705-DE85-3FEC-20F4-EE44352C038D}"/>
                  </a:ext>
                </a:extLst>
              </p:cNvPr>
              <p:cNvSpPr txBox="1">
                <a:spLocks noRot="1" noChangeAspect="1" noMove="1" noResize="1" noEditPoints="1" noAdjustHandles="1" noChangeArrowheads="1" noChangeShapeType="1" noTextEdit="1"/>
              </p:cNvSpPr>
              <p:nvPr/>
            </p:nvSpPr>
            <p:spPr>
              <a:xfrm>
                <a:off x="5923721" y="5663392"/>
                <a:ext cx="1552413" cy="869854"/>
              </a:xfrm>
              <a:prstGeom prst="rect">
                <a:avLst/>
              </a:prstGeom>
              <a:blipFill>
                <a:blip r:embed="rId16"/>
                <a:stretch>
                  <a:fillRect/>
                </a:stretch>
              </a:blipFill>
            </p:spPr>
            <p:txBody>
              <a:bodyPr/>
              <a:lstStyle/>
              <a:p>
                <a:r>
                  <a:rPr lang="en-US">
                    <a:noFill/>
                  </a:rPr>
                  <a:t> </a:t>
                </a:r>
              </a:p>
            </p:txBody>
          </p:sp>
        </mc:Fallback>
      </mc:AlternateContent>
      <p:cxnSp>
        <p:nvCxnSpPr>
          <p:cNvPr id="67" name="Straight Arrow Connector 66">
            <a:extLst>
              <a:ext uri="{FF2B5EF4-FFF2-40B4-BE49-F238E27FC236}">
                <a16:creationId xmlns:a16="http://schemas.microsoft.com/office/drawing/2014/main" id="{CD0C0F27-36C4-588C-ACB5-710B62F92776}"/>
              </a:ext>
            </a:extLst>
          </p:cNvPr>
          <p:cNvCxnSpPr>
            <a:cxnSpLocks/>
            <a:stCxn id="65" idx="2"/>
            <a:endCxn id="69" idx="0"/>
          </p:cNvCxnSpPr>
          <p:nvPr/>
        </p:nvCxnSpPr>
        <p:spPr>
          <a:xfrm>
            <a:off x="4951473" y="6533374"/>
            <a:ext cx="869230" cy="605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E232EB41-DD3B-4ACE-26B4-59A48951B13E}"/>
              </a:ext>
            </a:extLst>
          </p:cNvPr>
          <p:cNvCxnSpPr>
            <a:cxnSpLocks/>
            <a:stCxn id="66" idx="2"/>
            <a:endCxn id="69" idx="0"/>
          </p:cNvCxnSpPr>
          <p:nvPr/>
        </p:nvCxnSpPr>
        <p:spPr>
          <a:xfrm flipH="1">
            <a:off x="5820703" y="6533246"/>
            <a:ext cx="879225" cy="6056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9971FAB-6220-F270-B3FF-03F83ACCFDEA}"/>
                  </a:ext>
                </a:extLst>
              </p:cNvPr>
              <p:cNvSpPr txBox="1"/>
              <p:nvPr/>
            </p:nvSpPr>
            <p:spPr>
              <a:xfrm>
                <a:off x="4643778" y="7138928"/>
                <a:ext cx="2353850"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𝑉</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ea typeface="Cambria Math" panose="02040503050406030204" pitchFamily="18" charset="0"/>
                            </a:rPr>
                            <m:t>𝑇</m:t>
                          </m:r>
                        </m:sub>
                      </m:sSub>
                    </m:oMath>
                  </m:oMathPara>
                </a14:m>
                <a:endParaRPr lang="en-US" sz="2400" dirty="0"/>
              </a:p>
            </p:txBody>
          </p:sp>
        </mc:Choice>
        <mc:Fallback xmlns="">
          <p:sp>
            <p:nvSpPr>
              <p:cNvPr id="69" name="TextBox 68">
                <a:extLst>
                  <a:ext uri="{FF2B5EF4-FFF2-40B4-BE49-F238E27FC236}">
                    <a16:creationId xmlns:a16="http://schemas.microsoft.com/office/drawing/2014/main" id="{D9971FAB-6220-F270-B3FF-03F83ACCFDEA}"/>
                  </a:ext>
                </a:extLst>
              </p:cNvPr>
              <p:cNvSpPr txBox="1">
                <a:spLocks noRot="1" noChangeAspect="1" noMove="1" noResize="1" noEditPoints="1" noAdjustHandles="1" noChangeArrowheads="1" noChangeShapeType="1" noTextEdit="1"/>
              </p:cNvSpPr>
              <p:nvPr/>
            </p:nvSpPr>
            <p:spPr>
              <a:xfrm>
                <a:off x="4643778" y="7138928"/>
                <a:ext cx="2353850" cy="869854"/>
              </a:xfrm>
              <a:prstGeom prst="rect">
                <a:avLst/>
              </a:prstGeom>
              <a:blipFill>
                <a:blip r:embed="rId17"/>
                <a:stretch>
                  <a:fillRect/>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10BD3BA6-518E-DFBD-1ED5-954CC4EF831B}"/>
              </a:ext>
            </a:extLst>
          </p:cNvPr>
          <p:cNvSpPr txBox="1"/>
          <p:nvPr/>
        </p:nvSpPr>
        <p:spPr>
          <a:xfrm>
            <a:off x="4577149" y="4421834"/>
            <a:ext cx="2650279" cy="369332"/>
          </a:xfrm>
          <a:prstGeom prst="rect">
            <a:avLst/>
          </a:prstGeom>
          <a:noFill/>
        </p:spPr>
        <p:txBody>
          <a:bodyPr wrap="square" rtlCol="0">
            <a:spAutoFit/>
          </a:bodyPr>
          <a:lstStyle/>
          <a:p>
            <a:pPr algn="ctr"/>
            <a:r>
              <a:rPr lang="en-US" dirty="0"/>
              <a:t>Helmholtz Free Energy</a:t>
            </a:r>
          </a:p>
        </p:txBody>
      </p:sp>
      <p:sp>
        <p:nvSpPr>
          <p:cNvPr id="77" name="TextBox 76">
            <a:extLst>
              <a:ext uri="{FF2B5EF4-FFF2-40B4-BE49-F238E27FC236}">
                <a16:creationId xmlns:a16="http://schemas.microsoft.com/office/drawing/2014/main" id="{50D433C0-B335-E606-791B-5B2E67AA81A5}"/>
              </a:ext>
            </a:extLst>
          </p:cNvPr>
          <p:cNvSpPr txBox="1"/>
          <p:nvPr/>
        </p:nvSpPr>
        <p:spPr>
          <a:xfrm>
            <a:off x="187046" y="8139077"/>
            <a:ext cx="4337726" cy="461665"/>
          </a:xfrm>
          <a:prstGeom prst="rect">
            <a:avLst/>
          </a:prstGeom>
          <a:noFill/>
        </p:spPr>
        <p:txBody>
          <a:bodyPr wrap="none" rtlCol="0">
            <a:spAutoFit/>
          </a:bodyPr>
          <a:lstStyle/>
          <a:p>
            <a:r>
              <a:rPr lang="en-US" sz="2400" dirty="0"/>
              <a:t>Other Relations to keep in mind</a:t>
            </a: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448152C-8B09-16AE-00E1-613120C69A2F}"/>
                  </a:ext>
                </a:extLst>
              </p:cNvPr>
              <p:cNvSpPr txBox="1"/>
              <p:nvPr/>
            </p:nvSpPr>
            <p:spPr>
              <a:xfrm>
                <a:off x="156966" y="8611671"/>
                <a:ext cx="1550168"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𝑉</m:t>
                                  </m:r>
                                </m:den>
                              </m:f>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𝑃</m:t>
                          </m:r>
                        </m:sub>
                      </m:sSub>
                    </m:oMath>
                  </m:oMathPara>
                </a14:m>
                <a:endParaRPr lang="en-US" sz="2400" dirty="0"/>
              </a:p>
            </p:txBody>
          </p:sp>
        </mc:Choice>
        <mc:Fallback xmlns="">
          <p:sp>
            <p:nvSpPr>
              <p:cNvPr id="78" name="TextBox 77">
                <a:extLst>
                  <a:ext uri="{FF2B5EF4-FFF2-40B4-BE49-F238E27FC236}">
                    <a16:creationId xmlns:a16="http://schemas.microsoft.com/office/drawing/2014/main" id="{4448152C-8B09-16AE-00E1-613120C69A2F}"/>
                  </a:ext>
                </a:extLst>
              </p:cNvPr>
              <p:cNvSpPr txBox="1">
                <a:spLocks noRot="1" noChangeAspect="1" noMove="1" noResize="1" noEditPoints="1" noAdjustHandles="1" noChangeArrowheads="1" noChangeShapeType="1" noTextEdit="1"/>
              </p:cNvSpPr>
              <p:nvPr/>
            </p:nvSpPr>
            <p:spPr>
              <a:xfrm>
                <a:off x="156966" y="8611671"/>
                <a:ext cx="1550168" cy="86985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8A93C38-1C94-EF1E-01FC-23505B84D9C0}"/>
                  </a:ext>
                </a:extLst>
              </p:cNvPr>
              <p:cNvSpPr txBox="1"/>
              <p:nvPr/>
            </p:nvSpPr>
            <p:spPr>
              <a:xfrm>
                <a:off x="1622930" y="8600742"/>
                <a:ext cx="1866088"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𝜅</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𝑉</m:t>
                                  </m:r>
                                </m:den>
                              </m:f>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𝑇</m:t>
                          </m:r>
                        </m:sub>
                      </m:sSub>
                    </m:oMath>
                  </m:oMathPara>
                </a14:m>
                <a:endParaRPr lang="en-US" sz="2400" dirty="0"/>
              </a:p>
            </p:txBody>
          </p:sp>
        </mc:Choice>
        <mc:Fallback xmlns="">
          <p:sp>
            <p:nvSpPr>
              <p:cNvPr id="79" name="TextBox 78">
                <a:extLst>
                  <a:ext uri="{FF2B5EF4-FFF2-40B4-BE49-F238E27FC236}">
                    <a16:creationId xmlns:a16="http://schemas.microsoft.com/office/drawing/2014/main" id="{98A93C38-1C94-EF1E-01FC-23505B84D9C0}"/>
                  </a:ext>
                </a:extLst>
              </p:cNvPr>
              <p:cNvSpPr txBox="1">
                <a:spLocks noRot="1" noChangeAspect="1" noMove="1" noResize="1" noEditPoints="1" noAdjustHandles="1" noChangeArrowheads="1" noChangeShapeType="1" noTextEdit="1"/>
              </p:cNvSpPr>
              <p:nvPr/>
            </p:nvSpPr>
            <p:spPr>
              <a:xfrm>
                <a:off x="1622930" y="8600742"/>
                <a:ext cx="1866088" cy="869854"/>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62513A6F-19BA-6812-0D09-07C9BB6B90A4}"/>
                  </a:ext>
                </a:extLst>
              </p:cNvPr>
              <p:cNvSpPr txBox="1"/>
              <p:nvPr/>
            </p:nvSpPr>
            <p:spPr>
              <a:xfrm>
                <a:off x="3905866" y="8584700"/>
                <a:ext cx="2883097"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ea typeface="Cambria Math" panose="02040503050406030204" pitchFamily="18" charset="0"/>
                            </a:rPr>
                            <m:t>𝑉</m:t>
                          </m:r>
                        </m:sub>
                      </m:sSub>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𝑇</m:t>
                          </m:r>
                        </m:sub>
                      </m:sSub>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ea typeface="Cambria Math" panose="02040503050406030204" pitchFamily="18" charset="0"/>
                            </a:rPr>
                            <m:t>𝑃</m:t>
                          </m:r>
                        </m:sub>
                      </m:sSub>
                      <m:r>
                        <a:rPr lang="en-US" sz="2400" b="0" i="1" smtClean="0">
                          <a:latin typeface="Cambria Math" panose="02040503050406030204" pitchFamily="18" charset="0"/>
                        </a:rPr>
                        <m:t>=−1</m:t>
                      </m:r>
                    </m:oMath>
                  </m:oMathPara>
                </a14:m>
                <a:endParaRPr lang="en-US" sz="2400" dirty="0"/>
              </a:p>
            </p:txBody>
          </p:sp>
        </mc:Choice>
        <mc:Fallback xmlns="">
          <p:sp>
            <p:nvSpPr>
              <p:cNvPr id="80" name="TextBox 79">
                <a:extLst>
                  <a:ext uri="{FF2B5EF4-FFF2-40B4-BE49-F238E27FC236}">
                    <a16:creationId xmlns:a16="http://schemas.microsoft.com/office/drawing/2014/main" id="{62513A6F-19BA-6812-0D09-07C9BB6B90A4}"/>
                  </a:ext>
                </a:extLst>
              </p:cNvPr>
              <p:cNvSpPr txBox="1">
                <a:spLocks noRot="1" noChangeAspect="1" noMove="1" noResize="1" noEditPoints="1" noAdjustHandles="1" noChangeArrowheads="1" noChangeShapeType="1" noTextEdit="1"/>
              </p:cNvSpPr>
              <p:nvPr/>
            </p:nvSpPr>
            <p:spPr>
              <a:xfrm>
                <a:off x="3905866" y="8584700"/>
                <a:ext cx="2883097" cy="871970"/>
              </a:xfrm>
              <a:prstGeom prst="rect">
                <a:avLst/>
              </a:prstGeom>
              <a:blipFill>
                <a:blip r:embed="rId20"/>
                <a:stretch>
                  <a:fillRect/>
                </a:stretch>
              </a:blipFill>
            </p:spPr>
            <p:txBody>
              <a:bodyPr/>
              <a:lstStyle/>
              <a:p>
                <a:r>
                  <a:rPr lang="en-US">
                    <a:noFill/>
                  </a:rPr>
                  <a:t> </a:t>
                </a:r>
              </a:p>
            </p:txBody>
          </p:sp>
        </mc:Fallback>
      </mc:AlternateContent>
      <p:cxnSp>
        <p:nvCxnSpPr>
          <p:cNvPr id="82" name="Straight Arrow Connector 81">
            <a:extLst>
              <a:ext uri="{FF2B5EF4-FFF2-40B4-BE49-F238E27FC236}">
                <a16:creationId xmlns:a16="http://schemas.microsoft.com/office/drawing/2014/main" id="{B646E8D0-264E-3C50-53BE-AB4A6E89E1B7}"/>
              </a:ext>
            </a:extLst>
          </p:cNvPr>
          <p:cNvCxnSpPr>
            <a:cxnSpLocks/>
            <a:stCxn id="80" idx="3"/>
          </p:cNvCxnSpPr>
          <p:nvPr/>
        </p:nvCxnSpPr>
        <p:spPr>
          <a:xfrm>
            <a:off x="6788963" y="9020685"/>
            <a:ext cx="3249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A3B16F1-5572-3E56-03A4-B6AFDA98D5B7}"/>
                  </a:ext>
                </a:extLst>
              </p:cNvPr>
              <p:cNvSpPr txBox="1"/>
              <p:nvPr/>
            </p:nvSpPr>
            <p:spPr>
              <a:xfrm>
                <a:off x="7127692" y="8600742"/>
                <a:ext cx="1260280"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𝛽</m:t>
                          </m:r>
                        </m:num>
                        <m:den>
                          <m:r>
                            <a:rPr lang="en-US" sz="2400" i="1" smtClean="0">
                              <a:latin typeface="Cambria Math" panose="02040503050406030204" pitchFamily="18" charset="0"/>
                              <a:ea typeface="Cambria Math" panose="02040503050406030204" pitchFamily="18" charset="0"/>
                            </a:rPr>
                            <m:t>𝜅</m:t>
                          </m:r>
                        </m:den>
                      </m:f>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𝑉</m:t>
                          </m:r>
                        </m:sub>
                      </m:sSub>
                    </m:oMath>
                  </m:oMathPara>
                </a14:m>
                <a:endParaRPr lang="en-US" sz="2400" dirty="0"/>
              </a:p>
            </p:txBody>
          </p:sp>
        </mc:Choice>
        <mc:Fallback xmlns="">
          <p:sp>
            <p:nvSpPr>
              <p:cNvPr id="83" name="TextBox 82">
                <a:extLst>
                  <a:ext uri="{FF2B5EF4-FFF2-40B4-BE49-F238E27FC236}">
                    <a16:creationId xmlns:a16="http://schemas.microsoft.com/office/drawing/2014/main" id="{8A3B16F1-5572-3E56-03A4-B6AFDA98D5B7}"/>
                  </a:ext>
                </a:extLst>
              </p:cNvPr>
              <p:cNvSpPr txBox="1">
                <a:spLocks noRot="1" noChangeAspect="1" noMove="1" noResize="1" noEditPoints="1" noAdjustHandles="1" noChangeArrowheads="1" noChangeShapeType="1" noTextEdit="1"/>
              </p:cNvSpPr>
              <p:nvPr/>
            </p:nvSpPr>
            <p:spPr>
              <a:xfrm>
                <a:off x="7127692" y="8600742"/>
                <a:ext cx="1260280" cy="871970"/>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461B8F5A-9C94-34A9-241E-63D5BA661D6E}"/>
                  </a:ext>
                </a:extLst>
              </p:cNvPr>
              <p:cNvSpPr txBox="1"/>
              <p:nvPr/>
            </p:nvSpPr>
            <p:spPr>
              <a:xfrm>
                <a:off x="275299" y="9829133"/>
                <a:ext cx="1463093"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𝑃</m:t>
                          </m:r>
                        </m:sub>
                      </m:sSub>
                    </m:oMath>
                  </m:oMathPara>
                </a14:m>
                <a:endParaRPr lang="en-US" sz="2400" dirty="0"/>
              </a:p>
            </p:txBody>
          </p:sp>
        </mc:Choice>
        <mc:Fallback xmlns="">
          <p:sp>
            <p:nvSpPr>
              <p:cNvPr id="86" name="TextBox 85">
                <a:extLst>
                  <a:ext uri="{FF2B5EF4-FFF2-40B4-BE49-F238E27FC236}">
                    <a16:creationId xmlns:a16="http://schemas.microsoft.com/office/drawing/2014/main" id="{461B8F5A-9C94-34A9-241E-63D5BA661D6E}"/>
                  </a:ext>
                </a:extLst>
              </p:cNvPr>
              <p:cNvSpPr txBox="1">
                <a:spLocks noRot="1" noChangeAspect="1" noMove="1" noResize="1" noEditPoints="1" noAdjustHandles="1" noChangeArrowheads="1" noChangeShapeType="1" noTextEdit="1"/>
              </p:cNvSpPr>
              <p:nvPr/>
            </p:nvSpPr>
            <p:spPr>
              <a:xfrm>
                <a:off x="275299" y="9829133"/>
                <a:ext cx="1463093" cy="869854"/>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192D799D-DA3E-C28C-0C05-1AF403E41A4E}"/>
                  </a:ext>
                </a:extLst>
              </p:cNvPr>
              <p:cNvSpPr txBox="1"/>
              <p:nvPr/>
            </p:nvSpPr>
            <p:spPr>
              <a:xfrm>
                <a:off x="2038686" y="9887636"/>
                <a:ext cx="1450332"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𝑉</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𝑉</m:t>
                          </m:r>
                        </m:sub>
                      </m:sSub>
                    </m:oMath>
                  </m:oMathPara>
                </a14:m>
                <a:endParaRPr lang="en-US" sz="2400" dirty="0"/>
              </a:p>
            </p:txBody>
          </p:sp>
        </mc:Choice>
        <mc:Fallback xmlns="">
          <p:sp>
            <p:nvSpPr>
              <p:cNvPr id="87" name="TextBox 86">
                <a:extLst>
                  <a:ext uri="{FF2B5EF4-FFF2-40B4-BE49-F238E27FC236}">
                    <a16:creationId xmlns:a16="http://schemas.microsoft.com/office/drawing/2014/main" id="{192D799D-DA3E-C28C-0C05-1AF403E41A4E}"/>
                  </a:ext>
                </a:extLst>
              </p:cNvPr>
              <p:cNvSpPr txBox="1">
                <a:spLocks noRot="1" noChangeAspect="1" noMove="1" noResize="1" noEditPoints="1" noAdjustHandles="1" noChangeArrowheads="1" noChangeShapeType="1" noTextEdit="1"/>
              </p:cNvSpPr>
              <p:nvPr/>
            </p:nvSpPr>
            <p:spPr>
              <a:xfrm>
                <a:off x="2038686" y="9887636"/>
                <a:ext cx="1450332" cy="87197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886BD7FE-2C7D-E973-1671-B126FDFB0621}"/>
                  </a:ext>
                </a:extLst>
              </p:cNvPr>
              <p:cNvSpPr txBox="1"/>
              <p:nvPr/>
            </p:nvSpPr>
            <p:spPr>
              <a:xfrm>
                <a:off x="4524772" y="9902293"/>
                <a:ext cx="3297313"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𝑑𝑆</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𝑇</m:t>
                                  </m:r>
                                </m:den>
                              </m:f>
                            </m:e>
                          </m:d>
                        </m:e>
                        <m:sub>
                          <m:r>
                            <a:rPr lang="en-US" sz="2400" i="1">
                              <a:latin typeface="Cambria Math" panose="02040503050406030204" pitchFamily="18" charset="0"/>
                            </a:rPr>
                            <m:t>𝑉</m:t>
                          </m:r>
                        </m:sub>
                      </m:sSub>
                      <m:r>
                        <a:rPr lang="en-US" sz="2400" b="0" i="1" smtClean="0">
                          <a:latin typeface="Cambria Math" panose="02040503050406030204" pitchFamily="18" charset="0"/>
                        </a:rPr>
                        <m:t>𝑑𝑇</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ea typeface="Cambria Math" panose="02040503050406030204" pitchFamily="18" charset="0"/>
                            </a:rPr>
                            <m:t>𝑇</m:t>
                          </m:r>
                        </m:sub>
                      </m:sSub>
                      <m:r>
                        <a:rPr lang="en-US" sz="2400" b="0" i="1" smtClean="0">
                          <a:latin typeface="Cambria Math" panose="02040503050406030204" pitchFamily="18" charset="0"/>
                        </a:rPr>
                        <m:t>𝑑𝑉</m:t>
                      </m:r>
                    </m:oMath>
                  </m:oMathPara>
                </a14:m>
                <a:endParaRPr lang="en-US" dirty="0"/>
              </a:p>
            </p:txBody>
          </p:sp>
        </mc:Choice>
        <mc:Fallback xmlns="">
          <p:sp>
            <p:nvSpPr>
              <p:cNvPr id="88" name="TextBox 87">
                <a:extLst>
                  <a:ext uri="{FF2B5EF4-FFF2-40B4-BE49-F238E27FC236}">
                    <a16:creationId xmlns:a16="http://schemas.microsoft.com/office/drawing/2014/main" id="{886BD7FE-2C7D-E973-1671-B126FDFB0621}"/>
                  </a:ext>
                </a:extLst>
              </p:cNvPr>
              <p:cNvSpPr txBox="1">
                <a:spLocks noRot="1" noChangeAspect="1" noMove="1" noResize="1" noEditPoints="1" noAdjustHandles="1" noChangeArrowheads="1" noChangeShapeType="1" noTextEdit="1"/>
              </p:cNvSpPr>
              <p:nvPr/>
            </p:nvSpPr>
            <p:spPr>
              <a:xfrm>
                <a:off x="4524772" y="9902293"/>
                <a:ext cx="3297313" cy="87197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37A1E7BA-CF56-A3E8-F4C9-D1E98EE2B234}"/>
                  </a:ext>
                </a:extLst>
              </p:cNvPr>
              <p:cNvSpPr txBox="1"/>
              <p:nvPr/>
            </p:nvSpPr>
            <p:spPr>
              <a:xfrm>
                <a:off x="4487710" y="10976014"/>
                <a:ext cx="3371436" cy="8962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𝑑𝑆</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ea typeface="Cambria Math" panose="02040503050406030204" pitchFamily="18" charset="0"/>
                            </a:rPr>
                            <m:t>𝑃</m:t>
                          </m:r>
                        </m:sub>
                      </m:sSub>
                      <m:r>
                        <a:rPr lang="en-US" sz="2400" b="0" i="1" smtClean="0">
                          <a:latin typeface="Cambria Math" panose="02040503050406030204" pitchFamily="18" charset="0"/>
                        </a:rPr>
                        <m:t>𝑑𝑇</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ea typeface="Cambria Math" panose="02040503050406030204" pitchFamily="18" charset="0"/>
                            </a:rPr>
                            <m:t>𝑇</m:t>
                          </m:r>
                        </m:sub>
                      </m:sSub>
                      <m:r>
                        <a:rPr lang="en-US" sz="2400" b="0" i="1" smtClean="0">
                          <a:latin typeface="Cambria Math" panose="02040503050406030204" pitchFamily="18" charset="0"/>
                        </a:rPr>
                        <m:t>𝑑𝑃</m:t>
                      </m:r>
                    </m:oMath>
                  </m:oMathPara>
                </a14:m>
                <a:endParaRPr lang="en-US" dirty="0"/>
              </a:p>
            </p:txBody>
          </p:sp>
        </mc:Choice>
        <mc:Fallback xmlns="">
          <p:sp>
            <p:nvSpPr>
              <p:cNvPr id="89" name="TextBox 88">
                <a:extLst>
                  <a:ext uri="{FF2B5EF4-FFF2-40B4-BE49-F238E27FC236}">
                    <a16:creationId xmlns:a16="http://schemas.microsoft.com/office/drawing/2014/main" id="{37A1E7BA-CF56-A3E8-F4C9-D1E98EE2B234}"/>
                  </a:ext>
                </a:extLst>
              </p:cNvPr>
              <p:cNvSpPr txBox="1">
                <a:spLocks noRot="1" noChangeAspect="1" noMove="1" noResize="1" noEditPoints="1" noAdjustHandles="1" noChangeArrowheads="1" noChangeShapeType="1" noTextEdit="1"/>
              </p:cNvSpPr>
              <p:nvPr/>
            </p:nvSpPr>
            <p:spPr>
              <a:xfrm>
                <a:off x="4487710" y="10976014"/>
                <a:ext cx="3371436" cy="896271"/>
              </a:xfrm>
              <a:prstGeom prst="rect">
                <a:avLst/>
              </a:prstGeom>
              <a:blipFill>
                <a:blip r:embed="rId2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767245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1270</TotalTime>
  <Words>1936</Words>
  <Application>Microsoft Office PowerPoint</Application>
  <PresentationFormat>Custom</PresentationFormat>
  <Paragraphs>295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Roosa</dc:creator>
  <cp:lastModifiedBy>William Roosa</cp:lastModifiedBy>
  <cp:revision>8</cp:revision>
  <dcterms:created xsi:type="dcterms:W3CDTF">2024-08-20T15:27:28Z</dcterms:created>
  <dcterms:modified xsi:type="dcterms:W3CDTF">2024-08-29T20:15:29Z</dcterms:modified>
</cp:coreProperties>
</file>