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6" r:id="rId11"/>
    <p:sldId id="264" r:id="rId12"/>
    <p:sldId id="267" r:id="rId13"/>
    <p:sldId id="268" r:id="rId14"/>
    <p:sldId id="269" r:id="rId15"/>
    <p:sldId id="270" r:id="rId16"/>
  </p:sldIdLst>
  <p:sldSz cx="86868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" id="{0C089DAD-EC75-4744-9686-29F60CBAF411}">
          <p14:sldIdLst>
            <p14:sldId id="256"/>
          </p14:sldIdLst>
        </p14:section>
        <p14:section name="Thermo I Review" id="{01BB8FAE-AAD8-422E-919F-A649F4AEC579}">
          <p14:sldIdLst>
            <p14:sldId id="257"/>
            <p14:sldId id="258"/>
            <p14:sldId id="259"/>
            <p14:sldId id="260"/>
            <p14:sldId id="265"/>
            <p14:sldId id="261"/>
            <p14:sldId id="262"/>
            <p14:sldId id="263"/>
            <p14:sldId id="266"/>
          </p14:sldIdLst>
        </p14:section>
        <p14:section name="Introduction" id="{D50D720D-D58B-46BB-8461-153E369C5F43}">
          <p14:sldIdLst>
            <p14:sldId id="264"/>
            <p14:sldId id="267"/>
            <p14:sldId id="268"/>
          </p14:sldIdLst>
        </p14:section>
        <p14:section name="Chapter 10 &amp; 11" id="{398AF6EF-A482-4487-94D3-1C484C2DA6C9}">
          <p14:sldIdLst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AED55-8BAE-4B19-998F-5B176F3E9E20}" v="11" dt="2024-08-20T15:48:05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3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Roosa" userId="b17c6545b7781650" providerId="LiveId" clId="{0B6AED55-8BAE-4B19-998F-5B176F3E9E20}"/>
    <pc:docChg chg="custSel addSld modSld addSection modSection">
      <pc:chgData name="William Roosa" userId="b17c6545b7781650" providerId="LiveId" clId="{0B6AED55-8BAE-4B19-998F-5B176F3E9E20}" dt="2024-08-20T15:50:26.326" v="586" actId="17846"/>
      <pc:docMkLst>
        <pc:docMk/>
      </pc:docMkLst>
      <pc:sldChg chg="addSp delSp modSp new mod">
        <pc:chgData name="William Roosa" userId="b17c6545b7781650" providerId="LiveId" clId="{0B6AED55-8BAE-4B19-998F-5B176F3E9E20}" dt="2024-08-20T15:49:33.679" v="584" actId="1076"/>
        <pc:sldMkLst>
          <pc:docMk/>
          <pc:sldMk cId="379575282" sldId="256"/>
        </pc:sldMkLst>
        <pc:spChg chg="del">
          <ac:chgData name="William Roosa" userId="b17c6545b7781650" providerId="LiveId" clId="{0B6AED55-8BAE-4B19-998F-5B176F3E9E20}" dt="2024-08-20T15:28:49.437" v="3" actId="478"/>
          <ac:spMkLst>
            <pc:docMk/>
            <pc:sldMk cId="379575282" sldId="256"/>
            <ac:spMk id="2" creationId="{9F0EFB57-BAE8-E66C-B293-2EB7C402DBE7}"/>
          </ac:spMkLst>
        </pc:spChg>
        <pc:spChg chg="del">
          <ac:chgData name="William Roosa" userId="b17c6545b7781650" providerId="LiveId" clId="{0B6AED55-8BAE-4B19-998F-5B176F3E9E20}" dt="2024-08-20T15:28:51.820" v="4" actId="478"/>
          <ac:spMkLst>
            <pc:docMk/>
            <pc:sldMk cId="379575282" sldId="256"/>
            <ac:spMk id="3" creationId="{D6CFED82-EC40-2856-485B-A215B6652AF2}"/>
          </ac:spMkLst>
        </pc:spChg>
        <pc:spChg chg="add mod">
          <ac:chgData name="William Roosa" userId="b17c6545b7781650" providerId="LiveId" clId="{0B6AED55-8BAE-4B19-998F-5B176F3E9E20}" dt="2024-08-20T15:34:37.978" v="20" actId="1076"/>
          <ac:spMkLst>
            <pc:docMk/>
            <pc:sldMk cId="379575282" sldId="256"/>
            <ac:spMk id="4" creationId="{BC533898-6677-410E-C428-807D5CA6F31F}"/>
          </ac:spMkLst>
        </pc:spChg>
        <pc:spChg chg="add mod">
          <ac:chgData name="William Roosa" userId="b17c6545b7781650" providerId="LiveId" clId="{0B6AED55-8BAE-4B19-998F-5B176F3E9E20}" dt="2024-08-20T15:43:41.181" v="164" actId="20577"/>
          <ac:spMkLst>
            <pc:docMk/>
            <pc:sldMk cId="379575282" sldId="256"/>
            <ac:spMk id="5" creationId="{50976B51-861A-F187-BB13-BED0020164DE}"/>
          </ac:spMkLst>
        </pc:spChg>
        <pc:spChg chg="add mod">
          <ac:chgData name="William Roosa" userId="b17c6545b7781650" providerId="LiveId" clId="{0B6AED55-8BAE-4B19-998F-5B176F3E9E20}" dt="2024-08-20T15:45:26.423" v="289" actId="20577"/>
          <ac:spMkLst>
            <pc:docMk/>
            <pc:sldMk cId="379575282" sldId="256"/>
            <ac:spMk id="6" creationId="{C0961E81-FB2A-AD98-5068-7D03A519CB9B}"/>
          </ac:spMkLst>
        </pc:spChg>
        <pc:spChg chg="add mod">
          <ac:chgData name="William Roosa" userId="b17c6545b7781650" providerId="LiveId" clId="{0B6AED55-8BAE-4B19-998F-5B176F3E9E20}" dt="2024-08-20T15:49:33.679" v="584" actId="1076"/>
          <ac:spMkLst>
            <pc:docMk/>
            <pc:sldMk cId="379575282" sldId="256"/>
            <ac:spMk id="7" creationId="{462F4550-111B-2CDD-A29C-676FF9FAF0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995312"/>
            <a:ext cx="7383780" cy="4244622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6403623"/>
            <a:ext cx="6515100" cy="2943577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340" indent="0" algn="ctr">
              <a:buNone/>
              <a:defRPr sz="1900"/>
            </a:lvl2pPr>
            <a:lvl3pPr marL="868680" indent="0" algn="ctr">
              <a:buNone/>
              <a:defRPr sz="1710"/>
            </a:lvl3pPr>
            <a:lvl4pPr marL="1303020" indent="0" algn="ctr">
              <a:buNone/>
              <a:defRPr sz="1520"/>
            </a:lvl4pPr>
            <a:lvl5pPr marL="1737360" indent="0" algn="ctr">
              <a:buNone/>
              <a:defRPr sz="1520"/>
            </a:lvl5pPr>
            <a:lvl6pPr marL="2171700" indent="0" algn="ctr">
              <a:buNone/>
              <a:defRPr sz="1520"/>
            </a:lvl6pPr>
            <a:lvl7pPr marL="2606040" indent="0" algn="ctr">
              <a:buNone/>
              <a:defRPr sz="1520"/>
            </a:lvl7pPr>
            <a:lvl8pPr marL="3040380" indent="0" algn="ctr">
              <a:buNone/>
              <a:defRPr sz="1520"/>
            </a:lvl8pPr>
            <a:lvl9pPr marL="3474720" indent="0" algn="ctr">
              <a:buNone/>
              <a:defRPr sz="1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5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6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649111"/>
            <a:ext cx="1873091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649111"/>
            <a:ext cx="5510689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9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9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3039537"/>
            <a:ext cx="7492365" cy="5071532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8159048"/>
            <a:ext cx="7492365" cy="2666999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>
                    <a:tint val="82000"/>
                  </a:schemeClr>
                </a:solidFill>
              </a:defRPr>
            </a:lvl1pPr>
            <a:lvl2pPr marL="434340" indent="0">
              <a:buNone/>
              <a:defRPr sz="1900">
                <a:solidFill>
                  <a:schemeClr val="tx1">
                    <a:tint val="82000"/>
                  </a:schemeClr>
                </a:solidFill>
              </a:defRPr>
            </a:lvl2pPr>
            <a:lvl3pPr marL="868680" indent="0">
              <a:buNone/>
              <a:defRPr sz="1710">
                <a:solidFill>
                  <a:schemeClr val="tx1">
                    <a:tint val="82000"/>
                  </a:schemeClr>
                </a:solidFill>
              </a:defRPr>
            </a:lvl3pPr>
            <a:lvl4pPr marL="130302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4pPr>
            <a:lvl5pPr marL="173736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5pPr>
            <a:lvl6pPr marL="217170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6pPr>
            <a:lvl7pPr marL="260604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7pPr>
            <a:lvl8pPr marL="304038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8pPr>
            <a:lvl9pPr marL="347472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3245556"/>
            <a:ext cx="369189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3245556"/>
            <a:ext cx="369189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649114"/>
            <a:ext cx="749236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2988734"/>
            <a:ext cx="3674923" cy="146473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4453467"/>
            <a:ext cx="367492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2988734"/>
            <a:ext cx="3693021" cy="146473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4453467"/>
            <a:ext cx="3693021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0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7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1755425"/>
            <a:ext cx="4397693" cy="8664222"/>
          </a:xfrm>
        </p:spPr>
        <p:txBody>
          <a:bodyPr/>
          <a:lstStyle>
            <a:lvl1pPr>
              <a:defRPr sz="3040"/>
            </a:lvl1pPr>
            <a:lvl2pPr>
              <a:defRPr sz="2660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0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1755425"/>
            <a:ext cx="4397693" cy="8664222"/>
          </a:xfrm>
        </p:spPr>
        <p:txBody>
          <a:bodyPr anchor="t"/>
          <a:lstStyle>
            <a:lvl1pPr marL="0" indent="0">
              <a:buNone/>
              <a:defRPr sz="3040"/>
            </a:lvl1pPr>
            <a:lvl2pPr marL="434340" indent="0">
              <a:buNone/>
              <a:defRPr sz="2660"/>
            </a:lvl2pPr>
            <a:lvl3pPr marL="868680" indent="0">
              <a:buNone/>
              <a:defRPr sz="2280"/>
            </a:lvl3pPr>
            <a:lvl4pPr marL="1303020" indent="0">
              <a:buNone/>
              <a:defRPr sz="1900"/>
            </a:lvl4pPr>
            <a:lvl5pPr marL="1737360" indent="0">
              <a:buNone/>
              <a:defRPr sz="1900"/>
            </a:lvl5pPr>
            <a:lvl6pPr marL="2171700" indent="0">
              <a:buNone/>
              <a:defRPr sz="1900"/>
            </a:lvl6pPr>
            <a:lvl7pPr marL="2606040" indent="0">
              <a:buNone/>
              <a:defRPr sz="1900"/>
            </a:lvl7pPr>
            <a:lvl8pPr marL="3040380" indent="0">
              <a:buNone/>
              <a:defRPr sz="1900"/>
            </a:lvl8pPr>
            <a:lvl9pPr marL="3474720" indent="0">
              <a:buNone/>
              <a:defRPr sz="1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649114"/>
            <a:ext cx="749236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3245556"/>
            <a:ext cx="749236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11300181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3BDB0B-0E15-448B-8EBC-9EB4315D497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11300181"/>
            <a:ext cx="293179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11300181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1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48.png"/><Relationship Id="rId7" Type="http://schemas.openxmlformats.org/officeDocument/2006/relationships/image" Target="../media/image39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4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0.png"/><Relationship Id="rId21" Type="http://schemas.openxmlformats.org/officeDocument/2006/relationships/image" Target="../media/image61.png"/><Relationship Id="rId7" Type="http://schemas.openxmlformats.org/officeDocument/2006/relationships/image" Target="../media/image470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2" Type="http://schemas.openxmlformats.org/officeDocument/2006/relationships/image" Target="../media/image420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0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5" Type="http://schemas.openxmlformats.org/officeDocument/2006/relationships/image" Target="../media/image450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10" Type="http://schemas.openxmlformats.org/officeDocument/2006/relationships/image" Target="../media/image500.png"/><Relationship Id="rId19" Type="http://schemas.openxmlformats.org/officeDocument/2006/relationships/image" Target="../media/image59.png"/><Relationship Id="rId4" Type="http://schemas.openxmlformats.org/officeDocument/2006/relationships/image" Target="../media/image440.png"/><Relationship Id="rId9" Type="http://schemas.openxmlformats.org/officeDocument/2006/relationships/image" Target="../media/image490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533898-6677-410E-C428-807D5CA6F31F}"/>
              </a:ext>
            </a:extLst>
          </p:cNvPr>
          <p:cNvSpPr txBox="1"/>
          <p:nvPr/>
        </p:nvSpPr>
        <p:spPr>
          <a:xfrm>
            <a:off x="2712697" y="0"/>
            <a:ext cx="3261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Course Info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76B51-861A-F187-BB13-BED0020164DE}"/>
              </a:ext>
            </a:extLst>
          </p:cNvPr>
          <p:cNvSpPr txBox="1"/>
          <p:nvPr/>
        </p:nvSpPr>
        <p:spPr>
          <a:xfrm>
            <a:off x="319093" y="1139253"/>
            <a:ext cx="2393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 TR 8:00-9:15 AM</a:t>
            </a:r>
          </a:p>
          <a:p>
            <a:r>
              <a:rPr lang="en-US" dirty="0"/>
              <a:t>Location: CHEN 106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61E81-FB2A-AD98-5068-7D03A519CB9B}"/>
              </a:ext>
            </a:extLst>
          </p:cNvPr>
          <p:cNvSpPr txBox="1"/>
          <p:nvPr/>
        </p:nvSpPr>
        <p:spPr>
          <a:xfrm>
            <a:off x="319093" y="2173574"/>
            <a:ext cx="30874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Instructor: Jeetain Mittal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Office: CHEN 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Phone: (979) 862-1920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Email: Jeetain@tamu.edu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 Hours: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Monday 2:00-3:00 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appointment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2F4550-111B-2CDD-A29C-676FF9FAF0C4}"/>
              </a:ext>
            </a:extLst>
          </p:cNvPr>
          <p:cNvSpPr txBox="1"/>
          <p:nvPr/>
        </p:nvSpPr>
        <p:spPr>
          <a:xfrm>
            <a:off x="4066527" y="1896574"/>
            <a:ext cx="43001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Teaching Assistants: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Reagan Kutter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Email: regankk@tamu.edu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Time: Friday 1:45-2:45 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Location: CHEN 340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Ashish Shyam Tangade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Email: ashish.tangade@tamu.edu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Time: Wednesday 4:00-5:00 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Location: CHEN 340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8B185C-09C6-EE8E-FAB3-25CDC1DFB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41" y="8699308"/>
            <a:ext cx="6164317" cy="319223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B761EF4-9D27-1E43-D380-32B8151F0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79571"/>
              </p:ext>
            </p:extLst>
          </p:nvPr>
        </p:nvGraphicFramePr>
        <p:xfrm>
          <a:off x="747547" y="5257963"/>
          <a:ext cx="7191705" cy="287483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397235">
                  <a:extLst>
                    <a:ext uri="{9D8B030D-6E8A-4147-A177-3AD203B41FA5}">
                      <a16:colId xmlns:a16="http://schemas.microsoft.com/office/drawing/2014/main" val="3818707381"/>
                    </a:ext>
                  </a:extLst>
                </a:gridCol>
                <a:gridCol w="2397235">
                  <a:extLst>
                    <a:ext uri="{9D8B030D-6E8A-4147-A177-3AD203B41FA5}">
                      <a16:colId xmlns:a16="http://schemas.microsoft.com/office/drawing/2014/main" val="57578125"/>
                    </a:ext>
                  </a:extLst>
                </a:gridCol>
                <a:gridCol w="2397235">
                  <a:extLst>
                    <a:ext uri="{9D8B030D-6E8A-4147-A177-3AD203B41FA5}">
                      <a16:colId xmlns:a16="http://schemas.microsoft.com/office/drawing/2014/main" val="722782702"/>
                    </a:ext>
                  </a:extLst>
                </a:gridCol>
              </a:tblGrid>
              <a:tr h="4587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30456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Participation/Quizzes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84462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775348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marL="0" marR="0" lvl="0" indent="0" algn="ctr" defTabSz="868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Midterm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 24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651091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marL="0" marR="0" lvl="0" indent="0" algn="ctr" defTabSz="868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Midterm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Nov 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37696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marL="0" marR="0" lvl="0" indent="0" algn="ctr" defTabSz="868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 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1:00-3:00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5090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45A6FA2-144E-2DA5-23EB-BC9BB9AE6E00}"/>
              </a:ext>
            </a:extLst>
          </p:cNvPr>
          <p:cNvSpPr txBox="1"/>
          <p:nvPr/>
        </p:nvSpPr>
        <p:spPr>
          <a:xfrm>
            <a:off x="145135" y="4632909"/>
            <a:ext cx="2064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Grading Info</a:t>
            </a:r>
          </a:p>
        </p:txBody>
      </p:sp>
    </p:spTree>
    <p:extLst>
      <p:ext uri="{BB962C8B-B14F-4D97-AF65-F5344CB8AC3E}">
        <p14:creationId xmlns:p14="http://schemas.microsoft.com/office/powerpoint/2010/main" val="37957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D3A1F-7495-7FF4-39F5-1BB07263219C}"/>
              </a:ext>
            </a:extLst>
          </p:cNvPr>
          <p:cNvSpPr txBox="1"/>
          <p:nvPr/>
        </p:nvSpPr>
        <p:spPr>
          <a:xfrm>
            <a:off x="0" y="0"/>
            <a:ext cx="277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Residual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7FF609-D425-5304-493C-897C09AF7BDA}"/>
                  </a:ext>
                </a:extLst>
              </p:cNvPr>
              <p:cNvSpPr txBox="1"/>
              <p:nvPr/>
            </p:nvSpPr>
            <p:spPr>
              <a:xfrm>
                <a:off x="677716" y="482014"/>
                <a:ext cx="1431867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7FF609-D425-5304-493C-897C09AF7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16" y="482014"/>
                <a:ext cx="1431867" cy="285912"/>
              </a:xfrm>
              <a:prstGeom prst="rect">
                <a:avLst/>
              </a:prstGeom>
              <a:blipFill>
                <a:blip r:embed="rId2"/>
                <a:stretch>
                  <a:fillRect l="-3404" t="-4255" r="-1702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94AF116-44BF-1AFD-C122-A43B0B5F96C9}"/>
              </a:ext>
            </a:extLst>
          </p:cNvPr>
          <p:cNvSpPr txBox="1"/>
          <p:nvPr/>
        </p:nvSpPr>
        <p:spPr>
          <a:xfrm>
            <a:off x="103873" y="806172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= Actual - Ideal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84473A-DE17-A7BA-8AD2-4C7D5D089E0B}"/>
              </a:ext>
            </a:extLst>
          </p:cNvPr>
          <p:cNvSpPr txBox="1"/>
          <p:nvPr/>
        </p:nvSpPr>
        <p:spPr>
          <a:xfrm>
            <a:off x="0" y="3878073"/>
            <a:ext cx="8269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second virial generalized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Note: this method can only be used if you are inside the line on the figure below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70DD9-0F2D-93A7-E0FC-C6AF81483957}"/>
              </a:ext>
            </a:extLst>
          </p:cNvPr>
          <p:cNvSpPr txBox="1"/>
          <p:nvPr/>
        </p:nvSpPr>
        <p:spPr>
          <a:xfrm>
            <a:off x="0" y="1335345"/>
            <a:ext cx="250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Lee Kesler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5292DA-EE84-DD23-9899-6AF173BF5CD6}"/>
                  </a:ext>
                </a:extLst>
              </p:cNvPr>
              <p:cNvSpPr txBox="1"/>
              <p:nvPr/>
            </p:nvSpPr>
            <p:spPr>
              <a:xfrm>
                <a:off x="162798" y="1725712"/>
                <a:ext cx="2124621" cy="657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5292DA-EE84-DD23-9899-6AF173BF5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98" y="1725712"/>
                <a:ext cx="2124621" cy="6574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EBED15-A9A1-B259-81EE-B911A8591B2A}"/>
                  </a:ext>
                </a:extLst>
              </p:cNvPr>
              <p:cNvSpPr txBox="1"/>
              <p:nvPr/>
            </p:nvSpPr>
            <p:spPr>
              <a:xfrm>
                <a:off x="162798" y="2578357"/>
                <a:ext cx="1820114" cy="608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EBED15-A9A1-B259-81EE-B911A8591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98" y="2578357"/>
                <a:ext cx="1820114" cy="6088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31CB515-BD8F-3175-06E5-09B78B43E91A}"/>
              </a:ext>
            </a:extLst>
          </p:cNvPr>
          <p:cNvSpPr txBox="1"/>
          <p:nvPr/>
        </p:nvSpPr>
        <p:spPr>
          <a:xfrm>
            <a:off x="0" y="3401091"/>
            <a:ext cx="358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 can be found in appendix 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973DA0-BB8E-95F2-DF97-39DA11874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658" y="7197760"/>
            <a:ext cx="5045167" cy="33950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213528-F58E-FEB3-9EA5-A816E21C0BFE}"/>
                  </a:ext>
                </a:extLst>
              </p:cNvPr>
              <p:cNvSpPr txBox="1"/>
              <p:nvPr/>
            </p:nvSpPr>
            <p:spPr>
              <a:xfrm>
                <a:off x="330058" y="6420699"/>
                <a:ext cx="2011513" cy="578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=0.083−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0.422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1.6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213528-F58E-FEB3-9EA5-A816E21C0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8" y="6420699"/>
                <a:ext cx="2011513" cy="578300"/>
              </a:xfrm>
              <a:prstGeom prst="rect">
                <a:avLst/>
              </a:prstGeom>
              <a:blipFill>
                <a:blip r:embed="rId6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6F55A4-43BD-8A1D-244D-9C36AE8CF22B}"/>
                  </a:ext>
                </a:extLst>
              </p:cNvPr>
              <p:cNvSpPr txBox="1"/>
              <p:nvPr/>
            </p:nvSpPr>
            <p:spPr>
              <a:xfrm>
                <a:off x="2505301" y="6424418"/>
                <a:ext cx="2006575" cy="574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=0.139−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0.172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4.2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6F55A4-43BD-8A1D-244D-9C36AE8CF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301" y="6424418"/>
                <a:ext cx="2006575" cy="5745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70E3B9-ABC9-FE80-8BC3-6BE7AFA3AAA7}"/>
                  </a:ext>
                </a:extLst>
              </p:cNvPr>
              <p:cNvSpPr txBox="1"/>
              <p:nvPr/>
            </p:nvSpPr>
            <p:spPr>
              <a:xfrm>
                <a:off x="330058" y="4760279"/>
                <a:ext cx="4350486" cy="6524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70E3B9-ABC9-FE80-8BC3-6BE7AFA3A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8" y="4760279"/>
                <a:ext cx="4350486" cy="6524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1F7246-DB55-7D65-641B-03688C2C9DA5}"/>
                  </a:ext>
                </a:extLst>
              </p:cNvPr>
              <p:cNvSpPr txBox="1"/>
              <p:nvPr/>
            </p:nvSpPr>
            <p:spPr>
              <a:xfrm>
                <a:off x="330058" y="5633050"/>
                <a:ext cx="2508635" cy="649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1F7246-DB55-7D65-641B-03688C2C9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8" y="5633050"/>
                <a:ext cx="2508635" cy="6494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01411F-28BD-9F52-C505-559BFB4A18FF}"/>
                  </a:ext>
                </a:extLst>
              </p:cNvPr>
              <p:cNvSpPr txBox="1"/>
              <p:nvPr/>
            </p:nvSpPr>
            <p:spPr>
              <a:xfrm>
                <a:off x="4769259" y="6403002"/>
                <a:ext cx="1315104" cy="613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0.675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2.6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01411F-28BD-9F52-C505-559BFB4A1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259" y="6403002"/>
                <a:ext cx="1315104" cy="613694"/>
              </a:xfrm>
              <a:prstGeom prst="rect">
                <a:avLst/>
              </a:prstGeom>
              <a:blipFill>
                <a:blip r:embed="rId10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538EC3-5BD1-AEE5-6D99-80AC3106FA76}"/>
                  </a:ext>
                </a:extLst>
              </p:cNvPr>
              <p:cNvSpPr txBox="1"/>
              <p:nvPr/>
            </p:nvSpPr>
            <p:spPr>
              <a:xfrm>
                <a:off x="6341746" y="6403002"/>
                <a:ext cx="1310167" cy="635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0.722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5.2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538EC3-5BD1-AEE5-6D99-80AC3106F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746" y="6403002"/>
                <a:ext cx="1310167" cy="6350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98ABAF44-A33D-5A3F-5FAA-45CC36409D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92065" y="336946"/>
            <a:ext cx="5106113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4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53D2B5-0D38-EE2B-FA3F-AD7134E404E6}"/>
              </a:ext>
            </a:extLst>
          </p:cNvPr>
          <p:cNvSpPr txBox="1"/>
          <p:nvPr/>
        </p:nvSpPr>
        <p:spPr>
          <a:xfrm>
            <a:off x="0" y="0"/>
            <a:ext cx="2092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65297D-7750-FD7D-50BB-9AEEDD053EF4}"/>
              </a:ext>
            </a:extLst>
          </p:cNvPr>
          <p:cNvSpPr txBox="1"/>
          <p:nvPr/>
        </p:nvSpPr>
        <p:spPr>
          <a:xfrm>
            <a:off x="0" y="662152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Equilibrium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of balance, no unbalanced driving forces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Thermal EQ: Uniform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Mechanical EQ: Uniform pressure to no tendency for pressure to change locally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Phase EQ: Mass of each phase stays in the same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Chemical EQ: No tendency for changes in chemical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Thermodynamic EQ: Equilibrium with respect to all possible changes in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be at equilibrium, the system must be </a:t>
            </a:r>
          </a:p>
          <a:p>
            <a:r>
              <a:rPr lang="en-US" dirty="0"/>
              <a:t>       isolated (No exchange of energy, mass or</a:t>
            </a:r>
          </a:p>
          <a:p>
            <a:r>
              <a:rPr lang="en-US" dirty="0"/>
              <a:t>       volume). Entropy must also be at a maximum.</a:t>
            </a:r>
          </a:p>
          <a:p>
            <a:r>
              <a:rPr lang="en-US" dirty="0"/>
              <a:t>       Internal energy will be at a minimum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Process: any change that a system undergoes</a:t>
            </a:r>
          </a:p>
          <a:p>
            <a:r>
              <a:rPr lang="en-US" dirty="0"/>
              <a:t>		from one state to another</a:t>
            </a:r>
          </a:p>
          <a:p>
            <a:r>
              <a:rPr lang="en-US" dirty="0"/>
              <a:t>Path:        The series of states a system </a:t>
            </a:r>
          </a:p>
          <a:p>
            <a:r>
              <a:rPr lang="en-US" dirty="0"/>
              <a:t>		goes through during the process</a:t>
            </a:r>
          </a:p>
          <a:p>
            <a:endParaRPr lang="en-US" dirty="0"/>
          </a:p>
          <a:p>
            <a:r>
              <a:rPr lang="en-US" i="1" dirty="0"/>
              <a:t>To fully describe a process, one must know the </a:t>
            </a:r>
          </a:p>
          <a:p>
            <a:r>
              <a:rPr lang="en-US" i="1" dirty="0"/>
              <a:t>initial and final states, as well as the path taken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8A275-0D25-64B9-2ABA-48AD18F36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561" y="4507796"/>
            <a:ext cx="3026125" cy="23664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FE53F7-FF9C-6896-7322-33EB34978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561" y="2593004"/>
            <a:ext cx="3315163" cy="1914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77DE53-D14E-565B-DBF6-7653A904D82F}"/>
              </a:ext>
            </a:extLst>
          </p:cNvPr>
          <p:cNvSpPr txBox="1"/>
          <p:nvPr/>
        </p:nvSpPr>
        <p:spPr>
          <a:xfrm>
            <a:off x="344718" y="6433395"/>
            <a:ext cx="357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way to define internal energy: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F4DA4B-0C6A-AFF6-CF3D-521EDE638F2E}"/>
                  </a:ext>
                </a:extLst>
              </p:cNvPr>
              <p:cNvSpPr txBox="1"/>
              <p:nvPr/>
            </p:nvSpPr>
            <p:spPr>
              <a:xfrm>
                <a:off x="1519249" y="7134136"/>
                <a:ext cx="2578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F4DA4B-0C6A-AFF6-CF3D-521EDE638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249" y="7134136"/>
                <a:ext cx="257814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458DF5-3808-85CE-C8CA-B32C54D08196}"/>
                  </a:ext>
                </a:extLst>
              </p:cNvPr>
              <p:cNvSpPr txBox="1"/>
              <p:nvPr/>
            </p:nvSpPr>
            <p:spPr>
              <a:xfrm>
                <a:off x="4923882" y="6874873"/>
                <a:ext cx="1995483" cy="816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𝑟𝑒𝑣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458DF5-3808-85CE-C8CA-B32C54D08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882" y="6874873"/>
                <a:ext cx="1995483" cy="8163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094110-B714-D4CA-0568-2ACF8511D34E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1652032" y="7485943"/>
            <a:ext cx="1041748" cy="410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DBD9A0-69A8-F81F-3759-65A19CEE3B2B}"/>
                  </a:ext>
                </a:extLst>
              </p:cNvPr>
              <p:cNvSpPr txBox="1"/>
              <p:nvPr/>
            </p:nvSpPr>
            <p:spPr>
              <a:xfrm>
                <a:off x="344718" y="7896432"/>
                <a:ext cx="26146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&lt;- inexact differential</a:t>
                </a:r>
              </a:p>
              <a:p>
                <a:r>
                  <a:rPr lang="en-US" dirty="0"/>
                  <a:t>(used for path functions)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DBD9A0-69A8-F81F-3759-65A19CEE3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18" y="7896432"/>
                <a:ext cx="2614627" cy="646331"/>
              </a:xfrm>
              <a:prstGeom prst="rect">
                <a:avLst/>
              </a:prstGeom>
              <a:blipFill>
                <a:blip r:embed="rId6"/>
                <a:stretch>
                  <a:fillRect l="-2103" t="-3774" r="-1402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FCDA42C-6FD2-8CE4-DE54-486BE313BFC5}"/>
              </a:ext>
            </a:extLst>
          </p:cNvPr>
          <p:cNvSpPr txBox="1"/>
          <p:nvPr/>
        </p:nvSpPr>
        <p:spPr>
          <a:xfrm>
            <a:off x="3885472" y="8516367"/>
            <a:ext cx="1992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From Themo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B50570B-C25B-97D8-389C-F9DEB70FF571}"/>
                  </a:ext>
                </a:extLst>
              </p:cNvPr>
              <p:cNvSpPr txBox="1"/>
              <p:nvPr/>
            </p:nvSpPr>
            <p:spPr>
              <a:xfrm>
                <a:off x="3287103" y="8075543"/>
                <a:ext cx="31890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B50570B-C25B-97D8-389C-F9DEB70FF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103" y="8075543"/>
                <a:ext cx="318907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D09E03-06C7-2BA4-CEB8-E1686BF9C682}"/>
                  </a:ext>
                </a:extLst>
              </p:cNvPr>
              <p:cNvSpPr txBox="1"/>
              <p:nvPr/>
            </p:nvSpPr>
            <p:spPr>
              <a:xfrm>
                <a:off x="1423347" y="9383553"/>
                <a:ext cx="42348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D09E03-06C7-2BA4-CEB8-E1686BF9C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347" y="9383553"/>
                <a:ext cx="423481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9D6D7A-C720-B61C-E291-9AA256C91B18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5658161" y="9598996"/>
            <a:ext cx="6165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408555-75BD-8124-1DF0-B3108A39CBF2}"/>
              </a:ext>
            </a:extLst>
          </p:cNvPr>
          <p:cNvSpPr txBox="1"/>
          <p:nvPr/>
        </p:nvSpPr>
        <p:spPr>
          <a:xfrm>
            <a:off x="6131463" y="9137331"/>
            <a:ext cx="2112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Term associated with chemical potential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BC6B0D-B9EA-9240-9895-5AD1426E91C9}"/>
                  </a:ext>
                </a:extLst>
              </p:cNvPr>
              <p:cNvSpPr txBox="1"/>
              <p:nvPr/>
            </p:nvSpPr>
            <p:spPr>
              <a:xfrm>
                <a:off x="1174531" y="10039589"/>
                <a:ext cx="53116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BC6B0D-B9EA-9240-9895-5AD1426E9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31" y="10039589"/>
                <a:ext cx="531164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AC4D56E7-E459-7B6A-45AA-1D35929AA221}"/>
              </a:ext>
            </a:extLst>
          </p:cNvPr>
          <p:cNvSpPr txBox="1"/>
          <p:nvPr/>
        </p:nvSpPr>
        <p:spPr>
          <a:xfrm>
            <a:off x="3097461" y="1060385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i="1" dirty="0"/>
              <a:t>n</a:t>
            </a:r>
            <a:r>
              <a:rPr lang="en-US" dirty="0"/>
              <a:t>=1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8FBFC3-401C-1CBE-1C11-BA2B71A5251F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830355" y="10470476"/>
            <a:ext cx="0" cy="636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7EC846-70A2-09A9-C94E-C659791AC2CC}"/>
                  </a:ext>
                </a:extLst>
              </p:cNvPr>
              <p:cNvSpPr txBox="1"/>
              <p:nvPr/>
            </p:nvSpPr>
            <p:spPr>
              <a:xfrm>
                <a:off x="1949070" y="11061760"/>
                <a:ext cx="37625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𝑇𝑑𝑆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𝑃𝑑𝑉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7EC846-70A2-09A9-C94E-C659791AC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70" y="11061760"/>
                <a:ext cx="3762568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D1D6612F-3A01-B1BE-A820-0AEA635A4E7F}"/>
              </a:ext>
            </a:extLst>
          </p:cNvPr>
          <p:cNvSpPr txBox="1"/>
          <p:nvPr/>
        </p:nvSpPr>
        <p:spPr>
          <a:xfrm>
            <a:off x="2165654" y="11402919"/>
            <a:ext cx="317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fundamental equation</a:t>
            </a:r>
          </a:p>
        </p:txBody>
      </p:sp>
    </p:spTree>
    <p:extLst>
      <p:ext uri="{BB962C8B-B14F-4D97-AF65-F5344CB8AC3E}">
        <p14:creationId xmlns:p14="http://schemas.microsoft.com/office/powerpoint/2010/main" val="296595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4A61D6-980D-EB07-0404-CFB2610CF41D}"/>
                  </a:ext>
                </a:extLst>
              </p:cNvPr>
              <p:cNvSpPr txBox="1"/>
              <p:nvPr/>
            </p:nvSpPr>
            <p:spPr>
              <a:xfrm>
                <a:off x="144392" y="1067465"/>
                <a:ext cx="4645823" cy="84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4A61D6-980D-EB07-0404-CFB2610CF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92" y="1067465"/>
                <a:ext cx="4645823" cy="8424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FE6C0F-9BA4-ACA9-E969-169157DC86AF}"/>
                  </a:ext>
                </a:extLst>
              </p:cNvPr>
              <p:cNvSpPr txBox="1"/>
              <p:nvPr/>
            </p:nvSpPr>
            <p:spPr>
              <a:xfrm>
                <a:off x="417787" y="208286"/>
                <a:ext cx="1130566" cy="675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FE6C0F-9BA4-ACA9-E969-169157DC8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87" y="208286"/>
                <a:ext cx="1130566" cy="675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E1E155-B89E-2A2D-52A1-CDE5A54089DD}"/>
                  </a:ext>
                </a:extLst>
              </p:cNvPr>
              <p:cNvSpPr txBox="1"/>
              <p:nvPr/>
            </p:nvSpPr>
            <p:spPr>
              <a:xfrm>
                <a:off x="2096918" y="208287"/>
                <a:ext cx="1289648" cy="675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E1E155-B89E-2A2D-52A1-CDE5A5408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918" y="208287"/>
                <a:ext cx="1289648" cy="6750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DDA86A-6DD7-964F-BDB9-CE9AD1F17936}"/>
                  </a:ext>
                </a:extLst>
              </p:cNvPr>
              <p:cNvSpPr txBox="1"/>
              <p:nvPr/>
            </p:nvSpPr>
            <p:spPr>
              <a:xfrm>
                <a:off x="3935131" y="213826"/>
                <a:ext cx="1104854" cy="675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DDA86A-6DD7-964F-BDB9-CE9AD1F17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131" y="213826"/>
                <a:ext cx="1104854" cy="6750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108E15E-CA48-C672-E8E6-9E91DECDB6E1}"/>
              </a:ext>
            </a:extLst>
          </p:cNvPr>
          <p:cNvSpPr txBox="1"/>
          <p:nvPr/>
        </p:nvSpPr>
        <p:spPr>
          <a:xfrm>
            <a:off x="5338780" y="894518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U(S, V, 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1A088C-52CF-ECE5-A681-BBA737D03744}"/>
                  </a:ext>
                </a:extLst>
              </p:cNvPr>
              <p:cNvSpPr txBox="1"/>
              <p:nvPr/>
            </p:nvSpPr>
            <p:spPr>
              <a:xfrm>
                <a:off x="2893731" y="4417279"/>
                <a:ext cx="255916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1A088C-52CF-ECE5-A681-BBA737D03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731" y="4417279"/>
                <a:ext cx="2559162" cy="518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DEE23A4-088E-57B3-DC07-7D0EC6933254}"/>
              </a:ext>
            </a:extLst>
          </p:cNvPr>
          <p:cNvSpPr txBox="1"/>
          <p:nvPr/>
        </p:nvSpPr>
        <p:spPr>
          <a:xfrm>
            <a:off x="897521" y="2094541"/>
            <a:ext cx="689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Expressing thermodynamic properties in terms of different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A6A8D2-E98F-4809-B367-651FAF22B1A2}"/>
                  </a:ext>
                </a:extLst>
              </p:cNvPr>
              <p:cNvSpPr txBox="1"/>
              <p:nvPr/>
            </p:nvSpPr>
            <p:spPr>
              <a:xfrm>
                <a:off x="1193920" y="5492871"/>
                <a:ext cx="2179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A6A8D2-E98F-4809-B367-651FAF22B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920" y="5492871"/>
                <a:ext cx="217995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4406DC-4339-DDF6-15AE-2FF1A41BAAFB}"/>
                  </a:ext>
                </a:extLst>
              </p:cNvPr>
              <p:cNvSpPr txBox="1"/>
              <p:nvPr/>
            </p:nvSpPr>
            <p:spPr>
              <a:xfrm>
                <a:off x="996206" y="5838956"/>
                <a:ext cx="25753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𝑆𝑑𝑇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4406DC-4339-DDF6-15AE-2FF1A41BA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06" y="5838956"/>
                <a:ext cx="2575385" cy="276999"/>
              </a:xfrm>
              <a:prstGeom prst="rect">
                <a:avLst/>
              </a:prstGeom>
              <a:blipFill>
                <a:blip r:embed="rId8"/>
                <a:stretch>
                  <a:fillRect l="-2600" r="-118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A3B0B6B-17B3-8041-A4A5-3A38FBFE0C10}"/>
              </a:ext>
            </a:extLst>
          </p:cNvPr>
          <p:cNvSpPr txBox="1"/>
          <p:nvPr/>
        </p:nvSpPr>
        <p:spPr>
          <a:xfrm>
            <a:off x="1076965" y="5187254"/>
            <a:ext cx="2413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Helmholtz Free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2869D2-3D29-CE14-BC57-EE2185F2BCC0}"/>
                  </a:ext>
                </a:extLst>
              </p:cNvPr>
              <p:cNvSpPr txBox="1"/>
              <p:nvPr/>
            </p:nvSpPr>
            <p:spPr>
              <a:xfrm>
                <a:off x="4646872" y="2985549"/>
                <a:ext cx="2217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2869D2-3D29-CE14-BC57-EE2185F2B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72" y="2985549"/>
                <a:ext cx="221708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B55737-4F9A-726B-DC04-1F389F40B10B}"/>
                  </a:ext>
                </a:extLst>
              </p:cNvPr>
              <p:cNvSpPr txBox="1"/>
              <p:nvPr/>
            </p:nvSpPr>
            <p:spPr>
              <a:xfrm>
                <a:off x="4541943" y="3410461"/>
                <a:ext cx="2426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𝑉𝑑𝑃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B55737-4F9A-726B-DC04-1F389F40B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943" y="3410461"/>
                <a:ext cx="2426946" cy="276999"/>
              </a:xfrm>
              <a:prstGeom prst="rect">
                <a:avLst/>
              </a:prstGeom>
              <a:blipFill>
                <a:blip r:embed="rId10"/>
                <a:stretch>
                  <a:fillRect l="-3015" r="-125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91D87B0-D1C9-8351-0A33-3BBEDB01068F}"/>
              </a:ext>
            </a:extLst>
          </p:cNvPr>
          <p:cNvSpPr txBox="1"/>
          <p:nvPr/>
        </p:nvSpPr>
        <p:spPr>
          <a:xfrm>
            <a:off x="5228429" y="2679281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Enthalpy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B3F971-046E-8089-2845-3214CEDE5594}"/>
                  </a:ext>
                </a:extLst>
              </p:cNvPr>
              <p:cNvSpPr txBox="1"/>
              <p:nvPr/>
            </p:nvSpPr>
            <p:spPr>
              <a:xfrm>
                <a:off x="3890269" y="5461342"/>
                <a:ext cx="3770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B3F971-046E-8089-2845-3214CEDE5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269" y="5461342"/>
                <a:ext cx="377083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C7DEF0-FD74-FA94-DD65-EED5277B1D97}"/>
                  </a:ext>
                </a:extLst>
              </p:cNvPr>
              <p:cNvSpPr txBox="1"/>
              <p:nvPr/>
            </p:nvSpPr>
            <p:spPr>
              <a:xfrm>
                <a:off x="4484890" y="5838956"/>
                <a:ext cx="25816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𝑆𝑑𝑇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𝑉𝑑𝑃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C7DEF0-FD74-FA94-DD65-EED5277B1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890" y="5838956"/>
                <a:ext cx="2581604" cy="276999"/>
              </a:xfrm>
              <a:prstGeom prst="rect">
                <a:avLst/>
              </a:prstGeom>
              <a:blipFill>
                <a:blip r:embed="rId12"/>
                <a:stretch>
                  <a:fillRect l="-2837" r="-118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A0235665-8E96-C03F-3F8B-985B745DDDD9}"/>
              </a:ext>
            </a:extLst>
          </p:cNvPr>
          <p:cNvSpPr txBox="1"/>
          <p:nvPr/>
        </p:nvSpPr>
        <p:spPr>
          <a:xfrm>
            <a:off x="4790215" y="5155074"/>
            <a:ext cx="197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Gibbs Free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B8FB819-6C27-1802-485C-61C0107533CA}"/>
                  </a:ext>
                </a:extLst>
              </p:cNvPr>
              <p:cNvSpPr txBox="1"/>
              <p:nvPr/>
            </p:nvSpPr>
            <p:spPr>
              <a:xfrm>
                <a:off x="3678274" y="4146352"/>
                <a:ext cx="9900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B8FB819-6C27-1802-485C-61C010753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274" y="4146352"/>
                <a:ext cx="990079" cy="276999"/>
              </a:xfrm>
              <a:prstGeom prst="rect">
                <a:avLst/>
              </a:prstGeom>
              <a:blipFill>
                <a:blip r:embed="rId13"/>
                <a:stretch>
                  <a:fillRect l="-5521" t="-2174" r="-797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2515B56B-336C-EF7C-42DA-E04E2D25F33A}"/>
              </a:ext>
            </a:extLst>
          </p:cNvPr>
          <p:cNvSpPr txBox="1"/>
          <p:nvPr/>
        </p:nvSpPr>
        <p:spPr>
          <a:xfrm>
            <a:off x="3699753" y="3862091"/>
            <a:ext cx="94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1751D99-9637-9835-77E9-A99E6C11C0CD}"/>
                  </a:ext>
                </a:extLst>
              </p:cNvPr>
              <p:cNvSpPr txBox="1"/>
              <p:nvPr/>
            </p:nvSpPr>
            <p:spPr>
              <a:xfrm>
                <a:off x="2084546" y="2985549"/>
                <a:ext cx="1173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1751D99-9637-9835-77E9-A99E6C11C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46" y="2985549"/>
                <a:ext cx="117397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685744B-8831-8CBB-69A1-10DBA25AA4D7}"/>
                  </a:ext>
                </a:extLst>
              </p:cNvPr>
              <p:cNvSpPr txBox="1"/>
              <p:nvPr/>
            </p:nvSpPr>
            <p:spPr>
              <a:xfrm>
                <a:off x="1463162" y="3410461"/>
                <a:ext cx="2416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685744B-8831-8CBB-69A1-10DBA25AA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162" y="3410461"/>
                <a:ext cx="2416752" cy="276999"/>
              </a:xfrm>
              <a:prstGeom prst="rect">
                <a:avLst/>
              </a:prstGeom>
              <a:blipFill>
                <a:blip r:embed="rId15"/>
                <a:stretch>
                  <a:fillRect l="-3030" r="-1263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2FEC89B-19C8-AAA9-6677-51ACC0779517}"/>
              </a:ext>
            </a:extLst>
          </p:cNvPr>
          <p:cNvSpPr txBox="1"/>
          <p:nvPr/>
        </p:nvSpPr>
        <p:spPr>
          <a:xfrm>
            <a:off x="1838733" y="2679281"/>
            <a:ext cx="166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Internal Energy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38449C-04FB-54C4-794F-7757462B9E7A}"/>
              </a:ext>
            </a:extLst>
          </p:cNvPr>
          <p:cNvSpPr txBox="1"/>
          <p:nvPr/>
        </p:nvSpPr>
        <p:spPr>
          <a:xfrm>
            <a:off x="1" y="6315596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Helmholtz and Gibbs are the most useful, because they are expressed in easily found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energies are at a minimum at equilibrium, and entropy is at a maximum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5B9E9E-C296-8630-23BB-C2DAE68F58E4}"/>
                  </a:ext>
                </a:extLst>
              </p:cNvPr>
              <p:cNvSpPr txBox="1"/>
              <p:nvPr/>
            </p:nvSpPr>
            <p:spPr>
              <a:xfrm>
                <a:off x="-29216" y="8247787"/>
                <a:ext cx="8716015" cy="646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Why didn’t we need the chemical equilibrium term before now?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Before this we were dealing with single phase closed PVT systems, so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5B9E9E-C296-8630-23BB-C2DAE68F5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216" y="8247787"/>
                <a:ext cx="8716015" cy="646652"/>
              </a:xfrm>
              <a:prstGeom prst="rect">
                <a:avLst/>
              </a:prstGeom>
              <a:blipFill>
                <a:blip r:embed="rId16"/>
                <a:stretch>
                  <a:fillRect l="-559" t="-26415" b="-10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411EDA-4D0A-F61F-0542-891B9B1411E9}"/>
                  </a:ext>
                </a:extLst>
              </p:cNvPr>
              <p:cNvSpPr txBox="1"/>
              <p:nvPr/>
            </p:nvSpPr>
            <p:spPr>
              <a:xfrm>
                <a:off x="1632147" y="7354517"/>
                <a:ext cx="5422510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)=−(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411EDA-4D0A-F61F-0542-891B9B141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147" y="7354517"/>
                <a:ext cx="5422510" cy="89620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24BEC77-3A0A-3354-B8C5-FFA4CBB01C9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00568" y="9583479"/>
            <a:ext cx="4945487" cy="13058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89AB5B-1862-B5A3-B1E3-7778EFA9C318}"/>
                  </a:ext>
                </a:extLst>
              </p:cNvPr>
              <p:cNvSpPr txBox="1"/>
              <p:nvPr/>
            </p:nvSpPr>
            <p:spPr>
              <a:xfrm>
                <a:off x="0" y="8922329"/>
                <a:ext cx="86867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a system in which there are two phases and N number of species,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can be applied separately to each phase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89AB5B-1862-B5A3-B1E3-7778EFA9C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922329"/>
                <a:ext cx="8686799" cy="646331"/>
              </a:xfrm>
              <a:prstGeom prst="rect">
                <a:avLst/>
              </a:prstGeom>
              <a:blipFill>
                <a:blip r:embed="rId19"/>
                <a:stretch>
                  <a:fillRect l="-561" t="-68868" r="-561" b="-6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AD3F487-6796-9291-AF56-27DF3AD6727C}"/>
              </a:ext>
            </a:extLst>
          </p:cNvPr>
          <p:cNvSpPr txBox="1"/>
          <p:nvPr/>
        </p:nvSpPr>
        <p:spPr>
          <a:xfrm>
            <a:off x="-5387" y="10755203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Combining them,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BA86170-53E4-C0C0-160A-CEF1FB2E4FB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34129" y="11187007"/>
            <a:ext cx="5267774" cy="50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16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C4DA82-5932-5188-5E3E-C84DDCE8FDC0}"/>
              </a:ext>
            </a:extLst>
          </p:cNvPr>
          <p:cNvSpPr txBox="1"/>
          <p:nvPr/>
        </p:nvSpPr>
        <p:spPr>
          <a:xfrm>
            <a:off x="0" y="189263"/>
            <a:ext cx="176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means that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251C9-0594-6DD5-100D-6D74D56F2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22" y="558595"/>
            <a:ext cx="2960832" cy="8498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7696CD-8F8E-1450-0567-4F47D316A5A6}"/>
              </a:ext>
            </a:extLst>
          </p:cNvPr>
          <p:cNvSpPr txBox="1"/>
          <p:nvPr/>
        </p:nvSpPr>
        <p:spPr>
          <a:xfrm>
            <a:off x="4131734" y="0"/>
            <a:ext cx="401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 changes in one phase are equal but opposite to the other phase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0EC7F-A2EE-5842-5664-59A9F0BCB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067" y="646331"/>
            <a:ext cx="5147733" cy="762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C36A8A-4C81-E5BC-9792-C7D679D5A524}"/>
              </a:ext>
            </a:extLst>
          </p:cNvPr>
          <p:cNvSpPr txBox="1"/>
          <p:nvPr/>
        </p:nvSpPr>
        <p:spPr>
          <a:xfrm>
            <a:off x="1" y="1593129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differentials are independent and arbitrary, so the only way this equation is satisfied is if: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E8EFA-D881-FF2D-FA9A-3D95A17BC36F}"/>
              </a:ext>
            </a:extLst>
          </p:cNvPr>
          <p:cNvCxnSpPr/>
          <p:nvPr/>
        </p:nvCxnSpPr>
        <p:spPr>
          <a:xfrm flipV="1">
            <a:off x="6519333" y="1219200"/>
            <a:ext cx="643467" cy="373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8AE6676-7B98-CCB7-2EE8-2D9099745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438" y="1916294"/>
            <a:ext cx="1463727" cy="8256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0895C1-DDE4-507D-5AE7-89938E7C4E12}"/>
              </a:ext>
            </a:extLst>
          </p:cNvPr>
          <p:cNvSpPr txBox="1"/>
          <p:nvPr/>
        </p:nvSpPr>
        <p:spPr>
          <a:xfrm>
            <a:off x="2961665" y="2212164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72A25F-280E-BDE3-C70D-566224258DD6}"/>
              </a:ext>
            </a:extLst>
          </p:cNvPr>
          <p:cNvSpPr txBox="1"/>
          <p:nvPr/>
        </p:nvSpPr>
        <p:spPr>
          <a:xfrm>
            <a:off x="0" y="2858495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at equilibrium, the chemical potential for each phase of a species is equal</a:t>
            </a:r>
          </a:p>
        </p:txBody>
      </p:sp>
    </p:spTree>
    <p:extLst>
      <p:ext uri="{BB962C8B-B14F-4D97-AF65-F5344CB8AC3E}">
        <p14:creationId xmlns:p14="http://schemas.microsoft.com/office/powerpoint/2010/main" val="2390762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87843-5562-76FC-7ACE-5A5620B64E7E}"/>
              </a:ext>
            </a:extLst>
          </p:cNvPr>
          <p:cNvSpPr txBox="1"/>
          <p:nvPr/>
        </p:nvSpPr>
        <p:spPr>
          <a:xfrm>
            <a:off x="414471" y="0"/>
            <a:ext cx="7857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Chapter 10 &amp; 11: Solution Thermodynamics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E7FB0D-AD3B-55D5-4F13-43EFDB702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71" y="1415772"/>
            <a:ext cx="4858388" cy="10827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CFC732-BFE8-74FF-2084-B0CB5B3835A1}"/>
              </a:ext>
            </a:extLst>
          </p:cNvPr>
          <p:cNvSpPr txBox="1"/>
          <p:nvPr/>
        </p:nvSpPr>
        <p:spPr>
          <a:xfrm>
            <a:off x="1732367" y="1231106"/>
            <a:ext cx="222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Mass/mole fractions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B33C00-A0AA-E689-00F7-D42A788B8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367" y="1447105"/>
            <a:ext cx="1163166" cy="933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B72174-2DE8-EC93-C4AA-F5065C8DDC45}"/>
              </a:ext>
            </a:extLst>
          </p:cNvPr>
          <p:cNvSpPr txBox="1"/>
          <p:nvPr/>
        </p:nvSpPr>
        <p:spPr>
          <a:xfrm>
            <a:off x="5897181" y="1231106"/>
            <a:ext cx="219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Molar concentration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E550A2-EA66-DB11-3C86-11A556E9D99F}"/>
              </a:ext>
            </a:extLst>
          </p:cNvPr>
          <p:cNvSpPr txBox="1"/>
          <p:nvPr/>
        </p:nvSpPr>
        <p:spPr>
          <a:xfrm>
            <a:off x="0" y="584775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is composed of a bunch of math, while 11 is applying it. Here we are combining them to hopefully make it easier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EECED-DDAF-C35F-784D-49DB1948BF36}"/>
              </a:ext>
            </a:extLst>
          </p:cNvPr>
          <p:cNvSpPr txBox="1"/>
          <p:nvPr/>
        </p:nvSpPr>
        <p:spPr>
          <a:xfrm>
            <a:off x="1" y="2683165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use pure component properties to predict mixture properties?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can’t simply get properties of mixtures by adding the pure property components together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2B6E0E-9A6E-D705-CAE1-CD3F5F232E99}"/>
                  </a:ext>
                </a:extLst>
              </p:cNvPr>
              <p:cNvSpPr txBox="1"/>
              <p:nvPr/>
            </p:nvSpPr>
            <p:spPr>
              <a:xfrm>
                <a:off x="2624666" y="4174066"/>
                <a:ext cx="30571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2B6E0E-9A6E-D705-CAE1-CD3F5F232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666" y="4174066"/>
                <a:ext cx="3057119" cy="276999"/>
              </a:xfrm>
              <a:prstGeom prst="rect">
                <a:avLst/>
              </a:prstGeom>
              <a:blipFill>
                <a:blip r:embed="rId4"/>
                <a:stretch>
                  <a:fillRect l="-798" t="-4444" r="-179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6E08B08-6B26-379D-58F9-645CD8C8C90A}"/>
              </a:ext>
            </a:extLst>
          </p:cNvPr>
          <p:cNvSpPr txBox="1"/>
          <p:nvPr/>
        </p:nvSpPr>
        <p:spPr>
          <a:xfrm>
            <a:off x="1926035" y="3527735"/>
            <a:ext cx="4487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Intensive form for the difference between the actual volume and predicted volume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889C4D-05BE-3DD8-14D1-372AEE442A63}"/>
                  </a:ext>
                </a:extLst>
              </p:cNvPr>
              <p:cNvSpPr txBox="1"/>
              <p:nvPr/>
            </p:nvSpPr>
            <p:spPr>
              <a:xfrm>
                <a:off x="696824" y="4556971"/>
                <a:ext cx="7293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: ideal solution,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𝑚𝑖𝑥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: contraction,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𝑚𝑖𝑥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: expansion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889C4D-05BE-3DD8-14D1-372AEE442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24" y="4556971"/>
                <a:ext cx="7293150" cy="369332"/>
              </a:xfrm>
              <a:prstGeom prst="rect">
                <a:avLst/>
              </a:prstGeom>
              <a:blipFill>
                <a:blip r:embed="rId5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9C502B1-46ED-642B-09C1-65CD873F823F}"/>
              </a:ext>
            </a:extLst>
          </p:cNvPr>
          <p:cNvSpPr txBox="1"/>
          <p:nvPr/>
        </p:nvSpPr>
        <p:spPr>
          <a:xfrm>
            <a:off x="3346719" y="5216875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general,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1DB7E5-355A-996E-6CF0-347AB00637F0}"/>
                  </a:ext>
                </a:extLst>
              </p:cNvPr>
              <p:cNvSpPr txBox="1"/>
              <p:nvPr/>
            </p:nvSpPr>
            <p:spPr>
              <a:xfrm>
                <a:off x="2816830" y="5550547"/>
                <a:ext cx="2276264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1DB7E5-355A-996E-6CF0-347AB0063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830" y="5550547"/>
                <a:ext cx="2276264" cy="6722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95A6A07-1978-64A7-377B-45C4F81C6CB8}"/>
              </a:ext>
            </a:extLst>
          </p:cNvPr>
          <p:cNvSpPr txBox="1"/>
          <p:nvPr/>
        </p:nvSpPr>
        <p:spPr>
          <a:xfrm>
            <a:off x="2460674" y="6187122"/>
            <a:ext cx="298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M is V, S, U, H, A, or 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6851ED-9F59-F655-D1D7-A9D2EC72428F}"/>
                  </a:ext>
                </a:extLst>
              </p:cNvPr>
              <p:cNvSpPr txBox="1"/>
              <p:nvPr/>
            </p:nvSpPr>
            <p:spPr>
              <a:xfrm>
                <a:off x="1632753" y="6827387"/>
                <a:ext cx="5421292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we define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𝑚𝑖𝑥</m:t>
                        </m:r>
                      </m:sub>
                    </m:sSub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</m:oMath>
                </a14:m>
                <a:r>
                  <a:rPr lang="en-US" dirty="0"/>
                  <a:t> and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𝑖𝑑</m:t>
                        </m:r>
                      </m:sup>
                    </m:sSup>
                  </m:oMath>
                </a14:m>
                <a:r>
                  <a:rPr lang="en-US" dirty="0"/>
                  <a:t>, we get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6851ED-9F59-F655-D1D7-A9D2EC724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753" y="6827387"/>
                <a:ext cx="5421292" cy="378245"/>
              </a:xfrm>
              <a:prstGeom prst="rect">
                <a:avLst/>
              </a:prstGeom>
              <a:blipFill>
                <a:blip r:embed="rId7"/>
                <a:stretch>
                  <a:fillRect l="-1012" t="-114516" b="-18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E484C1-4C40-5F15-AEA6-881D1FE4CC29}"/>
                  </a:ext>
                </a:extLst>
              </p:cNvPr>
              <p:cNvSpPr txBox="1"/>
              <p:nvPr/>
            </p:nvSpPr>
            <p:spPr>
              <a:xfrm>
                <a:off x="3186417" y="7321006"/>
                <a:ext cx="1537087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E484C1-4C40-5F15-AEA6-881D1FE4C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17" y="7321006"/>
                <a:ext cx="1537087" cy="285912"/>
              </a:xfrm>
              <a:prstGeom prst="rect">
                <a:avLst/>
              </a:prstGeom>
              <a:blipFill>
                <a:blip r:embed="rId8"/>
                <a:stretch>
                  <a:fillRect l="-3571" t="-6383" r="-1587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7B050A-D10A-2DC3-41DC-F052C4B0AD8F}"/>
                  </a:ext>
                </a:extLst>
              </p:cNvPr>
              <p:cNvSpPr txBox="1"/>
              <p:nvPr/>
            </p:nvSpPr>
            <p:spPr>
              <a:xfrm>
                <a:off x="2660015" y="7692277"/>
                <a:ext cx="2664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p>
                    </m:sSup>
                  </m:oMath>
                </a14:m>
                <a:r>
                  <a:rPr lang="en-US" dirty="0"/>
                  <a:t>is the excess property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7B050A-D10A-2DC3-41DC-F052C4B0A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015" y="7692277"/>
                <a:ext cx="2664704" cy="369332"/>
              </a:xfrm>
              <a:prstGeom prst="rect">
                <a:avLst/>
              </a:prstGeom>
              <a:blipFill>
                <a:blip r:embed="rId9"/>
                <a:stretch>
                  <a:fillRect t="-8333" r="-137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127D85D-1466-5F5B-C4D1-CC4BED3496F7}"/>
              </a:ext>
            </a:extLst>
          </p:cNvPr>
          <p:cNvSpPr txBox="1"/>
          <p:nvPr/>
        </p:nvSpPr>
        <p:spPr>
          <a:xfrm>
            <a:off x="0" y="8262340"/>
            <a:ext cx="82639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entropy we need to add another 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because adding 2 of the same species together will increase the 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applies to functions with entropy as well,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74920E-9B56-2F3A-7087-BFA9011FB132}"/>
                  </a:ext>
                </a:extLst>
              </p:cNvPr>
              <p:cNvSpPr txBox="1"/>
              <p:nvPr/>
            </p:nvSpPr>
            <p:spPr>
              <a:xfrm>
                <a:off x="2381573" y="9053797"/>
                <a:ext cx="3221588" cy="676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74920E-9B56-2F3A-7087-BFA9011FB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573" y="9053797"/>
                <a:ext cx="3221588" cy="6769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B2E535-DC1E-4467-4385-A86E55B3A39E}"/>
                  </a:ext>
                </a:extLst>
              </p:cNvPr>
              <p:cNvSpPr txBox="1"/>
              <p:nvPr/>
            </p:nvSpPr>
            <p:spPr>
              <a:xfrm>
                <a:off x="2242215" y="10301611"/>
                <a:ext cx="3425490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𝑅𝑇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B2E535-DC1E-4467-4385-A86E55B3A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215" y="10301611"/>
                <a:ext cx="3425490" cy="6722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200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D2607F-5E54-8876-0F0D-1A7ACF567AEE}"/>
              </a:ext>
            </a:extLst>
          </p:cNvPr>
          <p:cNvSpPr txBox="1"/>
          <p:nvPr/>
        </p:nvSpPr>
        <p:spPr>
          <a:xfrm>
            <a:off x="0" y="0"/>
            <a:ext cx="501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Mathematical framework for solving for solutions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E6459-2BCC-3EFB-C11C-EB6EC7310059}"/>
              </a:ext>
            </a:extLst>
          </p:cNvPr>
          <p:cNvSpPr txBox="1"/>
          <p:nvPr/>
        </p:nvSpPr>
        <p:spPr>
          <a:xfrm>
            <a:off x="0" y="369332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Partial Properties: Represent the actual change from the expected property when in a mixture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FB634-A2EE-2DA9-6CC4-464EB2158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17" y="792328"/>
            <a:ext cx="3427630" cy="1300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CBEF29-1CB2-0391-9C8D-B19F9AE4B923}"/>
              </a:ext>
            </a:extLst>
          </p:cNvPr>
          <p:cNvSpPr txBox="1"/>
          <p:nvPr/>
        </p:nvSpPr>
        <p:spPr>
          <a:xfrm>
            <a:off x="1" y="2105865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How the actual property changes with respect to the amount of it in the mixture with everything else held constant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A764E5-88FD-0B51-DDB1-0F6BBE9E5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764" y="2764992"/>
            <a:ext cx="5838521" cy="646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6E6230-03D0-E432-6FE0-FB1280710768}"/>
              </a:ext>
            </a:extLst>
          </p:cNvPr>
          <p:cNvSpPr txBox="1"/>
          <p:nvPr/>
        </p:nvSpPr>
        <p:spPr>
          <a:xfrm>
            <a:off x="0" y="3519233"/>
            <a:ext cx="8686800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can be hard to represent, because The relationship can change in different ways depending on other factors.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38FB28-98F7-1E87-1F81-911681D59D09}"/>
              </a:ext>
            </a:extLst>
          </p:cNvPr>
          <p:cNvSpPr txBox="1"/>
          <p:nvPr/>
        </p:nvSpPr>
        <p:spPr>
          <a:xfrm>
            <a:off x="6062133" y="1028459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Quantities of other substances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D377F3-7131-7A2F-5F6B-119D4FD54EF6}"/>
              </a:ext>
            </a:extLst>
          </p:cNvPr>
          <p:cNvCxnSpPr/>
          <p:nvPr/>
        </p:nvCxnSpPr>
        <p:spPr>
          <a:xfrm flipH="1">
            <a:off x="5367867" y="1338828"/>
            <a:ext cx="931333" cy="335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F506ED-5D67-6E2E-2F4C-FA2218B642C1}"/>
                  </a:ext>
                </a:extLst>
              </p:cNvPr>
              <p:cNvSpPr txBox="1"/>
              <p:nvPr/>
            </p:nvSpPr>
            <p:spPr>
              <a:xfrm>
                <a:off x="47897" y="5342841"/>
                <a:ext cx="8591005" cy="6977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F506ED-5D67-6E2E-2F4C-FA2218B64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7" y="5342841"/>
                <a:ext cx="8591005" cy="6977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B4A5C92-D67A-94DB-E533-B320C6FD1622}"/>
              </a:ext>
            </a:extLst>
          </p:cNvPr>
          <p:cNvSpPr txBox="1"/>
          <p:nvPr/>
        </p:nvSpPr>
        <p:spPr>
          <a:xfrm>
            <a:off x="-78649" y="4316859"/>
            <a:ext cx="876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Representing a change in a property based on the changes of its dependent variables (using a two-substance mixture for simplicity)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652D40-6CFA-140C-300F-6962BBAFAFFA}"/>
              </a:ext>
            </a:extLst>
          </p:cNvPr>
          <p:cNvSpPr txBox="1"/>
          <p:nvPr/>
        </p:nvSpPr>
        <p:spPr>
          <a:xfrm>
            <a:off x="4851399" y="6484467"/>
            <a:ext cx="323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be represented as partials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3FFDE7-2340-FDBF-DC87-0D690FCF01FD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5520267" y="6040596"/>
            <a:ext cx="946607" cy="443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1612E7-CFBA-0390-9B31-D79F4550BB5B}"/>
              </a:ext>
            </a:extLst>
          </p:cNvPr>
          <p:cNvCxnSpPr>
            <a:stCxn id="15" idx="0"/>
          </p:cNvCxnSpPr>
          <p:nvPr/>
        </p:nvCxnSpPr>
        <p:spPr>
          <a:xfrm flipV="1">
            <a:off x="6466874" y="5914893"/>
            <a:ext cx="712859" cy="569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32A082-7759-24DB-AC78-EBBD97EA95A8}"/>
                  </a:ext>
                </a:extLst>
              </p:cNvPr>
              <p:cNvSpPr txBox="1"/>
              <p:nvPr/>
            </p:nvSpPr>
            <p:spPr>
              <a:xfrm>
                <a:off x="35584" y="7074701"/>
                <a:ext cx="22275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𝑛𝑑𝑀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𝑀𝑑𝑛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32A082-7759-24DB-AC78-EBBD97EA9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4" y="7074701"/>
                <a:ext cx="2227533" cy="276999"/>
              </a:xfrm>
              <a:prstGeom prst="rect">
                <a:avLst/>
              </a:prstGeom>
              <a:blipFill>
                <a:blip r:embed="rId5"/>
                <a:stretch>
                  <a:fillRect l="-2192" r="-246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4573D44-1BEC-57FB-177C-94F2182770AB}"/>
                  </a:ext>
                </a:extLst>
              </p:cNvPr>
              <p:cNvSpPr txBox="1"/>
              <p:nvPr/>
            </p:nvSpPr>
            <p:spPr>
              <a:xfrm>
                <a:off x="2032223" y="7403630"/>
                <a:ext cx="2982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4573D44-1BEC-57FB-177C-94F218277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223" y="7403630"/>
                <a:ext cx="2982420" cy="276999"/>
              </a:xfrm>
              <a:prstGeom prst="rect">
                <a:avLst/>
              </a:prstGeom>
              <a:blipFill>
                <a:blip r:embed="rId6"/>
                <a:stretch>
                  <a:fillRect l="-1633" r="-142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5AC17C-06CF-26C3-EED5-189BB82071AA}"/>
                  </a:ext>
                </a:extLst>
              </p:cNvPr>
              <p:cNvSpPr txBox="1"/>
              <p:nvPr/>
            </p:nvSpPr>
            <p:spPr>
              <a:xfrm>
                <a:off x="5036899" y="6992848"/>
                <a:ext cx="30454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5AC17C-06CF-26C3-EED5-189BB8207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899" y="6992848"/>
                <a:ext cx="3045449" cy="276999"/>
              </a:xfrm>
              <a:prstGeom prst="rect">
                <a:avLst/>
              </a:prstGeom>
              <a:blipFill>
                <a:blip r:embed="rId7"/>
                <a:stretch>
                  <a:fillRect l="-800" r="-8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4C3B17B-F21E-9EFE-A692-AC86655347DB}"/>
              </a:ext>
            </a:extLst>
          </p:cNvPr>
          <p:cNvSpPr txBox="1"/>
          <p:nvPr/>
        </p:nvSpPr>
        <p:spPr>
          <a:xfrm>
            <a:off x="0" y="7887904"/>
            <a:ext cx="558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Combining all these equations ans inserting partials…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8A44F3-9E58-3E99-7F6E-3F9D6B733BD7}"/>
                  </a:ext>
                </a:extLst>
              </p:cNvPr>
              <p:cNvSpPr txBox="1"/>
              <p:nvPr/>
            </p:nvSpPr>
            <p:spPr>
              <a:xfrm>
                <a:off x="-414486" y="8354886"/>
                <a:ext cx="9515769" cy="6104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𝑛𝑑𝑀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𝑀𝑑𝑛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𝑛𝑀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𝑛𝑀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𝑛</m:t>
                      </m:r>
                      <m:acc>
                        <m:accPr>
                          <m:chr m:val="̅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</a:rPr>
                        <m:t>𝑑𝑛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𝑛</m:t>
                      </m:r>
                      <m:acc>
                        <m:accPr>
                          <m:chr m:val="̅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</a:rPr>
                        <m:t>𝑑𝑛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8A44F3-9E58-3E99-7F6E-3F9D6B733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4486" y="8354886"/>
                <a:ext cx="9515769" cy="6104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7253FFC-573D-5F5A-3F54-EC80156660F5}"/>
                  </a:ext>
                </a:extLst>
              </p:cNvPr>
              <p:cNvSpPr txBox="1"/>
              <p:nvPr/>
            </p:nvSpPr>
            <p:spPr>
              <a:xfrm>
                <a:off x="0" y="8965310"/>
                <a:ext cx="4278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Consolidating terms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dirty="0"/>
                  <a:t> camps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7253FFC-573D-5F5A-3F54-EC8015666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965310"/>
                <a:ext cx="4278672" cy="369332"/>
              </a:xfrm>
              <a:prstGeom prst="rect">
                <a:avLst/>
              </a:prstGeom>
              <a:blipFill>
                <a:blip r:embed="rId9"/>
                <a:stretch>
                  <a:fillRect l="-1140" t="-8333" r="-285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5FF9E7-D48A-E7B1-EDAE-617DF42E7AB3}"/>
                  </a:ext>
                </a:extLst>
              </p:cNvPr>
              <p:cNvSpPr txBox="1"/>
              <p:nvPr/>
            </p:nvSpPr>
            <p:spPr>
              <a:xfrm>
                <a:off x="2397" y="9441419"/>
                <a:ext cx="8703408" cy="737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5FF9E7-D48A-E7B1-EDAE-617DF42E7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" y="9441419"/>
                <a:ext cx="8703408" cy="7377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32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26FCDE-C890-DD09-74D4-7824AE683CED}"/>
              </a:ext>
            </a:extLst>
          </p:cNvPr>
          <p:cNvSpPr txBox="1"/>
          <p:nvPr/>
        </p:nvSpPr>
        <p:spPr>
          <a:xfrm>
            <a:off x="141889" y="0"/>
            <a:ext cx="49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Law of Thermodynamics: Energy is conserved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685109-E4B1-B894-6847-AE2D7A2AE442}"/>
                  </a:ext>
                </a:extLst>
              </p:cNvPr>
              <p:cNvSpPr txBox="1"/>
              <p:nvPr/>
            </p:nvSpPr>
            <p:spPr>
              <a:xfrm>
                <a:off x="629188" y="1043538"/>
                <a:ext cx="286144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685109-E4B1-B894-6847-AE2D7A2AE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88" y="1043538"/>
                <a:ext cx="2861441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595474-7FC6-46ED-2BBE-DCF663C8D2B1}"/>
                  </a:ext>
                </a:extLst>
              </p:cNvPr>
              <p:cNvSpPr txBox="1"/>
              <p:nvPr/>
            </p:nvSpPr>
            <p:spPr>
              <a:xfrm>
                <a:off x="629187" y="1535981"/>
                <a:ext cx="286144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595474-7FC6-46ED-2BBE-DCF663C8D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87" y="1535981"/>
                <a:ext cx="286144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D9F80A6-BC84-B22D-FB77-C756B476D604}"/>
              </a:ext>
            </a:extLst>
          </p:cNvPr>
          <p:cNvSpPr txBox="1"/>
          <p:nvPr/>
        </p:nvSpPr>
        <p:spPr>
          <a:xfrm>
            <a:off x="311896" y="612651"/>
            <a:ext cx="349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 Balance on closed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B8303D-6DE7-E2D9-1FE4-96EA26570064}"/>
                  </a:ext>
                </a:extLst>
              </p:cNvPr>
              <p:cNvSpPr txBox="1"/>
              <p:nvPr/>
            </p:nvSpPr>
            <p:spPr>
              <a:xfrm>
                <a:off x="3996559" y="1320537"/>
                <a:ext cx="18312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𝑃𝑑𝑉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B8303D-6DE7-E2D9-1FE4-96EA26570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559" y="1320537"/>
                <a:ext cx="183120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D4FAB44-138C-8AC0-7E06-77DB893A0538}"/>
              </a:ext>
            </a:extLst>
          </p:cNvPr>
          <p:cNvSpPr txBox="1"/>
          <p:nvPr/>
        </p:nvSpPr>
        <p:spPr>
          <a:xfrm>
            <a:off x="311896" y="2151535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Enthalpy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5EDE70-FB7D-25F0-01FC-115C0EDC030B}"/>
                  </a:ext>
                </a:extLst>
              </p:cNvPr>
              <p:cNvSpPr txBox="1"/>
              <p:nvPr/>
            </p:nvSpPr>
            <p:spPr>
              <a:xfrm>
                <a:off x="461222" y="2698109"/>
                <a:ext cx="19525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5EDE70-FB7D-25F0-01FC-115C0EDC0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22" y="2698109"/>
                <a:ext cx="195252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8405ED-8B15-F622-4301-4D4DCE7AE793}"/>
                  </a:ext>
                </a:extLst>
              </p:cNvPr>
              <p:cNvSpPr txBox="1"/>
              <p:nvPr/>
            </p:nvSpPr>
            <p:spPr>
              <a:xfrm>
                <a:off x="461222" y="3269270"/>
                <a:ext cx="368466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𝑉𝑑𝑃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8405ED-8B15-F622-4301-4D4DCE7AE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22" y="3269270"/>
                <a:ext cx="368466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6E0761-2DF9-28B7-4B4C-D942F38F6F42}"/>
                  </a:ext>
                </a:extLst>
              </p:cNvPr>
              <p:cNvSpPr txBox="1"/>
              <p:nvPr/>
            </p:nvSpPr>
            <p:spPr>
              <a:xfrm>
                <a:off x="461222" y="3823268"/>
                <a:ext cx="25737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𝑑𝑄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𝑉𝑑𝑃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6E0761-2DF9-28B7-4B4C-D942F38F6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22" y="3823268"/>
                <a:ext cx="257378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40CF7A-8A0B-1BF4-D66E-DCEBE0ABBB9E}"/>
                  </a:ext>
                </a:extLst>
              </p:cNvPr>
              <p:cNvSpPr txBox="1"/>
              <p:nvPr/>
            </p:nvSpPr>
            <p:spPr>
              <a:xfrm>
                <a:off x="461222" y="6186440"/>
                <a:ext cx="6081469" cy="7034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𝑚𝑈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40CF7A-8A0B-1BF4-D66E-DCEBE0ABB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22" y="6186440"/>
                <a:ext cx="6081469" cy="7034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AD68CF-94F3-E313-7646-1C879E819226}"/>
              </a:ext>
            </a:extLst>
          </p:cNvPr>
          <p:cNvSpPr txBox="1"/>
          <p:nvPr/>
        </p:nvSpPr>
        <p:spPr>
          <a:xfrm>
            <a:off x="311895" y="4567959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 Balance on open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A06860-D0A4-61F1-1745-BFD39ACC97ED}"/>
                  </a:ext>
                </a:extLst>
              </p:cNvPr>
              <p:cNvSpPr txBox="1"/>
              <p:nvPr/>
            </p:nvSpPr>
            <p:spPr>
              <a:xfrm>
                <a:off x="461222" y="5170833"/>
                <a:ext cx="3229377" cy="7034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A06860-D0A4-61F1-1745-BFD39ACC9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22" y="5170833"/>
                <a:ext cx="3229377" cy="7034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15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412EA-A745-70D3-0474-2AA487727866}"/>
              </a:ext>
            </a:extLst>
          </p:cNvPr>
          <p:cNvSpPr txBox="1"/>
          <p:nvPr/>
        </p:nvSpPr>
        <p:spPr>
          <a:xfrm>
            <a:off x="266022" y="4202351"/>
            <a:ext cx="505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Finding Temperature through changes in enthalpy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81E042-8807-3137-65EA-095DFE833F10}"/>
                  </a:ext>
                </a:extLst>
              </p:cNvPr>
              <p:cNvSpPr txBox="1"/>
              <p:nvPr/>
            </p:nvSpPr>
            <p:spPr>
              <a:xfrm>
                <a:off x="143854" y="4665606"/>
                <a:ext cx="8292014" cy="584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𝐼𝐶𝑃𝐻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𝑀𝐶𝑃𝐻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81E042-8807-3137-65EA-095DFE833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54" y="4665606"/>
                <a:ext cx="8292014" cy="5840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CEEFCB-24BC-5835-8EDE-9D11924E9454}"/>
                  </a:ext>
                </a:extLst>
              </p:cNvPr>
              <p:cNvSpPr txBox="1"/>
              <p:nvPr/>
            </p:nvSpPr>
            <p:spPr>
              <a:xfrm>
                <a:off x="266022" y="5521641"/>
                <a:ext cx="220836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CEEFCB-24BC-5835-8EDE-9D11924E9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22" y="5521641"/>
                <a:ext cx="2208361" cy="298415"/>
              </a:xfrm>
              <a:prstGeom prst="rect">
                <a:avLst/>
              </a:prstGeom>
              <a:blipFill>
                <a:blip r:embed="rId3"/>
                <a:stretch>
                  <a:fillRect l="-2210" r="-359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0052EEE-CF46-4C9E-4578-B7DE5C323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95" y="5888734"/>
            <a:ext cx="6206246" cy="31899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EFB473-7DFA-D159-410B-99A987C513D0}"/>
              </a:ext>
            </a:extLst>
          </p:cNvPr>
          <p:cNvSpPr txBox="1"/>
          <p:nvPr/>
        </p:nvSpPr>
        <p:spPr>
          <a:xfrm>
            <a:off x="0" y="161800"/>
            <a:ext cx="558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 Volume and constant Pressure heat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1307D3-3E3A-B6E3-A873-A01592E6C705}"/>
                  </a:ext>
                </a:extLst>
              </p:cNvPr>
              <p:cNvSpPr txBox="1"/>
              <p:nvPr/>
            </p:nvSpPr>
            <p:spPr>
              <a:xfrm>
                <a:off x="149326" y="715798"/>
                <a:ext cx="2470425" cy="1019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1307D3-3E3A-B6E3-A873-A01592E6C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26" y="715798"/>
                <a:ext cx="2470425" cy="10197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2EF994-869A-F335-31D9-F05475A89FFD}"/>
                  </a:ext>
                </a:extLst>
              </p:cNvPr>
              <p:cNvSpPr txBox="1"/>
              <p:nvPr/>
            </p:nvSpPr>
            <p:spPr>
              <a:xfrm>
                <a:off x="3583133" y="664459"/>
                <a:ext cx="2470425" cy="1019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2EF994-869A-F335-31D9-F05475A89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133" y="664459"/>
                <a:ext cx="2470425" cy="10197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37F629-13DA-6B1C-8AB3-F6B81EB3201B}"/>
                  </a:ext>
                </a:extLst>
              </p:cNvPr>
              <p:cNvSpPr txBox="1"/>
              <p:nvPr/>
            </p:nvSpPr>
            <p:spPr>
              <a:xfrm>
                <a:off x="143854" y="2401816"/>
                <a:ext cx="3823996" cy="700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37F629-13DA-6B1C-8AB3-F6B81EB32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54" y="2401816"/>
                <a:ext cx="3823996" cy="700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73F6BA0-964F-4E31-7856-19D6AD89F148}"/>
              </a:ext>
            </a:extLst>
          </p:cNvPr>
          <p:cNvSpPr txBox="1"/>
          <p:nvPr/>
        </p:nvSpPr>
        <p:spPr>
          <a:xfrm>
            <a:off x="143854" y="1931971"/>
            <a:ext cx="44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Dependence on heat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B21679-3447-D9C2-7D1A-32A220A7665C}"/>
                  </a:ext>
                </a:extLst>
              </p:cNvPr>
              <p:cNvSpPr txBox="1"/>
              <p:nvPr/>
            </p:nvSpPr>
            <p:spPr>
              <a:xfrm>
                <a:off x="143854" y="3372772"/>
                <a:ext cx="6042680" cy="876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𝐼𝐶𝑃𝐻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B21679-3447-D9C2-7D1A-32A220A7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54" y="3372772"/>
                <a:ext cx="6042680" cy="8761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45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A83AC6-BD66-38F0-B2F7-C173A4CF5D83}"/>
              </a:ext>
            </a:extLst>
          </p:cNvPr>
          <p:cNvSpPr txBox="1"/>
          <p:nvPr/>
        </p:nvSpPr>
        <p:spPr>
          <a:xfrm>
            <a:off x="160420" y="192505"/>
            <a:ext cx="3493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Equations of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CC31A-91B1-1421-1646-89BBEAA90A1B}"/>
              </a:ext>
            </a:extLst>
          </p:cNvPr>
          <p:cNvSpPr txBox="1"/>
          <p:nvPr/>
        </p:nvSpPr>
        <p:spPr>
          <a:xfrm>
            <a:off x="160420" y="857490"/>
            <a:ext cx="198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Gibbs’ Phase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1BE7B2-672B-52A4-7658-7D9CEACD22F9}"/>
                  </a:ext>
                </a:extLst>
              </p:cNvPr>
              <p:cNvSpPr txBox="1"/>
              <p:nvPr/>
            </p:nvSpPr>
            <p:spPr>
              <a:xfrm>
                <a:off x="449178" y="1254333"/>
                <a:ext cx="17402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DoF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1BE7B2-672B-52A4-7658-7D9CEACD2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78" y="1254333"/>
                <a:ext cx="1740220" cy="276999"/>
              </a:xfrm>
              <a:prstGeom prst="rect">
                <a:avLst/>
              </a:prstGeom>
              <a:blipFill>
                <a:blip r:embed="rId2"/>
                <a:stretch>
                  <a:fillRect l="-3158" r="-280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2ACB007-CB86-E858-CA30-8C85CC6A6203}"/>
              </a:ext>
            </a:extLst>
          </p:cNvPr>
          <p:cNvSpPr txBox="1"/>
          <p:nvPr/>
        </p:nvSpPr>
        <p:spPr>
          <a:xfrm>
            <a:off x="2518611" y="1208166"/>
            <a:ext cx="470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π</a:t>
            </a:r>
            <a:r>
              <a:rPr lang="en-US" dirty="0"/>
              <a:t> = Number of phases, N = number of species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F587D-BEC4-7ACF-22A8-E19AD9C5F7B0}"/>
              </a:ext>
            </a:extLst>
          </p:cNvPr>
          <p:cNvSpPr txBox="1"/>
          <p:nvPr/>
        </p:nvSpPr>
        <p:spPr>
          <a:xfrm>
            <a:off x="160420" y="1549699"/>
            <a:ext cx="157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 Gas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697D7-E6DE-6555-17F4-1EAEA83EB146}"/>
                  </a:ext>
                </a:extLst>
              </p:cNvPr>
              <p:cNvSpPr txBox="1"/>
              <p:nvPr/>
            </p:nvSpPr>
            <p:spPr>
              <a:xfrm>
                <a:off x="289108" y="1900375"/>
                <a:ext cx="14499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697D7-E6DE-6555-17F4-1EAEA83EB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08" y="1900375"/>
                <a:ext cx="144994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FA6052B-B7BB-6C9F-D891-9679438B900D}"/>
              </a:ext>
            </a:extLst>
          </p:cNvPr>
          <p:cNvSpPr txBox="1"/>
          <p:nvPr/>
        </p:nvSpPr>
        <p:spPr>
          <a:xfrm>
            <a:off x="160420" y="2423595"/>
            <a:ext cx="536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Finding Q, W, U, and H for reversible, closed systems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6D8B6A-FB13-53F8-5692-9D4BAB71D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89" y="2873137"/>
            <a:ext cx="7450640" cy="4473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7A9FA8-4164-FCDA-4DA9-8EC729B95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7501745"/>
            <a:ext cx="7620000" cy="453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9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F5A0EF-2DE5-EA1C-36DF-528400788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71" y="298225"/>
            <a:ext cx="2084934" cy="14771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3A66BD-39E7-C39B-5050-F7E87606AFA5}"/>
                  </a:ext>
                </a:extLst>
              </p:cNvPr>
              <p:cNvSpPr txBox="1"/>
              <p:nvPr/>
            </p:nvSpPr>
            <p:spPr>
              <a:xfrm>
                <a:off x="4511760" y="590210"/>
                <a:ext cx="1124347" cy="893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3A66BD-39E7-C39B-5050-F7E87606A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760" y="590210"/>
                <a:ext cx="1124347" cy="893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D6499CB-6D9A-A494-9BA0-22BC4FE194E4}"/>
              </a:ext>
            </a:extLst>
          </p:cNvPr>
          <p:cNvSpPr txBox="1"/>
          <p:nvPr/>
        </p:nvSpPr>
        <p:spPr>
          <a:xfrm>
            <a:off x="121553" y="1925053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Real Gasses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387EF2-D718-F462-865D-225BF7993F0C}"/>
                  </a:ext>
                </a:extLst>
              </p:cNvPr>
              <p:cNvSpPr txBox="1"/>
              <p:nvPr/>
            </p:nvSpPr>
            <p:spPr>
              <a:xfrm>
                <a:off x="517238" y="2536446"/>
                <a:ext cx="1045799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387EF2-D718-F462-865D-225BF7993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8" y="2536446"/>
                <a:ext cx="1045799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4E3EC90-4AD1-EC3C-04C5-C6AEB1FD8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407" y="4952874"/>
            <a:ext cx="3400900" cy="35914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4FD727-3D92-176D-0DD5-789A70C2A7B7}"/>
              </a:ext>
            </a:extLst>
          </p:cNvPr>
          <p:cNvSpPr txBox="1"/>
          <p:nvPr/>
        </p:nvSpPr>
        <p:spPr>
          <a:xfrm>
            <a:off x="155695" y="5427271"/>
            <a:ext cx="332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Van der Waals Equation of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39F1EA-C970-DFBB-2E71-4D3F73E0661F}"/>
              </a:ext>
            </a:extLst>
          </p:cNvPr>
          <p:cNvSpPr txBox="1"/>
          <p:nvPr/>
        </p:nvSpPr>
        <p:spPr>
          <a:xfrm>
            <a:off x="128506" y="3377645"/>
            <a:ext cx="16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Virial equation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EBA860-8C8C-AFD6-E16C-2ED23DB53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695" y="3824951"/>
            <a:ext cx="3827110" cy="10415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A0DFCB-6FE9-F5B2-7482-4F73E31943CE}"/>
                  </a:ext>
                </a:extLst>
              </p:cNvPr>
              <p:cNvSpPr txBox="1"/>
              <p:nvPr/>
            </p:nvSpPr>
            <p:spPr>
              <a:xfrm>
                <a:off x="517238" y="5750264"/>
                <a:ext cx="2120581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A0DFCB-6FE9-F5B2-7482-4F73E3194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8" y="5750264"/>
                <a:ext cx="2120581" cy="691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AAD64645-B5C8-06D5-3BFB-03D7A97196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493" y="6916132"/>
            <a:ext cx="4471043" cy="1477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356728-E566-5206-6018-1BEA8D9CC03E}"/>
              </a:ext>
            </a:extLst>
          </p:cNvPr>
          <p:cNvSpPr txBox="1"/>
          <p:nvPr/>
        </p:nvSpPr>
        <p:spPr>
          <a:xfrm>
            <a:off x="155695" y="4952874"/>
            <a:ext cx="3433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Cubic Equations of state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A1D8C0D-440D-5974-D0FF-AB6CE8CA39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8746006"/>
            <a:ext cx="8686800" cy="339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1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087752-0458-254A-5010-628CD04C9D67}"/>
              </a:ext>
            </a:extLst>
          </p:cNvPr>
          <p:cNvSpPr txBox="1"/>
          <p:nvPr/>
        </p:nvSpPr>
        <p:spPr>
          <a:xfrm>
            <a:off x="0" y="0"/>
            <a:ext cx="28584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Pitzer Correlations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Compressibility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virial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4A00B4-2F82-F558-E436-DA37A15B28C8}"/>
                  </a:ext>
                </a:extLst>
              </p:cNvPr>
              <p:cNvSpPr txBox="1"/>
              <p:nvPr/>
            </p:nvSpPr>
            <p:spPr>
              <a:xfrm>
                <a:off x="644599" y="669979"/>
                <a:ext cx="1438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4A00B4-2F82-F558-E436-DA37A15B2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99" y="669979"/>
                <a:ext cx="1438727" cy="276999"/>
              </a:xfrm>
              <a:prstGeom prst="rect">
                <a:avLst/>
              </a:prstGeom>
              <a:blipFill>
                <a:blip r:embed="rId2"/>
                <a:stretch>
                  <a:fillRect l="-3814" t="-4444" r="-169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323EB3-0261-1842-5866-3C34CF97BD08}"/>
                  </a:ext>
                </a:extLst>
              </p:cNvPr>
              <p:cNvSpPr txBox="1"/>
              <p:nvPr/>
            </p:nvSpPr>
            <p:spPr>
              <a:xfrm>
                <a:off x="2477464" y="473482"/>
                <a:ext cx="49323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find the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, use the tables in appendix 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𝑛𝑒𝑒𝑑𝑒𝑑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323EB3-0261-1842-5866-3C34CF97B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464" y="473482"/>
                <a:ext cx="4932329" cy="646331"/>
              </a:xfrm>
              <a:prstGeom prst="rect">
                <a:avLst/>
              </a:prstGeom>
              <a:blipFill>
                <a:blip r:embed="rId3"/>
                <a:stretch>
                  <a:fillRect l="-988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F7E4F8-5DD5-DF67-15FB-97853C5B37DE}"/>
                  </a:ext>
                </a:extLst>
              </p:cNvPr>
              <p:cNvSpPr txBox="1"/>
              <p:nvPr/>
            </p:nvSpPr>
            <p:spPr>
              <a:xfrm>
                <a:off x="585528" y="1964584"/>
                <a:ext cx="2418098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F7E4F8-5DD5-DF67-15FB-97853C5B3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28" y="1964584"/>
                <a:ext cx="2418098" cy="563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FE1555-E985-C542-6244-050DA047FE0E}"/>
                  </a:ext>
                </a:extLst>
              </p:cNvPr>
              <p:cNvSpPr txBox="1"/>
              <p:nvPr/>
            </p:nvSpPr>
            <p:spPr>
              <a:xfrm>
                <a:off x="788820" y="2702928"/>
                <a:ext cx="2011513" cy="578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=0.083−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0.422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1.6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FE1555-E985-C542-6244-050DA047F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20" y="2702928"/>
                <a:ext cx="2011513" cy="578300"/>
              </a:xfrm>
              <a:prstGeom prst="rect">
                <a:avLst/>
              </a:prstGeom>
              <a:blipFill>
                <a:blip r:embed="rId5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288F16-59B6-D157-F72D-E81B37EE12A1}"/>
                  </a:ext>
                </a:extLst>
              </p:cNvPr>
              <p:cNvSpPr txBox="1"/>
              <p:nvPr/>
            </p:nvSpPr>
            <p:spPr>
              <a:xfrm>
                <a:off x="3003626" y="2706647"/>
                <a:ext cx="2006575" cy="574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=0.139−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0.172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4.2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288F16-59B6-D157-F72D-E81B37EE1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26" y="2706647"/>
                <a:ext cx="2006575" cy="574581"/>
              </a:xfrm>
              <a:prstGeom prst="rect">
                <a:avLst/>
              </a:prstGeom>
              <a:blipFill>
                <a:blip r:embed="rId6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C7F0EC3-9D9C-7E2C-E764-504A55914C7A}"/>
              </a:ext>
            </a:extLst>
          </p:cNvPr>
          <p:cNvSpPr txBox="1"/>
          <p:nvPr/>
        </p:nvSpPr>
        <p:spPr>
          <a:xfrm>
            <a:off x="5213494" y="1789792"/>
            <a:ext cx="3207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Pitzer correlation for the second virial coefficient can only be used if inside the dotted line in on the figure below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A3FA39-2D13-583D-57A7-C9D96C1D92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4159" y="3534359"/>
            <a:ext cx="5058481" cy="3734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FA699A-F39B-D3A5-FC5C-B6A156BA14D6}"/>
                  </a:ext>
                </a:extLst>
              </p:cNvPr>
              <p:cNvSpPr txBox="1"/>
              <p:nvPr/>
            </p:nvSpPr>
            <p:spPr>
              <a:xfrm>
                <a:off x="265681" y="1119813"/>
                <a:ext cx="8155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Note: Ideal gas law is acceptable to use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is between 0.98 and 1.02 (2% error)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FA699A-F39B-D3A5-FC5C-B6A156BA1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81" y="1119813"/>
                <a:ext cx="8155438" cy="369332"/>
              </a:xfrm>
              <a:prstGeom prst="rect">
                <a:avLst/>
              </a:prstGeom>
              <a:blipFill>
                <a:blip r:embed="rId8"/>
                <a:stretch>
                  <a:fillRect l="-673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5323C85-970E-4D1E-FCF6-617E988899A0}"/>
              </a:ext>
            </a:extLst>
          </p:cNvPr>
          <p:cNvSpPr txBox="1"/>
          <p:nvPr/>
        </p:nvSpPr>
        <p:spPr>
          <a:xfrm>
            <a:off x="26712" y="8499344"/>
            <a:ext cx="41132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Generalized correlations for liquids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Rackett 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parameter corresponding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density with the chart to get other info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AAA76C-566E-E879-FD64-E667DDF9384B}"/>
                  </a:ext>
                </a:extLst>
              </p:cNvPr>
              <p:cNvSpPr txBox="1"/>
              <p:nvPr/>
            </p:nvSpPr>
            <p:spPr>
              <a:xfrm>
                <a:off x="396870" y="9187884"/>
                <a:ext cx="1947115" cy="4721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sup>
                          </m:sSup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AAA76C-566E-E879-FD64-E667DDF93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0" y="9187884"/>
                <a:ext cx="1947115" cy="4721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8E2196-4DC6-E9A8-D8EE-5A96876BFB29}"/>
                  </a:ext>
                </a:extLst>
              </p:cNvPr>
              <p:cNvSpPr txBox="1"/>
              <p:nvPr/>
            </p:nvSpPr>
            <p:spPr>
              <a:xfrm>
                <a:off x="394930" y="9930505"/>
                <a:ext cx="2118258" cy="6133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sup>
                          </m:sSup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8E2196-4DC6-E9A8-D8EE-5A96876BF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30" y="9930505"/>
                <a:ext cx="2118258" cy="6133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5CC432F-D53F-0E6F-5A83-4D7E5092B10F}"/>
              </a:ext>
            </a:extLst>
          </p:cNvPr>
          <p:cNvSpPr txBox="1"/>
          <p:nvPr/>
        </p:nvSpPr>
        <p:spPr>
          <a:xfrm>
            <a:off x="2531378" y="9313861"/>
            <a:ext cx="1586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For saturated liquids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276A83-B3C9-A87D-49AE-140369A45C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21896" y="8991630"/>
            <a:ext cx="4556234" cy="29606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198E13-8F02-1402-95D8-B3ABD995CB01}"/>
                  </a:ext>
                </a:extLst>
              </p:cNvPr>
              <p:cNvSpPr txBox="1"/>
              <p:nvPr/>
            </p:nvSpPr>
            <p:spPr>
              <a:xfrm>
                <a:off x="644599" y="11361666"/>
                <a:ext cx="63209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198E13-8F02-1402-95D8-B3ABD995C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99" y="11361666"/>
                <a:ext cx="632096" cy="5204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18911F-4A42-3F16-8FCD-693058E764F2}"/>
                  </a:ext>
                </a:extLst>
              </p:cNvPr>
              <p:cNvSpPr txBox="1"/>
              <p:nvPr/>
            </p:nvSpPr>
            <p:spPr>
              <a:xfrm>
                <a:off x="1614459" y="11363018"/>
                <a:ext cx="1968751" cy="5654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18911F-4A42-3F16-8FCD-693058E76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459" y="11363018"/>
                <a:ext cx="1968751" cy="56541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B3BEB83-62DE-E03F-B6A7-93FE09ACE2EC}"/>
              </a:ext>
            </a:extLst>
          </p:cNvPr>
          <p:cNvSpPr txBox="1"/>
          <p:nvPr/>
        </p:nvSpPr>
        <p:spPr>
          <a:xfrm>
            <a:off x="26712" y="7409334"/>
            <a:ext cx="3852530" cy="949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in states for liquids based on isothermal compressibility and volume expansivity: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017B4-142C-B013-028B-DEA8D1C216B6}"/>
                  </a:ext>
                </a:extLst>
              </p:cNvPr>
              <p:cNvSpPr txBox="1"/>
              <p:nvPr/>
            </p:nvSpPr>
            <p:spPr>
              <a:xfrm>
                <a:off x="3732285" y="7636128"/>
                <a:ext cx="1730025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017B4-142C-B013-028B-DEA8D1C21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285" y="7636128"/>
                <a:ext cx="1730025" cy="52597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6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07CA4-31E0-42C7-9D85-A69253946193}"/>
              </a:ext>
            </a:extLst>
          </p:cNvPr>
          <p:cNvSpPr txBox="1"/>
          <p:nvPr/>
        </p:nvSpPr>
        <p:spPr>
          <a:xfrm>
            <a:off x="160421" y="256674"/>
            <a:ext cx="1372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Entropy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2294F-F769-BD5F-9382-42A4AFA274DD}"/>
              </a:ext>
            </a:extLst>
          </p:cNvPr>
          <p:cNvSpPr txBox="1"/>
          <p:nvPr/>
        </p:nvSpPr>
        <p:spPr>
          <a:xfrm>
            <a:off x="160421" y="898358"/>
            <a:ext cx="4841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law: energy has different amounts of quality</a:t>
            </a:r>
          </a:p>
          <a:p>
            <a:r>
              <a:rPr lang="en-US" dirty="0"/>
              <a:t>	EX: Work is more useful than heat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E77F1-B621-D94B-7C8D-196C9DC06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3153"/>
            <a:ext cx="8686800" cy="5396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0AC620-26FA-6021-4230-2C367DACC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1" y="7177963"/>
            <a:ext cx="2086266" cy="552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43EA9D-B100-F7F9-96AC-591E68405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21" y="7699498"/>
            <a:ext cx="4841967" cy="14039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371C80-D6A5-0BD5-F2A9-A674CC07D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532" y="7942758"/>
            <a:ext cx="3534268" cy="3943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31B680-88D2-4E07-769C-4625843E85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529" y="9914708"/>
            <a:ext cx="2076740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3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0DD984-579E-4E6A-4A06-E8BBF9A97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23" y="328371"/>
            <a:ext cx="1866243" cy="6822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5912DA-0813-AE7B-84F4-A49E73712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23" y="1652700"/>
            <a:ext cx="2755457" cy="8580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88E2B4-A0E8-3071-B359-961095FC779C}"/>
              </a:ext>
            </a:extLst>
          </p:cNvPr>
          <p:cNvSpPr txBox="1"/>
          <p:nvPr/>
        </p:nvSpPr>
        <p:spPr>
          <a:xfrm>
            <a:off x="368968" y="1283368"/>
            <a:ext cx="356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in entropy of an ideal gas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797290-F08F-6D6E-F99A-F83D5130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23" y="2969218"/>
            <a:ext cx="4874762" cy="8580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C9AF64-BC94-0712-01CD-679D66EF98D0}"/>
              </a:ext>
            </a:extLst>
          </p:cNvPr>
          <p:cNvSpPr txBox="1"/>
          <p:nvPr/>
        </p:nvSpPr>
        <p:spPr>
          <a:xfrm>
            <a:off x="368967" y="2695424"/>
            <a:ext cx="55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in entropy of an ideal gas in an open system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691381-0346-1BCE-00B0-A69CB1C20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23" y="4023779"/>
            <a:ext cx="4748815" cy="8522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EADB06-644A-6B01-6F97-CA15CE6C30E7}"/>
              </a:ext>
            </a:extLst>
          </p:cNvPr>
          <p:cNvSpPr txBox="1"/>
          <p:nvPr/>
        </p:nvSpPr>
        <p:spPr>
          <a:xfrm>
            <a:off x="368967" y="5213684"/>
            <a:ext cx="171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Chapter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01F734-EB72-7DED-A7BE-E3652E6B5A05}"/>
              </a:ext>
            </a:extLst>
          </p:cNvPr>
          <p:cNvSpPr txBox="1"/>
          <p:nvPr/>
        </p:nvSpPr>
        <p:spPr>
          <a:xfrm>
            <a:off x="532823" y="5887706"/>
            <a:ext cx="171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Energy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00FAB8-D2FE-365D-CF84-D8E9C16DCA65}"/>
              </a:ext>
            </a:extLst>
          </p:cNvPr>
          <p:cNvSpPr txBox="1"/>
          <p:nvPr/>
        </p:nvSpPr>
        <p:spPr>
          <a:xfrm>
            <a:off x="532823" y="6563945"/>
            <a:ext cx="171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Enthalpy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D7DB2D-5832-CEDA-393C-68287BCFE1B2}"/>
              </a:ext>
            </a:extLst>
          </p:cNvPr>
          <p:cNvSpPr txBox="1"/>
          <p:nvPr/>
        </p:nvSpPr>
        <p:spPr>
          <a:xfrm>
            <a:off x="528516" y="7372122"/>
            <a:ext cx="22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Gibbs Free Energy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06488D-DC8F-1E7F-8EAD-BBB91D077C9E}"/>
              </a:ext>
            </a:extLst>
          </p:cNvPr>
          <p:cNvSpPr txBox="1"/>
          <p:nvPr/>
        </p:nvSpPr>
        <p:spPr>
          <a:xfrm>
            <a:off x="581912" y="8225215"/>
            <a:ext cx="253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Helmholtz Free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211A58-5C19-4FF3-691C-A9F186946F0B}"/>
                  </a:ext>
                </a:extLst>
              </p:cNvPr>
              <p:cNvSpPr txBox="1"/>
              <p:nvPr/>
            </p:nvSpPr>
            <p:spPr>
              <a:xfrm>
                <a:off x="581913" y="6177607"/>
                <a:ext cx="23253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𝑃𝑑𝑉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211A58-5C19-4FF3-691C-A9F186946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13" y="6177607"/>
                <a:ext cx="2325317" cy="369332"/>
              </a:xfrm>
              <a:prstGeom prst="rect">
                <a:avLst/>
              </a:prstGeom>
              <a:blipFill>
                <a:blip r:embed="rId6"/>
                <a:stretch>
                  <a:fillRect l="-2880" r="-2356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69A301-268C-3E8C-AC08-E8E119427BC5}"/>
                  </a:ext>
                </a:extLst>
              </p:cNvPr>
              <p:cNvSpPr txBox="1"/>
              <p:nvPr/>
            </p:nvSpPr>
            <p:spPr>
              <a:xfrm>
                <a:off x="581913" y="6950283"/>
                <a:ext cx="23389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𝑉𝑑𝑃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69A301-268C-3E8C-AC08-E8E119427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13" y="6950283"/>
                <a:ext cx="2338910" cy="369332"/>
              </a:xfrm>
              <a:prstGeom prst="rect">
                <a:avLst/>
              </a:prstGeom>
              <a:blipFill>
                <a:blip r:embed="rId7"/>
                <a:stretch>
                  <a:fillRect l="-2865" r="-2344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C3C62EB-1A3B-F893-276C-FAC6711A86B9}"/>
                  </a:ext>
                </a:extLst>
              </p:cNvPr>
              <p:cNvSpPr txBox="1"/>
              <p:nvPr/>
            </p:nvSpPr>
            <p:spPr>
              <a:xfrm>
                <a:off x="608818" y="7759077"/>
                <a:ext cx="23136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𝑉𝑑𝑃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𝑆𝑑𝑇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C3C62EB-1A3B-F893-276C-FAC6711A8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18" y="7759077"/>
                <a:ext cx="2313647" cy="369332"/>
              </a:xfrm>
              <a:prstGeom prst="rect">
                <a:avLst/>
              </a:prstGeom>
              <a:blipFill>
                <a:blip r:embed="rId8"/>
                <a:stretch>
                  <a:fillRect l="-2902" r="-263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B92FB3-5601-CDFB-B9E5-9FEE2F198A02}"/>
                  </a:ext>
                </a:extLst>
              </p:cNvPr>
              <p:cNvSpPr txBox="1"/>
              <p:nvPr/>
            </p:nvSpPr>
            <p:spPr>
              <a:xfrm>
                <a:off x="528516" y="8612170"/>
                <a:ext cx="25362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𝑆𝑑𝑇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B92FB3-5601-CDFB-B9E5-9FEE2F198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16" y="8612170"/>
                <a:ext cx="2536207" cy="369332"/>
              </a:xfrm>
              <a:prstGeom prst="rect">
                <a:avLst/>
              </a:prstGeom>
              <a:blipFill>
                <a:blip r:embed="rId9"/>
                <a:stretch>
                  <a:fillRect l="-2644" r="-240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C1EDF258-4722-F8DB-C04D-6CE327C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359" y="6793808"/>
            <a:ext cx="1866243" cy="68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AB32AA-B988-8204-C6E6-356E7E36CAB0}"/>
                  </a:ext>
                </a:extLst>
              </p:cNvPr>
              <p:cNvSpPr txBox="1"/>
              <p:nvPr/>
            </p:nvSpPr>
            <p:spPr>
              <a:xfrm>
                <a:off x="625492" y="1063062"/>
                <a:ext cx="23253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𝑃𝑑𝑉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AB32AA-B988-8204-C6E6-356E7E36C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92" y="1063062"/>
                <a:ext cx="2325317" cy="369332"/>
              </a:xfrm>
              <a:prstGeom prst="rect">
                <a:avLst/>
              </a:prstGeom>
              <a:blipFill>
                <a:blip r:embed="rId2"/>
                <a:stretch>
                  <a:fillRect l="-2887" r="-2625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DB6F0D-C533-F131-8D69-2580EC9184FD}"/>
              </a:ext>
            </a:extLst>
          </p:cNvPr>
          <p:cNvCxnSpPr>
            <a:stCxn id="2" idx="2"/>
          </p:cNvCxnSpPr>
          <p:nvPr/>
        </p:nvCxnSpPr>
        <p:spPr>
          <a:xfrm flipH="1">
            <a:off x="877769" y="1432394"/>
            <a:ext cx="910382" cy="4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A7D757-FE36-017E-D7B4-35EF70EBDA01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788151" y="1432394"/>
            <a:ext cx="806123" cy="4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F27B51-EBB1-7409-1D94-ED7CB72F8C39}"/>
                  </a:ext>
                </a:extLst>
              </p:cNvPr>
              <p:cNvSpPr txBox="1"/>
              <p:nvPr/>
            </p:nvSpPr>
            <p:spPr>
              <a:xfrm>
                <a:off x="223744" y="1927940"/>
                <a:ext cx="1308050" cy="871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F27B51-EBB1-7409-1D94-ED7CB72F8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44" y="1927940"/>
                <a:ext cx="1308050" cy="871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9562EB-A3DF-1E65-3990-D0CE916F5A5F}"/>
                  </a:ext>
                </a:extLst>
              </p:cNvPr>
              <p:cNvSpPr txBox="1"/>
              <p:nvPr/>
            </p:nvSpPr>
            <p:spPr>
              <a:xfrm>
                <a:off x="1833681" y="1927812"/>
                <a:ext cx="1521186" cy="87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9562EB-A3DF-1E65-3990-D0CE916F5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681" y="1927812"/>
                <a:ext cx="1521186" cy="8722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826423-23BA-A232-8133-B8908A7244B4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9384" y="2799910"/>
            <a:ext cx="908766" cy="4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E8A9B8-E3D1-2FFE-4782-B579EAF7D0A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788150" y="2800038"/>
            <a:ext cx="806124" cy="495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119979-DCF3-5746-89EA-B08833DD4FF7}"/>
                  </a:ext>
                </a:extLst>
              </p:cNvPr>
              <p:cNvSpPr txBox="1"/>
              <p:nvPr/>
            </p:nvSpPr>
            <p:spPr>
              <a:xfrm>
                <a:off x="763478" y="3295456"/>
                <a:ext cx="2049344" cy="87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119979-DCF3-5746-89EA-B08833DD4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78" y="3295456"/>
                <a:ext cx="2049344" cy="8722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7A90AD1-640C-8586-7667-CF5E6DB4CCCF}"/>
              </a:ext>
            </a:extLst>
          </p:cNvPr>
          <p:cNvSpPr txBox="1"/>
          <p:nvPr/>
        </p:nvSpPr>
        <p:spPr>
          <a:xfrm>
            <a:off x="932050" y="686254"/>
            <a:ext cx="171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Energy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439602-FABA-23DE-5D20-1F7370BF7C40}"/>
              </a:ext>
            </a:extLst>
          </p:cNvPr>
          <p:cNvSpPr txBox="1"/>
          <p:nvPr/>
        </p:nvSpPr>
        <p:spPr>
          <a:xfrm>
            <a:off x="385012" y="224589"/>
            <a:ext cx="2793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Maxwell’s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7054F5-3595-2F73-C62D-852DCA9DAB98}"/>
                  </a:ext>
                </a:extLst>
              </p:cNvPr>
              <p:cNvSpPr txBox="1"/>
              <p:nvPr/>
            </p:nvSpPr>
            <p:spPr>
              <a:xfrm>
                <a:off x="4666109" y="1070538"/>
                <a:ext cx="23389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𝑉𝑑𝑃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7054F5-3595-2F73-C62D-852DCA9DA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109" y="1070538"/>
                <a:ext cx="2338910" cy="369332"/>
              </a:xfrm>
              <a:prstGeom prst="rect">
                <a:avLst/>
              </a:prstGeom>
              <a:blipFill>
                <a:blip r:embed="rId6"/>
                <a:stretch>
                  <a:fillRect l="-2865" r="-23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FEB6A02-7016-8DCA-92CC-FC159AE184B4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4970749" y="1439870"/>
            <a:ext cx="864815" cy="4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D04B34-B14E-10D9-9E07-ACA11E74783E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5835564" y="1439870"/>
            <a:ext cx="855840" cy="495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D3D1D3-3AEA-6355-180F-0EA2D953E5F6}"/>
                  </a:ext>
                </a:extLst>
              </p:cNvPr>
              <p:cNvSpPr txBox="1"/>
              <p:nvPr/>
            </p:nvSpPr>
            <p:spPr>
              <a:xfrm>
                <a:off x="4309574" y="1935416"/>
                <a:ext cx="1322350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D3D1D3-3AEA-6355-180F-0EA2D953E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574" y="1935416"/>
                <a:ext cx="1322350" cy="8698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61CEA7C-6643-0FFC-D92D-ED016A8A857C}"/>
                  </a:ext>
                </a:extLst>
              </p:cNvPr>
              <p:cNvSpPr txBox="1"/>
              <p:nvPr/>
            </p:nvSpPr>
            <p:spPr>
              <a:xfrm>
                <a:off x="6035583" y="1935288"/>
                <a:ext cx="1311641" cy="87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61CEA7C-6643-0FFC-D92D-ED016A8A8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83" y="1935288"/>
                <a:ext cx="1311641" cy="8722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2B43F9-9BE6-0CFB-E101-C38D322E0423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>
            <a:off x="4970749" y="2805270"/>
            <a:ext cx="931540" cy="598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370628-B897-DA1B-30DD-54AD6B8105B3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 flipH="1">
            <a:off x="5902289" y="2807514"/>
            <a:ext cx="789115" cy="596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6A4FA3-806F-4A69-F0B7-065A57F10094}"/>
                  </a:ext>
                </a:extLst>
              </p:cNvPr>
              <p:cNvSpPr txBox="1"/>
              <p:nvPr/>
            </p:nvSpPr>
            <p:spPr>
              <a:xfrm>
                <a:off x="5017880" y="3404027"/>
                <a:ext cx="1768818" cy="87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6A4FA3-806F-4A69-F0B7-065A57F10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880" y="3404027"/>
                <a:ext cx="1768818" cy="8722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913456F8-B341-C036-FE8A-A04409C6C053}"/>
              </a:ext>
            </a:extLst>
          </p:cNvPr>
          <p:cNvSpPr txBox="1"/>
          <p:nvPr/>
        </p:nvSpPr>
        <p:spPr>
          <a:xfrm>
            <a:off x="5017880" y="693730"/>
            <a:ext cx="171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Enthalpy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14C9E3-5AA0-6CCB-CF2C-121B0AFE44BD}"/>
                  </a:ext>
                </a:extLst>
              </p:cNvPr>
              <p:cNvSpPr txBox="1"/>
              <p:nvPr/>
            </p:nvSpPr>
            <p:spPr>
              <a:xfrm>
                <a:off x="580279" y="4798642"/>
                <a:ext cx="23136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𝑉𝑑𝑃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𝑆𝑑𝑇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14C9E3-5AA0-6CCB-CF2C-121B0AFE4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79" y="4798642"/>
                <a:ext cx="2313647" cy="369332"/>
              </a:xfrm>
              <a:prstGeom prst="rect">
                <a:avLst/>
              </a:prstGeom>
              <a:blipFill>
                <a:blip r:embed="rId10"/>
                <a:stretch>
                  <a:fillRect l="-2895" r="-2368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1516B8B-5C6A-ACA3-FE87-F19EEE6376F3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 flipH="1">
            <a:off x="880495" y="5167974"/>
            <a:ext cx="856608" cy="4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00EDA03-46A0-35AE-7468-C122271A7049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>
            <a:off x="1737103" y="5167974"/>
            <a:ext cx="818872" cy="495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0A5E3E-76C5-F4AA-F1A9-D4D7480594B0}"/>
                  </a:ext>
                </a:extLst>
              </p:cNvPr>
              <p:cNvSpPr txBox="1"/>
              <p:nvPr/>
            </p:nvSpPr>
            <p:spPr>
              <a:xfrm>
                <a:off x="223744" y="5663520"/>
                <a:ext cx="1313501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0A5E3E-76C5-F4AA-F1A9-D4D748059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44" y="5663520"/>
                <a:ext cx="1313501" cy="8698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203AA4-E4A6-60B5-3EA7-36BADE446790}"/>
                  </a:ext>
                </a:extLst>
              </p:cNvPr>
              <p:cNvSpPr txBox="1"/>
              <p:nvPr/>
            </p:nvSpPr>
            <p:spPr>
              <a:xfrm>
                <a:off x="1803140" y="5663392"/>
                <a:ext cx="1505669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203AA4-E4A6-60B5-3EA7-36BADE446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140" y="5663392"/>
                <a:ext cx="1505669" cy="8698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6FBF7B8-93A5-0C49-2CFF-64142DC00CB7}"/>
              </a:ext>
            </a:extLst>
          </p:cNvPr>
          <p:cNvCxnSpPr>
            <a:cxnSpLocks/>
            <a:stCxn id="52" idx="2"/>
            <a:endCxn id="56" idx="0"/>
          </p:cNvCxnSpPr>
          <p:nvPr/>
        </p:nvCxnSpPr>
        <p:spPr>
          <a:xfrm>
            <a:off x="880495" y="6533374"/>
            <a:ext cx="941030" cy="598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33CB585-624F-327A-E94B-FF7A32D7FC59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1821525" y="6533246"/>
            <a:ext cx="734450" cy="598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537947F-C0B9-D640-31C7-B1DB00B26D40}"/>
                  </a:ext>
                </a:extLst>
              </p:cNvPr>
              <p:cNvSpPr txBox="1"/>
              <p:nvPr/>
            </p:nvSpPr>
            <p:spPr>
              <a:xfrm>
                <a:off x="784863" y="7132131"/>
                <a:ext cx="2073324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537947F-C0B9-D640-31C7-B1DB00B26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3" y="7132131"/>
                <a:ext cx="2073324" cy="8698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3D803269-6BE5-1364-A3F2-1D2D636A2F87}"/>
              </a:ext>
            </a:extLst>
          </p:cNvPr>
          <p:cNvSpPr txBox="1"/>
          <p:nvPr/>
        </p:nvSpPr>
        <p:spPr>
          <a:xfrm>
            <a:off x="658530" y="4421834"/>
            <a:ext cx="224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Gibbs Free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C380C86-FF06-0BFE-7FF5-C879D2AA49BC}"/>
                  </a:ext>
                </a:extLst>
              </p:cNvPr>
              <p:cNvSpPr txBox="1"/>
              <p:nvPr/>
            </p:nvSpPr>
            <p:spPr>
              <a:xfrm>
                <a:off x="4524772" y="4778025"/>
                <a:ext cx="25362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𝑆𝑑𝑇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C380C86-FF06-0BFE-7FF5-C879D2AA4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772" y="4778025"/>
                <a:ext cx="2536207" cy="369332"/>
              </a:xfrm>
              <a:prstGeom prst="rect">
                <a:avLst/>
              </a:prstGeom>
              <a:blipFill>
                <a:blip r:embed="rId14"/>
                <a:stretch>
                  <a:fillRect l="-2644" r="-240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A9390FF-54F3-741F-55F2-DAC9E3571ECA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 flipH="1">
            <a:off x="4951473" y="5147357"/>
            <a:ext cx="841403" cy="516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AA0A2B4-9700-70E2-9B1B-FD62421B5B24}"/>
              </a:ext>
            </a:extLst>
          </p:cNvPr>
          <p:cNvCxnSpPr>
            <a:cxnSpLocks/>
            <a:stCxn id="62" idx="2"/>
            <a:endCxn id="66" idx="0"/>
          </p:cNvCxnSpPr>
          <p:nvPr/>
        </p:nvCxnSpPr>
        <p:spPr>
          <a:xfrm>
            <a:off x="5792876" y="5147357"/>
            <a:ext cx="907052" cy="516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1A815A8-EEAC-3DC6-B9C5-5525B4CB9D3D}"/>
                  </a:ext>
                </a:extLst>
              </p:cNvPr>
              <p:cNvSpPr txBox="1"/>
              <p:nvPr/>
            </p:nvSpPr>
            <p:spPr>
              <a:xfrm>
                <a:off x="4184724" y="5663520"/>
                <a:ext cx="1533497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1A815A8-EEAC-3DC6-B9C5-5525B4CB9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724" y="5663520"/>
                <a:ext cx="1533497" cy="8698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255B705-DE85-3FEC-20F4-EE44352C038D}"/>
                  </a:ext>
                </a:extLst>
              </p:cNvPr>
              <p:cNvSpPr txBox="1"/>
              <p:nvPr/>
            </p:nvSpPr>
            <p:spPr>
              <a:xfrm>
                <a:off x="5923721" y="5663392"/>
                <a:ext cx="1552413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255B705-DE85-3FEC-20F4-EE44352C0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21" y="5663392"/>
                <a:ext cx="1552413" cy="8698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D0C0F27-36C4-588C-ACB5-710B62F92776}"/>
              </a:ext>
            </a:extLst>
          </p:cNvPr>
          <p:cNvCxnSpPr>
            <a:cxnSpLocks/>
            <a:stCxn id="65" idx="2"/>
            <a:endCxn id="69" idx="0"/>
          </p:cNvCxnSpPr>
          <p:nvPr/>
        </p:nvCxnSpPr>
        <p:spPr>
          <a:xfrm>
            <a:off x="4951473" y="6533374"/>
            <a:ext cx="869230" cy="605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32EB41-DD3B-4ACE-26B4-59A48951B13E}"/>
              </a:ext>
            </a:extLst>
          </p:cNvPr>
          <p:cNvCxnSpPr>
            <a:cxnSpLocks/>
            <a:stCxn id="66" idx="2"/>
            <a:endCxn id="69" idx="0"/>
          </p:cNvCxnSpPr>
          <p:nvPr/>
        </p:nvCxnSpPr>
        <p:spPr>
          <a:xfrm flipH="1">
            <a:off x="5820703" y="6533246"/>
            <a:ext cx="879225" cy="605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9971FAB-6220-F270-B3FF-03F83ACCFDEA}"/>
                  </a:ext>
                </a:extLst>
              </p:cNvPr>
              <p:cNvSpPr txBox="1"/>
              <p:nvPr/>
            </p:nvSpPr>
            <p:spPr>
              <a:xfrm>
                <a:off x="4643778" y="7138928"/>
                <a:ext cx="2353850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9971FAB-6220-F270-B3FF-03F83ACCF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778" y="7138928"/>
                <a:ext cx="2353850" cy="8698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10BD3BA6-518E-DFBD-1ED5-954CC4EF831B}"/>
              </a:ext>
            </a:extLst>
          </p:cNvPr>
          <p:cNvSpPr txBox="1"/>
          <p:nvPr/>
        </p:nvSpPr>
        <p:spPr>
          <a:xfrm>
            <a:off x="4577149" y="4421834"/>
            <a:ext cx="26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Helmholtz Free Energy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D433C0-B335-E606-791B-5B2E67AA81A5}"/>
              </a:ext>
            </a:extLst>
          </p:cNvPr>
          <p:cNvSpPr txBox="1"/>
          <p:nvPr/>
        </p:nvSpPr>
        <p:spPr>
          <a:xfrm>
            <a:off x="187046" y="8139077"/>
            <a:ext cx="4337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Other Relations to keep in mind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448152C-8B09-16AE-00E1-613120C69A2F}"/>
                  </a:ext>
                </a:extLst>
              </p:cNvPr>
              <p:cNvSpPr txBox="1"/>
              <p:nvPr/>
            </p:nvSpPr>
            <p:spPr>
              <a:xfrm>
                <a:off x="156966" y="8611671"/>
                <a:ext cx="1550168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448152C-8B09-16AE-00E1-613120C69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66" y="8611671"/>
                <a:ext cx="1550168" cy="8698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8A93C38-1C94-EF1E-01FC-23505B84D9C0}"/>
                  </a:ext>
                </a:extLst>
              </p:cNvPr>
              <p:cNvSpPr txBox="1"/>
              <p:nvPr/>
            </p:nvSpPr>
            <p:spPr>
              <a:xfrm>
                <a:off x="1622930" y="8600742"/>
                <a:ext cx="1866088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8A93C38-1C94-EF1E-01FC-23505B84D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930" y="8600742"/>
                <a:ext cx="1866088" cy="8698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2513A6F-19BA-6812-0D09-07C9BB6B90A4}"/>
                  </a:ext>
                </a:extLst>
              </p:cNvPr>
              <p:cNvSpPr txBox="1"/>
              <p:nvPr/>
            </p:nvSpPr>
            <p:spPr>
              <a:xfrm>
                <a:off x="3905866" y="8584700"/>
                <a:ext cx="2883097" cy="871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2513A6F-19BA-6812-0D09-07C9BB6B9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866" y="8584700"/>
                <a:ext cx="2883097" cy="87197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46E8D0-264E-3C50-53BE-AB4A6E89E1B7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6788963" y="9020685"/>
            <a:ext cx="324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A3B16F1-5572-3E56-03A4-B6AFDA98D5B7}"/>
                  </a:ext>
                </a:extLst>
              </p:cNvPr>
              <p:cNvSpPr txBox="1"/>
              <p:nvPr/>
            </p:nvSpPr>
            <p:spPr>
              <a:xfrm>
                <a:off x="7127692" y="8600742"/>
                <a:ext cx="1260280" cy="871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A3B16F1-5572-3E56-03A4-B6AFDA98D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692" y="8600742"/>
                <a:ext cx="1260280" cy="87197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61B8F5A-9C94-34A9-241E-63D5BA661D6E}"/>
                  </a:ext>
                </a:extLst>
              </p:cNvPr>
              <p:cNvSpPr txBox="1"/>
              <p:nvPr/>
            </p:nvSpPr>
            <p:spPr>
              <a:xfrm>
                <a:off x="275299" y="9829133"/>
                <a:ext cx="1463093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61B8F5A-9C94-34A9-241E-63D5BA661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99" y="9829133"/>
                <a:ext cx="1463093" cy="8698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92D799D-DA3E-C28C-0C05-1AF403E41A4E}"/>
                  </a:ext>
                </a:extLst>
              </p:cNvPr>
              <p:cNvSpPr txBox="1"/>
              <p:nvPr/>
            </p:nvSpPr>
            <p:spPr>
              <a:xfrm>
                <a:off x="2038686" y="9887636"/>
                <a:ext cx="1450332" cy="871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92D799D-DA3E-C28C-0C05-1AF403E41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686" y="9887636"/>
                <a:ext cx="1450332" cy="87197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86BD7FE-2C7D-E973-1671-B126FDFB0621}"/>
                  </a:ext>
                </a:extLst>
              </p:cNvPr>
              <p:cNvSpPr txBox="1"/>
              <p:nvPr/>
            </p:nvSpPr>
            <p:spPr>
              <a:xfrm>
                <a:off x="4524772" y="9902293"/>
                <a:ext cx="3297313" cy="871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86BD7FE-2C7D-E973-1671-B126FDFB0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772" y="9902293"/>
                <a:ext cx="3297313" cy="87197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7A1E7BA-CF56-A3E8-F4C9-D1E98EE2B234}"/>
                  </a:ext>
                </a:extLst>
              </p:cNvPr>
              <p:cNvSpPr txBox="1"/>
              <p:nvPr/>
            </p:nvSpPr>
            <p:spPr>
              <a:xfrm>
                <a:off x="4487710" y="10976014"/>
                <a:ext cx="3371436" cy="896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7A1E7BA-CF56-A3E8-F4C9-D1E98EE2B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10" y="10976014"/>
                <a:ext cx="3371436" cy="89627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72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1172</TotalTime>
  <Words>1637</Words>
  <Application>Microsoft Office PowerPoint</Application>
  <PresentationFormat>Custom</PresentationFormat>
  <Paragraphs>268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Roosa</dc:creator>
  <cp:lastModifiedBy>William Roosa</cp:lastModifiedBy>
  <cp:revision>7</cp:revision>
  <dcterms:created xsi:type="dcterms:W3CDTF">2024-08-20T15:27:28Z</dcterms:created>
  <dcterms:modified xsi:type="dcterms:W3CDTF">2024-08-27T18:21:56Z</dcterms:modified>
</cp:coreProperties>
</file>