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76E69434-32B3-4DC4-AB78-D0AA9BD9BFCA}">
          <p14:sldIdLst>
            <p14:sldId id="256"/>
            <p14:sldId id="257"/>
          </p14:sldIdLst>
        </p14:section>
        <p14:section name="Chapter 1: Introduction" id="{46ABEB66-E44A-47B6-A2B3-23606B8834D4}">
          <p14:sldIdLst>
            <p14:sldId id="258"/>
            <p14:sldId id="259"/>
            <p14:sldId id="260"/>
          </p14:sldIdLst>
        </p14:section>
        <p14:section name="Chapter 2: MATLAB" id="{465AB567-21E0-4AC2-A2F4-6921787F4A08}">
          <p14:sldIdLst>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31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F8D8E-3E04-4EB4-B144-A34AD5F0C34E}" type="datetimeFigureOut">
              <a:rPr lang="en-US" smtClean="0"/>
              <a:t>8/25/2024</a:t>
            </a:fld>
            <a:endParaRPr lang="en-US"/>
          </a:p>
        </p:txBody>
      </p:sp>
      <p:sp>
        <p:nvSpPr>
          <p:cNvPr id="4" name="Slide Image Placeholder 3"/>
          <p:cNvSpPr>
            <a:spLocks noGrp="1" noRot="1" noChangeAspect="1"/>
          </p:cNvSpPr>
          <p:nvPr>
            <p:ph type="sldImg" idx="2"/>
          </p:nvPr>
        </p:nvSpPr>
        <p:spPr>
          <a:xfrm>
            <a:off x="2328863" y="1143000"/>
            <a:ext cx="2200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809ED-F82F-4593-8DC1-32AA0042C8D3}" type="slidenum">
              <a:rPr lang="en-US" smtClean="0"/>
              <a:t>‹#›</a:t>
            </a:fld>
            <a:endParaRPr lang="en-US"/>
          </a:p>
        </p:txBody>
      </p:sp>
    </p:spTree>
    <p:extLst>
      <p:ext uri="{BB962C8B-B14F-4D97-AF65-F5344CB8AC3E}">
        <p14:creationId xmlns:p14="http://schemas.microsoft.com/office/powerpoint/2010/main" val="110626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16282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47762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75914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4506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7E4C-E9FC-4B27-8390-C5DE454F8950}"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05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57E4C-E9FC-4B27-8390-C5DE454F8950}"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0392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57E4C-E9FC-4B27-8390-C5DE454F8950}"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3637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57E4C-E9FC-4B27-8390-C5DE454F8950}"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81946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57E4C-E9FC-4B27-8390-C5DE454F8950}"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362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1721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74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67157E4C-E9FC-4B27-8390-C5DE454F8950}" type="datetimeFigureOut">
              <a:rPr lang="en-US" smtClean="0"/>
              <a:t>8/25/2024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441C56AA-1AEC-4B98-885F-FEE4A7942719}" type="slidenum">
              <a:rPr lang="en-US" smtClean="0"/>
              <a:t>‹#›</a:t>
            </a:fld>
            <a:endParaRPr lang="en-US"/>
          </a:p>
        </p:txBody>
      </p:sp>
    </p:spTree>
    <p:extLst>
      <p:ext uri="{BB962C8B-B14F-4D97-AF65-F5344CB8AC3E}">
        <p14:creationId xmlns:p14="http://schemas.microsoft.com/office/powerpoint/2010/main" val="91690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148BD5-4F45-6A16-8F75-6C0A9DF35001}"/>
              </a:ext>
            </a:extLst>
          </p:cNvPr>
          <p:cNvSpPr txBox="1"/>
          <p:nvPr/>
        </p:nvSpPr>
        <p:spPr>
          <a:xfrm>
            <a:off x="2712697" y="288099"/>
            <a:ext cx="3261406" cy="830997"/>
          </a:xfrm>
          <a:prstGeom prst="rect">
            <a:avLst/>
          </a:prstGeom>
          <a:noFill/>
        </p:spPr>
        <p:txBody>
          <a:bodyPr wrap="none" rtlCol="0">
            <a:spAutoFit/>
          </a:bodyPr>
          <a:lstStyle/>
          <a:p>
            <a:r>
              <a:rPr lang="en-US" sz="4800" dirty="0"/>
              <a:t>Course Info</a:t>
            </a:r>
          </a:p>
        </p:txBody>
      </p:sp>
      <p:sp>
        <p:nvSpPr>
          <p:cNvPr id="5" name="TextBox 4">
            <a:extLst>
              <a:ext uri="{FF2B5EF4-FFF2-40B4-BE49-F238E27FC236}">
                <a16:creationId xmlns:a16="http://schemas.microsoft.com/office/drawing/2014/main" id="{4DFA90A4-4CF2-C29A-B455-470FFD2BDCEA}"/>
              </a:ext>
            </a:extLst>
          </p:cNvPr>
          <p:cNvSpPr txBox="1"/>
          <p:nvPr/>
        </p:nvSpPr>
        <p:spPr>
          <a:xfrm>
            <a:off x="626301" y="1206783"/>
            <a:ext cx="2759345" cy="646331"/>
          </a:xfrm>
          <a:prstGeom prst="rect">
            <a:avLst/>
          </a:prstGeom>
          <a:noFill/>
        </p:spPr>
        <p:txBody>
          <a:bodyPr wrap="none" rtlCol="0">
            <a:spAutoFit/>
          </a:bodyPr>
          <a:lstStyle/>
          <a:p>
            <a:r>
              <a:rPr lang="en-US" dirty="0"/>
              <a:t>Time: MWF 9:10-10:00 AM</a:t>
            </a:r>
          </a:p>
          <a:p>
            <a:r>
              <a:rPr lang="en-US" dirty="0"/>
              <a:t>Location: CHEN 106</a:t>
            </a:r>
          </a:p>
        </p:txBody>
      </p:sp>
      <p:sp>
        <p:nvSpPr>
          <p:cNvPr id="6" name="TextBox 5">
            <a:extLst>
              <a:ext uri="{FF2B5EF4-FFF2-40B4-BE49-F238E27FC236}">
                <a16:creationId xmlns:a16="http://schemas.microsoft.com/office/drawing/2014/main" id="{36E4D5A6-4969-351E-A887-1438441AAD94}"/>
              </a:ext>
            </a:extLst>
          </p:cNvPr>
          <p:cNvSpPr txBox="1"/>
          <p:nvPr/>
        </p:nvSpPr>
        <p:spPr>
          <a:xfrm>
            <a:off x="548554" y="2089352"/>
            <a:ext cx="2914837" cy="2031325"/>
          </a:xfrm>
          <a:prstGeom prst="rect">
            <a:avLst/>
          </a:prstGeom>
          <a:noFill/>
        </p:spPr>
        <p:txBody>
          <a:bodyPr wrap="none" rtlCol="0">
            <a:spAutoFit/>
          </a:bodyPr>
          <a:lstStyle/>
          <a:p>
            <a:r>
              <a:rPr lang="en-US" dirty="0"/>
              <a:t>Instructor: Hung-Jen Wu</a:t>
            </a:r>
          </a:p>
          <a:p>
            <a:pPr marL="285750" indent="-285750">
              <a:buFont typeface="Arial" panose="020B0604020202020204" pitchFamily="34" charset="0"/>
              <a:buChar char="•"/>
            </a:pPr>
            <a:r>
              <a:rPr lang="en-US" dirty="0"/>
              <a:t>Office: CHEN 227</a:t>
            </a:r>
          </a:p>
          <a:p>
            <a:pPr marL="285750" indent="-285750">
              <a:buFont typeface="Arial" panose="020B0604020202020204" pitchFamily="34" charset="0"/>
              <a:buChar char="•"/>
            </a:pPr>
            <a:r>
              <a:rPr lang="en-US" dirty="0"/>
              <a:t>Phone: (979) 862-1454</a:t>
            </a:r>
          </a:p>
          <a:p>
            <a:pPr marL="285750" indent="-285750">
              <a:buFont typeface="Arial" panose="020B0604020202020204" pitchFamily="34" charset="0"/>
              <a:buChar char="•"/>
            </a:pPr>
            <a:r>
              <a:rPr lang="en-US" dirty="0"/>
              <a:t>Email: hjwu@tamu.edu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MW 10:00-11:00 AM</a:t>
            </a:r>
          </a:p>
          <a:p>
            <a:pPr marL="742950" lvl="1" indent="-285750">
              <a:buFont typeface="Arial" panose="020B0604020202020204" pitchFamily="34" charset="0"/>
              <a:buChar char="•"/>
            </a:pPr>
            <a:r>
              <a:rPr lang="en-US" dirty="0"/>
              <a:t>By appointment</a:t>
            </a:r>
          </a:p>
        </p:txBody>
      </p:sp>
      <p:pic>
        <p:nvPicPr>
          <p:cNvPr id="8" name="Picture 7">
            <a:extLst>
              <a:ext uri="{FF2B5EF4-FFF2-40B4-BE49-F238E27FC236}">
                <a16:creationId xmlns:a16="http://schemas.microsoft.com/office/drawing/2014/main" id="{9B6AA350-74DE-72F6-1CC8-F446B270ADB7}"/>
              </a:ext>
            </a:extLst>
          </p:cNvPr>
          <p:cNvPicPr>
            <a:picLocks noChangeAspect="1"/>
          </p:cNvPicPr>
          <p:nvPr/>
        </p:nvPicPr>
        <p:blipFill>
          <a:blip r:embed="rId2"/>
          <a:stretch>
            <a:fillRect/>
          </a:stretch>
        </p:blipFill>
        <p:spPr>
          <a:xfrm>
            <a:off x="4761773" y="1529948"/>
            <a:ext cx="3219899" cy="3200847"/>
          </a:xfrm>
          <a:prstGeom prst="rect">
            <a:avLst/>
          </a:prstGeom>
        </p:spPr>
      </p:pic>
      <p:sp>
        <p:nvSpPr>
          <p:cNvPr id="9" name="Oval 8">
            <a:extLst>
              <a:ext uri="{FF2B5EF4-FFF2-40B4-BE49-F238E27FC236}">
                <a16:creationId xmlns:a16="http://schemas.microsoft.com/office/drawing/2014/main" id="{295BC3E1-DB3C-AD45-4057-7D57AEDE4ED4}"/>
              </a:ext>
            </a:extLst>
          </p:cNvPr>
          <p:cNvSpPr/>
          <p:nvPr/>
        </p:nvSpPr>
        <p:spPr>
          <a:xfrm>
            <a:off x="4839518" y="1670352"/>
            <a:ext cx="2914837" cy="2869324"/>
          </a:xfrm>
          <a:prstGeom prst="ellipse">
            <a:avLst/>
          </a:prstGeom>
          <a:noFill/>
          <a:ln w="155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F146B57C-8581-2586-F611-70F29849572C}"/>
              </a:ext>
            </a:extLst>
          </p:cNvPr>
          <p:cNvCxnSpPr>
            <a:cxnSpLocks/>
            <a:stCxn id="9" idx="1"/>
            <a:endCxn id="9" idx="5"/>
          </p:cNvCxnSpPr>
          <p:nvPr/>
        </p:nvCxnSpPr>
        <p:spPr>
          <a:xfrm>
            <a:off x="5266386" y="2090555"/>
            <a:ext cx="2061101" cy="2028918"/>
          </a:xfrm>
          <a:prstGeom prst="line">
            <a:avLst/>
          </a:prstGeom>
          <a:ln w="155575">
            <a:solidFill>
              <a:srgbClr val="FF0000"/>
            </a:solidFill>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0914C9A7-1B8F-36D4-BD03-94834F0CDF89}"/>
              </a:ext>
            </a:extLst>
          </p:cNvPr>
          <p:cNvPicPr>
            <a:picLocks noChangeAspect="1"/>
          </p:cNvPicPr>
          <p:nvPr/>
        </p:nvPicPr>
        <p:blipFill>
          <a:blip r:embed="rId3"/>
          <a:stretch>
            <a:fillRect/>
          </a:stretch>
        </p:blipFill>
        <p:spPr>
          <a:xfrm>
            <a:off x="6963319" y="4871199"/>
            <a:ext cx="1582071" cy="889915"/>
          </a:xfrm>
          <a:prstGeom prst="rect">
            <a:avLst/>
          </a:prstGeom>
        </p:spPr>
      </p:pic>
      <p:sp>
        <p:nvSpPr>
          <p:cNvPr id="15" name="TextBox 14">
            <a:extLst>
              <a:ext uri="{FF2B5EF4-FFF2-40B4-BE49-F238E27FC236}">
                <a16:creationId xmlns:a16="http://schemas.microsoft.com/office/drawing/2014/main" id="{D15D0593-8431-622F-5E48-02E3D5FF2343}"/>
              </a:ext>
            </a:extLst>
          </p:cNvPr>
          <p:cNvSpPr txBox="1"/>
          <p:nvPr/>
        </p:nvSpPr>
        <p:spPr>
          <a:xfrm>
            <a:off x="4622359" y="4992990"/>
            <a:ext cx="2703488" cy="646331"/>
          </a:xfrm>
          <a:prstGeom prst="rect">
            <a:avLst/>
          </a:prstGeom>
          <a:noFill/>
        </p:spPr>
        <p:txBody>
          <a:bodyPr wrap="square" rtlCol="0">
            <a:spAutoFit/>
          </a:bodyPr>
          <a:lstStyle/>
          <a:p>
            <a:pPr algn="ctr"/>
            <a:r>
              <a:rPr lang="en-US" dirty="0"/>
              <a:t>Message brought to you by Python gang</a:t>
            </a:r>
          </a:p>
        </p:txBody>
      </p:sp>
      <p:sp>
        <p:nvSpPr>
          <p:cNvPr id="18" name="TextBox 17">
            <a:extLst>
              <a:ext uri="{FF2B5EF4-FFF2-40B4-BE49-F238E27FC236}">
                <a16:creationId xmlns:a16="http://schemas.microsoft.com/office/drawing/2014/main" id="{EF1E5818-2AA5-915F-DBE5-AAF4FC191C2C}"/>
              </a:ext>
            </a:extLst>
          </p:cNvPr>
          <p:cNvSpPr txBox="1"/>
          <p:nvPr/>
        </p:nvSpPr>
        <p:spPr>
          <a:xfrm>
            <a:off x="626301" y="4252090"/>
            <a:ext cx="3908121" cy="1477328"/>
          </a:xfrm>
          <a:prstGeom prst="rect">
            <a:avLst/>
          </a:prstGeom>
          <a:noFill/>
        </p:spPr>
        <p:txBody>
          <a:bodyPr wrap="square" rtlCol="0">
            <a:spAutoFit/>
          </a:bodyPr>
          <a:lstStyle/>
          <a:p>
            <a:r>
              <a:rPr lang="en-US" dirty="0"/>
              <a:t>Teaching Assistant: Beth Wei</a:t>
            </a:r>
          </a:p>
          <a:p>
            <a:pPr marL="285750" indent="-285750">
              <a:buFont typeface="Arial" panose="020B0604020202020204" pitchFamily="34" charset="0"/>
              <a:buChar char="•"/>
            </a:pPr>
            <a:r>
              <a:rPr lang="en-US" dirty="0"/>
              <a:t>Office: TBA</a:t>
            </a:r>
          </a:p>
          <a:p>
            <a:pPr marL="285750" indent="-285750">
              <a:buFont typeface="Arial" panose="020B0604020202020204" pitchFamily="34" charset="0"/>
              <a:buChar char="•"/>
            </a:pPr>
            <a:r>
              <a:rPr lang="en-US" dirty="0"/>
              <a:t>Email: bettywey@tamu.edu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TBA</a:t>
            </a:r>
          </a:p>
        </p:txBody>
      </p:sp>
      <p:graphicFrame>
        <p:nvGraphicFramePr>
          <p:cNvPr id="20" name="Table 19">
            <a:extLst>
              <a:ext uri="{FF2B5EF4-FFF2-40B4-BE49-F238E27FC236}">
                <a16:creationId xmlns:a16="http://schemas.microsoft.com/office/drawing/2014/main" id="{49C8BEDC-63C6-6129-9ECD-07276E1FFCF6}"/>
              </a:ext>
            </a:extLst>
          </p:cNvPr>
          <p:cNvGraphicFramePr>
            <a:graphicFrameLocks noGrp="1"/>
          </p:cNvGraphicFramePr>
          <p:nvPr>
            <p:extLst>
              <p:ext uri="{D42A27DB-BD31-4B8C-83A1-F6EECF244321}">
                <p14:modId xmlns:p14="http://schemas.microsoft.com/office/powerpoint/2010/main" val="1914433438"/>
              </p:ext>
            </p:extLst>
          </p:nvPr>
        </p:nvGraphicFramePr>
        <p:xfrm>
          <a:off x="626301" y="6023309"/>
          <a:ext cx="7191705" cy="3841276"/>
        </p:xfrm>
        <a:graphic>
          <a:graphicData uri="http://schemas.openxmlformats.org/drawingml/2006/table">
            <a:tbl>
              <a:tblPr firstRow="1" bandRow="1">
                <a:tableStyleId>{69C7853C-536D-4A76-A0AE-DD22124D55A5}</a:tableStyleId>
              </a:tblPr>
              <a:tblGrid>
                <a:gridCol w="2397235">
                  <a:extLst>
                    <a:ext uri="{9D8B030D-6E8A-4147-A177-3AD203B41FA5}">
                      <a16:colId xmlns:a16="http://schemas.microsoft.com/office/drawing/2014/main" val="3818707381"/>
                    </a:ext>
                  </a:extLst>
                </a:gridCol>
                <a:gridCol w="2397235">
                  <a:extLst>
                    <a:ext uri="{9D8B030D-6E8A-4147-A177-3AD203B41FA5}">
                      <a16:colId xmlns:a16="http://schemas.microsoft.com/office/drawing/2014/main" val="57578125"/>
                    </a:ext>
                  </a:extLst>
                </a:gridCol>
                <a:gridCol w="2397235">
                  <a:extLst>
                    <a:ext uri="{9D8B030D-6E8A-4147-A177-3AD203B41FA5}">
                      <a16:colId xmlns:a16="http://schemas.microsoft.com/office/drawing/2014/main" val="722782702"/>
                    </a:ext>
                  </a:extLst>
                </a:gridCol>
              </a:tblGrid>
              <a:tr h="458729">
                <a:tc>
                  <a:txBody>
                    <a:bodyPr/>
                    <a:lstStyle/>
                    <a:p>
                      <a:pPr algn="ctr"/>
                      <a:r>
                        <a:rPr lang="en-US" dirty="0"/>
                        <a:t>Category</a:t>
                      </a:r>
                    </a:p>
                  </a:txBody>
                  <a:tcPr/>
                </a:tc>
                <a:tc>
                  <a:txBody>
                    <a:bodyPr/>
                    <a:lstStyle/>
                    <a:p>
                      <a:pPr algn="ctr"/>
                      <a:r>
                        <a:rPr lang="en-US" dirty="0"/>
                        <a:t>Date</a:t>
                      </a:r>
                    </a:p>
                  </a:txBody>
                  <a:tcPr/>
                </a:tc>
                <a:tc>
                  <a:txBody>
                    <a:bodyPr/>
                    <a:lstStyle/>
                    <a:p>
                      <a:pPr algn="ctr"/>
                      <a:r>
                        <a:rPr lang="en-US" dirty="0"/>
                        <a:t>Percentage</a:t>
                      </a:r>
                    </a:p>
                  </a:txBody>
                  <a:tcPr/>
                </a:tc>
                <a:extLst>
                  <a:ext uri="{0D108BD9-81ED-4DB2-BD59-A6C34878D82A}">
                    <a16:rowId xmlns:a16="http://schemas.microsoft.com/office/drawing/2014/main" val="3596330456"/>
                  </a:ext>
                </a:extLst>
              </a:tr>
              <a:tr h="483221">
                <a:tc>
                  <a:txBody>
                    <a:bodyPr/>
                    <a:lstStyle/>
                    <a:p>
                      <a:pPr algn="ctr"/>
                      <a:r>
                        <a:rPr lang="en-US" dirty="0"/>
                        <a:t>Practice Quizzes</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446984462"/>
                  </a:ext>
                </a:extLst>
              </a:tr>
              <a:tr h="483221">
                <a:tc>
                  <a:txBody>
                    <a:bodyPr/>
                    <a:lstStyle/>
                    <a:p>
                      <a:pPr algn="ctr"/>
                      <a:r>
                        <a:rPr lang="en-US" dirty="0"/>
                        <a:t>Pop Quizzes</a:t>
                      </a:r>
                    </a:p>
                  </a:txBody>
                  <a:tcPr/>
                </a:tc>
                <a:tc>
                  <a:txBody>
                    <a:bodyPr/>
                    <a:lstStyle/>
                    <a:p>
                      <a:pPr algn="ctr"/>
                      <a:r>
                        <a:rPr lang="en-US" dirty="0"/>
                        <a:t>N/A</a:t>
                      </a:r>
                    </a:p>
                  </a:txBody>
                  <a:tcPr/>
                </a:tc>
                <a:tc>
                  <a:txBody>
                    <a:bodyPr/>
                    <a:lstStyle/>
                    <a:p>
                      <a:pPr algn="ctr"/>
                      <a:r>
                        <a:rPr lang="en-US" dirty="0"/>
                        <a:t>5%</a:t>
                      </a:r>
                    </a:p>
                  </a:txBody>
                  <a:tcPr/>
                </a:tc>
                <a:extLst>
                  <a:ext uri="{0D108BD9-81ED-4DB2-BD59-A6C34878D82A}">
                    <a16:rowId xmlns:a16="http://schemas.microsoft.com/office/drawing/2014/main" val="3928775348"/>
                  </a:ext>
                </a:extLst>
              </a:tr>
              <a:tr h="483221">
                <a:tc>
                  <a:txBody>
                    <a:bodyPr/>
                    <a:lstStyle/>
                    <a:p>
                      <a:pPr algn="ctr"/>
                      <a:r>
                        <a:rPr lang="en-US" dirty="0"/>
                        <a:t>Homework</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818405215"/>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1</a:t>
                      </a:r>
                    </a:p>
                  </a:txBody>
                  <a:tcPr/>
                </a:tc>
                <a:tc>
                  <a:txBody>
                    <a:bodyPr/>
                    <a:lstStyle/>
                    <a:p>
                      <a:pPr algn="ctr"/>
                      <a:r>
                        <a:rPr lang="en-US" dirty="0"/>
                        <a:t>Sep 27</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751651091"/>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2</a:t>
                      </a:r>
                    </a:p>
                  </a:txBody>
                  <a:tcPr/>
                </a:tc>
                <a:tc>
                  <a:txBody>
                    <a:bodyPr/>
                    <a:lstStyle/>
                    <a:p>
                      <a:pPr algn="ctr"/>
                      <a:r>
                        <a:rPr lang="en-US" dirty="0"/>
                        <a:t>Nov 13</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1852137696"/>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Final</a:t>
                      </a:r>
                    </a:p>
                  </a:txBody>
                  <a:tcPr/>
                </a:tc>
                <a:tc>
                  <a:txBody>
                    <a:bodyPr/>
                    <a:lstStyle/>
                    <a:p>
                      <a:pPr algn="ctr"/>
                      <a:r>
                        <a:rPr lang="en-US" dirty="0"/>
                        <a:t>Dec 6</a:t>
                      </a:r>
                      <a:r>
                        <a:rPr lang="en-US" baseline="30000" dirty="0"/>
                        <a:t>th</a:t>
                      </a:r>
                      <a:r>
                        <a:rPr lang="en-US" dirty="0"/>
                        <a:t> 8:00-10:00</a:t>
                      </a:r>
                    </a:p>
                  </a:txBody>
                  <a:tcPr/>
                </a:tc>
                <a:tc>
                  <a:txBody>
                    <a:bodyPr/>
                    <a:lstStyle/>
                    <a:p>
                      <a:pPr algn="ctr"/>
                      <a:r>
                        <a:rPr lang="en-US" dirty="0"/>
                        <a:t>20%</a:t>
                      </a:r>
                    </a:p>
                  </a:txBody>
                  <a:tcPr/>
                </a:tc>
                <a:extLst>
                  <a:ext uri="{0D108BD9-81ED-4DB2-BD59-A6C34878D82A}">
                    <a16:rowId xmlns:a16="http://schemas.microsoft.com/office/drawing/2014/main" val="1938509002"/>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Reflection Letter</a:t>
                      </a:r>
                    </a:p>
                  </a:txBody>
                  <a:tcPr/>
                </a:tc>
                <a:tc>
                  <a:txBody>
                    <a:bodyPr/>
                    <a:lstStyle/>
                    <a:p>
                      <a:pPr algn="ctr"/>
                      <a:r>
                        <a:rPr lang="en-US" dirty="0"/>
                        <a:t>TBA</a:t>
                      </a:r>
                    </a:p>
                  </a:txBody>
                  <a:tcPr/>
                </a:tc>
                <a:tc>
                  <a:txBody>
                    <a:bodyPr/>
                    <a:lstStyle/>
                    <a:p>
                      <a:pPr algn="ctr"/>
                      <a:r>
                        <a:rPr lang="en-US" dirty="0"/>
                        <a:t>5%</a:t>
                      </a:r>
                    </a:p>
                  </a:txBody>
                  <a:tcPr/>
                </a:tc>
                <a:extLst>
                  <a:ext uri="{0D108BD9-81ED-4DB2-BD59-A6C34878D82A}">
                    <a16:rowId xmlns:a16="http://schemas.microsoft.com/office/drawing/2014/main" val="1123892834"/>
                  </a:ext>
                </a:extLst>
              </a:tr>
            </a:tbl>
          </a:graphicData>
        </a:graphic>
      </p:graphicFrame>
    </p:spTree>
    <p:extLst>
      <p:ext uri="{BB962C8B-B14F-4D97-AF65-F5344CB8AC3E}">
        <p14:creationId xmlns:p14="http://schemas.microsoft.com/office/powerpoint/2010/main" val="42569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A6E3DA-0BE9-B7EB-E5A8-8F76082002CD}"/>
              </a:ext>
            </a:extLst>
          </p:cNvPr>
          <p:cNvSpPr txBox="1"/>
          <p:nvPr/>
        </p:nvSpPr>
        <p:spPr>
          <a:xfrm>
            <a:off x="0" y="0"/>
            <a:ext cx="2973250" cy="461665"/>
          </a:xfrm>
          <a:prstGeom prst="rect">
            <a:avLst/>
          </a:prstGeom>
          <a:noFill/>
        </p:spPr>
        <p:txBody>
          <a:bodyPr wrap="none" rtlCol="0">
            <a:spAutoFit/>
          </a:bodyPr>
          <a:lstStyle/>
          <a:p>
            <a:r>
              <a:rPr lang="en-US" sz="2400" dirty="0"/>
              <a:t>Common Operations</a:t>
            </a:r>
          </a:p>
        </p:txBody>
      </p:sp>
      <p:sp>
        <p:nvSpPr>
          <p:cNvPr id="3" name="TextBox 2">
            <a:extLst>
              <a:ext uri="{FF2B5EF4-FFF2-40B4-BE49-F238E27FC236}">
                <a16:creationId xmlns:a16="http://schemas.microsoft.com/office/drawing/2014/main" id="{17D3E6F1-D8BA-A653-5E5B-5156C409E498}"/>
              </a:ext>
            </a:extLst>
          </p:cNvPr>
          <p:cNvSpPr txBox="1"/>
          <p:nvPr/>
        </p:nvSpPr>
        <p:spPr>
          <a:xfrm>
            <a:off x="0" y="461665"/>
            <a:ext cx="86868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Importing Data:</a:t>
            </a:r>
          </a:p>
          <a:p>
            <a:pPr marL="742950" lvl="1" indent="-285750">
              <a:buFont typeface="Arial" panose="020B0604020202020204" pitchFamily="34" charset="0"/>
              <a:buChar char="•"/>
            </a:pPr>
            <a:r>
              <a:rPr lang="en-US" dirty="0"/>
              <a:t>csvread: reads a csv file</a:t>
            </a:r>
          </a:p>
          <a:p>
            <a:pPr marL="742950" lvl="1" indent="-285750">
              <a:buFont typeface="Arial" panose="020B0604020202020204" pitchFamily="34" charset="0"/>
              <a:buChar char="•"/>
            </a:pPr>
            <a:r>
              <a:rPr lang="en-US" dirty="0"/>
              <a:t>M = csvread(filename)</a:t>
            </a:r>
          </a:p>
          <a:p>
            <a:pPr marL="742950" lvl="1" indent="-285750">
              <a:buFont typeface="Arial" panose="020B0604020202020204" pitchFamily="34" charset="0"/>
              <a:buChar char="•"/>
            </a:pPr>
            <a:r>
              <a:rPr lang="en-US" dirty="0"/>
              <a:t>We will mainly use this function for importing data</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xlsread: reads excel file</a:t>
            </a:r>
          </a:p>
          <a:p>
            <a:pPr marL="742950" lvl="1" indent="-285750">
              <a:buFont typeface="Arial" panose="020B0604020202020204" pitchFamily="34" charset="0"/>
              <a:buChar char="•"/>
            </a:pPr>
            <a:r>
              <a:rPr lang="en-US" dirty="0"/>
              <a:t>Don’t use this, it works for older spreadsheets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readcell: new version for reading excel file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Dot Operations:</a:t>
            </a:r>
          </a:p>
          <a:p>
            <a:pPr marL="742950" lvl="1" indent="-285750">
              <a:buFont typeface="Arial" panose="020B0604020202020204" pitchFamily="34" charset="0"/>
              <a:buChar char="•"/>
            </a:pPr>
            <a:r>
              <a:rPr lang="en-US" dirty="0"/>
              <a:t>Allows you to combine two matrices in a variety of ways</a:t>
            </a:r>
          </a:p>
          <a:p>
            <a:pPr marL="742950" lvl="1" indent="-285750">
              <a:buFont typeface="Arial" panose="020B0604020202020204" pitchFamily="34" charset="0"/>
              <a:buChar char="•"/>
            </a:pPr>
            <a:r>
              <a:rPr lang="en-US" dirty="0"/>
              <a:t>‘.*’ will multiply the elements of two matrices together</a:t>
            </a:r>
          </a:p>
          <a:p>
            <a:pPr marL="742950" lvl="1" indent="-285750">
              <a:buFont typeface="Arial" panose="020B0604020202020204" pitchFamily="34" charset="0"/>
              <a:buChar char="•"/>
            </a:pPr>
            <a:r>
              <a:rPr lang="en-US" dirty="0"/>
              <a:t>‘./’ will divide the elements of the first matrix by the second matrix</a:t>
            </a:r>
          </a:p>
          <a:p>
            <a:pPr marL="742950" lvl="1" indent="-285750">
              <a:buFont typeface="Arial" panose="020B0604020202020204" pitchFamily="34" charset="0"/>
              <a:buChar char="•"/>
            </a:pPr>
            <a:r>
              <a:rPr lang="en-US" dirty="0"/>
              <a:t>‘.^’ will raise the elements of the first matrix by the second matrix</a:t>
            </a:r>
          </a:p>
          <a:p>
            <a:pPr marL="742950" lvl="1" indent="-285750">
              <a:buFont typeface="Arial" panose="020B0604020202020204" pitchFamily="34" charset="0"/>
              <a:buChar char="•"/>
            </a:pPr>
            <a:r>
              <a:rPr lang="en-US" dirty="0"/>
              <a:t>All these work with scalars</a:t>
            </a:r>
          </a:p>
        </p:txBody>
      </p:sp>
      <p:pic>
        <p:nvPicPr>
          <p:cNvPr id="5" name="Picture 4">
            <a:extLst>
              <a:ext uri="{FF2B5EF4-FFF2-40B4-BE49-F238E27FC236}">
                <a16:creationId xmlns:a16="http://schemas.microsoft.com/office/drawing/2014/main" id="{6E30A03F-6570-B3FF-588F-7A0F3C76E9A1}"/>
              </a:ext>
            </a:extLst>
          </p:cNvPr>
          <p:cNvPicPr>
            <a:picLocks noChangeAspect="1"/>
          </p:cNvPicPr>
          <p:nvPr/>
        </p:nvPicPr>
        <p:blipFill>
          <a:blip r:embed="rId2"/>
          <a:stretch>
            <a:fillRect/>
          </a:stretch>
        </p:blipFill>
        <p:spPr>
          <a:xfrm>
            <a:off x="840921" y="4985980"/>
            <a:ext cx="7004957" cy="1704649"/>
          </a:xfrm>
          <a:prstGeom prst="rect">
            <a:avLst/>
          </a:prstGeom>
        </p:spPr>
      </p:pic>
    </p:spTree>
    <p:extLst>
      <p:ext uri="{BB962C8B-B14F-4D97-AF65-F5344CB8AC3E}">
        <p14:creationId xmlns:p14="http://schemas.microsoft.com/office/powerpoint/2010/main" val="296217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14D5AD-D997-7D45-4C04-99F9292E9175}"/>
              </a:ext>
            </a:extLst>
          </p:cNvPr>
          <p:cNvSpPr txBox="1"/>
          <p:nvPr/>
        </p:nvSpPr>
        <p:spPr>
          <a:xfrm>
            <a:off x="0" y="4637314"/>
            <a:ext cx="893963" cy="461665"/>
          </a:xfrm>
          <a:prstGeom prst="rect">
            <a:avLst/>
          </a:prstGeom>
          <a:noFill/>
        </p:spPr>
        <p:txBody>
          <a:bodyPr wrap="none" rtlCol="0">
            <a:spAutoFit/>
          </a:bodyPr>
          <a:lstStyle/>
          <a:p>
            <a:r>
              <a:rPr lang="en-US" sz="2400" dirty="0"/>
              <a:t>Logic</a:t>
            </a:r>
          </a:p>
        </p:txBody>
      </p:sp>
      <p:pic>
        <p:nvPicPr>
          <p:cNvPr id="5" name="Picture 4">
            <a:extLst>
              <a:ext uri="{FF2B5EF4-FFF2-40B4-BE49-F238E27FC236}">
                <a16:creationId xmlns:a16="http://schemas.microsoft.com/office/drawing/2014/main" id="{11FFDE45-2454-5AE1-9579-6E84D5DC8AF3}"/>
              </a:ext>
            </a:extLst>
          </p:cNvPr>
          <p:cNvPicPr>
            <a:picLocks noChangeAspect="1"/>
          </p:cNvPicPr>
          <p:nvPr/>
        </p:nvPicPr>
        <p:blipFill>
          <a:blip r:embed="rId2"/>
          <a:stretch>
            <a:fillRect/>
          </a:stretch>
        </p:blipFill>
        <p:spPr>
          <a:xfrm>
            <a:off x="255146" y="0"/>
            <a:ext cx="7887765" cy="4583863"/>
          </a:xfrm>
          <a:prstGeom prst="rect">
            <a:avLst/>
          </a:prstGeom>
        </p:spPr>
      </p:pic>
      <p:sp>
        <p:nvSpPr>
          <p:cNvPr id="6" name="TextBox 5">
            <a:extLst>
              <a:ext uri="{FF2B5EF4-FFF2-40B4-BE49-F238E27FC236}">
                <a16:creationId xmlns:a16="http://schemas.microsoft.com/office/drawing/2014/main" id="{CE51E5F8-ACAF-FC88-12D6-DCF232DB99A2}"/>
              </a:ext>
            </a:extLst>
          </p:cNvPr>
          <p:cNvSpPr txBox="1"/>
          <p:nvPr/>
        </p:nvSpPr>
        <p:spPr>
          <a:xfrm>
            <a:off x="0" y="5026241"/>
            <a:ext cx="8686800" cy="5909310"/>
          </a:xfrm>
          <a:prstGeom prst="rect">
            <a:avLst/>
          </a:prstGeom>
          <a:noFill/>
        </p:spPr>
        <p:txBody>
          <a:bodyPr wrap="square" rtlCol="0">
            <a:spAutoFit/>
          </a:bodyPr>
          <a:lstStyle/>
          <a:p>
            <a:pPr marL="285750" indent="-285750">
              <a:buFont typeface="Arial" panose="020B0604020202020204" pitchFamily="34" charset="0"/>
              <a:buChar char="•"/>
            </a:pPr>
            <a:r>
              <a:rPr lang="en-US" dirty="0"/>
              <a:t>If Else Statements:</a:t>
            </a:r>
          </a:p>
          <a:p>
            <a:r>
              <a:rPr lang="en-US" dirty="0"/>
              <a:t>If condition</a:t>
            </a:r>
          </a:p>
          <a:p>
            <a:pPr lvl="1"/>
            <a:r>
              <a:rPr lang="en-US" dirty="0"/>
              <a:t>Code to execute</a:t>
            </a:r>
          </a:p>
          <a:p>
            <a:r>
              <a:rPr lang="en-US" dirty="0"/>
              <a:t>elseif condition </a:t>
            </a:r>
          </a:p>
          <a:p>
            <a:r>
              <a:rPr lang="en-US" dirty="0"/>
              <a:t>	Code to execute</a:t>
            </a:r>
          </a:p>
          <a:p>
            <a:r>
              <a:rPr lang="en-US" dirty="0"/>
              <a:t>else</a:t>
            </a:r>
          </a:p>
          <a:p>
            <a:pPr lvl="1"/>
            <a:r>
              <a:rPr lang="en-US" dirty="0"/>
              <a:t>Code to execute</a:t>
            </a:r>
          </a:p>
          <a:p>
            <a:r>
              <a:rPr lang="en-US" dirty="0"/>
              <a:t>End</a:t>
            </a:r>
          </a:p>
          <a:p>
            <a:endParaRPr lang="en-US" dirty="0"/>
          </a:p>
          <a:p>
            <a:pPr marL="285750" indent="-285750">
              <a:buFont typeface="Arial" panose="020B0604020202020204" pitchFamily="34" charset="0"/>
              <a:buChar char="•"/>
            </a:pPr>
            <a:r>
              <a:rPr lang="en-US" dirty="0"/>
              <a:t>While Loops</a:t>
            </a:r>
          </a:p>
          <a:p>
            <a:r>
              <a:rPr lang="en-US" dirty="0"/>
              <a:t>while condition</a:t>
            </a:r>
          </a:p>
          <a:p>
            <a:r>
              <a:rPr lang="en-US" dirty="0"/>
              <a:t>	code</a:t>
            </a:r>
          </a:p>
          <a:p>
            <a:r>
              <a:rPr lang="en-US" dirty="0"/>
              <a:t>End</a:t>
            </a:r>
          </a:p>
          <a:p>
            <a:endParaRPr lang="en-US" dirty="0"/>
          </a:p>
          <a:p>
            <a:pPr marL="285750" indent="-285750">
              <a:buFont typeface="Arial" panose="020B0604020202020204" pitchFamily="34" charset="0"/>
              <a:buChar char="•"/>
            </a:pPr>
            <a:r>
              <a:rPr lang="en-US" dirty="0"/>
              <a:t>For loops</a:t>
            </a:r>
          </a:p>
          <a:p>
            <a:r>
              <a:rPr lang="en-US" dirty="0"/>
              <a:t>for iterable</a:t>
            </a:r>
          </a:p>
          <a:p>
            <a:r>
              <a:rPr lang="en-US" dirty="0"/>
              <a:t>	code</a:t>
            </a:r>
          </a:p>
          <a:p>
            <a:r>
              <a:rPr lang="en-US" dirty="0"/>
              <a:t>End</a:t>
            </a:r>
          </a:p>
          <a:p>
            <a:pPr marL="742950" lvl="1" indent="-285750">
              <a:buFont typeface="Arial" panose="020B0604020202020204" pitchFamily="34" charset="0"/>
              <a:buChar char="•"/>
            </a:pPr>
            <a:r>
              <a:rPr lang="en-US" dirty="0"/>
              <a:t>Iterables take the form i = start:step:stop</a:t>
            </a:r>
          </a:p>
          <a:p>
            <a:endParaRPr lang="en-US" dirty="0"/>
          </a:p>
          <a:p>
            <a:pPr lvl="1"/>
            <a:endParaRPr lang="en-US" dirty="0"/>
          </a:p>
        </p:txBody>
      </p:sp>
      <p:sp>
        <p:nvSpPr>
          <p:cNvPr id="7" name="TextBox 6">
            <a:extLst>
              <a:ext uri="{FF2B5EF4-FFF2-40B4-BE49-F238E27FC236}">
                <a16:creationId xmlns:a16="http://schemas.microsoft.com/office/drawing/2014/main" id="{10835C3B-A988-1578-E0F9-0477F5933F12}"/>
              </a:ext>
            </a:extLst>
          </p:cNvPr>
          <p:cNvSpPr txBox="1"/>
          <p:nvPr/>
        </p:nvSpPr>
        <p:spPr>
          <a:xfrm>
            <a:off x="3037115" y="7609114"/>
            <a:ext cx="2318657" cy="923330"/>
          </a:xfrm>
          <a:prstGeom prst="rect">
            <a:avLst/>
          </a:prstGeom>
          <a:noFill/>
        </p:spPr>
        <p:txBody>
          <a:bodyPr wrap="square" rtlCol="0">
            <a:spAutoFit/>
          </a:bodyPr>
          <a:lstStyle/>
          <a:p>
            <a:r>
              <a:rPr lang="en-US" dirty="0"/>
              <a:t>break and continue are available for loops</a:t>
            </a:r>
          </a:p>
        </p:txBody>
      </p:sp>
    </p:spTree>
    <p:extLst>
      <p:ext uri="{BB962C8B-B14F-4D97-AF65-F5344CB8AC3E}">
        <p14:creationId xmlns:p14="http://schemas.microsoft.com/office/powerpoint/2010/main" val="345621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234A25-F019-F199-75C2-91CFABD50361}"/>
              </a:ext>
            </a:extLst>
          </p:cNvPr>
          <p:cNvPicPr>
            <a:picLocks noChangeAspect="1"/>
          </p:cNvPicPr>
          <p:nvPr/>
        </p:nvPicPr>
        <p:blipFill>
          <a:blip r:embed="rId2"/>
          <a:stretch>
            <a:fillRect/>
          </a:stretch>
        </p:blipFill>
        <p:spPr>
          <a:xfrm>
            <a:off x="523342" y="2418837"/>
            <a:ext cx="7640116" cy="7354326"/>
          </a:xfrm>
          <a:prstGeom prst="rect">
            <a:avLst/>
          </a:prstGeom>
        </p:spPr>
      </p:pic>
    </p:spTree>
    <p:extLst>
      <p:ext uri="{BB962C8B-B14F-4D97-AF65-F5344CB8AC3E}">
        <p14:creationId xmlns:p14="http://schemas.microsoft.com/office/powerpoint/2010/main" val="27188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C1513E-BC93-6C6B-8907-CFFDE759DC25}"/>
              </a:ext>
            </a:extLst>
          </p:cNvPr>
          <p:cNvSpPr txBox="1"/>
          <p:nvPr/>
        </p:nvSpPr>
        <p:spPr>
          <a:xfrm>
            <a:off x="0" y="1213944"/>
            <a:ext cx="8686800" cy="3970318"/>
          </a:xfrm>
          <a:prstGeom prst="rect">
            <a:avLst/>
          </a:prstGeom>
          <a:noFill/>
        </p:spPr>
        <p:txBody>
          <a:bodyPr wrap="square" rtlCol="0">
            <a:spAutoFit/>
          </a:bodyPr>
          <a:lstStyle/>
          <a:p>
            <a:r>
              <a:rPr lang="en-US" dirty="0"/>
              <a:t>Issues for computational methods</a:t>
            </a:r>
          </a:p>
          <a:p>
            <a:pPr marL="285750" indent="-285750">
              <a:buFont typeface="Arial" panose="020B0604020202020204" pitchFamily="34" charset="0"/>
              <a:buChar char="•"/>
            </a:pPr>
            <a:r>
              <a:rPr lang="en-US" dirty="0"/>
              <a:t>Convergence</a:t>
            </a:r>
          </a:p>
          <a:p>
            <a:pPr marL="742950" lvl="1" indent="-285750">
              <a:buFont typeface="Arial" panose="020B0604020202020204" pitchFamily="34" charset="0"/>
              <a:buChar char="•"/>
            </a:pPr>
            <a:r>
              <a:rPr lang="en-US" dirty="0"/>
              <a:t>The way we try to solve problems is through iterations, so we must make an initial guess to solve it. If the guess doesn’t work out, we must make another guess. A good numerical method will converge to the answer we want.</a:t>
            </a:r>
          </a:p>
          <a:p>
            <a:pPr marL="285750" indent="-285750">
              <a:buFont typeface="Arial" panose="020B0604020202020204" pitchFamily="34" charset="0"/>
              <a:buChar char="•"/>
            </a:pPr>
            <a:r>
              <a:rPr lang="en-US" dirty="0"/>
              <a:t>Accuracy</a:t>
            </a:r>
          </a:p>
          <a:p>
            <a:pPr marL="742950" lvl="1" indent="-285750">
              <a:buFont typeface="Arial" panose="020B0604020202020204" pitchFamily="34" charset="0"/>
              <a:buChar char="•"/>
            </a:pPr>
            <a:r>
              <a:rPr lang="en-US" dirty="0"/>
              <a:t>The answers we get must be correct. Usually expressed by the number of significant digits</a:t>
            </a:r>
          </a:p>
          <a:p>
            <a:pPr marL="285750" indent="-285750">
              <a:buFont typeface="Arial" panose="020B0604020202020204" pitchFamily="34" charset="0"/>
              <a:buChar char="•"/>
            </a:pPr>
            <a:r>
              <a:rPr lang="en-US" dirty="0"/>
              <a:t>Stability</a:t>
            </a:r>
          </a:p>
          <a:p>
            <a:pPr marL="742950" lvl="1" indent="-285750">
              <a:buFont typeface="Arial" panose="020B0604020202020204" pitchFamily="34" charset="0"/>
              <a:buChar char="•"/>
            </a:pPr>
            <a:r>
              <a:rPr lang="en-US" dirty="0"/>
              <a:t>Similar to convergence, but for differential equations, stability has a different meaning. Will be covered when we get there</a:t>
            </a:r>
          </a:p>
          <a:p>
            <a:pPr marL="285750" indent="-285750">
              <a:buFont typeface="Arial" panose="020B0604020202020204" pitchFamily="34" charset="0"/>
              <a:buChar char="•"/>
            </a:pPr>
            <a:r>
              <a:rPr lang="en-US" dirty="0"/>
              <a:t>Computational Efficiency</a:t>
            </a:r>
          </a:p>
          <a:p>
            <a:pPr marL="742950" lvl="1" indent="-285750">
              <a:buFont typeface="Arial" panose="020B0604020202020204" pitchFamily="34" charset="0"/>
              <a:buChar char="•"/>
            </a:pPr>
            <a:r>
              <a:rPr lang="en-US" dirty="0"/>
              <a:t>Most questions are simple in this course, but large-scale simulations can cause issues, so efficiency is necessary.</a:t>
            </a:r>
          </a:p>
        </p:txBody>
      </p:sp>
      <p:sp>
        <p:nvSpPr>
          <p:cNvPr id="3" name="TextBox 2">
            <a:extLst>
              <a:ext uri="{FF2B5EF4-FFF2-40B4-BE49-F238E27FC236}">
                <a16:creationId xmlns:a16="http://schemas.microsoft.com/office/drawing/2014/main" id="{D99DBBD7-E110-D212-FAFD-5D9610D283EC}"/>
              </a:ext>
            </a:extLst>
          </p:cNvPr>
          <p:cNvSpPr txBox="1"/>
          <p:nvPr/>
        </p:nvSpPr>
        <p:spPr>
          <a:xfrm>
            <a:off x="1163785" y="184148"/>
            <a:ext cx="6376874" cy="830997"/>
          </a:xfrm>
          <a:prstGeom prst="rect">
            <a:avLst/>
          </a:prstGeom>
          <a:noFill/>
        </p:spPr>
        <p:txBody>
          <a:bodyPr wrap="none" rtlCol="0">
            <a:spAutoFit/>
          </a:bodyPr>
          <a:lstStyle/>
          <a:p>
            <a:r>
              <a:rPr lang="en-US" sz="4800" dirty="0"/>
              <a:t>Chapter 1: Introduction</a:t>
            </a:r>
          </a:p>
        </p:txBody>
      </p:sp>
      <p:sp>
        <p:nvSpPr>
          <p:cNvPr id="4" name="TextBox 3">
            <a:extLst>
              <a:ext uri="{FF2B5EF4-FFF2-40B4-BE49-F238E27FC236}">
                <a16:creationId xmlns:a16="http://schemas.microsoft.com/office/drawing/2014/main" id="{250EB544-9E8D-91FA-C4A3-43F223B45C8D}"/>
              </a:ext>
            </a:extLst>
          </p:cNvPr>
          <p:cNvSpPr txBox="1"/>
          <p:nvPr/>
        </p:nvSpPr>
        <p:spPr>
          <a:xfrm>
            <a:off x="0" y="5101024"/>
            <a:ext cx="2604174" cy="461665"/>
          </a:xfrm>
          <a:prstGeom prst="rect">
            <a:avLst/>
          </a:prstGeom>
          <a:noFill/>
        </p:spPr>
        <p:txBody>
          <a:bodyPr wrap="none" rtlCol="0">
            <a:spAutoFit/>
          </a:bodyPr>
          <a:lstStyle/>
          <a:p>
            <a:r>
              <a:rPr lang="en-US" sz="2400" dirty="0"/>
              <a:t>Example Problem: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412862-9AB5-445A-67E1-EF8D8936C2AE}"/>
                  </a:ext>
                </a:extLst>
              </p:cNvPr>
              <p:cNvSpPr txBox="1"/>
              <p:nvPr/>
            </p:nvSpPr>
            <p:spPr>
              <a:xfrm>
                <a:off x="2604174" y="5127756"/>
                <a:ext cx="30004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+3)(</m:t>
                      </m:r>
                      <m:r>
                        <a:rPr lang="en-US" sz="2400" b="0" i="1" smtClean="0">
                          <a:latin typeface="Cambria Math" panose="02040503050406030204" pitchFamily="18" charset="0"/>
                        </a:rPr>
                        <m:t>𝑥</m:t>
                      </m:r>
                      <m:r>
                        <a:rPr lang="en-US" sz="2400" b="0" i="1" smtClean="0">
                          <a:latin typeface="Cambria Math" panose="02040503050406030204" pitchFamily="18" charset="0"/>
                        </a:rPr>
                        <m:t>+1)</m:t>
                      </m:r>
                    </m:oMath>
                  </m:oMathPara>
                </a14:m>
                <a:endParaRPr lang="en-US" dirty="0"/>
              </a:p>
            </p:txBody>
          </p:sp>
        </mc:Choice>
        <mc:Fallback xmlns="">
          <p:sp>
            <p:nvSpPr>
              <p:cNvPr id="5" name="TextBox 4">
                <a:extLst>
                  <a:ext uri="{FF2B5EF4-FFF2-40B4-BE49-F238E27FC236}">
                    <a16:creationId xmlns:a16="http://schemas.microsoft.com/office/drawing/2014/main" id="{00412862-9AB5-445A-67E1-EF8D8936C2AE}"/>
                  </a:ext>
                </a:extLst>
              </p:cNvPr>
              <p:cNvSpPr txBox="1">
                <a:spLocks noRot="1" noChangeAspect="1" noMove="1" noResize="1" noEditPoints="1" noAdjustHandles="1" noChangeArrowheads="1" noChangeShapeType="1" noTextEdit="1"/>
              </p:cNvSpPr>
              <p:nvPr/>
            </p:nvSpPr>
            <p:spPr>
              <a:xfrm>
                <a:off x="2604174" y="5127756"/>
                <a:ext cx="3000437" cy="369332"/>
              </a:xfrm>
              <a:prstGeom prst="rect">
                <a:avLst/>
              </a:prstGeom>
              <a:blipFill>
                <a:blip r:embed="rId2"/>
                <a:stretch>
                  <a:fillRect l="-3252" t="-1639" r="-3455" b="-3278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B01EBEB-FFFC-374B-850F-0E77F3B2DA04}"/>
              </a:ext>
            </a:extLst>
          </p:cNvPr>
          <p:cNvSpPr txBox="1"/>
          <p:nvPr/>
        </p:nvSpPr>
        <p:spPr>
          <a:xfrm>
            <a:off x="0" y="5557387"/>
            <a:ext cx="8686800" cy="646331"/>
          </a:xfrm>
          <a:prstGeom prst="rect">
            <a:avLst/>
          </a:prstGeom>
          <a:noFill/>
        </p:spPr>
        <p:txBody>
          <a:bodyPr wrap="square" rtlCol="0">
            <a:spAutoFit/>
          </a:bodyPr>
          <a:lstStyle/>
          <a:p>
            <a:r>
              <a:rPr lang="en-US" dirty="0"/>
              <a:t>A numerical analysis solution could test points what you give it, and from there, find the answer.</a:t>
            </a:r>
          </a:p>
        </p:txBody>
      </p:sp>
      <p:sp>
        <p:nvSpPr>
          <p:cNvPr id="7" name="TextBox 6">
            <a:extLst>
              <a:ext uri="{FF2B5EF4-FFF2-40B4-BE49-F238E27FC236}">
                <a16:creationId xmlns:a16="http://schemas.microsoft.com/office/drawing/2014/main" id="{106659DA-4F40-C50E-5F50-89EBFEC94FC0}"/>
              </a:ext>
            </a:extLst>
          </p:cNvPr>
          <p:cNvSpPr txBox="1"/>
          <p:nvPr/>
        </p:nvSpPr>
        <p:spPr>
          <a:xfrm>
            <a:off x="0" y="6315233"/>
            <a:ext cx="2638223" cy="523220"/>
          </a:xfrm>
          <a:prstGeom prst="rect">
            <a:avLst/>
          </a:prstGeom>
          <a:noFill/>
        </p:spPr>
        <p:txBody>
          <a:bodyPr wrap="none" rtlCol="0">
            <a:spAutoFit/>
          </a:bodyPr>
          <a:lstStyle/>
          <a:p>
            <a:r>
              <a:rPr lang="en-US" sz="2800" dirty="0"/>
              <a:t>Numerical Error</a:t>
            </a:r>
          </a:p>
        </p:txBody>
      </p:sp>
      <p:sp>
        <p:nvSpPr>
          <p:cNvPr id="8" name="TextBox 7">
            <a:extLst>
              <a:ext uri="{FF2B5EF4-FFF2-40B4-BE49-F238E27FC236}">
                <a16:creationId xmlns:a16="http://schemas.microsoft.com/office/drawing/2014/main" id="{D4FC762E-0DEC-4ACE-C48A-6035F5287A5D}"/>
              </a:ext>
            </a:extLst>
          </p:cNvPr>
          <p:cNvSpPr txBox="1"/>
          <p:nvPr/>
        </p:nvSpPr>
        <p:spPr>
          <a:xfrm>
            <a:off x="0" y="6949968"/>
            <a:ext cx="4240924" cy="646331"/>
          </a:xfrm>
          <a:prstGeom prst="rect">
            <a:avLst/>
          </a:prstGeom>
          <a:noFill/>
        </p:spPr>
        <p:txBody>
          <a:bodyPr wrap="square" rtlCol="0">
            <a:spAutoFit/>
          </a:bodyPr>
          <a:lstStyle/>
          <a:p>
            <a:r>
              <a:rPr lang="en-US" dirty="0"/>
              <a:t>Total error: difference between the true value and the numerical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AF3138-2EDD-28F4-793C-223A366422A3}"/>
                  </a:ext>
                </a:extLst>
              </p:cNvPr>
              <p:cNvSpPr txBox="1"/>
              <p:nvPr/>
            </p:nvSpPr>
            <p:spPr>
              <a:xfrm>
                <a:off x="4343400" y="7074200"/>
                <a:ext cx="2934265"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𝑎𝑝𝑝𝑟𝑜𝑥</m:t>
                          </m:r>
                        </m:sub>
                      </m:sSub>
                    </m:oMath>
                  </m:oMathPara>
                </a14:m>
                <a:endParaRPr lang="en-US" sz="2400" dirty="0"/>
              </a:p>
            </p:txBody>
          </p:sp>
        </mc:Choice>
        <mc:Fallback xmlns="">
          <p:sp>
            <p:nvSpPr>
              <p:cNvPr id="9" name="TextBox 8">
                <a:extLst>
                  <a:ext uri="{FF2B5EF4-FFF2-40B4-BE49-F238E27FC236}">
                    <a16:creationId xmlns:a16="http://schemas.microsoft.com/office/drawing/2014/main" id="{59AF3138-2EDD-28F4-793C-223A366422A3}"/>
                  </a:ext>
                </a:extLst>
              </p:cNvPr>
              <p:cNvSpPr txBox="1">
                <a:spLocks noRot="1" noChangeAspect="1" noMove="1" noResize="1" noEditPoints="1" noAdjustHandles="1" noChangeArrowheads="1" noChangeShapeType="1" noTextEdit="1"/>
              </p:cNvSpPr>
              <p:nvPr/>
            </p:nvSpPr>
            <p:spPr>
              <a:xfrm>
                <a:off x="4343400" y="7074200"/>
                <a:ext cx="2934265" cy="397866"/>
              </a:xfrm>
              <a:prstGeom prst="rect">
                <a:avLst/>
              </a:prstGeom>
              <a:blipFill>
                <a:blip r:embed="rId3"/>
                <a:stretch>
                  <a:fillRect l="-2287" r="-624" b="-1818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E1F0571-F0A4-F61E-626A-79E2AAAED1C6}"/>
              </a:ext>
            </a:extLst>
          </p:cNvPr>
          <p:cNvSpPr txBox="1"/>
          <p:nvPr/>
        </p:nvSpPr>
        <p:spPr>
          <a:xfrm>
            <a:off x="0" y="7958308"/>
            <a:ext cx="4240924" cy="646331"/>
          </a:xfrm>
          <a:prstGeom prst="rect">
            <a:avLst/>
          </a:prstGeom>
          <a:noFill/>
        </p:spPr>
        <p:txBody>
          <a:bodyPr wrap="square" rtlCol="0">
            <a:spAutoFit/>
          </a:bodyPr>
          <a:lstStyle/>
          <a:p>
            <a:r>
              <a:rPr lang="en-US" dirty="0"/>
              <a:t>Relative error: Total error over the exact answer</a:t>
            </a:r>
          </a:p>
        </p:txBody>
      </p:sp>
      <p:sp>
        <p:nvSpPr>
          <p:cNvPr id="11" name="TextBox 10">
            <a:extLst>
              <a:ext uri="{FF2B5EF4-FFF2-40B4-BE49-F238E27FC236}">
                <a16:creationId xmlns:a16="http://schemas.microsoft.com/office/drawing/2014/main" id="{7BCCCF53-5413-23A7-112F-22753BF94F3D}"/>
              </a:ext>
            </a:extLst>
          </p:cNvPr>
          <p:cNvSpPr txBox="1"/>
          <p:nvPr/>
        </p:nvSpPr>
        <p:spPr>
          <a:xfrm>
            <a:off x="0" y="8803438"/>
            <a:ext cx="8288857" cy="923330"/>
          </a:xfrm>
          <a:prstGeom prst="rect">
            <a:avLst/>
          </a:prstGeom>
          <a:noFill/>
        </p:spPr>
        <p:txBody>
          <a:bodyPr wrap="square" rtlCol="0">
            <a:spAutoFit/>
          </a:bodyPr>
          <a:lstStyle/>
          <a:p>
            <a:r>
              <a:rPr lang="en-US" dirty="0"/>
              <a:t>These are not practical, because would you find the numerical approximation, if you already know the answer?</a:t>
            </a:r>
          </a:p>
          <a:p>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F22AC8-A7EA-DB30-7781-4CFC83CD986D}"/>
                  </a:ext>
                </a:extLst>
              </p:cNvPr>
              <p:cNvSpPr txBox="1"/>
              <p:nvPr/>
            </p:nvSpPr>
            <p:spPr>
              <a:xfrm>
                <a:off x="4352222" y="7815924"/>
                <a:ext cx="1595693" cy="754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den>
                      </m:f>
                    </m:oMath>
                  </m:oMathPara>
                </a14:m>
                <a:endParaRPr lang="en-US" sz="2400" dirty="0"/>
              </a:p>
            </p:txBody>
          </p:sp>
        </mc:Choice>
        <mc:Fallback xmlns="">
          <p:sp>
            <p:nvSpPr>
              <p:cNvPr id="12" name="TextBox 11">
                <a:extLst>
                  <a:ext uri="{FF2B5EF4-FFF2-40B4-BE49-F238E27FC236}">
                    <a16:creationId xmlns:a16="http://schemas.microsoft.com/office/drawing/2014/main" id="{98F22AC8-A7EA-DB30-7781-4CFC83CD986D}"/>
                  </a:ext>
                </a:extLst>
              </p:cNvPr>
              <p:cNvSpPr txBox="1">
                <a:spLocks noRot="1" noChangeAspect="1" noMove="1" noResize="1" noEditPoints="1" noAdjustHandles="1" noChangeArrowheads="1" noChangeShapeType="1" noTextEdit="1"/>
              </p:cNvSpPr>
              <p:nvPr/>
            </p:nvSpPr>
            <p:spPr>
              <a:xfrm>
                <a:off x="4352222" y="7815924"/>
                <a:ext cx="1595693" cy="754566"/>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62117D9-5C19-5B37-215A-3E86917D2A4B}"/>
              </a:ext>
            </a:extLst>
          </p:cNvPr>
          <p:cNvSpPr txBox="1"/>
          <p:nvPr/>
        </p:nvSpPr>
        <p:spPr>
          <a:xfrm>
            <a:off x="0" y="9610121"/>
            <a:ext cx="5119987" cy="923330"/>
          </a:xfrm>
          <a:prstGeom prst="rect">
            <a:avLst/>
          </a:prstGeom>
          <a:noFill/>
        </p:spPr>
        <p:txBody>
          <a:bodyPr wrap="square" rtlCol="0">
            <a:spAutoFit/>
          </a:bodyPr>
          <a:lstStyle/>
          <a:p>
            <a:r>
              <a:rPr lang="en-US" dirty="0"/>
              <a:t>Truncation errors: Difference between the exact value and the power/Taylor series expansion with a finite number of terms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09E9F43-5A83-C4C9-053F-8174DFF16258}"/>
                  </a:ext>
                </a:extLst>
              </p:cNvPr>
              <p:cNvSpPr txBox="1"/>
              <p:nvPr/>
            </p:nvSpPr>
            <p:spPr>
              <a:xfrm>
                <a:off x="5150068" y="9398198"/>
                <a:ext cx="1627561" cy="1007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𝑥</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𝑛</m:t>
                                  </m:r>
                                </m:sup>
                              </m:sSup>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nary>
                    </m:oMath>
                  </m:oMathPara>
                </a14:m>
                <a:endParaRPr lang="en-US" sz="2400" dirty="0"/>
              </a:p>
            </p:txBody>
          </p:sp>
        </mc:Choice>
        <mc:Fallback xmlns="">
          <p:sp>
            <p:nvSpPr>
              <p:cNvPr id="14" name="TextBox 13">
                <a:extLst>
                  <a:ext uri="{FF2B5EF4-FFF2-40B4-BE49-F238E27FC236}">
                    <a16:creationId xmlns:a16="http://schemas.microsoft.com/office/drawing/2014/main" id="{F09E9F43-5A83-C4C9-053F-8174DFF16258}"/>
                  </a:ext>
                </a:extLst>
              </p:cNvPr>
              <p:cNvSpPr txBox="1">
                <a:spLocks noRot="1" noChangeAspect="1" noMove="1" noResize="1" noEditPoints="1" noAdjustHandles="1" noChangeArrowheads="1" noChangeShapeType="1" noTextEdit="1"/>
              </p:cNvSpPr>
              <p:nvPr/>
            </p:nvSpPr>
            <p:spPr>
              <a:xfrm>
                <a:off x="5150068" y="9398198"/>
                <a:ext cx="1627561" cy="100732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93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9959A-265B-D2EF-44D3-F717906D87EE}"/>
              </a:ext>
            </a:extLst>
          </p:cNvPr>
          <p:cNvSpPr txBox="1"/>
          <p:nvPr/>
        </p:nvSpPr>
        <p:spPr>
          <a:xfrm>
            <a:off x="0" y="157656"/>
            <a:ext cx="3201069" cy="461665"/>
          </a:xfrm>
          <a:prstGeom prst="rect">
            <a:avLst/>
          </a:prstGeom>
          <a:noFill/>
        </p:spPr>
        <p:txBody>
          <a:bodyPr wrap="none" rtlCol="0">
            <a:spAutoFit/>
          </a:bodyPr>
          <a:lstStyle/>
          <a:p>
            <a:r>
              <a:rPr lang="en-US" sz="2400" dirty="0"/>
              <a:t>Computer related stuff</a:t>
            </a:r>
          </a:p>
        </p:txBody>
      </p:sp>
      <p:sp>
        <p:nvSpPr>
          <p:cNvPr id="3" name="TextBox 2">
            <a:extLst>
              <a:ext uri="{FF2B5EF4-FFF2-40B4-BE49-F238E27FC236}">
                <a16:creationId xmlns:a16="http://schemas.microsoft.com/office/drawing/2014/main" id="{B6B4525C-DB00-7747-AF4D-3476771EEBD9}"/>
              </a:ext>
            </a:extLst>
          </p:cNvPr>
          <p:cNvSpPr txBox="1"/>
          <p:nvPr/>
        </p:nvSpPr>
        <p:spPr>
          <a:xfrm>
            <a:off x="1" y="788276"/>
            <a:ext cx="4051738" cy="2585323"/>
          </a:xfrm>
          <a:prstGeom prst="rect">
            <a:avLst/>
          </a:prstGeom>
          <a:noFill/>
        </p:spPr>
        <p:txBody>
          <a:bodyPr wrap="square" rtlCol="0">
            <a:spAutoFit/>
          </a:bodyPr>
          <a:lstStyle/>
          <a:p>
            <a:r>
              <a:rPr lang="en-US" dirty="0"/>
              <a:t>Round-Off Error: comes form computer itself</a:t>
            </a:r>
          </a:p>
          <a:p>
            <a:pPr marL="285750" indent="-285750">
              <a:buFont typeface="Arial" panose="020B0604020202020204" pitchFamily="34" charset="0"/>
              <a:buChar char="•"/>
            </a:pPr>
            <a:r>
              <a:rPr lang="en-US" dirty="0"/>
              <a:t>Computers can only hold a certain number of digits</a:t>
            </a:r>
          </a:p>
          <a:p>
            <a:pPr marL="285750" indent="-285750">
              <a:buFont typeface="Arial" panose="020B0604020202020204" pitchFamily="34" charset="0"/>
              <a:buChar char="•"/>
            </a:pPr>
            <a:r>
              <a:rPr lang="en-US" dirty="0"/>
              <a:t>Digits left off by the computer are called round off errors.</a:t>
            </a:r>
          </a:p>
          <a:p>
            <a:pPr marL="285750" indent="-285750">
              <a:buFont typeface="Arial" panose="020B0604020202020204" pitchFamily="34" charset="0"/>
              <a:buChar char="•"/>
            </a:pPr>
            <a:r>
              <a:rPr lang="en-US" dirty="0"/>
              <a:t>Round off error can make a significant impact when subtracting two very close numbers</a:t>
            </a:r>
          </a:p>
        </p:txBody>
      </p:sp>
      <p:sp>
        <p:nvSpPr>
          <p:cNvPr id="4" name="TextBox 3">
            <a:extLst>
              <a:ext uri="{FF2B5EF4-FFF2-40B4-BE49-F238E27FC236}">
                <a16:creationId xmlns:a16="http://schemas.microsoft.com/office/drawing/2014/main" id="{4C24036A-C6C2-10DD-B06D-1ADF17F2AFF1}"/>
              </a:ext>
            </a:extLst>
          </p:cNvPr>
          <p:cNvSpPr txBox="1"/>
          <p:nvPr/>
        </p:nvSpPr>
        <p:spPr>
          <a:xfrm>
            <a:off x="0" y="3706990"/>
            <a:ext cx="8371490" cy="1477328"/>
          </a:xfrm>
          <a:prstGeom prst="rect">
            <a:avLst/>
          </a:prstGeom>
          <a:noFill/>
        </p:spPr>
        <p:txBody>
          <a:bodyPr wrap="square" rtlCol="0">
            <a:spAutoFit/>
          </a:bodyPr>
          <a:lstStyle/>
          <a:p>
            <a:r>
              <a:rPr lang="en-US" dirty="0"/>
              <a:t>Precision (floating point format)</a:t>
            </a:r>
          </a:p>
          <a:p>
            <a:pPr marL="285750" indent="-285750">
              <a:buFont typeface="Arial" panose="020B0604020202020204" pitchFamily="34" charset="0"/>
              <a:buChar char="•"/>
            </a:pPr>
            <a:r>
              <a:rPr lang="en-US" dirty="0"/>
              <a:t>Single (32 bits): ~7 sig digits</a:t>
            </a:r>
          </a:p>
          <a:p>
            <a:pPr marL="285750" indent="-285750">
              <a:buFont typeface="Arial" panose="020B0604020202020204" pitchFamily="34" charset="0"/>
              <a:buChar char="•"/>
            </a:pPr>
            <a:r>
              <a:rPr lang="en-US" dirty="0"/>
              <a:t>Double (64 bits): ~15 sig digits</a:t>
            </a:r>
          </a:p>
          <a:p>
            <a:pPr marL="285750" indent="-285750">
              <a:buFont typeface="Arial" panose="020B0604020202020204" pitchFamily="34" charset="0"/>
              <a:buChar char="•"/>
            </a:pPr>
            <a:r>
              <a:rPr lang="en-US" dirty="0"/>
              <a:t>MATLAB uses double by default, so to get single, you will have to specify</a:t>
            </a:r>
          </a:p>
          <a:p>
            <a:pPr marL="285750" indent="-285750">
              <a:buFont typeface="Arial" panose="020B0604020202020204" pitchFamily="34" charset="0"/>
              <a:buChar char="•"/>
            </a:pPr>
            <a:r>
              <a:rPr lang="en-US" dirty="0"/>
              <a:t>Triple precision is possible with 128 bits</a:t>
            </a:r>
          </a:p>
        </p:txBody>
      </p:sp>
      <p:pic>
        <p:nvPicPr>
          <p:cNvPr id="6" name="Picture 5">
            <a:extLst>
              <a:ext uri="{FF2B5EF4-FFF2-40B4-BE49-F238E27FC236}">
                <a16:creationId xmlns:a16="http://schemas.microsoft.com/office/drawing/2014/main" id="{F144C4CB-88BD-4534-4ABF-88E12D348B99}"/>
              </a:ext>
            </a:extLst>
          </p:cNvPr>
          <p:cNvPicPr>
            <a:picLocks noChangeAspect="1"/>
          </p:cNvPicPr>
          <p:nvPr/>
        </p:nvPicPr>
        <p:blipFill>
          <a:blip r:embed="rId2"/>
          <a:stretch>
            <a:fillRect/>
          </a:stretch>
        </p:blipFill>
        <p:spPr>
          <a:xfrm>
            <a:off x="4185745" y="839738"/>
            <a:ext cx="4351282" cy="2425817"/>
          </a:xfrm>
          <a:prstGeom prst="rect">
            <a:avLst/>
          </a:prstGeom>
        </p:spPr>
      </p:pic>
      <p:sp>
        <p:nvSpPr>
          <p:cNvPr id="7" name="TextBox 6">
            <a:extLst>
              <a:ext uri="{FF2B5EF4-FFF2-40B4-BE49-F238E27FC236}">
                <a16:creationId xmlns:a16="http://schemas.microsoft.com/office/drawing/2014/main" id="{ED58A537-0803-5CC4-5897-CC2533B24CC6}"/>
              </a:ext>
            </a:extLst>
          </p:cNvPr>
          <p:cNvSpPr txBox="1"/>
          <p:nvPr/>
        </p:nvSpPr>
        <p:spPr>
          <a:xfrm>
            <a:off x="4414509" y="608021"/>
            <a:ext cx="3956981" cy="307777"/>
          </a:xfrm>
          <a:prstGeom prst="rect">
            <a:avLst/>
          </a:prstGeom>
          <a:noFill/>
        </p:spPr>
        <p:txBody>
          <a:bodyPr wrap="none" rtlCol="0">
            <a:spAutoFit/>
          </a:bodyPr>
          <a:lstStyle/>
          <a:p>
            <a:r>
              <a:rPr lang="en-US" sz="1400" dirty="0"/>
              <a:t>Suppose your computer can only hold 3 sig digits</a:t>
            </a:r>
          </a:p>
        </p:txBody>
      </p:sp>
      <p:sp>
        <p:nvSpPr>
          <p:cNvPr id="5" name="TextBox 4">
            <a:extLst>
              <a:ext uri="{FF2B5EF4-FFF2-40B4-BE49-F238E27FC236}">
                <a16:creationId xmlns:a16="http://schemas.microsoft.com/office/drawing/2014/main" id="{FED2FCD1-7A1A-4FC3-048D-BE72F224F034}"/>
              </a:ext>
            </a:extLst>
          </p:cNvPr>
          <p:cNvSpPr txBox="1"/>
          <p:nvPr/>
        </p:nvSpPr>
        <p:spPr>
          <a:xfrm>
            <a:off x="0" y="5302587"/>
            <a:ext cx="8686799" cy="646331"/>
          </a:xfrm>
          <a:prstGeom prst="rect">
            <a:avLst/>
          </a:prstGeom>
          <a:noFill/>
        </p:spPr>
        <p:txBody>
          <a:bodyPr wrap="square" rtlCol="0">
            <a:spAutoFit/>
          </a:bodyPr>
          <a:lstStyle/>
          <a:p>
            <a:r>
              <a:rPr lang="en-US" dirty="0"/>
              <a:t>Cancellation error: comes when there is a massive difference between the expected and calculated answers</a:t>
            </a:r>
          </a:p>
        </p:txBody>
      </p:sp>
      <p:pic>
        <p:nvPicPr>
          <p:cNvPr id="11" name="Picture 10">
            <a:extLst>
              <a:ext uri="{FF2B5EF4-FFF2-40B4-BE49-F238E27FC236}">
                <a16:creationId xmlns:a16="http://schemas.microsoft.com/office/drawing/2014/main" id="{6B714752-ECD8-4721-CB7C-34DF35A4F1F7}"/>
              </a:ext>
            </a:extLst>
          </p:cNvPr>
          <p:cNvPicPr>
            <a:picLocks noChangeAspect="1"/>
          </p:cNvPicPr>
          <p:nvPr/>
        </p:nvPicPr>
        <p:blipFill>
          <a:blip r:embed="rId3"/>
          <a:stretch>
            <a:fillRect/>
          </a:stretch>
        </p:blipFill>
        <p:spPr>
          <a:xfrm>
            <a:off x="0" y="6519273"/>
            <a:ext cx="5368159" cy="1696906"/>
          </a:xfrm>
          <a:prstGeom prst="rect">
            <a:avLst/>
          </a:prstGeom>
        </p:spPr>
      </p:pic>
      <p:sp>
        <p:nvSpPr>
          <p:cNvPr id="12" name="TextBox 11">
            <a:extLst>
              <a:ext uri="{FF2B5EF4-FFF2-40B4-BE49-F238E27FC236}">
                <a16:creationId xmlns:a16="http://schemas.microsoft.com/office/drawing/2014/main" id="{3C19F3E8-3355-EB75-4611-AB2D2F6A9D4C}"/>
              </a:ext>
            </a:extLst>
          </p:cNvPr>
          <p:cNvSpPr txBox="1"/>
          <p:nvPr/>
        </p:nvSpPr>
        <p:spPr>
          <a:xfrm>
            <a:off x="0" y="6149941"/>
            <a:ext cx="7755778" cy="369332"/>
          </a:xfrm>
          <a:prstGeom prst="rect">
            <a:avLst/>
          </a:prstGeom>
          <a:noFill/>
        </p:spPr>
        <p:txBody>
          <a:bodyPr wrap="none" rtlCol="0">
            <a:spAutoFit/>
          </a:bodyPr>
          <a:lstStyle/>
          <a:p>
            <a:r>
              <a:rPr lang="en-US" dirty="0"/>
              <a:t>EX: consider a situation when your square root function only goes to 4 digits</a:t>
            </a:r>
          </a:p>
        </p:txBody>
      </p:sp>
      <p:sp>
        <p:nvSpPr>
          <p:cNvPr id="15" name="TextBox 14">
            <a:extLst>
              <a:ext uri="{FF2B5EF4-FFF2-40B4-BE49-F238E27FC236}">
                <a16:creationId xmlns:a16="http://schemas.microsoft.com/office/drawing/2014/main" id="{2A8FC4C5-F84D-FFCA-4947-56E64E04D775}"/>
              </a:ext>
            </a:extLst>
          </p:cNvPr>
          <p:cNvSpPr txBox="1"/>
          <p:nvPr/>
        </p:nvSpPr>
        <p:spPr>
          <a:xfrm>
            <a:off x="5517932" y="6684579"/>
            <a:ext cx="3019096" cy="1200329"/>
          </a:xfrm>
          <a:prstGeom prst="rect">
            <a:avLst/>
          </a:prstGeom>
          <a:noFill/>
        </p:spPr>
        <p:txBody>
          <a:bodyPr wrap="square" rtlCol="0">
            <a:spAutoFit/>
          </a:bodyPr>
          <a:lstStyle/>
          <a:p>
            <a:r>
              <a:rPr lang="en-US" dirty="0"/>
              <a:t>One solution is only off by 0.04%, but due to a cancelation error, the other one is off by 100%</a:t>
            </a:r>
          </a:p>
        </p:txBody>
      </p:sp>
      <p:sp>
        <p:nvSpPr>
          <p:cNvPr id="20" name="TextBox 19">
            <a:extLst>
              <a:ext uri="{FF2B5EF4-FFF2-40B4-BE49-F238E27FC236}">
                <a16:creationId xmlns:a16="http://schemas.microsoft.com/office/drawing/2014/main" id="{82B24E08-03FB-7A2D-CA91-080F6FE001B3}"/>
              </a:ext>
            </a:extLst>
          </p:cNvPr>
          <p:cNvSpPr txBox="1"/>
          <p:nvPr/>
        </p:nvSpPr>
        <p:spPr>
          <a:xfrm>
            <a:off x="378372" y="8529145"/>
            <a:ext cx="5667577" cy="369332"/>
          </a:xfrm>
          <a:prstGeom prst="rect">
            <a:avLst/>
          </a:prstGeom>
          <a:noFill/>
        </p:spPr>
        <p:txBody>
          <a:bodyPr wrap="none" rtlCol="0">
            <a:spAutoFit/>
          </a:bodyPr>
          <a:lstStyle/>
          <a:p>
            <a:r>
              <a:rPr lang="en-US" dirty="0"/>
              <a:t>You can reformulate the equation to get a better answer</a:t>
            </a:r>
          </a:p>
        </p:txBody>
      </p:sp>
      <p:pic>
        <p:nvPicPr>
          <p:cNvPr id="22" name="Picture 21">
            <a:extLst>
              <a:ext uri="{FF2B5EF4-FFF2-40B4-BE49-F238E27FC236}">
                <a16:creationId xmlns:a16="http://schemas.microsoft.com/office/drawing/2014/main" id="{09D4244F-20D7-255B-12C0-B1186C1803A3}"/>
              </a:ext>
            </a:extLst>
          </p:cNvPr>
          <p:cNvPicPr>
            <a:picLocks noChangeAspect="1"/>
          </p:cNvPicPr>
          <p:nvPr/>
        </p:nvPicPr>
        <p:blipFill>
          <a:blip r:embed="rId4"/>
          <a:stretch>
            <a:fillRect/>
          </a:stretch>
        </p:blipFill>
        <p:spPr>
          <a:xfrm>
            <a:off x="1499789" y="8860416"/>
            <a:ext cx="5687219" cy="2152950"/>
          </a:xfrm>
          <a:prstGeom prst="rect">
            <a:avLst/>
          </a:prstGeom>
        </p:spPr>
      </p:pic>
      <p:sp>
        <p:nvSpPr>
          <p:cNvPr id="23" name="TextBox 22">
            <a:extLst>
              <a:ext uri="{FF2B5EF4-FFF2-40B4-BE49-F238E27FC236}">
                <a16:creationId xmlns:a16="http://schemas.microsoft.com/office/drawing/2014/main" id="{91BB28B4-B097-FBA5-F0DD-45DF107CF08E}"/>
              </a:ext>
            </a:extLst>
          </p:cNvPr>
          <p:cNvSpPr txBox="1"/>
          <p:nvPr/>
        </p:nvSpPr>
        <p:spPr>
          <a:xfrm>
            <a:off x="283779" y="11241680"/>
            <a:ext cx="8119242" cy="646331"/>
          </a:xfrm>
          <a:prstGeom prst="rect">
            <a:avLst/>
          </a:prstGeom>
          <a:noFill/>
        </p:spPr>
        <p:txBody>
          <a:bodyPr wrap="square" rtlCol="0">
            <a:spAutoFit/>
          </a:bodyPr>
          <a:lstStyle/>
          <a:p>
            <a:r>
              <a:rPr lang="en-US" dirty="0"/>
              <a:t>This may not be very useful now because most function in the computer have a higher accuracy, but later, for differential equations, this becomes more useful</a:t>
            </a:r>
          </a:p>
        </p:txBody>
      </p:sp>
    </p:spTree>
    <p:extLst>
      <p:ext uri="{BB962C8B-B14F-4D97-AF65-F5344CB8AC3E}">
        <p14:creationId xmlns:p14="http://schemas.microsoft.com/office/powerpoint/2010/main" val="299305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BFE8E-6BD5-895A-543F-73F051B27823}"/>
              </a:ext>
            </a:extLst>
          </p:cNvPr>
          <p:cNvSpPr txBox="1"/>
          <p:nvPr/>
        </p:nvSpPr>
        <p:spPr>
          <a:xfrm>
            <a:off x="0" y="6371039"/>
            <a:ext cx="2540952" cy="461665"/>
          </a:xfrm>
          <a:prstGeom prst="rect">
            <a:avLst/>
          </a:prstGeom>
          <a:noFill/>
        </p:spPr>
        <p:txBody>
          <a:bodyPr wrap="none" rtlCol="0">
            <a:spAutoFit/>
          </a:bodyPr>
          <a:lstStyle/>
          <a:p>
            <a:r>
              <a:rPr lang="en-US" sz="2400" dirty="0"/>
              <a:t>Matrix Operations</a:t>
            </a:r>
          </a:p>
        </p:txBody>
      </p:sp>
      <p:sp>
        <p:nvSpPr>
          <p:cNvPr id="3" name="TextBox 2">
            <a:extLst>
              <a:ext uri="{FF2B5EF4-FFF2-40B4-BE49-F238E27FC236}">
                <a16:creationId xmlns:a16="http://schemas.microsoft.com/office/drawing/2014/main" id="{17AE8CD8-048B-3E1F-D36C-409651AAE5FC}"/>
              </a:ext>
            </a:extLst>
          </p:cNvPr>
          <p:cNvSpPr txBox="1"/>
          <p:nvPr/>
        </p:nvSpPr>
        <p:spPr>
          <a:xfrm>
            <a:off x="0" y="6955362"/>
            <a:ext cx="8686800" cy="646331"/>
          </a:xfrm>
          <a:prstGeom prst="rect">
            <a:avLst/>
          </a:prstGeom>
          <a:noFill/>
        </p:spPr>
        <p:txBody>
          <a:bodyPr wrap="square" rtlCol="0">
            <a:spAutoFit/>
          </a:bodyPr>
          <a:lstStyle/>
          <a:p>
            <a:r>
              <a:rPr lang="en-US" dirty="0"/>
              <a:t>Matrix Equality: (</a:t>
            </a:r>
            <a:r>
              <a:rPr lang="en-US" b="1" dirty="0"/>
              <a:t>A </a:t>
            </a:r>
            <a:r>
              <a:rPr lang="en-US" dirty="0"/>
              <a:t>= </a:t>
            </a:r>
            <a:r>
              <a:rPr lang="en-US" b="1" dirty="0"/>
              <a:t>B</a:t>
            </a:r>
            <a:r>
              <a:rPr lang="en-US" dirty="0"/>
              <a:t>) means that </a:t>
            </a:r>
            <a:r>
              <a:rPr lang="en-US" b="1" dirty="0"/>
              <a:t>A </a:t>
            </a:r>
            <a:r>
              <a:rPr lang="en-US" dirty="0"/>
              <a:t>and </a:t>
            </a:r>
            <a:r>
              <a:rPr lang="en-US" b="1" dirty="0"/>
              <a:t>B </a:t>
            </a:r>
            <a:r>
              <a:rPr lang="en-US" dirty="0"/>
              <a:t>have the same number of columns and rows, and the values in the same positions are the same</a:t>
            </a:r>
            <a:endParaRPr lang="en-US" b="1" dirty="0"/>
          </a:p>
        </p:txBody>
      </p:sp>
      <p:sp>
        <p:nvSpPr>
          <p:cNvPr id="4" name="TextBox 3">
            <a:extLst>
              <a:ext uri="{FF2B5EF4-FFF2-40B4-BE49-F238E27FC236}">
                <a16:creationId xmlns:a16="http://schemas.microsoft.com/office/drawing/2014/main" id="{05CE9135-B6B6-22E0-12A5-75143F900EB2}"/>
              </a:ext>
            </a:extLst>
          </p:cNvPr>
          <p:cNvSpPr txBox="1"/>
          <p:nvPr/>
        </p:nvSpPr>
        <p:spPr>
          <a:xfrm>
            <a:off x="0" y="7724351"/>
            <a:ext cx="8686800" cy="646331"/>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sp>
        <p:nvSpPr>
          <p:cNvPr id="5" name="TextBox 4">
            <a:extLst>
              <a:ext uri="{FF2B5EF4-FFF2-40B4-BE49-F238E27FC236}">
                <a16:creationId xmlns:a16="http://schemas.microsoft.com/office/drawing/2014/main" id="{F74A7C6B-A907-F3E4-D4F5-8D7F6E6E7903}"/>
              </a:ext>
            </a:extLst>
          </p:cNvPr>
          <p:cNvSpPr txBox="1"/>
          <p:nvPr/>
        </p:nvSpPr>
        <p:spPr>
          <a:xfrm>
            <a:off x="0" y="8493340"/>
            <a:ext cx="4343400" cy="1200329"/>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pic>
        <p:nvPicPr>
          <p:cNvPr id="6" name="Picture 5">
            <a:extLst>
              <a:ext uri="{FF2B5EF4-FFF2-40B4-BE49-F238E27FC236}">
                <a16:creationId xmlns:a16="http://schemas.microsoft.com/office/drawing/2014/main" id="{29891503-9F94-AB81-6C8C-E9D82A1B38CB}"/>
              </a:ext>
            </a:extLst>
          </p:cNvPr>
          <p:cNvPicPr>
            <a:picLocks noChangeAspect="1"/>
          </p:cNvPicPr>
          <p:nvPr/>
        </p:nvPicPr>
        <p:blipFill>
          <a:blip r:embed="rId2"/>
          <a:stretch>
            <a:fillRect/>
          </a:stretch>
        </p:blipFill>
        <p:spPr>
          <a:xfrm>
            <a:off x="4343400" y="8416981"/>
            <a:ext cx="3778469" cy="3569304"/>
          </a:xfrm>
          <a:prstGeom prst="rect">
            <a:avLst/>
          </a:prstGeom>
        </p:spPr>
      </p:pic>
      <p:sp>
        <p:nvSpPr>
          <p:cNvPr id="7" name="TextBox 6">
            <a:extLst>
              <a:ext uri="{FF2B5EF4-FFF2-40B4-BE49-F238E27FC236}">
                <a16:creationId xmlns:a16="http://schemas.microsoft.com/office/drawing/2014/main" id="{4F12A915-C1FD-EE14-A7E0-2E9AD3DF732C}"/>
              </a:ext>
            </a:extLst>
          </p:cNvPr>
          <p:cNvSpPr txBox="1"/>
          <p:nvPr/>
        </p:nvSpPr>
        <p:spPr>
          <a:xfrm>
            <a:off x="0" y="9798156"/>
            <a:ext cx="4343400" cy="2308324"/>
          </a:xfrm>
          <a:prstGeom prst="rect">
            <a:avLst/>
          </a:prstGeom>
          <a:noFill/>
        </p:spPr>
        <p:txBody>
          <a:bodyPr wrap="square" rtlCol="0">
            <a:spAutoFit/>
          </a:bodyPr>
          <a:lstStyle/>
          <a:p>
            <a:r>
              <a:rPr lang="en-US" dirty="0"/>
              <a:t>Matrix Multiplication: The element in the resulting matrix is found by doing the scalar product for the values in the original matrices of the same column and row.</a:t>
            </a:r>
          </a:p>
          <a:p>
            <a:br>
              <a:rPr lang="en-US" dirty="0"/>
            </a:br>
            <a:r>
              <a:rPr lang="en-US" dirty="0"/>
              <a:t>The first matrix should have as many columns  as the second has rows</a:t>
            </a:r>
          </a:p>
        </p:txBody>
      </p:sp>
      <p:pic>
        <p:nvPicPr>
          <p:cNvPr id="18" name="Picture 17">
            <a:extLst>
              <a:ext uri="{FF2B5EF4-FFF2-40B4-BE49-F238E27FC236}">
                <a16:creationId xmlns:a16="http://schemas.microsoft.com/office/drawing/2014/main" id="{5D5BD57A-6293-C513-D8D6-33C4B4AAD398}"/>
              </a:ext>
            </a:extLst>
          </p:cNvPr>
          <p:cNvPicPr>
            <a:picLocks noChangeAspect="1"/>
          </p:cNvPicPr>
          <p:nvPr/>
        </p:nvPicPr>
        <p:blipFill>
          <a:blip r:embed="rId3"/>
          <a:stretch>
            <a:fillRect/>
          </a:stretch>
        </p:blipFill>
        <p:spPr>
          <a:xfrm>
            <a:off x="922283" y="4056932"/>
            <a:ext cx="6842234" cy="2346492"/>
          </a:xfrm>
          <a:prstGeom prst="rect">
            <a:avLst/>
          </a:prstGeom>
        </p:spPr>
      </p:pic>
      <p:sp>
        <p:nvSpPr>
          <p:cNvPr id="8" name="TextBox 7">
            <a:extLst>
              <a:ext uri="{FF2B5EF4-FFF2-40B4-BE49-F238E27FC236}">
                <a16:creationId xmlns:a16="http://schemas.microsoft.com/office/drawing/2014/main" id="{C399CD43-C12F-933C-5620-AEBDA7B44BFF}"/>
              </a:ext>
            </a:extLst>
          </p:cNvPr>
          <p:cNvSpPr txBox="1"/>
          <p:nvPr/>
        </p:nvSpPr>
        <p:spPr>
          <a:xfrm>
            <a:off x="0" y="-1153"/>
            <a:ext cx="7816242" cy="461665"/>
          </a:xfrm>
          <a:prstGeom prst="rect">
            <a:avLst/>
          </a:prstGeom>
          <a:noFill/>
        </p:spPr>
        <p:txBody>
          <a:bodyPr wrap="none" rtlCol="0">
            <a:spAutoFit/>
          </a:bodyPr>
          <a:lstStyle/>
          <a:p>
            <a:r>
              <a:rPr lang="en-US" sz="2400" dirty="0"/>
              <a:t>Fundamental mathematics to know: Vectors and Matrices</a:t>
            </a:r>
          </a:p>
        </p:txBody>
      </p:sp>
      <p:sp>
        <p:nvSpPr>
          <p:cNvPr id="9" name="TextBox 8">
            <a:extLst>
              <a:ext uri="{FF2B5EF4-FFF2-40B4-BE49-F238E27FC236}">
                <a16:creationId xmlns:a16="http://schemas.microsoft.com/office/drawing/2014/main" id="{0AADD4ED-B52E-A46D-A552-9D638E979823}"/>
              </a:ext>
            </a:extLst>
          </p:cNvPr>
          <p:cNvSpPr txBox="1"/>
          <p:nvPr/>
        </p:nvSpPr>
        <p:spPr>
          <a:xfrm>
            <a:off x="1" y="695862"/>
            <a:ext cx="4707555" cy="1200329"/>
          </a:xfrm>
          <a:prstGeom prst="rect">
            <a:avLst/>
          </a:prstGeom>
          <a:noFill/>
        </p:spPr>
        <p:txBody>
          <a:bodyPr wrap="square" rtlCol="0">
            <a:spAutoFit/>
          </a:bodyPr>
          <a:lstStyle/>
          <a:p>
            <a:r>
              <a:rPr lang="en-US" dirty="0"/>
              <a:t>A matrix is characterized by the number of rows and columns it has.  Rows are the horizontal elements and columns are the vertical elements.</a:t>
            </a:r>
          </a:p>
        </p:txBody>
      </p:sp>
      <p:pic>
        <p:nvPicPr>
          <p:cNvPr id="13" name="Picture 12">
            <a:extLst>
              <a:ext uri="{FF2B5EF4-FFF2-40B4-BE49-F238E27FC236}">
                <a16:creationId xmlns:a16="http://schemas.microsoft.com/office/drawing/2014/main" id="{399404D0-CDB7-1D28-E83D-8809F0C1F08B}"/>
              </a:ext>
            </a:extLst>
          </p:cNvPr>
          <p:cNvPicPr>
            <a:picLocks noChangeAspect="1"/>
          </p:cNvPicPr>
          <p:nvPr/>
        </p:nvPicPr>
        <p:blipFill>
          <a:blip r:embed="rId4"/>
          <a:stretch>
            <a:fillRect/>
          </a:stretch>
        </p:blipFill>
        <p:spPr>
          <a:xfrm>
            <a:off x="4707557" y="526276"/>
            <a:ext cx="3370885" cy="2405937"/>
          </a:xfrm>
          <a:prstGeom prst="rect">
            <a:avLst/>
          </a:prstGeom>
        </p:spPr>
      </p:pic>
      <p:sp>
        <p:nvSpPr>
          <p:cNvPr id="14" name="TextBox 13">
            <a:extLst>
              <a:ext uri="{FF2B5EF4-FFF2-40B4-BE49-F238E27FC236}">
                <a16:creationId xmlns:a16="http://schemas.microsoft.com/office/drawing/2014/main" id="{AADC5E97-FDB6-8728-DF3D-E9ADCF9CF64E}"/>
              </a:ext>
            </a:extLst>
          </p:cNvPr>
          <p:cNvSpPr txBox="1"/>
          <p:nvPr/>
        </p:nvSpPr>
        <p:spPr>
          <a:xfrm>
            <a:off x="4726202" y="3039678"/>
            <a:ext cx="3090040" cy="646331"/>
          </a:xfrm>
          <a:prstGeom prst="rect">
            <a:avLst/>
          </a:prstGeom>
          <a:noFill/>
        </p:spPr>
        <p:txBody>
          <a:bodyPr wrap="square" rtlCol="0">
            <a:spAutoFit/>
          </a:bodyPr>
          <a:lstStyle/>
          <a:p>
            <a:pPr algn="ctr"/>
            <a:r>
              <a:rPr lang="en-US" dirty="0"/>
              <a:t>General matrix with m rows and n columns</a:t>
            </a:r>
          </a:p>
        </p:txBody>
      </p:sp>
      <p:pic>
        <p:nvPicPr>
          <p:cNvPr id="16" name="Picture 15">
            <a:extLst>
              <a:ext uri="{FF2B5EF4-FFF2-40B4-BE49-F238E27FC236}">
                <a16:creationId xmlns:a16="http://schemas.microsoft.com/office/drawing/2014/main" id="{4D8898E8-0F81-1ED8-76D7-54045C03BC1B}"/>
              </a:ext>
            </a:extLst>
          </p:cNvPr>
          <p:cNvPicPr>
            <a:picLocks noChangeAspect="1"/>
          </p:cNvPicPr>
          <p:nvPr/>
        </p:nvPicPr>
        <p:blipFill>
          <a:blip r:embed="rId5"/>
          <a:stretch>
            <a:fillRect/>
          </a:stretch>
        </p:blipFill>
        <p:spPr>
          <a:xfrm>
            <a:off x="189188" y="2129888"/>
            <a:ext cx="3862552" cy="1819579"/>
          </a:xfrm>
          <a:prstGeom prst="rect">
            <a:avLst/>
          </a:prstGeom>
        </p:spPr>
      </p:pic>
    </p:spTree>
    <p:extLst>
      <p:ext uri="{BB962C8B-B14F-4D97-AF65-F5344CB8AC3E}">
        <p14:creationId xmlns:p14="http://schemas.microsoft.com/office/powerpoint/2010/main" val="266811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EC3F7-6ABD-2435-C5D2-7489825E90EB}"/>
              </a:ext>
            </a:extLst>
          </p:cNvPr>
          <p:cNvSpPr txBox="1"/>
          <p:nvPr/>
        </p:nvSpPr>
        <p:spPr>
          <a:xfrm>
            <a:off x="1710179" y="215679"/>
            <a:ext cx="5266442" cy="830997"/>
          </a:xfrm>
          <a:prstGeom prst="rect">
            <a:avLst/>
          </a:prstGeom>
          <a:noFill/>
        </p:spPr>
        <p:txBody>
          <a:bodyPr wrap="none" rtlCol="0">
            <a:spAutoFit/>
          </a:bodyPr>
          <a:lstStyle/>
          <a:p>
            <a:r>
              <a:rPr lang="en-US" sz="4800" dirty="0"/>
              <a:t>Chapter 2: MATLAB</a:t>
            </a:r>
          </a:p>
        </p:txBody>
      </p:sp>
      <p:sp>
        <p:nvSpPr>
          <p:cNvPr id="3" name="TextBox 2">
            <a:extLst>
              <a:ext uri="{FF2B5EF4-FFF2-40B4-BE49-F238E27FC236}">
                <a16:creationId xmlns:a16="http://schemas.microsoft.com/office/drawing/2014/main" id="{B38A0FE9-6808-5F34-0F94-FC132651BBD2}"/>
              </a:ext>
            </a:extLst>
          </p:cNvPr>
          <p:cNvSpPr txBox="1"/>
          <p:nvPr/>
        </p:nvSpPr>
        <p:spPr>
          <a:xfrm>
            <a:off x="0" y="1046676"/>
            <a:ext cx="7554825" cy="6740307"/>
          </a:xfrm>
          <a:prstGeom prst="rect">
            <a:avLst/>
          </a:prstGeom>
          <a:noFill/>
        </p:spPr>
        <p:txBody>
          <a:bodyPr wrap="none" rtlCol="0">
            <a:spAutoFit/>
          </a:bodyPr>
          <a:lstStyle/>
          <a:p>
            <a:r>
              <a:rPr lang="en-US" dirty="0"/>
              <a:t>Variables</a:t>
            </a:r>
          </a:p>
          <a:p>
            <a:pPr marL="285750" indent="-285750">
              <a:buFont typeface="Arial" panose="020B0604020202020204" pitchFamily="34" charset="0"/>
              <a:buChar char="•"/>
            </a:pPr>
            <a:r>
              <a:rPr lang="en-US" dirty="0"/>
              <a:t>Can store numbers, strings or unknown quantities</a:t>
            </a:r>
          </a:p>
          <a:p>
            <a:pPr marL="285750" indent="-285750">
              <a:buFont typeface="Arial" panose="020B0604020202020204" pitchFamily="34" charset="0"/>
              <a:buChar char="•"/>
            </a:pPr>
            <a:r>
              <a:rPr lang="en-US" dirty="0"/>
              <a:t>Variable names operate like python, assignments are like python as well</a:t>
            </a:r>
          </a:p>
          <a:p>
            <a:pPr marL="285750" indent="-285750">
              <a:buFont typeface="Arial" panose="020B0604020202020204" pitchFamily="34" charset="0"/>
              <a:buChar char="•"/>
            </a:pPr>
            <a:r>
              <a:rPr lang="en-US" dirty="0"/>
              <a:t>Globally defined</a:t>
            </a:r>
          </a:p>
          <a:p>
            <a:pPr marL="285750" indent="-285750">
              <a:buFont typeface="Arial" panose="020B0604020202020204" pitchFamily="34" charset="0"/>
              <a:buChar char="•"/>
            </a:pPr>
            <a:r>
              <a:rPr lang="en-US" dirty="0"/>
              <a:t>Floats are double by default</a:t>
            </a:r>
          </a:p>
          <a:p>
            <a:pPr marL="285750" indent="-285750">
              <a:buFont typeface="Arial" panose="020B0604020202020204" pitchFamily="34" charset="0"/>
              <a:buChar char="•"/>
            </a:pPr>
            <a:endParaRPr lang="en-US" dirty="0"/>
          </a:p>
          <a:p>
            <a:r>
              <a:rPr lang="en-US" dirty="0"/>
              <a:t>Operators</a:t>
            </a:r>
          </a:p>
          <a:p>
            <a:pPr marL="285750" indent="-285750">
              <a:buFont typeface="Arial" panose="020B0604020202020204" pitchFamily="34" charset="0"/>
              <a:buChar char="•"/>
            </a:pPr>
            <a:r>
              <a:rPr lang="en-US" dirty="0"/>
              <a:t>‘+’ addition</a:t>
            </a:r>
          </a:p>
          <a:p>
            <a:pPr marL="285750" indent="-285750">
              <a:buFont typeface="Arial" panose="020B0604020202020204" pitchFamily="34" charset="0"/>
              <a:buChar char="•"/>
            </a:pPr>
            <a:r>
              <a:rPr lang="en-US" dirty="0"/>
              <a:t>‘-’ subtraction</a:t>
            </a:r>
          </a:p>
          <a:p>
            <a:pPr marL="285750" indent="-285750">
              <a:buFont typeface="Arial" panose="020B0604020202020204" pitchFamily="34" charset="0"/>
              <a:buChar char="•"/>
            </a:pPr>
            <a:r>
              <a:rPr lang="en-US" dirty="0"/>
              <a:t>‘*’ multiplication</a:t>
            </a:r>
          </a:p>
          <a:p>
            <a:pPr marL="285750" indent="-285750">
              <a:buFont typeface="Arial" panose="020B0604020202020204" pitchFamily="34" charset="0"/>
              <a:buChar char="•"/>
            </a:pPr>
            <a:r>
              <a:rPr lang="en-US" dirty="0"/>
              <a:t>‘/’ division</a:t>
            </a:r>
          </a:p>
          <a:p>
            <a:pPr marL="285750" indent="-285750">
              <a:buFont typeface="Arial" panose="020B0604020202020204" pitchFamily="34" charset="0"/>
              <a:buChar char="•"/>
            </a:pPr>
            <a:r>
              <a:rPr lang="en-US" dirty="0"/>
              <a:t>‘^’ exponentiation</a:t>
            </a:r>
          </a:p>
          <a:p>
            <a:pPr marL="285750" indent="-285750">
              <a:buFont typeface="Arial" panose="020B0604020202020204" pitchFamily="34" charset="0"/>
              <a:buChar char="•"/>
            </a:pPr>
            <a:endParaRPr lang="en-US" dirty="0"/>
          </a:p>
          <a:p>
            <a:r>
              <a:rPr lang="en-US" dirty="0"/>
              <a:t>Syntax special variables</a:t>
            </a:r>
          </a:p>
          <a:p>
            <a:pPr marL="285750" indent="-285750">
              <a:buFont typeface="Arial" panose="020B0604020202020204" pitchFamily="34" charset="0"/>
              <a:buChar char="•"/>
            </a:pPr>
            <a:r>
              <a:rPr lang="en-US" dirty="0"/>
              <a:t>‘ans’ used to store the result of an expression</a:t>
            </a:r>
          </a:p>
          <a:p>
            <a:pPr marL="285750" indent="-285750">
              <a:buFont typeface="Arial" panose="020B0604020202020204" pitchFamily="34" charset="0"/>
              <a:buChar char="•"/>
            </a:pPr>
            <a:r>
              <a:rPr lang="en-US" dirty="0"/>
              <a:t>‘clock’ variable that contains the current time</a:t>
            </a:r>
          </a:p>
          <a:p>
            <a:pPr marL="285750" indent="-285750">
              <a:buFont typeface="Arial" panose="020B0604020202020204" pitchFamily="34" charset="0"/>
              <a:buChar char="•"/>
            </a:pPr>
            <a:r>
              <a:rPr lang="en-US" dirty="0"/>
              <a:t>‘date’ contains the current day</a:t>
            </a:r>
          </a:p>
          <a:p>
            <a:pPr marL="285750" indent="-285750">
              <a:buFont typeface="Arial" panose="020B0604020202020204" pitchFamily="34" charset="0"/>
              <a:buChar char="•"/>
            </a:pPr>
            <a:r>
              <a:rPr lang="en-US" dirty="0"/>
              <a:t>‘i’ sqrt(-1)</a:t>
            </a:r>
          </a:p>
          <a:p>
            <a:pPr marL="285750" indent="-285750">
              <a:buFont typeface="Arial" panose="020B0604020202020204" pitchFamily="34" charset="0"/>
              <a:buChar char="•"/>
            </a:pPr>
            <a:r>
              <a:rPr lang="en-US" dirty="0"/>
              <a:t>‘Inf’ when a number exceeds the maximum or minimum number</a:t>
            </a:r>
          </a:p>
          <a:p>
            <a:pPr marL="742950" lvl="1" indent="-285750">
              <a:buFont typeface="Arial" panose="020B0604020202020204" pitchFamily="34" charset="0"/>
              <a:buChar char="•"/>
            </a:pPr>
            <a:r>
              <a:rPr lang="en-US" dirty="0"/>
              <a:t>&gt;1.7E308 or &lt;-1.7E308</a:t>
            </a:r>
          </a:p>
          <a:p>
            <a:pPr marL="285750" indent="-285750">
              <a:buFont typeface="Arial" panose="020B0604020202020204" pitchFamily="34" charset="0"/>
              <a:buChar char="•"/>
            </a:pPr>
            <a:r>
              <a:rPr lang="en-US" dirty="0"/>
              <a:t>‘j’ sqrt(-1)</a:t>
            </a:r>
          </a:p>
          <a:p>
            <a:pPr marL="285750" indent="-285750">
              <a:buFont typeface="Arial" panose="020B0604020202020204" pitchFamily="34" charset="0"/>
              <a:buChar char="•"/>
            </a:pPr>
            <a:r>
              <a:rPr lang="en-US" dirty="0"/>
              <a:t>‘NaN’ stands for not a number</a:t>
            </a:r>
          </a:p>
          <a:p>
            <a:pPr marL="742950" lvl="1" indent="-285750">
              <a:buFont typeface="Arial" panose="020B0604020202020204" pitchFamily="34" charset="0"/>
              <a:buChar char="•"/>
            </a:pPr>
            <a:r>
              <a:rPr lang="en-US" dirty="0"/>
              <a:t>Usually, the result of an undefined math operation (0/0 or log(-2))</a:t>
            </a:r>
          </a:p>
          <a:p>
            <a:pPr marL="285750" indent="-285750">
              <a:buFont typeface="Arial" panose="020B0604020202020204" pitchFamily="34" charset="0"/>
              <a:buChar char="•"/>
            </a:pPr>
            <a:r>
              <a:rPr lang="en-US" dirty="0"/>
              <a:t>‘pi’ pi to 15 sig digits</a:t>
            </a:r>
          </a:p>
        </p:txBody>
      </p:sp>
      <p:pic>
        <p:nvPicPr>
          <p:cNvPr id="5" name="Picture 4">
            <a:extLst>
              <a:ext uri="{FF2B5EF4-FFF2-40B4-BE49-F238E27FC236}">
                <a16:creationId xmlns:a16="http://schemas.microsoft.com/office/drawing/2014/main" id="{C373702F-BCA4-ADAB-8CFC-8D59DCFB2F2B}"/>
              </a:ext>
            </a:extLst>
          </p:cNvPr>
          <p:cNvPicPr>
            <a:picLocks noChangeAspect="1"/>
          </p:cNvPicPr>
          <p:nvPr/>
        </p:nvPicPr>
        <p:blipFill>
          <a:blip r:embed="rId2"/>
          <a:stretch>
            <a:fillRect/>
          </a:stretch>
        </p:blipFill>
        <p:spPr>
          <a:xfrm>
            <a:off x="649528" y="8029040"/>
            <a:ext cx="6905297" cy="3688139"/>
          </a:xfrm>
          <a:prstGeom prst="rect">
            <a:avLst/>
          </a:prstGeom>
        </p:spPr>
      </p:pic>
    </p:spTree>
    <p:extLst>
      <p:ext uri="{BB962C8B-B14F-4D97-AF65-F5344CB8AC3E}">
        <p14:creationId xmlns:p14="http://schemas.microsoft.com/office/powerpoint/2010/main" val="244350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ABF43-1270-4988-9A69-7F4A9212BA13}"/>
              </a:ext>
            </a:extLst>
          </p:cNvPr>
          <p:cNvPicPr>
            <a:picLocks noChangeAspect="1"/>
          </p:cNvPicPr>
          <p:nvPr/>
        </p:nvPicPr>
        <p:blipFill>
          <a:blip r:embed="rId2"/>
          <a:stretch>
            <a:fillRect/>
          </a:stretch>
        </p:blipFill>
        <p:spPr>
          <a:xfrm>
            <a:off x="2375830" y="105405"/>
            <a:ext cx="3935139" cy="3540882"/>
          </a:xfrm>
          <a:prstGeom prst="rect">
            <a:avLst/>
          </a:prstGeom>
        </p:spPr>
      </p:pic>
      <p:pic>
        <p:nvPicPr>
          <p:cNvPr id="7" name="Picture 6">
            <a:extLst>
              <a:ext uri="{FF2B5EF4-FFF2-40B4-BE49-F238E27FC236}">
                <a16:creationId xmlns:a16="http://schemas.microsoft.com/office/drawing/2014/main" id="{B11B3BC2-D5D5-F664-29E8-FBA51CE6ACDE}"/>
              </a:ext>
            </a:extLst>
          </p:cNvPr>
          <p:cNvPicPr>
            <a:picLocks noChangeAspect="1"/>
          </p:cNvPicPr>
          <p:nvPr/>
        </p:nvPicPr>
        <p:blipFill>
          <a:blip r:embed="rId3"/>
          <a:stretch>
            <a:fillRect/>
          </a:stretch>
        </p:blipFill>
        <p:spPr>
          <a:xfrm>
            <a:off x="0" y="3768761"/>
            <a:ext cx="8686800" cy="2636492"/>
          </a:xfrm>
          <a:prstGeom prst="rect">
            <a:avLst/>
          </a:prstGeom>
        </p:spPr>
      </p:pic>
      <p:sp>
        <p:nvSpPr>
          <p:cNvPr id="8" name="TextBox 7">
            <a:extLst>
              <a:ext uri="{FF2B5EF4-FFF2-40B4-BE49-F238E27FC236}">
                <a16:creationId xmlns:a16="http://schemas.microsoft.com/office/drawing/2014/main" id="{DF04E402-9DE9-73DC-5745-EBC5C88BA713}"/>
              </a:ext>
            </a:extLst>
          </p:cNvPr>
          <p:cNvSpPr txBox="1"/>
          <p:nvPr/>
        </p:nvSpPr>
        <p:spPr>
          <a:xfrm>
            <a:off x="0" y="7092262"/>
            <a:ext cx="8686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a semicolon at the end of a line to prevent it from printing on the command line</a:t>
            </a:r>
          </a:p>
          <a:p>
            <a:pPr marL="285750" indent="-285750">
              <a:buFont typeface="Arial" panose="020B0604020202020204" pitchFamily="34" charset="0"/>
              <a:buChar char="•"/>
            </a:pPr>
            <a:r>
              <a:rPr lang="en-US" dirty="0"/>
              <a:t>Use ‘%’ to comment</a:t>
            </a:r>
          </a:p>
          <a:p>
            <a:pPr marL="285750" indent="-285750">
              <a:buFont typeface="Arial" panose="020B0604020202020204" pitchFamily="34" charset="0"/>
              <a:buChar char="•"/>
            </a:pPr>
            <a:r>
              <a:rPr lang="en-US" dirty="0"/>
              <a:t>Use ‘%%’ to designate sections</a:t>
            </a:r>
          </a:p>
        </p:txBody>
      </p:sp>
      <p:sp>
        <p:nvSpPr>
          <p:cNvPr id="9" name="TextBox 8">
            <a:extLst>
              <a:ext uri="{FF2B5EF4-FFF2-40B4-BE49-F238E27FC236}">
                <a16:creationId xmlns:a16="http://schemas.microsoft.com/office/drawing/2014/main" id="{FBBFAFBF-8BF7-2899-492A-ECB482595691}"/>
              </a:ext>
            </a:extLst>
          </p:cNvPr>
          <p:cNvSpPr txBox="1"/>
          <p:nvPr/>
        </p:nvSpPr>
        <p:spPr>
          <a:xfrm>
            <a:off x="0" y="6629795"/>
            <a:ext cx="1560042" cy="461665"/>
          </a:xfrm>
          <a:prstGeom prst="rect">
            <a:avLst/>
          </a:prstGeom>
          <a:noFill/>
        </p:spPr>
        <p:txBody>
          <a:bodyPr wrap="none" rtlCol="0">
            <a:spAutoFit/>
          </a:bodyPr>
          <a:lstStyle/>
          <a:p>
            <a:r>
              <a:rPr lang="en-US" sz="2400" dirty="0"/>
              <a:t>Some Tips</a:t>
            </a:r>
          </a:p>
        </p:txBody>
      </p:sp>
    </p:spTree>
    <p:extLst>
      <p:ext uri="{BB962C8B-B14F-4D97-AF65-F5344CB8AC3E}">
        <p14:creationId xmlns:p14="http://schemas.microsoft.com/office/powerpoint/2010/main" val="329538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A76E8-040E-34F4-315D-92C6FF39AC8B}"/>
              </a:ext>
            </a:extLst>
          </p:cNvPr>
          <p:cNvSpPr txBox="1"/>
          <p:nvPr/>
        </p:nvSpPr>
        <p:spPr>
          <a:xfrm>
            <a:off x="0" y="0"/>
            <a:ext cx="3443956" cy="523220"/>
          </a:xfrm>
          <a:prstGeom prst="rect">
            <a:avLst/>
          </a:prstGeom>
          <a:noFill/>
        </p:spPr>
        <p:txBody>
          <a:bodyPr wrap="none" rtlCol="0">
            <a:spAutoFit/>
          </a:bodyPr>
          <a:lstStyle/>
          <a:p>
            <a:r>
              <a:rPr lang="en-US" sz="2800" dirty="0"/>
              <a:t>Matrices and Vectors</a:t>
            </a:r>
          </a:p>
        </p:txBody>
      </p:sp>
      <p:sp>
        <p:nvSpPr>
          <p:cNvPr id="3" name="TextBox 2">
            <a:extLst>
              <a:ext uri="{FF2B5EF4-FFF2-40B4-BE49-F238E27FC236}">
                <a16:creationId xmlns:a16="http://schemas.microsoft.com/office/drawing/2014/main" id="{7ED9BEFA-0357-8C60-116E-72B7EA619A73}"/>
              </a:ext>
            </a:extLst>
          </p:cNvPr>
          <p:cNvSpPr txBox="1"/>
          <p:nvPr/>
        </p:nvSpPr>
        <p:spPr>
          <a:xfrm>
            <a:off x="1" y="523220"/>
            <a:ext cx="4343400" cy="2862322"/>
          </a:xfrm>
          <a:prstGeom prst="rect">
            <a:avLst/>
          </a:prstGeom>
          <a:noFill/>
        </p:spPr>
        <p:txBody>
          <a:bodyPr wrap="square" rtlCol="0">
            <a:spAutoFit/>
          </a:bodyPr>
          <a:lstStyle/>
          <a:p>
            <a:r>
              <a:rPr lang="en-US" dirty="0"/>
              <a:t>Creating vectors</a:t>
            </a:r>
          </a:p>
          <a:p>
            <a:pPr marL="285750" indent="-285750">
              <a:buFont typeface="Arial" panose="020B0604020202020204" pitchFamily="34" charset="0"/>
              <a:buChar char="•"/>
            </a:pPr>
            <a:r>
              <a:rPr lang="en-US" dirty="0"/>
              <a:t>Creating a row vector: v = [1, 2, 3]</a:t>
            </a:r>
          </a:p>
          <a:p>
            <a:pPr marL="285750" indent="-285750">
              <a:buFont typeface="Arial" panose="020B0604020202020204" pitchFamily="34" charset="0"/>
              <a:buChar char="•"/>
            </a:pPr>
            <a:r>
              <a:rPr lang="en-US" dirty="0"/>
              <a:t>Creating a column vector: v=[1; 2;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a larger vector:</a:t>
            </a:r>
          </a:p>
          <a:p>
            <a:pPr marL="742950" lvl="1" indent="-285750">
              <a:buFont typeface="Arial" panose="020B0604020202020204" pitchFamily="34" charset="0"/>
              <a:buChar char="•"/>
            </a:pPr>
            <a:r>
              <a:rPr lang="en-US" dirty="0"/>
              <a:t>v = [start:step:stop]</a:t>
            </a:r>
          </a:p>
          <a:p>
            <a:pPr marL="1200150" lvl="2" indent="-285750">
              <a:buFont typeface="Arial" panose="020B0604020202020204" pitchFamily="34" charset="0"/>
              <a:buChar char="•"/>
            </a:pPr>
            <a:r>
              <a:rPr lang="en-US" dirty="0"/>
              <a:t>The stop is inclusive</a:t>
            </a:r>
          </a:p>
          <a:p>
            <a:pPr marL="742950" lvl="1" indent="-285750">
              <a:buFont typeface="Arial" panose="020B0604020202020204" pitchFamily="34" charset="0"/>
              <a:buChar char="•"/>
            </a:pPr>
            <a:r>
              <a:rPr lang="en-US" dirty="0"/>
              <a:t>v = Linspace(start, stop, # of indices)</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ECAF3E1B-1BAF-FFCD-2508-8D6B70807EDB}"/>
              </a:ext>
            </a:extLst>
          </p:cNvPr>
          <p:cNvSpPr txBox="1"/>
          <p:nvPr/>
        </p:nvSpPr>
        <p:spPr>
          <a:xfrm>
            <a:off x="4343399" y="0"/>
            <a:ext cx="4343400" cy="4247317"/>
          </a:xfrm>
          <a:prstGeom prst="rect">
            <a:avLst/>
          </a:prstGeom>
          <a:noFill/>
        </p:spPr>
        <p:txBody>
          <a:bodyPr wrap="square" rtlCol="0">
            <a:spAutoFit/>
          </a:bodyPr>
          <a:lstStyle/>
          <a:p>
            <a:endParaRPr lang="en-US" dirty="0"/>
          </a:p>
          <a:p>
            <a:r>
              <a:rPr lang="en-US" dirty="0"/>
              <a:t>Transposing Vectors</a:t>
            </a:r>
          </a:p>
          <a:p>
            <a:pPr marL="285750" indent="-285750">
              <a:buFont typeface="Arial" panose="020B0604020202020204" pitchFamily="34" charset="0"/>
              <a:buChar char="•"/>
            </a:pPr>
            <a:r>
              <a:rPr lang="en-US" dirty="0"/>
              <a:t>v = v’</a:t>
            </a:r>
          </a:p>
          <a:p>
            <a:pPr marL="285750" indent="-285750">
              <a:buFont typeface="Arial" panose="020B0604020202020204" pitchFamily="34" charset="0"/>
              <a:buChar char="•"/>
            </a:pPr>
            <a:r>
              <a:rPr lang="en-US" dirty="0"/>
              <a:t>v = transpose(v)</a:t>
            </a:r>
          </a:p>
          <a:p>
            <a:pPr marL="285750" indent="-285750">
              <a:buFont typeface="Arial" panose="020B0604020202020204" pitchFamily="34" charset="0"/>
              <a:buChar char="•"/>
            </a:pPr>
            <a:endParaRPr lang="en-US" dirty="0"/>
          </a:p>
          <a:p>
            <a:r>
              <a:rPr lang="en-US" dirty="0"/>
              <a:t>Some Vector info</a:t>
            </a:r>
          </a:p>
          <a:p>
            <a:pPr marL="285750" indent="-285750">
              <a:buFont typeface="Arial" panose="020B0604020202020204" pitchFamily="34" charset="0"/>
              <a:buChar char="•"/>
            </a:pPr>
            <a:r>
              <a:rPr lang="en-US" dirty="0"/>
              <a:t>Get a certain value from a vector</a:t>
            </a:r>
          </a:p>
          <a:p>
            <a:pPr marL="742950" lvl="1" indent="-285750">
              <a:buFont typeface="Arial" panose="020B0604020202020204" pitchFamily="34" charset="0"/>
              <a:buChar char="•"/>
            </a:pPr>
            <a:r>
              <a:rPr lang="en-US" dirty="0"/>
              <a:t>v(index)</a:t>
            </a:r>
          </a:p>
          <a:p>
            <a:pPr marL="1200150" lvl="2" indent="-285750">
              <a:buFont typeface="Arial" panose="020B0604020202020204" pitchFamily="34" charset="0"/>
              <a:buChar char="•"/>
            </a:pPr>
            <a:r>
              <a:rPr lang="en-US" dirty="0"/>
              <a:t>Indices start at 1, not 0</a:t>
            </a:r>
          </a:p>
          <a:p>
            <a:pPr marL="285750" indent="-285750">
              <a:buFont typeface="Arial" panose="020B0604020202020204" pitchFamily="34" charset="0"/>
              <a:buChar char="•"/>
            </a:pPr>
            <a:r>
              <a:rPr lang="en-US" dirty="0"/>
              <a:t>Max and min</a:t>
            </a:r>
          </a:p>
          <a:p>
            <a:pPr marL="742950" lvl="1" indent="-285750">
              <a:buFont typeface="Arial" panose="020B0604020202020204" pitchFamily="34" charset="0"/>
              <a:buChar char="•"/>
            </a:pPr>
            <a:r>
              <a:rPr lang="en-US" dirty="0"/>
              <a:t>[value, index] = max(v)</a:t>
            </a:r>
          </a:p>
          <a:p>
            <a:pPr marL="742950" lvl="1" indent="-285750">
              <a:buFont typeface="Arial" panose="020B0604020202020204" pitchFamily="34" charset="0"/>
              <a:buChar char="•"/>
            </a:pPr>
            <a:r>
              <a:rPr lang="en-US" dirty="0"/>
              <a:t>[value, index] = min(v)</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Length</a:t>
            </a:r>
          </a:p>
          <a:p>
            <a:pPr marL="742950" lvl="1" indent="-285750">
              <a:buFont typeface="Arial" panose="020B0604020202020204" pitchFamily="34" charset="0"/>
              <a:buChar char="•"/>
            </a:pPr>
            <a:r>
              <a:rPr lang="en-US" dirty="0"/>
              <a:t>v_length = length(v)</a:t>
            </a:r>
          </a:p>
        </p:txBody>
      </p:sp>
      <p:sp>
        <p:nvSpPr>
          <p:cNvPr id="5" name="TextBox 4">
            <a:extLst>
              <a:ext uri="{FF2B5EF4-FFF2-40B4-BE49-F238E27FC236}">
                <a16:creationId xmlns:a16="http://schemas.microsoft.com/office/drawing/2014/main" id="{9A1E4592-42AC-B3CE-E77F-50799EBD8089}"/>
              </a:ext>
            </a:extLst>
          </p:cNvPr>
          <p:cNvSpPr txBox="1"/>
          <p:nvPr/>
        </p:nvSpPr>
        <p:spPr>
          <a:xfrm>
            <a:off x="0" y="4770537"/>
            <a:ext cx="4343399" cy="6740307"/>
          </a:xfrm>
          <a:prstGeom prst="rect">
            <a:avLst/>
          </a:prstGeom>
          <a:noFill/>
        </p:spPr>
        <p:txBody>
          <a:bodyPr wrap="square" rtlCol="0">
            <a:spAutoFit/>
          </a:bodyPr>
          <a:lstStyle/>
          <a:p>
            <a:r>
              <a:rPr lang="en-US" dirty="0"/>
              <a:t>Creating Matrices</a:t>
            </a:r>
          </a:p>
          <a:p>
            <a:pPr marL="285750" indent="-285750">
              <a:buFont typeface="Arial" panose="020B0604020202020204" pitchFamily="34" charset="0"/>
              <a:buChar char="•"/>
            </a:pPr>
            <a:r>
              <a:rPr lang="en-US" dirty="0"/>
              <a:t>M = [1, 2, 3; 4, 5, 6]</a:t>
            </a:r>
          </a:p>
          <a:p>
            <a:pPr marL="742950" lvl="1" indent="-285750">
              <a:buFont typeface="Arial" panose="020B0604020202020204" pitchFamily="34" charset="0"/>
              <a:buChar char="•"/>
            </a:pPr>
            <a:r>
              <a:rPr lang="en-US" dirty="0"/>
              <a:t>To make matrices easier to read in the code, use ‘…’ after the row, and proceed to the next row. This will make it, so your matrix looks as it functions in the code.</a:t>
            </a:r>
          </a:p>
          <a:p>
            <a:pPr marL="285750" indent="-285750">
              <a:buFont typeface="Arial" panose="020B0604020202020204" pitchFamily="34" charset="0"/>
              <a:buChar char="•"/>
            </a:pPr>
            <a:r>
              <a:rPr lang="en-US" dirty="0"/>
              <a:t>You can also create them by using vector variables</a:t>
            </a:r>
          </a:p>
          <a:p>
            <a:pPr marL="742950" lvl="1" indent="-285750">
              <a:buFont typeface="Arial" panose="020B0604020202020204" pitchFamily="34" charset="0"/>
              <a:buChar char="•"/>
            </a:pPr>
            <a:r>
              <a:rPr lang="en-US" dirty="0"/>
              <a:t>M = [r1; r2; r3]</a:t>
            </a:r>
          </a:p>
          <a:p>
            <a:pPr marL="285750" indent="-285750">
              <a:buFont typeface="Arial" panose="020B0604020202020204" pitchFamily="34" charset="0"/>
              <a:buChar char="•"/>
            </a:pPr>
            <a:r>
              <a:rPr lang="en-US" dirty="0"/>
              <a:t>Or you can make them with a collection of columns</a:t>
            </a:r>
          </a:p>
          <a:p>
            <a:pPr marL="742950" lvl="1" indent="-285750">
              <a:buFont typeface="Arial" panose="020B0604020202020204" pitchFamily="34" charset="0"/>
              <a:buChar char="•"/>
            </a:pPr>
            <a:r>
              <a:rPr lang="en-US" dirty="0"/>
              <a:t>M = [c1, c2, c3]</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sequences: </a:t>
            </a:r>
          </a:p>
          <a:p>
            <a:pPr marL="742950" lvl="1" indent="-285750">
              <a:buFont typeface="Arial" panose="020B0604020202020204" pitchFamily="34" charset="0"/>
              <a:buChar char="•"/>
            </a:pPr>
            <a:r>
              <a:rPr lang="en-US" dirty="0"/>
              <a:t>M = [start:step:stop;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all 1’s or 0’s</a:t>
            </a:r>
          </a:p>
          <a:p>
            <a:pPr marL="742950" lvl="1" indent="-285750">
              <a:buFont typeface="Arial" panose="020B0604020202020204" pitchFamily="34" charset="0"/>
              <a:buChar char="•"/>
            </a:pPr>
            <a:r>
              <a:rPr lang="en-US" dirty="0"/>
              <a:t>M = ones(height, width)</a:t>
            </a:r>
          </a:p>
          <a:p>
            <a:pPr marL="742950" lvl="1" indent="-285750">
              <a:buFont typeface="Arial" panose="020B0604020202020204" pitchFamily="34" charset="0"/>
              <a:buChar char="•"/>
            </a:pPr>
            <a:r>
              <a:rPr lang="en-US" dirty="0"/>
              <a:t>M = zeros(height,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Identity matrix</a:t>
            </a:r>
          </a:p>
          <a:p>
            <a:pPr marL="742950" lvl="1" indent="-285750">
              <a:buFont typeface="Arial" panose="020B0604020202020204" pitchFamily="34" charset="0"/>
              <a:buChar char="•"/>
            </a:pPr>
            <a:r>
              <a:rPr lang="en-US" dirty="0"/>
              <a:t>M = eye(size)</a:t>
            </a:r>
          </a:p>
          <a:p>
            <a:endParaRPr lang="en-US" dirty="0"/>
          </a:p>
        </p:txBody>
      </p:sp>
      <p:sp>
        <p:nvSpPr>
          <p:cNvPr id="6" name="TextBox 5">
            <a:extLst>
              <a:ext uri="{FF2B5EF4-FFF2-40B4-BE49-F238E27FC236}">
                <a16:creationId xmlns:a16="http://schemas.microsoft.com/office/drawing/2014/main" id="{AB7AF678-5CA7-584F-7AAC-5C0C912AA300}"/>
              </a:ext>
            </a:extLst>
          </p:cNvPr>
          <p:cNvSpPr txBox="1"/>
          <p:nvPr/>
        </p:nvSpPr>
        <p:spPr>
          <a:xfrm>
            <a:off x="4343399" y="4770537"/>
            <a:ext cx="3799053" cy="3693319"/>
          </a:xfrm>
          <a:prstGeom prst="rect">
            <a:avLst/>
          </a:prstGeom>
          <a:noFill/>
        </p:spPr>
        <p:txBody>
          <a:bodyPr wrap="none" rtlCol="0">
            <a:spAutoFit/>
          </a:bodyPr>
          <a:lstStyle/>
          <a:p>
            <a:r>
              <a:rPr lang="en-US" dirty="0"/>
              <a:t>Accessing info from matrices</a:t>
            </a:r>
          </a:p>
          <a:p>
            <a:pPr marL="285750" indent="-285750">
              <a:buFont typeface="Arial" panose="020B0604020202020204" pitchFamily="34" charset="0"/>
              <a:buChar char="•"/>
            </a:pPr>
            <a:r>
              <a:rPr lang="en-US" dirty="0"/>
              <a:t>M(row,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Retrieving a row or column</a:t>
            </a:r>
          </a:p>
          <a:p>
            <a:pPr marL="742950" lvl="1" indent="-285750">
              <a:buFont typeface="Arial" panose="020B0604020202020204" pitchFamily="34" charset="0"/>
              <a:buChar char="•"/>
            </a:pPr>
            <a:r>
              <a:rPr lang="en-US" dirty="0"/>
              <a:t>M(row, :)</a:t>
            </a:r>
          </a:p>
          <a:p>
            <a:pPr marL="742950" lvl="1" indent="-285750">
              <a:buFont typeface="Arial" panose="020B0604020202020204" pitchFamily="34" charset="0"/>
              <a:buChar char="•"/>
            </a:pPr>
            <a:r>
              <a:rPr lang="en-US" dirty="0"/>
              <a:t>M(:, column)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Getting the size of a matrix</a:t>
            </a:r>
          </a:p>
          <a:p>
            <a:pPr marL="742950" lvl="1" indent="-285750">
              <a:buFont typeface="Arial" panose="020B0604020202020204" pitchFamily="34" charset="0"/>
              <a:buChar char="•"/>
            </a:pPr>
            <a:r>
              <a:rPr lang="en-US" dirty="0"/>
              <a:t>result = size(M)</a:t>
            </a:r>
          </a:p>
          <a:p>
            <a:pPr marL="1200150" lvl="2" indent="-285750">
              <a:buFont typeface="Arial" panose="020B0604020202020204" pitchFamily="34" charset="0"/>
              <a:buChar char="•"/>
            </a:pPr>
            <a:r>
              <a:rPr lang="en-US" dirty="0"/>
              <a:t>Given as ‘rows columns’</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Transposing Matrices</a:t>
            </a:r>
          </a:p>
          <a:p>
            <a:pPr marL="742950" lvl="1" indent="-285750">
              <a:buFont typeface="Arial" panose="020B0604020202020204" pitchFamily="34" charset="0"/>
              <a:buChar char="•"/>
            </a:pPr>
            <a:r>
              <a:rPr lang="en-US" dirty="0"/>
              <a:t>Same as Vectors</a:t>
            </a:r>
          </a:p>
        </p:txBody>
      </p:sp>
      <p:cxnSp>
        <p:nvCxnSpPr>
          <p:cNvPr id="8" name="Straight Connector 7">
            <a:extLst>
              <a:ext uri="{FF2B5EF4-FFF2-40B4-BE49-F238E27FC236}">
                <a16:creationId xmlns:a16="http://schemas.microsoft.com/office/drawing/2014/main" id="{34529296-EE7B-CCFD-71AA-33F001E5DFB8}"/>
              </a:ext>
            </a:extLst>
          </p:cNvPr>
          <p:cNvCxnSpPr>
            <a:cxnSpLocks/>
          </p:cNvCxnSpPr>
          <p:nvPr/>
        </p:nvCxnSpPr>
        <p:spPr>
          <a:xfrm>
            <a:off x="0" y="4580264"/>
            <a:ext cx="8686799" cy="320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37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63EB0-BB13-C2BA-6FBC-3136058601C0}"/>
              </a:ext>
            </a:extLst>
          </p:cNvPr>
          <p:cNvSpPr txBox="1"/>
          <p:nvPr/>
        </p:nvSpPr>
        <p:spPr>
          <a:xfrm>
            <a:off x="0" y="0"/>
            <a:ext cx="1609671" cy="461665"/>
          </a:xfrm>
          <a:prstGeom prst="rect">
            <a:avLst/>
          </a:prstGeom>
          <a:noFill/>
        </p:spPr>
        <p:txBody>
          <a:bodyPr wrap="none" rtlCol="0">
            <a:spAutoFit/>
          </a:bodyPr>
          <a:lstStyle/>
          <a:p>
            <a:r>
              <a:rPr lang="en-US" sz="2400" dirty="0"/>
              <a:t>Cell Arrays</a:t>
            </a:r>
          </a:p>
        </p:txBody>
      </p:sp>
      <p:sp>
        <p:nvSpPr>
          <p:cNvPr id="3" name="TextBox 2">
            <a:extLst>
              <a:ext uri="{FF2B5EF4-FFF2-40B4-BE49-F238E27FC236}">
                <a16:creationId xmlns:a16="http://schemas.microsoft.com/office/drawing/2014/main" id="{2262C3EC-F6C1-90A8-14BC-CEC1AE87C5A7}"/>
              </a:ext>
            </a:extLst>
          </p:cNvPr>
          <p:cNvSpPr txBox="1"/>
          <p:nvPr/>
        </p:nvSpPr>
        <p:spPr>
          <a:xfrm>
            <a:off x="0" y="461665"/>
            <a:ext cx="8686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Can hold any data type and data in the cells can differ in type</a:t>
            </a:r>
          </a:p>
          <a:p>
            <a:pPr marL="285750" indent="-285750">
              <a:buFont typeface="Arial" panose="020B0604020202020204" pitchFamily="34" charset="0"/>
              <a:buChar char="•"/>
            </a:pPr>
            <a:r>
              <a:rPr lang="en-US" dirty="0"/>
              <a:t>Like a list of lists from python</a:t>
            </a:r>
          </a:p>
          <a:p>
            <a:pPr marL="285750" indent="-285750">
              <a:buFont typeface="Arial" panose="020B0604020202020204" pitchFamily="34" charset="0"/>
              <a:buChar char="•"/>
            </a:pPr>
            <a:r>
              <a:rPr lang="en-US" dirty="0"/>
              <a:t>Useful Applications:</a:t>
            </a:r>
          </a:p>
          <a:p>
            <a:pPr marL="742950" lvl="1" indent="-285750">
              <a:buFont typeface="Arial" panose="020B0604020202020204" pitchFamily="34" charset="0"/>
              <a:buChar char="•"/>
            </a:pPr>
            <a:r>
              <a:rPr lang="en-US" dirty="0"/>
              <a:t>When you have many instances of a similar structure of data</a:t>
            </a:r>
          </a:p>
          <a:p>
            <a:pPr marL="1200150" lvl="2" indent="-285750">
              <a:buFont typeface="Arial" panose="020B0604020202020204" pitchFamily="34" charset="0"/>
              <a:buChar char="•"/>
            </a:pPr>
            <a:r>
              <a:rPr lang="en-US" dirty="0"/>
              <a:t>EX: you have 100 reactors and don’t want to individually define all of them</a:t>
            </a:r>
          </a:p>
          <a:p>
            <a:pPr marL="285750" indent="-285750">
              <a:buFont typeface="Arial" panose="020B0604020202020204" pitchFamily="34" charset="0"/>
              <a:buChar char="•"/>
            </a:pPr>
            <a:r>
              <a:rPr lang="en-US" dirty="0"/>
              <a:t>Creating Cell Arrays</a:t>
            </a:r>
          </a:p>
          <a:p>
            <a:pPr marL="742950" lvl="1" indent="-285750">
              <a:buFont typeface="Arial" panose="020B0604020202020204" pitchFamily="34" charset="0"/>
              <a:buChar char="•"/>
            </a:pPr>
            <a:r>
              <a:rPr lang="en-US" dirty="0"/>
              <a:t>cell_array{row, column} = (any type of data)</a:t>
            </a:r>
          </a:p>
        </p:txBody>
      </p:sp>
      <p:pic>
        <p:nvPicPr>
          <p:cNvPr id="5" name="Picture 4">
            <a:extLst>
              <a:ext uri="{FF2B5EF4-FFF2-40B4-BE49-F238E27FC236}">
                <a16:creationId xmlns:a16="http://schemas.microsoft.com/office/drawing/2014/main" id="{946F195B-FBA6-19E9-3B42-C9081FCFC068}"/>
              </a:ext>
            </a:extLst>
          </p:cNvPr>
          <p:cNvPicPr>
            <a:picLocks noChangeAspect="1"/>
          </p:cNvPicPr>
          <p:nvPr/>
        </p:nvPicPr>
        <p:blipFill>
          <a:blip r:embed="rId2"/>
          <a:stretch>
            <a:fillRect/>
          </a:stretch>
        </p:blipFill>
        <p:spPr>
          <a:xfrm>
            <a:off x="414825" y="2651945"/>
            <a:ext cx="2762636" cy="1238423"/>
          </a:xfrm>
          <a:prstGeom prst="rect">
            <a:avLst/>
          </a:prstGeom>
        </p:spPr>
      </p:pic>
      <p:pic>
        <p:nvPicPr>
          <p:cNvPr id="7" name="Picture 6">
            <a:extLst>
              <a:ext uri="{FF2B5EF4-FFF2-40B4-BE49-F238E27FC236}">
                <a16:creationId xmlns:a16="http://schemas.microsoft.com/office/drawing/2014/main" id="{DE6C6C98-C89D-4748-CD62-9C0A8AAC8FF7}"/>
              </a:ext>
            </a:extLst>
          </p:cNvPr>
          <p:cNvPicPr>
            <a:picLocks noChangeAspect="1"/>
          </p:cNvPicPr>
          <p:nvPr/>
        </p:nvPicPr>
        <p:blipFill>
          <a:blip r:embed="rId3"/>
          <a:stretch>
            <a:fillRect/>
          </a:stretch>
        </p:blipFill>
        <p:spPr>
          <a:xfrm>
            <a:off x="3867083" y="2514761"/>
            <a:ext cx="952633" cy="952633"/>
          </a:xfrm>
          <a:prstGeom prst="rect">
            <a:avLst/>
          </a:prstGeom>
        </p:spPr>
      </p:pic>
      <p:sp>
        <p:nvSpPr>
          <p:cNvPr id="8" name="TextBox 7">
            <a:extLst>
              <a:ext uri="{FF2B5EF4-FFF2-40B4-BE49-F238E27FC236}">
                <a16:creationId xmlns:a16="http://schemas.microsoft.com/office/drawing/2014/main" id="{9A7F5C25-AFEE-0E12-B79D-CFCB005721C6}"/>
              </a:ext>
            </a:extLst>
          </p:cNvPr>
          <p:cNvSpPr txBox="1"/>
          <p:nvPr/>
        </p:nvSpPr>
        <p:spPr>
          <a:xfrm>
            <a:off x="0" y="3890368"/>
            <a:ext cx="2488695" cy="461665"/>
          </a:xfrm>
          <a:prstGeom prst="rect">
            <a:avLst/>
          </a:prstGeom>
          <a:noFill/>
        </p:spPr>
        <p:txBody>
          <a:bodyPr wrap="none" rtlCol="0">
            <a:spAutoFit/>
          </a:bodyPr>
          <a:lstStyle/>
          <a:p>
            <a:r>
              <a:rPr lang="en-US" sz="2400" dirty="0"/>
              <a:t>Structured Arrays</a:t>
            </a:r>
          </a:p>
        </p:txBody>
      </p:sp>
      <p:sp>
        <p:nvSpPr>
          <p:cNvPr id="9" name="TextBox 8">
            <a:extLst>
              <a:ext uri="{FF2B5EF4-FFF2-40B4-BE49-F238E27FC236}">
                <a16:creationId xmlns:a16="http://schemas.microsoft.com/office/drawing/2014/main" id="{45F38B54-40EF-BCB3-315D-7BB3C0FB40D5}"/>
              </a:ext>
            </a:extLst>
          </p:cNvPr>
          <p:cNvSpPr txBox="1"/>
          <p:nvPr/>
        </p:nvSpPr>
        <p:spPr>
          <a:xfrm>
            <a:off x="0" y="4352033"/>
            <a:ext cx="84745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Organize data and access it by name</a:t>
            </a:r>
          </a:p>
          <a:p>
            <a:pPr marL="285750" indent="-285750">
              <a:buFont typeface="Arial" panose="020B0604020202020204" pitchFamily="34" charset="0"/>
              <a:buChar char="•"/>
            </a:pPr>
            <a:r>
              <a:rPr lang="en-US" dirty="0"/>
              <a:t>Like a cell array but the second dimension is not just an integer, but a way to name  the data</a:t>
            </a:r>
          </a:p>
          <a:p>
            <a:pPr marL="285750" indent="-285750">
              <a:buFont typeface="Arial" panose="020B0604020202020204" pitchFamily="34" charset="0"/>
              <a:buChar char="•"/>
            </a:pPr>
            <a:r>
              <a:rPr lang="en-US" dirty="0"/>
              <a:t>Kinda like a budget python class </a:t>
            </a:r>
          </a:p>
        </p:txBody>
      </p:sp>
      <p:pic>
        <p:nvPicPr>
          <p:cNvPr id="11" name="Picture 10">
            <a:extLst>
              <a:ext uri="{FF2B5EF4-FFF2-40B4-BE49-F238E27FC236}">
                <a16:creationId xmlns:a16="http://schemas.microsoft.com/office/drawing/2014/main" id="{A6697E39-2A7A-7A0B-1197-B2E51055382F}"/>
              </a:ext>
            </a:extLst>
          </p:cNvPr>
          <p:cNvPicPr>
            <a:picLocks noChangeAspect="1"/>
          </p:cNvPicPr>
          <p:nvPr/>
        </p:nvPicPr>
        <p:blipFill>
          <a:blip r:embed="rId4"/>
          <a:stretch>
            <a:fillRect/>
          </a:stretch>
        </p:blipFill>
        <p:spPr>
          <a:xfrm>
            <a:off x="0" y="5812785"/>
            <a:ext cx="5339443" cy="1248431"/>
          </a:xfrm>
          <a:prstGeom prst="rect">
            <a:avLst/>
          </a:prstGeom>
        </p:spPr>
      </p:pic>
      <p:pic>
        <p:nvPicPr>
          <p:cNvPr id="13" name="Picture 12">
            <a:extLst>
              <a:ext uri="{FF2B5EF4-FFF2-40B4-BE49-F238E27FC236}">
                <a16:creationId xmlns:a16="http://schemas.microsoft.com/office/drawing/2014/main" id="{A5213E39-B489-985D-0561-0FAAA1196E2A}"/>
              </a:ext>
            </a:extLst>
          </p:cNvPr>
          <p:cNvPicPr>
            <a:picLocks noChangeAspect="1"/>
          </p:cNvPicPr>
          <p:nvPr/>
        </p:nvPicPr>
        <p:blipFill>
          <a:blip r:embed="rId5"/>
          <a:stretch>
            <a:fillRect/>
          </a:stretch>
        </p:blipFill>
        <p:spPr>
          <a:xfrm>
            <a:off x="414825" y="7304378"/>
            <a:ext cx="4932790" cy="2218416"/>
          </a:xfrm>
          <a:prstGeom prst="rect">
            <a:avLst/>
          </a:prstGeom>
        </p:spPr>
      </p:pic>
      <p:pic>
        <p:nvPicPr>
          <p:cNvPr id="15" name="Picture 14">
            <a:extLst>
              <a:ext uri="{FF2B5EF4-FFF2-40B4-BE49-F238E27FC236}">
                <a16:creationId xmlns:a16="http://schemas.microsoft.com/office/drawing/2014/main" id="{D68F1CA8-CE84-8A22-0516-1F97D1A83190}"/>
              </a:ext>
            </a:extLst>
          </p:cNvPr>
          <p:cNvPicPr>
            <a:picLocks noChangeAspect="1"/>
          </p:cNvPicPr>
          <p:nvPr/>
        </p:nvPicPr>
        <p:blipFill>
          <a:blip r:embed="rId6"/>
          <a:stretch>
            <a:fillRect/>
          </a:stretch>
        </p:blipFill>
        <p:spPr>
          <a:xfrm>
            <a:off x="581536" y="9992428"/>
            <a:ext cx="5191850" cy="924054"/>
          </a:xfrm>
          <a:prstGeom prst="rect">
            <a:avLst/>
          </a:prstGeom>
        </p:spPr>
      </p:pic>
    </p:spTree>
    <p:extLst>
      <p:ext uri="{BB962C8B-B14F-4D97-AF65-F5344CB8AC3E}">
        <p14:creationId xmlns:p14="http://schemas.microsoft.com/office/powerpoint/2010/main" val="336997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350</TotalTime>
  <Words>1467</Words>
  <Application>Microsoft Office PowerPoint</Application>
  <PresentationFormat>Custom</PresentationFormat>
  <Paragraphs>219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5</cp:revision>
  <dcterms:created xsi:type="dcterms:W3CDTF">2024-08-21T00:42:40Z</dcterms:created>
  <dcterms:modified xsi:type="dcterms:W3CDTF">2024-08-25T17:05:51Z</dcterms:modified>
</cp:coreProperties>
</file>