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  <p:sldId id="267" r:id="rId13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0C089DAD-EC75-4744-9686-29F60CBAF411}">
          <p14:sldIdLst>
            <p14:sldId id="256"/>
          </p14:sldIdLst>
        </p14:section>
        <p14:section name="Thermo I Review" id="{01BB8FAE-AAD8-422E-919F-A649F4AEC579}">
          <p14:sldIdLst>
            <p14:sldId id="257"/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</p14:sldIdLst>
        </p14:section>
        <p14:section name="Introduction" id="{D50D720D-D58B-46BB-8461-153E369C5F43}">
          <p14:sldIdLst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AED55-8BAE-4B19-998F-5B176F3E9E20}" v="11" dt="2024-08-20T15:48:05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0B6AED55-8BAE-4B19-998F-5B176F3E9E20}"/>
    <pc:docChg chg="custSel addSld modSld addSection modSection">
      <pc:chgData name="William Roosa" userId="b17c6545b7781650" providerId="LiveId" clId="{0B6AED55-8BAE-4B19-998F-5B176F3E9E20}" dt="2024-08-20T15:50:26.326" v="586" actId="17846"/>
      <pc:docMkLst>
        <pc:docMk/>
      </pc:docMkLst>
      <pc:sldChg chg="addSp delSp modSp new mod">
        <pc:chgData name="William Roosa" userId="b17c6545b7781650" providerId="LiveId" clId="{0B6AED55-8BAE-4B19-998F-5B176F3E9E20}" dt="2024-08-20T15:49:33.679" v="584" actId="1076"/>
        <pc:sldMkLst>
          <pc:docMk/>
          <pc:sldMk cId="379575282" sldId="256"/>
        </pc:sldMkLst>
        <pc:spChg chg="del">
          <ac:chgData name="William Roosa" userId="b17c6545b7781650" providerId="LiveId" clId="{0B6AED55-8BAE-4B19-998F-5B176F3E9E20}" dt="2024-08-20T15:28:49.437" v="3" actId="478"/>
          <ac:spMkLst>
            <pc:docMk/>
            <pc:sldMk cId="379575282" sldId="256"/>
            <ac:spMk id="2" creationId="{9F0EFB57-BAE8-E66C-B293-2EB7C402DBE7}"/>
          </ac:spMkLst>
        </pc:spChg>
        <pc:spChg chg="del">
          <ac:chgData name="William Roosa" userId="b17c6545b7781650" providerId="LiveId" clId="{0B6AED55-8BAE-4B19-998F-5B176F3E9E20}" dt="2024-08-20T15:28:51.820" v="4" actId="478"/>
          <ac:spMkLst>
            <pc:docMk/>
            <pc:sldMk cId="379575282" sldId="256"/>
            <ac:spMk id="3" creationId="{D6CFED82-EC40-2856-485B-A215B6652AF2}"/>
          </ac:spMkLst>
        </pc:spChg>
        <pc:spChg chg="add mod">
          <ac:chgData name="William Roosa" userId="b17c6545b7781650" providerId="LiveId" clId="{0B6AED55-8BAE-4B19-998F-5B176F3E9E20}" dt="2024-08-20T15:34:37.978" v="20" actId="1076"/>
          <ac:spMkLst>
            <pc:docMk/>
            <pc:sldMk cId="379575282" sldId="256"/>
            <ac:spMk id="4" creationId="{BC533898-6677-410E-C428-807D5CA6F31F}"/>
          </ac:spMkLst>
        </pc:spChg>
        <pc:spChg chg="add mod">
          <ac:chgData name="William Roosa" userId="b17c6545b7781650" providerId="LiveId" clId="{0B6AED55-8BAE-4B19-998F-5B176F3E9E20}" dt="2024-08-20T15:43:41.181" v="164" actId="20577"/>
          <ac:spMkLst>
            <pc:docMk/>
            <pc:sldMk cId="379575282" sldId="256"/>
            <ac:spMk id="5" creationId="{50976B51-861A-F187-BB13-BED0020164DE}"/>
          </ac:spMkLst>
        </pc:spChg>
        <pc:spChg chg="add mod">
          <ac:chgData name="William Roosa" userId="b17c6545b7781650" providerId="LiveId" clId="{0B6AED55-8BAE-4B19-998F-5B176F3E9E20}" dt="2024-08-20T15:45:26.423" v="289" actId="20577"/>
          <ac:spMkLst>
            <pc:docMk/>
            <pc:sldMk cId="379575282" sldId="256"/>
            <ac:spMk id="6" creationId="{C0961E81-FB2A-AD98-5068-7D03A519CB9B}"/>
          </ac:spMkLst>
        </pc:spChg>
        <pc:spChg chg="add mod">
          <ac:chgData name="William Roosa" userId="b17c6545b7781650" providerId="LiveId" clId="{0B6AED55-8BAE-4B19-998F-5B176F3E9E20}" dt="2024-08-20T15:49:33.679" v="584" actId="1076"/>
          <ac:spMkLst>
            <pc:docMk/>
            <pc:sldMk cId="379575282" sldId="256"/>
            <ac:spMk id="7" creationId="{462F4550-111B-2CDD-A29C-676FF9FAF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BDB0B-0E15-448B-8EBC-9EB4315D497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48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33898-6677-410E-C428-807D5CA6F31F}"/>
              </a:ext>
            </a:extLst>
          </p:cNvPr>
          <p:cNvSpPr txBox="1"/>
          <p:nvPr/>
        </p:nvSpPr>
        <p:spPr>
          <a:xfrm>
            <a:off x="2712697" y="0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76B51-861A-F187-BB13-BED0020164DE}"/>
              </a:ext>
            </a:extLst>
          </p:cNvPr>
          <p:cNvSpPr txBox="1"/>
          <p:nvPr/>
        </p:nvSpPr>
        <p:spPr>
          <a:xfrm>
            <a:off x="319093" y="113925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8:00-9:15 AM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61E81-FB2A-AD98-5068-7D03A519CB9B}"/>
              </a:ext>
            </a:extLst>
          </p:cNvPr>
          <p:cNvSpPr txBox="1"/>
          <p:nvPr/>
        </p:nvSpPr>
        <p:spPr>
          <a:xfrm>
            <a:off x="319093" y="2173574"/>
            <a:ext cx="3087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Jeetain Mittal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862-1920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Jeetain@tamu.edu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Monday 2:00-3:00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F4550-111B-2CDD-A29C-676FF9FAF0C4}"/>
              </a:ext>
            </a:extLst>
          </p:cNvPr>
          <p:cNvSpPr txBox="1"/>
          <p:nvPr/>
        </p:nvSpPr>
        <p:spPr>
          <a:xfrm>
            <a:off x="4066527" y="1896574"/>
            <a:ext cx="430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Teaching Assistants: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Reagan Kutter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regankk@tamu.edu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Friday 1:45-2:45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Ashish Shyam Tangade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ashish.tangade@tamu.edu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Wednesday 4:00-5:00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185C-09C6-EE8E-FAB3-25CDC1DF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8699308"/>
            <a:ext cx="6164317" cy="31922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761EF4-9D27-1E43-D380-32B8151F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79571"/>
              </p:ext>
            </p:extLst>
          </p:nvPr>
        </p:nvGraphicFramePr>
        <p:xfrm>
          <a:off x="747547" y="5257963"/>
          <a:ext cx="7191705" cy="287483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Participation/Quizzes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75348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1:00-3:00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A6FA2-144E-2DA5-23EB-BC9BB9AE6E00}"/>
              </a:ext>
            </a:extLst>
          </p:cNvPr>
          <p:cNvSpPr txBox="1"/>
          <p:nvPr/>
        </p:nvSpPr>
        <p:spPr>
          <a:xfrm>
            <a:off x="145135" y="4632909"/>
            <a:ext cx="206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Grading Info</a:t>
            </a:r>
          </a:p>
        </p:txBody>
      </p:sp>
    </p:spTree>
    <p:extLst>
      <p:ext uri="{BB962C8B-B14F-4D97-AF65-F5344CB8AC3E}">
        <p14:creationId xmlns:p14="http://schemas.microsoft.com/office/powerpoint/2010/main" val="37957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D3A1F-7495-7FF4-39F5-1BB07263219C}"/>
              </a:ext>
            </a:extLst>
          </p:cNvPr>
          <p:cNvSpPr txBox="1"/>
          <p:nvPr/>
        </p:nvSpPr>
        <p:spPr>
          <a:xfrm>
            <a:off x="0" y="0"/>
            <a:ext cx="27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7FF609-D425-5304-493C-897C09AF7BDA}"/>
                  </a:ext>
                </a:extLst>
              </p:cNvPr>
              <p:cNvSpPr txBox="1"/>
              <p:nvPr/>
            </p:nvSpPr>
            <p:spPr>
              <a:xfrm>
                <a:off x="677716" y="482014"/>
                <a:ext cx="143186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7FF609-D425-5304-493C-897C09AF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6" y="482014"/>
                <a:ext cx="1431867" cy="285912"/>
              </a:xfrm>
              <a:prstGeom prst="rect">
                <a:avLst/>
              </a:prstGeom>
              <a:blipFill>
                <a:blip r:embed="rId2"/>
                <a:stretch>
                  <a:fillRect l="-3404" t="-4255" r="-170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4AF116-44BF-1AFD-C122-A43B0B5F96C9}"/>
              </a:ext>
            </a:extLst>
          </p:cNvPr>
          <p:cNvSpPr txBox="1"/>
          <p:nvPr/>
        </p:nvSpPr>
        <p:spPr>
          <a:xfrm>
            <a:off x="103873" y="80617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= Actual - Ideal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4473A-DE17-A7BA-8AD2-4C7D5D089E0B}"/>
              </a:ext>
            </a:extLst>
          </p:cNvPr>
          <p:cNvSpPr txBox="1"/>
          <p:nvPr/>
        </p:nvSpPr>
        <p:spPr>
          <a:xfrm>
            <a:off x="0" y="3878073"/>
            <a:ext cx="826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second virial generalized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this method can only be used if you are inside the line on the figure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0DD9-0F2D-93A7-E0FC-C6AF81483957}"/>
              </a:ext>
            </a:extLst>
          </p:cNvPr>
          <p:cNvSpPr txBox="1"/>
          <p:nvPr/>
        </p:nvSpPr>
        <p:spPr>
          <a:xfrm>
            <a:off x="0" y="1335345"/>
            <a:ext cx="25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Lee Kesler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5292DA-EE84-DD23-9899-6AF173BF5CD6}"/>
                  </a:ext>
                </a:extLst>
              </p:cNvPr>
              <p:cNvSpPr txBox="1"/>
              <p:nvPr/>
            </p:nvSpPr>
            <p:spPr>
              <a:xfrm>
                <a:off x="162798" y="1725712"/>
                <a:ext cx="2124621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5292DA-EE84-DD23-9899-6AF173BF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8" y="1725712"/>
                <a:ext cx="2124621" cy="657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BED15-A9A1-B259-81EE-B911A8591B2A}"/>
                  </a:ext>
                </a:extLst>
              </p:cNvPr>
              <p:cNvSpPr txBox="1"/>
              <p:nvPr/>
            </p:nvSpPr>
            <p:spPr>
              <a:xfrm>
                <a:off x="162798" y="2578357"/>
                <a:ext cx="1820114" cy="608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BED15-A9A1-B259-81EE-B911A859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8" y="2578357"/>
                <a:ext cx="1820114" cy="608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31CB515-BD8F-3175-06E5-09B78B43E91A}"/>
              </a:ext>
            </a:extLst>
          </p:cNvPr>
          <p:cNvSpPr txBox="1"/>
          <p:nvPr/>
        </p:nvSpPr>
        <p:spPr>
          <a:xfrm>
            <a:off x="0" y="3401091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can be found in appendix 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73DA0-BB8E-95F2-DF97-39DA11874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658" y="7197760"/>
            <a:ext cx="5045167" cy="3395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13528-F58E-FEB3-9EA5-A816E21C0BFE}"/>
                  </a:ext>
                </a:extLst>
              </p:cNvPr>
              <p:cNvSpPr txBox="1"/>
              <p:nvPr/>
            </p:nvSpPr>
            <p:spPr>
              <a:xfrm>
                <a:off x="330058" y="6420699"/>
                <a:ext cx="201151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=0.083−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13528-F58E-FEB3-9EA5-A816E21C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8" y="6420699"/>
                <a:ext cx="2011513" cy="578300"/>
              </a:xfrm>
              <a:prstGeom prst="rect">
                <a:avLst/>
              </a:prstGeom>
              <a:blipFill>
                <a:blip r:embed="rId6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F55A4-43BD-8A1D-244D-9C36AE8CF22B}"/>
                  </a:ext>
                </a:extLst>
              </p:cNvPr>
              <p:cNvSpPr txBox="1"/>
              <p:nvPr/>
            </p:nvSpPr>
            <p:spPr>
              <a:xfrm>
                <a:off x="2505301" y="6424418"/>
                <a:ext cx="200657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F55A4-43BD-8A1D-244D-9C36AE8CF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01" y="6424418"/>
                <a:ext cx="2006575" cy="574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0E3B9-ABC9-FE80-8BC3-6BE7AFA3AAA7}"/>
                  </a:ext>
                </a:extLst>
              </p:cNvPr>
              <p:cNvSpPr txBox="1"/>
              <p:nvPr/>
            </p:nvSpPr>
            <p:spPr>
              <a:xfrm>
                <a:off x="330058" y="4760279"/>
                <a:ext cx="4350486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0E3B9-ABC9-FE80-8BC3-6BE7AFA3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8" y="4760279"/>
                <a:ext cx="4350486" cy="652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1F7246-DB55-7D65-641B-03688C2C9DA5}"/>
                  </a:ext>
                </a:extLst>
              </p:cNvPr>
              <p:cNvSpPr txBox="1"/>
              <p:nvPr/>
            </p:nvSpPr>
            <p:spPr>
              <a:xfrm>
                <a:off x="330058" y="5633050"/>
                <a:ext cx="2508635" cy="649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1F7246-DB55-7D65-641B-03688C2C9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8" y="5633050"/>
                <a:ext cx="2508635" cy="649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01411F-28BD-9F52-C505-559BFB4A18FF}"/>
                  </a:ext>
                </a:extLst>
              </p:cNvPr>
              <p:cNvSpPr txBox="1"/>
              <p:nvPr/>
            </p:nvSpPr>
            <p:spPr>
              <a:xfrm>
                <a:off x="4769259" y="6403002"/>
                <a:ext cx="1315104" cy="613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0.675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01411F-28BD-9F52-C505-559BFB4A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59" y="6403002"/>
                <a:ext cx="1315104" cy="613694"/>
              </a:xfrm>
              <a:prstGeom prst="rect">
                <a:avLst/>
              </a:prstGeom>
              <a:blipFill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538EC3-5BD1-AEE5-6D99-80AC3106FA76}"/>
                  </a:ext>
                </a:extLst>
              </p:cNvPr>
              <p:cNvSpPr txBox="1"/>
              <p:nvPr/>
            </p:nvSpPr>
            <p:spPr>
              <a:xfrm>
                <a:off x="6341746" y="6403002"/>
                <a:ext cx="1310167" cy="635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538EC3-5BD1-AEE5-6D99-80AC3106F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46" y="6403002"/>
                <a:ext cx="1310167" cy="6350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8ABAF44-A33D-5A3F-5FAA-45CC36409D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2065" y="336946"/>
            <a:ext cx="510611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3D2B5-0D38-EE2B-FA3F-AD7134E404E6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5297D-7750-FD7D-50BB-9AEEDD053EF4}"/>
              </a:ext>
            </a:extLst>
          </p:cNvPr>
          <p:cNvSpPr txBox="1"/>
          <p:nvPr/>
        </p:nvSpPr>
        <p:spPr>
          <a:xfrm>
            <a:off x="0" y="662152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Equilibrium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balance, no unbalanced driving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EQ: Uniform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 EQ: Uniform pressure to no tendency for pressure to change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EQ: Mass of each phase stays in the same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EQ: No tendency for changes in chemical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Thermodynamic EQ: Equilibrium with respect to all possible changes in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at equilibrium, the system must be </a:t>
            </a:r>
          </a:p>
          <a:p>
            <a:r>
              <a:rPr lang="en-US" dirty="0"/>
              <a:t>       isolated (No exchange of energy, mass or</a:t>
            </a:r>
          </a:p>
          <a:p>
            <a:r>
              <a:rPr lang="en-US" dirty="0"/>
              <a:t>       volume). Entropy must also be at a maximum.</a:t>
            </a:r>
          </a:p>
          <a:p>
            <a:r>
              <a:rPr lang="en-US" dirty="0"/>
              <a:t>       Internal energy will be at a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Process: any change that a system undergoes</a:t>
            </a:r>
          </a:p>
          <a:p>
            <a:r>
              <a:rPr lang="en-US" dirty="0"/>
              <a:t>		from one state to another</a:t>
            </a:r>
          </a:p>
          <a:p>
            <a:r>
              <a:rPr lang="en-US" dirty="0"/>
              <a:t>Path:        The series of states a system </a:t>
            </a:r>
          </a:p>
          <a:p>
            <a:r>
              <a:rPr lang="en-US" dirty="0"/>
              <a:t>		goes through during the process</a:t>
            </a:r>
          </a:p>
          <a:p>
            <a:endParaRPr lang="en-US" dirty="0"/>
          </a:p>
          <a:p>
            <a:r>
              <a:rPr lang="en-US" i="1" dirty="0"/>
              <a:t>To fully describe a process, one must know the </a:t>
            </a:r>
          </a:p>
          <a:p>
            <a:r>
              <a:rPr lang="en-US" i="1" dirty="0"/>
              <a:t>initial and final states, as well as the path taken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8A275-0D25-64B9-2ABA-48AD18F3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1" y="4507796"/>
            <a:ext cx="3026125" cy="2366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E53F7-FF9C-6896-7322-33EB3497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1" y="2593004"/>
            <a:ext cx="3315163" cy="1914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7DE53-D14E-565B-DBF6-7653A904D82F}"/>
              </a:ext>
            </a:extLst>
          </p:cNvPr>
          <p:cNvSpPr txBox="1"/>
          <p:nvPr/>
        </p:nvSpPr>
        <p:spPr>
          <a:xfrm>
            <a:off x="344718" y="6433395"/>
            <a:ext cx="357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way to define internal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4DA4B-0C6A-AFF6-CF3D-521EDE638F2E}"/>
                  </a:ext>
                </a:extLst>
              </p:cNvPr>
              <p:cNvSpPr txBox="1"/>
              <p:nvPr/>
            </p:nvSpPr>
            <p:spPr>
              <a:xfrm>
                <a:off x="1519249" y="7134136"/>
                <a:ext cx="2578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4DA4B-0C6A-AFF6-CF3D-521EDE63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7134136"/>
                <a:ext cx="25781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458DF5-3808-85CE-C8CA-B32C54D08196}"/>
                  </a:ext>
                </a:extLst>
              </p:cNvPr>
              <p:cNvSpPr txBox="1"/>
              <p:nvPr/>
            </p:nvSpPr>
            <p:spPr>
              <a:xfrm>
                <a:off x="4923882" y="6874873"/>
                <a:ext cx="1995483" cy="816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458DF5-3808-85CE-C8CA-B32C54D0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82" y="6874873"/>
                <a:ext cx="1995483" cy="816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94110-B714-D4CA-0568-2ACF8511D34E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652032" y="7485943"/>
            <a:ext cx="1041748" cy="410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BD9A0-69A8-F81F-3759-65A19CEE3B2B}"/>
                  </a:ext>
                </a:extLst>
              </p:cNvPr>
              <p:cNvSpPr txBox="1"/>
              <p:nvPr/>
            </p:nvSpPr>
            <p:spPr>
              <a:xfrm>
                <a:off x="344718" y="7896432"/>
                <a:ext cx="2614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&lt;- inexact differential</a:t>
                </a:r>
              </a:p>
              <a:p>
                <a:r>
                  <a:rPr lang="en-US" dirty="0"/>
                  <a:t>(used for path functions)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BD9A0-69A8-F81F-3759-65A19CEE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18" y="7896432"/>
                <a:ext cx="2614627" cy="646331"/>
              </a:xfrm>
              <a:prstGeom prst="rect">
                <a:avLst/>
              </a:prstGeom>
              <a:blipFill>
                <a:blip r:embed="rId6"/>
                <a:stretch>
                  <a:fillRect l="-2103" t="-3774" r="-140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FCDA42C-6FD2-8CE4-DE54-486BE313BFC5}"/>
              </a:ext>
            </a:extLst>
          </p:cNvPr>
          <p:cNvSpPr txBox="1"/>
          <p:nvPr/>
        </p:nvSpPr>
        <p:spPr>
          <a:xfrm>
            <a:off x="3885472" y="8516367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Themo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50570B-C25B-97D8-389C-F9DEB70FF571}"/>
                  </a:ext>
                </a:extLst>
              </p:cNvPr>
              <p:cNvSpPr txBox="1"/>
              <p:nvPr/>
            </p:nvSpPr>
            <p:spPr>
              <a:xfrm>
                <a:off x="3287103" y="8075543"/>
                <a:ext cx="3189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50570B-C25B-97D8-389C-F9DEB70F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03" y="8075543"/>
                <a:ext cx="318907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D09E03-06C7-2BA4-CEB8-E1686BF9C682}"/>
                  </a:ext>
                </a:extLst>
              </p:cNvPr>
              <p:cNvSpPr txBox="1"/>
              <p:nvPr/>
            </p:nvSpPr>
            <p:spPr>
              <a:xfrm>
                <a:off x="1423347" y="9383553"/>
                <a:ext cx="4234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D09E03-06C7-2BA4-CEB8-E1686BF9C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47" y="9383553"/>
                <a:ext cx="42348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9D6D7A-C720-B61C-E291-9AA256C91B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8161" y="9598996"/>
            <a:ext cx="616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408555-75BD-8124-1DF0-B3108A39CBF2}"/>
              </a:ext>
            </a:extLst>
          </p:cNvPr>
          <p:cNvSpPr txBox="1"/>
          <p:nvPr/>
        </p:nvSpPr>
        <p:spPr>
          <a:xfrm>
            <a:off x="6131463" y="9137331"/>
            <a:ext cx="211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Term associated with chemical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C6B0D-B9EA-9240-9895-5AD1426E91C9}"/>
                  </a:ext>
                </a:extLst>
              </p:cNvPr>
              <p:cNvSpPr txBox="1"/>
              <p:nvPr/>
            </p:nvSpPr>
            <p:spPr>
              <a:xfrm>
                <a:off x="1174531" y="10039589"/>
                <a:ext cx="53116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C6B0D-B9EA-9240-9895-5AD1426E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1" y="10039589"/>
                <a:ext cx="531164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C4D56E7-E459-7B6A-45AA-1D35929AA221}"/>
              </a:ext>
            </a:extLst>
          </p:cNvPr>
          <p:cNvSpPr txBox="1"/>
          <p:nvPr/>
        </p:nvSpPr>
        <p:spPr>
          <a:xfrm>
            <a:off x="3097461" y="106038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=1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8FBFC3-401C-1CBE-1C11-BA2B71A5251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30355" y="10470476"/>
            <a:ext cx="0" cy="63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7EC846-70A2-09A9-C94E-C659791AC2CC}"/>
                  </a:ext>
                </a:extLst>
              </p:cNvPr>
              <p:cNvSpPr txBox="1"/>
              <p:nvPr/>
            </p:nvSpPr>
            <p:spPr>
              <a:xfrm>
                <a:off x="1949070" y="11061760"/>
                <a:ext cx="3762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𝑇𝑑𝑆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7EC846-70A2-09A9-C94E-C659791A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70" y="11061760"/>
                <a:ext cx="37625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1D6612F-3A01-B1BE-A820-0AEA635A4E7F}"/>
              </a:ext>
            </a:extLst>
          </p:cNvPr>
          <p:cNvSpPr txBox="1"/>
          <p:nvPr/>
        </p:nvSpPr>
        <p:spPr>
          <a:xfrm>
            <a:off x="2165654" y="11402919"/>
            <a:ext cx="31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fundamental equation</a:t>
            </a:r>
          </a:p>
        </p:txBody>
      </p:sp>
    </p:spTree>
    <p:extLst>
      <p:ext uri="{BB962C8B-B14F-4D97-AF65-F5344CB8AC3E}">
        <p14:creationId xmlns:p14="http://schemas.microsoft.com/office/powerpoint/2010/main" val="296595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4A61D6-980D-EB07-0404-CFB2610CF41D}"/>
                  </a:ext>
                </a:extLst>
              </p:cNvPr>
              <p:cNvSpPr txBox="1"/>
              <p:nvPr/>
            </p:nvSpPr>
            <p:spPr>
              <a:xfrm>
                <a:off x="144392" y="1067465"/>
                <a:ext cx="4645823" cy="84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4A61D6-980D-EB07-0404-CFB2610C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2" y="1067465"/>
                <a:ext cx="4645823" cy="84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FE6C0F-9BA4-ACA9-E969-169157DC86AF}"/>
                  </a:ext>
                </a:extLst>
              </p:cNvPr>
              <p:cNvSpPr txBox="1"/>
              <p:nvPr/>
            </p:nvSpPr>
            <p:spPr>
              <a:xfrm>
                <a:off x="417787" y="208286"/>
                <a:ext cx="1130566" cy="675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FE6C0F-9BA4-ACA9-E969-169157DC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7" y="208286"/>
                <a:ext cx="1130566" cy="675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E1E155-B89E-2A2D-52A1-CDE5A54089DD}"/>
                  </a:ext>
                </a:extLst>
              </p:cNvPr>
              <p:cNvSpPr txBox="1"/>
              <p:nvPr/>
            </p:nvSpPr>
            <p:spPr>
              <a:xfrm>
                <a:off x="2096918" y="208287"/>
                <a:ext cx="1289648" cy="675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E1E155-B89E-2A2D-52A1-CDE5A540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18" y="208287"/>
                <a:ext cx="1289648" cy="675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DDA86A-6DD7-964F-BDB9-CE9AD1F17936}"/>
                  </a:ext>
                </a:extLst>
              </p:cNvPr>
              <p:cNvSpPr txBox="1"/>
              <p:nvPr/>
            </p:nvSpPr>
            <p:spPr>
              <a:xfrm>
                <a:off x="3935131" y="213826"/>
                <a:ext cx="1104854" cy="675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DDA86A-6DD7-964F-BDB9-CE9AD1F17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31" y="213826"/>
                <a:ext cx="1104854" cy="675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108E15E-CA48-C672-E8E6-9E91DECDB6E1}"/>
              </a:ext>
            </a:extLst>
          </p:cNvPr>
          <p:cNvSpPr txBox="1"/>
          <p:nvPr/>
        </p:nvSpPr>
        <p:spPr>
          <a:xfrm>
            <a:off x="5338780" y="89451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U(S, V,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1A088C-52CF-ECE5-A681-BBA737D03744}"/>
                  </a:ext>
                </a:extLst>
              </p:cNvPr>
              <p:cNvSpPr txBox="1"/>
              <p:nvPr/>
            </p:nvSpPr>
            <p:spPr>
              <a:xfrm>
                <a:off x="2893731" y="4417279"/>
                <a:ext cx="255916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1A088C-52CF-ECE5-A681-BBA737D0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31" y="4417279"/>
                <a:ext cx="2559162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EE23A4-088E-57B3-DC07-7D0EC6933254}"/>
              </a:ext>
            </a:extLst>
          </p:cNvPr>
          <p:cNvSpPr txBox="1"/>
          <p:nvPr/>
        </p:nvSpPr>
        <p:spPr>
          <a:xfrm>
            <a:off x="897521" y="2094541"/>
            <a:ext cx="689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Expressing thermodynamic properties in terms of 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A6A8D2-E98F-4809-B367-651FAF22B1A2}"/>
                  </a:ext>
                </a:extLst>
              </p:cNvPr>
              <p:cNvSpPr txBox="1"/>
              <p:nvPr/>
            </p:nvSpPr>
            <p:spPr>
              <a:xfrm>
                <a:off x="1193920" y="5492871"/>
                <a:ext cx="2179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A6A8D2-E98F-4809-B367-651FAF22B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20" y="5492871"/>
                <a:ext cx="21799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4406DC-4339-DDF6-15AE-2FF1A41BAAFB}"/>
                  </a:ext>
                </a:extLst>
              </p:cNvPr>
              <p:cNvSpPr txBox="1"/>
              <p:nvPr/>
            </p:nvSpPr>
            <p:spPr>
              <a:xfrm>
                <a:off x="996206" y="5838956"/>
                <a:ext cx="2575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4406DC-4339-DDF6-15AE-2FF1A41B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06" y="5838956"/>
                <a:ext cx="2575385" cy="276999"/>
              </a:xfrm>
              <a:prstGeom prst="rect">
                <a:avLst/>
              </a:prstGeom>
              <a:blipFill>
                <a:blip r:embed="rId8"/>
                <a:stretch>
                  <a:fillRect l="-2600" r="-11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A3B0B6B-17B3-8041-A4A5-3A38FBFE0C10}"/>
              </a:ext>
            </a:extLst>
          </p:cNvPr>
          <p:cNvSpPr txBox="1"/>
          <p:nvPr/>
        </p:nvSpPr>
        <p:spPr>
          <a:xfrm>
            <a:off x="1076965" y="5187254"/>
            <a:ext cx="241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Helmholtz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2869D2-3D29-CE14-BC57-EE2185F2BCC0}"/>
                  </a:ext>
                </a:extLst>
              </p:cNvPr>
              <p:cNvSpPr txBox="1"/>
              <p:nvPr/>
            </p:nvSpPr>
            <p:spPr>
              <a:xfrm>
                <a:off x="4646872" y="2985549"/>
                <a:ext cx="221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2869D2-3D29-CE14-BC57-EE2185F2B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72" y="2985549"/>
                <a:ext cx="22170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B55737-4F9A-726B-DC04-1F389F40B10B}"/>
                  </a:ext>
                </a:extLst>
              </p:cNvPr>
              <p:cNvSpPr txBox="1"/>
              <p:nvPr/>
            </p:nvSpPr>
            <p:spPr>
              <a:xfrm>
                <a:off x="4541943" y="3410461"/>
                <a:ext cx="2426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B55737-4F9A-726B-DC04-1F389F40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43" y="3410461"/>
                <a:ext cx="2426946" cy="276999"/>
              </a:xfrm>
              <a:prstGeom prst="rect">
                <a:avLst/>
              </a:prstGeom>
              <a:blipFill>
                <a:blip r:embed="rId10"/>
                <a:stretch>
                  <a:fillRect l="-3015" r="-125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91D87B0-D1C9-8351-0A33-3BBEDB01068F}"/>
              </a:ext>
            </a:extLst>
          </p:cNvPr>
          <p:cNvSpPr txBox="1"/>
          <p:nvPr/>
        </p:nvSpPr>
        <p:spPr>
          <a:xfrm>
            <a:off x="5228429" y="267928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B3F971-046E-8089-2845-3214CEDE5594}"/>
                  </a:ext>
                </a:extLst>
              </p:cNvPr>
              <p:cNvSpPr txBox="1"/>
              <p:nvPr/>
            </p:nvSpPr>
            <p:spPr>
              <a:xfrm>
                <a:off x="3890269" y="5461342"/>
                <a:ext cx="377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B3F971-046E-8089-2845-3214CEDE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69" y="5461342"/>
                <a:ext cx="37708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7DEF0-FD74-FA94-DD65-EED5277B1D97}"/>
                  </a:ext>
                </a:extLst>
              </p:cNvPr>
              <p:cNvSpPr txBox="1"/>
              <p:nvPr/>
            </p:nvSpPr>
            <p:spPr>
              <a:xfrm>
                <a:off x="4484890" y="5838956"/>
                <a:ext cx="2581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7DEF0-FD74-FA94-DD65-EED5277B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90" y="5838956"/>
                <a:ext cx="2581604" cy="276999"/>
              </a:xfrm>
              <a:prstGeom prst="rect">
                <a:avLst/>
              </a:prstGeom>
              <a:blipFill>
                <a:blip r:embed="rId12"/>
                <a:stretch>
                  <a:fillRect l="-2837" r="-11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0235665-8E96-C03F-3F8B-985B745DDDD9}"/>
              </a:ext>
            </a:extLst>
          </p:cNvPr>
          <p:cNvSpPr txBox="1"/>
          <p:nvPr/>
        </p:nvSpPr>
        <p:spPr>
          <a:xfrm>
            <a:off x="4790215" y="5155074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Gibbs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8FB819-6C27-1802-485C-61C0107533CA}"/>
                  </a:ext>
                </a:extLst>
              </p:cNvPr>
              <p:cNvSpPr txBox="1"/>
              <p:nvPr/>
            </p:nvSpPr>
            <p:spPr>
              <a:xfrm>
                <a:off x="3678274" y="4146352"/>
                <a:ext cx="990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8FB819-6C27-1802-485C-61C01075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74" y="4146352"/>
                <a:ext cx="990079" cy="276999"/>
              </a:xfrm>
              <a:prstGeom prst="rect">
                <a:avLst/>
              </a:prstGeom>
              <a:blipFill>
                <a:blip r:embed="rId13"/>
                <a:stretch>
                  <a:fillRect l="-5521" t="-2174" r="-79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515B56B-336C-EF7C-42DA-E04E2D25F33A}"/>
              </a:ext>
            </a:extLst>
          </p:cNvPr>
          <p:cNvSpPr txBox="1"/>
          <p:nvPr/>
        </p:nvSpPr>
        <p:spPr>
          <a:xfrm>
            <a:off x="3699753" y="3862091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751D99-9637-9835-77E9-A99E6C11C0CD}"/>
                  </a:ext>
                </a:extLst>
              </p:cNvPr>
              <p:cNvSpPr txBox="1"/>
              <p:nvPr/>
            </p:nvSpPr>
            <p:spPr>
              <a:xfrm>
                <a:off x="2084546" y="2985549"/>
                <a:ext cx="1173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751D99-9637-9835-77E9-A99E6C11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46" y="2985549"/>
                <a:ext cx="117397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85744B-8831-8CBB-69A1-10DBA25AA4D7}"/>
                  </a:ext>
                </a:extLst>
              </p:cNvPr>
              <p:cNvSpPr txBox="1"/>
              <p:nvPr/>
            </p:nvSpPr>
            <p:spPr>
              <a:xfrm>
                <a:off x="1463162" y="3410461"/>
                <a:ext cx="2416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85744B-8831-8CBB-69A1-10DBA25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162" y="3410461"/>
                <a:ext cx="2416752" cy="276999"/>
              </a:xfrm>
              <a:prstGeom prst="rect">
                <a:avLst/>
              </a:prstGeom>
              <a:blipFill>
                <a:blip r:embed="rId15"/>
                <a:stretch>
                  <a:fillRect l="-3030" r="-126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2FEC89B-19C8-AAA9-6677-51ACC0779517}"/>
              </a:ext>
            </a:extLst>
          </p:cNvPr>
          <p:cNvSpPr txBox="1"/>
          <p:nvPr/>
        </p:nvSpPr>
        <p:spPr>
          <a:xfrm>
            <a:off x="1838733" y="2679281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Internal Energy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38449C-04FB-54C4-794F-7757462B9E7A}"/>
              </a:ext>
            </a:extLst>
          </p:cNvPr>
          <p:cNvSpPr txBox="1"/>
          <p:nvPr/>
        </p:nvSpPr>
        <p:spPr>
          <a:xfrm>
            <a:off x="1" y="6315596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Helmholtz and Gibbs are the most useful, because they are expressed in easily found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 the energies are at a minimum at equilibrium, and entropy is at a maximum</a:t>
            </a:r>
          </a:p>
        </p:txBody>
      </p:sp>
    </p:spTree>
    <p:extLst>
      <p:ext uri="{BB962C8B-B14F-4D97-AF65-F5344CB8AC3E}">
        <p14:creationId xmlns:p14="http://schemas.microsoft.com/office/powerpoint/2010/main" val="27779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6FCDE-C890-DD09-74D4-7824AE683CED}"/>
              </a:ext>
            </a:extLst>
          </p:cNvPr>
          <p:cNvSpPr txBox="1"/>
          <p:nvPr/>
        </p:nvSpPr>
        <p:spPr>
          <a:xfrm>
            <a:off x="141889" y="0"/>
            <a:ext cx="49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of Thermodynamics: Energy is conserved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/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/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9F80A6-BC84-B22D-FB77-C756B476D604}"/>
              </a:ext>
            </a:extLst>
          </p:cNvPr>
          <p:cNvSpPr txBox="1"/>
          <p:nvPr/>
        </p:nvSpPr>
        <p:spPr>
          <a:xfrm>
            <a:off x="311896" y="612651"/>
            <a:ext cx="34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closed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/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D4FAB44-138C-8AC0-7E06-77DB893A0538}"/>
              </a:ext>
            </a:extLst>
          </p:cNvPr>
          <p:cNvSpPr txBox="1"/>
          <p:nvPr/>
        </p:nvSpPr>
        <p:spPr>
          <a:xfrm>
            <a:off x="311896" y="215153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/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/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/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/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AD68CF-94F3-E313-7646-1C879E819226}"/>
              </a:ext>
            </a:extLst>
          </p:cNvPr>
          <p:cNvSpPr txBox="1"/>
          <p:nvPr/>
        </p:nvSpPr>
        <p:spPr>
          <a:xfrm>
            <a:off x="311895" y="456795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open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/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412EA-A745-70D3-0474-2AA487727866}"/>
              </a:ext>
            </a:extLst>
          </p:cNvPr>
          <p:cNvSpPr txBox="1"/>
          <p:nvPr/>
        </p:nvSpPr>
        <p:spPr>
          <a:xfrm>
            <a:off x="266022" y="4202351"/>
            <a:ext cx="50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Temperature through changes in 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/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𝑀𝐶𝑃𝐻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/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blipFill>
                <a:blip r:embed="rId3"/>
                <a:stretch>
                  <a:fillRect l="-2210" r="-359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052EEE-CF46-4C9E-4578-B7DE5C32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95" y="5888734"/>
            <a:ext cx="6206246" cy="3189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FB473-7DFA-D159-410B-99A987C513D0}"/>
              </a:ext>
            </a:extLst>
          </p:cNvPr>
          <p:cNvSpPr txBox="1"/>
          <p:nvPr/>
        </p:nvSpPr>
        <p:spPr>
          <a:xfrm>
            <a:off x="0" y="161800"/>
            <a:ext cx="558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Volume and constant Pressure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/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/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/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3F6BA0-964F-4E31-7856-19D6AD89F148}"/>
              </a:ext>
            </a:extLst>
          </p:cNvPr>
          <p:cNvSpPr txBox="1"/>
          <p:nvPr/>
        </p:nvSpPr>
        <p:spPr>
          <a:xfrm>
            <a:off x="143854" y="1931971"/>
            <a:ext cx="44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Dependence on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/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83AC6-BD66-38F0-B2F7-C173A4CF5D83}"/>
              </a:ext>
            </a:extLst>
          </p:cNvPr>
          <p:cNvSpPr txBox="1"/>
          <p:nvPr/>
        </p:nvSpPr>
        <p:spPr>
          <a:xfrm>
            <a:off x="160420" y="192505"/>
            <a:ext cx="3493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Equations of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CC31A-91B1-1421-1646-89BBEAA90A1B}"/>
              </a:ext>
            </a:extLst>
          </p:cNvPr>
          <p:cNvSpPr txBox="1"/>
          <p:nvPr/>
        </p:nvSpPr>
        <p:spPr>
          <a:xfrm>
            <a:off x="160420" y="857490"/>
            <a:ext cx="19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Gibbs’ Phase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/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blipFill>
                <a:blip r:embed="rId2"/>
                <a:stretch>
                  <a:fillRect l="-3158" r="-28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ACB007-CB86-E858-CA30-8C85CC6A6203}"/>
              </a:ext>
            </a:extLst>
          </p:cNvPr>
          <p:cNvSpPr txBox="1"/>
          <p:nvPr/>
        </p:nvSpPr>
        <p:spPr>
          <a:xfrm>
            <a:off x="2518611" y="1208166"/>
            <a:ext cx="470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n-US" dirty="0"/>
              <a:t> = Number of phases, N = number of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F587D-BEC4-7ACF-22A8-E19AD9C5F7B0}"/>
              </a:ext>
            </a:extLst>
          </p:cNvPr>
          <p:cNvSpPr txBox="1"/>
          <p:nvPr/>
        </p:nvSpPr>
        <p:spPr>
          <a:xfrm>
            <a:off x="160420" y="1549699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Gas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/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A6052B-B7BB-6C9F-D891-9679438B900D}"/>
              </a:ext>
            </a:extLst>
          </p:cNvPr>
          <p:cNvSpPr txBox="1"/>
          <p:nvPr/>
        </p:nvSpPr>
        <p:spPr>
          <a:xfrm>
            <a:off x="160420" y="2423595"/>
            <a:ext cx="536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Q, W, U, and H for reversible, closed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D8B6A-FB13-53F8-5692-9D4BAB71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9" y="2873137"/>
            <a:ext cx="7450640" cy="447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A9FA8-4164-FCDA-4DA9-8EC729B95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7501745"/>
            <a:ext cx="7620000" cy="4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5A0EF-2DE5-EA1C-36DF-52840078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71" y="298225"/>
            <a:ext cx="2084934" cy="14771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/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6499CB-6D9A-A494-9BA0-22BC4FE194E4}"/>
              </a:ext>
            </a:extLst>
          </p:cNvPr>
          <p:cNvSpPr txBox="1"/>
          <p:nvPr/>
        </p:nvSpPr>
        <p:spPr>
          <a:xfrm>
            <a:off x="121553" y="1925053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Gasses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/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E3EC90-4AD1-EC3C-04C5-C6AEB1FD8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07" y="4952874"/>
            <a:ext cx="3400900" cy="3591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FD727-3D92-176D-0DD5-789A70C2A7B7}"/>
              </a:ext>
            </a:extLst>
          </p:cNvPr>
          <p:cNvSpPr txBox="1"/>
          <p:nvPr/>
        </p:nvSpPr>
        <p:spPr>
          <a:xfrm>
            <a:off x="155695" y="5427271"/>
            <a:ext cx="332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 der Waals Equation of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9F1EA-C970-DFBB-2E71-4D3F73E0661F}"/>
              </a:ext>
            </a:extLst>
          </p:cNvPr>
          <p:cNvSpPr txBox="1"/>
          <p:nvPr/>
        </p:nvSpPr>
        <p:spPr>
          <a:xfrm>
            <a:off x="128506" y="3377645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Virial equation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BA860-8C8C-AFD6-E16C-2ED23DB53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95" y="3824951"/>
            <a:ext cx="3827110" cy="1041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/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AD64645-B5C8-06D5-3BFB-03D7A9719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93" y="6916132"/>
            <a:ext cx="4471043" cy="147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356728-E566-5206-6018-1BEA8D9CC03E}"/>
              </a:ext>
            </a:extLst>
          </p:cNvPr>
          <p:cNvSpPr txBox="1"/>
          <p:nvPr/>
        </p:nvSpPr>
        <p:spPr>
          <a:xfrm>
            <a:off x="155695" y="4952874"/>
            <a:ext cx="343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Cubic Equations of 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1D8C0D-440D-5974-D0FF-AB6CE8CA3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746006"/>
            <a:ext cx="8686800" cy="33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87752-0458-254A-5010-628CD04C9D67}"/>
              </a:ext>
            </a:extLst>
          </p:cNvPr>
          <p:cNvSpPr txBox="1"/>
          <p:nvPr/>
        </p:nvSpPr>
        <p:spPr>
          <a:xfrm>
            <a:off x="0" y="0"/>
            <a:ext cx="28584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Pitzer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Compressibility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virial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00B4-2F82-F558-E436-DA37A15B28C8}"/>
                  </a:ext>
                </a:extLst>
              </p:cNvPr>
              <p:cNvSpPr txBox="1"/>
              <p:nvPr/>
            </p:nvSpPr>
            <p:spPr>
              <a:xfrm>
                <a:off x="644599" y="669979"/>
                <a:ext cx="143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00B4-2F82-F558-E436-DA37A15B2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9" y="669979"/>
                <a:ext cx="1438727" cy="276999"/>
              </a:xfrm>
              <a:prstGeom prst="rect">
                <a:avLst/>
              </a:prstGeom>
              <a:blipFill>
                <a:blip r:embed="rId2"/>
                <a:stretch>
                  <a:fillRect l="-3814" t="-4444" r="-16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323EB3-0261-1842-5866-3C34CF97BD08}"/>
                  </a:ext>
                </a:extLst>
              </p:cNvPr>
              <p:cNvSpPr txBox="1"/>
              <p:nvPr/>
            </p:nvSpPr>
            <p:spPr>
              <a:xfrm>
                <a:off x="2477464" y="473482"/>
                <a:ext cx="4932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find the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use the tables in appendix 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𝑛𝑒𝑒𝑑𝑒𝑑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323EB3-0261-1842-5866-3C34CF97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64" y="473482"/>
                <a:ext cx="4932329" cy="646331"/>
              </a:xfrm>
              <a:prstGeom prst="rect">
                <a:avLst/>
              </a:prstGeom>
              <a:blipFill>
                <a:blip r:embed="rId3"/>
                <a:stretch>
                  <a:fillRect l="-98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F7E4F8-5DD5-DF67-15FB-97853C5B37DE}"/>
                  </a:ext>
                </a:extLst>
              </p:cNvPr>
              <p:cNvSpPr txBox="1"/>
              <p:nvPr/>
            </p:nvSpPr>
            <p:spPr>
              <a:xfrm>
                <a:off x="585528" y="1964584"/>
                <a:ext cx="241809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F7E4F8-5DD5-DF67-15FB-97853C5B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8" y="1964584"/>
                <a:ext cx="2418098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E1555-E985-C542-6244-050DA047FE0E}"/>
                  </a:ext>
                </a:extLst>
              </p:cNvPr>
              <p:cNvSpPr txBox="1"/>
              <p:nvPr/>
            </p:nvSpPr>
            <p:spPr>
              <a:xfrm>
                <a:off x="788820" y="2702928"/>
                <a:ext cx="201151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=0.083−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E1555-E985-C542-6244-050DA04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0" y="2702928"/>
                <a:ext cx="2011513" cy="578300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8F16-59B6-D157-F72D-E81B37EE12A1}"/>
                  </a:ext>
                </a:extLst>
              </p:cNvPr>
              <p:cNvSpPr txBox="1"/>
              <p:nvPr/>
            </p:nvSpPr>
            <p:spPr>
              <a:xfrm>
                <a:off x="3003626" y="2706647"/>
                <a:ext cx="200657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288F16-59B6-D157-F72D-E81B37EE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6" y="2706647"/>
                <a:ext cx="2006575" cy="574581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7F0EC3-9D9C-7E2C-E764-504A55914C7A}"/>
              </a:ext>
            </a:extLst>
          </p:cNvPr>
          <p:cNvSpPr txBox="1"/>
          <p:nvPr/>
        </p:nvSpPr>
        <p:spPr>
          <a:xfrm>
            <a:off x="5213494" y="1789792"/>
            <a:ext cx="320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Pitzer correlation for the second virial coefficient can only be used if inside the dotted line in on the figure below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3FA39-2D13-583D-57A7-C9D96C1D9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159" y="3534359"/>
            <a:ext cx="5058481" cy="3734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FA699A-F39B-D3A5-FC5C-B6A156BA14D6}"/>
                  </a:ext>
                </a:extLst>
              </p:cNvPr>
              <p:cNvSpPr txBox="1"/>
              <p:nvPr/>
            </p:nvSpPr>
            <p:spPr>
              <a:xfrm>
                <a:off x="265681" y="1119813"/>
                <a:ext cx="8155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Ideal gas law is acceptable to use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between 0.98 and 1.02 (2% error)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FA699A-F39B-D3A5-FC5C-B6A156BA1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1" y="1119813"/>
                <a:ext cx="8155438" cy="369332"/>
              </a:xfrm>
              <a:prstGeom prst="rect">
                <a:avLst/>
              </a:prstGeom>
              <a:blipFill>
                <a:blip r:embed="rId8"/>
                <a:stretch>
                  <a:fillRect l="-673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323C85-970E-4D1E-FCF6-617E988899A0}"/>
              </a:ext>
            </a:extLst>
          </p:cNvPr>
          <p:cNvSpPr txBox="1"/>
          <p:nvPr/>
        </p:nvSpPr>
        <p:spPr>
          <a:xfrm>
            <a:off x="26712" y="8499344"/>
            <a:ext cx="4113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 correlations for liquids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Rackett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parameter corresponding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density with the chart to get other info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AA76C-566E-E879-FD64-E667DDF9384B}"/>
                  </a:ext>
                </a:extLst>
              </p:cNvPr>
              <p:cNvSpPr txBox="1"/>
              <p:nvPr/>
            </p:nvSpPr>
            <p:spPr>
              <a:xfrm>
                <a:off x="396870" y="9187884"/>
                <a:ext cx="1947115" cy="472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AA76C-566E-E879-FD64-E667DDF93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0" y="9187884"/>
                <a:ext cx="1947115" cy="472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E2196-4DC6-E9A8-D8EE-5A96876BFB29}"/>
                  </a:ext>
                </a:extLst>
              </p:cNvPr>
              <p:cNvSpPr txBox="1"/>
              <p:nvPr/>
            </p:nvSpPr>
            <p:spPr>
              <a:xfrm>
                <a:off x="394930" y="9930505"/>
                <a:ext cx="2118258" cy="613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E2196-4DC6-E9A8-D8EE-5A96876B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0" y="9930505"/>
                <a:ext cx="2118258" cy="6133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C432F-D53F-0E6F-5A83-4D7E5092B10F}"/>
              </a:ext>
            </a:extLst>
          </p:cNvPr>
          <p:cNvSpPr txBox="1"/>
          <p:nvPr/>
        </p:nvSpPr>
        <p:spPr>
          <a:xfrm>
            <a:off x="2531378" y="9313861"/>
            <a:ext cx="15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saturated liquids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276A83-B3C9-A87D-49AE-140369A45C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1896" y="8991630"/>
            <a:ext cx="4556234" cy="2960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98E13-8F02-1402-95D8-B3ABD995CB01}"/>
                  </a:ext>
                </a:extLst>
              </p:cNvPr>
              <p:cNvSpPr txBox="1"/>
              <p:nvPr/>
            </p:nvSpPr>
            <p:spPr>
              <a:xfrm>
                <a:off x="644599" y="11361666"/>
                <a:ext cx="63209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98E13-8F02-1402-95D8-B3ABD995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9" y="11361666"/>
                <a:ext cx="632096" cy="5204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18911F-4A42-3F16-8FCD-693058E764F2}"/>
                  </a:ext>
                </a:extLst>
              </p:cNvPr>
              <p:cNvSpPr txBox="1"/>
              <p:nvPr/>
            </p:nvSpPr>
            <p:spPr>
              <a:xfrm>
                <a:off x="1614459" y="11363018"/>
                <a:ext cx="1968751" cy="565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18911F-4A42-3F16-8FCD-693058E7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59" y="11363018"/>
                <a:ext cx="1968751" cy="5654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3BEB83-62DE-E03F-B6A7-93FE09ACE2EC}"/>
              </a:ext>
            </a:extLst>
          </p:cNvPr>
          <p:cNvSpPr txBox="1"/>
          <p:nvPr/>
        </p:nvSpPr>
        <p:spPr>
          <a:xfrm>
            <a:off x="26712" y="7409334"/>
            <a:ext cx="3852530" cy="94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states for liquids based on isothermal compressibility and volume expansivity: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017B4-142C-B013-028B-DEA8D1C216B6}"/>
                  </a:ext>
                </a:extLst>
              </p:cNvPr>
              <p:cNvSpPr txBox="1"/>
              <p:nvPr/>
            </p:nvSpPr>
            <p:spPr>
              <a:xfrm>
                <a:off x="3732285" y="7636128"/>
                <a:ext cx="173002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017B4-142C-B013-028B-DEA8D1C2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85" y="7636128"/>
                <a:ext cx="1730025" cy="5259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07CA4-31E0-42C7-9D85-A69253946193}"/>
              </a:ext>
            </a:extLst>
          </p:cNvPr>
          <p:cNvSpPr txBox="1"/>
          <p:nvPr/>
        </p:nvSpPr>
        <p:spPr>
          <a:xfrm>
            <a:off x="160421" y="256674"/>
            <a:ext cx="137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2294F-F769-BD5F-9382-42A4AFA274DD}"/>
              </a:ext>
            </a:extLst>
          </p:cNvPr>
          <p:cNvSpPr txBox="1"/>
          <p:nvPr/>
        </p:nvSpPr>
        <p:spPr>
          <a:xfrm>
            <a:off x="160421" y="898358"/>
            <a:ext cx="484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law: energy has different amounts of quality</a:t>
            </a:r>
          </a:p>
          <a:p>
            <a:r>
              <a:rPr lang="en-US" dirty="0"/>
              <a:t>	EX: Work is more useful than heat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E77F1-B621-D94B-7C8D-196C9DC0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153"/>
            <a:ext cx="8686800" cy="539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AC620-26FA-6021-4230-2C367DAC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7177963"/>
            <a:ext cx="2086266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3EA9D-B100-F7F9-96AC-591E68405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1" y="7699498"/>
            <a:ext cx="4841967" cy="1403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71C80-D6A5-0BD5-F2A9-A674CC07D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32" y="7942758"/>
            <a:ext cx="3534268" cy="394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1B680-88D2-4E07-769C-4625843E8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529" y="9914708"/>
            <a:ext cx="207674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DD984-579E-4E6A-4A06-E8BBF9A9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3" y="328371"/>
            <a:ext cx="1866243" cy="68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912DA-0813-AE7B-84F4-A49E7371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3" y="1652700"/>
            <a:ext cx="2755457" cy="858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8E2B4-A0E8-3071-B359-961095FC779C}"/>
              </a:ext>
            </a:extLst>
          </p:cNvPr>
          <p:cNvSpPr txBox="1"/>
          <p:nvPr/>
        </p:nvSpPr>
        <p:spPr>
          <a:xfrm>
            <a:off x="368968" y="1283368"/>
            <a:ext cx="35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entropy of an ideal gas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97290-F08F-6D6E-F99A-F83D513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3" y="2969218"/>
            <a:ext cx="4874762" cy="858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9AF64-BC94-0712-01CD-679D66EF98D0}"/>
              </a:ext>
            </a:extLst>
          </p:cNvPr>
          <p:cNvSpPr txBox="1"/>
          <p:nvPr/>
        </p:nvSpPr>
        <p:spPr>
          <a:xfrm>
            <a:off x="368967" y="2695424"/>
            <a:ext cx="55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entropy of an ideal gas in an open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91381-0346-1BCE-00B0-A69CB1C20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23" y="4023779"/>
            <a:ext cx="4748815" cy="852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EADB06-644A-6B01-6F97-CA15CE6C30E7}"/>
              </a:ext>
            </a:extLst>
          </p:cNvPr>
          <p:cNvSpPr txBox="1"/>
          <p:nvPr/>
        </p:nvSpPr>
        <p:spPr>
          <a:xfrm>
            <a:off x="368967" y="5213684"/>
            <a:ext cx="171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1F734-EB72-7DED-A7BE-E3652E6B5A05}"/>
              </a:ext>
            </a:extLst>
          </p:cNvPr>
          <p:cNvSpPr txBox="1"/>
          <p:nvPr/>
        </p:nvSpPr>
        <p:spPr>
          <a:xfrm>
            <a:off x="532823" y="5887706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0FAB8-D2FE-365D-CF84-D8E9C16DCA65}"/>
              </a:ext>
            </a:extLst>
          </p:cNvPr>
          <p:cNvSpPr txBox="1"/>
          <p:nvPr/>
        </p:nvSpPr>
        <p:spPr>
          <a:xfrm>
            <a:off x="532823" y="6563945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7DB2D-5832-CEDA-393C-68287BCFE1B2}"/>
              </a:ext>
            </a:extLst>
          </p:cNvPr>
          <p:cNvSpPr txBox="1"/>
          <p:nvPr/>
        </p:nvSpPr>
        <p:spPr>
          <a:xfrm>
            <a:off x="528516" y="7372122"/>
            <a:ext cx="22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Gibbs Free Energy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06488D-DC8F-1E7F-8EAD-BBB91D077C9E}"/>
              </a:ext>
            </a:extLst>
          </p:cNvPr>
          <p:cNvSpPr txBox="1"/>
          <p:nvPr/>
        </p:nvSpPr>
        <p:spPr>
          <a:xfrm>
            <a:off x="581912" y="8225215"/>
            <a:ext cx="25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Helmholtz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/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blipFill>
                <a:blip r:embed="rId6"/>
                <a:stretch>
                  <a:fillRect l="-2880" r="-235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/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blipFill>
                <a:blip r:embed="rId7"/>
                <a:stretch>
                  <a:fillRect l="-2865" r="-234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/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blipFill>
                <a:blip r:embed="rId8"/>
                <a:stretch>
                  <a:fillRect l="-2902" r="-26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/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blipFill>
                <a:blip r:embed="rId9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C1EDF258-4722-F8DB-C04D-6CE327C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9" y="6793808"/>
            <a:ext cx="1866243" cy="6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/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blipFill>
                <a:blip r:embed="rId2"/>
                <a:stretch>
                  <a:fillRect l="-2887" r="-262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B6F0D-C533-F131-8D69-2580EC9184FD}"/>
              </a:ext>
            </a:extLst>
          </p:cNvPr>
          <p:cNvCxnSpPr>
            <a:stCxn id="2" idx="2"/>
          </p:cNvCxnSpPr>
          <p:nvPr/>
        </p:nvCxnSpPr>
        <p:spPr>
          <a:xfrm flipH="1">
            <a:off x="877769" y="1432394"/>
            <a:ext cx="910382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A7D757-FE36-017E-D7B4-35EF70EBD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88151" y="1432394"/>
            <a:ext cx="806123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/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/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26423-23BA-A232-8133-B8908A7244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9384" y="2799910"/>
            <a:ext cx="908766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8A9B8-E3D1-2FFE-4782-B579EAF7D0A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788150" y="2800038"/>
            <a:ext cx="806124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/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A90AD1-640C-8586-7667-CF5E6DB4CCCF}"/>
              </a:ext>
            </a:extLst>
          </p:cNvPr>
          <p:cNvSpPr txBox="1"/>
          <p:nvPr/>
        </p:nvSpPr>
        <p:spPr>
          <a:xfrm>
            <a:off x="932050" y="686254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39602-FABA-23DE-5D20-1F7370BF7C40}"/>
              </a:ext>
            </a:extLst>
          </p:cNvPr>
          <p:cNvSpPr txBox="1"/>
          <p:nvPr/>
        </p:nvSpPr>
        <p:spPr>
          <a:xfrm>
            <a:off x="385012" y="224589"/>
            <a:ext cx="279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Maxwell’s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/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blipFill>
                <a:blip r:embed="rId6"/>
                <a:stretch>
                  <a:fillRect l="-2865" r="-23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EB6A02-7016-8DCA-92CC-FC159AE184B4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4970749" y="1439870"/>
            <a:ext cx="864815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D04B34-B14E-10D9-9E07-ACA11E74783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835564" y="1439870"/>
            <a:ext cx="855840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/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/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2B43F9-9BE6-0CFB-E101-C38D322E0423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4970749" y="2805270"/>
            <a:ext cx="93154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370628-B897-DA1B-30DD-54AD6B8105B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5902289" y="2807514"/>
            <a:ext cx="789115" cy="59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/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13456F8-B341-C036-FE8A-A04409C6C053}"/>
              </a:ext>
            </a:extLst>
          </p:cNvPr>
          <p:cNvSpPr txBox="1"/>
          <p:nvPr/>
        </p:nvSpPr>
        <p:spPr>
          <a:xfrm>
            <a:off x="5017880" y="693730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Enthalpy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/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blipFill>
                <a:blip r:embed="rId10"/>
                <a:stretch>
                  <a:fillRect l="-2895" r="-236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516B8B-5C6A-ACA3-FE87-F19EEE6376F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880495" y="5167974"/>
            <a:ext cx="856608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0EDA03-46A0-35AE-7468-C122271A704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1737103" y="5167974"/>
            <a:ext cx="818872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/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/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FBF7B8-93A5-0C49-2CFF-64142DC00CB7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880495" y="6533374"/>
            <a:ext cx="94103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3CB585-624F-327A-E94B-FF7A32D7FC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21525" y="6533246"/>
            <a:ext cx="734450" cy="59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/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3D803269-6BE5-1364-A3F2-1D2D636A2F87}"/>
              </a:ext>
            </a:extLst>
          </p:cNvPr>
          <p:cNvSpPr txBox="1"/>
          <p:nvPr/>
        </p:nvSpPr>
        <p:spPr>
          <a:xfrm>
            <a:off x="658530" y="4421834"/>
            <a:ext cx="22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/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blipFill>
                <a:blip r:embed="rId14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9390FF-54F3-741F-55F2-DAC9E3571ECA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4951473" y="5147357"/>
            <a:ext cx="841403" cy="516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0A2B4-9700-70E2-9B1B-FD62421B5B24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792876" y="5147357"/>
            <a:ext cx="907052" cy="51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/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/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0C0F27-36C4-588C-ACB5-710B62F92776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4951473" y="6533374"/>
            <a:ext cx="869230" cy="605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32EB41-DD3B-4ACE-26B4-59A48951B13E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5820703" y="6533246"/>
            <a:ext cx="879225" cy="605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/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0BD3BA6-518E-DFBD-1ED5-954CC4EF831B}"/>
              </a:ext>
            </a:extLst>
          </p:cNvPr>
          <p:cNvSpPr txBox="1"/>
          <p:nvPr/>
        </p:nvSpPr>
        <p:spPr>
          <a:xfrm>
            <a:off x="4577149" y="4421834"/>
            <a:ext cx="26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Helmholtz Free Energy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D433C0-B335-E606-791B-5B2E67AA81A5}"/>
              </a:ext>
            </a:extLst>
          </p:cNvPr>
          <p:cNvSpPr txBox="1"/>
          <p:nvPr/>
        </p:nvSpPr>
        <p:spPr>
          <a:xfrm>
            <a:off x="187046" y="8139077"/>
            <a:ext cx="433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Relations to keep in mind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/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/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/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46E8D0-264E-3C50-53BE-AB4A6E89E1B7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788963" y="9020685"/>
            <a:ext cx="324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/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/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/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/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/>
              <p:nvPr/>
            </p:nvSpPr>
            <p:spPr>
              <a:xfrm>
                <a:off x="4487710" y="10976014"/>
                <a:ext cx="3371436" cy="89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10" y="10976014"/>
                <a:ext cx="3371436" cy="89627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1126</Words>
  <Application>Microsoft Office PowerPoint</Application>
  <PresentationFormat>Custom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6</cp:revision>
  <dcterms:created xsi:type="dcterms:W3CDTF">2024-08-20T15:27:28Z</dcterms:created>
  <dcterms:modified xsi:type="dcterms:W3CDTF">2024-08-25T23:47:41Z</dcterms:modified>
</cp:coreProperties>
</file>