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76" r:id="rId4"/>
    <p:sldId id="277" r:id="rId5"/>
    <p:sldId id="280" r:id="rId6"/>
    <p:sldId id="278" r:id="rId7"/>
    <p:sldId id="282" r:id="rId8"/>
    <p:sldId id="261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B3"/>
    <a:srgbClr val="FFBE3B"/>
    <a:srgbClr val="FFE83B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6424" autoAdjust="0"/>
  </p:normalViewPr>
  <p:slideViewPr>
    <p:cSldViewPr snapToGrid="0">
      <p:cViewPr varScale="1">
        <p:scale>
          <a:sx n="97" d="100"/>
          <a:sy n="97" d="100"/>
        </p:scale>
        <p:origin x="-3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F5CF1F9-13F9-44B8-A8D2-2990E377E34E}" type="datetimeFigureOut">
              <a:rPr lang="en-US"/>
              <a:pPr>
                <a:defRPr/>
              </a:pPr>
              <a:t>07/07/2011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B3FA678-A18E-4F9D-B77A-FA3D41735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82F165-5A46-4101-9150-C08AA7109DE0}" type="datetimeFigureOut">
              <a:rPr lang="en-US"/>
              <a:pPr>
                <a:defRPr/>
              </a:pPr>
              <a:t>07/07/2011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2562D44-C09B-4679-ADFB-350C72359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562D44-C09B-4679-ADFB-350C723591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+mn-lt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562D44-C09B-4679-ADFB-350C723591C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562D44-C09B-4679-ADFB-350C723591C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562D44-C09B-4679-ADFB-350C723591C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562D44-C09B-4679-ADFB-350C723591C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yellow_dot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Title_photos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cesi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49238"/>
            <a:ext cx="4210050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6" descr="logo_title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00913" y="6388100"/>
            <a:ext cx="137636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3550" y="6540500"/>
            <a:ext cx="5745484" cy="215444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Information Security Level 1 – Confidential	© 2009 – Proprietary and Confidential Information of Amdocs</a:t>
            </a:r>
            <a:endParaRPr lang="en-US" sz="800" dirty="0">
              <a:solidFill>
                <a:srgbClr val="62646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1362075"/>
            <a:ext cx="8382000" cy="147002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5245100"/>
            <a:ext cx="8255000" cy="6096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1800" y="2844800"/>
            <a:ext cx="8305800" cy="3810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1000" y="1524000"/>
            <a:ext cx="8229600" cy="40386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038600" cy="4525963"/>
          </a:xfrm>
        </p:spPr>
        <p:txBody>
          <a:bodyPr>
            <a:normAutofit/>
          </a:bodyPr>
          <a:lstStyle>
            <a:lvl1pPr marL="342900" indent="-342900">
              <a:defRPr sz="2400"/>
            </a:lvl1pPr>
            <a:lvl2pPr marL="685800" indent="-342900">
              <a:defRPr sz="2000"/>
            </a:lvl2pPr>
            <a:lvl3pPr marL="1028700" indent="-342900">
              <a:defRPr sz="1800"/>
            </a:lvl3pPr>
            <a:lvl4pPr marL="1320800" indent="-292100">
              <a:defRPr sz="1600"/>
            </a:lvl4pPr>
            <a:lvl5pPr marL="1600200" indent="-2794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524000"/>
            <a:ext cx="4038600" cy="4525963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&gt;"/>
              <a:defRPr lang="en-US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&gt;"/>
              <a:defRPr lang="en-US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&gt;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&gt;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&gt;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524000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637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24000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637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S:\Clients\Amdocs\4-01750_CorporateTemplate\Draft_03\tangeri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0"/>
            <a:ext cx="2286000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S:\Clients\Amdocs\4-01750_CorporateTemplate\Draft_03\logo_tangerin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2313" y="2035175"/>
            <a:ext cx="18510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S:\Clients\Amdocs\4-01750_CorporateTemplate\Draft_03\Divider_phot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45720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3550" y="6540500"/>
            <a:ext cx="5745484" cy="215444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Information Security Level 1 – Confidential	© 2009 – Proprietary and Confidential Information of Amdocs</a:t>
            </a:r>
            <a:endParaRPr lang="en-US" sz="800" dirty="0">
              <a:solidFill>
                <a:srgbClr val="62646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900" y="6523038"/>
            <a:ext cx="5969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C07C947-AB74-4E1C-BB0A-10F98B815C24}" type="slidenum"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6050"/>
            <a:ext cx="6400800" cy="1162050"/>
          </a:xfrm>
        </p:spPr>
        <p:txBody>
          <a:bodyPr anchor="b">
            <a:normAutofit/>
          </a:bodyPr>
          <a:lstStyle>
            <a:lvl1pPr algn="l">
              <a:defRPr sz="36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81000" y="2679700"/>
            <a:ext cx="6324600" cy="304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:\Clients\Amdocs\4-01750_CorporateTemplate\Draft_03\PNGs\yellow_do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8575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S:\Clients\Amdocs\4-01750_CorporateTemplate\Draft_03\PNGs\Utility_phot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3000"/>
            <a:ext cx="2857500" cy="238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 descr="logo_titl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00913" y="6388100"/>
            <a:ext cx="137636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221036" y="6421438"/>
            <a:ext cx="3581400" cy="338554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Information Security Level 1 – Confidential</a:t>
            </a:r>
          </a:p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© 2009 – Proprietary and Confidential Information of Amdocs</a:t>
            </a:r>
            <a:endParaRPr lang="en-US" sz="800" dirty="0">
              <a:solidFill>
                <a:srgbClr val="62646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900" y="6523038"/>
            <a:ext cx="5969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3C8BA31-75D5-4A1B-A8E7-B321828A8258}" type="slidenum">
              <a:rPr lang="en-US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660400"/>
            <a:ext cx="5899533" cy="1162050"/>
          </a:xfrm>
        </p:spPr>
        <p:txBody>
          <a:bodyPr anchor="b">
            <a:normAutofit/>
          </a:bodyPr>
          <a:lstStyle>
            <a:lvl1pPr algn="l">
              <a:defRPr sz="36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0" y="2120900"/>
            <a:ext cx="5829300" cy="304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S:\Clients\Amdocs\4-01750_CorporateTemplate\Draft_03\End_phot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0"/>
            <a:ext cx="3429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3" descr="S:\Clients\Amdocs\4-01750_CorporateTemplate\Draft_03\yellow_dot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719513"/>
            <a:ext cx="5715000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 descr="S:\Clients\Amdocs\4-01750_CorporateTemplate\Draft_03\ltyellowdot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29000"/>
            <a:ext cx="5715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3550" y="6540500"/>
            <a:ext cx="5745484" cy="215444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Information Security Level 1 – Confidential	© 2009 – Proprietary and Confidential Information of Amdocs</a:t>
            </a:r>
            <a:endParaRPr 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1" y="1905000"/>
            <a:ext cx="5334000" cy="1447800"/>
          </a:xfrm>
        </p:spPr>
        <p:txBody>
          <a:bodyPr anchor="b">
            <a:noAutofit/>
          </a:bodyPr>
          <a:lstStyle>
            <a:lvl1pPr algn="l">
              <a:defRPr sz="4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yellow_dot.gif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9144000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524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550" y="6540500"/>
            <a:ext cx="5745484" cy="215444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l" defTabSz="914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mtClean="0">
                <a:solidFill>
                  <a:srgbClr val="626469"/>
                </a:solidFill>
                <a:latin typeface="Arial" pitchFamily="34" charset="0"/>
                <a:cs typeface="Arial" pitchFamily="34" charset="0"/>
              </a:rPr>
              <a:t>Information Security Level 1 – Confidential	© 2009 – Proprietary and Confidential Information of Amdocs</a:t>
            </a:r>
            <a:endParaRPr lang="en-US" sz="800" dirty="0">
              <a:solidFill>
                <a:srgbClr val="62646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8" descr="logo_title.pn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300913" y="6388100"/>
            <a:ext cx="137636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8900" y="6523038"/>
            <a:ext cx="5969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DE567AE-D42F-4818-8694-D64E0B20D863}" type="slidenum"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635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8358188" y="889000"/>
            <a:ext cx="376237" cy="366713"/>
          </a:xfrm>
          <a:prstGeom prst="rect">
            <a:avLst/>
          </a:prstGeom>
          <a:solidFill>
            <a:srgbClr val="FFBE3B">
              <a:alpha val="49804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C000"/>
              </a:solidFill>
              <a:latin typeface="+mn-lt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136650"/>
            <a:ext cx="8610600" cy="127000"/>
          </a:xfrm>
          <a:prstGeom prst="rect">
            <a:avLst/>
          </a:prstGeom>
          <a:solidFill>
            <a:srgbClr val="FFF6B3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610600" y="0"/>
            <a:ext cx="533400" cy="1138238"/>
          </a:xfrm>
          <a:prstGeom prst="rect">
            <a:avLst/>
          </a:prstGeom>
          <a:solidFill>
            <a:srgbClr val="FFF6B3">
              <a:alpha val="15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6" r:id="rId7"/>
    <p:sldLayoutId id="2147483777" r:id="rId8"/>
    <p:sldLayoutId id="2147483778" r:id="rId9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406400" indent="-406400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accent1"/>
        </a:buClr>
        <a:buFont typeface="Arial" charset="0"/>
        <a:buChar char="&gt;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14400" indent="-39370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Font typeface="Arial" charset="0"/>
        <a:buChar char="&gt;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431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431800" y="619125"/>
            <a:ext cx="8382000" cy="1470025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ICM build improvements</a:t>
            </a:r>
            <a:endParaRPr lang="en-US" sz="2800" b="1" dirty="0" smtClean="0">
              <a:latin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5245100"/>
            <a:ext cx="8255000" cy="1003300"/>
          </a:xfrm>
        </p:spPr>
        <p:txBody>
          <a:bodyPr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/>
            </a:pPr>
            <a:r>
              <a:rPr lang="en-US" dirty="0" smtClean="0"/>
              <a:t>Adi Levi</a:t>
            </a:r>
            <a:br>
              <a:rPr lang="en-US" dirty="0" smtClean="0"/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Jun 2011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4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1800" y="2025649"/>
            <a:ext cx="8305800" cy="1403351"/>
          </a:xfrm>
        </p:spPr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Improve </a:t>
            </a:r>
            <a:r>
              <a:rPr lang="en-US" b="1" dirty="0" err="1" smtClean="0">
                <a:latin typeface="Arial" charset="0"/>
                <a:cs typeface="Arial" charset="0"/>
              </a:rPr>
              <a:t>ccRunBuild</a:t>
            </a:r>
            <a:r>
              <a:rPr lang="en-US" b="1" dirty="0" smtClean="0">
                <a:latin typeface="Arial" charset="0"/>
                <a:cs typeface="Arial" charset="0"/>
              </a:rPr>
              <a:t> &amp; ICM build activities flow and maintenance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ICM build improvements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Purpose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524000"/>
            <a:ext cx="8229600" cy="4038600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ccRunBuild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flow</a:t>
            </a:r>
          </a:p>
          <a:p>
            <a:pPr marL="514350" indent="-514350">
              <a:buAutoNum type="arabicPeriod"/>
            </a:pPr>
            <a:r>
              <a:rPr lang="en-US" sz="2400" dirty="0" err="1" smtClean="0"/>
              <a:t>ccRunBuild</a:t>
            </a:r>
            <a:r>
              <a:rPr lang="en-US" sz="2400" dirty="0" smtClean="0"/>
              <a:t> script flow will be synced on all client servers (re-written to be </a:t>
            </a:r>
            <a:r>
              <a:rPr lang="en-US" sz="2400" b="1" dirty="0" smtClean="0"/>
              <a:t>Generic</a:t>
            </a:r>
            <a:r>
              <a:rPr lang="en-US" sz="2400" dirty="0" smtClean="0"/>
              <a:t>).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Improved </a:t>
            </a:r>
            <a:r>
              <a:rPr lang="en-US" sz="2400" b="1" dirty="0" smtClean="0"/>
              <a:t>Flexibility</a:t>
            </a:r>
            <a:r>
              <a:rPr lang="en-US" sz="2400" dirty="0" smtClean="0"/>
              <a:t> flow enables/disables running activities in different modes.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sz="1600" b="1" dirty="0" err="1" smtClean="0">
                <a:solidFill>
                  <a:srgbClr val="7030A0"/>
                </a:solidFill>
              </a:rPr>
              <a:t>SyncJars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dirty="0" smtClean="0">
                <a:solidFill>
                  <a:srgbClr val="7030A0"/>
                </a:solidFill>
              </a:rPr>
              <a:t>– enable/disable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sz="1600" b="1" dirty="0" smtClean="0">
                <a:solidFill>
                  <a:srgbClr val="7030A0"/>
                </a:solidFill>
              </a:rPr>
              <a:t>Promote Tasks </a:t>
            </a:r>
            <a:r>
              <a:rPr lang="en-US" sz="1600" dirty="0" smtClean="0">
                <a:solidFill>
                  <a:srgbClr val="7030A0"/>
                </a:solidFill>
              </a:rPr>
              <a:t>- enable/disable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sz="1600" b="1" dirty="0" err="1" smtClean="0">
                <a:solidFill>
                  <a:srgbClr val="7030A0"/>
                </a:solidFill>
              </a:rPr>
              <a:t>DiskRefresh</a:t>
            </a:r>
            <a:r>
              <a:rPr lang="en-US" sz="1600" dirty="0" smtClean="0">
                <a:solidFill>
                  <a:srgbClr val="7030A0"/>
                </a:solidFill>
              </a:rPr>
              <a:t> – Run with old/new flow. (For </a:t>
            </a:r>
            <a:r>
              <a:rPr lang="en-US" sz="1600" b="1" dirty="0" smtClean="0">
                <a:solidFill>
                  <a:srgbClr val="7030A0"/>
                </a:solidFill>
              </a:rPr>
              <a:t>open version </a:t>
            </a:r>
            <a:r>
              <a:rPr lang="en-US" sz="1600" dirty="0" smtClean="0">
                <a:solidFill>
                  <a:srgbClr val="7030A0"/>
                </a:solidFill>
              </a:rPr>
              <a:t>need to use old refresh)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sz="1600" b="1" dirty="0" smtClean="0">
                <a:solidFill>
                  <a:srgbClr val="7030A0"/>
                </a:solidFill>
              </a:rPr>
              <a:t>Remove Generated files in SCA </a:t>
            </a:r>
            <a:r>
              <a:rPr lang="en-US" sz="1600" dirty="0" smtClean="0">
                <a:solidFill>
                  <a:srgbClr val="7030A0"/>
                </a:solidFill>
              </a:rPr>
              <a:t>- enable/disable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sz="1600" b="1" dirty="0" smtClean="0">
                <a:solidFill>
                  <a:srgbClr val="7030A0"/>
                </a:solidFill>
              </a:rPr>
              <a:t>Clean/Incremental mode </a:t>
            </a:r>
            <a:r>
              <a:rPr lang="en-US" sz="1600" dirty="0" smtClean="0">
                <a:solidFill>
                  <a:srgbClr val="7030A0"/>
                </a:solidFill>
              </a:rPr>
              <a:t>(clean </a:t>
            </a:r>
            <a:r>
              <a:rPr lang="en-US" sz="1600" dirty="0" err="1" smtClean="0">
                <a:solidFill>
                  <a:srgbClr val="7030A0"/>
                </a:solidFill>
              </a:rPr>
              <a:t>proj</a:t>
            </a:r>
            <a:r>
              <a:rPr lang="en-US" sz="1600" dirty="0" smtClean="0">
                <a:solidFill>
                  <a:srgbClr val="7030A0"/>
                </a:solidFill>
              </a:rPr>
              <a:t> commands in </a:t>
            </a:r>
            <a:r>
              <a:rPr lang="en-US" sz="1600" dirty="0" err="1" smtClean="0">
                <a:solidFill>
                  <a:srgbClr val="7030A0"/>
                </a:solidFill>
              </a:rPr>
              <a:t>ini</a:t>
            </a:r>
            <a:r>
              <a:rPr lang="en-US" sz="1600" dirty="0" smtClean="0">
                <a:solidFill>
                  <a:srgbClr val="7030A0"/>
                </a:solidFill>
              </a:rPr>
              <a:t> files)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524000"/>
            <a:ext cx="8229600" cy="4737904"/>
          </a:xfrm>
        </p:spPr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en-US" b="1" dirty="0" err="1" smtClean="0"/>
              <a:t>Config_ICM</a:t>
            </a:r>
            <a:r>
              <a:rPr lang="en-US" b="1" dirty="0" smtClean="0"/>
              <a:t> maintenance</a:t>
            </a:r>
            <a:br>
              <a:rPr lang="en-US" b="1" dirty="0" smtClean="0"/>
            </a:br>
            <a:endParaRPr lang="en-US" b="1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The </a:t>
            </a:r>
            <a:r>
              <a:rPr lang="en-US" sz="2000" b="1" dirty="0" err="1" smtClean="0"/>
              <a:t>Config_ICM</a:t>
            </a:r>
            <a:r>
              <a:rPr lang="en-US" sz="2000" dirty="0" smtClean="0"/>
              <a:t> file contains the commands to be processed.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/>
              <a:t>Config_ICM</a:t>
            </a:r>
            <a:r>
              <a:rPr lang="en-US" sz="2000" dirty="0" smtClean="0"/>
              <a:t> commands file is </a:t>
            </a:r>
            <a:r>
              <a:rPr lang="en-US" sz="2000" b="1" u="sng" dirty="0" smtClean="0"/>
              <a:t>long and hard for maintenance</a:t>
            </a:r>
            <a:r>
              <a:rPr lang="en-US" sz="20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Between each products (A,B) run commands (</a:t>
            </a:r>
            <a:r>
              <a:rPr lang="en-US" sz="2000" b="1" dirty="0" err="1" smtClean="0"/>
              <a:t>ccRunBuild</a:t>
            </a:r>
            <a:r>
              <a:rPr lang="en-US" sz="2000" dirty="0" smtClean="0"/>
              <a:t>) there are commands to run the </a:t>
            </a:r>
            <a:r>
              <a:rPr lang="en-US" sz="2000" b="1" dirty="0" smtClean="0"/>
              <a:t>Sync Jars </a:t>
            </a:r>
            <a:r>
              <a:rPr lang="en-US" sz="2000" dirty="0" smtClean="0"/>
              <a:t>processes from A to B,C,D products.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The situation configured in ICM accounts is that in case product A fails, the sync Jar from A to B,C,D products will continue running. This </a:t>
            </a:r>
            <a:r>
              <a:rPr lang="en-US" sz="2000" b="1" dirty="0" smtClean="0"/>
              <a:t>move of wrong jars </a:t>
            </a:r>
            <a:r>
              <a:rPr lang="en-US" sz="2000" dirty="0" smtClean="0"/>
              <a:t>processed by a failed build may cause failures of the next products builds.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Sync Jar process needs to be activated from product A only in case that product A has passed build successfully.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/>
              <a:t>Recommendation</a:t>
            </a:r>
            <a:r>
              <a:rPr lang="en-US" sz="2000" dirty="0" smtClean="0"/>
              <a:t>: Move the </a:t>
            </a:r>
            <a:r>
              <a:rPr lang="en-US" sz="2000" dirty="0" err="1" smtClean="0"/>
              <a:t>SyncJar</a:t>
            </a:r>
            <a:r>
              <a:rPr lang="en-US" sz="2000" dirty="0" smtClean="0"/>
              <a:t> activities into the </a:t>
            </a:r>
            <a:r>
              <a:rPr lang="en-US" sz="2000" dirty="0" err="1" smtClean="0"/>
              <a:t>ccRunBuild</a:t>
            </a:r>
            <a:r>
              <a:rPr lang="en-US" sz="2000" dirty="0" smtClean="0"/>
              <a:t> flow. This way it will be easy to control this activity according to build result (like done with </a:t>
            </a:r>
            <a:r>
              <a:rPr lang="en-US" sz="2000" dirty="0" err="1" smtClean="0"/>
              <a:t>CCSwitch</a:t>
            </a:r>
            <a:r>
              <a:rPr lang="en-US" sz="2000" dirty="0" smtClean="0"/>
              <a:t> activity).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ICM build maintenance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Current Situation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Sync Jar process improvements - 1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524000"/>
            <a:ext cx="8229600" cy="4737904"/>
          </a:xfrm>
        </p:spPr>
        <p:txBody>
          <a:bodyPr>
            <a:normAutofit fontScale="62500" lnSpcReduction="20000"/>
          </a:bodyPr>
          <a:lstStyle/>
          <a:p>
            <a:pPr lvl="0">
              <a:buNone/>
            </a:pPr>
            <a:r>
              <a:rPr lang="en-US" sz="3600" b="1" dirty="0" smtClean="0"/>
              <a:t>New Sync Jar activity</a:t>
            </a:r>
            <a:br>
              <a:rPr lang="en-US" sz="3600" b="1" dirty="0" smtClean="0"/>
            </a:br>
            <a:endParaRPr lang="en-US" sz="3600" b="1" dirty="0" smtClean="0"/>
          </a:p>
          <a:p>
            <a:pPr lvl="1">
              <a:buFont typeface="Wingdings" pitchFamily="2" charset="2"/>
              <a:buChar char="Ø"/>
            </a:pPr>
            <a:r>
              <a:rPr lang="en-US" sz="2900" dirty="0" smtClean="0"/>
              <a:t>The new </a:t>
            </a:r>
            <a:r>
              <a:rPr lang="en-US" sz="2900" b="1" dirty="0" err="1" smtClean="0"/>
              <a:t>ccRunBuild</a:t>
            </a:r>
            <a:r>
              <a:rPr lang="en-US" sz="2900" dirty="0" smtClean="0"/>
              <a:t> flow maintains the </a:t>
            </a:r>
            <a:r>
              <a:rPr lang="en-US" sz="2900" b="1" dirty="0" err="1" smtClean="0"/>
              <a:t>SyncJar</a:t>
            </a:r>
            <a:r>
              <a:rPr lang="en-US" sz="2900" dirty="0" smtClean="0"/>
              <a:t> activity as part of its flow, and this activity is handled internally as </a:t>
            </a:r>
            <a:r>
              <a:rPr lang="en-US" sz="2900" b="1" dirty="0" smtClean="0"/>
              <a:t>an</a:t>
            </a:r>
            <a:r>
              <a:rPr lang="en-US" sz="2900" dirty="0" smtClean="0"/>
              <a:t> </a:t>
            </a:r>
            <a:r>
              <a:rPr lang="en-US" sz="2900" b="1" dirty="0" smtClean="0"/>
              <a:t>internal logical unit </a:t>
            </a:r>
            <a:r>
              <a:rPr lang="en-US" sz="2900" dirty="0" smtClean="0"/>
              <a:t>releasing the need to define specific </a:t>
            </a:r>
            <a:r>
              <a:rPr lang="en-US" sz="2900" dirty="0" err="1" smtClean="0"/>
              <a:t>SyncJar</a:t>
            </a:r>
            <a:r>
              <a:rPr lang="en-US" sz="2900" dirty="0" smtClean="0"/>
              <a:t> commands in the </a:t>
            </a:r>
            <a:r>
              <a:rPr lang="en-US" sz="2900" dirty="0" err="1" smtClean="0"/>
              <a:t>Config_ICM</a:t>
            </a:r>
            <a:r>
              <a:rPr lang="en-US" sz="2900" dirty="0" smtClean="0"/>
              <a:t> commands flow file.</a:t>
            </a:r>
            <a:br>
              <a:rPr lang="en-US" sz="2900" dirty="0" smtClean="0"/>
            </a:br>
            <a:endParaRPr lang="en-US" sz="2900" dirty="0" smtClean="0"/>
          </a:p>
          <a:p>
            <a:pPr lvl="1">
              <a:buFont typeface="Wingdings" pitchFamily="2" charset="2"/>
              <a:buChar char="Ø"/>
            </a:pPr>
            <a:r>
              <a:rPr lang="en-US" sz="2900" dirty="0" smtClean="0"/>
              <a:t>New </a:t>
            </a:r>
            <a:r>
              <a:rPr lang="en-US" sz="2900" dirty="0" err="1" smtClean="0"/>
              <a:t>SyncJar</a:t>
            </a:r>
            <a:r>
              <a:rPr lang="en-US" sz="2900" dirty="0" smtClean="0"/>
              <a:t> internal flow is </a:t>
            </a:r>
            <a:r>
              <a:rPr lang="en-US" sz="2900" b="1" dirty="0" smtClean="0"/>
              <a:t>Generic</a:t>
            </a:r>
            <a:r>
              <a:rPr lang="en-US" sz="2900" dirty="0" smtClean="0"/>
              <a:t>, </a:t>
            </a:r>
            <a:r>
              <a:rPr lang="en-US" sz="2900" b="1" dirty="0" smtClean="0"/>
              <a:t>modular</a:t>
            </a:r>
            <a:r>
              <a:rPr lang="en-US" sz="2900" dirty="0" smtClean="0"/>
              <a:t> and </a:t>
            </a:r>
            <a:r>
              <a:rPr lang="en-US" sz="2900" b="1" dirty="0" smtClean="0"/>
              <a:t>easy for maintenance</a:t>
            </a:r>
            <a:r>
              <a:rPr lang="en-US" sz="2900" dirty="0" smtClean="0"/>
              <a:t> – based only on one simplified configuration file that maintain the list of files synced between all products. Maintenance over versions is also simplified.</a:t>
            </a:r>
          </a:p>
          <a:p>
            <a:pPr lvl="0">
              <a:buNone/>
            </a:pPr>
            <a:r>
              <a:rPr lang="en-US" dirty="0" smtClean="0"/>
              <a:t>	Flow is broken into 2 separated steps: </a:t>
            </a:r>
            <a:r>
              <a:rPr lang="en-US" b="1" dirty="0" smtClean="0"/>
              <a:t>Send &amp; Receive</a:t>
            </a:r>
            <a:br>
              <a:rPr lang="en-US" b="1" dirty="0" smtClean="0"/>
            </a:br>
            <a:endParaRPr lang="en-US" b="1" dirty="0" smtClean="0"/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Send</a:t>
            </a:r>
            <a:r>
              <a:rPr lang="en-US" dirty="0" smtClean="0"/>
              <a:t>: Activated at the end of the build in case build is successful.</a:t>
            </a:r>
            <a:br>
              <a:rPr lang="en-US" dirty="0" smtClean="0"/>
            </a:br>
            <a:r>
              <a:rPr lang="en-US" dirty="0" smtClean="0"/>
              <a:t>FTP’s the updated build product jars to an agreed location on the receiver servers where each jar is defined to be synced as target.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Receive</a:t>
            </a:r>
            <a:r>
              <a:rPr lang="en-US" dirty="0" smtClean="0"/>
              <a:t>: Activated before build starts (before promote).</a:t>
            </a:r>
            <a:br>
              <a:rPr lang="en-US" dirty="0" smtClean="0"/>
            </a:br>
            <a:r>
              <a:rPr lang="en-US" dirty="0" smtClean="0"/>
              <a:t>Check in all jars ready on the agreed location to be sent to this product as target. One </a:t>
            </a:r>
            <a:r>
              <a:rPr lang="en-US" dirty="0" err="1" smtClean="0"/>
              <a:t>XtraC</a:t>
            </a:r>
            <a:r>
              <a:rPr lang="en-US" dirty="0" smtClean="0"/>
              <a:t> task is created for all jar’s received from all other products.</a:t>
            </a:r>
          </a:p>
          <a:p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Sync Jar process improvements - 2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81000" y="635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81000" y="635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381000" y="1524000"/>
            <a:ext cx="8229600" cy="473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marL="406400" marR="0" lvl="0" indent="-40640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_	</a:t>
            </a:r>
            <a:r>
              <a:rPr lang="en-US" sz="34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kumimoji="0" lang="en-US" sz="3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mproved</a:t>
            </a:r>
            <a:r>
              <a: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Receive Jar Activity </a:t>
            </a:r>
            <a:endParaRPr lang="en-US" sz="3400" b="1" dirty="0" smtClean="0">
              <a:latin typeface="Arial" pitchFamily="34" charset="0"/>
              <a:cs typeface="Arial" pitchFamily="34" charset="0"/>
            </a:endParaRPr>
          </a:p>
          <a:p>
            <a:pPr marL="406400" marR="0" lvl="0" indent="-40640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New check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compares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each jar received content with the jar existing in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XtraC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in order to verify if there is a change in the classes inside the jar. In case there is no change, the check in to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XtraC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for this jar is skipped.</a:t>
            </a:r>
          </a:p>
          <a:p>
            <a:pPr marL="406400" marR="0" lvl="0" indent="-40640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From checks on current situation, most of the jars checked in by Sync Jar process contain no change in content (Only jar package is different).</a:t>
            </a:r>
          </a:p>
          <a:p>
            <a:pPr marL="406400" marR="0" lvl="0" indent="-40640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The affected result on ICM build improved performance –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Second run of CRM/OMS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done due to changes inserted with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SyncJar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process may be skipped in case no jar change was coming.</a:t>
            </a:r>
          </a:p>
          <a:p>
            <a:pPr marL="406400" marR="0" lvl="0" indent="-40640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ccRunBuild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flow will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catch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that situation of second run (Incremental) that has nothing new in “Build Approval” state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and skip the build flow.</a:t>
            </a:r>
          </a:p>
          <a:p>
            <a:pPr marL="406400" marR="0" lvl="0" indent="-40640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en-US" sz="2800" baseline="0" dirty="0" smtClean="0">
                <a:latin typeface="Arial" pitchFamily="34" charset="0"/>
                <a:cs typeface="Arial" pitchFamily="34" charset="0"/>
              </a:rPr>
              <a:t>In case of build errors it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will be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easier to investigate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the cause for error because less jar files are changed and appear in “Build Approval” lists.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06400" marR="0" lvl="0" indent="-40640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06400" marR="0" lvl="0" indent="-40640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&gt;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914400" marR="0" lvl="1" indent="-39370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914400" marR="0" lvl="1" indent="-39370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ccRunBuild</a:t>
            </a:r>
            <a:r>
              <a:rPr lang="en-US" dirty="0" smtClean="0">
                <a:latin typeface="Arial" charset="0"/>
                <a:cs typeface="Arial" charset="0"/>
              </a:rPr>
              <a:t> additional flow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81000" y="635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524000"/>
            <a:ext cx="8229600" cy="4737904"/>
          </a:xfrm>
        </p:spPr>
        <p:txBody>
          <a:bodyPr>
            <a:normAutofit fontScale="55000" lnSpcReduction="20000"/>
          </a:bodyPr>
          <a:lstStyle/>
          <a:p>
            <a:pPr lvl="1">
              <a:buNone/>
            </a:pPr>
            <a:r>
              <a:rPr lang="en-US" sz="2800" b="1" dirty="0" smtClean="0"/>
              <a:t>Additional activities added to flow (</a:t>
            </a:r>
            <a:r>
              <a:rPr lang="en-US" sz="2800" b="1" dirty="0" err="1" smtClean="0"/>
              <a:t>ccRunBuild</a:t>
            </a:r>
            <a:r>
              <a:rPr lang="en-US" sz="2800" b="1" dirty="0" smtClean="0"/>
              <a:t>)</a:t>
            </a:r>
          </a:p>
          <a:p>
            <a:pPr lvl="1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DiskRefresh</a:t>
            </a:r>
            <a:r>
              <a:rPr lang="en-US" dirty="0" smtClean="0"/>
              <a:t> sends a modified </a:t>
            </a:r>
            <a:r>
              <a:rPr lang="en-US" b="1" dirty="0" smtClean="0"/>
              <a:t>start build product e-mail </a:t>
            </a:r>
            <a:r>
              <a:rPr lang="en-US" dirty="0" smtClean="0"/>
              <a:t>with Tasks/Files lists attachments.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Added </a:t>
            </a:r>
            <a:r>
              <a:rPr lang="en-US" b="1" dirty="0" smtClean="0"/>
              <a:t>end build product e-mail </a:t>
            </a:r>
            <a:r>
              <a:rPr lang="en-US" dirty="0" smtClean="0"/>
              <a:t>with </a:t>
            </a:r>
            <a:r>
              <a:rPr lang="en-US" dirty="0" err="1" smtClean="0"/>
              <a:t>CCSwitch</a:t>
            </a:r>
            <a:r>
              <a:rPr lang="en-US" dirty="0" smtClean="0"/>
              <a:t> results check.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Improve/Fix: Post end activities are activated only in case build has succeeded (</a:t>
            </a:r>
            <a:r>
              <a:rPr lang="en-US" dirty="0" err="1" smtClean="0"/>
              <a:t>ccTAG</a:t>
            </a:r>
            <a:r>
              <a:rPr lang="en-US" dirty="0" smtClean="0"/>
              <a:t>, </a:t>
            </a:r>
            <a:r>
              <a:rPr lang="en-US" dirty="0" err="1" smtClean="0"/>
              <a:t>ccPRODzip</a:t>
            </a:r>
            <a:r>
              <a:rPr lang="en-US" dirty="0" smtClean="0"/>
              <a:t>, </a:t>
            </a:r>
            <a:r>
              <a:rPr lang="en-US" dirty="0" err="1" smtClean="0"/>
              <a:t>Copy_Xpi_Jar</a:t>
            </a:r>
            <a:r>
              <a:rPr lang="en-US" dirty="0" smtClean="0"/>
              <a:t>), same as done with </a:t>
            </a:r>
            <a:r>
              <a:rPr lang="en-US" dirty="0" err="1" smtClean="0"/>
              <a:t>CCSwitch</a:t>
            </a:r>
            <a:r>
              <a:rPr lang="en-US" dirty="0" smtClean="0"/>
              <a:t> activity.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Fix </a:t>
            </a:r>
            <a:r>
              <a:rPr lang="en-US" dirty="0" err="1" smtClean="0"/>
              <a:t>CCSwitch</a:t>
            </a:r>
            <a:r>
              <a:rPr lang="en-US" dirty="0" smtClean="0"/>
              <a:t> link errors between sub projects in Dev area (links to sub-projects in Dev area are pointing the CC area instead of Dev area).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900" b="1" dirty="0" smtClean="0"/>
              <a:t>Generic scripts &amp; </a:t>
            </a:r>
            <a:r>
              <a:rPr lang="en-US" sz="2900" b="1" dirty="0" err="1" smtClean="0"/>
              <a:t>config</a:t>
            </a:r>
            <a:r>
              <a:rPr lang="en-US" sz="2900" b="1" dirty="0" smtClean="0"/>
              <a:t> files properties</a:t>
            </a:r>
            <a:r>
              <a:rPr lang="en-US" sz="2900" b="1" smtClean="0"/>
              <a:t/>
            </a:r>
            <a:br>
              <a:rPr lang="en-US" sz="2900" b="1" smtClean="0"/>
            </a:br>
            <a:endParaRPr lang="en-US" sz="2900" b="1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Flow is based on Line initialization system, making the sync between process flow scripts &amp; configuration files (like </a:t>
            </a:r>
            <a:r>
              <a:rPr lang="en-US" dirty="0" err="1" smtClean="0"/>
              <a:t>SyncJar</a:t>
            </a:r>
            <a:r>
              <a:rPr lang="en-US" dirty="0" smtClean="0"/>
              <a:t> process configuration file). Line scripts &amp; </a:t>
            </a:r>
            <a:r>
              <a:rPr lang="en-US" dirty="0" err="1" smtClean="0"/>
              <a:t>config</a:t>
            </a:r>
            <a:r>
              <a:rPr lang="en-US" dirty="0" smtClean="0"/>
              <a:t> files are modified only on hpp708a server before moving changes to the client servers.</a:t>
            </a:r>
            <a:br>
              <a:rPr lang="en-US" dirty="0" smtClean="0"/>
            </a:br>
            <a:r>
              <a:rPr lang="en-US" dirty="0" smtClean="0"/>
              <a:t>This way of handling script changes ensures script synchronize in all accounts/clients.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Note that in current situation, scripts &amp; configuration files are </a:t>
            </a:r>
            <a:r>
              <a:rPr lang="en-US" b="1" dirty="0" smtClean="0"/>
              <a:t>not synced </a:t>
            </a:r>
            <a:r>
              <a:rPr lang="en-US" dirty="0" smtClean="0"/>
              <a:t>between products residing on same account when there is more than one server used (i.e.: Vonage).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All e-mails sent from Line system are sent to shared mailbox </a:t>
            </a:r>
            <a:r>
              <a:rPr lang="en-US" b="1" dirty="0" smtClean="0"/>
              <a:t>(“_CCM Build Report”)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property improves maintenance and simplifies the need to add groups &amp; personal e-mails to build population as part of OGS CCM activity.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All e-mails sent are using option -r option (i.e. “-r Metro.870”) to define the </a:t>
            </a:r>
            <a:r>
              <a:rPr lang="en-US" b="1" dirty="0" smtClean="0"/>
              <a:t>sender</a:t>
            </a:r>
            <a:r>
              <a:rPr lang="en-US" dirty="0" smtClean="0"/>
              <a:t> of the mails.</a:t>
            </a:r>
            <a:br>
              <a:rPr lang="en-US" dirty="0" smtClean="0"/>
            </a:br>
            <a:r>
              <a:rPr lang="en-US" dirty="0" smtClean="0"/>
              <a:t>This property enables defining </a:t>
            </a:r>
            <a:r>
              <a:rPr lang="en-US" b="1" dirty="0" smtClean="0"/>
              <a:t>simple rules in the shared mailbox</a:t>
            </a:r>
            <a:r>
              <a:rPr lang="en-US" dirty="0" smtClean="0"/>
              <a:t>, according to sender, broken into account/version (i.e.: Metro/870 for all related e-mails)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Partial Build Mode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81000" y="635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524000"/>
            <a:ext cx="8229600" cy="4737904"/>
          </a:xfrm>
        </p:spPr>
        <p:txBody>
          <a:bodyPr>
            <a:normAutofit fontScale="55000" lnSpcReduction="20000"/>
          </a:bodyPr>
          <a:lstStyle/>
          <a:p>
            <a:pPr lvl="1">
              <a:buNone/>
            </a:pPr>
            <a:r>
              <a:rPr lang="en-US" sz="2800" b="1" dirty="0" smtClean="0"/>
              <a:t>Run modes for </a:t>
            </a:r>
            <a:r>
              <a:rPr lang="en-US" sz="2800" b="1" dirty="0" err="1" smtClean="0"/>
              <a:t>ccRunBuild</a:t>
            </a:r>
            <a:endParaRPr lang="en-US" sz="2800" b="1" dirty="0" smtClean="0"/>
          </a:p>
          <a:p>
            <a:pPr lvl="1">
              <a:buNone/>
            </a:pPr>
            <a:r>
              <a:rPr lang="en-US" sz="2700" b="1" dirty="0" smtClean="0"/>
              <a:t>Special  modes for running incremental ICM build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Mode </a:t>
            </a:r>
            <a:r>
              <a:rPr lang="en-US" b="1" dirty="0" smtClean="0"/>
              <a:t>- I </a:t>
            </a:r>
            <a:r>
              <a:rPr lang="en-US" dirty="0" smtClean="0"/>
              <a:t>- Run </a:t>
            </a:r>
            <a:r>
              <a:rPr lang="en-US" b="1" dirty="0" smtClean="0"/>
              <a:t>Incremental</a:t>
            </a:r>
            <a:r>
              <a:rPr lang="en-US" dirty="0" smtClean="0"/>
              <a:t> build options</a:t>
            </a:r>
            <a:r>
              <a:rPr lang="en-US" dirty="0" smtClean="0"/>
              <a:t>. No   clean commands in </a:t>
            </a:r>
            <a:r>
              <a:rPr lang="en-US" dirty="0" err="1" smtClean="0"/>
              <a:t>ini</a:t>
            </a:r>
            <a:r>
              <a:rPr lang="en-US" dirty="0" smtClean="0"/>
              <a:t> files; No remove of gen sources in bb area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Mode </a:t>
            </a:r>
            <a:r>
              <a:rPr lang="en-US" b="1" dirty="0" smtClean="0"/>
              <a:t>- P </a:t>
            </a:r>
            <a:r>
              <a:rPr lang="en-US" dirty="0" smtClean="0"/>
              <a:t>- Run </a:t>
            </a:r>
            <a:r>
              <a:rPr lang="en-US" b="1" dirty="0" smtClean="0"/>
              <a:t>Partial</a:t>
            </a:r>
            <a:r>
              <a:rPr lang="en-US" dirty="0" smtClean="0"/>
              <a:t> </a:t>
            </a:r>
            <a:r>
              <a:rPr lang="en-US" dirty="0" smtClean="0"/>
              <a:t>    build </a:t>
            </a:r>
            <a:r>
              <a:rPr lang="en-US" dirty="0" smtClean="0"/>
              <a:t>options. With clean commands in </a:t>
            </a:r>
            <a:r>
              <a:rPr lang="en-US" dirty="0" err="1" smtClean="0"/>
              <a:t>ini</a:t>
            </a:r>
            <a:r>
              <a:rPr lang="en-US" dirty="0" smtClean="0"/>
              <a:t> files; No remove of gen sources in bb area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</a:t>
            </a:r>
            <a:r>
              <a:rPr lang="en-US" b="1" dirty="0" smtClean="0"/>
              <a:t>Runs </a:t>
            </a:r>
            <a:r>
              <a:rPr lang="en-US" b="1" dirty="0" smtClean="0"/>
              <a:t>on partial modules </a:t>
            </a:r>
            <a:r>
              <a:rPr lang="en-US" dirty="0" smtClean="0"/>
              <a:t>- levels that had changes - up to level 9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/>
              <a:t>       and on the specific modules that had changes in the minimum level changed.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I,P </a:t>
            </a:r>
            <a:r>
              <a:rPr lang="en-US" b="1" dirty="0" smtClean="0"/>
              <a:t>Modes</a:t>
            </a:r>
            <a:r>
              <a:rPr lang="en-US" dirty="0" smtClean="0"/>
              <a:t>  In case </a:t>
            </a:r>
            <a:r>
              <a:rPr lang="en-US" dirty="0" smtClean="0"/>
              <a:t>of </a:t>
            </a:r>
            <a:r>
              <a:rPr lang="en-US" b="1" dirty="0" smtClean="0"/>
              <a:t>no tasks in BA </a:t>
            </a:r>
            <a:r>
              <a:rPr lang="en-US" dirty="0" smtClean="0"/>
              <a:t>skip refresh &amp; build activities directly to end build activities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Many of the daily builds are running again and again with no changes in sources.</a:t>
            </a:r>
          </a:p>
          <a:p>
            <a:pPr lvl="1">
              <a:buNone/>
            </a:pPr>
            <a:r>
              <a:rPr lang="en-US" sz="2000" dirty="0" smtClean="0"/>
              <a:t>End build activities are not skipped – In order to create the </a:t>
            </a:r>
            <a:r>
              <a:rPr lang="en-US" sz="2000" dirty="0" smtClean="0"/>
              <a:t>storages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The Partial mode (P) will be activated only in case there are no cyclic dependencies between modules (ABP product)</a:t>
            </a:r>
          </a:p>
          <a:p>
            <a:pPr lvl="1">
              <a:buNone/>
            </a:pPr>
            <a:r>
              <a:rPr lang="en-US" sz="2000" dirty="0" smtClean="0"/>
              <a:t>It is effective also for partial AMSS product where there are 5-6 modules of level 1.</a:t>
            </a:r>
          </a:p>
          <a:p>
            <a:pPr lvl="1">
              <a:buNone/>
            </a:pPr>
            <a:r>
              <a:rPr lang="en-US" sz="2000" dirty="0" smtClean="0"/>
              <a:t>The Partial build mode may be used on every day builds and on ICM weekly build the Full or Clean modes will be used.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b="1" dirty="0" smtClean="0"/>
              <a:t>Additional open issues / subjects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/>
              <a:t>ENS dependency improvements in make rules (specific fixes for improving incremental build </a:t>
            </a:r>
            <a:r>
              <a:rPr lang="en-US" sz="2000" b="1" smtClean="0"/>
              <a:t>time).</a:t>
            </a:r>
            <a:endParaRPr lang="en-US" sz="2000" b="1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/>
              <a:t>Build number shared for all products (+ status mail report).</a:t>
            </a:r>
            <a:endParaRPr lang="en-US" sz="2000" b="1" dirty="0" smtClean="0"/>
          </a:p>
          <a:p>
            <a:pPr>
              <a:buNone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19100" y="1905000"/>
            <a:ext cx="5334000" cy="14478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mdocs">
  <a:themeElements>
    <a:clrScheme name="Amdocs_2008">
      <a:dk1>
        <a:srgbClr val="000000"/>
      </a:dk1>
      <a:lt1>
        <a:srgbClr val="FFFFFF"/>
      </a:lt1>
      <a:dk2>
        <a:srgbClr val="F8D8CB"/>
      </a:dk2>
      <a:lt2>
        <a:srgbClr val="C6D9F1"/>
      </a:lt2>
      <a:accent1>
        <a:srgbClr val="ED8000"/>
      </a:accent1>
      <a:accent2>
        <a:srgbClr val="5781AE"/>
      </a:accent2>
      <a:accent3>
        <a:srgbClr val="A12830"/>
      </a:accent3>
      <a:accent4>
        <a:srgbClr val="00626D"/>
      </a:accent4>
      <a:accent5>
        <a:srgbClr val="C0D4CD"/>
      </a:accent5>
      <a:accent6>
        <a:srgbClr val="D09398"/>
      </a:accent6>
      <a:hlink>
        <a:srgbClr val="0033CC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solidFill>
            <a:schemeClr val="tx1"/>
          </a:solidFill>
          <a:miter lim="800000"/>
          <a:headEnd/>
          <a:tailEnd/>
        </a:ln>
        <a:effectLst/>
      </a:spPr>
      <a:bodyPr wrap="none" rtlCol="0" anchor="ctr">
        <a:noAutofit/>
      </a:bodyPr>
      <a:lstStyle>
        <a:defPPr algn="ctr">
          <a:defRPr dirty="0"/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marR="0" algn="l" defTabSz="914400" rtl="0" eaLnBrk="1" fontAlgn="auto" latinLnBrk="0" hangingPunct="1">
          <a:lnSpc>
            <a:spcPct val="90000"/>
          </a:lnSpc>
          <a:spcBef>
            <a:spcPct val="20000"/>
          </a:spcBef>
          <a:spcAft>
            <a:spcPts val="0"/>
          </a:spcAft>
          <a:buClr>
            <a:schemeClr val="accent1"/>
          </a:buClr>
          <a:buSzTx/>
          <a:tabLst/>
          <a:defRPr kumimoji="0" sz="2400" b="0" i="0" u="none" strike="noStrike" kern="1200" cap="none" spc="0" normalizeH="0" baseline="0" noProof="0" dirty="0" err="1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Amdocs</Template>
  <TotalTime>3436</TotalTime>
  <Words>219</Words>
  <Application>Microsoft Office PowerPoint</Application>
  <PresentationFormat>On-screen Show (4:3)</PresentationFormat>
  <Paragraphs>76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Amdocs</vt:lpstr>
      <vt:lpstr>ICM build improvements</vt:lpstr>
      <vt:lpstr>ICM build improvements Purpose</vt:lpstr>
      <vt:lpstr>ICM build maintenance Current Situation</vt:lpstr>
      <vt:lpstr>Sync Jar process improvements - 1</vt:lpstr>
      <vt:lpstr>Sync Jar process improvements - 2</vt:lpstr>
      <vt:lpstr>ccRunBuild additional flow</vt:lpstr>
      <vt:lpstr>Partial Build Mode</vt:lpstr>
      <vt:lpstr>Thank you</vt:lpstr>
    </vt:vector>
  </TitlesOfParts>
  <Company>Amdocs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#12757 CoD – Code Decomposer</dc:title>
  <dc:creator>Gil Tzur Israeli</dc:creator>
  <dc:description>Template: Sarahs &amp; Pmacomber, Silver Fox Productions</dc:description>
  <cp:lastModifiedBy>Administrator</cp:lastModifiedBy>
  <cp:revision>156</cp:revision>
  <dcterms:created xsi:type="dcterms:W3CDTF">2009-04-01T11:06:59Z</dcterms:created>
  <dcterms:modified xsi:type="dcterms:W3CDTF">2011-07-07T17:15:26Z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curityLevel">
    <vt:lpwstr>Level 1 – Confidential</vt:lpwstr>
  </property>
  <property fmtid="{D5CDD505-2E9C-101B-9397-08002B2CF9AE}" pid="3" name="Updated">
    <vt:bool>true</vt:bool>
  </property>
</Properties>
</file>