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A0FFF6F-AA64-4AFF-A5DA-A1B0DD783477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21AE13-9F74-4177-ADC8-D55C05BA562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B97C86-BE59-42B7-833C-7092E3725F53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F8DBF6-58E9-41CF-AA6B-9CCDE15E298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B7C0325-0822-478D-80CD-F6039382CCB7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674A8D-65F2-4EF2-A331-6DFC6B1833EE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KCA2019</a:t>
            </a:r>
            <a:br/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☆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여름방학특강☆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차시 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pointer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By. Peter J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1840" y="6420960"/>
            <a:ext cx="12145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건국대학교 컴퓨터공학과 진현욱 교수님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최윤정 교수님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김강일 교수님의 수업자료를 참고하였음을 밝힙니다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증감 연산 시의 변화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포인터 증감 시 변수가 어떻게 변하는지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알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*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연산 후 증감’과 ‘증감 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*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연산’을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구분할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832160" y="1149120"/>
            <a:ext cx="4147560" cy="550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int main(void) {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int i = 10;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int *pi = &amp;i;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printf("i = %d,  pi = %p\n", i, pi);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(*pi)++; 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printf("i = %d,  pi = %p\n", i, pi);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printf("i = %d,  pi = %p\n", i, pi);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*pi++; 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printf("i = %d,  pi = %p\n", i, pi);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배열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포인터를 요소로 하는 배열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각각의 요소는 해당 자료형의 주소값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ex... int *pArr[3];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정수형 포인터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저장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사용하기 전에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NULL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초기화 해주는 게 좋다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사실 포인터 배열뿐만 아니라 포인터 자체가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NULL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초기화 해주고 사용하는 게 좋다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 후 더 이상 필요 없을 때도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어떤 값도 가리키지 않고 있다는 의미에서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NULL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초기화 해준다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문자열의 이름은 문자열의 주소를 나타낸다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 사용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char str[4] = "kca";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사용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char*pstr = "kca";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char*pstr;    pstr = "kca";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는 안 된다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char*ptr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은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char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한 칸을 차지하지만 “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kca”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는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4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칸을 차지하기에…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위의 예시는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pstr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의 공간을 할당할 때 들어갈 값이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4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칸임을 알 수 있기에 가능하다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 배열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배열의 일종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char*todo[4] = { "thinking", "coding", "debuging", "giveup" };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 배열을 사용하면 공간 낭비 줄일 수 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포인터와 함수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에서의 함수 인자 전달 방법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방법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값에 의한 호출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값만을 복사하여 전달하는 방식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방법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참조에 의한 호출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사용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!)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있는 그대로의 원본을 전달하는 방식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전달할 변수의 포인터를 인자로 전달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값에 의한 호출을 통한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swap()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8880" y="1825560"/>
            <a:ext cx="5508720" cy="43509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void swap(int x, int 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int main(void) {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int a = 100, b = 200;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printf("main() a=%d b=%d\n", a, b);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swap(a, b);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printf("main() a=%d b=%d\n", a, b);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145560" y="1825560"/>
            <a:ext cx="5785200" cy="43509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void swap(int x, int y) {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int tmp;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printf("swap() x=%d y=%d\n", x, 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tmp = x;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x = y;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y = tmp;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printf("swap() x=%d y=%d\n", x, 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참조에 의한 호출을 통한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swap()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60280" y="1825560"/>
            <a:ext cx="5212440" cy="43509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void swap(int *px, int *py);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int main(void) {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int a = 100, b = 200;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printf("main() a=%d b=%d\n", a, b);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swap(&amp;a, &amp;b);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printf("main() a=%d b=%d\n", a, b);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5671800" y="1825560"/>
            <a:ext cx="6320880" cy="43509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void swap(int *px, int *py) {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int tmp;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printf("swap() *px=%d *py=%d\n", *px, *py);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tmp = *px;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*px = *py;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*py = tmp;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printf("swap() *px=%d *py=%d\n", *px, *py);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scanf()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다들 별 생각 없이 주소값을 전달하던 바로 그것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변수에 값을 저장하기 위해 변수의 주소를 받는다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1935360" y="2852280"/>
            <a:ext cx="8335800" cy="33238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이상의 결과 반환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일반적으로 함수는 단 하나의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return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값만을 반환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값을 받아오기 위한 빈 포인터 변수를 전달함으로써 여러 개의 값을 반환 받을 수 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두 점을 지나는 직선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참조에 의한 호출을 이용하여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둘 이상의 반환값을 받을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487640" y="1418040"/>
            <a:ext cx="4502160" cy="5247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기울기와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y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절편을계산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get_line_parameter(int x1, int y1, int x2, int y2, 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float *slope, float *yintercept) {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if( x1 == x2 ) 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return -1;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else {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*slope = (float)(y2 - y1)/(float)(x2 - x1);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*yintercept = y1 - (*slope)*x1;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main(void) {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float s, y;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if( get_line_parameter(3,3,6,6,&amp;s,&amp;y) == -1 )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에러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\n");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else 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기울기는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%f, y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절편은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%f\n", s, y);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이중 포인터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포인터를 가리키는 포인터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594440" y="2537280"/>
            <a:ext cx="8610120" cy="1785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360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/>
          <a:p>
            <a:pPr marL="907920" indent="-436320">
              <a:lnSpc>
                <a:spcPct val="15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int i = 100;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는 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int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형 변수</a:t>
            </a:r>
            <a:endParaRPr b="0" lang="en-US" sz="1800" spc="-1" strike="noStrike">
              <a:latin typeface="Arial"/>
            </a:endParaRPr>
          </a:p>
          <a:p>
            <a:pPr marL="907920" indent="-436320">
              <a:lnSpc>
                <a:spcPct val="15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int *p = &amp;i;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p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는 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i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를 가리키는 포인터</a:t>
            </a:r>
            <a:endParaRPr b="0" lang="en-US" sz="1800" spc="-1" strike="noStrike">
              <a:latin typeface="Arial"/>
            </a:endParaRPr>
          </a:p>
          <a:p>
            <a:pPr marL="907920" indent="-436320">
              <a:lnSpc>
                <a:spcPct val="15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int **q = &amp;p;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q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는 포인터 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p</a:t>
            </a: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를 가리키는 이중 포인터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Picture 5" descr=""/>
          <p:cNvPicPr/>
          <p:nvPr/>
        </p:nvPicPr>
        <p:blipFill>
          <a:blip r:embed="rId1"/>
          <a:stretch/>
        </p:blipFill>
        <p:spPr>
          <a:xfrm>
            <a:off x="3732480" y="4440960"/>
            <a:ext cx="4640760" cy="2418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5" descr=""/>
          <p:cNvPicPr/>
          <p:nvPr/>
        </p:nvPicPr>
        <p:blipFill>
          <a:blip r:embed="rId1"/>
          <a:srcRect l="6272" t="0" r="0" b="0"/>
          <a:stretch/>
        </p:blipFill>
        <p:spPr>
          <a:xfrm>
            <a:off x="5311800" y="1991520"/>
            <a:ext cx="6879960" cy="471816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Memory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8136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변수명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주소값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변수는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memory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byte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단위로 저장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주소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memory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 저장 공간의 위치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&amp;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연산자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주소를 추출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변수에 따라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memory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공간 차이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모두 같은 곳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포인터와 변수의 관계를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이해할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포인터변수도 변수라는 것을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이해할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870880" y="1202040"/>
            <a:ext cx="6122160" cy="5465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#include &lt;stdio.h&gt;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main(void) {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i = 100;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*p = &amp;i;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**q = &amp;p;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*p = 200;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printf("i=%d *p=%d **q=%d \n", i, *p, **q);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**q = 300;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printf("i=%d *p=%d **q=%d \n", i, *p, **q);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return 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Memory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크기를 알 수 없고 단지 주소만 갖는 포인터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void* vp;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가리키는 대상이 정해져 있지 않아 코드 내에서 동적으로 정함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ex... *(int*)vp;    </a:t>
            </a:r>
            <a:r>
              <a:rPr b="0" lang="ko-KR" sz="2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vp</a:t>
            </a:r>
            <a:r>
              <a:rPr b="0" lang="ko-KR" sz="2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가 가리키는 </a:t>
            </a:r>
            <a:r>
              <a:rPr b="0" lang="ko-KR" sz="2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int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포인터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반환형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(*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함수포인터이름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2, …);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ex... void (*pf) (int x, int y);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함수포인터 배열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반환형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(*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배열이름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배열크기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])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매개변수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...);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ex... int (*pf[5]) (int, int);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함수포인터 배열을 사용한 계산기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5181120" cy="37400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#include &lt;stdio.h&gt;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함수 원형 정의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void menu(void);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add(int x, int y);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sub(int x, int y);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mul(int x, int y);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div(int x, int y);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void menu(void) {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printf("===========\n");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printf("0.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덧셈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printf("1.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뺄셈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printf("2.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곱셈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printf("3.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나눗셈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printf("4.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종료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printf("===========\n");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6172200" y="1825560"/>
            <a:ext cx="5181120" cy="46670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main(void) {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choice, result, x, y;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 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함수 포인터 배열을 선언하고 초기화한다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  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int (*pf[4])(int, int) = { add, sub, mul, div };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while(1)  {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menu();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메뉴를 선택하시오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:");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scanf("%d", &amp;choice);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if( choice &lt; 0 || choice &gt;=4 )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break;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printf("2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개의 정수를 입력하시오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:");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scanf("%d %d", &amp;x, &amp;y);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result = pf[choice](x, y)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 // 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</a:rPr>
              <a:t>함수 포인터를 이용한 함수 호출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printf("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연산 결과 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= %d\n",result);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} 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return 0;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2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사용 시 주의할 점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 변수의 주소를 반환할 경우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함수가 종료되면 그 변수가 사라지므로 오류가 난다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265120" y="3556440"/>
            <a:ext cx="7776720" cy="1872720"/>
          </a:xfrm>
          <a:prstGeom prst="rect">
            <a:avLst/>
          </a:prstGeom>
          <a:solidFill>
            <a:srgbClr val="ffffcc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 *add(</a:t>
            </a:r>
            <a:r>
              <a:rPr b="0" lang="en-US" sz="1400" spc="-1" strike="noStrike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 x, </a:t>
            </a:r>
            <a:r>
              <a:rPr b="0" lang="en-US" sz="1400" spc="-1" strike="noStrike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 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b="0" lang="en-US" sz="1400" spc="-1" strike="noStrike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 result;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result = x + y;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omic Sans MS"/>
                <a:ea typeface="굴림"/>
              </a:rPr>
              <a:t>return &amp;result;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625480" y="4853160"/>
            <a:ext cx="2304720" cy="286920"/>
          </a:xfrm>
          <a:prstGeom prst="borderCallout2">
            <a:avLst>
              <a:gd name="adj1" fmla="val 39778"/>
              <a:gd name="adj2" fmla="val 103306"/>
              <a:gd name="adj3" fmla="val 39778"/>
              <a:gd name="adj4" fmla="val 128306"/>
              <a:gd name="adj5" fmla="val -235361"/>
              <a:gd name="adj6" fmla="val 154134"/>
            </a:avLst>
          </a:prstGeom>
          <a:noFill/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6225840" y="4061160"/>
            <a:ext cx="38160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mic Sans MS"/>
                <a:ea typeface="HY엽서L"/>
              </a:rPr>
              <a:t>지역 변수 </a:t>
            </a:r>
            <a:r>
              <a:rPr b="0" lang="en-US" sz="1600" spc="-1" strike="noStrike">
                <a:solidFill>
                  <a:srgbClr val="ff0000"/>
                </a:solidFill>
                <a:latin typeface="Comic Sans MS"/>
                <a:ea typeface="HY엽서L"/>
              </a:rPr>
              <a:t>result</a:t>
            </a:r>
            <a:r>
              <a:rPr b="0" lang="en-US" sz="1600" spc="-1" strike="noStrike">
                <a:solidFill>
                  <a:srgbClr val="ff0000"/>
                </a:solidFill>
                <a:latin typeface="Comic Sans MS"/>
                <a:ea typeface="HY엽서L"/>
              </a:rPr>
              <a:t>는 함수가 종료되면 소멸되므로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mic Sans MS"/>
                <a:ea typeface="HY엽서L"/>
              </a:rPr>
              <a:t>그 주소를 반환해도 의미없다</a:t>
            </a:r>
            <a:r>
              <a:rPr b="0" lang="en-US" sz="1600" spc="-1" strike="noStrike">
                <a:solidFill>
                  <a:srgbClr val="ff0000"/>
                </a:solidFill>
                <a:latin typeface="Comic Sans MS"/>
                <a:ea typeface="HY엽서L"/>
              </a:rPr>
              <a:t>!!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메모리 할당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5240" cy="502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메모리 할당 방법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메모리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&amp;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메모리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메모리 할당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일반 변수나 배열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 시작 전 크기 결정되어 도중에 변경 불가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 큰 입력 들어올 경우 처리 불가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작은 입력 들어올 경우 공간 낭비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메모리 할당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 실행 도중 메모리 할당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필요한 만큼 할당 받아 필요한 때에 사용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메모리 효율적으로 사용 가능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할당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반납 절차 필요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메모리 할당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메모리 할당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void* malloc( size_t size 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size byte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할당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할당된 메모리 블록의 첫번째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byte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주소 반환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할당할 수 없는 경우에는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NULL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메모리 반납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 free( void* ptr 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동적할당된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ptr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공간을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system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반환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메모리 할당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calloc()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void* calloc( size_t n, size_t size 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초기화된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memory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할당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크기가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자료형이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들어가는 공간 할당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realloc()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void* realloc( void* memblock, size_t size );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 할당된 블록의 크기를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변경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기존에 할당된 공간을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memblock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전달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tretch/>
        </p:blipFill>
        <p:spPr>
          <a:xfrm>
            <a:off x="8678160" y="1424160"/>
            <a:ext cx="2742840" cy="1852560"/>
          </a:xfrm>
          <a:prstGeom prst="rect">
            <a:avLst/>
          </a:prstGeom>
          <a:ln>
            <a:noFill/>
          </a:ln>
        </p:spPr>
      </p:pic>
      <p:pic>
        <p:nvPicPr>
          <p:cNvPr id="196" name="Picture 6" descr=""/>
          <p:cNvPicPr/>
          <p:nvPr/>
        </p:nvPicPr>
        <p:blipFill>
          <a:blip r:embed="rId2"/>
          <a:stretch/>
        </p:blipFill>
        <p:spPr>
          <a:xfrm>
            <a:off x="8678160" y="4578840"/>
            <a:ext cx="2742840" cy="146700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 동적할당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557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heap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영역에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memory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동적으로 할당하여 원하는 크기의 공간을 사용할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동적으로 할당한 공간에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pointer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이용하여 접근할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732000" y="166320"/>
            <a:ext cx="5313600" cy="6539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#include &lt;stdlib.h&gt;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int main(void)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int *pi;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pi = (int *)malloc(5 * sizeof(int));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    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//  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마치 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size = 5 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인 정수배열처럼 사용할 수 있음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if(pi == NULL){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printf("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메모리 할당 오류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\n")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exit(1);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pi[0] = 100; 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// *(pi+0) = 100;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와 같다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pi[1] = 200; 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// *(pi+1) = 200;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와 같다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pi[2] = 300; 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// *(pi+2) = 300;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와 같다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pi[3] = 400; 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// *(pi+3) = 400;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와 같다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pi[4] = 500; 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// *(pi+4) = 500;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와 같다</a:t>
            </a:r>
            <a:r>
              <a:rPr b="0" lang="en-US" sz="16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free(pi);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구현해보기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배열의 최소값과 최대값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955880" cy="482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void</a:t>
            </a:r>
            <a:r>
              <a:rPr b="0" lang="ko-KR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 함수 </a:t>
            </a:r>
            <a:r>
              <a:rPr b="0" lang="ko-KR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get_max_min()</a:t>
            </a:r>
            <a:r>
              <a:rPr b="0" lang="ko-KR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구현한다</a:t>
            </a:r>
            <a:r>
              <a:rPr b="0" lang="ko-KR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ko-KR" sz="2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6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int list[]: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배열의 주소값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int size: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배열의 크기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int* pmax: max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값을 받아올 공간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int* pmin: min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값을 받아올 공간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103400" y="2446920"/>
            <a:ext cx="5800680" cy="3497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#define SIZE 10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void get_max_min(int list[], int size, int *pmax, int *pmin);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int main(void) {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int max, min;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int grade[SIZE] = { 3, 2, 9, 7, 1, 4, 8, 0, 6, 5 };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get_max_min(grade, SIZE, &amp;max, &amp;min);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printf("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최대값은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%d,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최소값은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%d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입니다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.\n", max, min); 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pointer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대상의 메모리 주소를 저장하는 변수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저장한 주소를 참조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(=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가리킨다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ex.... char *p;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포인터변수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저장된 주소를 따라가면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char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data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가리키게 될 대상은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1byte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크기의 문자다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32-bit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컴퓨터의 주소는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4byte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이므로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size = 4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char ch = 'A';    p = &amp;ch; 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구현해보기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답안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4" name="Picture 8" descr=""/>
          <p:cNvPicPr/>
          <p:nvPr/>
        </p:nvPicPr>
        <p:blipFill>
          <a:blip r:embed="rId1"/>
          <a:stretch/>
        </p:blipFill>
        <p:spPr>
          <a:xfrm>
            <a:off x="1564920" y="1947600"/>
            <a:ext cx="9536400" cy="4322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&amp;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&amp;: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주소를 가져오는 연산자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 (indirection): 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pointer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 선언 시의 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*'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그 변수가 포인터변수임을 나타냄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 (dereferencing):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포인터변수가 가리키는 값을 나타냄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ex... int *p = &amp;a;   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p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는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a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의 주소값을 가리킨다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p: 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주소값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*p: 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가리키는 값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즉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개념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포인터를 사용해 변수의 주소값을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저장할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포인터 변수가 가리키는 곳에 저장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된 자료의 값을 사용할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851520" y="365040"/>
            <a:ext cx="4956120" cy="622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#include &lt;stdio.h&gt;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main(void) {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i = 3000;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int *p = &amp;i;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  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변수와 포인터 연결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printf("&amp;i = %p\n", &amp;i);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변수의 주소 출력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printf("p = %p\n", p);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포인터의 값 출력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printf("i = %d\n", i);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변수의 값 출력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printf("*p = %d\n", *p);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// </a:t>
            </a:r>
            <a:r>
              <a:rPr b="0" lang="en-US" sz="2800" spc="-1" strike="noStrike">
                <a:solidFill>
                  <a:srgbClr val="00b050"/>
                </a:solidFill>
                <a:latin typeface="맑은 고딕"/>
              </a:rPr>
              <a:t>포인터를 통한 간접 참조 값 출력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   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return 0;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사용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542960"/>
            <a:ext cx="10515240" cy="503208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#include &lt;stdio.h&gt;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int main(void) {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char ch = ‘A’;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char *p = &amp;ch;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int i = 10;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int *q = &amp;I;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printf(“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변수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/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주소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/    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값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/    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값의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type/    *p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*q \n” );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printf(“    ch    %p    %8c    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문자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\n”, &amp;ch, ch);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printf(“      i    %p    %8d    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정수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\n”, &amp;i, i);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printf(“     p    %p    %p    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주소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%c\n”, &amp;p, p, *p);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printf(“     q    %p    %p    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주소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%d\n”, &amp;q, q, *q);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return 0;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}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포인터의 선언 및 초기화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여러 개의 포인터 변수를 한 번에 선언할 때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int *p1, *p2, *p3;  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같이 모두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붙인다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int *p1, p2, p3;   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일 경우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p1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만 포인터 변수고 나머지는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int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각각의 포인터는 그 포인터가 가리키는 변수의 자료형에 맞추어 선언하고 사용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int*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에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char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의 주소를 대입한다거나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...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하지 말자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포인터 연산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증가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덧셈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뺄셈 가능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증가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감소 연산의 경우 포인터가 가리키는 객체 크기만큼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±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1398600" y="3348360"/>
          <a:ext cx="9199800" cy="2997000"/>
        </p:xfrm>
        <a:graphic>
          <a:graphicData uri="http://schemas.openxmlformats.org/drawingml/2006/table">
            <a:tbl>
              <a:tblPr/>
              <a:tblGrid>
                <a:gridCol w="4599720"/>
                <a:gridCol w="4600080"/>
              </a:tblGrid>
              <a:tr h="499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포인터 타입​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++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연산후 증가되는값​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9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char​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9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short​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9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9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0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double​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간접 참조 연산자와 증감 연산자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*p++;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가리키는 위치에서 값을 가져온 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증가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(*p)++;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가리키는 위치의 값 증가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776880" y="4042080"/>
          <a:ext cx="10427040" cy="2278800"/>
        </p:xfrm>
        <a:graphic>
          <a:graphicData uri="http://schemas.openxmlformats.org/drawingml/2006/table">
            <a:tbl>
              <a:tblPr/>
              <a:tblGrid>
                <a:gridCol w="3761280"/>
                <a:gridCol w="6665760"/>
              </a:tblGrid>
              <a:tr h="354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수식​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의미​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 = *p++​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 가리키는 값을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대입한 후에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증가한다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 = (*p)++​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 가리키는 값을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대입한 후에 가리키는 값을 증가한다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9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 = *++p​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 증가시킨 후에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 가리키는 값을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대입한다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16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 = ++*p​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 가리키는 값을 가져온 후에 그 값을 증가하여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대입한다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Application>LibreOffice/6.0.7.3$Linux_X86_64 LibreOffice_project/00m0$Build-3</Application>
  <Words>927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2012-07-30T17:18:39Z</dcterms:created>
  <dc:creator/>
  <dc:description/>
  <dc:language>en-US</dc:language>
  <cp:lastModifiedBy/>
  <dcterms:modified xsi:type="dcterms:W3CDTF">2019-12-24T14:34:53Z</dcterms:modified>
  <cp:revision>1148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