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7" r:id="rId17"/>
    <p:sldId id="278" r:id="rId18"/>
    <p:sldId id="279" r:id="rId19"/>
    <p:sldId id="272" r:id="rId20"/>
    <p:sldId id="273" r:id="rId21"/>
    <p:sldId id="274" r:id="rId22"/>
    <p:sldId id="275" r:id="rId23"/>
    <p:sldId id="276" r:id="rId24"/>
    <p:sldId id="280" r:id="rId25"/>
    <p:sldId id="28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KCA2019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☆</a:t>
            </a:r>
            <a:r>
              <a:rPr lang="ko-KR" altLang="en-US" dirty="0" err="1">
                <a:ea typeface="맑은 고딕"/>
              </a:rPr>
              <a:t>여름방학특강</a:t>
            </a:r>
            <a:r>
              <a:rPr lang="ko-KR" altLang="en-US" dirty="0">
                <a:ea typeface="맑은 고딕"/>
              </a:rPr>
              <a:t>☆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>
                <a:ea typeface="맑은 고딕"/>
              </a:rPr>
              <a:t>3차시 - 구조체, 공용체, 열거형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algn="r"/>
            <a:r>
              <a:rPr lang="ko-KR" altLang="en-US" dirty="0">
                <a:ea typeface="맑은 고딕"/>
              </a:rPr>
              <a:t>By. Peter J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01251-DF2C-4797-83B3-415AA261948F}"/>
              </a:ext>
            </a:extLst>
          </p:cNvPr>
          <p:cNvSpPr txBox="1"/>
          <p:nvPr/>
        </p:nvSpPr>
        <p:spPr>
          <a:xfrm>
            <a:off x="51758" y="6420928"/>
            <a:ext cx="121459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ea typeface="맑은 고딕"/>
              </a:rPr>
              <a:t>//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건국대학교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컴퓨터공학과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진현욱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교수님,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최윤정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교수님,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김강일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교수님의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수업자료를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참고하였음을 밝힙니다.</a:t>
            </a:r>
          </a:p>
        </p:txBody>
      </p:sp>
    </p:spTree>
    <p:extLst>
      <p:ext uri="{BB962C8B-B14F-4D97-AF65-F5344CB8AC3E}">
        <p14:creationId xmlns:p14="http://schemas.microsoft.com/office/powerpoint/2010/main" val="2008629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334E-6E78-4309-9191-270AC7CD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예제 - 구조체를 멤버로 갖는 구조체</a:t>
            </a:r>
            <a:endParaRPr lang="ko-KR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67520B5-F7AE-4D2C-BD92-3A07F8A8D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339" y="4679172"/>
            <a:ext cx="3947124" cy="1813703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95A9365-C75B-441F-B37D-A750B6EEB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8029" cy="435133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dirty="0"/>
              <a:t>  [ </a:t>
            </a:r>
            <a:r>
              <a:rPr lang="ko-KR" altLang="en-US" dirty="0"/>
              <a:t>학습 목표 </a:t>
            </a:r>
            <a:r>
              <a:rPr lang="en-US" altLang="ko-KR" dirty="0"/>
              <a:t>]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dirty="0"/>
              <a:t>구조체를 멤버로 갖는</a:t>
            </a:r>
            <a:r>
              <a:rPr lang="en-US" altLang="ko-KR" dirty="0"/>
              <a:t> </a:t>
            </a:r>
            <a:r>
              <a:rPr lang="ko-KR" altLang="en-US" dirty="0"/>
              <a:t>구조체를 만들 수 있다</a:t>
            </a:r>
            <a:r>
              <a:rPr lang="en-US" altLang="ko-KR" dirty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dirty="0"/>
              <a:t>‘struct </a:t>
            </a:r>
            <a:r>
              <a:rPr lang="ko-KR" altLang="en-US" i="1" dirty="0">
                <a:solidFill>
                  <a:srgbClr val="002060"/>
                </a:solidFill>
              </a:rPr>
              <a:t>구조체이름</a:t>
            </a:r>
            <a:r>
              <a:rPr lang="en-US" altLang="ko-KR" dirty="0"/>
              <a:t>’</a:t>
            </a:r>
            <a:r>
              <a:rPr lang="ko-KR" altLang="en-US" dirty="0"/>
              <a:t>도</a:t>
            </a:r>
            <a:r>
              <a:rPr lang="en-US" altLang="ko-KR" dirty="0"/>
              <a:t> </a:t>
            </a:r>
            <a:r>
              <a:rPr lang="ko-KR" altLang="en-US" dirty="0"/>
              <a:t>하나의 </a:t>
            </a:r>
            <a:r>
              <a:rPr lang="ko-KR" altLang="en-US" dirty="0" err="1"/>
              <a:t>자료형임을</a:t>
            </a:r>
            <a:r>
              <a:rPr lang="ko-KR" altLang="en-US" dirty="0"/>
              <a:t> 인지한다</a:t>
            </a:r>
            <a:r>
              <a:rPr lang="en-US" altLang="ko-KR" dirty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ko-KR" dirty="0" err="1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ko-KR" dirty="0" err="1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21E05-33F8-416E-AA39-ECB382B46457}"/>
              </a:ext>
            </a:extLst>
          </p:cNvPr>
          <p:cNvSpPr txBox="1">
            <a:spLocks/>
          </p:cNvSpPr>
          <p:nvPr/>
        </p:nvSpPr>
        <p:spPr>
          <a:xfrm>
            <a:off x="7212496" y="1483382"/>
            <a:ext cx="4687957" cy="51957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struct point {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int x;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int y;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};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struct 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 {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struct point p1;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struct point p2;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};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int main(void) {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struct 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 r;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int w, h, area, peri;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왼쪽</a:t>
            </a:r>
            <a:r>
              <a:rPr lang="en-US" altLang="ko-KR" sz="1400" dirty="0"/>
              <a:t> </a:t>
            </a:r>
            <a:r>
              <a:rPr lang="ko-KR" altLang="en-US" sz="1400" dirty="0"/>
              <a:t>상단의</a:t>
            </a:r>
            <a:r>
              <a:rPr lang="en-US" altLang="ko-KR" sz="1400" dirty="0"/>
              <a:t> </a:t>
            </a:r>
            <a:r>
              <a:rPr lang="ko-KR" altLang="en-US" sz="1400" dirty="0"/>
              <a:t>좌표를</a:t>
            </a:r>
            <a:r>
              <a:rPr lang="en-US" altLang="ko-KR" sz="1400" dirty="0"/>
              <a:t> </a:t>
            </a:r>
            <a:r>
              <a:rPr lang="ko-KR" altLang="en-US" sz="1400" dirty="0" err="1"/>
              <a:t>입력하시오</a:t>
            </a:r>
            <a:r>
              <a:rPr lang="en-US" altLang="ko-KR" sz="1400" dirty="0"/>
              <a:t>: ");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</a:t>
            </a:r>
            <a:r>
              <a:rPr lang="en-US" altLang="ko-KR" sz="1400" dirty="0" err="1"/>
              <a:t>scanf</a:t>
            </a:r>
            <a:r>
              <a:rPr lang="en-US" altLang="ko-KR" sz="1400" dirty="0"/>
              <a:t>("%d %d", &amp;r.p1.x, &amp;r.p1.y);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오른쪽</a:t>
            </a:r>
            <a:r>
              <a:rPr lang="en-US" altLang="ko-KR" sz="1400" dirty="0"/>
              <a:t> </a:t>
            </a:r>
            <a:r>
              <a:rPr lang="ko-KR" altLang="en-US" sz="1400" dirty="0"/>
              <a:t>하단의</a:t>
            </a:r>
            <a:r>
              <a:rPr lang="en-US" altLang="ko-KR" sz="1400" dirty="0"/>
              <a:t> </a:t>
            </a:r>
            <a:r>
              <a:rPr lang="ko-KR" altLang="en-US" sz="1400" dirty="0"/>
              <a:t>좌표를</a:t>
            </a:r>
            <a:r>
              <a:rPr lang="en-US" altLang="ko-KR" sz="1400" dirty="0"/>
              <a:t> </a:t>
            </a:r>
            <a:r>
              <a:rPr lang="ko-KR" altLang="en-US" sz="1400" dirty="0" err="1"/>
              <a:t>입력하시오</a:t>
            </a:r>
            <a:r>
              <a:rPr lang="en-US" altLang="ko-KR" sz="1400" dirty="0"/>
              <a:t>: ");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</a:t>
            </a:r>
            <a:r>
              <a:rPr lang="en-US" altLang="ko-KR" sz="1400" dirty="0" err="1"/>
              <a:t>scanf</a:t>
            </a:r>
            <a:r>
              <a:rPr lang="en-US" altLang="ko-KR" sz="1400" dirty="0"/>
              <a:t>("%d %d", &amp;r.p2.x, &amp;r.p2.y);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w = r.p1.x - r</a:t>
            </a:r>
            <a:r>
              <a:rPr lang="en-US" altLang="ko-KR" sz="1400"/>
              <a:t>.p2.</a:t>
            </a:r>
            <a:r>
              <a:rPr lang="en-US" altLang="ko-KR" sz="1400" dirty="0"/>
              <a:t>x;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h = r.p1.y - r.p2.y;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area = w * h;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peri = 2 * w + 2 * h;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면적은</a:t>
            </a:r>
            <a:r>
              <a:rPr lang="en-US" altLang="ko-KR" sz="1400" dirty="0"/>
              <a:t> %d</a:t>
            </a:r>
            <a:r>
              <a:rPr lang="ko-KR" altLang="en-US" sz="1400" dirty="0"/>
              <a:t>이고</a:t>
            </a:r>
            <a:r>
              <a:rPr lang="en-US" altLang="ko-KR" sz="1400" dirty="0"/>
              <a:t> </a:t>
            </a:r>
            <a:r>
              <a:rPr lang="ko-KR" altLang="en-US" sz="1400" dirty="0"/>
              <a:t>둘레는</a:t>
            </a:r>
            <a:r>
              <a:rPr lang="en-US" altLang="ko-KR" sz="1400" dirty="0"/>
              <a:t> %d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.\n", area, peri);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return 0;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583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7610-DC7D-4913-BC48-7D4FF677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구조체와 포인터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08228-1CFC-41FF-B70C-1ED14DA6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구조체도 memory에 저장된 변수이기에 포인터 사용 가능</a:t>
            </a:r>
          </a:p>
          <a:p>
            <a:r>
              <a:rPr lang="ko-KR" altLang="en-US">
                <a:ea typeface="맑은 고딕"/>
              </a:rPr>
              <a:t>구조체 변수에서 구조체 멤버 접근할 땐 </a:t>
            </a:r>
            <a:r>
              <a:rPr lang="ko-KR" i="1">
                <a:solidFill>
                  <a:srgbClr val="002060"/>
                </a:solidFill>
                <a:ea typeface="맑은 고딕"/>
              </a:rPr>
              <a:t>변수</a:t>
            </a:r>
            <a:r>
              <a:rPr lang="ko-KR">
                <a:ea typeface="맑은 고딕"/>
              </a:rPr>
              <a:t>.</a:t>
            </a:r>
            <a:r>
              <a:rPr lang="ko-KR" i="1">
                <a:solidFill>
                  <a:srgbClr val="002060"/>
                </a:solidFill>
                <a:ea typeface="맑은 고딕"/>
              </a:rPr>
              <a:t>멤버</a:t>
            </a:r>
            <a:endParaRPr lang="ko-KR" altLang="en-US" i="1">
              <a:solidFill>
                <a:srgbClr val="002060"/>
              </a:solidFill>
              <a:ea typeface="맑은 고딕"/>
            </a:endParaRPr>
          </a:p>
          <a:p>
            <a:r>
              <a:rPr lang="ko-KR" altLang="en-US">
                <a:solidFill>
                  <a:srgbClr val="000000"/>
                </a:solidFill>
                <a:ea typeface="맑은 고딕"/>
              </a:rPr>
              <a:t>구조체 포인터에서 구조체 멤버 접근할 땐 </a:t>
            </a:r>
            <a:r>
              <a:rPr lang="ko-KR" altLang="en-US" i="1">
                <a:solidFill>
                  <a:srgbClr val="002060"/>
                </a:solidFill>
                <a:ea typeface="맑은 고딕"/>
              </a:rPr>
              <a:t>포인터</a:t>
            </a:r>
            <a:r>
              <a:rPr lang="ko-KR" altLang="en-US">
                <a:solidFill>
                  <a:srgbClr val="000000"/>
                </a:solidFill>
                <a:ea typeface="맑은 고딕"/>
              </a:rPr>
              <a:t>-&gt;</a:t>
            </a:r>
            <a:r>
              <a:rPr lang="ko-KR" altLang="en-US" i="1">
                <a:solidFill>
                  <a:srgbClr val="002060"/>
                </a:solidFill>
                <a:ea typeface="맑은 고딕"/>
              </a:rPr>
              <a:t>멤버</a:t>
            </a:r>
            <a:endParaRPr lang="ko-KR" altLang="en-US" i="1" dirty="0">
              <a:solidFill>
                <a:srgbClr val="00206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6872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C88D-088F-4870-8077-F669049E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예제 - 포인터를 이용한 구조체 참조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462E98-66C0-48F0-BBB2-BA1192FCC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8829" cy="435133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dirty="0"/>
              <a:t>  [ </a:t>
            </a:r>
            <a:r>
              <a:rPr lang="ko-KR" altLang="en-US" dirty="0"/>
              <a:t>학습 목표 </a:t>
            </a:r>
            <a:r>
              <a:rPr lang="en-US" altLang="ko-KR" dirty="0"/>
              <a:t>]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dirty="0"/>
              <a:t>구조체 포인터를</a:t>
            </a:r>
            <a:r>
              <a:rPr lang="en-US" altLang="ko-KR" dirty="0"/>
              <a:t> </a:t>
            </a:r>
            <a:r>
              <a:rPr lang="ko-KR" altLang="en-US" dirty="0"/>
              <a:t>사용할 수 있다</a:t>
            </a:r>
            <a:r>
              <a:rPr lang="en-US" altLang="ko-KR" dirty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dirty="0"/>
              <a:t>구조체 포인터에서</a:t>
            </a:r>
            <a:r>
              <a:rPr lang="en-US" altLang="ko-KR" dirty="0"/>
              <a:t> ‘-&gt;’</a:t>
            </a:r>
            <a:r>
              <a:rPr lang="ko-KR" altLang="en-US" dirty="0"/>
              <a:t>를 이용하여</a:t>
            </a:r>
            <a:r>
              <a:rPr lang="en-US" altLang="ko-KR" dirty="0"/>
              <a:t> </a:t>
            </a:r>
            <a:r>
              <a:rPr lang="ko-KR" altLang="en-US" dirty="0"/>
              <a:t>멤버에 접근할 수 있다</a:t>
            </a:r>
            <a:r>
              <a:rPr lang="en-US" altLang="ko-KR" dirty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ko-KR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627C91-D45C-4C3D-944B-A1F0941474A5}"/>
              </a:ext>
            </a:extLst>
          </p:cNvPr>
          <p:cNvSpPr txBox="1">
            <a:spLocks/>
          </p:cNvSpPr>
          <p:nvPr/>
        </p:nvSpPr>
        <p:spPr>
          <a:xfrm>
            <a:off x="5910470" y="1421777"/>
            <a:ext cx="5936974" cy="51910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/>
              <a:t>#include &lt;stdio.h&gt;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800"/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/>
              <a:t>struct student {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/>
              <a:t>    int number;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/>
              <a:t>    char name[20];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/>
              <a:t>    double height;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/>
              <a:t>}; 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800"/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/>
              <a:t>int main(void) {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/>
              <a:t>    struct student s = { 20070001, "</a:t>
            </a:r>
            <a:r>
              <a:rPr lang="ko-KR" altLang="en-US" sz="1800"/>
              <a:t>홍길동</a:t>
            </a:r>
            <a:r>
              <a:rPr lang="en-US" altLang="ko-KR" sz="1800"/>
              <a:t>", 180.2 };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/>
              <a:t>    struct student *p;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800"/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/>
              <a:t>    p = &amp;s;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800"/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/>
              <a:t>    printf("</a:t>
            </a:r>
            <a:r>
              <a:rPr lang="ko-KR" altLang="en-US" sz="1800"/>
              <a:t>학번</a:t>
            </a:r>
            <a:r>
              <a:rPr lang="en-US" altLang="ko-KR" sz="1800"/>
              <a:t>=%d </a:t>
            </a:r>
            <a:r>
              <a:rPr lang="ko-KR" altLang="en-US" sz="1800"/>
              <a:t>이름</a:t>
            </a:r>
            <a:r>
              <a:rPr lang="en-US" altLang="ko-KR" sz="1800"/>
              <a:t>=%s </a:t>
            </a:r>
            <a:r>
              <a:rPr lang="ko-KR" altLang="en-US" sz="1800"/>
              <a:t>키</a:t>
            </a:r>
            <a:r>
              <a:rPr lang="en-US" altLang="ko-KR" sz="1800"/>
              <a:t>=%f \n", s.number,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/>
              <a:t>s.name, s.height);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/>
              <a:t>    printf("</a:t>
            </a:r>
            <a:r>
              <a:rPr lang="ko-KR" altLang="en-US" sz="1800"/>
              <a:t>학번</a:t>
            </a:r>
            <a:r>
              <a:rPr lang="en-US" altLang="ko-KR" sz="1800"/>
              <a:t>=%d </a:t>
            </a:r>
            <a:r>
              <a:rPr lang="ko-KR" altLang="en-US" sz="1800"/>
              <a:t>이름</a:t>
            </a:r>
            <a:r>
              <a:rPr lang="en-US" altLang="ko-KR" sz="1800"/>
              <a:t>=%s </a:t>
            </a:r>
            <a:r>
              <a:rPr lang="ko-KR" altLang="en-US" sz="1800"/>
              <a:t>키</a:t>
            </a:r>
            <a:r>
              <a:rPr lang="en-US" altLang="ko-KR" sz="1800"/>
              <a:t>=%f \n",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/>
              <a:t>(*p).number,(*p).name,(*p).height);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/>
              <a:t>    printf("</a:t>
            </a:r>
            <a:r>
              <a:rPr lang="ko-KR" altLang="en-US" sz="1800"/>
              <a:t>학번</a:t>
            </a:r>
            <a:r>
              <a:rPr lang="en-US" altLang="ko-KR" sz="1800"/>
              <a:t>=%d </a:t>
            </a:r>
            <a:r>
              <a:rPr lang="ko-KR" altLang="en-US" sz="1800"/>
              <a:t>이름</a:t>
            </a:r>
            <a:r>
              <a:rPr lang="en-US" altLang="ko-KR" sz="1800"/>
              <a:t>=%s </a:t>
            </a:r>
            <a:r>
              <a:rPr lang="ko-KR" altLang="en-US" sz="1800"/>
              <a:t>키</a:t>
            </a:r>
            <a:r>
              <a:rPr lang="en-US" altLang="ko-KR" sz="1800"/>
              <a:t>=%f \n", p-&gt;number, p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/>
              <a:t>-&gt;name, p-&gt;height);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800"/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/>
              <a:t>    return 0;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/>
              <a:t>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3620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FE4E-F30D-44B4-997C-92F76E12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예제 - 포인터를 멤버로 가지는 구조체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B4FB2F-4243-4980-BE3D-65654A342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42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 [ </a:t>
            </a:r>
            <a:r>
              <a:rPr lang="ko-KR" altLang="en-US" dirty="0"/>
              <a:t>학습 목표 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구조체 포인터를 멤버로 갖는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구조체를 사용할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구조체 포인터를 멤버로 갖는 구조체는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// C</a:t>
            </a:r>
            <a:r>
              <a:rPr lang="ko-KR" altLang="en-US" sz="2000" dirty="0">
                <a:solidFill>
                  <a:srgbClr val="00B050"/>
                </a:solidFill>
              </a:rPr>
              <a:t>로 구현한 자료구조에서 거의 항상 사용되며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대부분의 프로그램 구현에 이용되므로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잘 익혀 두도록 하자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  <a:endParaRPr lang="en-US" altLang="ko-KR" dirty="0">
              <a:solidFill>
                <a:srgbClr val="00B050"/>
              </a:solidFill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317489-ED72-4AD9-B039-2A274F029336}"/>
              </a:ext>
            </a:extLst>
          </p:cNvPr>
          <p:cNvSpPr txBox="1">
            <a:spLocks/>
          </p:cNvSpPr>
          <p:nvPr/>
        </p:nvSpPr>
        <p:spPr>
          <a:xfrm>
            <a:off x="7835348" y="1311414"/>
            <a:ext cx="4131365" cy="53941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/>
              <a:t>struct date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/>
              <a:t>    int month;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/>
              <a:t>    int day;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/>
              <a:t>    int year;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/>
              <a:t>};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/>
              <a:t>struct student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/>
              <a:t>    int number;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/>
              <a:t>    char name[20];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/>
              <a:t>    double height;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/>
              <a:t>    struct date *dob;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/>
              <a:t>}; 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40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/>
              <a:t>int main(void) 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/>
              <a:t>    struct date d = { 3, 20, 1980 };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/>
              <a:t>    struct student s = { 20070001, "Kim", 180.2 };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40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/>
              <a:t>    s.dob = &amp;d;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40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/>
              <a:t>    printf("</a:t>
            </a:r>
            <a:r>
              <a:rPr lang="ko-KR" altLang="en-US" sz="1400"/>
              <a:t>학번</a:t>
            </a:r>
            <a:r>
              <a:rPr lang="en-US" altLang="ko-KR" sz="1400"/>
              <a:t>: %d\n", s.number);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/>
              <a:t>    printf("</a:t>
            </a:r>
            <a:r>
              <a:rPr lang="ko-KR" altLang="en-US" sz="1400"/>
              <a:t>이름</a:t>
            </a:r>
            <a:r>
              <a:rPr lang="en-US" altLang="ko-KR" sz="1400"/>
              <a:t>: %s\n", s.name);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/>
              <a:t>    printf("</a:t>
            </a:r>
            <a:r>
              <a:rPr lang="ko-KR" altLang="en-US" sz="1400"/>
              <a:t>신장</a:t>
            </a:r>
            <a:r>
              <a:rPr lang="en-US" altLang="ko-KR" sz="1400"/>
              <a:t>: %f\n", s.height);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/>
              <a:t>    printf("</a:t>
            </a:r>
            <a:r>
              <a:rPr lang="ko-KR" altLang="en-US" sz="1400"/>
              <a:t>생년월일</a:t>
            </a:r>
            <a:r>
              <a:rPr lang="en-US" altLang="ko-KR" sz="1400"/>
              <a:t>: %d</a:t>
            </a:r>
            <a:r>
              <a:rPr lang="ko-KR" altLang="en-US" sz="1400"/>
              <a:t>년</a:t>
            </a:r>
            <a:r>
              <a:rPr lang="en-US" altLang="ko-KR" sz="1400"/>
              <a:t> %d</a:t>
            </a:r>
            <a:r>
              <a:rPr lang="ko-KR" altLang="en-US" sz="1400"/>
              <a:t>월</a:t>
            </a:r>
            <a:r>
              <a:rPr lang="en-US" altLang="ko-KR" sz="1400"/>
              <a:t> %d</a:t>
            </a:r>
            <a:r>
              <a:rPr lang="ko-KR" altLang="en-US" sz="1400"/>
              <a:t>일</a:t>
            </a:r>
            <a:r>
              <a:rPr lang="en-US" altLang="ko-KR" sz="1400"/>
              <a:t>\n", s.dob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/>
              <a:t>-&gt;year, s.dob-&gt;month, s.dob-&gt;day);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/>
              <a:t>    return 0;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7729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3D33-1699-4AFA-B591-DA10B4C2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예제 - 자기참조구조체</a:t>
            </a:r>
            <a:endParaRPr lang="ko-KR" altLang="en-US"/>
          </a:p>
        </p:txBody>
      </p:sp>
      <p:pic>
        <p:nvPicPr>
          <p:cNvPr id="4" name="Picture 4" descr="케이크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14456ECC-AE75-4615-B1EC-A4A642E89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09" y="3777292"/>
            <a:ext cx="5845739" cy="3080707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E98B8F5-0333-4A99-A24E-0F5299701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 [ </a:t>
            </a:r>
            <a:r>
              <a:rPr lang="ko-KR" altLang="en-US" dirty="0"/>
              <a:t>학습 목표 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자기 자신과 같은 자료형을 가진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구조체 포인터를 멤버로 갖는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구조체를 구현할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05BF04-4EA9-4552-9286-24BCBFD19DAF}"/>
              </a:ext>
            </a:extLst>
          </p:cNvPr>
          <p:cNvSpPr txBox="1">
            <a:spLocks/>
          </p:cNvSpPr>
          <p:nvPr/>
        </p:nvSpPr>
        <p:spPr>
          <a:xfrm>
            <a:off x="6626087" y="940904"/>
            <a:ext cx="5420139" cy="56984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struct student {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    int number;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    char name[10];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    double height;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    struct student *next;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}; 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int main(void) {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    struct student s1 = { 30, "Kim", 167.2, NULL }; 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    struct student s2 = { 31, "Park", 179.1, NULL }; 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    struct student *first = NULL;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    struct student *current = NULL;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    first = &amp;s1;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    s1.next = &amp;s2;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    s2.next = NULL;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    current = first;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    while( current != NULL ) {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       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</a:t>
            </a:r>
            <a:r>
              <a:rPr lang="ko-KR" altLang="en-US" sz="1800" dirty="0"/>
              <a:t>학생의</a:t>
            </a:r>
            <a:r>
              <a:rPr lang="en-US" altLang="ko-KR" sz="1800" dirty="0"/>
              <a:t> </a:t>
            </a:r>
            <a:r>
              <a:rPr lang="ko-KR" altLang="en-US" sz="1800" dirty="0"/>
              <a:t>번호</a:t>
            </a:r>
            <a:r>
              <a:rPr lang="en-US" altLang="ko-KR" sz="1800" dirty="0"/>
              <a:t>=%d </a:t>
            </a:r>
            <a:r>
              <a:rPr lang="ko-KR" altLang="en-US" sz="1800" dirty="0"/>
              <a:t>이름</a:t>
            </a:r>
            <a:r>
              <a:rPr lang="en-US" altLang="ko-KR" sz="1800" dirty="0"/>
              <a:t>=%s, </a:t>
            </a:r>
            <a:r>
              <a:rPr lang="ko-KR" altLang="en-US" sz="1800" dirty="0"/>
              <a:t>키</a:t>
            </a:r>
            <a:r>
              <a:rPr lang="en-US" altLang="ko-KR" sz="1800" dirty="0"/>
              <a:t>=%f\n", current-&gt;number,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        current-&gt;name, current-&gt;height);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        current = current-&gt;next;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    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1459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D02B-3D16-46D4-991B-DB35B56C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구조체와 함수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33BCC-E7FE-42F6-8D0E-820959A88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구조체를 함수의 인자로 전달하는 경우</a:t>
            </a:r>
            <a:endParaRPr lang="ko-KR" altLang="en-US"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  구조체의 복사본 전달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  구조체 크기가 클수록 그만큼 시간과 메모리 소요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구조체 포인터를 함수의 인자로 전달하는 경우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   보다 빠르고 메모리 공간이 절약된다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05841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5A56-D2C8-4CB2-80C7-A687F2D9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typedef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A5380-DD75-42E1-82AE-0115596A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새로운 자료형을 정의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기존에 있는 자료형에 대한 이름 재정의</a:t>
            </a:r>
          </a:p>
          <a:p>
            <a:r>
              <a:rPr lang="ko-KR" altLang="en-US" dirty="0">
                <a:ea typeface="맑은 고딕"/>
              </a:rPr>
              <a:t>사용하기 편한 이름으로 줄이거나</a:t>
            </a:r>
          </a:p>
          <a:p>
            <a:r>
              <a:rPr lang="ko-KR" altLang="en-US" dirty="0">
                <a:ea typeface="맑은 고딕"/>
              </a:rPr>
              <a:t>길어지더라도 의미 있는 이름으로 변환</a:t>
            </a:r>
          </a:p>
          <a:p>
            <a:r>
              <a:rPr lang="ko-KR" altLang="en-US" dirty="0" err="1">
                <a:ea typeface="맑은 고딕"/>
              </a:rPr>
              <a:t>typedef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i="1" dirty="0">
                <a:solidFill>
                  <a:srgbClr val="002060"/>
                </a:solidFill>
                <a:ea typeface="맑은 고딕"/>
              </a:rPr>
              <a:t>기존이름 </a:t>
            </a:r>
            <a:r>
              <a:rPr lang="ko-KR" altLang="en-US" i="1" dirty="0" err="1">
                <a:solidFill>
                  <a:srgbClr val="002060"/>
                </a:solidFill>
                <a:ea typeface="맑은 고딕"/>
              </a:rPr>
              <a:t>새이름</a:t>
            </a:r>
            <a:r>
              <a:rPr lang="ko-KR" altLang="en-US" dirty="0">
                <a:ea typeface="맑은 고딕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18686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1856-16C3-475F-BB08-CDEA28DF2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예제 - 좌표 계산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80986B-6930-43F5-9FD1-ED8A83C2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5523" cy="435133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dirty="0"/>
              <a:t>  [ </a:t>
            </a:r>
            <a:r>
              <a:rPr lang="ko-KR" altLang="en-US" dirty="0"/>
              <a:t>학습 목표 </a:t>
            </a:r>
            <a:r>
              <a:rPr lang="en-US" altLang="ko-KR" dirty="0"/>
              <a:t>]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dirty="0"/>
              <a:t>typedef</a:t>
            </a:r>
            <a:r>
              <a:rPr lang="ko-KR" altLang="en-US" dirty="0"/>
              <a:t>를 이용하여 자료형의</a:t>
            </a:r>
            <a:r>
              <a:rPr lang="en-US" altLang="ko-KR" dirty="0"/>
              <a:t> </a:t>
            </a:r>
            <a:r>
              <a:rPr lang="ko-KR" altLang="en-US" dirty="0"/>
              <a:t>이름을 새로 지정할 수 있다</a:t>
            </a:r>
            <a:r>
              <a:rPr lang="en-US" altLang="ko-KR" dirty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dirty="0"/>
              <a:t>구조체를 비롯하여 두 단어</a:t>
            </a:r>
            <a:r>
              <a:rPr lang="en-US" altLang="ko-KR" dirty="0"/>
              <a:t> </a:t>
            </a:r>
            <a:r>
              <a:rPr lang="ko-KR" altLang="en-US" dirty="0"/>
              <a:t>이상으로 이루어진 자료형을</a:t>
            </a:r>
            <a:r>
              <a:rPr lang="en-US" altLang="ko-KR" dirty="0"/>
              <a:t> </a:t>
            </a:r>
            <a:r>
              <a:rPr lang="ko-KR" altLang="en-US" dirty="0"/>
              <a:t>한 단어로 이루어진 자료형으로 만들</a:t>
            </a:r>
            <a:r>
              <a:rPr lang="en-US" altLang="ko-KR" dirty="0"/>
              <a:t>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ko-KR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ko-KR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F0648B-5928-4892-B68B-0CA7F7D03DAC}"/>
              </a:ext>
            </a:extLst>
          </p:cNvPr>
          <p:cNvSpPr txBox="1">
            <a:spLocks/>
          </p:cNvSpPr>
          <p:nvPr/>
        </p:nvSpPr>
        <p:spPr>
          <a:xfrm>
            <a:off x="6268278" y="365125"/>
            <a:ext cx="5645426" cy="62503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#include 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typedef struct point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int x;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int y;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} POINT;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POINT translate(POINT p, POINT delta);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int main(void) 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POINT p = { 2, 3 };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POINT delta = { 10, 10 };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POINT result;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result = translate(p, delta);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새로운</a:t>
            </a:r>
            <a:r>
              <a:rPr lang="en-US" altLang="ko-KR" sz="1400" dirty="0"/>
              <a:t> </a:t>
            </a:r>
            <a:r>
              <a:rPr lang="ko-KR" altLang="en-US" sz="1400" dirty="0"/>
              <a:t>점의</a:t>
            </a:r>
            <a:r>
              <a:rPr lang="en-US" altLang="ko-KR" sz="1400" dirty="0"/>
              <a:t> </a:t>
            </a:r>
            <a:r>
              <a:rPr lang="ko-KR" altLang="en-US" sz="1400" dirty="0"/>
              <a:t>좌표는</a:t>
            </a:r>
            <a:r>
              <a:rPr lang="en-US" altLang="ko-KR" sz="1400" dirty="0"/>
              <a:t>(%d, %d)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.\n", </a:t>
            </a:r>
            <a:r>
              <a:rPr lang="en-US" altLang="ko-KR" sz="1400" dirty="0" err="1"/>
              <a:t>result.x</a:t>
            </a:r>
            <a:r>
              <a:rPr lang="en-US" altLang="ko-KR" sz="1400" dirty="0"/>
              <a:t>, </a:t>
            </a:r>
            <a:r>
              <a:rPr lang="en-US" altLang="ko-KR" sz="1400" dirty="0" err="1"/>
              <a:t>result.y</a:t>
            </a:r>
            <a:r>
              <a:rPr lang="en-US" altLang="ko-KR" sz="1400" dirty="0"/>
              <a:t>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return 0;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POINT translate(POINT p, POINT delta) 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POINT </a:t>
            </a:r>
            <a:r>
              <a:rPr lang="en-US" altLang="ko-KR" sz="1400" dirty="0" err="1"/>
              <a:t>new_p</a:t>
            </a:r>
            <a:r>
              <a:rPr lang="en-US" altLang="ko-KR" sz="1400" dirty="0"/>
              <a:t>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</a:t>
            </a:r>
            <a:r>
              <a:rPr lang="en-US" altLang="ko-KR" sz="1400" dirty="0" err="1"/>
              <a:t>new_p.x</a:t>
            </a:r>
            <a:r>
              <a:rPr lang="en-US" altLang="ko-KR" sz="1400" dirty="0"/>
              <a:t> = </a:t>
            </a:r>
            <a:r>
              <a:rPr lang="en-US" altLang="ko-KR" sz="1400" dirty="0" err="1"/>
              <a:t>p.x</a:t>
            </a:r>
            <a:r>
              <a:rPr lang="en-US" altLang="ko-KR" sz="1400" dirty="0"/>
              <a:t> + </a:t>
            </a:r>
            <a:r>
              <a:rPr lang="en-US" altLang="ko-KR" sz="1400" dirty="0" err="1"/>
              <a:t>delta.x</a:t>
            </a:r>
            <a:r>
              <a:rPr lang="en-US" altLang="ko-KR" sz="1400" dirty="0"/>
              <a:t>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</a:t>
            </a:r>
            <a:r>
              <a:rPr lang="en-US" altLang="ko-KR" sz="1400" dirty="0" err="1"/>
              <a:t>new_p.y</a:t>
            </a:r>
            <a:r>
              <a:rPr lang="en-US" altLang="ko-KR" sz="1400" dirty="0"/>
              <a:t> = </a:t>
            </a:r>
            <a:r>
              <a:rPr lang="en-US" altLang="ko-KR" sz="1400" dirty="0" err="1"/>
              <a:t>p.y</a:t>
            </a:r>
            <a:r>
              <a:rPr lang="en-US" altLang="ko-KR" sz="1400" dirty="0"/>
              <a:t> + </a:t>
            </a:r>
            <a:r>
              <a:rPr lang="en-US" altLang="ko-KR" sz="1400" dirty="0" err="1"/>
              <a:t>delta.y</a:t>
            </a:r>
            <a:r>
              <a:rPr lang="en-US" altLang="ko-KR" sz="1400" dirty="0"/>
              <a:t>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return </a:t>
            </a:r>
            <a:r>
              <a:rPr lang="en-US" altLang="ko-KR" sz="1400" dirty="0" err="1"/>
              <a:t>new_p</a:t>
            </a:r>
            <a:r>
              <a:rPr lang="en-US" altLang="ko-KR" sz="1400" dirty="0"/>
              <a:t>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654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C6D77-D39F-4F75-BEFE-5A635C99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QUIZ: </a:t>
            </a:r>
            <a:r>
              <a:rPr lang="ko-KR" altLang="en-US" dirty="0"/>
              <a:t>구현해보자☆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7FC2D1-0A3B-453C-9B17-99B424C53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altLang="ko-KR" dirty="0"/>
              <a:t>2</a:t>
            </a:r>
            <a:r>
              <a:rPr lang="ko-KR" altLang="en-US" dirty="0"/>
              <a:t>차원 좌표 공간에서 하나의 점을 나타내는 구조체 </a:t>
            </a:r>
            <a:r>
              <a:rPr lang="en-US" altLang="ko-KR" dirty="0"/>
              <a:t>Point</a:t>
            </a:r>
            <a:r>
              <a:rPr lang="ko-KR" altLang="en-US" dirty="0"/>
              <a:t>를 정의하라</a:t>
            </a:r>
            <a:r>
              <a:rPr lang="en-US" altLang="ko-KR" dirty="0"/>
              <a:t>. typedef</a:t>
            </a:r>
            <a:r>
              <a:rPr lang="ko-KR" altLang="en-US" dirty="0"/>
              <a:t>도 사용하여 구조체 </a:t>
            </a:r>
            <a:r>
              <a:rPr lang="en-US" altLang="ko-KR" dirty="0"/>
              <a:t>Point</a:t>
            </a:r>
            <a:r>
              <a:rPr lang="ko-KR" altLang="en-US" dirty="0"/>
              <a:t>를 하나의 타입으로 정의한다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ko-KR" dirty="0"/>
              <a:t>(1)</a:t>
            </a:r>
            <a:r>
              <a:rPr lang="ko-KR" altLang="en-US" dirty="0"/>
              <a:t>에서 정의한 구조체의 변수인 </a:t>
            </a:r>
            <a:r>
              <a:rPr lang="en-US" altLang="ko-KR" dirty="0"/>
              <a:t>p1</a:t>
            </a:r>
            <a:r>
              <a:rPr lang="ko-KR" altLang="en-US" dirty="0"/>
              <a:t>과 </a:t>
            </a:r>
            <a:r>
              <a:rPr lang="en-US" altLang="ko-KR" dirty="0"/>
              <a:t>p2</a:t>
            </a:r>
            <a:r>
              <a:rPr lang="ko-KR" altLang="en-US" dirty="0"/>
              <a:t>를 정의하라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ko-KR" dirty="0"/>
              <a:t>p1</a:t>
            </a:r>
            <a:r>
              <a:rPr lang="ko-KR" altLang="en-US" dirty="0"/>
              <a:t>과 </a:t>
            </a:r>
            <a:r>
              <a:rPr lang="en-US" altLang="ko-KR" dirty="0"/>
              <a:t>p2</a:t>
            </a:r>
            <a:r>
              <a:rPr lang="ko-KR" altLang="en-US" dirty="0"/>
              <a:t>를 각각 </a:t>
            </a:r>
            <a:r>
              <a:rPr lang="en-US" altLang="ko-KR" dirty="0"/>
              <a:t>(1, 2)</a:t>
            </a:r>
            <a:r>
              <a:rPr lang="ko-KR" altLang="en-US" dirty="0"/>
              <a:t>와 </a:t>
            </a:r>
            <a:r>
              <a:rPr lang="en-US" altLang="ko-KR" dirty="0"/>
              <a:t>(9, 8)</a:t>
            </a:r>
            <a:r>
              <a:rPr lang="ko-KR" altLang="en-US" dirty="0"/>
              <a:t>로 초기화하라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ko-KR" altLang="en-US" dirty="0"/>
              <a:t>점을 나타내는 두 개의 구조체 변수를 받아서 점 사이의 거리를 계산하는 함수 </a:t>
            </a:r>
            <a:r>
              <a:rPr lang="en-US" altLang="ko-KR" dirty="0" err="1"/>
              <a:t>get_distance</a:t>
            </a:r>
            <a:r>
              <a:rPr lang="en-US" altLang="ko-KR" dirty="0"/>
              <a:t>( Point p1, Point p2 )</a:t>
            </a:r>
            <a:r>
              <a:rPr lang="ko-KR" altLang="en-US" dirty="0"/>
              <a:t>를 작성하라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AB804-5E6D-4CE8-B73B-3CD6F8B69161}"/>
              </a:ext>
            </a:extLst>
          </p:cNvPr>
          <p:cNvSpPr txBox="1"/>
          <p:nvPr/>
        </p:nvSpPr>
        <p:spPr>
          <a:xfrm>
            <a:off x="3934701" y="6308035"/>
            <a:ext cx="809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&lt;C</a:t>
            </a:r>
            <a:r>
              <a:rPr lang="ko-KR" altLang="en-US" dirty="0"/>
              <a:t>언어로 쉽게 풀어 쓴 자료구조 개정판 </a:t>
            </a:r>
            <a:r>
              <a:rPr lang="en-US" altLang="ko-KR" dirty="0"/>
              <a:t>(</a:t>
            </a:r>
            <a:r>
              <a:rPr lang="ko-KR" altLang="en-US" dirty="0" err="1"/>
              <a:t>생능출판사</a:t>
            </a:r>
            <a:r>
              <a:rPr lang="en-US" altLang="ko-KR" dirty="0"/>
              <a:t>)&gt; 3.4 </a:t>
            </a:r>
            <a:r>
              <a:rPr lang="ko-KR" altLang="en-US" dirty="0"/>
              <a:t>구조체 </a:t>
            </a:r>
            <a:r>
              <a:rPr lang="en-US" altLang="ko-KR" dirty="0"/>
              <a:t>P.86 Quiz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221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BFD2-A23F-4E4B-A22B-AD64069B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공용체 (union)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B47F-F06C-4A67-B566-3C074D2C3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같은 메모리 영역을 여러 개의 변수가 공유</a:t>
            </a:r>
          </a:p>
          <a:p>
            <a:r>
              <a:rPr lang="ko-KR" altLang="en-US" dirty="0">
                <a:ea typeface="맑은 고딕"/>
              </a:rPr>
              <a:t>선언 및 사용 방법은 구조체와 </a:t>
            </a:r>
            <a:r>
              <a:rPr lang="ko-KR" altLang="en-US" dirty="0" err="1">
                <a:ea typeface="맑은 고딕"/>
              </a:rPr>
              <a:t>비슷</a:t>
            </a:r>
          </a:p>
          <a:p>
            <a:r>
              <a:rPr lang="ko-KR" altLang="en-US" dirty="0">
                <a:ea typeface="맑은 고딕"/>
              </a:rPr>
              <a:t>같은 공간을 공유하기에 각각의 멤버들의 시작 주소가 동일</a:t>
            </a:r>
          </a:p>
          <a:p>
            <a:r>
              <a:rPr lang="ko-KR" altLang="en-US" dirty="0">
                <a:ea typeface="맑은 고딕"/>
              </a:rPr>
              <a:t>같은 값을 쉽게 다른 표현 방식으로 볼 수 있다</a:t>
            </a:r>
          </a:p>
        </p:txBody>
      </p:sp>
    </p:spTree>
    <p:extLst>
      <p:ext uri="{BB962C8B-B14F-4D97-AF65-F5344CB8AC3E}">
        <p14:creationId xmlns:p14="http://schemas.microsoft.com/office/powerpoint/2010/main" val="284338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8817-B7B4-4D2C-88B2-37CC5F60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구조체 (struct)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C5B85-71E8-408B-B864-231F47E6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852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서로 다른 </a:t>
            </a:r>
            <a:r>
              <a:rPr lang="ko-KR" altLang="en-US" dirty="0" err="1">
                <a:ea typeface="맑은 고딕"/>
              </a:rPr>
              <a:t>자료형을</a:t>
            </a:r>
            <a:r>
              <a:rPr lang="ko-KR" altLang="en-US" dirty="0">
                <a:ea typeface="맑은 고딕"/>
              </a:rPr>
              <a:t> 하나로 묶은 구조; </a:t>
            </a:r>
            <a:r>
              <a:rPr lang="ko-KR" altLang="en-US" dirty="0" err="1">
                <a:ea typeface="맑은 고딕"/>
              </a:rPr>
              <a:t>파생자료형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00B050"/>
                </a:solidFill>
                <a:ea typeface="맑은 고딕"/>
              </a:rPr>
              <a:t>// </a:t>
            </a:r>
            <a:r>
              <a:rPr lang="ko-KR" altLang="en-US" sz="2000" dirty="0" err="1">
                <a:solidFill>
                  <a:srgbClr val="00B050"/>
                </a:solidFill>
                <a:ea typeface="맑은 고딕"/>
              </a:rPr>
              <a:t>기본자료형</a:t>
            </a:r>
            <a:r>
              <a:rPr lang="ko-KR" altLang="en-US" sz="2000" dirty="0">
                <a:solidFill>
                  <a:srgbClr val="00B050"/>
                </a:solidFill>
                <a:ea typeface="맑은 고딕"/>
              </a:rPr>
              <a:t>: char, int, float, double 등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00B050"/>
                </a:solidFill>
                <a:ea typeface="맑은 고딕"/>
              </a:rPr>
              <a:t>// </a:t>
            </a:r>
            <a:r>
              <a:rPr lang="ko-KR" altLang="en-US" sz="2000" dirty="0" err="1">
                <a:solidFill>
                  <a:srgbClr val="00B050"/>
                </a:solidFill>
                <a:ea typeface="맑은 고딕"/>
              </a:rPr>
              <a:t>파생자료형</a:t>
            </a:r>
            <a:r>
              <a:rPr lang="ko-KR" altLang="en-US" sz="2000" dirty="0">
                <a:solidFill>
                  <a:srgbClr val="00B050"/>
                </a:solidFill>
                <a:ea typeface="맑은 고딕"/>
              </a:rPr>
              <a:t>: 배열, </a:t>
            </a:r>
            <a:r>
              <a:rPr lang="ko-KR" altLang="en-US" sz="2000" dirty="0" err="1">
                <a:solidFill>
                  <a:srgbClr val="00B050"/>
                </a:solidFill>
                <a:ea typeface="맑은 고딕"/>
              </a:rPr>
              <a:t>열거형</a:t>
            </a:r>
            <a:r>
              <a:rPr lang="ko-KR" altLang="en-US" sz="2000" dirty="0">
                <a:solidFill>
                  <a:srgbClr val="00B050"/>
                </a:solidFill>
                <a:ea typeface="맑은 고딕"/>
              </a:rPr>
              <a:t>, 구조체, </a:t>
            </a:r>
            <a:r>
              <a:rPr lang="ko-KR" altLang="en-US" sz="2000" dirty="0" err="1">
                <a:solidFill>
                  <a:srgbClr val="00B050"/>
                </a:solidFill>
                <a:ea typeface="맑은 고딕"/>
              </a:rPr>
              <a:t>공용체</a:t>
            </a:r>
            <a:r>
              <a:rPr lang="ko-KR" altLang="en-US" sz="2000" dirty="0">
                <a:solidFill>
                  <a:srgbClr val="00B050"/>
                </a:solidFill>
                <a:ea typeface="맑은 고딕"/>
              </a:rPr>
              <a:t> 등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정의 형식 (주의: 이건 변수가 아님!)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struct </a:t>
            </a:r>
            <a:r>
              <a:rPr lang="ko-KR" altLang="en-US" sz="2400" i="1" dirty="0">
                <a:solidFill>
                  <a:srgbClr val="002060"/>
                </a:solidFill>
                <a:ea typeface="맑은 고딕"/>
              </a:rPr>
              <a:t>구조체_태그_이름 </a:t>
            </a:r>
            <a:r>
              <a:rPr lang="ko-KR" altLang="en-US" sz="2400" dirty="0">
                <a:ea typeface="맑은 고딕"/>
              </a:rPr>
              <a:t>{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    </a:t>
            </a:r>
            <a:r>
              <a:rPr lang="ko-KR" altLang="en-US" sz="2400" i="1" dirty="0">
                <a:solidFill>
                  <a:srgbClr val="002060"/>
                </a:solidFill>
                <a:ea typeface="맑은 고딕"/>
              </a:rPr>
              <a:t>자료형    멤버_이름</a:t>
            </a:r>
            <a:r>
              <a:rPr lang="ko-KR" altLang="en-US" sz="2400" dirty="0">
                <a:ea typeface="맑은 고딕"/>
              </a:rPr>
              <a:t>;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    </a:t>
            </a:r>
            <a:r>
              <a:rPr lang="ko-KR" altLang="en-US" sz="2400" i="1" dirty="0">
                <a:solidFill>
                  <a:srgbClr val="002060"/>
                </a:solidFill>
                <a:ea typeface="맑은 고딕"/>
              </a:rPr>
              <a:t>자료형    멤버_이름</a:t>
            </a:r>
            <a:r>
              <a:rPr lang="ko-KR" altLang="en-US" sz="2400" dirty="0">
                <a:ea typeface="맑은 고딕"/>
              </a:rPr>
              <a:t>;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  ….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};</a:t>
            </a:r>
          </a:p>
        </p:txBody>
      </p:sp>
      <p:pic>
        <p:nvPicPr>
          <p:cNvPr id="4" name="Picture 4" descr="개체이(가) 표시된 사진&#10;&#10;매우 높은 신뢰도로 생성된 설명">
            <a:extLst>
              <a:ext uri="{FF2B5EF4-FFF2-40B4-BE49-F238E27FC236}">
                <a16:creationId xmlns:a16="http://schemas.microsoft.com/office/drawing/2014/main" id="{8CB8F502-01BE-459F-B60C-3106187D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1" y="3141435"/>
            <a:ext cx="4367841" cy="271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30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57DB-B129-4956-B4D0-100D8AF4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예제 - IP 주소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4416AC-D232-4687-8A56-33424BCA1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9971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 [ </a:t>
            </a:r>
            <a:r>
              <a:rPr lang="ko-KR" altLang="en-US" dirty="0"/>
              <a:t>학습 목표 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공용체의 개념을 이해할 수 있다</a:t>
            </a:r>
            <a:r>
              <a:rPr lang="en-US" altLang="ko-KR" dirty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dirty="0"/>
              <a:t>공용체를 이용하여 같은 값을</a:t>
            </a:r>
            <a:r>
              <a:rPr lang="en-US" altLang="ko-KR" dirty="0"/>
              <a:t> </a:t>
            </a:r>
            <a:r>
              <a:rPr lang="ko-KR" altLang="en-US" dirty="0"/>
              <a:t>서로 다른 형식으로 읽을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8AE809-492C-4200-B013-92772F858BBA}"/>
              </a:ext>
            </a:extLst>
          </p:cNvPr>
          <p:cNvSpPr txBox="1">
            <a:spLocks/>
          </p:cNvSpPr>
          <p:nvPr/>
        </p:nvSpPr>
        <p:spPr>
          <a:xfrm>
            <a:off x="7079974" y="1690687"/>
            <a:ext cx="4740965" cy="48021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#include &lt;</a:t>
            </a:r>
            <a:r>
              <a:rPr lang="en-US" altLang="ko-KR" sz="2000" dirty="0" err="1"/>
              <a:t>stdio.h</a:t>
            </a:r>
            <a:r>
              <a:rPr lang="en-US" altLang="ko-KR" sz="2000" dirty="0"/>
              <a:t>&gt;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union </a:t>
            </a:r>
            <a:r>
              <a:rPr lang="en-US" altLang="ko-KR" sz="2000" dirty="0" err="1"/>
              <a:t>ip_address</a:t>
            </a:r>
            <a:r>
              <a:rPr lang="en-US" altLang="ko-KR" sz="2000" dirty="0"/>
              <a:t> {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    unsigned long </a:t>
            </a:r>
            <a:r>
              <a:rPr lang="en-US" altLang="ko-KR" sz="2000" dirty="0" err="1"/>
              <a:t>laddr</a:t>
            </a:r>
            <a:r>
              <a:rPr lang="en-US" altLang="ko-KR" sz="2000" dirty="0"/>
              <a:t>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    unsigned char </a:t>
            </a:r>
            <a:r>
              <a:rPr lang="en-US" altLang="ko-KR" sz="2000" dirty="0" err="1"/>
              <a:t>saddr</a:t>
            </a:r>
            <a:r>
              <a:rPr lang="en-US" altLang="ko-KR" sz="2000" dirty="0"/>
              <a:t>[4];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};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int main(void) {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    union </a:t>
            </a:r>
            <a:r>
              <a:rPr lang="en-US" altLang="ko-KR" sz="2000" dirty="0" err="1"/>
              <a:t>ip_address</a:t>
            </a:r>
            <a:r>
              <a:rPr lang="en-US" altLang="ko-KR" sz="2000" dirty="0"/>
              <a:t> </a:t>
            </a:r>
            <a:r>
              <a:rPr lang="en-US" altLang="ko-KR" sz="2000" dirty="0" err="1"/>
              <a:t>addr</a:t>
            </a:r>
            <a:r>
              <a:rPr lang="en-US" altLang="ko-KR" sz="2000" dirty="0"/>
              <a:t>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    </a:t>
            </a:r>
            <a:r>
              <a:rPr lang="en-US" altLang="ko-KR" sz="2000" dirty="0" err="1"/>
              <a:t>addr.saddr</a:t>
            </a:r>
            <a:r>
              <a:rPr lang="en-US" altLang="ko-KR" sz="2000" dirty="0"/>
              <a:t>[0] = 1;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    </a:t>
            </a:r>
            <a:r>
              <a:rPr lang="en-US" altLang="ko-KR" sz="2000" dirty="0" err="1"/>
              <a:t>addr.saddr</a:t>
            </a:r>
            <a:r>
              <a:rPr lang="en-US" altLang="ko-KR" sz="2000" dirty="0"/>
              <a:t>[1] = 0;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    </a:t>
            </a:r>
            <a:r>
              <a:rPr lang="en-US" altLang="ko-KR" sz="2000" dirty="0" err="1"/>
              <a:t>addr.saddr</a:t>
            </a:r>
            <a:r>
              <a:rPr lang="en-US" altLang="ko-KR" sz="2000" dirty="0"/>
              <a:t>[2] = 0;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    </a:t>
            </a:r>
            <a:r>
              <a:rPr lang="en-US" altLang="ko-KR" sz="2000" dirty="0" err="1"/>
              <a:t>addr.saddr</a:t>
            </a:r>
            <a:r>
              <a:rPr lang="en-US" altLang="ko-KR" sz="2000" dirty="0"/>
              <a:t>[3] = 127;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   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("%x\n", </a:t>
            </a:r>
            <a:r>
              <a:rPr lang="en-US" altLang="ko-KR" sz="2000" dirty="0" err="1"/>
              <a:t>addr.laddr</a:t>
            </a:r>
            <a:r>
              <a:rPr lang="en-US" altLang="ko-KR" sz="2000" dirty="0"/>
              <a:t>);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 sz="2000" dirty="0"/>
              <a:t>    </a:t>
            </a:r>
            <a:r>
              <a:rPr lang="en-US" altLang="ko-KR" sz="2000" dirty="0"/>
              <a:t>return 0; 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}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82982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1738-6ED9-4812-A46A-4CFAEB31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열거형 (enum)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8BA91-6A9F-4913-A804-19F1993A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변수가 가질 수 있는 값들을 미리 </a:t>
            </a:r>
            <a:r>
              <a:rPr lang="ko-KR" altLang="en-US" dirty="0" err="1">
                <a:ea typeface="맑은 고딕"/>
              </a:rPr>
              <a:t>열거해놓은</a:t>
            </a:r>
            <a:r>
              <a:rPr lang="ko-KR" altLang="en-US" dirty="0">
                <a:ea typeface="맑은 고딕"/>
              </a:rPr>
              <a:t> 자료형</a:t>
            </a:r>
          </a:p>
          <a:p>
            <a:r>
              <a:rPr lang="ko-KR" altLang="en-US" dirty="0" err="1">
                <a:ea typeface="맑은 고딕"/>
              </a:rPr>
              <a:t>enum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i="1" dirty="0" err="1">
                <a:solidFill>
                  <a:srgbClr val="002060"/>
                </a:solidFill>
                <a:ea typeface="맑은 고딕"/>
              </a:rPr>
              <a:t>태그_이름</a:t>
            </a:r>
            <a:r>
              <a:rPr lang="ko-KR" altLang="en-US" dirty="0">
                <a:ea typeface="맑은 고딕"/>
              </a:rPr>
              <a:t> { </a:t>
            </a:r>
            <a:r>
              <a:rPr lang="ko-KR" altLang="en-US" i="1" dirty="0">
                <a:solidFill>
                  <a:srgbClr val="002060"/>
                </a:solidFill>
                <a:ea typeface="맑은 고딕"/>
              </a:rPr>
              <a:t>값1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i="1" dirty="0">
                <a:solidFill>
                  <a:srgbClr val="002060"/>
                </a:solidFill>
                <a:ea typeface="맑은 고딕"/>
              </a:rPr>
              <a:t>값2</a:t>
            </a:r>
            <a:r>
              <a:rPr lang="ko-KR" altLang="en-US" dirty="0">
                <a:ea typeface="맑은 고딕"/>
              </a:rPr>
              <a:t>, … }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첫번째 값부터 </a:t>
            </a:r>
            <a:r>
              <a:rPr lang="en-US" altLang="ko-KR" dirty="0">
                <a:ea typeface="맑은 고딕"/>
              </a:rPr>
              <a:t>0, 1, 2, …</a:t>
            </a:r>
            <a:r>
              <a:rPr lang="ko-KR" altLang="en-US" dirty="0">
                <a:ea typeface="맑은 고딕"/>
              </a:rPr>
              <a:t>으로 취급되며 사용자가 직접 값을 지정해줄 경우 그것과 그 이후의 값에 대해서는 사용자가 지정한 값에서부터 </a:t>
            </a:r>
            <a:r>
              <a:rPr lang="en-US" altLang="ko-KR" dirty="0">
                <a:ea typeface="맑은 고딕"/>
              </a:rPr>
              <a:t>1</a:t>
            </a:r>
            <a:r>
              <a:rPr lang="ko-KR" altLang="en-US" dirty="0">
                <a:ea typeface="맑은 고딕"/>
              </a:rPr>
              <a:t>씩 증가한다</a:t>
            </a:r>
            <a:r>
              <a:rPr lang="en-US" altLang="ko-KR" dirty="0">
                <a:ea typeface="맑은 고딕"/>
              </a:rPr>
              <a:t>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27786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29F5-0A1C-4D07-8D5F-D326D631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열겨형의 예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21C9-87AF-4A48-B58C-EE1631C1E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_x72317392">
            <a:extLst>
              <a:ext uri="{FF2B5EF4-FFF2-40B4-BE49-F238E27FC236}">
                <a16:creationId xmlns:a16="http://schemas.microsoft.com/office/drawing/2014/main" id="{DB34ED1A-20B5-4027-8009-453E31B26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43" y="1700183"/>
            <a:ext cx="10508859" cy="4608513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9pPr>
          </a:lstStyle>
          <a:p>
            <a:pPr algn="l"/>
            <a:r>
              <a:rPr lang="en-US" altLang="ko-KR" sz="14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enum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 days  { SUN, MON, TUE, WED, THU, FRI, SAT };</a:t>
            </a:r>
          </a:p>
          <a:p>
            <a:pPr algn="l"/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4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enum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 colors { white, red, blue, green, black };</a:t>
            </a:r>
          </a:p>
          <a:p>
            <a:pPr algn="l"/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4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enum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 boolean { 0, 1 };</a:t>
            </a:r>
          </a:p>
          <a:p>
            <a:pPr algn="l"/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4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enum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 months { JAN, FEB, MAR, APR, MAY, JUN, JUL, AUG, SEP, OCT, NOV, DEC };</a:t>
            </a:r>
          </a:p>
          <a:p>
            <a:pPr algn="l"/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4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enum 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major { COMMUNICATION, COMPUTER, ELECTRIC, ELECTRONICS };</a:t>
            </a:r>
          </a:p>
          <a:p>
            <a:pPr algn="l"/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4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enum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 component { MAIN_BOARD, CPU, GRAPHIC_CARD, DISK, MEMORY };</a:t>
            </a:r>
          </a:p>
          <a:p>
            <a:pPr algn="l"/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4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enum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 levels { low = 1, medium, high };</a:t>
            </a:r>
          </a:p>
          <a:p>
            <a:pPr algn="l"/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4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enum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 CarOptions</a:t>
            </a:r>
          </a:p>
          <a:p>
            <a:pPr algn="l"/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algn="l"/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    SunRoof = 0x01,</a:t>
            </a:r>
          </a:p>
          <a:p>
            <a:pPr algn="l"/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    Spoiler = 0x02,</a:t>
            </a:r>
          </a:p>
          <a:p>
            <a:pPr algn="l"/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    FogLights = 0x04,</a:t>
            </a:r>
          </a:p>
          <a:p>
            <a:pPr algn="l"/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    TintedWindows = 0x08,</a:t>
            </a:r>
          </a:p>
          <a:p>
            <a:pPr algn="l"/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2254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D507-9FD8-4384-BC66-0A418937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예제 - 요일 열거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E97F32-91A5-4145-81CF-4F67C920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98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dirty="0"/>
              <a:t>  [ </a:t>
            </a:r>
            <a:r>
              <a:rPr lang="ko-KR" altLang="en-US" dirty="0"/>
              <a:t>학습 목표 </a:t>
            </a:r>
            <a:r>
              <a:rPr lang="en-US" altLang="ko-KR" dirty="0"/>
              <a:t>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dirty="0"/>
              <a:t>열거형의 개념을 이해할 수</a:t>
            </a:r>
            <a:r>
              <a:rPr lang="en-US" altLang="ko-KR" dirty="0"/>
              <a:t>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dirty="0"/>
              <a:t>열거형을 이용하여 변수가 가질 수 있는 값에 제한을</a:t>
            </a:r>
            <a:r>
              <a:rPr lang="en-US" altLang="ko-KR" dirty="0"/>
              <a:t> </a:t>
            </a:r>
            <a:r>
              <a:rPr lang="ko-KR" altLang="en-US" dirty="0"/>
              <a:t>두고 사용할 수 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ko-KR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C27E11-85F0-455F-B821-256B7DB39219}"/>
              </a:ext>
            </a:extLst>
          </p:cNvPr>
          <p:cNvSpPr txBox="1">
            <a:spLocks/>
          </p:cNvSpPr>
          <p:nvPr/>
        </p:nvSpPr>
        <p:spPr>
          <a:xfrm>
            <a:off x="5857461" y="319777"/>
            <a:ext cx="5920409" cy="62930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#include &lt;</a:t>
            </a:r>
            <a:r>
              <a:rPr lang="en-US" altLang="ko-KR" sz="2000" dirty="0" err="1"/>
              <a:t>stdio.h</a:t>
            </a:r>
            <a:r>
              <a:rPr lang="en-US" altLang="ko-KR" sz="2000" dirty="0"/>
              <a:t>&gt;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 err="1"/>
              <a:t>enum</a:t>
            </a:r>
            <a:r>
              <a:rPr lang="en-US" altLang="ko-KR" sz="2000" dirty="0"/>
              <a:t> days { MON, TUE, WED, THU, FRI, SAT, SUN };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char *</a:t>
            </a:r>
            <a:r>
              <a:rPr lang="en-US" altLang="ko-KR" sz="2000" dirty="0" err="1"/>
              <a:t>days_name</a:t>
            </a:r>
            <a:r>
              <a:rPr lang="en-US" altLang="ko-KR" sz="2000" dirty="0"/>
              <a:t>[] = { "</a:t>
            </a:r>
            <a:r>
              <a:rPr lang="en-US" altLang="ko-KR" sz="2000" dirty="0" err="1"/>
              <a:t>monday</a:t>
            </a:r>
            <a:r>
              <a:rPr lang="en-US" altLang="ko-KR" sz="2000" dirty="0"/>
              <a:t>", "</a:t>
            </a:r>
            <a:r>
              <a:rPr lang="en-US" altLang="ko-KR" sz="2000" dirty="0" err="1"/>
              <a:t>tuesday</a:t>
            </a:r>
            <a:r>
              <a:rPr lang="en-US" altLang="ko-KR" sz="2000" dirty="0"/>
              <a:t>", "</a:t>
            </a:r>
            <a:r>
              <a:rPr lang="en-US" altLang="ko-KR" sz="2000" dirty="0" err="1"/>
              <a:t>wednesday</a:t>
            </a:r>
            <a:r>
              <a:rPr lang="en-US" altLang="ko-KR" sz="2000" dirty="0"/>
              <a:t>",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"</a:t>
            </a:r>
            <a:r>
              <a:rPr lang="en-US" altLang="ko-KR" sz="2000" dirty="0" err="1"/>
              <a:t>thursday</a:t>
            </a:r>
            <a:r>
              <a:rPr lang="en-US" altLang="ko-KR" sz="2000" dirty="0"/>
              <a:t>", "</a:t>
            </a:r>
            <a:r>
              <a:rPr lang="en-US" altLang="ko-KR" sz="2000" dirty="0" err="1"/>
              <a:t>friday</a:t>
            </a:r>
            <a:r>
              <a:rPr lang="en-US" altLang="ko-KR" sz="2000" dirty="0"/>
              <a:t>", "</a:t>
            </a:r>
            <a:r>
              <a:rPr lang="en-US" altLang="ko-KR" sz="2000" dirty="0" err="1"/>
              <a:t>saturday</a:t>
            </a:r>
            <a:r>
              <a:rPr lang="en-US" altLang="ko-KR" sz="2000" dirty="0"/>
              <a:t>","</a:t>
            </a:r>
            <a:r>
              <a:rPr lang="en-US" altLang="ko-KR" sz="2000" dirty="0" err="1"/>
              <a:t>sunday</a:t>
            </a:r>
            <a:r>
              <a:rPr lang="en-US" altLang="ko-KR" sz="2000" dirty="0"/>
              <a:t>" };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int main(void) {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    </a:t>
            </a:r>
            <a:r>
              <a:rPr lang="en-US" altLang="ko-KR" sz="2000" dirty="0" err="1"/>
              <a:t>enum</a:t>
            </a:r>
            <a:r>
              <a:rPr lang="en-US" altLang="ko-KR" sz="2000" dirty="0"/>
              <a:t> days d;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    for(d=MON; d&lt;=SUN; d++) {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       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("%d</a:t>
            </a:r>
            <a:r>
              <a:rPr lang="ko-KR" altLang="en-US" sz="2000" dirty="0"/>
              <a:t>번째</a:t>
            </a:r>
            <a:r>
              <a:rPr lang="en-US" altLang="ko-KR" sz="2000" dirty="0"/>
              <a:t> </a:t>
            </a:r>
            <a:r>
              <a:rPr lang="ko-KR" altLang="en-US" sz="2000" dirty="0"/>
              <a:t>요일의</a:t>
            </a:r>
            <a:r>
              <a:rPr lang="en-US" altLang="ko-KR" sz="2000" dirty="0"/>
              <a:t> </a:t>
            </a:r>
            <a:r>
              <a:rPr lang="ko-KR" altLang="en-US" sz="2000" dirty="0"/>
              <a:t>이름은</a:t>
            </a:r>
            <a:r>
              <a:rPr lang="en-US" altLang="ko-KR" sz="2000" dirty="0"/>
              <a:t> %s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 sz="2000" dirty="0"/>
              <a:t>입니다</a:t>
            </a:r>
            <a:r>
              <a:rPr lang="en-US" altLang="ko-KR" sz="2000" dirty="0"/>
              <a:t>\n", d, </a:t>
            </a:r>
            <a:r>
              <a:rPr lang="en-US" altLang="ko-KR" sz="2000" dirty="0" err="1"/>
              <a:t>days_name</a:t>
            </a:r>
            <a:r>
              <a:rPr lang="en-US" altLang="ko-KR" sz="2000" dirty="0"/>
              <a:t>[d]); 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    }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9632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74DC4-949C-4245-9178-5058A060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Exercise: </a:t>
            </a:r>
            <a:r>
              <a:rPr lang="ko-KR" altLang="en-US" dirty="0"/>
              <a:t>오류 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23ECC-1D93-4C4B-A846-40CF210C2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코드가 오류를 가지고 있는지 먼저 분석하고 오류가 있다면 어떤 오류인지를 설명하라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2DD0C-0315-4049-AE57-BD9DD8B5CA58}"/>
              </a:ext>
            </a:extLst>
          </p:cNvPr>
          <p:cNvSpPr txBox="1"/>
          <p:nvPr/>
        </p:nvSpPr>
        <p:spPr>
          <a:xfrm>
            <a:off x="3204180" y="6308035"/>
            <a:ext cx="882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&lt;</a:t>
            </a:r>
            <a:r>
              <a:rPr lang="ko-KR" altLang="en-US" dirty="0"/>
              <a:t>쉽게 풀어 쓴 </a:t>
            </a:r>
            <a:r>
              <a:rPr lang="en-US" altLang="ko-KR" dirty="0"/>
              <a:t>C</a:t>
            </a:r>
            <a:r>
              <a:rPr lang="ko-KR" altLang="en-US" dirty="0"/>
              <a:t>언어 </a:t>
            </a:r>
            <a:r>
              <a:rPr lang="en-US" altLang="ko-KR" dirty="0"/>
              <a:t>Express </a:t>
            </a:r>
            <a:r>
              <a:rPr lang="ko-KR" altLang="en-US" dirty="0"/>
              <a:t>개정판 </a:t>
            </a:r>
            <a:r>
              <a:rPr lang="en-US" altLang="ko-KR" dirty="0"/>
              <a:t>(</a:t>
            </a:r>
            <a:r>
              <a:rPr lang="ko-KR" altLang="en-US" dirty="0" err="1"/>
              <a:t>생능출판사</a:t>
            </a:r>
            <a:r>
              <a:rPr lang="en-US" altLang="ko-KR" dirty="0"/>
              <a:t>)&gt; 13</a:t>
            </a:r>
            <a:r>
              <a:rPr lang="ko-KR" altLang="en-US" dirty="0"/>
              <a:t>장</a:t>
            </a:r>
            <a:r>
              <a:rPr lang="en-US" altLang="ko-KR" dirty="0"/>
              <a:t> </a:t>
            </a:r>
            <a:r>
              <a:rPr lang="ko-KR" altLang="en-US" dirty="0"/>
              <a:t>구조체 </a:t>
            </a:r>
            <a:r>
              <a:rPr lang="en-US" altLang="ko-KR" dirty="0"/>
              <a:t>P.559 Exercise #10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7EBC15-83BB-4B3B-82D8-B401A7D65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9016"/>
            <a:ext cx="3524172" cy="16972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5F9D4F-5B80-4378-B5B0-99712896B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903" y="2932806"/>
            <a:ext cx="3358232" cy="15919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8365A4-C31B-4CF8-8946-3F20A00AA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970" y="2896600"/>
            <a:ext cx="2972697" cy="15518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1DCECC-76E1-4BD2-BD5F-500B68FD2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7846" y="2889798"/>
            <a:ext cx="2886610" cy="15654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460529-149E-432A-AF85-0682089FF3FE}"/>
              </a:ext>
            </a:extLst>
          </p:cNvPr>
          <p:cNvSpPr txBox="1"/>
          <p:nvPr/>
        </p:nvSpPr>
        <p:spPr>
          <a:xfrm>
            <a:off x="344245" y="4707948"/>
            <a:ext cx="3199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ko-KR" altLang="en-US" dirty="0"/>
              <a:t>오류가 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구조체는 정의하였으나</a:t>
            </a:r>
            <a:endParaRPr lang="en-US" altLang="ko-KR" dirty="0"/>
          </a:p>
          <a:p>
            <a:r>
              <a:rPr lang="ko-KR" altLang="en-US" dirty="0"/>
              <a:t>구조체 변수를 선언하지 않고</a:t>
            </a:r>
            <a:endParaRPr lang="en-US" altLang="ko-KR" dirty="0"/>
          </a:p>
          <a:p>
            <a:r>
              <a:rPr lang="ko-KR" altLang="en-US" dirty="0"/>
              <a:t>구조체를 사용하고자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B1EED4-379B-451B-A5D8-0C2F72231876}"/>
              </a:ext>
            </a:extLst>
          </p:cNvPr>
          <p:cNvSpPr txBox="1"/>
          <p:nvPr/>
        </p:nvSpPr>
        <p:spPr>
          <a:xfrm>
            <a:off x="3524172" y="4707948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(b) </a:t>
            </a:r>
            <a:r>
              <a:rPr lang="ko-KR" altLang="en-US" dirty="0"/>
              <a:t>오류가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4F0789-7D9B-4EDF-8C8D-F5EA5E0761E8}"/>
              </a:ext>
            </a:extLst>
          </p:cNvPr>
          <p:cNvSpPr txBox="1"/>
          <p:nvPr/>
        </p:nvSpPr>
        <p:spPr>
          <a:xfrm>
            <a:off x="9560054" y="4707948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(d) </a:t>
            </a:r>
            <a:r>
              <a:rPr lang="ko-KR" altLang="en-US" dirty="0"/>
              <a:t>오류가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2B2867-A497-44AC-973B-7AB848AC653A}"/>
              </a:ext>
            </a:extLst>
          </p:cNvPr>
          <p:cNvSpPr txBox="1"/>
          <p:nvPr/>
        </p:nvSpPr>
        <p:spPr>
          <a:xfrm>
            <a:off x="6831212" y="4707948"/>
            <a:ext cx="2656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(c) </a:t>
            </a:r>
            <a:r>
              <a:rPr lang="ko-KR" altLang="en-US" dirty="0"/>
              <a:t>오류가 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열거형의 값은 상수인데</a:t>
            </a:r>
            <a:endParaRPr lang="en-US" altLang="ko-KR" dirty="0"/>
          </a:p>
          <a:p>
            <a:r>
              <a:rPr lang="ko-KR" altLang="en-US" dirty="0"/>
              <a:t>상수 값에 어떤 값을</a:t>
            </a:r>
            <a:endParaRPr lang="en-US" altLang="ko-KR" dirty="0"/>
          </a:p>
          <a:p>
            <a:r>
              <a:rPr lang="ko-KR" altLang="en-US" dirty="0"/>
              <a:t>대입하고자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07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3BE16-158B-47BF-8211-A642B427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HW:</a:t>
            </a:r>
            <a:r>
              <a:rPr lang="ko-KR" altLang="en-US" dirty="0"/>
              <a:t> 즐거운 숙제</a:t>
            </a:r>
            <a:r>
              <a:rPr lang="en-US" altLang="ko-KR" dirty="0"/>
              <a:t>^</a:t>
            </a:r>
            <a:r>
              <a:rPr lang="ko-KR" altLang="en-US" dirty="0"/>
              <a:t>∀</a:t>
            </a:r>
            <a:r>
              <a:rPr lang="en-US" altLang="ko-KR" dirty="0"/>
              <a:t>^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3A685-0F19-4DBA-A3C7-5EC247F2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데이터베이스의 기능을 하는 간단한 프로그램을 작성하여 보자</a:t>
            </a:r>
            <a:r>
              <a:rPr lang="en-US" altLang="ko-KR" dirty="0"/>
              <a:t>. </a:t>
            </a:r>
            <a:r>
              <a:rPr lang="ko-KR" altLang="en-US" dirty="0"/>
              <a:t>이 프로그램은 </a:t>
            </a:r>
            <a:r>
              <a:rPr lang="en-US" altLang="ko-KR" dirty="0"/>
              <a:t>mp3</a:t>
            </a:r>
            <a:r>
              <a:rPr lang="ko-KR" altLang="en-US" dirty="0"/>
              <a:t>와 같은 음악 파일을 관리한다</a:t>
            </a:r>
            <a:r>
              <a:rPr lang="en-US" altLang="ko-KR" dirty="0"/>
              <a:t>. </a:t>
            </a:r>
            <a:r>
              <a:rPr lang="ko-KR" altLang="en-US" dirty="0"/>
              <a:t>사용자는 음악 파일을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출력할 수 있으며 제목을 가지고 특정 곡을 탐색할 수 있다</a:t>
            </a:r>
            <a:r>
              <a:rPr lang="en-US" altLang="ko-KR" dirty="0"/>
              <a:t>. </a:t>
            </a:r>
            <a:r>
              <a:rPr lang="ko-KR" altLang="en-US" dirty="0"/>
              <a:t>사용자 인터페이스는 다음과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ACAC4-C211-4172-982E-759AE6DEADA6}"/>
              </a:ext>
            </a:extLst>
          </p:cNvPr>
          <p:cNvSpPr txBox="1"/>
          <p:nvPr/>
        </p:nvSpPr>
        <p:spPr>
          <a:xfrm>
            <a:off x="1245705" y="3614531"/>
            <a:ext cx="3370346" cy="307776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===============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추가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출력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검색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종료</a:t>
            </a:r>
            <a:endParaRPr lang="en-US" altLang="ko-KR" sz="1600" dirty="0"/>
          </a:p>
          <a:p>
            <a:r>
              <a:rPr lang="en-US" altLang="ko-KR" sz="1600" dirty="0"/>
              <a:t>=============</a:t>
            </a:r>
          </a:p>
          <a:p>
            <a:r>
              <a:rPr lang="ko-KR" altLang="en-US" sz="1600" dirty="0"/>
              <a:t>메뉴를 </a:t>
            </a:r>
            <a:r>
              <a:rPr lang="ko-KR" altLang="en-US" sz="1600" dirty="0" err="1"/>
              <a:t>선택하시오</a:t>
            </a:r>
            <a:r>
              <a:rPr lang="en-US" altLang="ko-KR" sz="1600" dirty="0"/>
              <a:t>: 1</a:t>
            </a:r>
          </a:p>
          <a:p>
            <a:r>
              <a:rPr lang="ko-KR" altLang="en-US" sz="1600" dirty="0"/>
              <a:t>제목</a:t>
            </a:r>
            <a:r>
              <a:rPr lang="en-US" altLang="ko-KR" sz="1600" dirty="0"/>
              <a:t>: Best Kept Secret</a:t>
            </a:r>
          </a:p>
          <a:p>
            <a:r>
              <a:rPr lang="ko-KR" altLang="en-US" sz="1600" dirty="0"/>
              <a:t>가수</a:t>
            </a:r>
            <a:r>
              <a:rPr lang="en-US" altLang="ko-KR" sz="1600" dirty="0"/>
              <a:t>: JWY &amp; SKS</a:t>
            </a:r>
          </a:p>
          <a:p>
            <a:r>
              <a:rPr lang="ko-KR" altLang="en-US" sz="1600" dirty="0"/>
              <a:t>저장된 위치</a:t>
            </a:r>
            <a:r>
              <a:rPr lang="en-US" altLang="ko-KR" sz="1600" dirty="0"/>
              <a:t>: c:\mp3\bare</a:t>
            </a:r>
          </a:p>
          <a:p>
            <a:r>
              <a:rPr lang="ko-KR" altLang="en-US" sz="1600" dirty="0"/>
              <a:t>분류</a:t>
            </a:r>
            <a:r>
              <a:rPr lang="en-US" altLang="ko-KR" sz="1600" dirty="0"/>
              <a:t>(</a:t>
            </a:r>
            <a:r>
              <a:rPr lang="ko-KR" altLang="en-US" sz="1600" dirty="0"/>
              <a:t>가요</a:t>
            </a:r>
            <a:r>
              <a:rPr lang="en-US" altLang="ko-KR" sz="1600" dirty="0"/>
              <a:t>, OST, </a:t>
            </a:r>
            <a:r>
              <a:rPr lang="ko-KR" altLang="en-US" sz="1600" dirty="0" err="1"/>
              <a:t>외국곡</a:t>
            </a:r>
            <a:r>
              <a:rPr lang="en-US" altLang="ko-KR" sz="1600" dirty="0"/>
              <a:t>, </a:t>
            </a:r>
            <a:r>
              <a:rPr lang="ko-KR" altLang="en-US" sz="1600" dirty="0"/>
              <a:t>기타</a:t>
            </a:r>
            <a:r>
              <a:rPr lang="en-US" altLang="ko-KR" sz="1600" dirty="0"/>
              <a:t>): OST</a:t>
            </a:r>
          </a:p>
          <a:p>
            <a:r>
              <a:rPr lang="en-US" altLang="ko-KR" sz="1600" dirty="0"/>
              <a:t>…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F0538B-F30D-4661-B94E-319DFB53E8B6}"/>
              </a:ext>
            </a:extLst>
          </p:cNvPr>
          <p:cNvSpPr txBox="1"/>
          <p:nvPr/>
        </p:nvSpPr>
        <p:spPr>
          <a:xfrm>
            <a:off x="4744278" y="5208108"/>
            <a:ext cx="73228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HINT:</a:t>
            </a:r>
          </a:p>
          <a:p>
            <a:r>
              <a:rPr lang="ko-KR" altLang="en-US" dirty="0">
                <a:solidFill>
                  <a:schemeClr val="accent2"/>
                </a:solidFill>
              </a:rPr>
              <a:t>음악을 구조체로 표현한다</a:t>
            </a:r>
            <a:r>
              <a:rPr lang="en-US" altLang="ko-KR" dirty="0">
                <a:solidFill>
                  <a:schemeClr val="accent2"/>
                </a:solidFill>
              </a:rPr>
              <a:t>. </a:t>
            </a:r>
            <a:r>
              <a:rPr lang="ko-KR" altLang="en-US" dirty="0">
                <a:solidFill>
                  <a:schemeClr val="accent2"/>
                </a:solidFill>
              </a:rPr>
              <a:t>전체 음악들은 구조체의 배열로 표현한다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2"/>
                </a:solidFill>
              </a:rPr>
              <a:t>현재 배열 안에 저장된 구조체의 개수를 전역변수로 나타낸다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2"/>
                </a:solidFill>
              </a:rPr>
              <a:t>각 메뉴들을 함수로 구현해보자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2"/>
                </a:solidFill>
              </a:rPr>
              <a:t>검색은 제목을 받아서 일치하는 음악 파일을 반환한다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77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BA8A-0088-434B-B08A-842DA0FA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구조체 정의의 예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C70FB-BEBD-46F9-8901-410E985C8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919" y="1775139"/>
            <a:ext cx="3959225" cy="149147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9pPr>
          </a:lstStyle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400" dirty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// x</a:t>
            </a:r>
            <a:r>
              <a:rPr lang="ko-KR" altLang="en-US" sz="1400" dirty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값과 </a:t>
            </a:r>
            <a:r>
              <a:rPr lang="en-US" altLang="ko-KR" sz="1400" dirty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ko-KR" altLang="en-US" sz="1400" dirty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값으로 이루어지는 화면의 좌표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4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point {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4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x;		</a:t>
            </a:r>
            <a:r>
              <a:rPr lang="en-US" altLang="ko-KR" sz="1400" dirty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// x </a:t>
            </a:r>
            <a:r>
              <a:rPr lang="ko-KR" altLang="en-US" sz="1400" dirty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좌표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4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y;		</a:t>
            </a:r>
            <a:r>
              <a:rPr lang="en-US" altLang="ko-KR" sz="1400" dirty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// y </a:t>
            </a:r>
            <a:r>
              <a:rPr lang="ko-KR" altLang="en-US" sz="1400" dirty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좌표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EECF2F-AF1C-4E02-B185-55CCA0DC7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919" y="3484892"/>
            <a:ext cx="3959225" cy="149147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9pPr>
          </a:lstStyle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복소수</a:t>
            </a:r>
            <a:endParaRPr lang="en-US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 complex {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double</a:t>
            </a: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 real;	</a:t>
            </a:r>
            <a:r>
              <a:rPr lang="en-US" altLang="en-US" sz="1400" dirty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실수부</a:t>
            </a:r>
            <a:endParaRPr lang="en-US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double </a:t>
            </a:r>
            <a:r>
              <a:rPr lang="en-US" altLang="en-US" sz="1400" dirty="0" err="1">
                <a:solidFill>
                  <a:srgbClr val="282828"/>
                </a:solidFill>
                <a:latin typeface="맑은 고딕" pitchFamily="50" charset="-127"/>
                <a:ea typeface="맑은 고딕" pitchFamily="50" charset="-127"/>
              </a:rPr>
              <a:t>imag</a:t>
            </a: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;	</a:t>
            </a:r>
            <a:r>
              <a:rPr lang="en-US" altLang="en-US" sz="1400" dirty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허수부</a:t>
            </a:r>
            <a:endParaRPr lang="en-US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};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4934C-D31C-4E8F-BE27-CD154D2A2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088" y="1769192"/>
            <a:ext cx="2564621" cy="195770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9pPr>
          </a:lstStyle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날짜</a:t>
            </a:r>
            <a:endParaRPr lang="en-US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 date {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 month;		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 day;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 year;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};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0CA0F-93C9-47AC-A1A1-07F93BC16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259" y="1775139"/>
            <a:ext cx="2837791" cy="187267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9pPr>
          </a:lstStyle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사각형</a:t>
            </a:r>
            <a:endParaRPr lang="en-US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1400" dirty="0" err="1">
                <a:latin typeface="맑은 고딕" pitchFamily="50" charset="-127"/>
                <a:ea typeface="맑은 고딕" pitchFamily="50" charset="-127"/>
              </a:rPr>
              <a:t>rect</a:t>
            </a: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 {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 x;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 y;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 width;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 height;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};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E09D17-0407-4480-9B11-F9436935C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259" y="3887045"/>
            <a:ext cx="2852169" cy="201622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9pPr>
          </a:lstStyle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직원</a:t>
            </a:r>
            <a:endParaRPr lang="en-US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 employee {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char</a:t>
            </a: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 name[20];	</a:t>
            </a:r>
            <a:r>
              <a:rPr lang="en-US" altLang="en-US" sz="1400" dirty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endParaRPr lang="en-US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 age;	</a:t>
            </a:r>
            <a:r>
              <a:rPr lang="en-US" altLang="en-US" sz="1400" dirty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나이</a:t>
            </a:r>
            <a:endParaRPr lang="en-US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 gender;	</a:t>
            </a:r>
            <a:r>
              <a:rPr lang="en-US" altLang="en-US" sz="1400" dirty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성별</a:t>
            </a:r>
            <a:endParaRPr lang="en-US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 salary;	</a:t>
            </a:r>
            <a:r>
              <a:rPr lang="en-US" altLang="en-US" sz="1400" dirty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월급</a:t>
            </a:r>
            <a:endParaRPr lang="en-US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};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22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F8BF-3CF8-4D1C-9CAD-299A26FF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구조체 변수 선언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0FCA6-01F7-48B1-AD1C-AAF520FF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구조체 정의와 구조체 변수 선언은 다르다!</a:t>
            </a:r>
          </a:p>
          <a:p>
            <a:r>
              <a:rPr lang="ko-KR" altLang="en-US" dirty="0">
                <a:ea typeface="맑은 고딕"/>
              </a:rPr>
              <a:t>'.'을 이용하여 구조체 멤버에 접근</a:t>
            </a:r>
          </a:p>
        </p:txBody>
      </p:sp>
      <p:pic>
        <p:nvPicPr>
          <p:cNvPr id="4" name="_x56926656" descr="EMB00000c0036d5">
            <a:extLst>
              <a:ext uri="{FF2B5EF4-FFF2-40B4-BE49-F238E27FC236}">
                <a16:creationId xmlns:a16="http://schemas.microsoft.com/office/drawing/2014/main" id="{CA125727-0559-4D70-8B29-044AE630B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08" y="2922762"/>
            <a:ext cx="4998037" cy="2386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580B22-F793-453B-80F2-70030B15C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692" y="3875910"/>
            <a:ext cx="3719503" cy="1439863"/>
          </a:xfrm>
          <a:prstGeom prst="rect">
            <a:avLst/>
          </a:prstGeom>
          <a:solidFill>
            <a:srgbClr val="CEEFFE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9pPr>
          </a:lstStyle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200" dirty="0" err="1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ko-KR" sz="1200" dirty="0">
                <a:latin typeface="Comic Sans MS" pitchFamily="66" charset="0"/>
              </a:rPr>
              <a:t> student {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200" dirty="0">
                <a:latin typeface="Comic Sans MS" pitchFamily="66" charset="0"/>
              </a:rPr>
              <a:t>		</a:t>
            </a:r>
            <a:r>
              <a:rPr lang="en-US" altLang="ko-KR" sz="12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ko-KR" sz="1200" dirty="0">
                <a:latin typeface="Comic Sans MS" pitchFamily="66" charset="0"/>
              </a:rPr>
              <a:t> number;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200" dirty="0">
                <a:latin typeface="Comic Sans MS" pitchFamily="66" charset="0"/>
              </a:rPr>
              <a:t>		</a:t>
            </a:r>
            <a:r>
              <a:rPr lang="en-US" altLang="ko-KR" sz="1200" dirty="0">
                <a:solidFill>
                  <a:srgbClr val="0000FF"/>
                </a:solidFill>
                <a:latin typeface="Comic Sans MS" pitchFamily="66" charset="0"/>
              </a:rPr>
              <a:t>char</a:t>
            </a:r>
            <a:r>
              <a:rPr lang="en-US" altLang="ko-KR" sz="1200" dirty="0">
                <a:latin typeface="Comic Sans MS" pitchFamily="66" charset="0"/>
              </a:rPr>
              <a:t> name[10];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200" dirty="0">
                <a:latin typeface="Comic Sans MS" pitchFamily="66" charset="0"/>
              </a:rPr>
              <a:t>		</a:t>
            </a:r>
            <a:r>
              <a:rPr lang="en-US" altLang="ko-KR" sz="1200" dirty="0">
                <a:solidFill>
                  <a:srgbClr val="0000FF"/>
                </a:solidFill>
                <a:latin typeface="Comic Sans MS" pitchFamily="66" charset="0"/>
              </a:rPr>
              <a:t>double</a:t>
            </a:r>
            <a:r>
              <a:rPr lang="en-US" altLang="ko-KR" sz="1200" dirty="0">
                <a:latin typeface="Comic Sans MS" pitchFamily="66" charset="0"/>
              </a:rPr>
              <a:t> height;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200" dirty="0">
                <a:latin typeface="Comic Sans MS" pitchFamily="66" charset="0"/>
              </a:rPr>
              <a:t>};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200" dirty="0" err="1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ko-KR" sz="1200" dirty="0">
                <a:latin typeface="Comic Sans MS" pitchFamily="66" charset="0"/>
              </a:rPr>
              <a:t> student s1 = { 24, </a:t>
            </a:r>
            <a:r>
              <a:rPr lang="en-US" altLang="ko-KR" sz="1200" dirty="0">
                <a:solidFill>
                  <a:srgbClr val="800000"/>
                </a:solidFill>
                <a:latin typeface="Comic Sans MS" pitchFamily="66" charset="0"/>
              </a:rPr>
              <a:t>"Kim"</a:t>
            </a:r>
            <a:r>
              <a:rPr lang="en-US" altLang="ko-KR" sz="1200" dirty="0">
                <a:latin typeface="Comic Sans MS" pitchFamily="66" charset="0"/>
              </a:rPr>
              <a:t>, 178.9 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42239-9445-4255-A560-C97403234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059" y="5575226"/>
            <a:ext cx="7777162" cy="9366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9pPr>
          </a:lstStyle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s1.number = 26;		//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정수 멤버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strcpy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(s1.name, </a:t>
            </a:r>
            <a:r>
              <a:rPr lang="en-US" altLang="ko-KR" sz="1400" dirty="0">
                <a:solidFill>
                  <a:srgbClr val="800000"/>
                </a:solidFill>
                <a:latin typeface="맑은 고딕" pitchFamily="50" charset="-127"/>
                <a:ea typeface="맑은 고딕" pitchFamily="50" charset="-127"/>
              </a:rPr>
              <a:t>"Kim"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);	//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문자열 멤버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s1.height = 183.2;		//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실수 멤버</a:t>
            </a:r>
          </a:p>
        </p:txBody>
      </p:sp>
    </p:spTree>
    <p:extLst>
      <p:ext uri="{BB962C8B-B14F-4D97-AF65-F5344CB8AC3E}">
        <p14:creationId xmlns:p14="http://schemas.microsoft.com/office/powerpoint/2010/main" val="414067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8887-BDCB-4AF2-B2B9-75D67411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예제 - 학생 정보 대입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355EC9-FAED-403D-A539-D3FB8E6E9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dirty="0"/>
              <a:t>  [ </a:t>
            </a:r>
            <a:r>
              <a:rPr lang="ko-KR" altLang="en-US" dirty="0"/>
              <a:t>학습 목표 </a:t>
            </a:r>
            <a:r>
              <a:rPr lang="en-US" altLang="ko-KR" dirty="0"/>
              <a:t>]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dirty="0"/>
              <a:t>구조체를 사용할 수 있다</a:t>
            </a:r>
            <a:r>
              <a:rPr lang="en-US" altLang="ko-KR" dirty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dirty="0"/>
              <a:t>구조체 변수에서</a:t>
            </a:r>
            <a:r>
              <a:rPr lang="en-US" altLang="ko-KR" dirty="0"/>
              <a:t> ‘.’</a:t>
            </a:r>
            <a:r>
              <a:rPr lang="ko-KR" altLang="en-US" dirty="0"/>
              <a:t>을 이용하여</a:t>
            </a:r>
            <a:r>
              <a:rPr lang="en-US" altLang="ko-KR" dirty="0"/>
              <a:t> </a:t>
            </a:r>
            <a:r>
              <a:rPr lang="ko-KR" altLang="en-US" dirty="0"/>
              <a:t>멤버에 접근할 수 있다</a:t>
            </a:r>
            <a:r>
              <a:rPr lang="en-US" altLang="ko-KR" dirty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dirty="0"/>
              <a:t>구조체 변수의 멤버를</a:t>
            </a:r>
            <a:r>
              <a:rPr lang="en-US" altLang="ko-KR" dirty="0"/>
              <a:t> </a:t>
            </a:r>
            <a:r>
              <a:rPr lang="ko-KR" altLang="en-US" dirty="0"/>
              <a:t>설정할 수 있다</a:t>
            </a:r>
            <a:r>
              <a:rPr lang="en-US" altLang="ko-KR" dirty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ko-KR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ko-K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89B7C3-5807-4E6F-AD18-0C591162221A}"/>
              </a:ext>
            </a:extLst>
          </p:cNvPr>
          <p:cNvSpPr txBox="1">
            <a:spLocks/>
          </p:cNvSpPr>
          <p:nvPr/>
        </p:nvSpPr>
        <p:spPr>
          <a:xfrm>
            <a:off x="6708913" y="365125"/>
            <a:ext cx="5072269" cy="62874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#include 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#include &lt;</a:t>
            </a:r>
            <a:r>
              <a:rPr lang="en-US" altLang="ko-KR" sz="1800" dirty="0" err="1"/>
              <a:t>stdlib.h</a:t>
            </a:r>
            <a:r>
              <a:rPr lang="en-US" altLang="ko-KR" sz="1800" dirty="0"/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struct student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    int number;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    char name[10];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    double height;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};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int main(void)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    struct student s;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    </a:t>
            </a:r>
            <a:r>
              <a:rPr lang="en-US" altLang="ko-KR" sz="1800" dirty="0" err="1"/>
              <a:t>s.number</a:t>
            </a:r>
            <a:r>
              <a:rPr lang="en-US" altLang="ko-KR" sz="1800" dirty="0"/>
              <a:t> = 20070001;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    </a:t>
            </a:r>
            <a:r>
              <a:rPr lang="en-US" altLang="ko-KR" sz="1800" dirty="0" err="1"/>
              <a:t>strcpy</a:t>
            </a:r>
            <a:r>
              <a:rPr lang="en-US" altLang="ko-KR" sz="1800" dirty="0"/>
              <a:t>(s.name,"</a:t>
            </a:r>
            <a:r>
              <a:rPr lang="ko-KR" altLang="en-US" sz="1800" dirty="0"/>
              <a:t>홍길동</a:t>
            </a:r>
            <a:r>
              <a:rPr lang="en-US" altLang="ko-KR" sz="1800" dirty="0"/>
              <a:t>");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    </a:t>
            </a:r>
            <a:r>
              <a:rPr lang="en-US" altLang="ko-KR" sz="1800" dirty="0" err="1"/>
              <a:t>s.height</a:t>
            </a:r>
            <a:r>
              <a:rPr lang="en-US" altLang="ko-KR" sz="1800" dirty="0"/>
              <a:t> = 180.2;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   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</a:t>
            </a:r>
            <a:r>
              <a:rPr lang="ko-KR" altLang="en-US" sz="1800" dirty="0"/>
              <a:t>학번</a:t>
            </a:r>
            <a:r>
              <a:rPr lang="en-US" altLang="ko-KR" sz="1800" dirty="0"/>
              <a:t>: %d\n", </a:t>
            </a:r>
            <a:r>
              <a:rPr lang="en-US" altLang="ko-KR" sz="1800" dirty="0" err="1"/>
              <a:t>s.number</a:t>
            </a:r>
            <a:r>
              <a:rPr lang="en-US" altLang="ko-KR" sz="1800" dirty="0"/>
              <a:t>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   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</a:t>
            </a:r>
            <a:r>
              <a:rPr lang="ko-KR" altLang="en-US" sz="1800" dirty="0"/>
              <a:t>이름</a:t>
            </a:r>
            <a:r>
              <a:rPr lang="en-US" altLang="ko-KR" sz="1800" dirty="0"/>
              <a:t>: %s\n", s.name);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   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</a:t>
            </a:r>
            <a:r>
              <a:rPr lang="ko-KR" altLang="en-US" sz="1800" dirty="0"/>
              <a:t>신장</a:t>
            </a:r>
            <a:r>
              <a:rPr lang="en-US" altLang="ko-KR" sz="1800" dirty="0"/>
              <a:t>: %f\n", </a:t>
            </a:r>
            <a:r>
              <a:rPr lang="en-US" altLang="ko-KR" sz="1800" dirty="0" err="1"/>
              <a:t>s.height</a:t>
            </a:r>
            <a:r>
              <a:rPr lang="en-US" altLang="ko-KR" sz="1800" dirty="0"/>
              <a:t>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    return 0;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926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8887-BDCB-4AF2-B2B9-75D67411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예제 - 학생 정보 입력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593308-ED12-416C-AFB8-9FC762D4D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8086" cy="435133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dirty="0"/>
              <a:t>  [ </a:t>
            </a:r>
            <a:r>
              <a:rPr lang="ko-KR" altLang="en-US" dirty="0"/>
              <a:t>학습 목표 </a:t>
            </a:r>
            <a:r>
              <a:rPr lang="en-US" altLang="ko-KR" dirty="0"/>
              <a:t>]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dirty="0"/>
              <a:t>구조체 변수의 멤버에</a:t>
            </a:r>
            <a:r>
              <a:rPr lang="en-US" altLang="ko-KR" dirty="0"/>
              <a:t> </a:t>
            </a:r>
            <a:r>
              <a:rPr lang="ko-KR" altLang="en-US" dirty="0"/>
              <a:t>표준입력으로 입력 받은 값을</a:t>
            </a:r>
            <a:r>
              <a:rPr lang="en-US" altLang="ko-KR" dirty="0"/>
              <a:t> </a:t>
            </a:r>
            <a:r>
              <a:rPr lang="ko-KR" altLang="en-US" dirty="0"/>
              <a:t>저장할 수 있다</a:t>
            </a:r>
            <a:r>
              <a:rPr lang="en-US" altLang="ko-KR" dirty="0"/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// stdin(</a:t>
            </a:r>
            <a:r>
              <a:rPr lang="ko-KR" altLang="en-US" sz="2000" dirty="0">
                <a:solidFill>
                  <a:srgbClr val="00B050"/>
                </a:solidFill>
              </a:rPr>
              <a:t>표준입력</a:t>
            </a:r>
            <a:r>
              <a:rPr lang="en-US" altLang="ko-KR" sz="2000" dirty="0">
                <a:solidFill>
                  <a:srgbClr val="00B050"/>
                </a:solidFill>
              </a:rPr>
              <a:t>): </a:t>
            </a:r>
            <a:r>
              <a:rPr lang="ko-KR" altLang="en-US" sz="2000" dirty="0">
                <a:solidFill>
                  <a:srgbClr val="00B050"/>
                </a:solidFill>
              </a:rPr>
              <a:t>별도의 조작이 없었다면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// keyboard </a:t>
            </a:r>
            <a:r>
              <a:rPr lang="ko-KR" altLang="en-US" sz="2000" dirty="0">
                <a:solidFill>
                  <a:srgbClr val="00B050"/>
                </a:solidFill>
              </a:rPr>
              <a:t>입력에 해당한다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여담으로 </a:t>
            </a:r>
            <a:r>
              <a:rPr lang="en-US" altLang="ko-KR" sz="2000" dirty="0" err="1">
                <a:solidFill>
                  <a:srgbClr val="00B050"/>
                </a:solidFill>
              </a:rPr>
              <a:t>stdout</a:t>
            </a:r>
            <a:r>
              <a:rPr lang="en-US" altLang="ko-KR" sz="2000" dirty="0">
                <a:solidFill>
                  <a:srgbClr val="00B050"/>
                </a:solidFill>
              </a:rPr>
              <a:t>(</a:t>
            </a:r>
            <a:r>
              <a:rPr lang="ko-KR" altLang="en-US" sz="2000" dirty="0">
                <a:solidFill>
                  <a:srgbClr val="00B050"/>
                </a:solidFill>
              </a:rPr>
              <a:t>표준출력</a:t>
            </a:r>
            <a:r>
              <a:rPr lang="en-US" altLang="ko-KR" sz="2000" dirty="0">
                <a:solidFill>
                  <a:srgbClr val="00B050"/>
                </a:solidFill>
              </a:rPr>
              <a:t>): default</a:t>
            </a:r>
            <a:r>
              <a:rPr lang="ko-KR" altLang="en-US" sz="2000" dirty="0">
                <a:solidFill>
                  <a:srgbClr val="00B050"/>
                </a:solidFill>
              </a:rPr>
              <a:t>는 모니터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// stderr(</a:t>
            </a:r>
            <a:r>
              <a:rPr lang="ko-KR" altLang="en-US" sz="2000" dirty="0" err="1">
                <a:solidFill>
                  <a:srgbClr val="00B050"/>
                </a:solidFill>
              </a:rPr>
              <a:t>표준에러</a:t>
            </a:r>
            <a:r>
              <a:rPr lang="en-US" altLang="ko-KR" sz="2000" dirty="0">
                <a:solidFill>
                  <a:srgbClr val="00B050"/>
                </a:solidFill>
              </a:rPr>
              <a:t>): </a:t>
            </a:r>
            <a:r>
              <a:rPr lang="ko-KR" altLang="en-US" sz="2000" dirty="0">
                <a:solidFill>
                  <a:srgbClr val="00B050"/>
                </a:solidFill>
              </a:rPr>
              <a:t>비정상 종료 시 출력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ko-KR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ko-KR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ko-KR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76408A-C941-4FA7-957B-F4BAD356E784}"/>
              </a:ext>
            </a:extLst>
          </p:cNvPr>
          <p:cNvSpPr txBox="1">
            <a:spLocks/>
          </p:cNvSpPr>
          <p:nvPr/>
        </p:nvSpPr>
        <p:spPr>
          <a:xfrm>
            <a:off x="6652591" y="311423"/>
            <a:ext cx="5218041" cy="63139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600" dirty="0"/>
              <a:t>#include 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600" dirty="0"/>
              <a:t>struct student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600" dirty="0"/>
              <a:t>    int number;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600" dirty="0"/>
              <a:t>    char name[10];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600" dirty="0"/>
              <a:t>    double height;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600" dirty="0"/>
              <a:t>};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600" dirty="0"/>
              <a:t>int main(void)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600" dirty="0"/>
              <a:t>    struct student s;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342900" indent="-34290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600" dirty="0"/>
              <a:t>    </a:t>
            </a:r>
            <a:r>
              <a:rPr lang="en-US" sz="1600" dirty="0" err="1"/>
              <a:t>printf</a:t>
            </a:r>
            <a:r>
              <a:rPr lang="en-US" sz="1600" dirty="0"/>
              <a:t>("</a:t>
            </a:r>
            <a:r>
              <a:rPr lang="en-US" sz="1600" dirty="0" err="1"/>
              <a:t>학번을</a:t>
            </a:r>
            <a:r>
              <a:rPr lang="en-US" sz="1600" dirty="0"/>
              <a:t> </a:t>
            </a:r>
            <a:r>
              <a:rPr lang="en-US" sz="1600" dirty="0" err="1"/>
              <a:t>입력하시오</a:t>
            </a:r>
            <a:r>
              <a:rPr lang="en-US" sz="1600" dirty="0"/>
              <a:t>: ");</a:t>
            </a:r>
          </a:p>
          <a:p>
            <a:pPr marL="342900" indent="-34290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600" dirty="0"/>
              <a:t>    </a:t>
            </a:r>
            <a:r>
              <a:rPr lang="en-US" sz="1600" dirty="0" err="1"/>
              <a:t>scanf</a:t>
            </a:r>
            <a:r>
              <a:rPr lang="en-US" sz="1600" dirty="0"/>
              <a:t>("%d", &amp;</a:t>
            </a:r>
            <a:r>
              <a:rPr lang="en-US" sz="1600" dirty="0" err="1"/>
              <a:t>s.number</a:t>
            </a:r>
            <a:r>
              <a:rPr lang="en-US" sz="1600" dirty="0"/>
              <a:t>);</a:t>
            </a:r>
          </a:p>
          <a:p>
            <a:pPr marL="342900" indent="-34290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600" dirty="0"/>
              <a:t>    </a:t>
            </a:r>
            <a:r>
              <a:rPr lang="en-US" sz="1600" dirty="0" err="1"/>
              <a:t>printf</a:t>
            </a:r>
            <a:r>
              <a:rPr lang="en-US" sz="1600" dirty="0"/>
              <a:t>("</a:t>
            </a:r>
            <a:r>
              <a:rPr lang="en-US" sz="1600" dirty="0" err="1"/>
              <a:t>이름을</a:t>
            </a:r>
            <a:r>
              <a:rPr lang="en-US" sz="1600" dirty="0"/>
              <a:t> </a:t>
            </a:r>
            <a:r>
              <a:rPr lang="en-US" sz="1600" dirty="0" err="1"/>
              <a:t>입력하시오</a:t>
            </a:r>
            <a:r>
              <a:rPr lang="en-US" sz="1600" dirty="0"/>
              <a:t>: ");</a:t>
            </a:r>
          </a:p>
          <a:p>
            <a:pPr marL="342900" indent="-34290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600" dirty="0"/>
              <a:t>    </a:t>
            </a:r>
            <a:r>
              <a:rPr lang="en-US" sz="1600" dirty="0" err="1"/>
              <a:t>scanf</a:t>
            </a:r>
            <a:r>
              <a:rPr lang="en-US" sz="1600" dirty="0"/>
              <a:t>("%s", s.name);</a:t>
            </a:r>
          </a:p>
          <a:p>
            <a:pPr marL="342900" indent="-34290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600" dirty="0"/>
              <a:t>    </a:t>
            </a:r>
            <a:r>
              <a:rPr lang="en-US" sz="1600" dirty="0" err="1"/>
              <a:t>printf</a:t>
            </a:r>
            <a:r>
              <a:rPr lang="en-US" sz="1600" dirty="0"/>
              <a:t>("</a:t>
            </a:r>
            <a:r>
              <a:rPr lang="en-US" sz="1600" dirty="0" err="1"/>
              <a:t>신장을</a:t>
            </a:r>
            <a:r>
              <a:rPr lang="en-US" sz="1600" dirty="0"/>
              <a:t> </a:t>
            </a:r>
            <a:r>
              <a:rPr lang="en-US" sz="1600" dirty="0" err="1"/>
              <a:t>입력하시오</a:t>
            </a:r>
            <a:r>
              <a:rPr lang="en-US" sz="1600" dirty="0"/>
              <a:t>(</a:t>
            </a:r>
            <a:r>
              <a:rPr lang="en-US" sz="1600" dirty="0" err="1"/>
              <a:t>실수</a:t>
            </a:r>
            <a:r>
              <a:rPr lang="en-US" sz="1600" dirty="0"/>
              <a:t>): ");</a:t>
            </a:r>
          </a:p>
          <a:p>
            <a:pPr marL="342900" indent="-34290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600" dirty="0"/>
              <a:t>    </a:t>
            </a:r>
            <a:r>
              <a:rPr lang="en-US" sz="1600" dirty="0" err="1"/>
              <a:t>scanf</a:t>
            </a:r>
            <a:r>
              <a:rPr lang="en-US" sz="1600" dirty="0"/>
              <a:t>("%</a:t>
            </a:r>
            <a:r>
              <a:rPr lang="en-US" sz="1600" dirty="0" err="1"/>
              <a:t>lf</a:t>
            </a:r>
            <a:r>
              <a:rPr lang="en-US" sz="1600" dirty="0"/>
              <a:t>", &amp;</a:t>
            </a:r>
            <a:r>
              <a:rPr lang="en-US" sz="1600" dirty="0" err="1"/>
              <a:t>s.height</a:t>
            </a:r>
            <a:r>
              <a:rPr lang="en-US" sz="1600" dirty="0"/>
              <a:t>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600" dirty="0"/>
              <a:t>   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</a:t>
            </a:r>
            <a:r>
              <a:rPr lang="ko-KR" altLang="en-US" sz="1600" dirty="0"/>
              <a:t>학번</a:t>
            </a:r>
            <a:r>
              <a:rPr lang="en-US" altLang="ko-KR" sz="1600" dirty="0"/>
              <a:t>: %d\n", </a:t>
            </a:r>
            <a:r>
              <a:rPr lang="en-US" altLang="ko-KR" sz="1600" dirty="0" err="1"/>
              <a:t>s.number</a:t>
            </a:r>
            <a:r>
              <a:rPr lang="en-US" altLang="ko-KR" sz="1600" dirty="0"/>
              <a:t>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600" dirty="0"/>
              <a:t>   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</a:t>
            </a:r>
            <a:r>
              <a:rPr lang="ko-KR" altLang="en-US" sz="1600" dirty="0"/>
              <a:t>이름</a:t>
            </a:r>
            <a:r>
              <a:rPr lang="en-US" altLang="ko-KR" sz="1600" dirty="0"/>
              <a:t>: %s\n", s.name);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600" dirty="0"/>
              <a:t>   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</a:t>
            </a:r>
            <a:r>
              <a:rPr lang="ko-KR" altLang="en-US" sz="1600" dirty="0"/>
              <a:t>신장</a:t>
            </a:r>
            <a:r>
              <a:rPr lang="en-US" altLang="ko-KR" sz="1600" dirty="0"/>
              <a:t>: %f\n", </a:t>
            </a:r>
            <a:r>
              <a:rPr lang="en-US" altLang="ko-KR" sz="1600" dirty="0" err="1"/>
              <a:t>s.height</a:t>
            </a:r>
            <a:r>
              <a:rPr lang="en-US" altLang="ko-KR" sz="1600" dirty="0"/>
              <a:t>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600" dirty="0"/>
              <a:t>    return 0;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711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AB58-484F-4B99-AB96-8C54AC67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예제 - 구조체 배열 입력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8A8D5D-9031-48A8-B345-2D0644EA8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4486" cy="435133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dirty="0"/>
              <a:t>  [ </a:t>
            </a:r>
            <a:r>
              <a:rPr lang="ko-KR" altLang="en-US" dirty="0"/>
              <a:t>학습 목표 </a:t>
            </a:r>
            <a:r>
              <a:rPr lang="en-US" altLang="ko-KR" dirty="0"/>
              <a:t>]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dirty="0"/>
              <a:t>struct</a:t>
            </a:r>
            <a:r>
              <a:rPr lang="ko-KR" altLang="en-US" dirty="0"/>
              <a:t>변수를 원소로 하는</a:t>
            </a:r>
            <a:r>
              <a:rPr lang="en-US" altLang="ko-KR" dirty="0"/>
              <a:t> </a:t>
            </a:r>
            <a:r>
              <a:rPr lang="ko-KR" altLang="en-US" dirty="0"/>
              <a:t>배열을 만들 수 있다</a:t>
            </a:r>
            <a:r>
              <a:rPr lang="en-US" altLang="ko-KR" dirty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ko-KR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ko-KR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ko-KR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AE4C24-C6EC-4BE3-ACAC-F0DA50CE0BBD}"/>
              </a:ext>
            </a:extLst>
          </p:cNvPr>
          <p:cNvSpPr txBox="1">
            <a:spLocks/>
          </p:cNvSpPr>
          <p:nvPr/>
        </p:nvSpPr>
        <p:spPr>
          <a:xfrm>
            <a:off x="7159487" y="236865"/>
            <a:ext cx="4807226" cy="64157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#include 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#define SIZE 3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struct student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int number;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char name[20];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double height;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}; 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int main(void)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struct student list[SIZE];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int 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for(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SIZE;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   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학번을</a:t>
            </a:r>
            <a:r>
              <a:rPr lang="en-US" altLang="ko-KR" sz="1400" dirty="0"/>
              <a:t> </a:t>
            </a:r>
            <a:r>
              <a:rPr lang="ko-KR" altLang="en-US" sz="1400" dirty="0" err="1"/>
              <a:t>입력하시오</a:t>
            </a:r>
            <a:r>
              <a:rPr lang="en-US" altLang="ko-KR" sz="1400" dirty="0"/>
              <a:t>: ");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    </a:t>
            </a:r>
            <a:r>
              <a:rPr lang="en-US" altLang="ko-KR" sz="1400" dirty="0" err="1"/>
              <a:t>scanf</a:t>
            </a:r>
            <a:r>
              <a:rPr lang="en-US" altLang="ko-KR" sz="1400" dirty="0"/>
              <a:t>("%d", &amp;list[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].number);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   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이름을</a:t>
            </a:r>
            <a:r>
              <a:rPr lang="en-US" altLang="ko-KR" sz="1400" dirty="0"/>
              <a:t> </a:t>
            </a:r>
            <a:r>
              <a:rPr lang="ko-KR" altLang="en-US" sz="1400" dirty="0" err="1"/>
              <a:t>입력하시오</a:t>
            </a:r>
            <a:r>
              <a:rPr lang="en-US" altLang="ko-KR" sz="1400" dirty="0"/>
              <a:t>: ");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    </a:t>
            </a:r>
            <a:r>
              <a:rPr lang="en-US" altLang="ko-KR" sz="1400" dirty="0" err="1"/>
              <a:t>scanf</a:t>
            </a:r>
            <a:r>
              <a:rPr lang="en-US" altLang="ko-KR" sz="1400" dirty="0"/>
              <a:t>("%s", list[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].name);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   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신장을</a:t>
            </a:r>
            <a:r>
              <a:rPr lang="en-US" altLang="ko-KR" sz="1400" dirty="0"/>
              <a:t> </a:t>
            </a:r>
            <a:r>
              <a:rPr lang="ko-KR" altLang="en-US" sz="1400" dirty="0" err="1"/>
              <a:t>입력하시오</a:t>
            </a:r>
            <a:r>
              <a:rPr lang="en-US" altLang="ko-KR" sz="1400" dirty="0"/>
              <a:t>(</a:t>
            </a:r>
            <a:r>
              <a:rPr lang="ko-KR" altLang="en-US" sz="1400" dirty="0"/>
              <a:t>실수</a:t>
            </a:r>
            <a:r>
              <a:rPr lang="en-US" altLang="ko-KR" sz="1400" dirty="0"/>
              <a:t>): ");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    </a:t>
            </a:r>
            <a:r>
              <a:rPr lang="en-US" altLang="ko-KR" sz="1400" dirty="0" err="1"/>
              <a:t>scanf</a:t>
            </a:r>
            <a:r>
              <a:rPr lang="en-US" altLang="ko-KR" sz="1400" dirty="0"/>
              <a:t>("%</a:t>
            </a:r>
            <a:r>
              <a:rPr lang="en-US" altLang="ko-KR" sz="1400" dirty="0" err="1"/>
              <a:t>lf</a:t>
            </a:r>
            <a:r>
              <a:rPr lang="en-US" altLang="ko-KR" sz="1400" dirty="0"/>
              <a:t>", &amp;list[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].height);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for(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 SIZE;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   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학번</a:t>
            </a:r>
            <a:r>
              <a:rPr lang="en-US" altLang="ko-KR" sz="1400" dirty="0"/>
              <a:t>: %d, </a:t>
            </a:r>
            <a:r>
              <a:rPr lang="ko-KR" altLang="en-US" sz="1400" dirty="0"/>
              <a:t>이름</a:t>
            </a:r>
            <a:r>
              <a:rPr lang="en-US" altLang="ko-KR" sz="1400" dirty="0"/>
              <a:t>: %s,  </a:t>
            </a:r>
            <a:r>
              <a:rPr lang="ko-KR" altLang="en-US" sz="1400" dirty="0"/>
              <a:t>신장</a:t>
            </a:r>
            <a:r>
              <a:rPr lang="en-US" altLang="ko-KR" sz="1400" dirty="0"/>
              <a:t>: %f\n", list[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].number, list[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].name, list[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].height);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    return 0;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400" dirty="0"/>
              <a:t>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873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A1DBE-EACD-4FBA-BBBD-A73E8CC2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구조체 변수의 대입과 비교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CA8F4-3815-4A26-B731-263458A1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구조체 변수끼리의 대입과 비교 불가</a:t>
            </a:r>
            <a:endParaRPr lang="ko-KR" altLang="en-US">
              <a:ea typeface="맑은 고딕" panose="020B0503020000020004" pitchFamily="34" charset="-127"/>
            </a:endParaRPr>
          </a:p>
          <a:p>
            <a:r>
              <a:rPr lang="ko-KR" altLang="en-US">
                <a:ea typeface="맑은 고딕"/>
              </a:rPr>
              <a:t>각각의 구조체 멤버끼리 대입/비교 해야 한다!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  구조체 변수 대입 시 값이 아닌 주소 대입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  구조체 변수 비교 시 값이 같아도 주소가 달라 다르다고 취급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3981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04ED-7B92-487E-9B6C-1CB58548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구조체를 멤버로 갖는 구조체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0032-6C54-491A-AE0B-8F5C019B6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ex...</a:t>
            </a:r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F14BAA-490B-4140-9BD5-2801E6D57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108" y="2349336"/>
            <a:ext cx="7777162" cy="12969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9pPr>
          </a:lstStyle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 date {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400" dirty="0">
                <a:solidFill>
                  <a:srgbClr val="0099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9900"/>
                </a:solidFill>
                <a:latin typeface="맑은 고딕" pitchFamily="50" charset="-127"/>
                <a:ea typeface="맑은 고딕" pitchFamily="50" charset="-127"/>
              </a:rPr>
              <a:t>구조체 선언</a:t>
            </a:r>
            <a:endParaRPr lang="en-US" altLang="en-US" sz="1400" dirty="0">
              <a:solidFill>
                <a:srgbClr val="0099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 year;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 month;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 day;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};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AACB9F-84BA-4118-9073-7F15AE0DB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108" y="4209911"/>
            <a:ext cx="7777162" cy="17827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9pPr>
          </a:lstStyle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 student {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400" dirty="0">
                <a:solidFill>
                  <a:srgbClr val="0099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9900"/>
                </a:solidFill>
                <a:latin typeface="맑은 고딕" pitchFamily="50" charset="-127"/>
                <a:ea typeface="맑은 고딕" pitchFamily="50" charset="-127"/>
              </a:rPr>
              <a:t>구조체 선언</a:t>
            </a:r>
            <a:endParaRPr lang="en-US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en-US" sz="14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 number;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en-US" sz="14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char</a:t>
            </a: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 name[10];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en-US" sz="1400" u="sng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en-US" sz="14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date dob;     // </a:t>
            </a:r>
            <a:r>
              <a:rPr lang="ko-KR" altLang="en-US" sz="14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구조체 안에 구조체 포함</a:t>
            </a:r>
            <a:endParaRPr lang="en-US" altLang="en-US" sz="1400" u="sng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en-US" sz="14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double</a:t>
            </a: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 height;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	student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en-US" sz="1400" dirty="0">
                <a:latin typeface="맑은 고딕" pitchFamily="50" charset="-127"/>
                <a:ea typeface="맑은 고딕" pitchFamily="50" charset="-127"/>
              </a:rPr>
              <a:t> s1;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400" dirty="0">
                <a:solidFill>
                  <a:srgbClr val="0099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9900"/>
                </a:solidFill>
                <a:latin typeface="맑은 고딕" pitchFamily="50" charset="-127"/>
                <a:ea typeface="맑은 고딕" pitchFamily="50" charset="-127"/>
              </a:rPr>
              <a:t>구조체 변수 선언</a:t>
            </a:r>
            <a:endParaRPr lang="en-US" altLang="en-US" sz="1400" dirty="0">
              <a:solidFill>
                <a:srgbClr val="0099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꺾인 연결선 8">
            <a:extLst>
              <a:ext uri="{FF2B5EF4-FFF2-40B4-BE49-F238E27FC236}">
                <a16:creationId xmlns:a16="http://schemas.microsoft.com/office/drawing/2014/main" id="{D9AB1BEB-5B91-45F3-AF15-A4206DAFCB01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1072335" y="3586602"/>
            <a:ext cx="2137588" cy="960044"/>
          </a:xfrm>
          <a:prstGeom prst="bentConnector4">
            <a:avLst>
              <a:gd name="adj1" fmla="val 75"/>
              <a:gd name="adj2" fmla="val 123811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7540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1061</Words>
  <Application>Microsoft Office PowerPoint</Application>
  <PresentationFormat>와이드스크린</PresentationFormat>
  <Paragraphs>457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Comic Sans MS</vt:lpstr>
      <vt:lpstr>Symbol</vt:lpstr>
      <vt:lpstr>Office 테마</vt:lpstr>
      <vt:lpstr>KCA2019 ☆여름방학특강☆</vt:lpstr>
      <vt:lpstr>구조체 (struct)</vt:lpstr>
      <vt:lpstr>구조체 정의의 예</vt:lpstr>
      <vt:lpstr>구조체 변수 선언</vt:lpstr>
      <vt:lpstr>예제 - 학생 정보 대입</vt:lpstr>
      <vt:lpstr>예제 - 학생 정보 입력</vt:lpstr>
      <vt:lpstr>예제 - 구조체 배열 입력</vt:lpstr>
      <vt:lpstr>구조체 변수의 대입과 비교</vt:lpstr>
      <vt:lpstr>구조체를 멤버로 갖는 구조체</vt:lpstr>
      <vt:lpstr>예제 - 구조체를 멤버로 갖는 구조체</vt:lpstr>
      <vt:lpstr>구조체와 포인터</vt:lpstr>
      <vt:lpstr>예제 - 포인터를 이용한 구조체 참조</vt:lpstr>
      <vt:lpstr>예제 - 포인터를 멤버로 가지는 구조체</vt:lpstr>
      <vt:lpstr>예제 - 자기참조구조체</vt:lpstr>
      <vt:lpstr>구조체와 함수</vt:lpstr>
      <vt:lpstr>typedef</vt:lpstr>
      <vt:lpstr>예제 - 좌표 계산</vt:lpstr>
      <vt:lpstr>QUIZ: 구현해보자☆</vt:lpstr>
      <vt:lpstr>공용체 (union)</vt:lpstr>
      <vt:lpstr>예제 - IP 주소</vt:lpstr>
      <vt:lpstr>열거형 (enum)</vt:lpstr>
      <vt:lpstr>열겨형의 예</vt:lpstr>
      <vt:lpstr>예제 - 요일 열거</vt:lpstr>
      <vt:lpstr>Exercise: 오류 찾기</vt:lpstr>
      <vt:lpstr>HW: 즐거운 숙제^∀^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Peter</cp:lastModifiedBy>
  <cp:revision>434</cp:revision>
  <dcterms:created xsi:type="dcterms:W3CDTF">2012-07-30T17:18:39Z</dcterms:created>
  <dcterms:modified xsi:type="dcterms:W3CDTF">2019-07-04T07:14:09Z</dcterms:modified>
</cp:coreProperties>
</file>