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ko-KR" sz="60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25BEC20-02A0-4585-AD08-D2B0823FE6C2}" type="datetime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7/21/2019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E09C66D-E984-4580-A2C7-402DA12F86A2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마스터 텍스트 스타일을 편집하려면 클릭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두 번째 수준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세 번째 수준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네 번째 수준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다섯 번째 수준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5AE0966-814D-47A3-9E7D-589D58EA9F50}" type="datetime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7/21/2019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218D196-A765-46F5-BDFA-D17C752F4717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마스터 텍스트 스타일을 편집하려면 클릭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두 번째 수준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세 번째 수준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네 번째 수준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다섯 번째 수준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마스터 텍스트 스타일을 편집하려면 클릭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두 번째 수준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세 번째 수준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네 번째 수준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다섯 번째 수준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B175E60-0ABA-4416-8053-2B7D526FFA4B}" type="datetime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7/21/2019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E23F5B2-5CE5-4FF0-8CDA-C4FC7CEB9030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1279" TargetMode="External"/><Relationship Id="rId2" Type="http://schemas.openxmlformats.org/officeDocument/2006/relationships/hyperlink" Target="https://www.acmicpc.net/problem/1927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ko-KR" sz="6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KCA2019</a:t>
            </a:r>
            <a:r>
              <a:t/>
            </a:r>
            <a:br/>
            <a:r>
              <a:rPr lang="ko-KR" sz="6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☆여름방학특강☆</a:t>
            </a:r>
            <a:endParaRPr lang="ko-KR" sz="6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7차시 - Priority Queue, Heap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By. Peter J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51840" y="6420960"/>
            <a:ext cx="1214568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B050"/>
                </a:solidFill>
                <a:latin typeface="맑은 고딕"/>
                <a:ea typeface="맑은 고딕"/>
              </a:rPr>
              <a:t>// 건국대학교 컴퓨터공학과 진현욱 교수님, 최윤정 교수님, 김강일 교수님의 수업자료를 참고하였음을 밝힙니다.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 dirty="0">
                <a:solidFill>
                  <a:srgbClr val="000000"/>
                </a:solidFill>
                <a:latin typeface="맑은 고딕"/>
              </a:rPr>
              <a:t>Heap (</a:t>
            </a:r>
            <a:r>
              <a:rPr lang="ko-KR" sz="4400" b="0" strike="noStrike" spc="-1" dirty="0" err="1">
                <a:solidFill>
                  <a:srgbClr val="000000"/>
                </a:solidFill>
                <a:latin typeface="맑은 고딕"/>
              </a:rPr>
              <a:t>히프</a:t>
            </a:r>
            <a:r>
              <a:rPr lang="ko-KR" sz="4400" b="0" strike="noStrike" spc="-1" dirty="0">
                <a:solidFill>
                  <a:srgbClr val="000000"/>
                </a:solidFill>
                <a:latin typeface="맑은 고딕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Shape 2"/>
              <p:cNvSpPr txBox="1"/>
              <p:nvPr/>
            </p:nvSpPr>
            <p:spPr>
              <a:xfrm>
                <a:off x="838080" y="1825560"/>
                <a:ext cx="10515240" cy="43509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228600" indent="-22824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ko-KR" altLang="ko-KR" sz="2800" spc="-1" dirty="0">
                    <a:solidFill>
                      <a:srgbClr val="000000"/>
                    </a:solidFill>
                    <a:latin typeface="맑은 고딕"/>
                  </a:rPr>
                  <a:t>n개의 node를 가진 </a:t>
                </a:r>
                <a:r>
                  <a:rPr lang="ko-KR" altLang="ko-KR" sz="2800" spc="-1" dirty="0" err="1">
                    <a:solidFill>
                      <a:srgbClr val="000000"/>
                    </a:solidFill>
                    <a:latin typeface="맑은 고딕"/>
                  </a:rPr>
                  <a:t>히프의</a:t>
                </a:r>
                <a:r>
                  <a:rPr lang="ko-KR" altLang="ko-KR" sz="2800" spc="-1" dirty="0">
                    <a:solidFill>
                      <a:srgbClr val="000000"/>
                    </a:solidFill>
                    <a:latin typeface="맑은 고딕"/>
                  </a:rPr>
                  <a:t> 높이: O( log n )</a:t>
                </a:r>
              </a:p>
              <a:p>
                <a:pPr>
                  <a:lnSpc>
                    <a:spcPct val="90000"/>
                  </a:lnSpc>
                  <a:spcBef>
                    <a:spcPts val="1001"/>
                  </a:spcBef>
                </a:pPr>
                <a:r>
                  <a:rPr lang="ko-KR" altLang="ko-KR" sz="2000" spc="-1" dirty="0">
                    <a:solidFill>
                      <a:srgbClr val="00B050"/>
                    </a:solidFill>
                    <a:latin typeface="맑은 고딕"/>
                  </a:rPr>
                  <a:t>  // 완전 이진 </a:t>
                </a:r>
                <a:r>
                  <a:rPr lang="ko-KR" altLang="ko-KR" sz="2000" spc="-1" dirty="0" err="1">
                    <a:solidFill>
                      <a:srgbClr val="00B050"/>
                    </a:solidFill>
                    <a:latin typeface="맑은 고딕"/>
                  </a:rPr>
                  <a:t>트리이기에</a:t>
                </a:r>
                <a:r>
                  <a:rPr lang="ko-KR" altLang="ko-KR" sz="2000" spc="-1" dirty="0">
                    <a:solidFill>
                      <a:srgbClr val="00B050"/>
                    </a:solidFill>
                    <a:latin typeface="맑은 고딕"/>
                  </a:rPr>
                  <a:t> 위에서부터 채워져 있으니 깊이와 높이 계산 용이</a:t>
                </a:r>
                <a:endParaRPr lang="ko-KR" altLang="ko-KR" sz="2000" spc="-1" dirty="0">
                  <a:solidFill>
                    <a:srgbClr val="000000"/>
                  </a:solidFill>
                  <a:latin typeface="맑은 고딕"/>
                </a:endParaRPr>
              </a:p>
              <a:p>
                <a:pPr marL="228600" indent="-22824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ko-KR" altLang="ko-KR" sz="2800" spc="-1" dirty="0">
                    <a:solidFill>
                      <a:srgbClr val="000000"/>
                    </a:solidFill>
                    <a:latin typeface="맑은 고딕"/>
                  </a:rPr>
                  <a:t>마지막 level을 제외하고는 i번째 level에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spc="-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800" i="1" spc="-1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sz="2800" i="1" spc="-1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ko-KR" altLang="ko-KR" sz="2800" spc="-1" dirty="0">
                    <a:solidFill>
                      <a:srgbClr val="000000"/>
                    </a:solidFill>
                    <a:latin typeface="맑은 고딕"/>
                  </a:rPr>
                  <a:t>개의 node 존재</a:t>
                </a:r>
              </a:p>
              <a:p>
                <a:pPr>
                  <a:lnSpc>
                    <a:spcPct val="90000"/>
                  </a:lnSpc>
                  <a:spcBef>
                    <a:spcPts val="1001"/>
                  </a:spcBef>
                </a:pPr>
                <a:r>
                  <a:rPr lang="ko-KR" altLang="ko-KR" sz="2000" spc="-1" dirty="0">
                    <a:solidFill>
                      <a:srgbClr val="00B050"/>
                    </a:solidFill>
                    <a:latin typeface="맑은 고딕"/>
                  </a:rPr>
                  <a:t> // 이것도 완전 이진 </a:t>
                </a:r>
                <a:r>
                  <a:rPr lang="ko-KR" altLang="ko-KR" sz="2000" spc="-1" dirty="0" err="1">
                    <a:solidFill>
                      <a:srgbClr val="00B050"/>
                    </a:solidFill>
                    <a:latin typeface="맑은 고딕"/>
                  </a:rPr>
                  <a:t>트리이기에</a:t>
                </a:r>
                <a:r>
                  <a:rPr lang="ko-KR" altLang="ko-KR" sz="2000" spc="-1" dirty="0">
                    <a:solidFill>
                      <a:srgbClr val="00B050"/>
                    </a:solidFill>
                    <a:latin typeface="맑은 고딕"/>
                  </a:rPr>
                  <a:t> 갖는 특성</a:t>
                </a:r>
                <a:endParaRPr lang="ko-KR" altLang="ko-KR" sz="2000" spc="-1" dirty="0">
                  <a:solidFill>
                    <a:srgbClr val="000000"/>
                  </a:solidFill>
                  <a:latin typeface="맑은 고딕"/>
                </a:endParaRPr>
              </a:p>
              <a:p>
                <a:pPr>
                  <a:lnSpc>
                    <a:spcPct val="90000"/>
                  </a:lnSpc>
                  <a:spcBef>
                    <a:spcPts val="1001"/>
                  </a:spcBef>
                </a:pPr>
                <a:endParaRPr lang="ko-KR" altLang="ko-KR" sz="2000" spc="-1" dirty="0">
                  <a:solidFill>
                    <a:srgbClr val="000000"/>
                  </a:solidFill>
                  <a:latin typeface="맑은 고딕"/>
                </a:endParaRPr>
              </a:p>
            </p:txBody>
          </p:sp>
        </mc:Choice>
        <mc:Fallback>
          <p:sp>
            <p:nvSpPr>
              <p:cNvPr id="152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80" y="1825560"/>
                <a:ext cx="10515240" cy="4350960"/>
              </a:xfrm>
              <a:prstGeom prst="rect">
                <a:avLst/>
              </a:prstGeom>
              <a:blipFill rotWithShape="1">
                <a:blip r:embed="rId2"/>
                <a:stretch>
                  <a:fillRect l="-986" t="-26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/>
          <p:nvPr/>
        </p:nvPicPr>
        <p:blipFill>
          <a:blip r:embed="rId3"/>
          <a:stretch/>
        </p:blipFill>
        <p:spPr>
          <a:xfrm>
            <a:off x="3538440" y="4001400"/>
            <a:ext cx="5114880" cy="28040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15615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히프의 구현 방법 - 배열</a:t>
            </a:r>
          </a:p>
        </p:txBody>
      </p:sp>
      <p:sp>
        <p:nvSpPr>
          <p:cNvPr id="158" name="TextShape 2"/>
          <p:cNvSpPr txBox="1"/>
          <p:nvPr/>
        </p:nvSpPr>
        <p:spPr>
          <a:xfrm>
            <a:off x="838080" y="1825560"/>
            <a:ext cx="106113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완전 이진 트리이므로 각 node에 순서대로 번호를 붙일 수 있다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root에서부터 순차적으로 1번부터 시작하는 index 부여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index==0는 사용하지 않는다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부모노드, 자식노드 찾기 용이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ko-KR" sz="2000" b="0" strike="noStrike" spc="-1">
                <a:solidFill>
                  <a:srgbClr val="00B050"/>
                </a:solidFill>
                <a:latin typeface="맑은 고딕"/>
              </a:rPr>
              <a:t>  // 6차시에서도 배웠지만 다시 짚고 넘어가면</a:t>
            </a:r>
            <a:endParaRPr lang="ko-KR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ko-KR" sz="2000" b="0" strike="noStrike" spc="-1">
                <a:solidFill>
                  <a:srgbClr val="00B050"/>
                </a:solidFill>
                <a:latin typeface="맑은 고딕"/>
              </a:rPr>
              <a:t>  // 왼쪽 자식 index = ( 부모 index ) * 2</a:t>
            </a:r>
            <a:endParaRPr lang="ko-KR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ko-KR" sz="2000" b="0" strike="noStrike" spc="-1">
                <a:solidFill>
                  <a:srgbClr val="00B050"/>
                </a:solidFill>
                <a:latin typeface="맑은 고딕"/>
              </a:rPr>
              <a:t>  // 오른쪽 자식 index = ( 부모 index ) * 2 + 1</a:t>
            </a:r>
            <a:endParaRPr lang="ko-KR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ko-KR" sz="2000" b="0" strike="noStrike" spc="-1">
                <a:solidFill>
                  <a:srgbClr val="00B050"/>
                </a:solidFill>
                <a:latin typeface="맑은 고딕"/>
              </a:rPr>
              <a:t>  // 부모 index = ( 자식 index ) / 2</a:t>
            </a:r>
            <a:endParaRPr lang="ko-KR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ko-KR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59" name="Picture 2"/>
          <p:cNvPicPr/>
          <p:nvPr/>
        </p:nvPicPr>
        <p:blipFill>
          <a:blip r:embed="rId2"/>
          <a:stretch/>
        </p:blipFill>
        <p:spPr>
          <a:xfrm>
            <a:off x="7795440" y="2978280"/>
            <a:ext cx="3558240" cy="319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히프의 삽입 연산</a:t>
            </a:r>
          </a:p>
        </p:txBody>
      </p:sp>
      <p:sp>
        <p:nvSpPr>
          <p:cNvPr id="16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새로운 node는 일단 맨 마지막에 삽입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삽입 후 부모노드들과 비교하여 교환함으로써 히프 성질 만족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ko-KR" sz="2000" b="0" strike="noStrike" spc="-1">
                <a:solidFill>
                  <a:srgbClr val="00B050"/>
                </a:solidFill>
                <a:latin typeface="맑은 고딕"/>
              </a:rPr>
              <a:t>  // 이 작업을 upheap라고 한다</a:t>
            </a:r>
            <a:endParaRPr lang="ko-KR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upheap: 삽입된 node에서 root까지의 경로에 있는 node들의 key값을 삽입된 node의 key값과 비교하여, 삽입된 node의 key값이 그 부모노드의 key값보다 작거나 같을 때까지 교환하여 히프의 성질 복원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upheap 연산의 복잡도: O( log n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히프의 삽입 연산</a:t>
            </a:r>
          </a:p>
        </p:txBody>
      </p:sp>
      <p:pic>
        <p:nvPicPr>
          <p:cNvPr id="163" name="Picture 2"/>
          <p:cNvPicPr/>
          <p:nvPr/>
        </p:nvPicPr>
        <p:blipFill>
          <a:blip r:embed="rId2"/>
          <a:stretch/>
        </p:blipFill>
        <p:spPr>
          <a:xfrm>
            <a:off x="838080" y="1746360"/>
            <a:ext cx="3377160" cy="1816560"/>
          </a:xfrm>
          <a:prstGeom prst="rect">
            <a:avLst/>
          </a:prstGeom>
          <a:ln>
            <a:noFill/>
          </a:ln>
        </p:spPr>
      </p:pic>
      <p:pic>
        <p:nvPicPr>
          <p:cNvPr id="164" name="Picture 4"/>
          <p:cNvPicPr/>
          <p:nvPr/>
        </p:nvPicPr>
        <p:blipFill>
          <a:blip r:embed="rId3"/>
          <a:stretch/>
        </p:blipFill>
        <p:spPr>
          <a:xfrm>
            <a:off x="5099400" y="1690560"/>
            <a:ext cx="6254280" cy="1682280"/>
          </a:xfrm>
          <a:prstGeom prst="rect">
            <a:avLst/>
          </a:prstGeom>
          <a:ln>
            <a:noFill/>
          </a:ln>
        </p:spPr>
      </p:pic>
      <p:pic>
        <p:nvPicPr>
          <p:cNvPr id="165" name="Picture 6"/>
          <p:cNvPicPr/>
          <p:nvPr/>
        </p:nvPicPr>
        <p:blipFill>
          <a:blip r:embed="rId4"/>
          <a:stretch/>
        </p:blipFill>
        <p:spPr>
          <a:xfrm>
            <a:off x="838080" y="3875760"/>
            <a:ext cx="6229800" cy="1645560"/>
          </a:xfrm>
          <a:prstGeom prst="rect">
            <a:avLst/>
          </a:prstGeom>
          <a:ln>
            <a:noFill/>
          </a:ln>
        </p:spPr>
      </p:pic>
      <p:sp>
        <p:nvSpPr>
          <p:cNvPr id="166" name="CustomShape 2"/>
          <p:cNvSpPr/>
          <p:nvPr/>
        </p:nvSpPr>
        <p:spPr>
          <a:xfrm>
            <a:off x="7251120" y="3429000"/>
            <a:ext cx="4703760" cy="3178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insert_max_heap(A, key) ​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heap_size ← heap_size + 1; ​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i ← heap_size; ​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A[i] ← key; ​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while i ≠ 1 and A[i] &gt; A[PARENT(i)] do ​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    A[i] ↔ A[PARENT]; ​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    i ← PARENT(i); ​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히프의 삽입 연산을 구현해보자☆</a:t>
            </a:r>
          </a:p>
        </p:txBody>
      </p:sp>
      <p:sp>
        <p:nvSpPr>
          <p:cNvPr id="168" name="TextShape 2"/>
          <p:cNvSpPr txBox="1"/>
          <p:nvPr/>
        </p:nvSpPr>
        <p:spPr>
          <a:xfrm>
            <a:off x="6172200" y="1825560"/>
            <a:ext cx="5621760" cy="435096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void insert_max_heap(HeapType *h, element item) ​ {​</a:t>
            </a:r>
          </a:p>
          <a:p>
            <a:pPr>
              <a:lnSpc>
                <a:spcPct val="120000"/>
              </a:lnSpc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    int i; ​</a:t>
            </a:r>
          </a:p>
          <a:p>
            <a:pPr>
              <a:lnSpc>
                <a:spcPct val="120000"/>
              </a:lnSpc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    i = ++(h-&gt;heap_size); ​</a:t>
            </a:r>
          </a:p>
          <a:p>
            <a:pPr>
              <a:lnSpc>
                <a:spcPct val="120000"/>
              </a:lnSpc>
            </a:pPr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20000"/>
              </a:lnSpc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    </a:t>
            </a:r>
            <a:r>
              <a:rPr lang="ko-KR" sz="2800" b="0" strike="noStrike" spc="-1">
                <a:solidFill>
                  <a:srgbClr val="00B050"/>
                </a:solidFill>
                <a:latin typeface="맑은 고딕"/>
              </a:rPr>
              <a:t>//  트리를 거슬러 올라가면서</a:t>
            </a:r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20000"/>
              </a:lnSpc>
            </a:pPr>
            <a:r>
              <a:rPr lang="ko-KR" sz="2800" b="0" strike="noStrike" spc="-1">
                <a:solidFill>
                  <a:srgbClr val="00B050"/>
                </a:solidFill>
                <a:latin typeface="맑은 고딕"/>
              </a:rPr>
              <a:t>    // 부모 노드와 비교하는 과정​</a:t>
            </a:r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20000"/>
              </a:lnSpc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    while((i != 1) &amp;&amp; (item.key &gt; h-&gt;heap[i/2].key)) {​</a:t>
            </a:r>
          </a:p>
          <a:p>
            <a:pPr>
              <a:lnSpc>
                <a:spcPct val="120000"/>
              </a:lnSpc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        h-&gt;heap[i] = h-&gt;heap[i/2]; ​</a:t>
            </a:r>
          </a:p>
          <a:p>
            <a:pPr>
              <a:lnSpc>
                <a:spcPct val="120000"/>
              </a:lnSpc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        i /= 2; ​</a:t>
            </a:r>
          </a:p>
          <a:p>
            <a:pPr>
              <a:lnSpc>
                <a:spcPct val="120000"/>
              </a:lnSpc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    }​</a:t>
            </a:r>
          </a:p>
          <a:p>
            <a:pPr>
              <a:lnSpc>
                <a:spcPct val="120000"/>
              </a:lnSpc>
            </a:pPr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20000"/>
              </a:lnSpc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    h-&gt;heap[i] = item;     </a:t>
            </a:r>
            <a:r>
              <a:rPr lang="ko-KR" sz="2800" b="0" strike="noStrike" spc="-1">
                <a:solidFill>
                  <a:srgbClr val="00B050"/>
                </a:solidFill>
                <a:latin typeface="맑은 고딕"/>
              </a:rPr>
              <a:t>// 새로운 노드를 삽입​</a:t>
            </a:r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20000"/>
              </a:lnSpc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}​</a:t>
            </a:r>
          </a:p>
        </p:txBody>
      </p:sp>
      <p:sp>
        <p:nvSpPr>
          <p:cNvPr id="169" name="CustomShape 3"/>
          <p:cNvSpPr/>
          <p:nvPr/>
        </p:nvSpPr>
        <p:spPr>
          <a:xfrm>
            <a:off x="838080" y="1829160"/>
            <a:ext cx="5181120" cy="502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HeapType* h: 삽입의 대상이 될 heap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element item: 삽입할 data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50"/>
                </a:solidFill>
                <a:latin typeface="맑은 고딕"/>
              </a:rPr>
              <a:t>  // 물론 히프를 만들어야 삽입 연산을 할 수 있습니다 핳☆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50"/>
                </a:solidFill>
                <a:latin typeface="맑은 고딕"/>
              </a:rPr>
              <a:t>  /* 히프 구조체에 필요한 멤버 변수들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50"/>
                </a:solidFill>
                <a:latin typeface="맑은 고딕"/>
              </a:rPr>
              <a:t>     element heap[MAX];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50"/>
                </a:solidFill>
                <a:latin typeface="맑은 고딕"/>
              </a:rPr>
              <a:t>     int heap_size;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50"/>
                </a:solidFill>
                <a:latin typeface="맑은 고딕"/>
              </a:rPr>
              <a:t>  */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50"/>
                </a:solidFill>
                <a:latin typeface="맑은 고딕"/>
              </a:rPr>
              <a:t>  // 이번 실습에서는 6주차에 말했듯 이 함수만 구현하면 되도록 코드를 준비했습니다.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히프의 삭제 연산</a:t>
            </a:r>
          </a:p>
        </p:txBody>
      </p:sp>
      <p:sp>
        <p:nvSpPr>
          <p:cNvPr id="17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가장 큰 key값을 가진 node 삭제 및 반환 → root node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root node 삭제 후 마지막 node를 root로 이동시킨 후, 단말 노드까지의 경로 상의 node들과 비교, 교환하여 히프의 성질 만족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ko-KR" sz="2000" b="0" strike="noStrike" spc="-1">
                <a:solidFill>
                  <a:srgbClr val="00B050"/>
                </a:solidFill>
                <a:latin typeface="맑은 고딕"/>
              </a:rPr>
              <a:t>// 이 작업을 downheap라고 한다</a:t>
            </a:r>
            <a:endParaRPr lang="ko-KR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downheap: root node에서 단말 노드까지의 경로에 있는 node들의 key값을 root로 이동한 node의 key값과 비교하여 root로 이동한 node의 key값이 그 자식노드의 key값보다 크거나 같을 때까지 교환하여 히프의 성질 복원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downheap 연산의 복잡도: O( log n )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히프의 삭제 연산</a:t>
            </a:r>
          </a:p>
        </p:txBody>
      </p:sp>
      <p:sp>
        <p:nvSpPr>
          <p:cNvPr id="173" name="TextShape 2"/>
          <p:cNvSpPr txBox="1"/>
          <p:nvPr/>
        </p:nvSpPr>
        <p:spPr>
          <a:xfrm>
            <a:off x="6095700" y="2003400"/>
            <a:ext cx="5760900" cy="435096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</a:rPr>
              <a:t>delete_max_heap(A)​</a:t>
            </a:r>
          </a:p>
          <a:p>
            <a:pPr>
              <a:lnSpc>
                <a:spcPct val="120000"/>
              </a:lnSpc>
            </a:pPr>
            <a:endParaRPr lang="ko-KR" sz="28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20000"/>
              </a:lnSpc>
            </a:pP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</a:rPr>
              <a:t>item ← A[1];​</a:t>
            </a:r>
          </a:p>
          <a:p>
            <a:pPr>
              <a:lnSpc>
                <a:spcPct val="120000"/>
              </a:lnSpc>
            </a:pP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</a:rPr>
              <a:t>A[1] ← A[heap_size];​</a:t>
            </a:r>
          </a:p>
          <a:p>
            <a:pPr>
              <a:lnSpc>
                <a:spcPct val="120000"/>
              </a:lnSpc>
            </a:pP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</a:rPr>
              <a:t>heap_size←heap_size-1;​</a:t>
            </a:r>
          </a:p>
          <a:p>
            <a:pPr>
              <a:lnSpc>
                <a:spcPct val="120000"/>
              </a:lnSpc>
            </a:pP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</a:rPr>
              <a:t>i ← 2;​</a:t>
            </a:r>
          </a:p>
          <a:p>
            <a:pPr>
              <a:lnSpc>
                <a:spcPct val="120000"/>
              </a:lnSpc>
            </a:pP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</a:rPr>
              <a:t>while i ≤ heap_size do​</a:t>
            </a:r>
          </a:p>
          <a:p>
            <a:pPr>
              <a:lnSpc>
                <a:spcPct val="120000"/>
              </a:lnSpc>
            </a:pPr>
            <a:r>
              <a:rPr lang="en-US" altLang="ko-KR" sz="2800" b="0" strike="noStrike" spc="-1" dirty="0" smtClean="0">
                <a:solidFill>
                  <a:srgbClr val="000000"/>
                </a:solidFill>
                <a:latin typeface="맑은 고딕"/>
              </a:rPr>
              <a:t>    </a:t>
            </a:r>
            <a:r>
              <a:rPr lang="ko-KR" sz="2800" b="0" strike="noStrike" spc="-1" dirty="0" smtClean="0">
                <a:solidFill>
                  <a:srgbClr val="000000"/>
                </a:solidFill>
                <a:latin typeface="맑은 고딕"/>
              </a:rPr>
              <a:t>if </a:t>
            </a: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</a:rPr>
              <a:t>i &lt; heap_size and A[LEFT(i)] &gt; A[RIGHT(i)]​</a:t>
            </a:r>
          </a:p>
          <a:p>
            <a:pPr>
              <a:lnSpc>
                <a:spcPct val="120000"/>
              </a:lnSpc>
            </a:pP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</a:rPr>
              <a:t>    </a:t>
            </a:r>
            <a:r>
              <a:rPr lang="en-US" altLang="ko-KR" sz="2800" b="0" strike="noStrike" spc="-1" dirty="0" smtClean="0">
                <a:solidFill>
                  <a:srgbClr val="000000"/>
                </a:solidFill>
                <a:latin typeface="맑은 고딕"/>
              </a:rPr>
              <a:t>    </a:t>
            </a:r>
            <a:r>
              <a:rPr lang="ko-KR" sz="2800" b="0" strike="noStrike" spc="-1" dirty="0" smtClean="0">
                <a:solidFill>
                  <a:srgbClr val="000000"/>
                </a:solidFill>
                <a:latin typeface="맑은 고딕"/>
              </a:rPr>
              <a:t>then </a:t>
            </a: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</a:rPr>
              <a:t>largest ← LEFT(i);​</a:t>
            </a:r>
          </a:p>
          <a:p>
            <a:pPr>
              <a:lnSpc>
                <a:spcPct val="120000"/>
              </a:lnSpc>
            </a:pP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</a:rPr>
              <a:t>    else largest ← RIGHT(i);​</a:t>
            </a:r>
          </a:p>
          <a:p>
            <a:pPr>
              <a:lnSpc>
                <a:spcPct val="120000"/>
              </a:lnSpc>
            </a:pP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</a:rPr>
              <a:t>    if A[PARENT(largest)] &gt; A[largest] ​</a:t>
            </a:r>
          </a:p>
          <a:p>
            <a:pPr>
              <a:lnSpc>
                <a:spcPct val="120000"/>
              </a:lnSpc>
            </a:pP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</a:rPr>
              <a:t>    </a:t>
            </a:r>
            <a:r>
              <a:rPr lang="en-US" altLang="ko-KR" sz="2800" b="0" strike="noStrike" spc="-1" dirty="0" smtClean="0">
                <a:solidFill>
                  <a:srgbClr val="000000"/>
                </a:solidFill>
                <a:latin typeface="맑은 고딕"/>
              </a:rPr>
              <a:t>    </a:t>
            </a:r>
            <a:r>
              <a:rPr lang="ko-KR" sz="2800" b="0" strike="noStrike" spc="-1" dirty="0" smtClean="0">
                <a:solidFill>
                  <a:srgbClr val="000000"/>
                </a:solidFill>
                <a:latin typeface="맑은 고딕"/>
              </a:rPr>
              <a:t>then </a:t>
            </a: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</a:rPr>
              <a:t>break;​</a:t>
            </a:r>
          </a:p>
          <a:p>
            <a:pPr>
              <a:lnSpc>
                <a:spcPct val="120000"/>
              </a:lnSpc>
            </a:pP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</a:rPr>
              <a:t>    A[PARENT(largest)] ↔ A[largest];​</a:t>
            </a:r>
          </a:p>
          <a:p>
            <a:pPr>
              <a:lnSpc>
                <a:spcPct val="120000"/>
              </a:lnSpc>
            </a:pP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</a:rPr>
              <a:t>    i ← CHILD(largest);​</a:t>
            </a:r>
          </a:p>
          <a:p>
            <a:pPr>
              <a:lnSpc>
                <a:spcPct val="120000"/>
              </a:lnSpc>
            </a:pP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</a:rPr>
              <a:t>return item;​</a:t>
            </a:r>
          </a:p>
        </p:txBody>
      </p:sp>
      <p:pic>
        <p:nvPicPr>
          <p:cNvPr id="174" name="Picture 2"/>
          <p:cNvPicPr/>
          <p:nvPr/>
        </p:nvPicPr>
        <p:blipFill>
          <a:blip r:embed="rId2"/>
          <a:stretch/>
        </p:blipFill>
        <p:spPr>
          <a:xfrm>
            <a:off x="1335240" y="2003400"/>
            <a:ext cx="3714480" cy="1171080"/>
          </a:xfrm>
          <a:prstGeom prst="rect">
            <a:avLst/>
          </a:prstGeom>
          <a:ln>
            <a:noFill/>
          </a:ln>
        </p:spPr>
      </p:pic>
      <p:pic>
        <p:nvPicPr>
          <p:cNvPr id="175" name="Picture 3"/>
          <p:cNvPicPr/>
          <p:nvPr/>
        </p:nvPicPr>
        <p:blipFill>
          <a:blip r:embed="rId3"/>
          <a:stretch/>
        </p:blipFill>
        <p:spPr>
          <a:xfrm>
            <a:off x="1411560" y="3621960"/>
            <a:ext cx="3762000" cy="1114200"/>
          </a:xfrm>
          <a:prstGeom prst="rect">
            <a:avLst/>
          </a:prstGeom>
          <a:ln>
            <a:noFill/>
          </a:ln>
        </p:spPr>
      </p:pic>
      <p:pic>
        <p:nvPicPr>
          <p:cNvPr id="176" name="Picture 4"/>
          <p:cNvPicPr/>
          <p:nvPr/>
        </p:nvPicPr>
        <p:blipFill>
          <a:blip r:embed="rId4"/>
          <a:stretch/>
        </p:blipFill>
        <p:spPr>
          <a:xfrm>
            <a:off x="1335240" y="5154480"/>
            <a:ext cx="3838320" cy="1085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히프의 삭제 연산을 구현해보자☆</a:t>
            </a:r>
          </a:p>
        </p:txBody>
      </p:sp>
      <p:sp>
        <p:nvSpPr>
          <p:cNvPr id="178" name="TextShape 2"/>
          <p:cNvSpPr txBox="1"/>
          <p:nvPr/>
        </p:nvSpPr>
        <p:spPr>
          <a:xfrm>
            <a:off x="5393520" y="1652760"/>
            <a:ext cx="6440040" cy="483984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sz="1300" b="0" strike="noStrike" spc="-1">
                <a:solidFill>
                  <a:srgbClr val="000000"/>
                </a:solidFill>
                <a:latin typeface="맑은 고딕"/>
              </a:rPr>
              <a:t>element delete_max_heap(HeapType *h) ​{ ​</a:t>
            </a:r>
          </a:p>
          <a:p>
            <a:pPr>
              <a:lnSpc>
                <a:spcPct val="100000"/>
              </a:lnSpc>
            </a:pPr>
            <a:r>
              <a:rPr lang="ko-KR" sz="1300" b="0" strike="noStrike" spc="-1">
                <a:solidFill>
                  <a:srgbClr val="000000"/>
                </a:solidFill>
                <a:latin typeface="맑은 고딕"/>
              </a:rPr>
              <a:t>    int parent, child; ​</a:t>
            </a:r>
          </a:p>
          <a:p>
            <a:pPr>
              <a:lnSpc>
                <a:spcPct val="100000"/>
              </a:lnSpc>
            </a:pPr>
            <a:r>
              <a:rPr lang="ko-KR" sz="1300" b="0" strike="noStrike" spc="-1">
                <a:solidFill>
                  <a:srgbClr val="000000"/>
                </a:solidFill>
                <a:latin typeface="맑은 고딕"/>
              </a:rPr>
              <a:t>    element item, temp;​</a:t>
            </a:r>
          </a:p>
          <a:p>
            <a:pPr>
              <a:lnSpc>
                <a:spcPct val="100000"/>
              </a:lnSpc>
            </a:pPr>
            <a:endParaRPr lang="ko-KR" sz="13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1300" b="0" strike="noStrike" spc="-1">
                <a:solidFill>
                  <a:srgbClr val="000000"/>
                </a:solidFill>
                <a:latin typeface="맑은 고딕"/>
              </a:rPr>
              <a:t>    item = h-&gt;heap[1];​</a:t>
            </a:r>
          </a:p>
          <a:p>
            <a:pPr>
              <a:lnSpc>
                <a:spcPct val="100000"/>
              </a:lnSpc>
            </a:pPr>
            <a:r>
              <a:rPr lang="ko-KR" sz="1300" b="0" strike="noStrike" spc="-1">
                <a:solidFill>
                  <a:srgbClr val="000000"/>
                </a:solidFill>
                <a:latin typeface="맑은 고딕"/>
              </a:rPr>
              <a:t>    temp = h-&gt;heap[(h-&gt;heap_size)--];​</a:t>
            </a:r>
          </a:p>
          <a:p>
            <a:pPr>
              <a:lnSpc>
                <a:spcPct val="100000"/>
              </a:lnSpc>
            </a:pPr>
            <a:r>
              <a:rPr lang="ko-KR" sz="1300" b="0" strike="noStrike" spc="-1">
                <a:solidFill>
                  <a:srgbClr val="000000"/>
                </a:solidFill>
                <a:latin typeface="맑은 고딕"/>
              </a:rPr>
              <a:t>    parent = 1;	​</a:t>
            </a:r>
          </a:p>
          <a:p>
            <a:pPr>
              <a:lnSpc>
                <a:spcPct val="100000"/>
              </a:lnSpc>
            </a:pPr>
            <a:r>
              <a:rPr lang="ko-KR" sz="1300" b="0" strike="noStrike" spc="-1">
                <a:solidFill>
                  <a:srgbClr val="000000"/>
                </a:solidFill>
                <a:latin typeface="맑은 고딕"/>
              </a:rPr>
              <a:t>    child = 2;​</a:t>
            </a:r>
          </a:p>
          <a:p>
            <a:pPr>
              <a:lnSpc>
                <a:spcPct val="100000"/>
              </a:lnSpc>
            </a:pPr>
            <a:r>
              <a:rPr lang="ko-KR" sz="1300" b="0" strike="noStrike" spc="-1">
                <a:solidFill>
                  <a:srgbClr val="000000"/>
                </a:solidFill>
                <a:latin typeface="맑은 고딕"/>
              </a:rPr>
              <a:t>    while( child &lt;= h-&gt;heap_size ) {​</a:t>
            </a:r>
          </a:p>
          <a:p>
            <a:pPr>
              <a:lnSpc>
                <a:spcPct val="100000"/>
              </a:lnSpc>
            </a:pPr>
            <a:r>
              <a:rPr lang="ko-KR" sz="1300" b="0" strike="noStrike" spc="-1">
                <a:solidFill>
                  <a:srgbClr val="000000"/>
                </a:solidFill>
                <a:latin typeface="맑은 고딕"/>
              </a:rPr>
              <a:t>        </a:t>
            </a:r>
            <a:r>
              <a:rPr lang="ko-KR" sz="1300" b="0" strike="noStrike" spc="-1">
                <a:solidFill>
                  <a:srgbClr val="00B050"/>
                </a:solidFill>
                <a:latin typeface="맑은 고딕"/>
              </a:rPr>
              <a:t>// 현재 노드의 자식노드 중 </a:t>
            </a:r>
            <a:endParaRPr lang="ko-KR" sz="13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1300" b="0" strike="noStrike" spc="-1">
                <a:solidFill>
                  <a:srgbClr val="00B050"/>
                </a:solidFill>
                <a:latin typeface="맑은 고딕"/>
              </a:rPr>
              <a:t>        // 더 작은 자식노드를 찾는다.​</a:t>
            </a:r>
            <a:endParaRPr lang="ko-KR" sz="13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1300" b="0" strike="noStrike" spc="-1">
                <a:solidFill>
                  <a:srgbClr val="000000"/>
                </a:solidFill>
                <a:latin typeface="맑은 고딕"/>
              </a:rPr>
              <a:t>        if( ( child &lt; h-&gt;heap_size ) &amp;&amp; ​(h-&gt;heap[child].key) &lt; h-&gt;heap[child+1].key)​</a:t>
            </a:r>
          </a:p>
          <a:p>
            <a:pPr>
              <a:lnSpc>
                <a:spcPct val="100000"/>
              </a:lnSpc>
            </a:pPr>
            <a:r>
              <a:rPr lang="ko-KR" sz="1300" b="0" strike="noStrike" spc="-1">
                <a:solidFill>
                  <a:srgbClr val="000000"/>
                </a:solidFill>
                <a:latin typeface="맑은 고딕"/>
              </a:rPr>
              <a:t>            child++;​</a:t>
            </a:r>
          </a:p>
          <a:p>
            <a:pPr>
              <a:lnSpc>
                <a:spcPct val="100000"/>
              </a:lnSpc>
            </a:pPr>
            <a:r>
              <a:rPr lang="ko-KR" sz="1300" b="0" strike="noStrike" spc="-1">
                <a:solidFill>
                  <a:srgbClr val="000000"/>
                </a:solidFill>
                <a:latin typeface="맑은 고딕"/>
              </a:rPr>
              <a:t>        if( temp.key &gt;= h-&gt;heap[child].key ) break;​</a:t>
            </a:r>
          </a:p>
          <a:p>
            <a:pPr>
              <a:lnSpc>
                <a:spcPct val="100000"/>
              </a:lnSpc>
            </a:pPr>
            <a:r>
              <a:rPr lang="ko-KR" sz="1300" b="0" strike="noStrike" spc="-1">
                <a:solidFill>
                  <a:srgbClr val="000000"/>
                </a:solidFill>
                <a:latin typeface="맑은 고딕"/>
              </a:rPr>
              <a:t>        </a:t>
            </a:r>
            <a:r>
              <a:rPr lang="ko-KR" sz="1300" b="0" strike="noStrike" spc="-1">
                <a:solidFill>
                  <a:srgbClr val="00B050"/>
                </a:solidFill>
                <a:latin typeface="맑은 고딕"/>
              </a:rPr>
              <a:t>// 한단계 아래로 이동​</a:t>
            </a:r>
            <a:endParaRPr lang="ko-KR" sz="13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1300" b="0" strike="noStrike" spc="-1">
                <a:solidFill>
                  <a:srgbClr val="000000"/>
                </a:solidFill>
                <a:latin typeface="맑은 고딕"/>
              </a:rPr>
              <a:t>        h-&gt;heap[parent] = h-&gt;heap[child];​</a:t>
            </a:r>
          </a:p>
          <a:p>
            <a:pPr>
              <a:lnSpc>
                <a:spcPct val="100000"/>
              </a:lnSpc>
            </a:pPr>
            <a:r>
              <a:rPr lang="ko-KR" sz="1300" b="0" strike="noStrike" spc="-1">
                <a:solidFill>
                  <a:srgbClr val="000000"/>
                </a:solidFill>
                <a:latin typeface="맑은 고딕"/>
              </a:rPr>
              <a:t>        parent = child;​</a:t>
            </a:r>
          </a:p>
          <a:p>
            <a:pPr>
              <a:lnSpc>
                <a:spcPct val="100000"/>
              </a:lnSpc>
            </a:pPr>
            <a:r>
              <a:rPr lang="ko-KR" sz="1300" b="0" strike="noStrike" spc="-1">
                <a:solidFill>
                  <a:srgbClr val="000000"/>
                </a:solidFill>
                <a:latin typeface="맑은 고딕"/>
              </a:rPr>
              <a:t>        child *= 2;​</a:t>
            </a:r>
          </a:p>
          <a:p>
            <a:pPr>
              <a:lnSpc>
                <a:spcPct val="100000"/>
              </a:lnSpc>
            </a:pPr>
            <a:r>
              <a:rPr lang="ko-KR" sz="1300" b="0" strike="noStrike" spc="-1">
                <a:solidFill>
                  <a:srgbClr val="000000"/>
                </a:solidFill>
                <a:latin typeface="맑은 고딕"/>
              </a:rPr>
              <a:t>    }​</a:t>
            </a:r>
          </a:p>
          <a:p>
            <a:pPr>
              <a:lnSpc>
                <a:spcPct val="100000"/>
              </a:lnSpc>
            </a:pPr>
            <a:endParaRPr lang="ko-KR" sz="13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1300" b="0" strike="noStrike" spc="-1">
                <a:solidFill>
                  <a:srgbClr val="000000"/>
                </a:solidFill>
                <a:latin typeface="맑은 고딕"/>
              </a:rPr>
              <a:t>    h-&gt;heap[parent] = temp;​</a:t>
            </a:r>
          </a:p>
          <a:p>
            <a:pPr>
              <a:lnSpc>
                <a:spcPct val="100000"/>
              </a:lnSpc>
            </a:pPr>
            <a:r>
              <a:rPr lang="ko-KR" sz="1300" b="0" strike="noStrike" spc="-1">
                <a:solidFill>
                  <a:srgbClr val="000000"/>
                </a:solidFill>
                <a:latin typeface="맑은 고딕"/>
              </a:rPr>
              <a:t>    return item;​</a:t>
            </a:r>
          </a:p>
          <a:p>
            <a:pPr>
              <a:lnSpc>
                <a:spcPct val="100000"/>
              </a:lnSpc>
            </a:pPr>
            <a:r>
              <a:rPr lang="ko-KR" sz="1300" b="0" strike="noStrike" spc="-1">
                <a:solidFill>
                  <a:srgbClr val="000000"/>
                </a:solidFill>
                <a:latin typeface="맑은 고딕"/>
              </a:rPr>
              <a:t> }​</a:t>
            </a:r>
          </a:p>
        </p:txBody>
      </p:sp>
      <p:sp>
        <p:nvSpPr>
          <p:cNvPr id="179" name="CustomShape 3"/>
          <p:cNvSpPr/>
          <p:nvPr/>
        </p:nvSpPr>
        <p:spPr>
          <a:xfrm>
            <a:off x="838080" y="1829160"/>
            <a:ext cx="4555080" cy="435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HeapType* h: 삭제의 </a:t>
            </a:r>
            <a:endParaRPr lang="en-US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  대상이 될 heap</a:t>
            </a:r>
            <a:endParaRPr lang="en-US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B050"/>
                </a:solidFill>
                <a:latin typeface="맑은 고딕"/>
              </a:rPr>
              <a:t>  // 이것도 마찬가지로 히프를 만들어야 삭제 연산을 할 수 있지만 실습용 코드를 준비했습니다.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연습문제 - 자료구조를 구현해보자</a:t>
            </a:r>
          </a:p>
        </p:txBody>
      </p:sp>
      <p:sp>
        <p:nvSpPr>
          <p:cNvPr id="1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[백준알고리즘] 최소 힙 #1927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ko-KR" sz="2800" b="0" u="sng" strike="noStrike" spc="-1">
                <a:solidFill>
                  <a:srgbClr val="0563C1"/>
                </a:solidFill>
                <a:uFillTx/>
                <a:latin typeface="맑은 고딕"/>
                <a:hlinkClick r:id="rId2"/>
              </a:rPr>
              <a:t>https://www.acmicpc.net/problem/1927</a:t>
            </a:r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[백준알고리즘] 최대 힙 #11279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ko-KR" sz="2800" b="0" u="sng" strike="noStrike" spc="-1">
                <a:solidFill>
                  <a:srgbClr val="0563C1"/>
                </a:solidFill>
                <a:uFillTx/>
                <a:latin typeface="맑은 고딕"/>
                <a:hlinkClick r:id="rId3"/>
              </a:rPr>
              <a:t>https://www.acmicpc.net/problem/11279</a:t>
            </a:r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Priority Queue (우선순위 큐)</a:t>
            </a:r>
          </a:p>
        </p:txBody>
      </p:sp>
      <p:sp>
        <p:nvSpPr>
          <p:cNvPr id="12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우선순위가 높은 data부터 꺼내는 자료구조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최소 우선순위 큐: 값이 작은 것이 우선순위가 높은 경우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최대 우선순위 큐: 값이 큰 것이 우선순위가 높은 경우</a:t>
            </a:r>
          </a:p>
        </p:txBody>
      </p:sp>
      <p:graphicFrame>
        <p:nvGraphicFramePr>
          <p:cNvPr id="129" name="Table 3"/>
          <p:cNvGraphicFramePr/>
          <p:nvPr/>
        </p:nvGraphicFramePr>
        <p:xfrm>
          <a:off x="3371760" y="2391480"/>
          <a:ext cx="5447880" cy="1720800"/>
        </p:xfrm>
        <a:graphic>
          <a:graphicData uri="http://schemas.openxmlformats.org/drawingml/2006/table">
            <a:tbl>
              <a:tblPr/>
              <a:tblGrid>
                <a:gridCol w="1752480"/>
                <a:gridCol w="3695400"/>
              </a:tblGrid>
              <a:tr h="430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  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자료구조​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  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삭제되는 요소​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30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  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스택​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C5DB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  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가장 최근에 들어온 데이터​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0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  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큐​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C5DB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  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가장 먼저 들어온 데이터​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0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  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우선순위 큐​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C5DB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  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가장 우선순위가 높은  데이터​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0" name="CustomShape 4"/>
          <p:cNvSpPr/>
          <p:nvPr/>
        </p:nvSpPr>
        <p:spPr>
          <a:xfrm>
            <a:off x="3371760" y="2982600"/>
            <a:ext cx="12191760" cy="4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 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Priority Queue ADT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838080" y="1825560"/>
            <a:ext cx="110030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creat(): 우선순위 큐 생성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init(q): 우선순위 큐 초기화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is_empty(q): 우선순위 큐가 비었는지 검사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is_full(q): 우선순위 큐가 가득 찼는지 검사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insert(q, x): 우선순위 큐에 자료 삽입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delete(q): 우선순위 큐에서 우선순위 가장 높은 자료 삭제 및 반환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find(q): 우선순위 큐에서 우선순위 가장 높은 자료 반환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우선순위 큐 구현 방법</a:t>
            </a:r>
          </a:p>
        </p:txBody>
      </p:sp>
      <p:sp>
        <p:nvSpPr>
          <p:cNvPr id="13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배열을 이용한 우선순위 큐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3790080" y="2154960"/>
            <a:ext cx="4611240" cy="2329920"/>
          </a:xfrm>
          <a:prstGeom prst="rect">
            <a:avLst/>
          </a:prstGeom>
          <a:ln>
            <a:noFill/>
          </a:ln>
        </p:spPr>
      </p:pic>
      <p:graphicFrame>
        <p:nvGraphicFramePr>
          <p:cNvPr id="136" name="Table 3"/>
          <p:cNvGraphicFramePr/>
          <p:nvPr/>
        </p:nvGraphicFramePr>
        <p:xfrm>
          <a:off x="1343160" y="4740120"/>
          <a:ext cx="9505440" cy="1571400"/>
        </p:xfrm>
        <a:graphic>
          <a:graphicData uri="http://schemas.openxmlformats.org/drawingml/2006/table">
            <a:tbl>
              <a:tblPr/>
              <a:tblGrid>
                <a:gridCol w="2526840"/>
                <a:gridCol w="1535400"/>
                <a:gridCol w="1554840"/>
                <a:gridCol w="3888360"/>
              </a:tblGrid>
              <a:tr h="523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굴림"/>
                        </a:rPr>
                        <a:t>표현   방법​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굴림"/>
                        </a:rPr>
                        <a:t>삽    입​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굴림"/>
                        </a:rPr>
                        <a:t>삭    제​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비    고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8D8D8"/>
                    </a:solidFill>
                  </a:tcPr>
                </a:tc>
              </a:tr>
              <a:tr h="523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굴림"/>
                        </a:rPr>
                        <a:t>순서 없는 배열​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O( 1 )​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O( n )​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삭제 시 우선순위 고려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3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굴림"/>
                        </a:rPr>
                        <a:t>정렬된 배열​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O( n )​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O( 1 )​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삽입 시 우선순위 고려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우선순위 큐 구현 방법</a:t>
            </a:r>
          </a:p>
        </p:txBody>
      </p:sp>
      <p:sp>
        <p:nvSpPr>
          <p:cNvPr id="13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연결리스트를 이용한 우선순위 큐</a:t>
            </a:r>
          </a:p>
        </p:txBody>
      </p:sp>
      <p:pic>
        <p:nvPicPr>
          <p:cNvPr id="139" name="Picture 4"/>
          <p:cNvPicPr/>
          <p:nvPr/>
        </p:nvPicPr>
        <p:blipFill>
          <a:blip r:embed="rId2"/>
          <a:stretch/>
        </p:blipFill>
        <p:spPr>
          <a:xfrm>
            <a:off x="1806120" y="3101040"/>
            <a:ext cx="8579520" cy="1152720"/>
          </a:xfrm>
          <a:prstGeom prst="rect">
            <a:avLst/>
          </a:prstGeom>
          <a:ln>
            <a:noFill/>
          </a:ln>
        </p:spPr>
      </p:pic>
      <p:graphicFrame>
        <p:nvGraphicFramePr>
          <p:cNvPr id="140" name="Table 3"/>
          <p:cNvGraphicFramePr/>
          <p:nvPr/>
        </p:nvGraphicFramePr>
        <p:xfrm>
          <a:off x="1343160" y="4740120"/>
          <a:ext cx="9505440" cy="1571400"/>
        </p:xfrm>
        <a:graphic>
          <a:graphicData uri="http://schemas.openxmlformats.org/drawingml/2006/table">
            <a:tbl>
              <a:tblPr/>
              <a:tblGrid>
                <a:gridCol w="2526840"/>
                <a:gridCol w="1535400"/>
                <a:gridCol w="1554840"/>
                <a:gridCol w="3888360"/>
              </a:tblGrid>
              <a:tr h="523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굴림"/>
                        </a:rPr>
                        <a:t>표현   방법​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굴림"/>
                        </a:rPr>
                        <a:t>삽    입​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굴림"/>
                        </a:rPr>
                        <a:t>삭    제​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비    고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8D8D8"/>
                    </a:solidFill>
                  </a:tcPr>
                </a:tc>
              </a:tr>
              <a:tr h="523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굴림"/>
                        </a:rPr>
                        <a:t>순서 없는 연결 리스트​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O( 1 )​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O( n )​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삭제 시 우선순위 고려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3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굴림"/>
                        </a:rPr>
                        <a:t>정렬된 연결 리스트​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O( n )​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O( 1 )​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삽입 시 우선순위 고려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우선순위 큐 구현 방법</a:t>
            </a:r>
          </a:p>
        </p:txBody>
      </p:sp>
      <p:sp>
        <p:nvSpPr>
          <p:cNvPr id="1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아무튼 넣고 빼고 하는 거 합쳐서 O( n )</a:t>
            </a:r>
          </a:p>
        </p:txBody>
      </p:sp>
      <p:graphicFrame>
        <p:nvGraphicFramePr>
          <p:cNvPr id="143" name="Table 3"/>
          <p:cNvGraphicFramePr/>
          <p:nvPr/>
        </p:nvGraphicFramePr>
        <p:xfrm>
          <a:off x="1343160" y="1825560"/>
          <a:ext cx="9505440" cy="2619000"/>
        </p:xfrm>
        <a:graphic>
          <a:graphicData uri="http://schemas.openxmlformats.org/drawingml/2006/table">
            <a:tbl>
              <a:tblPr/>
              <a:tblGrid>
                <a:gridCol w="2526840"/>
                <a:gridCol w="1535400"/>
                <a:gridCol w="1554840"/>
                <a:gridCol w="3888360"/>
              </a:tblGrid>
              <a:tr h="523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굴림"/>
                        </a:rPr>
                        <a:t>표현   방법​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굴림"/>
                        </a:rPr>
                        <a:t>삽    입​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굴림"/>
                        </a:rPr>
                        <a:t>삭    제​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비    고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8D8D8"/>
                    </a:solidFill>
                  </a:tcPr>
                </a:tc>
              </a:tr>
              <a:tr h="523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굴림"/>
                        </a:rPr>
                        <a:t>순서 없는 배열​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O( 1 )​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O( n )​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삭제 시 우선순위 고려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3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굴림"/>
                        </a:rPr>
                        <a:t>정렬된 배열​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O( n )​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O( 1 )​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삽입 시 우선순위 고려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3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굴림"/>
                        </a:rPr>
                        <a:t>순서 없는 연결 리스트​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O( 1 )​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O( n )​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삭제 시 우선순위 고려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3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굴림"/>
                        </a:rPr>
                        <a:t>정렬된 연결 리스트​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O( n )​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O( 1 )​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삽입 시 우선순위 고려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우선순위 큐 구현 방법</a:t>
            </a:r>
          </a:p>
        </p:txBody>
      </p:sp>
      <p:sp>
        <p:nvSpPr>
          <p:cNvPr id="14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히프를 이용한 우선순위 큐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46" name="Picture 6"/>
          <p:cNvPicPr/>
          <p:nvPr/>
        </p:nvPicPr>
        <p:blipFill>
          <a:blip r:embed="rId2"/>
          <a:stretch/>
        </p:blipFill>
        <p:spPr>
          <a:xfrm>
            <a:off x="3421440" y="2252880"/>
            <a:ext cx="5349240" cy="2716560"/>
          </a:xfrm>
          <a:prstGeom prst="rect">
            <a:avLst/>
          </a:prstGeom>
          <a:ln>
            <a:noFill/>
          </a:ln>
        </p:spPr>
      </p:pic>
      <p:graphicFrame>
        <p:nvGraphicFramePr>
          <p:cNvPr id="147" name="Table 3"/>
          <p:cNvGraphicFramePr/>
          <p:nvPr/>
        </p:nvGraphicFramePr>
        <p:xfrm>
          <a:off x="1343160" y="5264280"/>
          <a:ext cx="9505440" cy="1047600"/>
        </p:xfrm>
        <a:graphic>
          <a:graphicData uri="http://schemas.openxmlformats.org/drawingml/2006/table">
            <a:tbl>
              <a:tblPr/>
              <a:tblGrid>
                <a:gridCol w="2526840"/>
                <a:gridCol w="1535400"/>
                <a:gridCol w="1554840"/>
                <a:gridCol w="3888360"/>
              </a:tblGrid>
              <a:tr h="523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굴림"/>
                        </a:rPr>
                        <a:t>표현   방법​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굴림"/>
                        </a:rPr>
                        <a:t>삽    입​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굴림"/>
                        </a:rPr>
                        <a:t>삭    제​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비    고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8D8D8"/>
                    </a:solidFill>
                  </a:tcPr>
                </a:tc>
              </a:tr>
              <a:tr h="523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굴림"/>
                        </a:rPr>
                        <a:t>히프​(heap)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O( log n )​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O( log n )​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우선순위에 따라 자동 정렬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우선순위 큐 구현 방법</a:t>
            </a:r>
          </a:p>
        </p:txBody>
      </p:sp>
      <p:sp>
        <p:nvSpPr>
          <p:cNvPr id="149" name="TextShape 2"/>
          <p:cNvSpPr txBox="1"/>
          <p:nvPr/>
        </p:nvSpPr>
        <p:spPr>
          <a:xfrm>
            <a:off x="838080" y="1825560"/>
            <a:ext cx="10515240" cy="5032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성능적인 이유로 보통 히프 사용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그렇다면 히프(heap)란 무엇인가?!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ko-KR" sz="2000" b="0" strike="noStrike" spc="-1">
                <a:solidFill>
                  <a:srgbClr val="00B050"/>
                </a:solidFill>
                <a:latin typeface="맑은 고딕"/>
              </a:rPr>
              <a:t>  // “대충 보기엔 이진트리 같이 생기긴 했는데…”</a:t>
            </a:r>
            <a:endParaRPr lang="ko-KR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150" name="Table 3"/>
          <p:cNvGraphicFramePr/>
          <p:nvPr/>
        </p:nvGraphicFramePr>
        <p:xfrm>
          <a:off x="1343160" y="1825560"/>
          <a:ext cx="9505440" cy="3142800"/>
        </p:xfrm>
        <a:graphic>
          <a:graphicData uri="http://schemas.openxmlformats.org/drawingml/2006/table">
            <a:tbl>
              <a:tblPr/>
              <a:tblGrid>
                <a:gridCol w="2526840"/>
                <a:gridCol w="1535400"/>
                <a:gridCol w="1554840"/>
                <a:gridCol w="3888360"/>
              </a:tblGrid>
              <a:tr h="523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굴림"/>
                        </a:rPr>
                        <a:t>표현   방법​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굴림"/>
                        </a:rPr>
                        <a:t>삽    입​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굴림"/>
                        </a:rPr>
                        <a:t>삭    제​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비    고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8D8D8"/>
                    </a:solidFill>
                  </a:tcPr>
                </a:tc>
              </a:tr>
              <a:tr h="523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굴림"/>
                        </a:rPr>
                        <a:t>순서 없는 배열​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O( 1 )​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O( n )​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삭제 시 우선순위 고려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3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굴림"/>
                        </a:rPr>
                        <a:t>정렬된 배열​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O( n )​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O( 1 )​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삽입 시 우선순위 고려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3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굴림"/>
                        </a:rPr>
                        <a:t>순서 없는 연결 리스트​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O( 1 )​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O( n )​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삭제 시 우선순위 고려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3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굴림"/>
                        </a:rPr>
                        <a:t>정렬된 연결 리스트​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O( n )​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O( 1 )​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삽입 시 우선순위 고려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3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굴림"/>
                        </a:rPr>
                        <a:t>히프​(heap)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O( log n )​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 O( log n )​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우선순위에 따라 자동 정렬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 dirty="0">
                <a:solidFill>
                  <a:srgbClr val="000000"/>
                </a:solidFill>
                <a:latin typeface="맑은 고딕"/>
              </a:rPr>
              <a:t>Heap (</a:t>
            </a:r>
            <a:r>
              <a:rPr lang="ko-KR" sz="4400" b="0" strike="noStrike" spc="-1" dirty="0" err="1">
                <a:solidFill>
                  <a:srgbClr val="000000"/>
                </a:solidFill>
                <a:latin typeface="맑은 고딕"/>
              </a:rPr>
              <a:t>히프</a:t>
            </a:r>
            <a:r>
              <a:rPr lang="ko-KR" sz="4400" b="0" strike="noStrike" spc="-1" dirty="0">
                <a:solidFill>
                  <a:srgbClr val="000000"/>
                </a:solidFill>
                <a:latin typeface="맑은 고딕"/>
              </a:rPr>
              <a:t>)</a:t>
            </a:r>
          </a:p>
        </p:txBody>
      </p:sp>
      <p:sp>
        <p:nvSpPr>
          <p:cNvPr id="15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완전 이진 트리의 일종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ko-KR" sz="2000" b="0" strike="noStrike" spc="-1">
                <a:solidFill>
                  <a:srgbClr val="00B050"/>
                </a:solidFill>
                <a:latin typeface="맑은 고딕"/>
              </a:rPr>
              <a:t>  // 완전 이진 트리: 왼쪽 위에서부터 차곡차곡 쌓여 있는 트리</a:t>
            </a:r>
            <a:endParaRPr lang="ko-KR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ko-KR" sz="2000" b="0" strike="noStrike" spc="-1">
                <a:solidFill>
                  <a:srgbClr val="00B050"/>
                </a:solidFill>
                <a:latin typeface="맑은 고딕"/>
              </a:rPr>
              <a:t>  // 6차시 때 배웠던 바로 그것! 마지막 level을 제외하고는 모두 채워진 그것!</a:t>
            </a:r>
            <a:endParaRPr lang="ko-KR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완전 이진 트리에서 ‘특별한’ 삽입, 삭제 연산을 갖는 것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최대 히프: 부모노드의 key값이 항상 자식노드의 key값 이상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  </a:t>
            </a:r>
            <a:r>
              <a:rPr lang="ko-KR" sz="2000" b="0" strike="noStrike" spc="-1">
                <a:solidFill>
                  <a:srgbClr val="00B050"/>
                </a:solidFill>
                <a:latin typeface="맑은 고딕"/>
              </a:rPr>
              <a:t>// 최대 우선순위 큐에 사용</a:t>
            </a:r>
            <a:endParaRPr lang="ko-KR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최소 히프: 부모노드의 key값이 항상 자식노드의 key값 이하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  </a:t>
            </a:r>
            <a:r>
              <a:rPr lang="ko-KR" sz="2000" b="0" strike="noStrike" spc="-1">
                <a:solidFill>
                  <a:srgbClr val="00B050"/>
                </a:solidFill>
                <a:latin typeface="맑은 고딕"/>
              </a:rPr>
              <a:t>// 최대 우선순위 큐에 사용</a:t>
            </a:r>
            <a:endParaRPr lang="ko-KR" sz="20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</TotalTime>
  <Words>1030</Words>
  <Application>Microsoft Office PowerPoint</Application>
  <PresentationFormat>사용자 지정</PresentationFormat>
  <Paragraphs>251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KCA2019 ☆여름방학특강☆</dc:title>
  <dc:subject/>
  <dc:creator>Peter</dc:creator>
  <dc:description/>
  <cp:lastModifiedBy>Peter J</cp:lastModifiedBy>
  <cp:revision>30</cp:revision>
  <dcterms:created xsi:type="dcterms:W3CDTF">2019-06-23T07:47:37Z</dcterms:created>
  <dcterms:modified xsi:type="dcterms:W3CDTF">2019-07-20T20:19:58Z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