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408" r:id="rId17"/>
    <p:sldId id="272" r:id="rId18"/>
    <p:sldId id="409" r:id="rId19"/>
    <p:sldId id="41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407" r:id="rId39"/>
    <p:sldId id="293" r:id="rId40"/>
    <p:sldId id="289" r:id="rId41"/>
    <p:sldId id="294" r:id="rId42"/>
    <p:sldId id="398" r:id="rId43"/>
    <p:sldId id="399" r:id="rId44"/>
    <p:sldId id="400" r:id="rId45"/>
    <p:sldId id="401" r:id="rId46"/>
    <p:sldId id="402" r:id="rId47"/>
    <p:sldId id="404" r:id="rId48"/>
    <p:sldId id="405" r:id="rId49"/>
    <p:sldId id="406" r:id="rId50"/>
    <p:sldId id="403" r:id="rId51"/>
    <p:sldId id="295" r:id="rId52"/>
    <p:sldId id="388" r:id="rId53"/>
    <p:sldId id="389" r:id="rId54"/>
    <p:sldId id="390" r:id="rId55"/>
    <p:sldId id="391" r:id="rId56"/>
    <p:sldId id="392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83B791E4-BC5A-4526-8D19-8EAD6043E46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408"/>
            <p14:sldId id="272"/>
            <p14:sldId id="409"/>
            <p14:sldId id="410"/>
            <p14:sldId id="273"/>
          </p14:sldIdLst>
        </p14:section>
        <p14:section name="Search" id="{F04EC0D9-5F51-4CF7-9B14-B3F75A14181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panningTree" id="{CF1A7CC4-789E-4C90-B39B-A3DC9B84A409}">
          <p14:sldIdLst>
            <p14:sldId id="284"/>
            <p14:sldId id="285"/>
            <p14:sldId id="286"/>
            <p14:sldId id="287"/>
            <p14:sldId id="288"/>
            <p14:sldId id="290"/>
            <p14:sldId id="291"/>
            <p14:sldId id="407"/>
            <p14:sldId id="293"/>
            <p14:sldId id="289"/>
            <p14:sldId id="294"/>
          </p14:sldIdLst>
        </p14:section>
        <p14:section name="ShortestPath" id="{A6F02088-A1A8-462F-890D-9FD4C4F3504F}">
          <p14:sldIdLst>
            <p14:sldId id="398"/>
            <p14:sldId id="399"/>
            <p14:sldId id="400"/>
            <p14:sldId id="401"/>
            <p14:sldId id="402"/>
            <p14:sldId id="404"/>
            <p14:sldId id="405"/>
            <p14:sldId id="406"/>
            <p14:sldId id="403"/>
          </p14:sldIdLst>
        </p14:section>
        <p14:section name="MST 알고리즘 코드" id="{E43F4F26-D51A-4B09-8CBC-B7C9EA72EA3C}">
          <p14:sldIdLst>
            <p14:sldId id="295"/>
            <p14:sldId id="388"/>
            <p14:sldId id="389"/>
            <p14:sldId id="390"/>
            <p14:sldId id="391"/>
            <p14:sldId id="392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1B4C0-A26C-4C30-9904-52293F81C7D9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47E5D-F0AF-4C5F-B961-848E96F30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</a:t>
            </a:r>
            <a:endParaRPr lang="en-US" altLang="ko-KR" dirty="0"/>
          </a:p>
          <a:p>
            <a:r>
              <a:rPr lang="en-US" altLang="ko-KR" dirty="0"/>
              <a:t>1 3 5</a:t>
            </a:r>
          </a:p>
          <a:p>
            <a:r>
              <a:rPr lang="en-US" altLang="ko-KR" dirty="0"/>
              <a:t>2 4 6</a:t>
            </a:r>
          </a:p>
          <a:p>
            <a:r>
              <a:rPr lang="en-US" altLang="ko-KR" dirty="0"/>
              <a:t>     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47E5D-F0AF-4C5F-B961-848E96F30CE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4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B390D-92EF-4BC9-8CDD-AB055A5536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72C434-C5AE-41BA-810D-95568320B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18C8CB2-411B-43BB-B354-E79F1BCC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5AA2C3-DA83-446B-8ADC-A9B6D68B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92ACE-DD43-487B-BC41-536FAF67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9996C2-7B56-4235-AC28-89FE9F95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6BC9E8-D1B8-48C8-823D-3E21DC5A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F6F43B9-00E5-4DE3-A4C0-901C5E16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2BB3DE-1687-4FAC-B80E-6CF3239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95C965-800E-4202-A61A-35C8D1FE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F6BDF8-E51E-444F-ABD4-623BAF49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D1904C3-8E1B-4978-B278-C372C7B37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B90ED9-EB7E-4F97-AFE2-773129D6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15CBDA-4070-498E-A1CF-C102532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4E9EEC-A546-496C-B178-F961CBAD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C6B299-D248-409D-8F65-A1629C4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12B9EF-3F68-4F7E-9178-17FB7D47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55168C-BA0D-4953-9BDC-A39D10BB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D589D99-146D-445E-AE5B-FCFF641B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2C9B75-11C5-4A73-A71B-B09A555C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394160-C6C7-4DD1-BAAA-C823C156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5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23DA3B-44F9-43F7-9CC3-C9D62502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17473F-E0BD-4D18-95DB-7C4062FD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68A986-E2FE-448F-BD57-C83D424B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A2977A-CC14-44F4-AE99-5E744FFD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2ECBB1-65E0-4D4B-A754-8522922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1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0E211-01BC-4B9E-A4DB-51BEB3D6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DEAA80-BDF8-49CE-A397-1863690DC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39AB5A0-2519-484D-B172-849F67BA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E17D36-4DEB-480C-AF81-28C2C4AE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E8FF583-6A60-46A0-A77C-B5B1C27A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768E79-BA47-4BE5-A2AF-E0F67A9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3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6AC096-00DE-49C2-AE18-E8192288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FE7D9D-92D3-4B1C-9B18-AA721567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35DBCA0-A6AE-48E1-8133-8C4AE8DC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6F6A028-EE81-4BA1-BC8E-DB3741956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6D773A-B75C-4497-A611-603F45285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F82CF27-5090-4DBC-B91B-A7C78153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63E491C-340D-4A22-8373-F5254426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42F2EA6-2D66-4371-ACBB-D48762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39B88-5BB7-4FA1-90E8-F611B1F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B915623-9A72-4EB1-A0C0-512895E8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9F92F31-0B1C-47B1-B6D8-08121F4E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38FB2E-46EE-40DC-BE60-8D4224D9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017D51-7875-4A03-8975-DC494C2B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CE68421-6187-45CB-847C-E00F0197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6213743-88E1-4E32-A619-6C4BF70D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407D2C-D7B7-4CE8-BDE6-254844B5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1420E7-CAD2-408E-B1B0-AFB25B4C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B466964-D99C-4628-BC79-F6D5291A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06A9B9-7AAB-48D7-A803-B87649AF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DEEAE85-E04D-40AD-805E-EA7A393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D216E77-6E2A-4736-994F-D1976EA5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28A170-EA10-40A2-A5D0-223A75F6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DDC7311-61CF-49E1-941E-2E0CC250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2CDF98-FE22-4968-BDA9-87795C518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06CDB5-76DC-46C7-B655-C6F09F39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7A4595-F903-46DE-809B-51FFA814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5B6D580-5015-48E1-A428-EACE0017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BB654A3-AFC4-418B-A645-CCB12FB1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522828-47E0-4C75-98FD-8834E757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1CFF9B-A4FC-4983-A857-7097FD7EA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CCC3-5579-49B0-88F7-4BC847F8F3CF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68BEA0-659B-46E0-AC80-241367FE8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15B6BD-0AB2-4724-8BE5-3B65904F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9A5-9F66-40E2-9716-F5BEAA39D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dirty="0">
                <a:ea typeface="맑은 고딕"/>
              </a:rPr>
              <a:t>8</a:t>
            </a:r>
            <a:r>
              <a:rPr lang="ko-KR" altLang="en-US" dirty="0">
                <a:ea typeface="맑은 고딕"/>
              </a:rPr>
              <a:t>차시 - </a:t>
            </a:r>
            <a:r>
              <a:rPr lang="en-US" altLang="ko-KR">
                <a:ea typeface="맑은 고딕"/>
              </a:rPr>
              <a:t>Graph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38644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627BDE-DCB7-4391-9DB2-174A36A0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215D93-38E6-4DD2-9ACB-ADEC5E9C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 그래프의 차수 </a:t>
            </a:r>
            <a:r>
              <a:rPr lang="en-US" altLang="ko-KR" dirty="0"/>
              <a:t>(degree)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진입 차수 </a:t>
            </a:r>
            <a:r>
              <a:rPr lang="en-US" altLang="ko-KR" dirty="0"/>
              <a:t>(in-degree; </a:t>
            </a:r>
            <a:r>
              <a:rPr lang="ko-KR" altLang="en-US" dirty="0" err="1"/>
              <a:t>내차수</a:t>
            </a:r>
            <a:r>
              <a:rPr lang="en-US" altLang="ko-KR" dirty="0"/>
              <a:t>): </a:t>
            </a:r>
            <a:r>
              <a:rPr lang="ko-KR" altLang="en-US" dirty="0"/>
              <a:t>외부에서 오는 간선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진출 차수 </a:t>
            </a:r>
            <a:r>
              <a:rPr lang="en-US" altLang="ko-KR" dirty="0"/>
              <a:t>(out-degree; </a:t>
            </a:r>
            <a:r>
              <a:rPr lang="ko-KR" altLang="en-US" dirty="0" err="1"/>
              <a:t>외차수</a:t>
            </a:r>
            <a:r>
              <a:rPr lang="en-US" altLang="ko-KR" dirty="0"/>
              <a:t>): </a:t>
            </a:r>
            <a:r>
              <a:rPr lang="ko-KR" altLang="en-US" dirty="0"/>
              <a:t>외부로 향하는 간선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G3</a:t>
            </a:r>
            <a:r>
              <a:rPr lang="ko-KR" altLang="en-US" sz="2000" dirty="0">
                <a:solidFill>
                  <a:srgbClr val="00B050"/>
                </a:solidFill>
              </a:rPr>
              <a:t>에서 정점</a:t>
            </a:r>
            <a:r>
              <a:rPr lang="en-US" altLang="ko-KR" sz="2000" dirty="0">
                <a:solidFill>
                  <a:srgbClr val="00B050"/>
                </a:solidFill>
              </a:rPr>
              <a:t>1</a:t>
            </a:r>
            <a:r>
              <a:rPr lang="ko-KR" altLang="en-US" sz="2000" dirty="0">
                <a:solidFill>
                  <a:srgbClr val="00B050"/>
                </a:solidFill>
              </a:rPr>
              <a:t>의 진입 차수는 </a:t>
            </a:r>
            <a:r>
              <a:rPr lang="en-US" altLang="ko-KR" sz="2000" dirty="0">
                <a:solidFill>
                  <a:srgbClr val="00B050"/>
                </a:solidFill>
              </a:rPr>
              <a:t>1, </a:t>
            </a:r>
            <a:r>
              <a:rPr lang="ko-KR" altLang="en-US" sz="2000" dirty="0">
                <a:solidFill>
                  <a:srgbClr val="00B050"/>
                </a:solidFill>
              </a:rPr>
              <a:t>진출 차수는 </a:t>
            </a:r>
            <a:r>
              <a:rPr lang="en-US" altLang="ko-KR" sz="2000" dirty="0">
                <a:solidFill>
                  <a:srgbClr val="00B050"/>
                </a:solidFill>
              </a:rPr>
              <a:t>2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방향 그래프에서</a:t>
            </a:r>
            <a:r>
              <a:rPr lang="en-US" altLang="ko-KR" dirty="0"/>
              <a:t> </a:t>
            </a:r>
            <a:r>
              <a:rPr lang="ko-KR" altLang="en-US" dirty="0"/>
              <a:t>간선 수 </a:t>
            </a:r>
            <a:r>
              <a:rPr lang="en-US" altLang="ko-KR" dirty="0"/>
              <a:t>= </a:t>
            </a:r>
            <a:r>
              <a:rPr lang="ko-KR" altLang="en-US" dirty="0"/>
              <a:t>진입 차수의 합 </a:t>
            </a:r>
            <a:r>
              <a:rPr lang="en-US" altLang="ko-KR" dirty="0"/>
              <a:t>= </a:t>
            </a:r>
            <a:r>
              <a:rPr lang="ko-KR" altLang="en-US" dirty="0"/>
              <a:t>진출 차수의 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EFAF41-C610-44AA-BC33-7EE96CE3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027906"/>
            <a:ext cx="11303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6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05AFA6-09A5-4A5B-9A1C-3B3B7151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C88EE2-EFE7-4007-8AC3-70FC9ACF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무방향</a:t>
            </a:r>
            <a:r>
              <a:rPr lang="ko-KR" altLang="en-US" dirty="0"/>
              <a:t> 그래프의 정점</a:t>
            </a:r>
            <a:r>
              <a:rPr lang="en-US" altLang="ko-KR" dirty="0"/>
              <a:t>s</a:t>
            </a:r>
            <a:r>
              <a:rPr lang="ko-KR" altLang="en-US" dirty="0"/>
              <a:t>로부터 정점</a:t>
            </a:r>
            <a:r>
              <a:rPr lang="en-US" altLang="ko-KR" dirty="0"/>
              <a:t>e</a:t>
            </a:r>
            <a:r>
              <a:rPr lang="ko-KR" altLang="en-US" dirty="0"/>
              <a:t>까지의 경로 </a:t>
            </a:r>
            <a:r>
              <a:rPr lang="en-US" altLang="ko-KR" dirty="0"/>
              <a:t>(path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간선 </a:t>
            </a:r>
            <a:r>
              <a:rPr lang="en-US" altLang="ko-KR" dirty="0"/>
              <a:t>(s, v1), (v1, v2), …, (</a:t>
            </a:r>
            <a:r>
              <a:rPr lang="en-US" altLang="ko-KR" dirty="0" err="1"/>
              <a:t>vk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e) </a:t>
            </a:r>
            <a:r>
              <a:rPr lang="ko-KR" altLang="en-US" dirty="0"/>
              <a:t>이 존재하는 정점 나열</a:t>
            </a:r>
            <a:endParaRPr lang="en-US" altLang="ko-KR" dirty="0"/>
          </a:p>
          <a:p>
            <a:r>
              <a:rPr lang="ko-KR" altLang="en-US" dirty="0"/>
              <a:t>방향 그래프의 정점</a:t>
            </a:r>
            <a:r>
              <a:rPr lang="en-US" altLang="ko-KR" dirty="0"/>
              <a:t>s</a:t>
            </a:r>
            <a:r>
              <a:rPr lang="ko-KR" altLang="en-US" dirty="0"/>
              <a:t>로부터 정점</a:t>
            </a:r>
            <a:r>
              <a:rPr lang="en-US" altLang="ko-KR" dirty="0"/>
              <a:t>e</a:t>
            </a:r>
            <a:r>
              <a:rPr lang="ko-KR" altLang="en-US" dirty="0"/>
              <a:t>까지의 경로 </a:t>
            </a:r>
            <a:r>
              <a:rPr lang="en-US" altLang="ko-KR" dirty="0"/>
              <a:t>(path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간선 </a:t>
            </a:r>
            <a:r>
              <a:rPr lang="en-US" altLang="ko-KR" dirty="0"/>
              <a:t>&lt;s, v1&gt;, &lt;v1, v2&gt;, …, &lt;</a:t>
            </a:r>
            <a:r>
              <a:rPr lang="en-US" altLang="ko-KR" dirty="0" err="1"/>
              <a:t>vk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e&gt; </a:t>
            </a:r>
            <a:r>
              <a:rPr lang="ko-KR" altLang="en-US" dirty="0"/>
              <a:t>이 존재하는 정점 나열</a:t>
            </a:r>
            <a:endParaRPr lang="en-US" altLang="ko-KR" dirty="0"/>
          </a:p>
          <a:p>
            <a:r>
              <a:rPr lang="ko-KR" altLang="en-US" dirty="0"/>
              <a:t>경로의 길이 </a:t>
            </a:r>
            <a:r>
              <a:rPr lang="en-US" altLang="ko-KR" dirty="0"/>
              <a:t>(length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경로를 구성하는데 사용된 간선의 수</a:t>
            </a:r>
            <a:endParaRPr lang="en-US" altLang="ko-KR" dirty="0"/>
          </a:p>
          <a:p>
            <a:r>
              <a:rPr lang="ko-KR" altLang="en-US" dirty="0"/>
              <a:t>단순 경로 </a:t>
            </a:r>
            <a:r>
              <a:rPr lang="en-US" altLang="ko-KR" dirty="0"/>
              <a:t>simple </a:t>
            </a:r>
            <a:r>
              <a:rPr lang="en-US" altLang="ko-KR" dirty="0" smtClean="0"/>
              <a:t>path: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경로</a:t>
            </a:r>
            <a:r>
              <a:rPr lang="en-US" altLang="ko-KR" dirty="0"/>
              <a:t> </a:t>
            </a:r>
            <a:r>
              <a:rPr lang="ko-KR" altLang="en-US" dirty="0"/>
              <a:t>중에서 반복되는 간선이 없는 경우</a:t>
            </a:r>
          </a:p>
          <a:p>
            <a:r>
              <a:rPr lang="ko-KR" altLang="en-US" dirty="0"/>
              <a:t>사이클</a:t>
            </a:r>
            <a:r>
              <a:rPr lang="en-US" altLang="ko-KR" dirty="0"/>
              <a:t> (cycle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단순 경로의 시작 정점과 종료 정점이 동일한 </a:t>
            </a:r>
            <a:r>
              <a:rPr lang="ko-KR" altLang="en-US" dirty="0" smtClean="0"/>
              <a:t>경로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16AA2B-A950-4DBC-AAA2-6311DC78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연결 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930C56-57E4-426F-AB9B-ADA2F381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그래프 </a:t>
            </a:r>
            <a:r>
              <a:rPr lang="en-US" altLang="ko-KR" dirty="0"/>
              <a:t>(connected graph)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무방향</a:t>
            </a:r>
            <a:r>
              <a:rPr lang="ko-KR" altLang="en-US" dirty="0"/>
              <a:t> 그래프에 있는 모든 정점 쌍에 대하여 항상 경로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G2</a:t>
            </a:r>
            <a:r>
              <a:rPr lang="ko-KR" altLang="en-US" sz="2000" dirty="0">
                <a:solidFill>
                  <a:srgbClr val="00B050"/>
                </a:solidFill>
              </a:rPr>
              <a:t>처럼 간선이 없는 정점이 존재할 경우 </a:t>
            </a:r>
            <a:r>
              <a:rPr lang="ko-KR" altLang="en-US" sz="2000" dirty="0" err="1">
                <a:solidFill>
                  <a:srgbClr val="00B050"/>
                </a:solidFill>
              </a:rPr>
              <a:t>비연결</a:t>
            </a:r>
            <a:r>
              <a:rPr lang="ko-KR" altLang="en-US" sz="2000" dirty="0">
                <a:solidFill>
                  <a:srgbClr val="00B050"/>
                </a:solidFill>
              </a:rPr>
              <a:t> 그래프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트리 </a:t>
            </a:r>
            <a:r>
              <a:rPr lang="en-US" altLang="ko-KR" dirty="0"/>
              <a:t>(tree)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그래프의 특수한 형태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사이클을 가지지 않는 연결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B4633F5-3BFF-4558-8F6E-8B783F77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02" y="2879309"/>
            <a:ext cx="123507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EF68B45D-DFD9-4E5E-BFB6-98489952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4999038"/>
            <a:ext cx="353853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69007C-6B04-4F86-B8CD-FD7DB308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연결 정도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DB4FB230-64EC-43E7-8E32-07D64F98A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완전 그래프 </a:t>
                </a:r>
                <a:r>
                  <a:rPr lang="en-US" altLang="ko-KR" dirty="0"/>
                  <a:t>(complete graph)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모든 정점이 서로 연결되어 있는 그래프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n</a:t>
                </a:r>
                <a:r>
                  <a:rPr lang="ko-KR" altLang="en-US" dirty="0"/>
                  <a:t>개의 정점을 가진 </a:t>
                </a:r>
                <a:r>
                  <a:rPr lang="ko-KR" altLang="en-US" dirty="0" err="1"/>
                  <a:t>무방향</a:t>
                </a:r>
                <a:r>
                  <a:rPr lang="ko-KR" altLang="en-US" dirty="0"/>
                  <a:t> 완전 그래프의 간선 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 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// n = 4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일 때 간선 수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 ∗3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4FB230-64EC-43E7-8E32-07D64F98A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B96C481-F8E1-43D7-AC35-2336CF96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4381501"/>
            <a:ext cx="184467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4E7DAF-86A3-492A-A918-E3130ADE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20" y="4322230"/>
            <a:ext cx="3205480" cy="203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A035EA-B9D9-4A35-B8AB-336F028E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33" y="818515"/>
            <a:ext cx="2932767" cy="26104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D83B66-81B6-4568-B0A2-8FB52CBF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20261E-554B-4F65-B343-008DDEC6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그래프에서 각 노드의 차수를 구하여라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그래프에서 각 노드의 진입 차수와 진출 차수를 구하여라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A60FC1-F7FE-4AD1-B7BA-E6ABF6325412}"/>
              </a:ext>
            </a:extLst>
          </p:cNvPr>
          <p:cNvSpPr txBox="1"/>
          <p:nvPr/>
        </p:nvSpPr>
        <p:spPr>
          <a:xfrm>
            <a:off x="838200" y="2432830"/>
            <a:ext cx="6118983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&gt;&gt;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0: 3	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1: 3	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2: 3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    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3: 3	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4: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52EB3E-C9E9-48FE-BDF9-17F707A4FDA2}"/>
              </a:ext>
            </a:extLst>
          </p:cNvPr>
          <p:cNvSpPr txBox="1"/>
          <p:nvPr/>
        </p:nvSpPr>
        <p:spPr>
          <a:xfrm>
            <a:off x="838200" y="4596910"/>
            <a:ext cx="6040436" cy="2028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&gt;&gt;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0: </a:t>
            </a:r>
            <a:r>
              <a:rPr lang="ko-KR" altLang="en-US" sz="2800" dirty="0">
                <a:solidFill>
                  <a:prstClr val="black"/>
                </a:solidFill>
              </a:rPr>
              <a:t>진입 차수 </a:t>
            </a:r>
            <a:r>
              <a:rPr lang="en-US" altLang="ko-KR" sz="2800" dirty="0">
                <a:solidFill>
                  <a:prstClr val="black"/>
                </a:solidFill>
              </a:rPr>
              <a:t>1, </a:t>
            </a:r>
            <a:r>
              <a:rPr lang="ko-KR" altLang="en-US" sz="2800" dirty="0">
                <a:solidFill>
                  <a:prstClr val="black"/>
                </a:solidFill>
              </a:rPr>
              <a:t>진출 차수 </a:t>
            </a:r>
            <a:r>
              <a:rPr lang="en-US" altLang="ko-KR" sz="2800" dirty="0">
                <a:solidFill>
                  <a:prstClr val="black"/>
                </a:solidFill>
              </a:rPr>
              <a:t>1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    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1: </a:t>
            </a:r>
            <a:r>
              <a:rPr lang="ko-KR" altLang="en-US" sz="2800" dirty="0">
                <a:solidFill>
                  <a:prstClr val="black"/>
                </a:solidFill>
              </a:rPr>
              <a:t>진입 차수 </a:t>
            </a:r>
            <a:r>
              <a:rPr lang="en-US" altLang="ko-KR" sz="2800" dirty="0">
                <a:solidFill>
                  <a:prstClr val="black"/>
                </a:solidFill>
              </a:rPr>
              <a:t>2. </a:t>
            </a:r>
            <a:r>
              <a:rPr lang="ko-KR" altLang="en-US" sz="2800" dirty="0">
                <a:solidFill>
                  <a:prstClr val="black"/>
                </a:solidFill>
              </a:rPr>
              <a:t>진출 차수 </a:t>
            </a:r>
            <a:r>
              <a:rPr lang="en-US" altLang="ko-KR" sz="2800" dirty="0">
                <a:solidFill>
                  <a:prstClr val="black"/>
                </a:solidFill>
              </a:rPr>
              <a:t>1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    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2: </a:t>
            </a:r>
            <a:r>
              <a:rPr lang="ko-KR" altLang="en-US" sz="2800" dirty="0">
                <a:solidFill>
                  <a:prstClr val="black"/>
                </a:solidFill>
              </a:rPr>
              <a:t>진입 차수 </a:t>
            </a:r>
            <a:r>
              <a:rPr lang="en-US" altLang="ko-KR" sz="2800" dirty="0">
                <a:solidFill>
                  <a:prstClr val="black"/>
                </a:solidFill>
              </a:rPr>
              <a:t>1, </a:t>
            </a:r>
            <a:r>
              <a:rPr lang="ko-KR" altLang="en-US" sz="2800" dirty="0">
                <a:solidFill>
                  <a:prstClr val="black"/>
                </a:solidFill>
              </a:rPr>
              <a:t>진출 차수</a:t>
            </a:r>
            <a:r>
              <a:rPr lang="en-US" altLang="ko-KR" sz="2800" dirty="0">
                <a:solidFill>
                  <a:prstClr val="black"/>
                </a:solidFill>
              </a:rPr>
              <a:t> 3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>
                <a:solidFill>
                  <a:prstClr val="black"/>
                </a:solidFill>
              </a:rPr>
              <a:t>      </a:t>
            </a:r>
            <a:r>
              <a:rPr lang="ko-KR" altLang="en-US" sz="2800" dirty="0">
                <a:solidFill>
                  <a:prstClr val="black"/>
                </a:solidFill>
              </a:rPr>
              <a:t>노드</a:t>
            </a:r>
            <a:r>
              <a:rPr lang="en-US" altLang="ko-KR" sz="2800" dirty="0">
                <a:solidFill>
                  <a:prstClr val="black"/>
                </a:solidFill>
              </a:rPr>
              <a:t>3: </a:t>
            </a:r>
            <a:r>
              <a:rPr lang="ko-KR" altLang="en-US" sz="2800" dirty="0">
                <a:solidFill>
                  <a:prstClr val="black"/>
                </a:solidFill>
              </a:rPr>
              <a:t>진입 차수 </a:t>
            </a:r>
            <a:r>
              <a:rPr lang="en-US" altLang="ko-KR" sz="2800" dirty="0">
                <a:solidFill>
                  <a:prstClr val="black"/>
                </a:solidFill>
              </a:rPr>
              <a:t>1, </a:t>
            </a:r>
            <a:r>
              <a:rPr lang="ko-KR" altLang="en-US" sz="2800" dirty="0">
                <a:solidFill>
                  <a:prstClr val="black"/>
                </a:solidFill>
              </a:rPr>
              <a:t>진출 차수 </a:t>
            </a:r>
            <a:r>
              <a:rPr lang="en-US" altLang="ko-KR" sz="2800" dirty="0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99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6504C35C-F97A-4B3E-B852-40EE55C8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040" y="3237478"/>
            <a:ext cx="4767583" cy="325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BAFFBE-AE1D-4168-B94B-8790455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1EB0C3-7E90-4987-A77C-E56CB9E1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간선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가 그래프에 존재할 경우 </a:t>
            </a: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][j] == 1</a:t>
            </a:r>
          </a:p>
          <a:p>
            <a:r>
              <a:rPr lang="ko-KR" altLang="en-US" dirty="0"/>
              <a:t>간선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r>
              <a:rPr lang="ko-KR" altLang="en-US" dirty="0"/>
              <a:t>가 그래프에 존재하지 않을 경우 </a:t>
            </a: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][j] == 0</a:t>
            </a:r>
          </a:p>
          <a:p>
            <a:r>
              <a:rPr lang="ko-KR" altLang="en-US" dirty="0"/>
              <a:t>자기 자신으로 향하는 간선을 허용하지 않는다는 전제 하에 대각선 성분은 모두 </a:t>
            </a:r>
            <a:r>
              <a:rPr lang="en-US" altLang="ko-KR" dirty="0"/>
              <a:t>0</a:t>
            </a:r>
          </a:p>
          <a:p>
            <a:r>
              <a:rPr lang="ko-KR" altLang="en-US" dirty="0" err="1"/>
              <a:t>무방향</a:t>
            </a:r>
            <a:r>
              <a:rPr lang="ko-KR" altLang="en-US" dirty="0"/>
              <a:t> 그래프의 인접행렬은 대칭행렬</a:t>
            </a:r>
            <a:endParaRPr lang="en-US" altLang="ko-KR" dirty="0"/>
          </a:p>
          <a:p>
            <a:r>
              <a:rPr lang="ko-KR" altLang="en-US" dirty="0"/>
              <a:t>차수가 적은 희소 그래프는 비효율적</a:t>
            </a:r>
          </a:p>
        </p:txBody>
      </p:sp>
    </p:spTree>
    <p:extLst>
      <p:ext uri="{BB962C8B-B14F-4D97-AF65-F5344CB8AC3E}">
        <p14:creationId xmlns:p14="http://schemas.microsoft.com/office/powerpoint/2010/main" val="42930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인접행렬을 이용한 그래프의 구조체 멤버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n;	: </a:t>
            </a:r>
            <a:r>
              <a:rPr lang="ko-KR" altLang="en-US" dirty="0" smtClean="0"/>
              <a:t>정점의 개수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adj_mat</a:t>
            </a:r>
            <a:r>
              <a:rPr lang="en-US" altLang="ko-KR" dirty="0" smtClean="0"/>
              <a:t>[MAX_VERTICES][MAX_VERTICES];	: </a:t>
            </a:r>
            <a:r>
              <a:rPr lang="ko-KR" altLang="en-US" dirty="0" smtClean="0"/>
              <a:t>인접행렬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malloc</a:t>
            </a:r>
            <a:r>
              <a:rPr lang="ko-KR" altLang="en-US" dirty="0" smtClean="0"/>
              <a:t>을 통해 동적 배열로 구현한다면 크기 제한 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adj_mat</a:t>
            </a:r>
            <a:r>
              <a:rPr lang="en-US" altLang="ko-KR" dirty="0" smtClean="0"/>
              <a:t>[]</a:t>
            </a:r>
            <a:r>
              <a:rPr lang="ko-KR" altLang="en-US" dirty="0" smtClean="0"/>
              <a:t>의 모든 원소에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대입함으로써 초기화</a:t>
            </a:r>
            <a:endParaRPr lang="en-US" altLang="ko-KR" dirty="0" smtClean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을 증가시켜 </a:t>
            </a:r>
            <a:r>
              <a:rPr lang="en-US" altLang="ko-KR" dirty="0" smtClean="0"/>
              <a:t>vertex </a:t>
            </a:r>
            <a:r>
              <a:rPr lang="ko-KR" altLang="en-US" dirty="0" smtClean="0"/>
              <a:t>삽입</a:t>
            </a:r>
            <a:r>
              <a:rPr lang="ko-KR" altLang="en-US" sz="2000" dirty="0" smtClean="0">
                <a:solidFill>
                  <a:srgbClr val="00B050"/>
                </a:solidFill>
              </a:rPr>
              <a:t>    </a:t>
            </a:r>
            <a:r>
              <a:rPr lang="en-US" altLang="ko-KR" sz="2000" dirty="0" smtClean="0">
                <a:solidFill>
                  <a:srgbClr val="00B050"/>
                </a:solidFill>
              </a:rPr>
              <a:t>// 0 ~ n-1</a:t>
            </a:r>
            <a:r>
              <a:rPr lang="ko-KR" altLang="en-US" sz="2000" dirty="0" smtClean="0">
                <a:solidFill>
                  <a:srgbClr val="00B050"/>
                </a:solidFill>
              </a:rPr>
              <a:t>의 </a:t>
            </a:r>
            <a:r>
              <a:rPr lang="en-US" altLang="ko-KR" sz="2000" dirty="0" smtClean="0">
                <a:solidFill>
                  <a:srgbClr val="00B050"/>
                </a:solidFill>
              </a:rPr>
              <a:t>vertex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adj_mat</a:t>
            </a:r>
            <a:r>
              <a:rPr lang="en-US" altLang="ko-KR" dirty="0" smtClean="0"/>
              <a:t>[start][end] = 1;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삽입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57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DD35C-16A7-4EFD-88F2-AC18A037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1F7DC0-8BC9-4E80-8B09-DA8614CD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정점에 인접한 정점들을 연결리스트로 표현</a:t>
            </a:r>
            <a:endParaRPr lang="en-US" altLang="ko-KR" dirty="0"/>
          </a:p>
          <a:p>
            <a:r>
              <a:rPr lang="ko-KR" altLang="en-US" dirty="0"/>
              <a:t>정점이 입력되는 순서에 따라 순서가 달라질 수 있으나 정점의 오름차순으로 정렬하여 연결할 경우 일관성 유지 가능</a:t>
            </a:r>
            <a:endParaRPr lang="en-US" altLang="ko-KR" dirty="0"/>
          </a:p>
          <a:p>
            <a:r>
              <a:rPr lang="ko-KR" altLang="en-US" dirty="0"/>
              <a:t>간선의 수가 적은 희소 그래프 표현에 적합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13CE0A9E-506F-4B21-A0AF-12F1CD93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 r="402" b="65891"/>
          <a:stretch/>
        </p:blipFill>
        <p:spPr bwMode="auto">
          <a:xfrm>
            <a:off x="1102360" y="4162425"/>
            <a:ext cx="4679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846077A-DBC3-46FF-A134-66ECCFB08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2"/>
          <a:stretch/>
        </p:blipFill>
        <p:spPr bwMode="auto">
          <a:xfrm>
            <a:off x="6674202" y="3616960"/>
            <a:ext cx="4679600" cy="305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인접리스트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인접리스트를 이용한 그래프의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구조체 멤버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vertex;		: </a:t>
            </a:r>
            <a:r>
              <a:rPr lang="ko-KR" altLang="en-US" dirty="0" smtClean="0"/>
              <a:t>정점의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GraphNode</a:t>
            </a:r>
            <a:r>
              <a:rPr lang="en-US" altLang="ko-KR" dirty="0" smtClean="0"/>
              <a:t>* link;	: </a:t>
            </a:r>
            <a:r>
              <a:rPr lang="ko-KR" altLang="en-US" dirty="0" smtClean="0"/>
              <a:t>해당 정점에서 갈 수 있는 정점들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인접리스트를 이용한 그래프의 구조체 멤버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n;	: </a:t>
            </a:r>
            <a:r>
              <a:rPr lang="ko-KR" altLang="en-US" dirty="0" smtClean="0"/>
              <a:t>정점의 개수</a:t>
            </a:r>
            <a:endParaRPr lang="en-US" altLang="ko-KR" dirty="0" smtClean="0"/>
          </a:p>
          <a:p>
            <a:r>
              <a:rPr lang="en-US" altLang="ko-KR" dirty="0" err="1" smtClean="0"/>
              <a:t>GraphNode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adj_list</a:t>
            </a:r>
            <a:r>
              <a:rPr lang="en-US" altLang="ko-KR" dirty="0" smtClean="0"/>
              <a:t>[MAX_VERTICES];	: </a:t>
            </a:r>
            <a:r>
              <a:rPr lang="ko-KR" altLang="en-US" dirty="0" smtClean="0"/>
              <a:t>헤드 포인터 배열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38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– </a:t>
            </a:r>
            <a:r>
              <a:rPr lang="ko-KR" altLang="en-US" dirty="0"/>
              <a:t>인접리스트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smtClean="0"/>
              <a:t>대입하고 </a:t>
            </a:r>
            <a:r>
              <a:rPr lang="en-US" altLang="ko-KR" dirty="0" err="1" smtClean="0"/>
              <a:t>adj_list</a:t>
            </a:r>
            <a:r>
              <a:rPr lang="en-US" altLang="ko-KR" dirty="0" smtClean="0"/>
              <a:t>[]</a:t>
            </a:r>
            <a:r>
              <a:rPr lang="ko-KR" altLang="en-US" dirty="0" smtClean="0"/>
              <a:t>의 모든 원소에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대입함으로써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을 증가시켜 </a:t>
            </a:r>
            <a:r>
              <a:rPr lang="en-US" altLang="ko-KR" dirty="0"/>
              <a:t>vertex </a:t>
            </a:r>
            <a:r>
              <a:rPr lang="ko-KR" altLang="en-US" dirty="0"/>
              <a:t>삽입</a:t>
            </a:r>
            <a:r>
              <a:rPr lang="ko-KR" altLang="en-US" sz="2000" dirty="0">
                <a:solidFill>
                  <a:srgbClr val="00B050"/>
                </a:solidFill>
              </a:rPr>
              <a:t>    </a:t>
            </a:r>
            <a:r>
              <a:rPr lang="en-US" altLang="ko-KR" sz="2000" dirty="0">
                <a:solidFill>
                  <a:srgbClr val="00B050"/>
                </a:solidFill>
              </a:rPr>
              <a:t>// 0 ~ n-1</a:t>
            </a:r>
            <a:r>
              <a:rPr lang="ko-KR" altLang="en-US" sz="2000" dirty="0">
                <a:solidFill>
                  <a:srgbClr val="00B050"/>
                </a:solidFill>
              </a:rPr>
              <a:t>의 </a:t>
            </a:r>
            <a:r>
              <a:rPr lang="en-US" altLang="ko-KR" sz="2000" dirty="0">
                <a:solidFill>
                  <a:srgbClr val="00B050"/>
                </a:solidFill>
              </a:rPr>
              <a:t>vertex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 smtClean="0"/>
              <a:t>adj_list</a:t>
            </a:r>
            <a:r>
              <a:rPr lang="en-US" altLang="ko-KR" dirty="0" smtClean="0"/>
              <a:t>[u]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추가함으로써 </a:t>
            </a:r>
            <a:r>
              <a:rPr lang="en-US" altLang="ko-KR" dirty="0" smtClean="0"/>
              <a:t>(u, v) edge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/* edge</a:t>
            </a:r>
            <a:r>
              <a:rPr lang="ko-KR" altLang="en-US" sz="2000" dirty="0" smtClean="0">
                <a:solidFill>
                  <a:srgbClr val="00B050"/>
                </a:solidFill>
              </a:rPr>
              <a:t>를 </a:t>
            </a:r>
            <a:r>
              <a:rPr lang="en-US" altLang="ko-KR" sz="2000" dirty="0" smtClean="0">
                <a:solidFill>
                  <a:srgbClr val="00B050"/>
                </a:solidFill>
              </a:rPr>
              <a:t>list</a:t>
            </a:r>
            <a:r>
              <a:rPr lang="ko-KR" altLang="en-US" sz="2000" dirty="0" smtClean="0">
                <a:solidFill>
                  <a:srgbClr val="00B050"/>
                </a:solidFill>
              </a:rPr>
              <a:t>에 삽입할 때는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node-&gt;vertex = v;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node-&gt;link = g-&gt;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adj_list</a:t>
            </a:r>
            <a:r>
              <a:rPr lang="en-US" altLang="ko-KR" sz="2000" dirty="0" smtClean="0">
                <a:solidFill>
                  <a:srgbClr val="00B050"/>
                </a:solidFill>
              </a:rPr>
              <a:t>[u];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g-&gt;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adj_list</a:t>
            </a:r>
            <a:r>
              <a:rPr lang="en-US" altLang="ko-KR" sz="2000" dirty="0" smtClean="0">
                <a:solidFill>
                  <a:srgbClr val="00B050"/>
                </a:solidFill>
              </a:rPr>
              <a:t>[u] = node;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</a:t>
            </a:r>
            <a:r>
              <a:rPr lang="ko-KR" altLang="en-US" sz="2000" dirty="0" smtClean="0">
                <a:solidFill>
                  <a:srgbClr val="00B050"/>
                </a:solidFill>
              </a:rPr>
              <a:t>를 함으로써 </a:t>
            </a:r>
            <a:r>
              <a:rPr lang="en-US" altLang="ko-KR" sz="2000" dirty="0" smtClean="0">
                <a:solidFill>
                  <a:srgbClr val="00B050"/>
                </a:solidFill>
              </a:rPr>
              <a:t>list</a:t>
            </a:r>
            <a:r>
              <a:rPr lang="ko-KR" altLang="en-US" sz="2000" dirty="0" smtClean="0">
                <a:solidFill>
                  <a:srgbClr val="00B050"/>
                </a:solidFill>
              </a:rPr>
              <a:t>의 맨 앞에 삽입하는 것이 가장 간단하다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*/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C50D1E-2525-456B-BD9B-41807206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8D9DE9-9C62-4396-895A-9CAC3D38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연결되어 있는 객체 간의 관계를 표현하는 자료구조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정점</a:t>
            </a:r>
            <a:r>
              <a:rPr lang="en-US" altLang="ko-KR" dirty="0"/>
              <a:t>(vertex=node)</a:t>
            </a:r>
          </a:p>
          <a:p>
            <a:r>
              <a:rPr lang="ko-KR" altLang="en-US" dirty="0"/>
              <a:t>연결</a:t>
            </a:r>
            <a:r>
              <a:rPr lang="en-US" altLang="ko-KR" dirty="0"/>
              <a:t>: </a:t>
            </a:r>
            <a:r>
              <a:rPr lang="ko-KR" altLang="en-US" dirty="0"/>
              <a:t>간선</a:t>
            </a:r>
            <a:r>
              <a:rPr lang="en-US" altLang="ko-KR" dirty="0"/>
              <a:t>(edge=link)</a:t>
            </a:r>
          </a:p>
          <a:p>
            <a:r>
              <a:rPr lang="en-US" altLang="ko-KR" dirty="0"/>
              <a:t>tree</a:t>
            </a:r>
            <a:r>
              <a:rPr lang="ko-KR" altLang="en-US" dirty="0"/>
              <a:t>는 그래프의 특수한 경우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38DBF65-8906-4484-9D79-20DA01B5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18" y="3246120"/>
            <a:ext cx="4300882" cy="29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5CE3FF-4AA3-42BA-826A-D65045BB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C26AB0-A2B6-4096-A79A-98CB9682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create_graph</a:t>
            </a:r>
            <a:r>
              <a:rPr lang="en-US" altLang="ko-KR" dirty="0"/>
              <a:t>() : </a:t>
            </a:r>
            <a:r>
              <a:rPr lang="ko-KR" altLang="en-US" dirty="0"/>
              <a:t>그래프를 생성한다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(g)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를 초기화한다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insert_vertex</a:t>
            </a:r>
            <a:r>
              <a:rPr lang="en-US" altLang="ko-KR" dirty="0"/>
              <a:t>(</a:t>
            </a:r>
            <a:r>
              <a:rPr lang="en-US" altLang="ko-KR" dirty="0" err="1"/>
              <a:t>g,v</a:t>
            </a:r>
            <a:r>
              <a:rPr lang="en-US" altLang="ko-KR" dirty="0"/>
              <a:t>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 정점 </a:t>
            </a:r>
            <a:r>
              <a:rPr lang="en-US" altLang="ko-KR" dirty="0"/>
              <a:t>v</a:t>
            </a:r>
            <a:r>
              <a:rPr lang="ko-KR" altLang="en-US" dirty="0"/>
              <a:t>를 삽입한다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insert_edge</a:t>
            </a:r>
            <a:r>
              <a:rPr lang="en-US" altLang="ko-KR" dirty="0"/>
              <a:t>(</a:t>
            </a:r>
            <a:r>
              <a:rPr lang="en-US" altLang="ko-KR" dirty="0" err="1"/>
              <a:t>g,u,v</a:t>
            </a:r>
            <a:r>
              <a:rPr lang="en-US" altLang="ko-KR" dirty="0"/>
              <a:t>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에 간선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를 삽입한다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delete_vertex</a:t>
            </a:r>
            <a:r>
              <a:rPr lang="en-US" altLang="ko-KR" dirty="0"/>
              <a:t>(</a:t>
            </a:r>
            <a:r>
              <a:rPr lang="en-US" altLang="ko-KR" dirty="0" err="1"/>
              <a:t>g,v</a:t>
            </a:r>
            <a:r>
              <a:rPr lang="en-US" altLang="ko-KR" dirty="0"/>
              <a:t>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의 정점 </a:t>
            </a:r>
            <a:r>
              <a:rPr lang="en-US" altLang="ko-KR" dirty="0"/>
              <a:t>v</a:t>
            </a:r>
            <a:r>
              <a:rPr lang="ko-KR" altLang="en-US" dirty="0"/>
              <a:t>를 삭제한다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delete_edge</a:t>
            </a:r>
            <a:r>
              <a:rPr lang="en-US" altLang="ko-KR" dirty="0"/>
              <a:t>(</a:t>
            </a:r>
            <a:r>
              <a:rPr lang="en-US" altLang="ko-KR" dirty="0" err="1"/>
              <a:t>g,u,v</a:t>
            </a:r>
            <a:r>
              <a:rPr lang="en-US" altLang="ko-KR" dirty="0"/>
              <a:t>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의 간선 </a:t>
            </a:r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</a:t>
            </a:r>
            <a:r>
              <a:rPr lang="ko-KR" altLang="en-US" dirty="0"/>
              <a:t>를 삭제한다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is_empty</a:t>
            </a:r>
            <a:r>
              <a:rPr lang="en-US" altLang="ko-KR" dirty="0"/>
              <a:t>(g)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가 공백 상태인지 확인한다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adjacent(v) : </a:t>
            </a:r>
            <a:r>
              <a:rPr lang="ko-KR" altLang="en-US" dirty="0"/>
              <a:t>정점 </a:t>
            </a:r>
            <a:r>
              <a:rPr lang="en-US" altLang="ko-KR" dirty="0"/>
              <a:t>v</a:t>
            </a:r>
            <a:r>
              <a:rPr lang="ko-KR" altLang="en-US" dirty="0"/>
              <a:t>에 인접한 정점들의 리스트를 반환한다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destroy_graph</a:t>
            </a:r>
            <a:r>
              <a:rPr lang="en-US" altLang="ko-KR" dirty="0"/>
              <a:t>(g) 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를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5A0A62-181D-4899-81EC-B8A5504C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3C499B-386E-4BD5-9674-6ACE2767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가장 기본적인 연산</a:t>
            </a:r>
            <a:endParaRPr lang="en-US" altLang="ko-KR" dirty="0"/>
          </a:p>
          <a:p>
            <a:r>
              <a:rPr lang="ko-KR" altLang="en-US" dirty="0"/>
              <a:t>하나의 정점으로 시작하여 차례대로 모든 정점을 한 번씩 방문</a:t>
            </a:r>
            <a:endParaRPr lang="en-US" altLang="ko-KR" dirty="0"/>
          </a:p>
          <a:p>
            <a:r>
              <a:rPr lang="ko-KR" altLang="en-US" dirty="0"/>
              <a:t>많은 문제들이 단순히 그래프 탐색을 통해 해결 가능</a:t>
            </a:r>
            <a:endParaRPr lang="en-US" altLang="ko-KR" dirty="0"/>
          </a:p>
          <a:p>
            <a:r>
              <a:rPr lang="ko-KR" altLang="en-US" dirty="0"/>
              <a:t>깊이 우선 탐색 </a:t>
            </a:r>
            <a:r>
              <a:rPr lang="en-US" altLang="ko-KR" dirty="0"/>
              <a:t>(DFS: Depth First Search)</a:t>
            </a:r>
          </a:p>
          <a:p>
            <a:r>
              <a:rPr lang="ko-KR" altLang="en-US" dirty="0"/>
              <a:t>너비 우선 탐색 </a:t>
            </a:r>
            <a:r>
              <a:rPr lang="en-US" altLang="ko-KR" dirty="0"/>
              <a:t>(BFS: Breadth First Search)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C56ABD-5024-4CC1-BA59-B2CE518A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E52786-DD80-45C0-BA3F-2E1A52A7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/>
              <a:t>한 방향으로 갈 수 있을 때까지 가다가 더 이상 갈 수 없게 되면 가장 가까운 </a:t>
            </a:r>
            <a:r>
              <a:rPr lang="ko-KR" altLang="en-US" dirty="0" err="1"/>
              <a:t>갈림길로</a:t>
            </a:r>
            <a:r>
              <a:rPr lang="ko-KR" altLang="en-US" dirty="0"/>
              <a:t> 돌아와서 </a:t>
            </a:r>
            <a:r>
              <a:rPr lang="ko-KR" altLang="en-US" dirty="0" err="1"/>
              <a:t>이곳으로부터</a:t>
            </a:r>
            <a:r>
              <a:rPr lang="ko-KR" altLang="en-US" dirty="0"/>
              <a:t> 다른 방향 다시 탐색 진행</a:t>
            </a:r>
            <a:endParaRPr lang="en-US" altLang="ko-KR" dirty="0"/>
          </a:p>
          <a:p>
            <a:r>
              <a:rPr lang="ko-KR" altLang="en-US" dirty="0"/>
              <a:t>되돌아가기 위해 스택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순환함수 호출로 묵시적인 스택 이용 가능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dirty="0"/>
              <a:t>갈림길을 만날 때마다 그 </a:t>
            </a:r>
            <a:r>
              <a:rPr lang="en-US" altLang="ko-KR" dirty="0"/>
              <a:t>node</a:t>
            </a:r>
            <a:r>
              <a:rPr lang="ko-KR" altLang="en-US" dirty="0"/>
              <a:t>들을 </a:t>
            </a:r>
            <a:r>
              <a:rPr lang="en-US" altLang="ko-KR" dirty="0"/>
              <a:t>stack</a:t>
            </a:r>
            <a:r>
              <a:rPr lang="ko-KR" altLang="en-US" dirty="0"/>
              <a:t>에 저장하고 더 이상 갈 수 없는 상황에서 </a:t>
            </a:r>
            <a:r>
              <a:rPr lang="en-US" altLang="ko-KR" dirty="0"/>
              <a:t>TOP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에서 갈 수 있는 </a:t>
            </a:r>
            <a:r>
              <a:rPr lang="en-US" altLang="ko-KR" dirty="0"/>
              <a:t>node </a:t>
            </a:r>
            <a:r>
              <a:rPr lang="ko-KR" altLang="en-US" dirty="0"/>
              <a:t>중 방문한 적 없는 </a:t>
            </a:r>
            <a:r>
              <a:rPr lang="en-US" altLang="ko-KR" dirty="0"/>
              <a:t>node</a:t>
            </a:r>
            <a:r>
              <a:rPr lang="ko-KR" altLang="en-US" dirty="0"/>
              <a:t>의 탐색을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이 </a:t>
            </a:r>
            <a:r>
              <a:rPr lang="en-US" altLang="ko-KR" dirty="0"/>
              <a:t>empty</a:t>
            </a:r>
            <a:r>
              <a:rPr lang="ko-KR" altLang="en-US" dirty="0"/>
              <a:t>가 될 때까지 반복하면 모든 </a:t>
            </a:r>
            <a:r>
              <a:rPr lang="en-US" altLang="ko-KR" dirty="0"/>
              <a:t>node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// 6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차시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tree</a:t>
            </a:r>
            <a:r>
              <a:rPr lang="ko-KR" altLang="en-US" sz="2000" dirty="0" smtClean="0">
                <a:solidFill>
                  <a:srgbClr val="00B050"/>
                </a:solidFill>
              </a:rPr>
              <a:t>에서 배웠던 바로 그것</a:t>
            </a:r>
            <a:r>
              <a:rPr lang="en-US" altLang="ko-KR" sz="2000" dirty="0" smtClean="0">
                <a:solidFill>
                  <a:srgbClr val="00B050"/>
                </a:solidFill>
              </a:rPr>
              <a:t>!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C81184-A0F9-4D45-A170-5B137D4C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431F08-848E-4D47-A82E-A1903108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91389"/>
            <a:ext cx="5506720" cy="21367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 err="1">
                <a:latin typeface="+mn-ea"/>
              </a:rPr>
              <a:t>depth_first_search</a:t>
            </a:r>
            <a:r>
              <a:rPr lang="en-US" altLang="ko-KR" sz="2400" dirty="0">
                <a:latin typeface="+mn-ea"/>
              </a:rPr>
              <a:t>(v)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v</a:t>
            </a:r>
            <a:r>
              <a:rPr lang="ko-KR" altLang="en-US" sz="2400" dirty="0">
                <a:latin typeface="+mn-ea"/>
              </a:rPr>
              <a:t>를 </a:t>
            </a:r>
            <a:r>
              <a:rPr lang="ko-KR" altLang="en-US" sz="2400" dirty="0" err="1">
                <a:latin typeface="+mn-ea"/>
              </a:rPr>
              <a:t>방문되었다고</a:t>
            </a:r>
            <a:r>
              <a:rPr lang="ko-KR" altLang="en-US" sz="2400" dirty="0">
                <a:latin typeface="+mn-ea"/>
              </a:rPr>
              <a:t> 표시</a:t>
            </a:r>
            <a:r>
              <a:rPr lang="en-US" altLang="ko-KR" sz="2400" dirty="0">
                <a:latin typeface="+mn-ea"/>
              </a:rPr>
              <a:t>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	  for all u ∈ (v</a:t>
            </a:r>
            <a:r>
              <a:rPr lang="ko-KR" altLang="en-US" sz="2400" dirty="0">
                <a:latin typeface="+mn-ea"/>
              </a:rPr>
              <a:t>에 인접한 정점</a:t>
            </a:r>
            <a:r>
              <a:rPr lang="en-US" altLang="ko-KR" sz="2400" dirty="0">
                <a:latin typeface="+mn-ea"/>
              </a:rPr>
              <a:t>) do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	      if (u</a:t>
            </a:r>
            <a:r>
              <a:rPr lang="ko-KR" altLang="en-US" sz="2400" dirty="0">
                <a:latin typeface="+mn-ea"/>
              </a:rPr>
              <a:t>가 아직 </a:t>
            </a:r>
            <a:r>
              <a:rPr lang="ko-KR" altLang="en-US" sz="2400" dirty="0" err="1">
                <a:latin typeface="+mn-ea"/>
              </a:rPr>
              <a:t>방문되지</a:t>
            </a:r>
            <a:r>
              <a:rPr lang="ko-KR" altLang="en-US" sz="2400" dirty="0">
                <a:latin typeface="+mn-ea"/>
              </a:rPr>
              <a:t> 않았으면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    then </a:t>
            </a:r>
            <a:r>
              <a:rPr lang="en-US" altLang="ko-KR" sz="2400" dirty="0" err="1">
                <a:latin typeface="+mn-ea"/>
              </a:rPr>
              <a:t>depth_first_search</a:t>
            </a:r>
            <a:r>
              <a:rPr lang="en-US" altLang="ko-KR" sz="2400" dirty="0">
                <a:latin typeface="+mn-ea"/>
              </a:rPr>
              <a:t>(u)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4AF0F862-194C-4D14-980E-7F953AA6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7" y="1690688"/>
            <a:ext cx="4566150" cy="459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5C36460-8669-43A1-BB13-F0583FBE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25" y="1690688"/>
            <a:ext cx="40449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AAA0D4B-43E1-4615-93D5-4AD878D6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10" y="1711326"/>
            <a:ext cx="186531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A4C9F7-3CFF-4DE8-B9E9-BA9A413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4C20DB-3020-4326-AF58-76CAB95E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ko-KR" altLang="en-US" dirty="0"/>
              <a:t>인접행렬 그래프의 깊이 우선 탐색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3512E9B-B651-4996-9004-52177A494113}"/>
              </a:ext>
            </a:extLst>
          </p:cNvPr>
          <p:cNvSpPr txBox="1">
            <a:spLocks/>
          </p:cNvSpPr>
          <p:nvPr/>
        </p:nvSpPr>
        <p:spPr>
          <a:xfrm>
            <a:off x="838200" y="2397759"/>
            <a:ext cx="10515600" cy="3779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dfs_mat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GraphType</a:t>
            </a:r>
            <a:r>
              <a:rPr lang="en-US" altLang="ko-KR" sz="2400" dirty="0"/>
              <a:t> *g, int v) {</a:t>
            </a:r>
          </a:p>
          <a:p>
            <a:pPr marL="0" indent="0">
              <a:buNone/>
            </a:pPr>
            <a:r>
              <a:rPr lang="en-US" altLang="ko-KR" sz="2400" dirty="0"/>
              <a:t>    int w;</a:t>
            </a:r>
          </a:p>
          <a:p>
            <a:pPr marL="0" indent="0">
              <a:buNone/>
            </a:pPr>
            <a:r>
              <a:rPr lang="en-US" altLang="ko-KR" sz="2400" dirty="0"/>
              <a:t>    visited[v] = TRUE;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</a:t>
            </a:r>
            <a:r>
              <a:rPr lang="en-US" altLang="ko-KR" sz="2400" dirty="0">
                <a:solidFill>
                  <a:srgbClr val="00B050"/>
                </a:solidFill>
              </a:rPr>
              <a:t>v</a:t>
            </a:r>
            <a:r>
              <a:rPr lang="ko-KR" altLang="en-US" sz="2400" dirty="0">
                <a:solidFill>
                  <a:srgbClr val="00B050"/>
                </a:solidFill>
              </a:rPr>
              <a:t>의 방문 표시</a:t>
            </a:r>
            <a:r>
              <a:rPr lang="ko-KR" altLang="en-US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 ", v);	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방문한 정점 출력</a:t>
            </a:r>
          </a:p>
          <a:p>
            <a:pPr marL="0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/>
              <a:t>for(w=0; w&lt;g-&gt;n; w++) 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인접 정점 탐색</a:t>
            </a:r>
          </a:p>
          <a:p>
            <a:pPr marL="0" indent="0">
              <a:buNone/>
            </a:pPr>
            <a:r>
              <a:rPr lang="ko-KR" altLang="en-US" sz="2400" dirty="0"/>
              <a:t>        </a:t>
            </a:r>
            <a:r>
              <a:rPr lang="en-US" altLang="ko-KR" sz="2400" dirty="0"/>
              <a:t>if( g-&gt;</a:t>
            </a:r>
            <a:r>
              <a:rPr lang="en-US" altLang="ko-KR" sz="2400" dirty="0" err="1"/>
              <a:t>adj_mat</a:t>
            </a:r>
            <a:r>
              <a:rPr lang="en-US" altLang="ko-KR" sz="2400" dirty="0"/>
              <a:t>[v][w] &amp;&amp; !visited[w] )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dfs_mat</a:t>
            </a:r>
            <a:r>
              <a:rPr lang="en-US" altLang="ko-KR" sz="2400" dirty="0"/>
              <a:t>(g, w);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</a:t>
            </a:r>
            <a:r>
              <a:rPr lang="en-US" altLang="ko-KR" sz="2400" dirty="0">
                <a:solidFill>
                  <a:srgbClr val="00B050"/>
                </a:solidFill>
              </a:rPr>
              <a:t>w</a:t>
            </a:r>
            <a:r>
              <a:rPr lang="ko-KR" altLang="en-US" sz="2400" dirty="0">
                <a:solidFill>
                  <a:srgbClr val="00B050"/>
                </a:solidFill>
              </a:rPr>
              <a:t>에서 </a:t>
            </a:r>
            <a:r>
              <a:rPr lang="en-US" altLang="ko-KR" sz="2400" dirty="0">
                <a:solidFill>
                  <a:srgbClr val="00B050"/>
                </a:solidFill>
              </a:rPr>
              <a:t>DFS </a:t>
            </a:r>
            <a:r>
              <a:rPr lang="ko-KR" altLang="en-US" sz="2400" dirty="0">
                <a:solidFill>
                  <a:srgbClr val="00B050"/>
                </a:solidFill>
              </a:rPr>
              <a:t>새로 시작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8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A4C9F7-3CFF-4DE8-B9E9-BA9A413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깊이 우선 탐색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4C20DB-3020-4326-AF58-76CAB95E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ko-KR" altLang="en-US" dirty="0"/>
              <a:t>인접리스트 그래프의 깊이 우선 탐색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3512E9B-B651-4996-9004-52177A494113}"/>
              </a:ext>
            </a:extLst>
          </p:cNvPr>
          <p:cNvSpPr txBox="1">
            <a:spLocks/>
          </p:cNvSpPr>
          <p:nvPr/>
        </p:nvSpPr>
        <p:spPr>
          <a:xfrm>
            <a:off x="838200" y="2397759"/>
            <a:ext cx="10515600" cy="3779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dfs_list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GraphType</a:t>
            </a:r>
            <a:r>
              <a:rPr lang="en-US" altLang="ko-KR" sz="2400" dirty="0"/>
              <a:t> *g, int v) {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GraphNode</a:t>
            </a:r>
            <a:r>
              <a:rPr lang="en-US" altLang="ko-KR" sz="2400" dirty="0"/>
              <a:t> *w;</a:t>
            </a:r>
          </a:p>
          <a:p>
            <a:pPr marL="0" indent="0">
              <a:buNone/>
            </a:pPr>
            <a:r>
              <a:rPr lang="en-US" altLang="ko-KR" sz="2400" dirty="0"/>
              <a:t>    visited[v] = TRUE;   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</a:t>
            </a:r>
            <a:r>
              <a:rPr lang="en-US" altLang="ko-KR" sz="2400" dirty="0">
                <a:solidFill>
                  <a:srgbClr val="00B050"/>
                </a:solidFill>
              </a:rPr>
              <a:t>v</a:t>
            </a:r>
            <a:r>
              <a:rPr lang="ko-KR" altLang="en-US" sz="2400" dirty="0">
                <a:solidFill>
                  <a:srgbClr val="00B050"/>
                </a:solidFill>
              </a:rPr>
              <a:t>의 방문 표시</a:t>
            </a:r>
            <a:r>
              <a:rPr lang="ko-KR" altLang="en-US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 ", v);   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방문한 정점 출력</a:t>
            </a:r>
            <a:r>
              <a:rPr lang="ko-KR" altLang="en-US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    </a:t>
            </a:r>
            <a:r>
              <a:rPr lang="en-US" altLang="ko-KR" sz="2400" dirty="0"/>
              <a:t>for(w=g-&gt;</a:t>
            </a:r>
            <a:r>
              <a:rPr lang="en-US" altLang="ko-KR" sz="2400" dirty="0" err="1"/>
              <a:t>adj_list</a:t>
            </a:r>
            <a:r>
              <a:rPr lang="en-US" altLang="ko-KR" sz="2400" dirty="0"/>
              <a:t>[v]; w; w=w-&gt;link)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인접 정점 탐색 </a:t>
            </a:r>
          </a:p>
          <a:p>
            <a:pPr marL="0" indent="0">
              <a:buNone/>
            </a:pPr>
            <a:r>
              <a:rPr lang="ko-KR" altLang="en-US" sz="2400" dirty="0"/>
              <a:t>        </a:t>
            </a:r>
            <a:r>
              <a:rPr lang="en-US" altLang="ko-KR" sz="2400" dirty="0"/>
              <a:t>if(!visited[w-&gt;vertex])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en-US" altLang="ko-KR" sz="2400" dirty="0" err="1"/>
              <a:t>dfs_list</a:t>
            </a:r>
            <a:r>
              <a:rPr lang="en-US" altLang="ko-KR" sz="2400" dirty="0"/>
              <a:t>(g, w-&gt;vertex); 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</a:t>
            </a:r>
            <a:r>
              <a:rPr lang="en-US" altLang="ko-KR" sz="2400" dirty="0">
                <a:solidFill>
                  <a:srgbClr val="00B050"/>
                </a:solidFill>
              </a:rPr>
              <a:t>w-&gt;vertex</a:t>
            </a:r>
            <a:r>
              <a:rPr lang="ko-KR" altLang="en-US" sz="2400" dirty="0">
                <a:solidFill>
                  <a:srgbClr val="00B050"/>
                </a:solidFill>
              </a:rPr>
              <a:t>에서 </a:t>
            </a:r>
            <a:r>
              <a:rPr lang="en-US" altLang="ko-KR" sz="2400" dirty="0">
                <a:solidFill>
                  <a:srgbClr val="00B050"/>
                </a:solidFill>
              </a:rPr>
              <a:t>DFS </a:t>
            </a:r>
            <a:r>
              <a:rPr lang="ko-KR" altLang="en-US" sz="2400" dirty="0">
                <a:solidFill>
                  <a:srgbClr val="00B050"/>
                </a:solidFill>
              </a:rPr>
              <a:t>새로 시작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1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C56ABD-5024-4CC1-BA59-B2CE518A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 우선 탐색 </a:t>
            </a:r>
            <a:r>
              <a:rPr lang="en-US" altLang="ko-KR" dirty="0"/>
              <a:t>(BFS)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E52786-DD80-45C0-BA3F-2E1A52A7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정점으로부터 가까운 정점들을 먼저 방문하고 멀리 떨어져 있는 정점들을 나중에 방문하는 방법</a:t>
            </a:r>
            <a:endParaRPr lang="en-US" altLang="ko-KR" dirty="0"/>
          </a:p>
          <a:p>
            <a:r>
              <a:rPr lang="ko-KR" altLang="en-US" dirty="0"/>
              <a:t>큐를 사용하여 구현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dirty="0"/>
              <a:t>현위치에서 갈 수 있는 </a:t>
            </a:r>
            <a:r>
              <a:rPr lang="en-US" altLang="ko-KR" dirty="0"/>
              <a:t>node</a:t>
            </a:r>
            <a:r>
              <a:rPr lang="ko-KR" altLang="en-US" dirty="0"/>
              <a:t>들을 탐색하며 그 때마다 그곳에서 갈 수 있는 </a:t>
            </a:r>
            <a:r>
              <a:rPr lang="en-US" altLang="ko-KR" dirty="0"/>
              <a:t>node</a:t>
            </a:r>
            <a:r>
              <a:rPr lang="ko-KR" altLang="en-US" dirty="0"/>
              <a:t>들을 </a:t>
            </a:r>
            <a:r>
              <a:rPr lang="en-US" altLang="ko-KR" dirty="0"/>
              <a:t>enqueue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node</a:t>
            </a:r>
            <a:r>
              <a:rPr lang="ko-KR" altLang="en-US" dirty="0"/>
              <a:t>에서 갈 수 있는 </a:t>
            </a:r>
            <a:r>
              <a:rPr lang="en-US" altLang="ko-KR" dirty="0"/>
              <a:t>node</a:t>
            </a:r>
            <a:r>
              <a:rPr lang="ko-KR" altLang="en-US" dirty="0"/>
              <a:t>들을 모두 탐색했다면 </a:t>
            </a:r>
            <a:r>
              <a:rPr lang="en-US" altLang="ko-KR" dirty="0"/>
              <a:t>dequeue</a:t>
            </a:r>
            <a:r>
              <a:rPr lang="ko-KR" altLang="en-US" dirty="0"/>
              <a:t>한 </a:t>
            </a:r>
            <a:r>
              <a:rPr lang="en-US" altLang="ko-KR" dirty="0"/>
              <a:t>node</a:t>
            </a:r>
            <a:r>
              <a:rPr lang="ko-KR" altLang="en-US" dirty="0"/>
              <a:t>에 대하여 같은 작업을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queue</a:t>
            </a:r>
            <a:r>
              <a:rPr lang="ko-KR" altLang="en-US" dirty="0"/>
              <a:t>이 </a:t>
            </a:r>
            <a:r>
              <a:rPr lang="en-US" altLang="ko-KR" dirty="0"/>
              <a:t>empty</a:t>
            </a:r>
            <a:r>
              <a:rPr lang="ko-KR" altLang="en-US" dirty="0"/>
              <a:t>가 될 때까지 반복하면 모든 </a:t>
            </a:r>
            <a:r>
              <a:rPr lang="en-US" altLang="ko-KR" dirty="0"/>
              <a:t>node </a:t>
            </a:r>
            <a:r>
              <a:rPr lang="ko-KR" altLang="en-US" dirty="0"/>
              <a:t>탐색</a:t>
            </a:r>
          </a:p>
        </p:txBody>
      </p:sp>
    </p:spTree>
    <p:extLst>
      <p:ext uri="{BB962C8B-B14F-4D97-AF65-F5344CB8AC3E}">
        <p14:creationId xmlns:p14="http://schemas.microsoft.com/office/powerpoint/2010/main" val="24441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C81184-A0F9-4D45-A170-5B137D4C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 우선 탐색 </a:t>
            </a:r>
            <a:r>
              <a:rPr lang="en-US" altLang="ko-KR" dirty="0"/>
              <a:t>(BFS)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431F08-848E-4D47-A82E-A1903108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906" y="3429000"/>
            <a:ext cx="7109460" cy="323153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 err="1">
                <a:latin typeface="+mn-ea"/>
              </a:rPr>
              <a:t>breadth_first_search</a:t>
            </a:r>
            <a:r>
              <a:rPr lang="en-US" altLang="ko-KR" sz="2400" dirty="0">
                <a:latin typeface="+mn-ea"/>
              </a:rPr>
              <a:t>(v)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v</a:t>
            </a:r>
            <a:r>
              <a:rPr lang="ko-KR" altLang="en-US" sz="2400" dirty="0">
                <a:latin typeface="+mn-ea"/>
              </a:rPr>
              <a:t>를 </a:t>
            </a:r>
            <a:r>
              <a:rPr lang="ko-KR" altLang="en-US" sz="2400" dirty="0" err="1">
                <a:latin typeface="+mn-ea"/>
              </a:rPr>
              <a:t>방문되었다고</a:t>
            </a:r>
            <a:r>
              <a:rPr lang="ko-KR" altLang="en-US" sz="2400" dirty="0">
                <a:latin typeface="+mn-ea"/>
              </a:rPr>
              <a:t> 표시하고 큐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에 정점 </a:t>
            </a:r>
            <a:r>
              <a:rPr lang="en-US" altLang="ko-KR" sz="2400" dirty="0">
                <a:latin typeface="+mn-ea"/>
              </a:rPr>
              <a:t>v</a:t>
            </a:r>
            <a:r>
              <a:rPr lang="ko-KR" altLang="en-US" sz="2400" dirty="0">
                <a:latin typeface="+mn-ea"/>
              </a:rPr>
              <a:t>를 삽입</a:t>
            </a:r>
            <a:r>
              <a:rPr lang="en-US" altLang="ko-KR" sz="2400" dirty="0">
                <a:latin typeface="+mn-ea"/>
              </a:rPr>
              <a:t>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while (not </a:t>
            </a:r>
            <a:r>
              <a:rPr lang="en-US" altLang="ko-KR" sz="2400" dirty="0" err="1">
                <a:latin typeface="+mn-ea"/>
              </a:rPr>
              <a:t>is_empty</a:t>
            </a:r>
            <a:r>
              <a:rPr lang="en-US" altLang="ko-KR" sz="2400" dirty="0">
                <a:latin typeface="+mn-ea"/>
              </a:rPr>
              <a:t>(Q)) do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</a:t>
            </a:r>
            <a:r>
              <a:rPr lang="ko-KR" altLang="en-US" sz="2400" dirty="0">
                <a:latin typeface="+mn-ea"/>
              </a:rPr>
              <a:t>큐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에서 정점 </a:t>
            </a:r>
            <a:r>
              <a:rPr lang="en-US" altLang="ko-KR" sz="2400" dirty="0">
                <a:latin typeface="+mn-ea"/>
              </a:rPr>
              <a:t>w</a:t>
            </a:r>
            <a:r>
              <a:rPr lang="ko-KR" altLang="en-US" sz="2400" dirty="0">
                <a:latin typeface="+mn-ea"/>
              </a:rPr>
              <a:t>를 삭제</a:t>
            </a:r>
            <a:r>
              <a:rPr lang="en-US" altLang="ko-KR" sz="2400" dirty="0">
                <a:latin typeface="+mn-ea"/>
              </a:rPr>
              <a:t>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for all u ∈ (w</a:t>
            </a:r>
            <a:r>
              <a:rPr lang="ko-KR" altLang="en-US" sz="2400" dirty="0">
                <a:latin typeface="+mn-ea"/>
              </a:rPr>
              <a:t>에 인접한 정점</a:t>
            </a:r>
            <a:r>
              <a:rPr lang="en-US" altLang="ko-KR" sz="2400" dirty="0">
                <a:latin typeface="+mn-ea"/>
              </a:rPr>
              <a:t>) do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    if (u</a:t>
            </a:r>
            <a:r>
              <a:rPr lang="ko-KR" altLang="en-US" sz="2400" dirty="0">
                <a:latin typeface="+mn-ea"/>
              </a:rPr>
              <a:t>가 아직 </a:t>
            </a:r>
            <a:r>
              <a:rPr lang="ko-KR" altLang="en-US" sz="2400" dirty="0" err="1">
                <a:latin typeface="+mn-ea"/>
              </a:rPr>
              <a:t>방문되지</a:t>
            </a:r>
            <a:r>
              <a:rPr lang="ko-KR" altLang="en-US" sz="2400" dirty="0">
                <a:latin typeface="+mn-ea"/>
              </a:rPr>
              <a:t> 않았으면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        then u</a:t>
            </a:r>
            <a:r>
              <a:rPr lang="ko-KR" altLang="en-US" sz="2400" dirty="0">
                <a:latin typeface="+mn-ea"/>
              </a:rPr>
              <a:t>를 큐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에 삽입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후 </a:t>
            </a:r>
            <a:endParaRPr lang="en-US" altLang="ko-KR" sz="2400" dirty="0">
              <a:latin typeface="+mn-ea"/>
            </a:endParaRP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>
                <a:latin typeface="+mn-ea"/>
              </a:rPr>
              <a:t>                       u</a:t>
            </a:r>
            <a:r>
              <a:rPr lang="ko-KR" altLang="en-US" sz="2400" dirty="0">
                <a:latin typeface="+mn-ea"/>
              </a:rPr>
              <a:t>를 </a:t>
            </a:r>
            <a:r>
              <a:rPr lang="ko-KR" altLang="en-US" sz="2400" dirty="0" err="1">
                <a:latin typeface="+mn-ea"/>
              </a:rPr>
              <a:t>방문되었다고</a:t>
            </a:r>
            <a:r>
              <a:rPr lang="ko-KR" altLang="en-US" sz="2400" dirty="0">
                <a:latin typeface="+mn-ea"/>
              </a:rPr>
              <a:t> 표시</a:t>
            </a:r>
            <a:r>
              <a:rPr lang="en-US" altLang="ko-KR" sz="2400" dirty="0">
                <a:latin typeface="+mn-ea"/>
              </a:rPr>
              <a:t>;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697D5706-63F0-45D8-9E7C-3732B4E5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6" y="1690688"/>
            <a:ext cx="3733169" cy="485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99524857-1F3B-4065-BA18-B4C775F4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25" y="1763699"/>
            <a:ext cx="1792990" cy="152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2627284E-B12B-4612-8FD0-25B6D4AE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717979"/>
            <a:ext cx="1722481" cy="15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415105CC-DD52-4698-8D4B-779CCBC52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701" y="1740839"/>
            <a:ext cx="3591665" cy="152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2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A4C9F7-3CFF-4DE8-B9E9-BA9A413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 우선 탐색 </a:t>
            </a:r>
            <a:r>
              <a:rPr lang="en-US" altLang="ko-KR" dirty="0"/>
              <a:t>(BFS)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4C20DB-3020-4326-AF58-76CAB95E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ko-KR" altLang="en-US" dirty="0"/>
              <a:t>인접행렬 그래프의 너비 우선 탐색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3512E9B-B651-4996-9004-52177A494113}"/>
              </a:ext>
            </a:extLst>
          </p:cNvPr>
          <p:cNvSpPr txBox="1">
            <a:spLocks/>
          </p:cNvSpPr>
          <p:nvPr/>
        </p:nvSpPr>
        <p:spPr>
          <a:xfrm>
            <a:off x="2661285" y="2397760"/>
            <a:ext cx="6869430" cy="4300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void </a:t>
            </a:r>
            <a:r>
              <a:rPr lang="en-US" altLang="ko-KR" sz="2400" dirty="0" err="1"/>
              <a:t>bfs_mat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GraphType</a:t>
            </a:r>
            <a:r>
              <a:rPr lang="en-US" altLang="ko-KR" sz="2400" dirty="0"/>
              <a:t> *g, int v) {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int w;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QueueType</a:t>
            </a:r>
            <a:r>
              <a:rPr lang="en-US" altLang="ko-KR" sz="2400" dirty="0"/>
              <a:t> q;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	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(&amp;q);     	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큐 초기화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</a:t>
            </a:r>
            <a:r>
              <a:rPr lang="en-US" altLang="ko-KR" sz="2400" dirty="0"/>
              <a:t>visited[v] = TRUE; 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</a:t>
            </a:r>
            <a:r>
              <a:rPr lang="en-US" altLang="ko-KR" sz="2400" dirty="0">
                <a:solidFill>
                  <a:srgbClr val="00B050"/>
                </a:solidFill>
              </a:rPr>
              <a:t>v </a:t>
            </a:r>
            <a:r>
              <a:rPr lang="ko-KR" altLang="en-US" sz="2400" dirty="0">
                <a:solidFill>
                  <a:srgbClr val="00B050"/>
                </a:solidFill>
              </a:rPr>
              <a:t>방문 표시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 ", v);    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출력</a:t>
            </a:r>
            <a:r>
              <a:rPr lang="en-US" altLang="ko-KR" sz="2400" dirty="0">
                <a:solidFill>
                  <a:srgbClr val="00B050"/>
                </a:solidFill>
              </a:rPr>
              <a:t> 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enqueue(&amp;q, v);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시작 정점을 큐에 저장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</a:t>
            </a:r>
            <a:r>
              <a:rPr lang="en-US" altLang="ko-KR" sz="2400" dirty="0"/>
              <a:t>while(!</a:t>
            </a:r>
            <a:r>
              <a:rPr lang="en-US" altLang="ko-KR" sz="2400" dirty="0" err="1"/>
              <a:t>is_empty</a:t>
            </a:r>
            <a:r>
              <a:rPr lang="en-US" altLang="ko-KR" sz="2400" dirty="0"/>
              <a:t>(&amp;q)){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    v = dequeue(&amp;q);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큐에 정점 추출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    </a:t>
            </a:r>
            <a:r>
              <a:rPr lang="en-US" altLang="ko-KR" sz="2400" dirty="0"/>
              <a:t>for(w=0; w&lt;g-&gt;n; w++)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인접 정점 탐색</a:t>
            </a:r>
            <a:r>
              <a:rPr lang="ko-KR" altLang="en-US" sz="2400" dirty="0"/>
              <a:t>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if(g-&gt;</a:t>
            </a:r>
            <a:r>
              <a:rPr lang="en-US" altLang="ko-KR" sz="2400" dirty="0" err="1"/>
              <a:t>adj_mat</a:t>
            </a:r>
            <a:r>
              <a:rPr lang="en-US" altLang="ko-KR" sz="2400" dirty="0"/>
              <a:t>[v][w] &amp;&amp; !visited[w]){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            visited[w] = TRUE;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방문 표시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        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 ", w);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정점 출력</a:t>
            </a:r>
            <a:r>
              <a:rPr lang="en-US" altLang="ko-KR" sz="2400" dirty="0">
                <a:solidFill>
                  <a:srgbClr val="00B050"/>
                </a:solidFill>
              </a:rPr>
              <a:t>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            enqueue(&amp;q, w); 	</a:t>
            </a:r>
            <a:r>
              <a:rPr lang="en-US" altLang="ko-KR" sz="2400" dirty="0">
                <a:solidFill>
                  <a:srgbClr val="00B050"/>
                </a:solidFill>
              </a:rPr>
              <a:t>// </a:t>
            </a:r>
            <a:r>
              <a:rPr lang="ko-KR" altLang="en-US" sz="2400" dirty="0">
                <a:solidFill>
                  <a:srgbClr val="00B050"/>
                </a:solidFill>
              </a:rPr>
              <a:t>방문한 정점을 큐에 저장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    }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2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A4C9F7-3CFF-4DE8-B9E9-BA9A413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 우선 탐색 </a:t>
            </a:r>
            <a:r>
              <a:rPr lang="en-US" altLang="ko-KR" dirty="0"/>
              <a:t>(BFS)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4C20DB-3020-4326-AF58-76CAB95E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135"/>
          </a:xfrm>
        </p:spPr>
        <p:txBody>
          <a:bodyPr/>
          <a:lstStyle/>
          <a:p>
            <a:r>
              <a:rPr lang="ko-KR" altLang="en-US" dirty="0"/>
              <a:t>인접리스트 그래프의 너비 우선 탐색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3512E9B-B651-4996-9004-52177A494113}"/>
              </a:ext>
            </a:extLst>
          </p:cNvPr>
          <p:cNvSpPr txBox="1">
            <a:spLocks/>
          </p:cNvSpPr>
          <p:nvPr/>
        </p:nvSpPr>
        <p:spPr>
          <a:xfrm>
            <a:off x="2532821" y="2397760"/>
            <a:ext cx="7126357" cy="4360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bfs_list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GraphType</a:t>
            </a:r>
            <a:r>
              <a:rPr lang="en-US" altLang="ko-KR" sz="1600" dirty="0"/>
              <a:t> *g, int v)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GraphNode</a:t>
            </a:r>
            <a:r>
              <a:rPr lang="en-US" altLang="ko-KR" sz="1600" dirty="0"/>
              <a:t> *w;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QueueType</a:t>
            </a:r>
            <a:r>
              <a:rPr lang="en-US" altLang="ko-KR" sz="1600" dirty="0"/>
              <a:t> q;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(&amp;q);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큐 초기화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visited[v] = TRUE; 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정점 </a:t>
            </a:r>
            <a:r>
              <a:rPr lang="en-US" altLang="ko-KR" sz="1600" dirty="0">
                <a:solidFill>
                  <a:srgbClr val="00B050"/>
                </a:solidFill>
              </a:rPr>
              <a:t>v </a:t>
            </a:r>
            <a:r>
              <a:rPr lang="ko-KR" altLang="en-US" sz="1600" dirty="0">
                <a:solidFill>
                  <a:srgbClr val="00B050"/>
                </a:solidFill>
              </a:rPr>
              <a:t>방문 표시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", v);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정점 </a:t>
            </a:r>
            <a:r>
              <a:rPr lang="en-US" altLang="ko-KR" sz="1600" dirty="0">
                <a:solidFill>
                  <a:srgbClr val="00B050"/>
                </a:solidFill>
              </a:rPr>
              <a:t>v </a:t>
            </a:r>
            <a:r>
              <a:rPr lang="ko-KR" altLang="en-US" sz="1600" dirty="0">
                <a:solidFill>
                  <a:srgbClr val="00B050"/>
                </a:solidFill>
              </a:rPr>
              <a:t>출력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enqueue(&amp;q, v);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시작 정점을 큐에 저장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while(!</a:t>
            </a:r>
            <a:r>
              <a:rPr lang="en-US" altLang="ko-KR" sz="1600" dirty="0" err="1"/>
              <a:t>is_empty</a:t>
            </a:r>
            <a:r>
              <a:rPr lang="en-US" altLang="ko-KR" sz="1600" dirty="0"/>
              <a:t>(&amp;q)){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v = dequeue(&amp;q); 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큐에서 정점 추출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for(w=g-&gt;</a:t>
            </a:r>
            <a:r>
              <a:rPr lang="en-US" altLang="ko-KR" sz="1600" dirty="0" err="1"/>
              <a:t>adj_list</a:t>
            </a:r>
            <a:r>
              <a:rPr lang="en-US" altLang="ko-KR" sz="1600" dirty="0"/>
              <a:t>[v]; w; w = w-&gt;link) 	</a:t>
            </a:r>
            <a:r>
              <a:rPr lang="en-US" altLang="ko-KR" sz="1600" dirty="0">
                <a:solidFill>
                  <a:srgbClr val="00B050"/>
                </a:solidFill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</a:rPr>
              <a:t>인접 정점 탐색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/>
              <a:t>if(!visited[w-&gt;vertex]){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 err="1">
                <a:solidFill>
                  <a:srgbClr val="00B050"/>
                </a:solidFill>
              </a:rPr>
              <a:t>미방문</a:t>
            </a:r>
            <a:r>
              <a:rPr lang="ko-KR" altLang="en-US" sz="1600" dirty="0">
                <a:solidFill>
                  <a:srgbClr val="00B050"/>
                </a:solidFill>
              </a:rPr>
              <a:t> 정점 탐색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     </a:t>
            </a:r>
            <a:r>
              <a:rPr lang="en-US" altLang="ko-KR" sz="1600" dirty="0"/>
              <a:t>visited[w-&gt;vertex] = TRUE; 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방문 표시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", w-&gt;vertex);   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정점 출력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    </a:t>
            </a:r>
            <a:r>
              <a:rPr lang="en-US" altLang="ko-KR" sz="1600" dirty="0"/>
              <a:t>enqueue(&amp;q, w-&gt;vertex); 		</a:t>
            </a:r>
            <a:r>
              <a:rPr lang="en-US" altLang="ko-KR" sz="1600" dirty="0">
                <a:solidFill>
                  <a:srgbClr val="00B050"/>
                </a:solidFill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</a:rPr>
              <a:t>방문한 정점을 큐에 삽입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8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BB5F25-BBCE-4177-B934-4D4ED96F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0563D9-C147-47E5-9E8B-B397AB3D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  <a:r>
              <a:rPr lang="en-US" altLang="ko-KR" dirty="0"/>
              <a:t>G(V, E)</a:t>
            </a:r>
          </a:p>
          <a:p>
            <a:r>
              <a:rPr lang="ko-KR" altLang="en-US" dirty="0"/>
              <a:t>정점</a:t>
            </a:r>
            <a:r>
              <a:rPr lang="en-US" altLang="ko-KR" dirty="0"/>
              <a:t>(</a:t>
            </a:r>
            <a:r>
              <a:rPr lang="en-US" altLang="ko-KR" b="1" dirty="0"/>
              <a:t>V</a:t>
            </a:r>
            <a:r>
              <a:rPr lang="en-US" altLang="ko-KR" dirty="0"/>
              <a:t>ertex, Node)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여러 가지 특성을 가질 수 있는 객체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V(G):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의 정점들의 집합</a:t>
            </a:r>
            <a:endParaRPr lang="en-US" altLang="ko-KR" dirty="0"/>
          </a:p>
          <a:p>
            <a:r>
              <a:rPr lang="ko-KR" altLang="en-US" dirty="0"/>
              <a:t>간선</a:t>
            </a:r>
            <a:r>
              <a:rPr lang="en-US" altLang="ko-KR" dirty="0"/>
              <a:t>(</a:t>
            </a:r>
            <a:r>
              <a:rPr lang="en-US" altLang="ko-KR" b="1" dirty="0"/>
              <a:t>E</a:t>
            </a:r>
            <a:r>
              <a:rPr lang="en-US" altLang="ko-KR" dirty="0"/>
              <a:t>dge, link)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정점들 간의 관계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그래프에 따라 방향 및 가중치를 가지고 있을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E(G): </a:t>
            </a:r>
            <a:r>
              <a:rPr lang="ko-KR" altLang="en-US" dirty="0"/>
              <a:t>그래프 </a:t>
            </a:r>
            <a:r>
              <a:rPr lang="en-US" altLang="ko-KR" dirty="0"/>
              <a:t>G</a:t>
            </a:r>
            <a:r>
              <a:rPr lang="ko-KR" altLang="en-US" dirty="0"/>
              <a:t>의 간선들의 집합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F4845F-C10D-44E4-9872-721DFABE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성분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FF9AAF-F601-4336-979D-82DCF246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ko-KR" altLang="en-US" dirty="0"/>
              <a:t>최대로 연결된 부분 그래프들</a:t>
            </a:r>
            <a:endParaRPr lang="en-US" altLang="ko-KR" dirty="0"/>
          </a:p>
          <a:p>
            <a:r>
              <a:rPr lang="en-US" altLang="ko-KR" dirty="0"/>
              <a:t>DFS </a:t>
            </a:r>
            <a:r>
              <a:rPr lang="ko-KR" altLang="en-US" dirty="0"/>
              <a:t>또는 </a:t>
            </a:r>
            <a:r>
              <a:rPr lang="en-US" altLang="ko-KR" dirty="0"/>
              <a:t>BFS</a:t>
            </a:r>
            <a:r>
              <a:rPr lang="ko-KR" altLang="en-US" dirty="0"/>
              <a:t>를 반복 이용하여 찾을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방문했을 경우 </a:t>
            </a:r>
            <a:r>
              <a:rPr lang="en-US" altLang="ko-KR" sz="2000" dirty="0">
                <a:solidFill>
                  <a:srgbClr val="00B050"/>
                </a:solidFill>
              </a:rPr>
              <a:t>visited[</a:t>
            </a:r>
            <a:r>
              <a:rPr lang="en-US" altLang="ko-KR" sz="2000" dirty="0" err="1">
                <a:solidFill>
                  <a:srgbClr val="00B050"/>
                </a:solidFill>
              </a:rPr>
              <a:t>i</a:t>
            </a:r>
            <a:r>
              <a:rPr lang="en-US" altLang="ko-KR" sz="2000" dirty="0">
                <a:solidFill>
                  <a:srgbClr val="00B050"/>
                </a:solidFill>
              </a:rPr>
              <a:t>]</a:t>
            </a:r>
            <a:r>
              <a:rPr lang="ko-KR" altLang="en-US" sz="2000" dirty="0">
                <a:solidFill>
                  <a:srgbClr val="00B050"/>
                </a:solidFill>
              </a:rPr>
              <a:t>를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에서 </a:t>
            </a:r>
            <a:r>
              <a:rPr lang="en-US" altLang="ko-KR" sz="2000" dirty="0">
                <a:solidFill>
                  <a:srgbClr val="00B050"/>
                </a:solidFill>
              </a:rPr>
              <a:t>count</a:t>
            </a:r>
            <a:r>
              <a:rPr lang="ko-KR" altLang="en-US" sz="2000" dirty="0">
                <a:solidFill>
                  <a:srgbClr val="00B050"/>
                </a:solidFill>
              </a:rPr>
              <a:t>로 변경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node list</a:t>
            </a:r>
            <a:r>
              <a:rPr lang="ko-KR" altLang="en-US" sz="2000" dirty="0">
                <a:solidFill>
                  <a:srgbClr val="00B050"/>
                </a:solidFill>
              </a:rPr>
              <a:t>를 돌며 그 </a:t>
            </a:r>
            <a:r>
              <a:rPr lang="en-US" altLang="ko-KR" sz="2000" dirty="0">
                <a:solidFill>
                  <a:srgbClr val="00B050"/>
                </a:solidFill>
              </a:rPr>
              <a:t>node</a:t>
            </a:r>
            <a:r>
              <a:rPr lang="ko-KR" altLang="en-US" sz="2000" dirty="0">
                <a:solidFill>
                  <a:srgbClr val="00B050"/>
                </a:solidFill>
              </a:rPr>
              <a:t>를 탐색한 적 없다면 </a:t>
            </a:r>
            <a:r>
              <a:rPr lang="en-US" altLang="ko-KR" sz="2000" dirty="0">
                <a:solidFill>
                  <a:srgbClr val="00B050"/>
                </a:solidFill>
              </a:rPr>
              <a:t>count++ </a:t>
            </a:r>
            <a:r>
              <a:rPr lang="ko-KR" altLang="en-US" sz="2000" dirty="0">
                <a:solidFill>
                  <a:srgbClr val="00B050"/>
                </a:solidFill>
              </a:rPr>
              <a:t>후 해당 </a:t>
            </a:r>
            <a:r>
              <a:rPr lang="en-US" altLang="ko-KR" sz="2000" dirty="0">
                <a:solidFill>
                  <a:srgbClr val="00B050"/>
                </a:solidFill>
              </a:rPr>
              <a:t>node</a:t>
            </a:r>
            <a:r>
              <a:rPr lang="ko-KR" altLang="en-US" sz="2000" dirty="0">
                <a:solidFill>
                  <a:srgbClr val="00B050"/>
                </a:solidFill>
              </a:rPr>
              <a:t>에서 갈 수 있는 곳 탐색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같은 </a:t>
            </a:r>
            <a:r>
              <a:rPr lang="en-US" altLang="ko-KR" sz="2000" dirty="0">
                <a:solidFill>
                  <a:srgbClr val="00B050"/>
                </a:solidFill>
              </a:rPr>
              <a:t>count</a:t>
            </a:r>
            <a:r>
              <a:rPr lang="ko-KR" altLang="en-US" sz="2000" dirty="0">
                <a:solidFill>
                  <a:srgbClr val="00B050"/>
                </a:solidFill>
              </a:rPr>
              <a:t>값을 가지고 있다면 같은 연결 성분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3F0A6BD-3EB2-4084-A9B8-A4096031886B}"/>
              </a:ext>
            </a:extLst>
          </p:cNvPr>
          <p:cNvSpPr txBox="1"/>
          <p:nvPr/>
        </p:nvSpPr>
        <p:spPr>
          <a:xfrm>
            <a:off x="1204672" y="4158377"/>
            <a:ext cx="5310428" cy="258532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find_connected_component</a:t>
            </a:r>
            <a:r>
              <a:rPr lang="en-US" altLang="ko-KR" dirty="0"/>
              <a:t>(</a:t>
            </a:r>
            <a:r>
              <a:rPr lang="en-US" altLang="ko-KR" dirty="0" err="1"/>
              <a:t>GraphType</a:t>
            </a:r>
            <a:r>
              <a:rPr lang="en-US" altLang="ko-KR" dirty="0"/>
              <a:t> *g) {</a:t>
            </a:r>
          </a:p>
          <a:p>
            <a:r>
              <a:rPr lang="en-US" altLang="ko-KR" dirty="0"/>
              <a:t>    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count = 0</a:t>
            </a:r>
            <a:r>
              <a:rPr lang="en-US" altLang="ko-KR" dirty="0" smtClean="0"/>
              <a:t>;    </a:t>
            </a:r>
            <a:r>
              <a:rPr lang="en-US" altLang="ko-KR" dirty="0" smtClean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전역변수 </a:t>
            </a:r>
            <a:r>
              <a:rPr lang="en-US" altLang="ko-KR" dirty="0" smtClean="0">
                <a:solidFill>
                  <a:srgbClr val="00B050"/>
                </a:solidFill>
              </a:rPr>
              <a:t>count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    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&lt;g-&gt;n;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if(!visited[</a:t>
            </a:r>
            <a:r>
              <a:rPr lang="en-US" altLang="ko-KR" dirty="0" err="1"/>
              <a:t>i</a:t>
            </a:r>
            <a:r>
              <a:rPr lang="en-US" altLang="ko-KR" dirty="0"/>
              <a:t>]){   </a:t>
            </a:r>
            <a:r>
              <a:rPr lang="en-US" altLang="ko-KR" dirty="0">
                <a:solidFill>
                  <a:srgbClr val="00B050"/>
                </a:solidFill>
              </a:rPr>
              <a:t> // </a:t>
            </a:r>
            <a:r>
              <a:rPr lang="ko-KR" altLang="en-US" dirty="0" err="1">
                <a:solidFill>
                  <a:srgbClr val="00B050"/>
                </a:solidFill>
              </a:rPr>
              <a:t>방문되지</a:t>
            </a:r>
            <a:r>
              <a:rPr lang="ko-KR" altLang="en-US" dirty="0">
                <a:solidFill>
                  <a:srgbClr val="00B050"/>
                </a:solidFill>
              </a:rPr>
              <a:t> 않았으면 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count++;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dfs_mat</a:t>
            </a:r>
            <a:r>
              <a:rPr lang="en-US" altLang="ko-KR" dirty="0"/>
              <a:t>(g,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FA3488BA-2290-406F-A15B-9F4BBA7F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391" y="4158377"/>
            <a:ext cx="3532409" cy="207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8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6F6C33-FE8F-4D95-AE04-12CBE473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신장 트리 </a:t>
            </a:r>
            <a:r>
              <a:rPr lang="en-US" altLang="ko-KR" dirty="0"/>
              <a:t>(spanning 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6A4402-1E41-4676-9BC2-24BCCCCE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모든 정점을 포함하며 사이클을 포함하지 않는 트리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정점을 가지는 그래프의 신장 트리의 간선 수는 </a:t>
            </a:r>
            <a:r>
              <a:rPr lang="en-US" altLang="ko-KR" dirty="0"/>
              <a:t>n - 1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최소의 링크를 사용하는 네트워크 구축 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통신망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도로망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유통망 등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DE86E0-51F6-4399-8E6C-6CC1D8FC5A50}"/>
              </a:ext>
            </a:extLst>
          </p:cNvPr>
          <p:cNvSpPr txBox="1"/>
          <p:nvPr/>
        </p:nvSpPr>
        <p:spPr>
          <a:xfrm>
            <a:off x="2873675" y="4184551"/>
            <a:ext cx="6444649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depth_first_search</a:t>
            </a:r>
            <a:r>
              <a:rPr lang="en-US" altLang="ko-KR" dirty="0"/>
              <a:t>(v)</a:t>
            </a:r>
          </a:p>
          <a:p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를 </a:t>
            </a:r>
            <a:r>
              <a:rPr lang="ko-KR" altLang="en-US" dirty="0" err="1"/>
              <a:t>방문되었다고</a:t>
            </a:r>
            <a:r>
              <a:rPr lang="ko-KR" altLang="en-US" dirty="0"/>
              <a:t> 표시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for all u ∈ (v</a:t>
            </a:r>
            <a:r>
              <a:rPr lang="ko-KR" altLang="en-US" dirty="0"/>
              <a:t>에 인접한 정점</a:t>
            </a:r>
            <a:r>
              <a:rPr lang="en-US" altLang="ko-KR" dirty="0"/>
              <a:t>) do </a:t>
            </a:r>
          </a:p>
          <a:p>
            <a:r>
              <a:rPr lang="en-US" altLang="ko-KR" dirty="0"/>
              <a:t>	if (u</a:t>
            </a:r>
            <a:r>
              <a:rPr lang="ko-KR" altLang="en-US" dirty="0"/>
              <a:t>가 아직 </a:t>
            </a:r>
            <a:r>
              <a:rPr lang="ko-KR" altLang="en-US" dirty="0" err="1"/>
              <a:t>방문되지</a:t>
            </a:r>
            <a:r>
              <a:rPr lang="ko-KR" altLang="en-US" dirty="0"/>
              <a:t> 않았으면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then 	(</a:t>
            </a:r>
            <a:r>
              <a:rPr lang="en-US" altLang="ko-KR" dirty="0" err="1"/>
              <a:t>v,u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신장트리</a:t>
            </a:r>
            <a:r>
              <a:rPr lang="ko-KR" altLang="en-US" dirty="0"/>
              <a:t> 간선이라고 표시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depth_first_search</a:t>
            </a:r>
            <a:r>
              <a:rPr lang="en-US" altLang="ko-KR" dirty="0"/>
              <a:t>(u);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1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D04575-CBAF-4390-97AE-EFD9FFAB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신장 트리 </a:t>
            </a:r>
            <a:r>
              <a:rPr lang="en-US" altLang="ko-KR" dirty="0"/>
              <a:t>(spanning tree)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FC585AD-527C-40CD-B460-07BB263AC6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44" y="1825625"/>
            <a:ext cx="83659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3C6772-24FE-47FC-94EC-77BAFE1E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최소비용 </a:t>
            </a:r>
            <a:r>
              <a:rPr lang="ko-KR" altLang="en-US" dirty="0" err="1"/>
              <a:t>신장트리</a:t>
            </a:r>
            <a:r>
              <a:rPr lang="en-US" altLang="ko-KR" dirty="0"/>
              <a:t> (MST)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FF6746-FF16-49DD-AFB1-3F1B255E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Minimum Spanning Tree</a:t>
            </a:r>
          </a:p>
          <a:p>
            <a:r>
              <a:rPr lang="ko-KR" altLang="en-US" dirty="0"/>
              <a:t>일반적으로 각 링크의 구축 비용은 똑같지 않다</a:t>
            </a:r>
            <a:endParaRPr lang="en-US" altLang="ko-KR" dirty="0"/>
          </a:p>
          <a:p>
            <a:r>
              <a:rPr lang="ko-KR" altLang="en-US" dirty="0"/>
              <a:t>따라서 효율성을 위해 최소비용 </a:t>
            </a:r>
            <a:r>
              <a:rPr lang="ko-KR" altLang="en-US" dirty="0" err="1"/>
              <a:t>신장트리를</a:t>
            </a:r>
            <a:r>
              <a:rPr lang="ko-KR" altLang="en-US" dirty="0"/>
              <a:t> 만들 필요가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도로 건설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도시들을 모두 연결하면서 도로의 길이를 최소로 한다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전기 회로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단자들을 모두 연결하면서 전선의 길이를 최소로 한다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통신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전화선의 길이가 최소가 되도록 전화 케이블망을 구성한다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배관</a:t>
            </a:r>
            <a:r>
              <a:rPr lang="en-US" altLang="ko-KR" sz="2000" dirty="0">
                <a:solidFill>
                  <a:srgbClr val="00B050"/>
                </a:solidFill>
              </a:rPr>
              <a:t>: </a:t>
            </a:r>
            <a:r>
              <a:rPr lang="ko-KR" altLang="en-US" sz="2000" dirty="0">
                <a:solidFill>
                  <a:srgbClr val="00B050"/>
                </a:solidFill>
              </a:rPr>
              <a:t>파이프를 모두 연결하면서 총 길이를 최소로 한다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89B250F-880F-461F-8EE9-0CB8653C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10" y="4013431"/>
            <a:ext cx="2970330" cy="229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5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1099AB-56DE-4B09-B388-DD0491B6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4F6809-F877-4D7E-B501-74468952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greedy method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단계에서 최선의 답을 선택하는 과정을 반복함으로써 최종적인 해답에 도달하는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항상 최적의 해답을 주는지 검증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검증되지 않았다면 경우에 따라 최적의 해답이 아닐 수 있다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Kruskal MST </a:t>
            </a:r>
            <a:r>
              <a:rPr lang="ko-KR" altLang="en-US" sz="2000" dirty="0">
                <a:solidFill>
                  <a:srgbClr val="00B050"/>
                </a:solidFill>
              </a:rPr>
              <a:t>알고리즘은 항상 최적의 해답임이 증명되었다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이에</a:t>
            </a:r>
            <a:r>
              <a:rPr lang="en-US" altLang="ko-KR" dirty="0"/>
              <a:t> </a:t>
            </a:r>
            <a:r>
              <a:rPr lang="ko-KR" altLang="en-US" dirty="0"/>
              <a:t>대한 자세한 설명은 다음주 알고리즘 파트의 </a:t>
            </a:r>
            <a:r>
              <a:rPr lang="en-US" altLang="ko-KR" dirty="0"/>
              <a:t>Greedy Algorithm</a:t>
            </a:r>
            <a:r>
              <a:rPr lang="ko-KR" altLang="en-US" dirty="0"/>
              <a:t>에서 할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39B7C6-8AF7-4373-AFC4-57111923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E06A81-207D-42E9-A4C9-7611C9A9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그래프의 간선들을 가중치의 오름차순으로 정렬</a:t>
            </a:r>
            <a:endParaRPr lang="en-US" altLang="ko-KR" dirty="0"/>
          </a:p>
          <a:p>
            <a:r>
              <a:rPr lang="ko-KR" altLang="en-US" dirty="0"/>
              <a:t>정렬된 간선 중 사이클을 형성하지 않는 간선을 현재의 </a:t>
            </a:r>
            <a:r>
              <a:rPr lang="en-US" altLang="ko-KR" dirty="0"/>
              <a:t>MST </a:t>
            </a:r>
            <a:r>
              <a:rPr lang="ko-KR" altLang="en-US" dirty="0"/>
              <a:t>집합에 추가</a:t>
            </a:r>
            <a:endParaRPr lang="en-US" altLang="ko-KR" dirty="0"/>
          </a:p>
          <a:p>
            <a:r>
              <a:rPr lang="ko-KR" altLang="en-US" dirty="0"/>
              <a:t>사이클을 형성하는 간선은 패스하며 모든 간선에 대해 반복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각 단계에서 사이클을 이루지 않는 최소 비용 간선 선택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4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4A4846-640E-4095-9FDD-B3BFBD23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B7BA5557-6577-4C05-ADD0-B4DBB30F25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85" y="1825624"/>
            <a:ext cx="3272345" cy="478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9EB982F9-1DA6-46B7-9EA8-C663FBF020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71" y="1825624"/>
            <a:ext cx="3272344" cy="47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2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72210A-841D-485D-A323-8AAEAF51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DD6F2139-0BA2-4C83-B9F5-84C4C6D9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사이클 형성 여부는 어떻게 알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union-find </a:t>
            </a:r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두 정점이 같은 집합에 속해 있는지</a:t>
            </a:r>
            <a:r>
              <a:rPr lang="en-US" altLang="ko-KR" dirty="0"/>
              <a:t> </a:t>
            </a:r>
            <a:r>
              <a:rPr lang="ko-KR" altLang="en-US" dirty="0"/>
              <a:t>검사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두 집합의 합집합을 만들어가며 원소가 어떤 집합에 속하는지 알아내는 방법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0216ECE-C401-428F-AEF3-12DEDC415238}"/>
              </a:ext>
            </a:extLst>
          </p:cNvPr>
          <p:cNvGrpSpPr/>
          <p:nvPr/>
        </p:nvGrpSpPr>
        <p:grpSpPr>
          <a:xfrm>
            <a:off x="2741658" y="3611336"/>
            <a:ext cx="7111002" cy="3246664"/>
            <a:chOff x="2581638" y="3376612"/>
            <a:chExt cx="6854825" cy="3005138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xmlns="" id="{CF94CDA7-21BA-4E24-96AF-BECF819D0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38" y="3376612"/>
              <a:ext cx="6854825" cy="300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B412554B-A299-454A-B46B-4338ED36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890" y="3546112"/>
              <a:ext cx="1955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가 같은 집합에 속함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xmlns="" id="{99A21749-9B22-423E-8EC1-CB20AB608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303" y="3546112"/>
              <a:ext cx="1955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가 다른 집합에 속함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A4593-591E-4B4D-9B7B-CB74C42F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705011-B0D4-4498-A39F-22E3C336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29" y="112222"/>
            <a:ext cx="8590671" cy="66754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 err="1">
                <a:solidFill>
                  <a:srgbClr val="00B050"/>
                </a:solidFill>
              </a:rPr>
              <a:t>부모노드</a:t>
            </a:r>
            <a:r>
              <a:rPr lang="ko-KR" altLang="en-US" sz="1200" dirty="0">
                <a:solidFill>
                  <a:srgbClr val="00B050"/>
                </a:solidFill>
              </a:rPr>
              <a:t> 배열 </a:t>
            </a:r>
            <a:r>
              <a:rPr lang="en-US" altLang="ko-KR" sz="1200" dirty="0">
                <a:solidFill>
                  <a:srgbClr val="00B050"/>
                </a:solidFill>
              </a:rPr>
              <a:t>int parent[MAX_VERTICES]; </a:t>
            </a:r>
            <a:r>
              <a:rPr lang="ko-KR" altLang="en-US" sz="1200" dirty="0">
                <a:solidFill>
                  <a:srgbClr val="00B050"/>
                </a:solidFill>
              </a:rPr>
              <a:t>과 집합 크기 배열</a:t>
            </a:r>
            <a:r>
              <a:rPr lang="en-US" altLang="ko-KR" sz="1200" dirty="0">
                <a:solidFill>
                  <a:srgbClr val="00B050"/>
                </a:solidFill>
              </a:rPr>
              <a:t> int num[MAX_VERTICES]; </a:t>
            </a:r>
            <a:r>
              <a:rPr lang="ko-KR" altLang="en-US" sz="1200" dirty="0" smtClean="0">
                <a:solidFill>
                  <a:srgbClr val="00B050"/>
                </a:solidFill>
              </a:rPr>
              <a:t>을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main</a:t>
            </a:r>
            <a:r>
              <a:rPr lang="ko-KR" altLang="en-US" sz="1200" dirty="0">
                <a:solidFill>
                  <a:srgbClr val="00B050"/>
                </a:solidFill>
              </a:rPr>
              <a:t>에서 만들어 인자로 전달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초기화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set_init</a:t>
            </a:r>
            <a:r>
              <a:rPr lang="en-US" altLang="ko-KR" sz="1200" dirty="0"/>
              <a:t>(int n, int parent[], int num[]){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</a:t>
            </a:r>
            <a:r>
              <a:rPr lang="en-US" altLang="ko-KR" sz="1200" dirty="0" err="1"/>
              <a:t>n;i</a:t>
            </a:r>
            <a:r>
              <a:rPr lang="en-US" altLang="ko-KR" sz="12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num[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 // vertex</a:t>
            </a:r>
            <a:r>
              <a:rPr lang="ko-KR" altLang="en-US" sz="1200" dirty="0">
                <a:solidFill>
                  <a:srgbClr val="00B050"/>
                </a:solidFill>
              </a:rPr>
              <a:t>가 속하는 집합 반환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int </a:t>
            </a:r>
            <a:r>
              <a:rPr lang="en-US" altLang="ko-KR" sz="1200" dirty="0" err="1"/>
              <a:t>set_find</a:t>
            </a:r>
            <a:r>
              <a:rPr lang="en-US" altLang="ko-KR" sz="1200" dirty="0"/>
              <a:t>(int vertex, int parent[]){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int p, s,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=vertex;(p=parent[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])&gt;=0;i=p)  ;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빈 </a:t>
            </a:r>
            <a:r>
              <a:rPr lang="en-US" altLang="ko-KR" sz="1200" dirty="0">
                <a:solidFill>
                  <a:srgbClr val="00B050"/>
                </a:solidFill>
              </a:rPr>
              <a:t>for</a:t>
            </a:r>
            <a:r>
              <a:rPr lang="ko-KR" altLang="en-US" sz="1200" dirty="0">
                <a:solidFill>
                  <a:srgbClr val="00B050"/>
                </a:solidFill>
              </a:rPr>
              <a:t>문을 루트 노드까지 반복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200" dirty="0"/>
              <a:t>     </a:t>
            </a:r>
            <a:r>
              <a:rPr lang="en-US" altLang="ko-KR" sz="1200" dirty="0"/>
              <a:t>s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		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집합의 대표 원소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200" dirty="0"/>
              <a:t>     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=vertex;(p=parent[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])&gt;=0;i=p)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	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s; 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집합의 모든 원소들의 부모를 </a:t>
            </a:r>
            <a:r>
              <a:rPr lang="en-US" altLang="ko-KR" sz="1200" dirty="0">
                <a:solidFill>
                  <a:srgbClr val="00B050"/>
                </a:solidFill>
              </a:rPr>
              <a:t>s</a:t>
            </a:r>
            <a:r>
              <a:rPr lang="ko-KR" altLang="en-US" sz="1200" dirty="0">
                <a:solidFill>
                  <a:srgbClr val="00B050"/>
                </a:solidFill>
              </a:rPr>
              <a:t>로 설정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sz="1200" dirty="0"/>
              <a:t>     </a:t>
            </a:r>
            <a:r>
              <a:rPr lang="en-US" altLang="ko-KR" sz="1200" dirty="0"/>
              <a:t>return 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두 개의 원소가 속한 집합을 합함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set_union</a:t>
            </a:r>
            <a:r>
              <a:rPr lang="en-US" altLang="ko-KR" sz="1200" dirty="0"/>
              <a:t>(int s1, int s2, int parent[], int num[]){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if( num[s1] &lt; num[s2] 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parent[s1] = s2;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num[s2] += num[s1];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parent[s2] = s1;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       num[s1] += num[s2];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3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313254-E37A-4C04-837B-DDB00C4A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5F567D-FBBE-4AC2-9ADD-FC6256E0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정점에서 출발하여 신장 트리 집합을 단계적으로 확장해 나가는 방식</a:t>
            </a:r>
            <a:endParaRPr lang="en-US" altLang="ko-KR" dirty="0"/>
          </a:p>
          <a:p>
            <a:pPr algn="just"/>
            <a:r>
              <a:rPr lang="ko-KR" altLang="en-US" dirty="0"/>
              <a:t>신장 트리 집합에 인접한 접점 중 간선의 가중치가 가장 낮은 정점을 선택하여 신장 트리 집합에 추가</a:t>
            </a:r>
            <a:endParaRPr lang="en-US" altLang="ko-KR" dirty="0"/>
          </a:p>
          <a:p>
            <a:pPr algn="just"/>
            <a:r>
              <a:rPr lang="ko-KR" altLang="en-US" dirty="0"/>
              <a:t>신장 트리 집합의 간선 수가 </a:t>
            </a:r>
            <a:r>
              <a:rPr lang="en-US" altLang="ko-KR" dirty="0"/>
              <a:t>n - 1</a:t>
            </a:r>
            <a:r>
              <a:rPr lang="ko-KR" altLang="en-US" dirty="0"/>
              <a:t>이 될 때까지 반복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1541540-F309-4668-B308-8FBE2D672248}"/>
              </a:ext>
            </a:extLst>
          </p:cNvPr>
          <p:cNvGrpSpPr/>
          <p:nvPr/>
        </p:nvGrpSpPr>
        <p:grpSpPr>
          <a:xfrm>
            <a:off x="3761492" y="4343468"/>
            <a:ext cx="5153908" cy="2331652"/>
            <a:chOff x="2882129" y="3808412"/>
            <a:chExt cx="6740841" cy="3049588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xmlns="" id="{83E0D2C4-22A9-4108-B10C-0BBB1CF72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1603" y="4580709"/>
              <a:ext cx="3321367" cy="1898468"/>
            </a:xfrm>
            <a:prstGeom prst="cloudCallout">
              <a:avLst>
                <a:gd name="adj1" fmla="val -74745"/>
                <a:gd name="adj2" fmla="val -4227"/>
              </a:avLst>
            </a:pr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간선 </a:t>
              </a:r>
              <a:r>
                <a:rPr lang="en-US" altLang="ko-KR" sz="1050" b="1" dirty="0">
                  <a:solidFill>
                    <a:srgbClr val="000099"/>
                  </a:solidFill>
                  <a:latin typeface="+mn-ea"/>
                  <a:ea typeface="+mn-ea"/>
                </a:rPr>
                <a:t>(a, b)=29</a:t>
              </a:r>
            </a:p>
            <a:p>
              <a:pPr algn="ctr" eaLnBrk="1" hangingPunct="1"/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간선 </a:t>
              </a:r>
              <a:r>
                <a:rPr lang="en-US" altLang="ko-KR" sz="1050" b="1" dirty="0">
                  <a:solidFill>
                    <a:srgbClr val="000099"/>
                  </a:solidFill>
                  <a:latin typeface="+mn-ea"/>
                  <a:ea typeface="+mn-ea"/>
                </a:rPr>
                <a:t>(f, e)=27</a:t>
              </a:r>
            </a:p>
            <a:p>
              <a:pPr algn="ctr" eaLnBrk="1" hangingPunct="1"/>
              <a:endParaRPr lang="en-US" altLang="ko-KR" sz="1050" b="1" dirty="0">
                <a:solidFill>
                  <a:srgbClr val="000099"/>
                </a:solidFill>
                <a:latin typeface="+mn-ea"/>
                <a:ea typeface="+mn-ea"/>
              </a:endParaRPr>
            </a:p>
            <a:p>
              <a:pPr algn="ctr" eaLnBrk="1" hangingPunct="1"/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간선 </a:t>
              </a:r>
              <a:r>
                <a:rPr lang="en-US" altLang="ko-KR" sz="1050" b="1" dirty="0">
                  <a:solidFill>
                    <a:srgbClr val="000099"/>
                  </a:solidFill>
                  <a:latin typeface="+mn-ea"/>
                  <a:ea typeface="+mn-ea"/>
                </a:rPr>
                <a:t>(f, e) </a:t>
              </a:r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선택 </a:t>
              </a:r>
              <a:endParaRPr lang="en-US" altLang="ko-KR" sz="1050" b="1" dirty="0">
                <a:solidFill>
                  <a:srgbClr val="000099"/>
                </a:solidFill>
                <a:latin typeface="+mn-ea"/>
                <a:ea typeface="+mn-ea"/>
              </a:endParaRPr>
            </a:p>
            <a:p>
              <a:pPr algn="ctr" eaLnBrk="1" hangingPunct="1"/>
              <a:endParaRPr lang="en-US" altLang="ko-KR" sz="1050" b="1" dirty="0">
                <a:solidFill>
                  <a:srgbClr val="000099"/>
                </a:solidFill>
                <a:latin typeface="+mn-ea"/>
                <a:ea typeface="+mn-ea"/>
              </a:endParaRPr>
            </a:p>
            <a:p>
              <a:pPr algn="ctr" eaLnBrk="1" hangingPunct="1"/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정점 </a:t>
              </a:r>
              <a:r>
                <a:rPr lang="en-US" altLang="ko-KR" sz="1050" b="1" dirty="0">
                  <a:solidFill>
                    <a:srgbClr val="000099"/>
                  </a:solidFill>
                  <a:latin typeface="+mn-ea"/>
                  <a:ea typeface="+mn-ea"/>
                </a:rPr>
                <a:t>e</a:t>
              </a:r>
              <a:r>
                <a:rPr lang="ko-KR" altLang="en-US" sz="1050" b="1" dirty="0">
                  <a:solidFill>
                    <a:srgbClr val="000099"/>
                  </a:solidFill>
                  <a:latin typeface="+mn-ea"/>
                  <a:ea typeface="+mn-ea"/>
                </a:rPr>
                <a:t>가 신장 트리 집합에 추가됨</a:t>
              </a:r>
              <a:endParaRPr lang="en-US" altLang="ko-KR" sz="1200" b="1" dirty="0">
                <a:solidFill>
                  <a:srgbClr val="000099"/>
                </a:solidFill>
                <a:latin typeface="+mn-ea"/>
                <a:ea typeface="+mn-ea"/>
              </a:endParaRPr>
            </a:p>
          </p:txBody>
        </p:sp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xmlns="" id="{6DCF3D7F-30A1-4144-95A9-81E4504AD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129" y="3808412"/>
              <a:ext cx="2474912" cy="304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98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E5B83C-5F6A-4335-938D-1DE7FC76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192274-1A05-44F3-B23B-9C031EFD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ko-KR" altLang="en-US" dirty="0"/>
              <a:t>도로망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커리큘럼 상의 선수과목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여담</a:t>
            </a:r>
            <a:r>
              <a:rPr lang="en-US" altLang="ko-KR" sz="2000" dirty="0">
                <a:solidFill>
                  <a:srgbClr val="00B050"/>
                </a:solidFill>
              </a:rPr>
              <a:t>… </a:t>
            </a:r>
            <a:r>
              <a:rPr lang="ko-KR" altLang="en-US" sz="2000" dirty="0">
                <a:solidFill>
                  <a:srgbClr val="00B050"/>
                </a:solidFill>
              </a:rPr>
              <a:t>이걸 무시하면 고생합니다</a:t>
            </a:r>
            <a:r>
              <a:rPr lang="en-US" altLang="ko-KR" sz="2000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                     // </a:t>
            </a:r>
            <a:r>
              <a:rPr lang="ko-KR" altLang="en-US" sz="2000" dirty="0" smtClean="0">
                <a:solidFill>
                  <a:srgbClr val="00B050"/>
                </a:solidFill>
              </a:rPr>
              <a:t>선수과목을 듣고</a:t>
            </a:r>
            <a:r>
              <a:rPr lang="en-US" altLang="ko-KR" sz="2000" dirty="0" smtClean="0">
                <a:solidFill>
                  <a:srgbClr val="00B050"/>
                </a:solidFill>
              </a:rPr>
              <a:t>… </a:t>
            </a:r>
            <a:r>
              <a:rPr lang="ko-KR" altLang="en-US" sz="2000" dirty="0" smtClean="0">
                <a:solidFill>
                  <a:srgbClr val="00B050"/>
                </a:solidFill>
              </a:rPr>
              <a:t>수강합시다</a:t>
            </a:r>
            <a:r>
              <a:rPr lang="en-US" altLang="ko-KR" sz="2000" dirty="0" smtClean="0">
                <a:solidFill>
                  <a:srgbClr val="00B050"/>
                </a:solidFill>
              </a:rPr>
              <a:t>……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ㅎ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                                                                 // </a:t>
            </a:r>
            <a:r>
              <a:rPr lang="ko-KR" altLang="en-US" sz="2000" dirty="0" smtClean="0">
                <a:solidFill>
                  <a:srgbClr val="00B050"/>
                </a:solidFill>
              </a:rPr>
              <a:t>이 자리에도 경험자가 있으리라</a:t>
            </a:r>
            <a:r>
              <a:rPr lang="en-US" altLang="ko-KR" sz="2000" dirty="0" smtClean="0">
                <a:solidFill>
                  <a:srgbClr val="00B050"/>
                </a:solidFill>
              </a:rPr>
              <a:t>……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0D57D713-BE7F-4739-B08B-7EAFF84E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61" y="1825625"/>
            <a:ext cx="5553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814C18B9-C421-4F1D-AF70-5079A6C3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29" y="4529137"/>
            <a:ext cx="32591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0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84A529-2BAA-46E4-AB0D-A1B6562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BD5F51E-77DF-41B7-B0CB-E0325B28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3" y="1690688"/>
            <a:ext cx="4821814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8278D0-3AE8-4CBE-BA11-9907D518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 알고리즘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A7E62C-D92D-412B-A87D-D38B46CE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Kruskal MST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시간 복잡도는 대부분 간선들을 정렬하는 시간에 좌우된다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효율적인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정렬 알고리즘 사용 시 복잡도 감소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  간선 수 </a:t>
            </a:r>
            <a:r>
              <a:rPr lang="en-US" altLang="ko-KR" dirty="0"/>
              <a:t>e</a:t>
            </a:r>
            <a:r>
              <a:rPr lang="ko-KR" altLang="en-US" dirty="0"/>
              <a:t>에 대하여 </a:t>
            </a:r>
            <a:r>
              <a:rPr lang="en-US" altLang="ko-KR" dirty="0"/>
              <a:t>O( e </a:t>
            </a:r>
            <a:r>
              <a:rPr lang="en-US" altLang="ko-KR" dirty="0" smtClean="0"/>
              <a:t>log(e</a:t>
            </a:r>
            <a:r>
              <a:rPr lang="en-US" altLang="ko-KR" dirty="0"/>
              <a:t>) 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희박한 그래프에서 유리</a:t>
            </a:r>
          </a:p>
          <a:p>
            <a:r>
              <a:rPr lang="en-US" altLang="ko-KR" dirty="0"/>
              <a:t>Prim MST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정점 수 </a:t>
            </a:r>
            <a:r>
              <a:rPr lang="en-US" altLang="ko-KR" dirty="0"/>
              <a:t>n</a:t>
            </a:r>
            <a:r>
              <a:rPr lang="ko-KR" altLang="en-US" dirty="0"/>
              <a:t>에 대하여 </a:t>
            </a:r>
            <a:r>
              <a:rPr lang="en-US" altLang="ko-KR" dirty="0"/>
              <a:t>O( n² )</a:t>
            </a:r>
          </a:p>
          <a:p>
            <a:pPr marL="0" indent="0">
              <a:buNone/>
            </a:pPr>
            <a:r>
              <a:rPr lang="ko-KR" altLang="en-US" dirty="0"/>
              <a:t>  밀집한 그래프에서 유리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0E3F7CDB-3F9C-4009-9B32-599450B0E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131" y="4320540"/>
            <a:ext cx="4557869" cy="253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F2D5DB-C3B5-4AD7-832B-B9A2CB8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경로 </a:t>
            </a:r>
            <a:r>
              <a:rPr lang="en-US" altLang="ko-KR" dirty="0"/>
              <a:t>(Shortest path)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B53D32-65AA-4C4F-B741-801CE19A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 </a:t>
            </a:r>
            <a:r>
              <a:rPr lang="en-US" altLang="ko-KR" dirty="0"/>
              <a:t>u</a:t>
            </a:r>
            <a:r>
              <a:rPr lang="ko-KR" altLang="en-US" dirty="0"/>
              <a:t>와 정점 </a:t>
            </a:r>
            <a:r>
              <a:rPr lang="en-US" altLang="ko-KR" dirty="0"/>
              <a:t>v</a:t>
            </a:r>
            <a:r>
              <a:rPr lang="ko-KR" altLang="en-US" dirty="0"/>
              <a:t>를 연결하는 경로 중에서 간선들의 가중치 합이 최소가 되는 경로</a:t>
            </a:r>
            <a:endParaRPr lang="en-US" altLang="ko-KR" dirty="0"/>
          </a:p>
          <a:p>
            <a:r>
              <a:rPr lang="ko-KR" altLang="en-US" dirty="0"/>
              <a:t>간선의 가중치는 비용</a:t>
            </a:r>
            <a:r>
              <a:rPr lang="en-US" altLang="ko-KR" dirty="0"/>
              <a:t>, 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시간 등</a:t>
            </a:r>
            <a:endParaRPr lang="en-US" altLang="ko-KR" dirty="0"/>
          </a:p>
          <a:p>
            <a:r>
              <a:rPr lang="ko-KR" altLang="en-US" dirty="0"/>
              <a:t>인접행렬에서 간선이 없는 </a:t>
            </a:r>
            <a:r>
              <a:rPr lang="ko-KR" altLang="en-US" dirty="0" err="1"/>
              <a:t>노드쌍의</a:t>
            </a:r>
            <a:r>
              <a:rPr lang="ko-KR" altLang="en-US" dirty="0"/>
              <a:t> 가중치는 ∞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example…</a:t>
            </a:r>
            <a:r>
              <a:rPr lang="ko-KR" altLang="en-US" dirty="0"/>
              <a:t> 정점</a:t>
            </a:r>
            <a:r>
              <a:rPr lang="en-US" altLang="ko-KR" dirty="0"/>
              <a:t>0</a:t>
            </a:r>
            <a:r>
              <a:rPr lang="ko-KR" altLang="en-US" dirty="0"/>
              <a:t>에서 정점</a:t>
            </a:r>
            <a:r>
              <a:rPr lang="en-US" altLang="ko-KR" dirty="0"/>
              <a:t>3</a:t>
            </a:r>
            <a:r>
              <a:rPr lang="ko-KR" altLang="en-US" dirty="0"/>
              <a:t>으로의 최단 경로</a:t>
            </a:r>
            <a:endParaRPr lang="en-US" altLang="ko-KR" dirty="0"/>
          </a:p>
          <a:p>
            <a:r>
              <a:rPr lang="ko-KR" altLang="en-US" dirty="0"/>
              <a:t>최단 경로는 </a:t>
            </a:r>
            <a:r>
              <a:rPr lang="en-US" altLang="ko-KR" dirty="0"/>
              <a:t>0, 4, 1, 2, 3</a:t>
            </a:r>
          </a:p>
          <a:p>
            <a:r>
              <a:rPr lang="ko-KR" altLang="en-US" dirty="0"/>
              <a:t>최단 경로의 길이는 </a:t>
            </a:r>
            <a:r>
              <a:rPr lang="en-US" altLang="ko-KR" dirty="0"/>
              <a:t>3 + 2 + 4 + 2 =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06E66E-31CC-4FCF-A0F9-0A47EF84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r>
              <a:rPr lang="ko-KR" altLang="en-US" dirty="0"/>
              <a:t>의 최단 경로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F6EF2F-4D26-4241-8BDD-315FB4DF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7540" cy="4351338"/>
          </a:xfrm>
        </p:spPr>
        <p:txBody>
          <a:bodyPr/>
          <a:lstStyle/>
          <a:p>
            <a:r>
              <a:rPr lang="ko-KR" altLang="en-US" dirty="0"/>
              <a:t>하나의 시작 정점으로부터 모든 다른 정점까지의 최단 경로 탐색</a:t>
            </a:r>
            <a:endParaRPr lang="en-US" altLang="ko-KR" dirty="0"/>
          </a:p>
          <a:p>
            <a:r>
              <a:rPr lang="ko-KR" altLang="en-US" dirty="0"/>
              <a:t>집합</a:t>
            </a:r>
            <a:r>
              <a:rPr lang="en-US" altLang="ko-KR" dirty="0"/>
              <a:t> 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시작 정점 </a:t>
            </a:r>
            <a:r>
              <a:rPr lang="en-US" altLang="ko-KR" dirty="0"/>
              <a:t>v</a:t>
            </a:r>
            <a:r>
              <a:rPr lang="ko-KR" altLang="en-US" dirty="0"/>
              <a:t>로부터의 최단 경로가 이미 발견된 정점들</a:t>
            </a:r>
            <a:endParaRPr lang="en-US" altLang="ko-KR" dirty="0"/>
          </a:p>
          <a:p>
            <a:r>
              <a:rPr lang="en-US" altLang="ko-KR" dirty="0"/>
              <a:t>distance </a:t>
            </a:r>
            <a:r>
              <a:rPr lang="ko-KR" altLang="en-US" dirty="0"/>
              <a:t>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최단 경로가 알려진 정점들을 이용하여 다른 정점들까지의 최단 경로를 계산한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distance[v] = 0,</a:t>
            </a:r>
            <a:r>
              <a:rPr lang="ko-KR" altLang="en-US" dirty="0"/>
              <a:t> 나머지는 </a:t>
            </a:r>
            <a:r>
              <a:rPr lang="en-US" altLang="ko-KR" dirty="0"/>
              <a:t>v</a:t>
            </a:r>
            <a:r>
              <a:rPr lang="ko-KR" altLang="en-US" dirty="0"/>
              <a:t>에서의 간선의 가중치 값으로 초기화</a:t>
            </a:r>
            <a:endParaRPr lang="en-US" altLang="ko-KR" dirty="0"/>
          </a:p>
          <a:p>
            <a:r>
              <a:rPr lang="ko-KR" altLang="en-US" dirty="0"/>
              <a:t>매 단계에서 </a:t>
            </a:r>
            <a:r>
              <a:rPr lang="en-US" altLang="ko-KR" dirty="0"/>
              <a:t>distance </a:t>
            </a:r>
            <a:r>
              <a:rPr lang="ko-KR" altLang="en-US" dirty="0"/>
              <a:t>값이 가장 작은 정점을 </a:t>
            </a:r>
            <a:r>
              <a:rPr lang="en-US" altLang="ko-KR" dirty="0"/>
              <a:t>S</a:t>
            </a:r>
            <a:r>
              <a:rPr lang="ko-KR" altLang="en-US" dirty="0"/>
              <a:t>에 추가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E2F53D6C-9465-460E-BAA6-F3AC8D37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80" y="0"/>
            <a:ext cx="3093720" cy="184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77D1709F-9DCE-4524-9466-550A8953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04" y="2880360"/>
            <a:ext cx="3085996" cy="39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0A7D75-951C-4710-B105-C9CCDC90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r>
              <a:rPr lang="ko-KR" altLang="en-US" dirty="0"/>
              <a:t>의 최단 경로 알고리즘 </a:t>
            </a:r>
            <a:r>
              <a:rPr lang="en-US" altLang="ko-KR" dirty="0"/>
              <a:t>- </a:t>
            </a:r>
            <a:r>
              <a:rPr lang="ko-KR" altLang="en-US" dirty="0"/>
              <a:t>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05EF6A-C521-4641-9CCA-855E3029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집합 </a:t>
            </a:r>
            <a:r>
              <a:rPr lang="en-US" altLang="ko-KR" dirty="0"/>
              <a:t>S</a:t>
            </a:r>
            <a:r>
              <a:rPr lang="ko-KR" altLang="en-US" dirty="0"/>
              <a:t>에 있지 않은 정점 중 </a:t>
            </a:r>
            <a:r>
              <a:rPr lang="en-US" altLang="ko-KR" dirty="0"/>
              <a:t>distance </a:t>
            </a:r>
            <a:r>
              <a:rPr lang="ko-KR" altLang="en-US" dirty="0"/>
              <a:t>값이 가장 작은 정점을 </a:t>
            </a:r>
            <a:r>
              <a:rPr lang="en-US" altLang="ko-KR" dirty="0"/>
              <a:t>u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시작 정점 </a:t>
            </a:r>
            <a:r>
              <a:rPr lang="en-US" altLang="ko-KR" dirty="0"/>
              <a:t>v</a:t>
            </a:r>
            <a:r>
              <a:rPr lang="ko-KR" altLang="en-US" dirty="0"/>
              <a:t>에서 정점 </a:t>
            </a:r>
            <a:r>
              <a:rPr lang="en-US" altLang="ko-KR" dirty="0"/>
              <a:t>u</a:t>
            </a:r>
            <a:r>
              <a:rPr lang="ko-KR" altLang="en-US" dirty="0"/>
              <a:t>까지의 최단 거리는 경로①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정점 </a:t>
            </a:r>
            <a:r>
              <a:rPr lang="en-US" altLang="ko-KR" dirty="0"/>
              <a:t>w</a:t>
            </a:r>
            <a:r>
              <a:rPr lang="ko-KR" altLang="en-US" dirty="0"/>
              <a:t>를 거쳐서 정점 </a:t>
            </a:r>
            <a:r>
              <a:rPr lang="en-US" altLang="ko-KR" dirty="0"/>
              <a:t>u</a:t>
            </a:r>
            <a:r>
              <a:rPr lang="ko-KR" altLang="en-US" dirty="0"/>
              <a:t>로 가는 더 짧은 </a:t>
            </a:r>
            <a:r>
              <a:rPr lang="ko-KR" altLang="en-US" dirty="0" err="1"/>
              <a:t>경로②가</a:t>
            </a:r>
            <a:r>
              <a:rPr lang="ko-KR" altLang="en-US" dirty="0"/>
              <a:t> 있을 때        </a:t>
            </a:r>
            <a:r>
              <a:rPr lang="en-US" altLang="ko-KR" dirty="0"/>
              <a:t>( v - u</a:t>
            </a:r>
            <a:r>
              <a:rPr lang="ko-KR" altLang="en-US" dirty="0"/>
              <a:t> 거리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( v - w </a:t>
            </a:r>
            <a:r>
              <a:rPr lang="ko-KR" altLang="en-US" dirty="0"/>
              <a:t>거리 </a:t>
            </a:r>
            <a:r>
              <a:rPr lang="en-US" altLang="ko-KR" dirty="0"/>
              <a:t>) + ( w - u </a:t>
            </a:r>
            <a:r>
              <a:rPr lang="ko-KR" altLang="en-US" dirty="0"/>
              <a:t>거리 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그런데 </a:t>
            </a:r>
            <a:r>
              <a:rPr lang="en-US" altLang="ko-KR" dirty="0"/>
              <a:t>v</a:t>
            </a:r>
            <a:r>
              <a:rPr lang="ko-KR" altLang="en-US" dirty="0"/>
              <a:t>에서의</a:t>
            </a:r>
            <a:r>
              <a:rPr lang="en-US" altLang="ko-KR" dirty="0"/>
              <a:t> distance </a:t>
            </a:r>
            <a:r>
              <a:rPr lang="ko-KR" altLang="en-US" dirty="0"/>
              <a:t>값이 가장 작은 정점이                   </a:t>
            </a:r>
            <a:r>
              <a:rPr lang="en-US" altLang="ko-KR" dirty="0"/>
              <a:t>u</a:t>
            </a:r>
            <a:r>
              <a:rPr lang="ko-KR" altLang="en-US" dirty="0"/>
              <a:t>이므로 </a:t>
            </a:r>
            <a:r>
              <a:rPr lang="en-US" altLang="ko-KR" dirty="0"/>
              <a:t>( v - u </a:t>
            </a:r>
            <a:r>
              <a:rPr lang="ko-KR" altLang="en-US" dirty="0"/>
              <a:t>거리 </a:t>
            </a:r>
            <a:r>
              <a:rPr lang="en-US" altLang="ko-KR" dirty="0"/>
              <a:t>) &lt; ( v - w </a:t>
            </a:r>
            <a:r>
              <a:rPr lang="ko-KR" altLang="en-US" dirty="0"/>
              <a:t>거리 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dirty="0"/>
              <a:t>따라서 </a:t>
            </a:r>
            <a:r>
              <a:rPr lang="en-US" altLang="ko-KR" dirty="0"/>
              <a:t>( v - w </a:t>
            </a:r>
            <a:r>
              <a:rPr lang="ko-KR" altLang="en-US" dirty="0"/>
              <a:t>거리 </a:t>
            </a:r>
            <a:r>
              <a:rPr lang="en-US" altLang="ko-KR" dirty="0"/>
              <a:t>) + ( w - u </a:t>
            </a:r>
            <a:r>
              <a:rPr lang="ko-KR" altLang="en-US" dirty="0"/>
              <a:t>거리 </a:t>
            </a:r>
            <a:r>
              <a:rPr lang="en-US" altLang="ko-KR" dirty="0"/>
              <a:t>)</a:t>
            </a:r>
            <a:r>
              <a:rPr lang="ko-KR" altLang="en-US" dirty="0"/>
              <a:t>는 항상                         </a:t>
            </a:r>
            <a:r>
              <a:rPr lang="en-US" altLang="ko-KR" dirty="0"/>
              <a:t>( v</a:t>
            </a:r>
            <a:r>
              <a:rPr lang="ko-KR" altLang="en-US" dirty="0"/>
              <a:t> </a:t>
            </a:r>
            <a:r>
              <a:rPr lang="en-US" altLang="ko-KR" dirty="0"/>
              <a:t>- u </a:t>
            </a:r>
            <a:r>
              <a:rPr lang="ko-KR" altLang="en-US" dirty="0"/>
              <a:t>거리</a:t>
            </a:r>
            <a:r>
              <a:rPr lang="en-US" altLang="ko-KR" dirty="0"/>
              <a:t> ) </a:t>
            </a:r>
            <a:r>
              <a:rPr lang="ko-KR" altLang="en-US" dirty="0"/>
              <a:t>보다 작고 이렇게 구해진 것이                           최단거리일 수 밖에 없다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03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9B70AC-A880-487A-B767-BB865DF1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Dijkstra</a:t>
            </a:r>
            <a:r>
              <a:rPr lang="ko-KR" altLang="en-US" dirty="0"/>
              <a:t>의 최단 경로 알고리즘</a:t>
            </a:r>
            <a:r>
              <a:rPr lang="en-US" altLang="ko-KR" dirty="0"/>
              <a:t> pseudocode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0D8C99-2C28-4D52-838A-DD7E1C5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825625"/>
            <a:ext cx="11033760" cy="4667250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입력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가중치 </a:t>
            </a:r>
            <a:r>
              <a:rPr lang="ko-KR" altLang="en-US" dirty="0" smtClean="0">
                <a:solidFill>
                  <a:srgbClr val="00B050"/>
                </a:solidFill>
              </a:rPr>
              <a:t>그래프 </a:t>
            </a:r>
            <a:r>
              <a:rPr lang="en-US" altLang="ko-KR" dirty="0" smtClean="0">
                <a:solidFill>
                  <a:srgbClr val="00B050"/>
                </a:solidFill>
              </a:rPr>
              <a:t>G, </a:t>
            </a:r>
            <a:r>
              <a:rPr lang="ko-KR" altLang="en-US" dirty="0">
                <a:solidFill>
                  <a:srgbClr val="00B050"/>
                </a:solidFill>
              </a:rPr>
              <a:t>가중치는 음수가 아님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 smtClean="0">
                <a:solidFill>
                  <a:srgbClr val="00B050"/>
                </a:solidFill>
              </a:rPr>
              <a:t>출력</a:t>
            </a:r>
            <a:r>
              <a:rPr lang="en-US" altLang="ko-KR" dirty="0">
                <a:solidFill>
                  <a:srgbClr val="00B050"/>
                </a:solidFill>
              </a:rPr>
              <a:t>: distance </a:t>
            </a:r>
            <a:r>
              <a:rPr lang="ko-KR" altLang="en-US" dirty="0">
                <a:solidFill>
                  <a:srgbClr val="00B050"/>
                </a:solidFill>
              </a:rPr>
              <a:t>배열</a:t>
            </a:r>
            <a:r>
              <a:rPr lang="en-US" altLang="ko-KR" dirty="0">
                <a:solidFill>
                  <a:srgbClr val="00B050"/>
                </a:solidFill>
              </a:rPr>
              <a:t>, distance[u]</a:t>
            </a:r>
            <a:r>
              <a:rPr lang="ko-KR" altLang="en-US" dirty="0">
                <a:solidFill>
                  <a:srgbClr val="00B050"/>
                </a:solidFill>
              </a:rPr>
              <a:t>는 </a:t>
            </a:r>
            <a:r>
              <a:rPr lang="en-US" altLang="ko-KR" dirty="0">
                <a:solidFill>
                  <a:srgbClr val="00B050"/>
                </a:solidFill>
              </a:rPr>
              <a:t>v</a:t>
            </a:r>
            <a:r>
              <a:rPr lang="ko-KR" altLang="en-US" dirty="0">
                <a:solidFill>
                  <a:srgbClr val="00B050"/>
                </a:solidFill>
              </a:rPr>
              <a:t>에서 </a:t>
            </a:r>
            <a:r>
              <a:rPr lang="en-US" altLang="ko-KR" dirty="0">
                <a:solidFill>
                  <a:srgbClr val="00B050"/>
                </a:solidFill>
              </a:rPr>
              <a:t>u</a:t>
            </a:r>
            <a:r>
              <a:rPr lang="ko-KR" altLang="en-US" dirty="0">
                <a:solidFill>
                  <a:srgbClr val="00B050"/>
                </a:solidFill>
              </a:rPr>
              <a:t>까지의 최단 거리</a:t>
            </a:r>
            <a:endParaRPr lang="en-US" altLang="ko-KR" dirty="0">
              <a:solidFill>
                <a:srgbClr val="00B050"/>
              </a:solidFill>
            </a:endParaRP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 err="1"/>
              <a:t>shortest_path</a:t>
            </a:r>
            <a:r>
              <a:rPr lang="en-US" altLang="ko-KR" dirty="0"/>
              <a:t>(G, v)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endParaRPr lang="en-US" altLang="ko-KR" dirty="0"/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S←{v}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for </a:t>
            </a:r>
            <a:r>
              <a:rPr lang="ko-KR" altLang="en-US" dirty="0"/>
              <a:t>각 정점 </a:t>
            </a:r>
            <a:r>
              <a:rPr lang="en-US" altLang="ko-KR" dirty="0" err="1"/>
              <a:t>w∈G</a:t>
            </a:r>
            <a:r>
              <a:rPr lang="en-US" altLang="ko-KR" dirty="0"/>
              <a:t> do 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distance[w]←weight[v][w];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while </a:t>
            </a:r>
            <a:r>
              <a:rPr lang="ko-KR" altLang="en-US" dirty="0"/>
              <a:t>모든 정점이 </a:t>
            </a:r>
            <a:r>
              <a:rPr lang="en-US" altLang="ko-KR" dirty="0"/>
              <a:t>S</a:t>
            </a:r>
            <a:r>
              <a:rPr lang="ko-KR" altLang="en-US" dirty="0"/>
              <a:t>에 포함되지 않으면 </a:t>
            </a:r>
            <a:r>
              <a:rPr lang="en-US" altLang="ko-KR" dirty="0"/>
              <a:t>do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u←</a:t>
            </a:r>
            <a:r>
              <a:rPr lang="ko-KR" altLang="en-US" dirty="0"/>
              <a:t>집합 </a:t>
            </a:r>
            <a:r>
              <a:rPr lang="en-US" altLang="ko-KR" dirty="0"/>
              <a:t>S</a:t>
            </a:r>
            <a:r>
              <a:rPr lang="ko-KR" altLang="en-US" dirty="0"/>
              <a:t>에 속하지 않는 정점 중에서 최소 </a:t>
            </a:r>
            <a:r>
              <a:rPr lang="en-US" altLang="ko-KR" dirty="0"/>
              <a:t>distance </a:t>
            </a:r>
            <a:r>
              <a:rPr lang="ko-KR" altLang="en-US" dirty="0"/>
              <a:t>정점</a:t>
            </a:r>
            <a:r>
              <a:rPr lang="en-US" altLang="ko-KR" dirty="0"/>
              <a:t>;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S←S∪{u}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for u</a:t>
            </a:r>
            <a:r>
              <a:rPr lang="ko-KR" altLang="en-US" dirty="0"/>
              <a:t>에 인접하고 </a:t>
            </a:r>
            <a:r>
              <a:rPr lang="en-US" altLang="ko-KR" dirty="0"/>
              <a:t>S</a:t>
            </a:r>
            <a:r>
              <a:rPr lang="ko-KR" altLang="en-US" dirty="0"/>
              <a:t>에 있는 각 정점 </a:t>
            </a:r>
            <a:r>
              <a:rPr lang="en-US" altLang="ko-KR" dirty="0"/>
              <a:t>z do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    if distance[u]+weight[u][z] &lt; distance[z]</a:t>
            </a:r>
          </a:p>
          <a:p>
            <a:pPr fontAlgn="t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SzPct val="80000"/>
              <a:buNone/>
            </a:pPr>
            <a:r>
              <a:rPr lang="en-US" altLang="ko-KR" dirty="0"/>
              <a:t>            then distance[z]←distance[u]+weight[u][z];</a:t>
            </a:r>
          </a:p>
        </p:txBody>
      </p:sp>
    </p:spTree>
    <p:extLst>
      <p:ext uri="{BB962C8B-B14F-4D97-AF65-F5344CB8AC3E}">
        <p14:creationId xmlns:p14="http://schemas.microsoft.com/office/powerpoint/2010/main" val="1998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F7E3F-164B-4B2B-99F0-425C65FA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r>
              <a:rPr lang="ko-KR" altLang="en-US" dirty="0"/>
              <a:t>의 최단 경로 알고리즘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43055C6-55C3-44D3-B32B-ED0842E0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403"/>
            <a:ext cx="3065927" cy="258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DAB7B8F5-F0F8-47B0-9849-F473706B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27" y="1419403"/>
            <a:ext cx="3079974" cy="260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459C75D1-EB3A-4E25-BA2A-0CAE0E33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9403"/>
            <a:ext cx="3049040" cy="262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D78E0A0F-D7BA-4E16-BE03-5AE58580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56" y="1419403"/>
            <a:ext cx="3044509" cy="263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4CCB87B5-5940-45E5-8552-ED5B5291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83" y="4057585"/>
            <a:ext cx="3014187" cy="274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D85F26D0-4F9B-49C2-B1E7-B303E580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" y="4135067"/>
            <a:ext cx="3000642" cy="26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541EC9FB-F3AE-4A40-BBB8-A866A9E5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05" y="4025119"/>
            <a:ext cx="2994738" cy="272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C8773D-5281-4EA8-BDAD-51D7D670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</a:t>
            </a:r>
            <a:r>
              <a:rPr lang="ko-KR" altLang="en-US" dirty="0"/>
              <a:t>의 최단 경로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EB07D5-C22E-4764-9A6E-5334CE28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정점 사이의 최단 경로 탐색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A</a:t>
            </a:r>
            <a:r>
              <a:rPr lang="ko-KR" altLang="en-US" dirty="0"/>
              <a:t>를 이용하여 </a:t>
            </a:r>
            <a:r>
              <a:rPr lang="en-US" altLang="ko-KR" dirty="0"/>
              <a:t>3</a:t>
            </a:r>
            <a:r>
              <a:rPr lang="ko-KR" altLang="en-US" dirty="0"/>
              <a:t>중 반복 루프</a:t>
            </a:r>
            <a:endParaRPr lang="en-US" altLang="ko-KR" dirty="0"/>
          </a:p>
          <a:p>
            <a:r>
              <a:rPr lang="ko-KR" altLang="en-US" dirty="0"/>
              <a:t>인접행렬 </a:t>
            </a:r>
            <a:r>
              <a:rPr lang="en-US" altLang="ko-KR" dirty="0"/>
              <a:t>weight[][]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구성하여 </a:t>
            </a:r>
            <a:r>
              <a:rPr lang="en-US" altLang="ko-KR" dirty="0"/>
              <a:t>A[][]</a:t>
            </a:r>
            <a:r>
              <a:rPr lang="ko-KR" altLang="en-US" dirty="0"/>
              <a:t>의 초기값을 </a:t>
            </a:r>
            <a:r>
              <a:rPr lang="en-US" altLang="ko-KR" dirty="0"/>
              <a:t>weight[][]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DC21C0-822D-452D-9BF9-3FEFC8FE5BF9}"/>
              </a:ext>
            </a:extLst>
          </p:cNvPr>
          <p:cNvSpPr txBox="1"/>
          <p:nvPr/>
        </p:nvSpPr>
        <p:spPr>
          <a:xfrm>
            <a:off x="2925965" y="3868639"/>
            <a:ext cx="6340069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floyd</a:t>
            </a:r>
            <a:r>
              <a:rPr lang="en-US" altLang="ko-KR" sz="2400" dirty="0"/>
              <a:t>(G)</a:t>
            </a:r>
          </a:p>
          <a:p>
            <a:endParaRPr lang="en-US" altLang="ko-KR" sz="2400" dirty="0"/>
          </a:p>
          <a:p>
            <a:r>
              <a:rPr lang="en-US" altLang="ko-KR" sz="2400" dirty="0"/>
              <a:t>for k ← 0 to n - 1  </a:t>
            </a:r>
          </a:p>
          <a:p>
            <a:r>
              <a:rPr lang="en-US" altLang="ko-KR" sz="2400" dirty="0"/>
              <a:t>    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← 0 to  n - 1 </a:t>
            </a:r>
          </a:p>
          <a:p>
            <a:r>
              <a:rPr lang="en-US" altLang="ko-KR" sz="2400" dirty="0"/>
              <a:t>       for j ← 0 to n - 1</a:t>
            </a:r>
          </a:p>
          <a:p>
            <a:r>
              <a:rPr lang="en-US" altLang="ko-KR" sz="2400" dirty="0"/>
              <a:t>          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][j] = min(A[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][j], 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][k] + A[k][j])</a:t>
            </a:r>
          </a:p>
        </p:txBody>
      </p:sp>
    </p:spTree>
    <p:extLst>
      <p:ext uri="{BB962C8B-B14F-4D97-AF65-F5344CB8AC3E}">
        <p14:creationId xmlns:p14="http://schemas.microsoft.com/office/powerpoint/2010/main" val="15797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83CC5E-C68E-4601-A91B-3890BC6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</a:t>
            </a:r>
            <a:r>
              <a:rPr lang="ko-KR" altLang="en-US" dirty="0"/>
              <a:t>의 최단 경로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B493DBB6-BEC8-4E74-B096-FE35281A9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Ak[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: 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까지의 정점만을 이용하여 구한 정점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까지의 최단 경로 길이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초기값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weight </a:t>
                </a:r>
                <a:r>
                  <a:rPr lang="ko-KR" altLang="en-US" dirty="0"/>
                  <a:t>배열의 값과 같다고 할 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→ </a:t>
                </a:r>
                <a:r>
                  <a:rPr lang="en-US" altLang="ko-KR" dirty="0"/>
                  <a:t>… </a:t>
                </a: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순으로 최단 경로 계산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까지 구해진 상태에서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번째 정점을 고려할 때                 최단경로가 정점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를 거치는 경우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              </a:t>
                </a:r>
                <a:r>
                  <a:rPr lang="ko-KR" altLang="en-US" dirty="0"/>
                  <a:t>그렇지 않은 경우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//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즉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,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둘 중 더 작은 값</a:t>
                </a:r>
                <a:endParaRPr lang="en-US" altLang="ko-K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93DBB6-BEC8-4E74-B096-FE35281A9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18A93F-8F29-4813-B182-475F04A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Floyd</a:t>
            </a:r>
            <a:r>
              <a:rPr lang="ko-KR" altLang="en-US" dirty="0"/>
              <a:t>의 최단 경로 알고리즘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410DA3-0B3D-4565-A841-D6DB684CA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347" y="1608542"/>
            <a:ext cx="2692906" cy="51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D6FFBED-ACB1-4040-A314-736421BEE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43"/>
          <a:stretch/>
        </p:blipFill>
        <p:spPr bwMode="auto">
          <a:xfrm>
            <a:off x="4689447" y="1536689"/>
            <a:ext cx="2813106" cy="3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0620E365-3D8A-4B44-843A-A5FCBE9D3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43"/>
          <a:stretch/>
        </p:blipFill>
        <p:spPr bwMode="auto">
          <a:xfrm>
            <a:off x="938455" y="1628129"/>
            <a:ext cx="2813106" cy="3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310487" y="2841675"/>
            <a:ext cx="2123658" cy="218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518133" y="2841676"/>
            <a:ext cx="2123658" cy="218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6829035" y="3811171"/>
            <a:ext cx="3785652" cy="218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5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3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E50E605A-FB8F-4EB8-B0D1-A1812B6A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85" y="2238890"/>
            <a:ext cx="5162515" cy="23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54541-C8FE-4B6B-9C58-BA8A99AB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그래프의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F067E7-73D8-4858-BEB7-A717E92E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무방향</a:t>
            </a:r>
            <a:r>
              <a:rPr lang="ko-KR" altLang="en-US" dirty="0"/>
              <a:t> 그래프 </a:t>
            </a:r>
            <a:r>
              <a:rPr lang="en-US" altLang="ko-KR" dirty="0"/>
              <a:t>(undirected graph)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무방향</a:t>
            </a:r>
            <a:r>
              <a:rPr lang="ko-KR" altLang="en-US" dirty="0"/>
              <a:t> 간선</a:t>
            </a:r>
            <a:r>
              <a:rPr lang="en-US" altLang="ko-KR" dirty="0"/>
              <a:t>(undirected edge)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간선을 통해 양방향 이동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(A, B) == (B, A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방향 그래프 </a:t>
            </a:r>
            <a:r>
              <a:rPr lang="en-US" altLang="ko-KR" dirty="0"/>
              <a:t>(directed graph)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방향 간선</a:t>
            </a:r>
            <a:r>
              <a:rPr lang="en-US" altLang="ko-KR" dirty="0"/>
              <a:t>(directed edge)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간선을 통해 한 방향으로만 이동 가능 </a:t>
            </a:r>
            <a:r>
              <a:rPr lang="en-US" altLang="ko-KR" dirty="0"/>
              <a:t>(</a:t>
            </a:r>
            <a:r>
              <a:rPr lang="ko-KR" altLang="en-US" dirty="0"/>
              <a:t>일방통행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&lt;A,</a:t>
            </a:r>
            <a:r>
              <a:rPr lang="ko-KR" altLang="en-US" dirty="0"/>
              <a:t> </a:t>
            </a:r>
            <a:r>
              <a:rPr lang="en-US" altLang="ko-KR" dirty="0"/>
              <a:t>B&gt; != &lt;B, A&gt;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3AC2A3-E55B-4024-8139-6832AB85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외의 그래프 탐색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DC23E2-72BA-40E6-81D7-F713B129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Bellman-ford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Dijkstra </a:t>
            </a:r>
            <a:r>
              <a:rPr lang="ko-KR" altLang="en-US" dirty="0"/>
              <a:t>알고리즘과 동일한 작업을 수행하지만 더 느리다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Dijkstra </a:t>
            </a:r>
            <a:r>
              <a:rPr lang="ko-KR" altLang="en-US" dirty="0"/>
              <a:t>알고리즘은 양수 가중치만 고려하는데 </a:t>
            </a:r>
            <a:r>
              <a:rPr lang="en-US" altLang="ko-KR" dirty="0"/>
              <a:t>Bellman-ford </a:t>
            </a:r>
            <a:r>
              <a:rPr lang="ko-KR" altLang="en-US" dirty="0"/>
              <a:t>알고리즘은 음수 사이클이 존재하지 않을 때 음수 가중치가 포함된 그래프를 탐색할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A*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g(n) + h(n) </a:t>
            </a:r>
            <a:r>
              <a:rPr lang="ko-KR" altLang="en-US" dirty="0"/>
              <a:t>값이 가장 작은 정점부터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g(): </a:t>
            </a:r>
            <a:r>
              <a:rPr lang="ko-KR" altLang="en-US" dirty="0"/>
              <a:t>현재 정점까지의 정확한 경로 비용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h(): </a:t>
            </a:r>
            <a:r>
              <a:rPr lang="ko-KR" altLang="en-US" dirty="0"/>
              <a:t>휴리스틱</a:t>
            </a:r>
            <a:r>
              <a:rPr lang="en-US" altLang="ko-KR" dirty="0"/>
              <a:t>(heuristics)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목적지까지의 추정치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E1B004-C959-46FF-A429-C9FCE299D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 알고리즘 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9DD38C0-52D0-4C88-8403-101DF0EBE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최윤정 교수님 자료구조 </a:t>
            </a:r>
            <a:r>
              <a:rPr lang="en-US" altLang="ko-KR" dirty="0"/>
              <a:t>2018 </a:t>
            </a:r>
            <a:r>
              <a:rPr lang="ko-KR" altLang="en-US" dirty="0"/>
              <a:t>수업자료 </a:t>
            </a:r>
            <a:r>
              <a:rPr lang="en-US" altLang="ko-KR" smtClean="0"/>
              <a:t>10.graph.pptx</a:t>
            </a:r>
          </a:p>
          <a:p>
            <a:endParaRPr lang="en-US" altLang="ko-KR" dirty="0" smtClean="0"/>
          </a:p>
          <a:p>
            <a:pPr algn="just"/>
            <a:r>
              <a:rPr lang="en-US" altLang="ko-KR" sz="200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dirty="0" smtClean="0">
                <a:solidFill>
                  <a:srgbClr val="00B050"/>
                </a:solidFill>
              </a:rPr>
              <a:t>이하 슬라이드</a:t>
            </a:r>
            <a:r>
              <a:rPr lang="en-US" altLang="ko-KR" sz="2000" dirty="0" smtClean="0">
                <a:solidFill>
                  <a:srgbClr val="00B050"/>
                </a:solidFill>
              </a:rPr>
              <a:t>57</a:t>
            </a:r>
            <a:r>
              <a:rPr lang="ko-KR" altLang="en-US" sz="2000" dirty="0" smtClean="0">
                <a:solidFill>
                  <a:srgbClr val="00B050"/>
                </a:solidFill>
              </a:rPr>
              <a:t>까지는 그저 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복붙이므로</a:t>
            </a:r>
            <a:r>
              <a:rPr lang="ko-KR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format</a:t>
            </a:r>
            <a:r>
              <a:rPr lang="ko-KR" altLang="en-US" sz="2000" dirty="0" smtClean="0">
                <a:solidFill>
                  <a:srgbClr val="00B050"/>
                </a:solidFill>
              </a:rPr>
              <a:t>이 맞지 않아 막 서로 가려지고 하는 부분이 있을 수 있습니다만 어</a:t>
            </a:r>
            <a:r>
              <a:rPr lang="en-US" altLang="ko-KR" sz="2000" dirty="0" smtClean="0">
                <a:solidFill>
                  <a:srgbClr val="00B050"/>
                </a:solidFill>
              </a:rPr>
              <a:t>…</a:t>
            </a:r>
            <a:r>
              <a:rPr lang="ko-KR" altLang="en-US" sz="2000" dirty="0" smtClean="0">
                <a:solidFill>
                  <a:srgbClr val="00B050"/>
                </a:solidFill>
              </a:rPr>
              <a:t>음</a:t>
            </a:r>
            <a:r>
              <a:rPr lang="en-US" altLang="ko-KR" sz="2000" dirty="0" smtClean="0">
                <a:solidFill>
                  <a:srgbClr val="00B050"/>
                </a:solidFill>
              </a:rPr>
              <a:t>…… </a:t>
            </a:r>
            <a:r>
              <a:rPr lang="ko-KR" altLang="en-US" sz="2000" dirty="0" smtClean="0">
                <a:solidFill>
                  <a:srgbClr val="00B050"/>
                </a:solidFill>
              </a:rPr>
              <a:t>상관 없겠죠</a:t>
            </a:r>
            <a:r>
              <a:rPr lang="en-US" altLang="ko-KR" sz="2000" dirty="0" smtClean="0">
                <a:solidFill>
                  <a:srgbClr val="00B050"/>
                </a:solidFill>
              </a:rPr>
              <a:t>…?</a:t>
            </a:r>
            <a:r>
              <a:rPr lang="ko-KR" altLang="en-US" sz="2000" dirty="0" err="1" smtClean="0">
                <a:solidFill>
                  <a:srgbClr val="00B050"/>
                </a:solidFill>
              </a:rPr>
              <a:t>ㅎ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Kruskal</a:t>
            </a:r>
            <a:r>
              <a:rPr lang="ko-KR" altLang="en-US"/>
              <a:t>의 </a:t>
            </a:r>
            <a:r>
              <a:rPr lang="en-US" altLang="ko-KR"/>
              <a:t>MST </a:t>
            </a:r>
            <a:r>
              <a:rPr lang="ko-KR" altLang="en-US"/>
              <a:t>알고리즘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8949" y="1690688"/>
            <a:ext cx="5935097" cy="4577761"/>
          </a:xfrm>
        </p:spPr>
        <p:txBody>
          <a:bodyPr/>
          <a:lstStyle/>
          <a:p>
            <a:r>
              <a:rPr lang="en-US" altLang="ko-KR" sz="1800" dirty="0"/>
              <a:t>MST</a:t>
            </a:r>
            <a:r>
              <a:rPr lang="ko-KR" altLang="en-US" sz="1800" dirty="0"/>
              <a:t>는</a:t>
            </a:r>
            <a:r>
              <a:rPr lang="en-US" altLang="ko-KR" sz="1800" dirty="0"/>
              <a:t> </a:t>
            </a:r>
            <a:r>
              <a:rPr lang="ko-KR" altLang="en-US" sz="1800" dirty="0"/>
              <a:t>최소 비용의 간선으로 구성됨과 동시에 사이클을 포함하지 않아야 함</a:t>
            </a:r>
            <a:endParaRPr lang="en-US" altLang="ko-KR" sz="1800" dirty="0"/>
          </a:p>
          <a:p>
            <a:r>
              <a:rPr lang="ko-KR" altLang="en-US" sz="1800" dirty="0"/>
              <a:t>각 단계에서 사이클을 이루지 않는 최소 비용 간선 선택</a:t>
            </a:r>
          </a:p>
          <a:p>
            <a:pPr lvl="1"/>
            <a:r>
              <a:rPr lang="ko-KR" altLang="en-US" sz="1600" dirty="0"/>
              <a:t>그래프의 간선들을 가중치의 오름차순으로 정렬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정렬된 간선 중에서 사이클을 형성하지 않는 간선을 현재의 </a:t>
            </a:r>
            <a:r>
              <a:rPr lang="en-US" altLang="ko-KR" sz="1600" dirty="0"/>
              <a:t>MST</a:t>
            </a:r>
            <a:r>
              <a:rPr lang="ko-KR" altLang="en-US" sz="1600" dirty="0"/>
              <a:t> 집합에 추가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만약 사이클을 형성하면 그 간선은 제외</a:t>
            </a:r>
            <a:r>
              <a:rPr lang="en-US" altLang="ko-KR" sz="1600" dirty="0"/>
              <a:t>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7" y="1690688"/>
            <a:ext cx="4860925" cy="35464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9" y="121921"/>
            <a:ext cx="4433749" cy="647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05" y="0"/>
            <a:ext cx="4687206" cy="674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E9F3-AF52-4AE0-A5C9-A9B9BDD46BD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Kruskal</a:t>
            </a:r>
            <a:r>
              <a:rPr lang="ko-KR" altLang="en-US"/>
              <a:t>의 </a:t>
            </a:r>
            <a:r>
              <a:rPr lang="en-US" altLang="ko-KR"/>
              <a:t>MST </a:t>
            </a:r>
            <a:r>
              <a:rPr lang="ko-KR" altLang="en-US"/>
              <a:t>알고리즘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union-find </a:t>
            </a:r>
            <a:r>
              <a:rPr lang="ko-KR" altLang="en-US" sz="2000" dirty="0"/>
              <a:t>알고리즘</a:t>
            </a:r>
          </a:p>
          <a:p>
            <a:pPr lvl="1"/>
            <a:r>
              <a:rPr lang="ko-KR" altLang="en-US" sz="1800" dirty="0"/>
              <a:t>두 집합들의 합집합 </a:t>
            </a:r>
            <a:r>
              <a:rPr lang="ko-KR" altLang="en-US" sz="1800" dirty="0" err="1"/>
              <a:t>만듬</a:t>
            </a:r>
            <a:endParaRPr lang="en-US" altLang="ko-KR" sz="1800" dirty="0"/>
          </a:p>
          <a:p>
            <a:pPr lvl="1"/>
            <a:r>
              <a:rPr lang="ko-KR" altLang="en-US" sz="1800" dirty="0"/>
              <a:t>원소가 어떤 집합에 속하는지 알아냄</a:t>
            </a:r>
          </a:p>
          <a:p>
            <a:pPr lvl="1"/>
            <a:r>
              <a:rPr lang="en-US" altLang="ko-KR" sz="1800" dirty="0" err="1"/>
              <a:t>Kruskal</a:t>
            </a:r>
            <a:r>
              <a:rPr lang="ko-KR" altLang="en-US" sz="1800" dirty="0"/>
              <a:t>의 </a:t>
            </a:r>
            <a:r>
              <a:rPr lang="en-US" altLang="ko-KR" sz="1800" dirty="0"/>
              <a:t>MST </a:t>
            </a:r>
            <a:r>
              <a:rPr lang="ko-KR" altLang="en-US" sz="1800" dirty="0"/>
              <a:t>알고리즘에서 사이클 검사에 사용</a:t>
            </a:r>
            <a:endParaRPr lang="en-US" altLang="ko-KR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81638" y="3135086"/>
            <a:ext cx="7111002" cy="3246664"/>
            <a:chOff x="2581638" y="3376612"/>
            <a:chExt cx="6854825" cy="3005138"/>
          </a:xfrm>
        </p:grpSpPr>
        <p:pic>
          <p:nvPicPr>
            <p:cNvPr id="3994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38" y="3376612"/>
              <a:ext cx="6854825" cy="300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0" name="Text Box 6"/>
            <p:cNvSpPr txBox="1">
              <a:spLocks noChangeArrowheads="1"/>
            </p:cNvSpPr>
            <p:nvPr/>
          </p:nvSpPr>
          <p:spPr bwMode="auto">
            <a:xfrm>
              <a:off x="2929890" y="3546112"/>
              <a:ext cx="1955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가 같은 집합에 속함</a:t>
              </a:r>
            </a:p>
          </p:txBody>
        </p:sp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6484303" y="3546112"/>
              <a:ext cx="1955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  <a:ea typeface="+mn-ea"/>
                </a:rPr>
                <a:t>가 다른 집합에 속함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union-find </a:t>
            </a:r>
            <a:r>
              <a:rPr lang="ko-KR" altLang="en-US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2812" y="763992"/>
            <a:ext cx="7920037" cy="6102350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main</a:t>
            </a:r>
            <a:r>
              <a:rPr lang="ko-KR" altLang="en-US" sz="1200" dirty="0"/>
              <a:t>에서 만들고 함수 인자로 전달하세요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//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parent[MAX_VERTICES]; 	// </a:t>
            </a:r>
            <a:r>
              <a:rPr lang="ko-KR" altLang="en-US" sz="1050" dirty="0"/>
              <a:t>부모 </a:t>
            </a:r>
            <a:r>
              <a:rPr lang="ko-KR" altLang="en-US" sz="1050" dirty="0" err="1"/>
              <a:t>노드</a:t>
            </a:r>
            <a:endParaRPr lang="ko-KR" altLang="en-US" sz="1050" dirty="0"/>
          </a:p>
          <a:p>
            <a:pPr>
              <a:defRPr/>
            </a:pPr>
            <a:r>
              <a:rPr lang="en-US" altLang="ko-KR" sz="1200" dirty="0"/>
              <a:t>//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num[MAX_VERTICES]; 	// </a:t>
            </a:r>
            <a:r>
              <a:rPr lang="ko-KR" altLang="en-US" sz="1050" dirty="0"/>
              <a:t>각 집합의 크기</a:t>
            </a:r>
            <a:endParaRPr lang="en-US" altLang="ko-KR" sz="1050" dirty="0"/>
          </a:p>
          <a:p>
            <a:pPr>
              <a:defRPr/>
            </a:pPr>
            <a:r>
              <a:rPr lang="en-US" altLang="ko-KR" sz="1050" dirty="0"/>
              <a:t>// </a:t>
            </a:r>
            <a:r>
              <a:rPr lang="ko-KR" altLang="en-US" sz="900" dirty="0"/>
              <a:t>초기화</a:t>
            </a:r>
            <a:endParaRPr lang="ko-KR" altLang="en-US" sz="1050" dirty="0"/>
          </a:p>
          <a:p>
            <a:pPr>
              <a:defRPr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set_init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parent[],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[]){		</a:t>
            </a:r>
            <a:endParaRPr lang="ko-KR" altLang="en-US" sz="1050" dirty="0"/>
          </a:p>
          <a:p>
            <a:pPr lvl="1"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lvl="1">
              <a:defRPr/>
            </a:pPr>
            <a:r>
              <a:rPr lang="en-US" altLang="ko-KR" sz="1200" dirty="0"/>
              <a:t>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=0;i&lt;</a:t>
            </a:r>
            <a:r>
              <a:rPr lang="en-US" altLang="ko-KR" sz="1200" dirty="0" err="1"/>
              <a:t>n;i</a:t>
            </a:r>
            <a:r>
              <a:rPr lang="en-US" altLang="ko-KR" sz="1200" dirty="0"/>
              <a:t>++){</a:t>
            </a:r>
          </a:p>
          <a:p>
            <a:pPr lvl="1">
              <a:defRPr/>
            </a:pPr>
            <a:r>
              <a:rPr lang="en-US" altLang="ko-KR" sz="1200" dirty="0"/>
              <a:t>	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-1;</a:t>
            </a:r>
          </a:p>
          <a:p>
            <a:pPr lvl="1">
              <a:defRPr/>
            </a:pPr>
            <a:r>
              <a:rPr lang="en-US" altLang="ko-KR" sz="1200" dirty="0"/>
              <a:t>	num[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1;</a:t>
            </a:r>
          </a:p>
          <a:p>
            <a:pPr lvl="1">
              <a:defRPr/>
            </a:pPr>
            <a:r>
              <a:rPr lang="en-US" altLang="ko-KR" sz="1200" dirty="0"/>
              <a:t>	}</a:t>
            </a:r>
          </a:p>
          <a:p>
            <a:pPr>
              <a:defRPr/>
            </a:pPr>
            <a:r>
              <a:rPr lang="en-US" altLang="ko-KR" sz="1200" dirty="0"/>
              <a:t>}</a:t>
            </a:r>
          </a:p>
          <a:p>
            <a:pPr>
              <a:defRPr/>
            </a:pPr>
            <a:r>
              <a:rPr lang="en-US" altLang="ko-KR" sz="1600" dirty="0"/>
              <a:t> // </a:t>
            </a:r>
            <a:r>
              <a:rPr lang="en-US" altLang="ko-KR" sz="1200" dirty="0"/>
              <a:t>vertex</a:t>
            </a:r>
            <a:r>
              <a:rPr lang="ko-KR" altLang="en-US" sz="1200" dirty="0"/>
              <a:t>가 속하는 집합 반환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set_find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vertex,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parent[]){		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p, s,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=-1;</a:t>
            </a:r>
          </a:p>
          <a:p>
            <a:pPr>
              <a:defRPr/>
            </a:pPr>
            <a:r>
              <a:rPr lang="en-US" altLang="ko-KR" sz="1200" dirty="0"/>
              <a:t> 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=vertex;(p=parent[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])&gt;=0;i=p)  ;	// </a:t>
            </a:r>
            <a:r>
              <a:rPr lang="ko-KR" altLang="en-US" sz="1050" dirty="0"/>
              <a:t>루트 </a:t>
            </a:r>
            <a:r>
              <a:rPr lang="ko-KR" altLang="en-US" sz="1050" dirty="0" err="1"/>
              <a:t>노드까지</a:t>
            </a:r>
            <a:r>
              <a:rPr lang="ko-KR" altLang="en-US" sz="1050" dirty="0"/>
              <a:t> 반복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     s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				// </a:t>
            </a:r>
            <a:r>
              <a:rPr lang="ko-KR" altLang="en-US" sz="1050" dirty="0"/>
              <a:t>집합의 대표 원소</a:t>
            </a:r>
          </a:p>
          <a:p>
            <a:pPr>
              <a:defRPr/>
            </a:pPr>
            <a:r>
              <a:rPr lang="en-US" altLang="ko-KR" sz="1200" dirty="0"/>
              <a:t> 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=vertex;(p=parent[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])&gt;=0;i=p)</a:t>
            </a:r>
          </a:p>
          <a:p>
            <a:pPr>
              <a:defRPr/>
            </a:pPr>
            <a:r>
              <a:rPr lang="en-US" altLang="ko-KR" sz="1200" dirty="0"/>
              <a:t>	parent[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s; 		// </a:t>
            </a:r>
            <a:r>
              <a:rPr lang="ko-KR" altLang="en-US" sz="1050" dirty="0"/>
              <a:t>집합의 모든 원소들의 부모를 </a:t>
            </a:r>
            <a:r>
              <a:rPr lang="en-US" altLang="ko-KR" sz="1050" dirty="0"/>
              <a:t>s</a:t>
            </a:r>
            <a:r>
              <a:rPr lang="ko-KR" altLang="en-US" sz="1050" dirty="0"/>
              <a:t>로 설정</a:t>
            </a:r>
          </a:p>
          <a:p>
            <a:pPr>
              <a:defRPr/>
            </a:pPr>
            <a:r>
              <a:rPr lang="en-US" altLang="ko-KR" sz="1200" dirty="0"/>
              <a:t>     return s;</a:t>
            </a:r>
          </a:p>
          <a:p>
            <a:pPr>
              <a:defRPr/>
            </a:pPr>
            <a:r>
              <a:rPr lang="en-US" altLang="ko-KR" sz="1200" dirty="0"/>
              <a:t>}</a:t>
            </a:r>
          </a:p>
          <a:p>
            <a:pPr>
              <a:defRPr/>
            </a:pPr>
            <a:r>
              <a:rPr lang="en-US" altLang="ko-KR" sz="1600" dirty="0"/>
              <a:t>// </a:t>
            </a:r>
            <a:r>
              <a:rPr lang="ko-KR" altLang="en-US" sz="1200" dirty="0"/>
              <a:t>두 개의 원소가 속한 집합을 합함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set_union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s1,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s2,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parent[],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[]){</a:t>
            </a:r>
          </a:p>
          <a:p>
            <a:pPr>
              <a:defRPr/>
            </a:pPr>
            <a:r>
              <a:rPr lang="en-US" altLang="ko-KR" sz="1200" dirty="0"/>
              <a:t>     if( num[s1] &lt; num[s2] ){</a:t>
            </a:r>
          </a:p>
          <a:p>
            <a:pPr>
              <a:defRPr/>
            </a:pPr>
            <a:r>
              <a:rPr lang="en-US" altLang="ko-KR" sz="1200" dirty="0"/>
              <a:t>         parent[s1] = s2;</a:t>
            </a:r>
          </a:p>
          <a:p>
            <a:pPr>
              <a:defRPr/>
            </a:pPr>
            <a:r>
              <a:rPr lang="en-US" altLang="ko-KR" sz="1200" dirty="0"/>
              <a:t>         num[s2] += num[s1];</a:t>
            </a:r>
          </a:p>
          <a:p>
            <a:pPr>
              <a:defRPr/>
            </a:pPr>
            <a:r>
              <a:rPr lang="en-US" altLang="ko-KR" sz="1200" dirty="0"/>
              <a:t>    }</a:t>
            </a:r>
          </a:p>
          <a:p>
            <a:pPr>
              <a:defRPr/>
            </a:pPr>
            <a:r>
              <a:rPr lang="en-US" altLang="ko-KR" sz="1200" dirty="0"/>
              <a:t>     else {</a:t>
            </a:r>
          </a:p>
          <a:p>
            <a:pPr>
              <a:defRPr/>
            </a:pPr>
            <a:r>
              <a:rPr lang="en-US" altLang="ko-KR" sz="1200" dirty="0"/>
              <a:t>           parent[s2] = s1;</a:t>
            </a:r>
          </a:p>
          <a:p>
            <a:pPr>
              <a:defRPr/>
            </a:pPr>
            <a:r>
              <a:rPr lang="en-US" altLang="ko-KR" sz="1200" dirty="0"/>
              <a:t>           num[s1] += num[s2];</a:t>
            </a:r>
          </a:p>
          <a:p>
            <a:pPr>
              <a:defRPr/>
            </a:pPr>
            <a:r>
              <a:rPr lang="en-US" altLang="ko-KR" sz="1200" dirty="0"/>
              <a:t>    }</a:t>
            </a:r>
          </a:p>
          <a:p>
            <a:pPr>
              <a:defRPr/>
            </a:pPr>
            <a:r>
              <a:rPr lang="en-US" altLang="ko-KR" sz="12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Kruskal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64763" y="1009650"/>
            <a:ext cx="5139054" cy="5848350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</a:p>
          <a:p>
            <a:pPr>
              <a:defRPr/>
            </a:pPr>
            <a:r>
              <a:rPr lang="en-US" altLang="ko-KR" sz="1100" dirty="0"/>
              <a:t>#define MAX_VERTICES 100</a:t>
            </a:r>
          </a:p>
          <a:p>
            <a:pPr>
              <a:defRPr/>
            </a:pPr>
            <a:r>
              <a:rPr lang="en-US" altLang="ko-KR" sz="1100" dirty="0"/>
              <a:t>#define INF 1000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/>
              <a:t>프로그램 </a:t>
            </a:r>
            <a:r>
              <a:rPr lang="en-US" altLang="ko-KR" sz="1100" dirty="0"/>
              <a:t>10.7</a:t>
            </a:r>
            <a:r>
              <a:rPr lang="ko-KR" altLang="en-US" sz="1100" dirty="0"/>
              <a:t>의 </a:t>
            </a:r>
            <a:r>
              <a:rPr lang="en-US" altLang="ko-KR" sz="1100" dirty="0"/>
              <a:t>union-find </a:t>
            </a:r>
            <a:r>
              <a:rPr lang="ko-KR" altLang="en-US" sz="1100" dirty="0"/>
              <a:t>프로그램 삽입</a:t>
            </a:r>
          </a:p>
          <a:p>
            <a:pPr>
              <a:defRPr/>
            </a:pPr>
            <a:r>
              <a:rPr lang="en-US" altLang="ko-KR" sz="1100" dirty="0"/>
              <a:t>// ...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 err="1"/>
              <a:t>히프의</a:t>
            </a:r>
            <a:r>
              <a:rPr lang="ko-KR" altLang="en-US" sz="1100" dirty="0"/>
              <a:t> 요소 타입 정의</a:t>
            </a:r>
          </a:p>
          <a:p>
            <a:pPr>
              <a:defRPr/>
            </a:pPr>
            <a:r>
              <a:rPr lang="en-US" altLang="ko-KR" sz="1100" dirty="0" err="1"/>
              <a:t>typedef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{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key; 	// </a:t>
            </a:r>
            <a:r>
              <a:rPr lang="ko-KR" altLang="en-US" sz="1100" dirty="0"/>
              <a:t>간선의 가중치</a:t>
            </a:r>
          </a:p>
          <a:p>
            <a:pPr>
              <a:defRPr/>
            </a:pPr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u; 	// </a:t>
            </a:r>
            <a:r>
              <a:rPr lang="ko-KR" altLang="en-US" sz="1100" dirty="0"/>
              <a:t>정점 </a:t>
            </a:r>
            <a:r>
              <a:rPr lang="en-US" altLang="ko-KR" sz="1100" dirty="0"/>
              <a:t>1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v; 	// </a:t>
            </a:r>
            <a:r>
              <a:rPr lang="ko-KR" altLang="en-US" sz="1100" dirty="0"/>
              <a:t>정점 </a:t>
            </a:r>
            <a:r>
              <a:rPr lang="en-US" altLang="ko-KR" sz="1100" dirty="0"/>
              <a:t>2</a:t>
            </a:r>
          </a:p>
          <a:p>
            <a:pPr>
              <a:defRPr/>
            </a:pPr>
            <a:r>
              <a:rPr lang="en-US" altLang="ko-KR" sz="1100" dirty="0"/>
              <a:t>} element;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/>
              <a:t>프로그램 </a:t>
            </a:r>
            <a:r>
              <a:rPr lang="en-US" altLang="ko-KR" sz="1100" dirty="0"/>
              <a:t>8.5 </a:t>
            </a:r>
            <a:r>
              <a:rPr lang="ko-KR" altLang="en-US" sz="1100" dirty="0"/>
              <a:t>중에서 최소 </a:t>
            </a:r>
            <a:r>
              <a:rPr lang="ko-KR" altLang="en-US" sz="1100" dirty="0" err="1"/>
              <a:t>히프</a:t>
            </a:r>
            <a:r>
              <a:rPr lang="ko-KR" altLang="en-US" sz="1100" dirty="0"/>
              <a:t> 프로그램 삽입</a:t>
            </a:r>
          </a:p>
          <a:p>
            <a:pPr>
              <a:defRPr/>
            </a:pPr>
            <a:r>
              <a:rPr lang="en-US" altLang="ko-KR" sz="1100" dirty="0"/>
              <a:t>// ...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/>
              <a:t>정점 </a:t>
            </a:r>
            <a:r>
              <a:rPr lang="en-US" altLang="ko-KR" sz="1100" dirty="0"/>
              <a:t>u</a:t>
            </a:r>
            <a:r>
              <a:rPr lang="ko-KR" altLang="en-US" sz="1100" dirty="0"/>
              <a:t>와 정점 </a:t>
            </a:r>
            <a:r>
              <a:rPr lang="en-US" altLang="ko-KR" sz="1100" dirty="0"/>
              <a:t>v</a:t>
            </a:r>
            <a:r>
              <a:rPr lang="ko-KR" altLang="en-US" sz="1100" dirty="0"/>
              <a:t>를 연결하는 가중치가 </a:t>
            </a:r>
            <a:r>
              <a:rPr lang="en-US" altLang="ko-KR" sz="1100" dirty="0"/>
              <a:t>weight</a:t>
            </a:r>
            <a:r>
              <a:rPr lang="ko-KR" altLang="en-US" sz="1100" dirty="0"/>
              <a:t>인 간선을 </a:t>
            </a:r>
            <a:r>
              <a:rPr lang="ko-KR" altLang="en-US" sz="1100" dirty="0" err="1"/>
              <a:t>히프에</a:t>
            </a:r>
            <a:r>
              <a:rPr lang="ko-KR" altLang="en-US" sz="1100" dirty="0"/>
              <a:t> 삽입</a:t>
            </a:r>
          </a:p>
          <a:p>
            <a:pPr>
              <a:defRPr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HeapType</a:t>
            </a:r>
            <a:r>
              <a:rPr lang="en-US" altLang="ko-KR" sz="1100" dirty="0"/>
              <a:t> *h,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u,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v,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weight) {</a:t>
            </a:r>
          </a:p>
          <a:p>
            <a:pPr>
              <a:defRPr/>
            </a:pPr>
            <a:r>
              <a:rPr lang="en-US" altLang="ko-KR" sz="1100" dirty="0"/>
              <a:t>	element e;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e.u</a:t>
            </a:r>
            <a:r>
              <a:rPr lang="en-US" altLang="ko-KR" sz="1100" dirty="0"/>
              <a:t> = u;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e.v</a:t>
            </a:r>
            <a:r>
              <a:rPr lang="en-US" altLang="ko-KR" sz="1100" dirty="0"/>
              <a:t> = v;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e.key</a:t>
            </a:r>
            <a:r>
              <a:rPr lang="en-US" altLang="ko-KR" sz="1100" dirty="0"/>
              <a:t> = weight;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insert_min_heap</a:t>
            </a:r>
            <a:r>
              <a:rPr lang="en-US" altLang="ko-KR" sz="1100" dirty="0"/>
              <a:t>(h, e);</a:t>
            </a:r>
          </a:p>
          <a:p>
            <a:pPr>
              <a:defRPr/>
            </a:pPr>
            <a:r>
              <a:rPr lang="en-US" altLang="ko-KR" sz="1100" dirty="0"/>
              <a:t>}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/>
              <a:t>인접 행렬이나 인접 리스트에서 간선들을 읽어서 최소 </a:t>
            </a:r>
            <a:r>
              <a:rPr lang="ko-KR" altLang="en-US" sz="1100" dirty="0" err="1"/>
              <a:t>히프에</a:t>
            </a:r>
            <a:r>
              <a:rPr lang="ko-KR" altLang="en-US" sz="1100" dirty="0"/>
              <a:t> 삽입</a:t>
            </a:r>
          </a:p>
          <a:p>
            <a:pPr>
              <a:defRPr/>
            </a:pPr>
            <a:r>
              <a:rPr lang="en-US" altLang="ko-KR" sz="1100" dirty="0"/>
              <a:t>// </a:t>
            </a:r>
            <a:r>
              <a:rPr lang="ko-KR" altLang="en-US" sz="1100" dirty="0"/>
              <a:t>현재는 예제 그래프의 간선들을 삽입한다</a:t>
            </a:r>
            <a:r>
              <a:rPr lang="en-US" altLang="ko-KR" sz="1100" dirty="0"/>
              <a:t>.</a:t>
            </a:r>
          </a:p>
          <a:p>
            <a:pPr>
              <a:defRPr/>
            </a:pPr>
            <a:r>
              <a:rPr lang="en-US" altLang="ko-KR" sz="1100" dirty="0"/>
              <a:t>void </a:t>
            </a:r>
            <a:r>
              <a:rPr lang="en-US" altLang="ko-KR" sz="1100" dirty="0" err="1"/>
              <a:t>insert_all_edges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HeapType</a:t>
            </a:r>
            <a:r>
              <a:rPr lang="en-US" altLang="ko-KR" sz="1100" dirty="0"/>
              <a:t> *h) {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0, 1, 29);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1, 2, 16);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2, 3, 12);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3, 4, 22);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4, 5, 27);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5, 0, 10);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6, 1, 15);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6, 3, 18);</a:t>
            </a:r>
          </a:p>
          <a:p>
            <a:pPr>
              <a:defRPr/>
            </a:pPr>
            <a:r>
              <a:rPr lang="en-US" altLang="ko-KR" sz="1100" dirty="0"/>
              <a:t>	</a:t>
            </a:r>
            <a:r>
              <a:rPr lang="en-US" altLang="ko-KR" sz="1100" dirty="0" err="1"/>
              <a:t>insert_heap_edge</a:t>
            </a:r>
            <a:r>
              <a:rPr lang="en-US" altLang="ko-KR" sz="1100" dirty="0"/>
              <a:t>(h, 6, 4, 25);</a:t>
            </a:r>
          </a:p>
          <a:p>
            <a:pPr>
              <a:defRPr/>
            </a:pPr>
            <a:r>
              <a:rPr lang="en-US" altLang="ko-KR" sz="1100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95712" y="1055139"/>
            <a:ext cx="5783488" cy="4278094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// </a:t>
            </a:r>
            <a:r>
              <a:rPr lang="en-US" altLang="ko-KR" sz="1200" dirty="0" err="1"/>
              <a:t>kruskal</a:t>
            </a:r>
            <a:r>
              <a:rPr lang="ko-KR" altLang="en-US" sz="1200" dirty="0"/>
              <a:t>의 최소 비용 신장 트리 프로그램</a:t>
            </a:r>
          </a:p>
          <a:p>
            <a:pPr>
              <a:defRPr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kruskal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</a:t>
            </a:r>
          </a:p>
          <a:p>
            <a:pPr>
              <a:defRPr/>
            </a:pPr>
            <a:r>
              <a:rPr lang="en-US" altLang="ko-KR" sz="1600" dirty="0"/>
              <a:t>{</a:t>
            </a:r>
          </a:p>
          <a:p>
            <a:pPr lvl="1"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edge_accepted</a:t>
            </a:r>
            <a:r>
              <a:rPr lang="en-US" altLang="ko-KR" sz="1200" dirty="0"/>
              <a:t>=0; 	// </a:t>
            </a:r>
            <a:r>
              <a:rPr lang="ko-KR" altLang="en-US" sz="1050" dirty="0"/>
              <a:t>현재까지 선택된 간선의 수</a:t>
            </a:r>
          </a:p>
          <a:p>
            <a:pPr lvl="1">
              <a:defRPr/>
            </a:pPr>
            <a:r>
              <a:rPr lang="en-US" altLang="ko-KR" sz="1200" dirty="0" err="1"/>
              <a:t>HeapType</a:t>
            </a:r>
            <a:r>
              <a:rPr lang="en-US" altLang="ko-KR" sz="1200" dirty="0"/>
              <a:t> h; 		// </a:t>
            </a:r>
            <a:r>
              <a:rPr lang="ko-KR" altLang="en-US" sz="1050" dirty="0"/>
              <a:t>최소 </a:t>
            </a:r>
            <a:r>
              <a:rPr lang="ko-KR" altLang="en-US" sz="1050" dirty="0" err="1"/>
              <a:t>히프</a:t>
            </a:r>
            <a:endParaRPr lang="ko-KR" altLang="en-US" sz="1050" dirty="0"/>
          </a:p>
          <a:p>
            <a:pPr lvl="1">
              <a:defRPr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vset</a:t>
            </a:r>
            <a:r>
              <a:rPr lang="en-US" altLang="ko-KR" sz="1200" dirty="0"/>
              <a:t>; 	// </a:t>
            </a:r>
            <a:r>
              <a:rPr lang="ko-KR" altLang="en-US" sz="1050" dirty="0"/>
              <a:t>정점 </a:t>
            </a:r>
            <a:r>
              <a:rPr lang="en-US" altLang="ko-KR" sz="1050" dirty="0"/>
              <a:t>u</a:t>
            </a:r>
            <a:r>
              <a:rPr lang="ko-KR" altLang="en-US" sz="1050" dirty="0"/>
              <a:t>와 정점 </a:t>
            </a:r>
            <a:r>
              <a:rPr lang="en-US" altLang="ko-KR" sz="1050" dirty="0"/>
              <a:t>v</a:t>
            </a:r>
            <a:r>
              <a:rPr lang="ko-KR" altLang="en-US" sz="1050" dirty="0"/>
              <a:t>의 집합 번호</a:t>
            </a:r>
          </a:p>
          <a:p>
            <a:pPr lvl="1">
              <a:defRPr/>
            </a:pPr>
            <a:r>
              <a:rPr lang="en-US" altLang="ko-KR" sz="1200" dirty="0"/>
              <a:t>element e; 		// </a:t>
            </a:r>
            <a:r>
              <a:rPr lang="ko-KR" altLang="en-US" sz="1050" dirty="0" err="1"/>
              <a:t>히프</a:t>
            </a:r>
            <a:r>
              <a:rPr lang="ko-KR" altLang="en-US" sz="1050" dirty="0"/>
              <a:t> 요소</a:t>
            </a:r>
          </a:p>
          <a:p>
            <a:pPr lvl="1">
              <a:defRPr/>
            </a:pPr>
            <a:r>
              <a:rPr lang="en-US" altLang="ko-KR" sz="1200" dirty="0"/>
              <a:t>init(&amp;h); 		// </a:t>
            </a:r>
            <a:r>
              <a:rPr lang="ko-KR" altLang="en-US" sz="1050" dirty="0" err="1"/>
              <a:t>히프</a:t>
            </a:r>
            <a:r>
              <a:rPr lang="ko-KR" altLang="en-US" sz="1050" dirty="0"/>
              <a:t> 초기화</a:t>
            </a:r>
          </a:p>
          <a:p>
            <a:pPr lvl="1">
              <a:defRPr/>
            </a:pPr>
            <a:r>
              <a:rPr lang="en-US" altLang="ko-KR" sz="1200" dirty="0" err="1"/>
              <a:t>insert_all_edges</a:t>
            </a:r>
            <a:r>
              <a:rPr lang="en-US" altLang="ko-KR" sz="1200" dirty="0"/>
              <a:t>(&amp;h); 	// </a:t>
            </a:r>
            <a:r>
              <a:rPr lang="ko-KR" altLang="en-US" sz="1050" dirty="0" err="1"/>
              <a:t>히프에</a:t>
            </a:r>
            <a:r>
              <a:rPr lang="ko-KR" altLang="en-US" sz="1050" dirty="0"/>
              <a:t> 간선들을 삽입</a:t>
            </a:r>
          </a:p>
          <a:p>
            <a:pPr lvl="1">
              <a:defRPr/>
            </a:pPr>
            <a:r>
              <a:rPr lang="en-US" altLang="ko-KR" sz="1200" dirty="0" err="1"/>
              <a:t>set_init</a:t>
            </a:r>
            <a:r>
              <a:rPr lang="en-US" altLang="ko-KR" sz="1200" dirty="0"/>
              <a:t>(n); 		// </a:t>
            </a:r>
            <a:r>
              <a:rPr lang="ko-KR" altLang="en-US" sz="1050" dirty="0"/>
              <a:t>집합 초기화</a:t>
            </a:r>
          </a:p>
          <a:p>
            <a:pPr lvl="1">
              <a:defRPr/>
            </a:pPr>
            <a:r>
              <a:rPr lang="en-US" altLang="ko-KR" sz="1200" dirty="0"/>
              <a:t>while( </a:t>
            </a:r>
            <a:r>
              <a:rPr lang="en-US" altLang="ko-KR" sz="1200" dirty="0" err="1"/>
              <a:t>edge_accepted</a:t>
            </a:r>
            <a:r>
              <a:rPr lang="en-US" altLang="ko-KR" sz="1200" dirty="0"/>
              <a:t> &lt; (n-1) ) // </a:t>
            </a:r>
            <a:r>
              <a:rPr lang="ko-KR" altLang="en-US" sz="1050" dirty="0"/>
              <a:t>간선의 수 </a:t>
            </a:r>
            <a:r>
              <a:rPr lang="en-US" altLang="ko-KR" sz="1050" dirty="0"/>
              <a:t>&lt; (n-1)</a:t>
            </a:r>
          </a:p>
          <a:p>
            <a:pPr lvl="1">
              <a:defRPr/>
            </a:pPr>
            <a:r>
              <a:rPr lang="en-US" altLang="ko-KR" sz="1200" dirty="0"/>
              <a:t>	{</a:t>
            </a:r>
          </a:p>
          <a:p>
            <a:pPr lvl="1">
              <a:defRPr/>
            </a:pPr>
            <a:r>
              <a:rPr lang="en-US" altLang="ko-KR" sz="1200" dirty="0"/>
              <a:t>	e = </a:t>
            </a:r>
            <a:r>
              <a:rPr lang="en-US" altLang="ko-KR" sz="1200" dirty="0" err="1"/>
              <a:t>delete_min_heap</a:t>
            </a:r>
            <a:r>
              <a:rPr lang="en-US" altLang="ko-KR" sz="1200" dirty="0"/>
              <a:t>(&amp;h); 	// </a:t>
            </a:r>
            <a:r>
              <a:rPr lang="ko-KR" altLang="en-US" sz="1050" dirty="0"/>
              <a:t>최소 </a:t>
            </a:r>
            <a:r>
              <a:rPr lang="ko-KR" altLang="en-US" sz="1050" dirty="0" err="1"/>
              <a:t>히프에서</a:t>
            </a:r>
            <a:r>
              <a:rPr lang="ko-KR" altLang="en-US" sz="1050" dirty="0"/>
              <a:t> 삭제</a:t>
            </a:r>
          </a:p>
          <a:p>
            <a:pPr lvl="1">
              <a:defRPr/>
            </a:pPr>
            <a:r>
              <a:rPr lang="en-US" altLang="ko-KR" sz="1200" dirty="0"/>
              <a:t>	</a:t>
            </a:r>
            <a:r>
              <a:rPr lang="en-US" altLang="ko-KR" sz="1200" dirty="0" err="1"/>
              <a:t>uset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set_find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e.u</a:t>
            </a:r>
            <a:r>
              <a:rPr lang="en-US" altLang="ko-KR" sz="1200" dirty="0"/>
              <a:t>); 		// </a:t>
            </a:r>
            <a:r>
              <a:rPr lang="ko-KR" altLang="en-US" sz="1050" dirty="0"/>
              <a:t>정점 </a:t>
            </a:r>
            <a:r>
              <a:rPr lang="en-US" altLang="ko-KR" sz="1050" dirty="0"/>
              <a:t>u</a:t>
            </a:r>
            <a:r>
              <a:rPr lang="ko-KR" altLang="en-US" sz="1050" dirty="0"/>
              <a:t>의 집합 번호</a:t>
            </a:r>
          </a:p>
          <a:p>
            <a:pPr lvl="1">
              <a:defRPr/>
            </a:pPr>
            <a:r>
              <a:rPr lang="en-US" altLang="ko-KR" sz="1200" dirty="0"/>
              <a:t>	</a:t>
            </a:r>
            <a:r>
              <a:rPr lang="en-US" altLang="ko-KR" sz="1200" dirty="0" err="1"/>
              <a:t>vset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set_find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e.v</a:t>
            </a:r>
            <a:r>
              <a:rPr lang="en-US" altLang="ko-KR" sz="1200" dirty="0"/>
              <a:t>); 		// </a:t>
            </a:r>
            <a:r>
              <a:rPr lang="ko-KR" altLang="en-US" sz="1050" dirty="0"/>
              <a:t>정점 </a:t>
            </a:r>
            <a:r>
              <a:rPr lang="en-US" altLang="ko-KR" sz="1050" dirty="0"/>
              <a:t>v</a:t>
            </a:r>
            <a:r>
              <a:rPr lang="ko-KR" altLang="en-US" sz="1050" dirty="0"/>
              <a:t>의 집합 번호</a:t>
            </a:r>
          </a:p>
          <a:p>
            <a:pPr lvl="1">
              <a:defRPr/>
            </a:pPr>
            <a:r>
              <a:rPr lang="en-US" altLang="ko-KR" sz="1200" dirty="0"/>
              <a:t>	if( </a:t>
            </a:r>
            <a:r>
              <a:rPr lang="en-US" altLang="ko-KR" sz="1200" dirty="0" err="1"/>
              <a:t>uset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vset</a:t>
            </a:r>
            <a:r>
              <a:rPr lang="en-US" altLang="ko-KR" sz="1200" dirty="0"/>
              <a:t> ){ 		// </a:t>
            </a:r>
            <a:r>
              <a:rPr lang="ko-KR" altLang="en-US" sz="1050" dirty="0"/>
              <a:t>서로 속한 집합이 다르면</a:t>
            </a:r>
          </a:p>
          <a:p>
            <a:pPr lvl="1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("(%</a:t>
            </a:r>
            <a:r>
              <a:rPr lang="en-US" altLang="ko-KR" sz="1200" dirty="0" err="1"/>
              <a:t>d,%d</a:t>
            </a:r>
            <a:r>
              <a:rPr lang="en-US" altLang="ko-KR" sz="1200" dirty="0"/>
              <a:t>) %d \</a:t>
            </a:r>
            <a:r>
              <a:rPr lang="en-US" altLang="ko-KR" sz="1200" dirty="0" err="1"/>
              <a:t>n",e.u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e.v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e.key</a:t>
            </a:r>
            <a:r>
              <a:rPr lang="en-US" altLang="ko-KR" sz="1200" dirty="0"/>
              <a:t>);</a:t>
            </a:r>
          </a:p>
          <a:p>
            <a:pPr lvl="1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edge_accepted</a:t>
            </a:r>
            <a:r>
              <a:rPr lang="en-US" altLang="ko-KR" sz="1200" dirty="0"/>
              <a:t>++;</a:t>
            </a:r>
          </a:p>
          <a:p>
            <a:pPr lvl="1">
              <a:defRPr/>
            </a:pPr>
            <a:r>
              <a:rPr lang="en-US" altLang="ko-KR" sz="1200" dirty="0"/>
              <a:t>		</a:t>
            </a:r>
            <a:r>
              <a:rPr lang="en-US" altLang="ko-KR" sz="1200" dirty="0" err="1"/>
              <a:t>set_union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uset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vset</a:t>
            </a:r>
            <a:r>
              <a:rPr lang="en-US" altLang="ko-KR" sz="1200" dirty="0"/>
              <a:t>); 	// </a:t>
            </a:r>
            <a:r>
              <a:rPr lang="ko-KR" altLang="en-US" sz="1050" dirty="0" err="1"/>
              <a:t>두개의</a:t>
            </a:r>
            <a:r>
              <a:rPr lang="ko-KR" altLang="en-US" sz="1050" dirty="0"/>
              <a:t> 집합을 합친다</a:t>
            </a:r>
            <a:r>
              <a:rPr lang="en-US" altLang="ko-KR" sz="1050" dirty="0"/>
              <a:t>.</a:t>
            </a:r>
          </a:p>
          <a:p>
            <a:pPr lvl="1">
              <a:defRPr/>
            </a:pPr>
            <a:r>
              <a:rPr lang="en-US" altLang="ko-KR" sz="1200" dirty="0"/>
              <a:t>		}</a:t>
            </a:r>
          </a:p>
          <a:p>
            <a:pPr lvl="1">
              <a:defRPr/>
            </a:pPr>
            <a:r>
              <a:rPr lang="en-US" altLang="ko-KR" sz="1200" dirty="0"/>
              <a:t>	}</a:t>
            </a:r>
          </a:p>
          <a:p>
            <a:pPr>
              <a:defRPr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2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Prim</a:t>
            </a:r>
            <a:r>
              <a:rPr lang="ko-KR" altLang="en-US"/>
              <a:t>의 </a:t>
            </a:r>
            <a:r>
              <a:rPr lang="en-US" altLang="ko-KR"/>
              <a:t>MST </a:t>
            </a:r>
            <a:r>
              <a:rPr lang="ko-KR" altLang="en-US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5" y="1954213"/>
            <a:ext cx="5041900" cy="44275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45" y="1017588"/>
            <a:ext cx="551815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8A1E47A-C1E6-41ED-9E89-9C2FE690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</a:t>
            </a:r>
            <a:r>
              <a:rPr lang="en-US" altLang="ko-KR" dirty="0"/>
              <a:t>MST </a:t>
            </a:r>
            <a:r>
              <a:rPr lang="ko-KR" altLang="en-US" dirty="0"/>
              <a:t>알고리즘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xmlns="" id="{0E01A9D2-D580-4AEE-9A4F-9FE3AD2FB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160" y="1825624"/>
            <a:ext cx="3783991" cy="5034833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4BD2D1CC-16AA-4E46-BA84-E866BBB63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7848" y="1825624"/>
            <a:ext cx="3783991" cy="5034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2E3F31-EF2B-41A6-9CA1-4E077F300EBD}"/>
              </a:ext>
            </a:extLst>
          </p:cNvPr>
          <p:cNvSpPr txBox="1"/>
          <p:nvPr/>
        </p:nvSpPr>
        <p:spPr>
          <a:xfrm>
            <a:off x="5554980" y="4679414"/>
            <a:ext cx="6378669" cy="16312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</a:rPr>
              <a:t>/*</a:t>
            </a:r>
            <a:r>
              <a:rPr lang="ko-KR" altLang="en-US" sz="2000" dirty="0">
                <a:solidFill>
                  <a:srgbClr val="00B050"/>
                </a:solidFill>
              </a:rPr>
              <a:t> 깊게 하고 넘어가지 않았다는 증거로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    Prim MST </a:t>
            </a:r>
            <a:r>
              <a:rPr lang="ko-KR" altLang="en-US" sz="2000" dirty="0">
                <a:solidFill>
                  <a:srgbClr val="00B050"/>
                </a:solidFill>
              </a:rPr>
              <a:t>알고리즘은 최교수님 자료에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    </a:t>
            </a:r>
            <a:r>
              <a:rPr lang="ko-KR" altLang="en-US" sz="2000" dirty="0" err="1">
                <a:solidFill>
                  <a:srgbClr val="00B050"/>
                </a:solidFill>
              </a:rPr>
              <a:t>슈도코드가</a:t>
            </a:r>
            <a:r>
              <a:rPr lang="ko-KR" altLang="en-US" sz="2000" dirty="0">
                <a:solidFill>
                  <a:srgbClr val="00B050"/>
                </a:solidFill>
              </a:rPr>
              <a:t> 아닌 전체 코드도 나와있지 </a:t>
            </a:r>
            <a:r>
              <a:rPr lang="ko-KR" altLang="en-US" sz="2000" dirty="0" err="1">
                <a:solidFill>
                  <a:srgbClr val="00B050"/>
                </a:solidFill>
              </a:rPr>
              <a:t>않습니다ㅋ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    </a:t>
            </a:r>
            <a:r>
              <a:rPr lang="ko-KR" altLang="en-US" sz="2000" dirty="0">
                <a:solidFill>
                  <a:srgbClr val="00B050"/>
                </a:solidFill>
              </a:rPr>
              <a:t>필요하신 분 참고하시라고 교재 코드 첨부합니다☆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dirty="0">
                <a:solidFill>
                  <a:srgbClr val="00B050"/>
                </a:solidFill>
              </a:rPr>
              <a:t>*/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351C7F5E-DEEC-4C81-8047-AD52BD78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47" y="3155950"/>
            <a:ext cx="338826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7ABFB6-E8F1-4C8A-B936-38BF7EA1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653C68-80EE-4F88-B18F-671DADA5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weighted graph. network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간선에 비용</a:t>
            </a:r>
            <a:r>
              <a:rPr lang="en-US" altLang="ko-KR" dirty="0"/>
              <a:t>(cost)</a:t>
            </a:r>
            <a:r>
              <a:rPr lang="ko-KR" altLang="en-US" dirty="0"/>
              <a:t>나 가중치</a:t>
            </a:r>
            <a:r>
              <a:rPr lang="en-US" altLang="ko-KR" dirty="0"/>
              <a:t>(weight) </a:t>
            </a:r>
            <a:r>
              <a:rPr lang="ko-KR" altLang="en-US" dirty="0"/>
              <a:t>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도시를 연결한 도로의 길이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정점</a:t>
            </a:r>
            <a:r>
              <a:rPr lang="en-US" altLang="ko-KR" dirty="0"/>
              <a:t>: </a:t>
            </a:r>
            <a:r>
              <a:rPr lang="ko-KR" altLang="en-US" dirty="0"/>
              <a:t>도시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간선</a:t>
            </a:r>
            <a:r>
              <a:rPr lang="en-US" altLang="ko-KR" dirty="0"/>
              <a:t>: </a:t>
            </a:r>
            <a:r>
              <a:rPr lang="ko-KR" altLang="en-US" dirty="0"/>
              <a:t>도시를 연결하는 도로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가중치</a:t>
            </a:r>
            <a:r>
              <a:rPr lang="en-US" altLang="ko-KR" dirty="0"/>
              <a:t>: </a:t>
            </a:r>
            <a:r>
              <a:rPr lang="ko-KR" altLang="en-US" dirty="0"/>
              <a:t>도로의 길이</a:t>
            </a:r>
          </a:p>
        </p:txBody>
      </p:sp>
    </p:spTree>
    <p:extLst>
      <p:ext uri="{BB962C8B-B14F-4D97-AF65-F5344CB8AC3E}">
        <p14:creationId xmlns:p14="http://schemas.microsoft.com/office/powerpoint/2010/main" val="6292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EF5E44-FF70-4157-823D-C57A2A59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2670BF-9656-447D-9A0A-A40A3147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V(G1)= {0, 1, 2, 3},      E(G1)= {(0, 1), (0, 2), (0, 3), (1, 2), (2, 3)}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V(G2)= {0, 1, 2, 3},      </a:t>
            </a:r>
            <a:r>
              <a:rPr lang="en-US" altLang="ko-KR" dirty="0" smtClean="0"/>
              <a:t>E(G2)= </a:t>
            </a:r>
            <a:r>
              <a:rPr lang="en-US" altLang="ko-KR" dirty="0"/>
              <a:t>{(0, 1), (0, 2))}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V(G3)= </a:t>
            </a:r>
            <a:r>
              <a:rPr lang="en-US" altLang="ko-KR" dirty="0"/>
              <a:t>{0, 1, 2},         </a:t>
            </a:r>
            <a:r>
              <a:rPr lang="en-US" altLang="ko-KR" dirty="0" smtClean="0"/>
              <a:t>E(G3)= </a:t>
            </a:r>
            <a:r>
              <a:rPr lang="en-US" altLang="ko-KR" dirty="0"/>
              <a:t>{&lt;0, 1&gt;, &lt;1, 0&gt;, &lt;1, 2&gt;}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C2E0EB7A-D115-48F3-87AC-080E9CB1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4" y="4106863"/>
            <a:ext cx="6257611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9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5E8CEA-45B0-43D4-B97D-37F58B07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부분그래프 </a:t>
            </a:r>
            <a:r>
              <a:rPr lang="en-US" altLang="ko-KR" dirty="0"/>
              <a:t>(subgraph)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496B38-C07D-4969-BCA3-511809A8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정점 집합 </a:t>
            </a:r>
            <a:r>
              <a:rPr lang="en-US" altLang="ko-KR" dirty="0"/>
              <a:t>V(G)</a:t>
            </a:r>
            <a:r>
              <a:rPr lang="ko-KR" altLang="en-US" dirty="0"/>
              <a:t>의 부분집합과 간선 집합 </a:t>
            </a:r>
            <a:r>
              <a:rPr lang="en-US" altLang="ko-KR" dirty="0"/>
              <a:t>E(G)</a:t>
            </a:r>
            <a:r>
              <a:rPr lang="ko-KR" altLang="en-US" dirty="0"/>
              <a:t>의 부분집합으로 이루어진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242A804-4F9E-4E96-BDB5-CA2CB8D3AEEE}"/>
              </a:ext>
            </a:extLst>
          </p:cNvPr>
          <p:cNvGrpSpPr/>
          <p:nvPr/>
        </p:nvGrpSpPr>
        <p:grpSpPr>
          <a:xfrm>
            <a:off x="1249680" y="4001294"/>
            <a:ext cx="6985110" cy="1924594"/>
            <a:chOff x="1584124" y="2664823"/>
            <a:chExt cx="6985110" cy="1924594"/>
          </a:xfrm>
        </p:grpSpPr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xmlns="" id="{176B49C5-23BF-4A92-B0F9-6F4C83B3D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124" y="2922705"/>
              <a:ext cx="6840022" cy="1591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3">
              <a:extLst>
                <a:ext uri="{FF2B5EF4-FFF2-40B4-BE49-F238E27FC236}">
                  <a16:creationId xmlns:a16="http://schemas.microsoft.com/office/drawing/2014/main" xmlns="" id="{2D11BA33-B091-4295-A627-FDD43F9BC6CC}"/>
                </a:ext>
              </a:extLst>
            </p:cNvPr>
            <p:cNvSpPr/>
            <p:nvPr/>
          </p:nvSpPr>
          <p:spPr bwMode="auto">
            <a:xfrm>
              <a:off x="3579223" y="2664823"/>
              <a:ext cx="4990011" cy="1924594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5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0CE732-C789-46A6-A970-94AEC0DC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7F6EA6-969D-44FD-AE28-8F825447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인접 정점 </a:t>
            </a:r>
            <a:r>
              <a:rPr lang="en-US" altLang="ko-KR" dirty="0"/>
              <a:t>(adjacent vertex)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하나의 정점에서 간선에 의해 직접 연결된 정점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G1</a:t>
            </a:r>
            <a:r>
              <a:rPr lang="ko-KR" altLang="en-US" sz="2000" dirty="0">
                <a:solidFill>
                  <a:srgbClr val="00B050"/>
                </a:solidFill>
              </a:rPr>
              <a:t>에서 정점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의 인접 정점은 정점</a:t>
            </a:r>
            <a:r>
              <a:rPr lang="en-US" altLang="ko-KR" sz="2000" dirty="0">
                <a:solidFill>
                  <a:srgbClr val="00B050"/>
                </a:solidFill>
              </a:rPr>
              <a:t>1, </a:t>
            </a:r>
            <a:r>
              <a:rPr lang="ko-KR" altLang="en-US" sz="2000" dirty="0">
                <a:solidFill>
                  <a:srgbClr val="00B050"/>
                </a:solidFill>
              </a:rPr>
              <a:t>정점</a:t>
            </a:r>
            <a:r>
              <a:rPr lang="en-US" altLang="ko-KR" sz="2000" dirty="0">
                <a:solidFill>
                  <a:srgbClr val="00B050"/>
                </a:solidFill>
              </a:rPr>
              <a:t>2, </a:t>
            </a:r>
            <a:r>
              <a:rPr lang="ko-KR" altLang="en-US" sz="2000" dirty="0">
                <a:solidFill>
                  <a:srgbClr val="00B050"/>
                </a:solidFill>
              </a:rPr>
              <a:t>정점</a:t>
            </a:r>
            <a:r>
              <a:rPr lang="en-US" altLang="ko-KR" sz="2000" dirty="0">
                <a:solidFill>
                  <a:srgbClr val="00B050"/>
                </a:solidFill>
              </a:rPr>
              <a:t>3</a:t>
            </a:r>
          </a:p>
          <a:p>
            <a:r>
              <a:rPr lang="ko-KR" altLang="en-US" dirty="0" err="1"/>
              <a:t>무방향</a:t>
            </a:r>
            <a:r>
              <a:rPr lang="ko-KR" altLang="en-US" dirty="0"/>
              <a:t> 그래프의 차수 </a:t>
            </a:r>
            <a:r>
              <a:rPr lang="en-US" altLang="ko-KR" dirty="0"/>
              <a:t>(degree)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하나의 정점에 연결된 다른 정점의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G1</a:t>
            </a:r>
            <a:r>
              <a:rPr lang="ko-KR" altLang="en-US" sz="2000" dirty="0">
                <a:solidFill>
                  <a:srgbClr val="00B050"/>
                </a:solidFill>
              </a:rPr>
              <a:t>에서 정점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의 차수는 </a:t>
            </a:r>
            <a:r>
              <a:rPr lang="en-US" altLang="ko-KR" sz="2000" dirty="0">
                <a:solidFill>
                  <a:srgbClr val="00B050"/>
                </a:solidFill>
              </a:rPr>
              <a:t>3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무방향</a:t>
            </a:r>
            <a:r>
              <a:rPr lang="ko-KR" altLang="en-US" dirty="0"/>
              <a:t> 그래프의 모든 차수의 합은 간선 수의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양방향 모두 고려하기에 간선 당 </a:t>
            </a:r>
            <a:r>
              <a:rPr lang="en-US" altLang="ko-KR" sz="2000" dirty="0">
                <a:solidFill>
                  <a:srgbClr val="00B050"/>
                </a:solidFill>
              </a:rPr>
              <a:t>2</a:t>
            </a:r>
            <a:r>
              <a:rPr lang="ko-KR" altLang="en-US" sz="2000" dirty="0">
                <a:solidFill>
                  <a:srgbClr val="00B050"/>
                </a:solidFill>
              </a:rPr>
              <a:t>개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BF7309A-DB29-4356-881C-51112DDE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738" y="3865563"/>
            <a:ext cx="20240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2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2950</Words>
  <Application>Microsoft Office PowerPoint</Application>
  <PresentationFormat>사용자 지정</PresentationFormat>
  <Paragraphs>571</Paragraphs>
  <Slides>58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KCA2019 ☆여름방학특강☆</vt:lpstr>
      <vt:lpstr>Graph</vt:lpstr>
      <vt:lpstr>그래프의 정의</vt:lpstr>
      <vt:lpstr>그래프의 예</vt:lpstr>
      <vt:lpstr>그래프의 종류</vt:lpstr>
      <vt:lpstr>가중치 그래프</vt:lpstr>
      <vt:lpstr>그래프 표현의 예</vt:lpstr>
      <vt:lpstr>부분그래프 (subgraph)</vt:lpstr>
      <vt:lpstr>그래프 용어</vt:lpstr>
      <vt:lpstr>그래프 용어</vt:lpstr>
      <vt:lpstr>그래프 용어</vt:lpstr>
      <vt:lpstr>그래프의 연결 정도</vt:lpstr>
      <vt:lpstr>그래프의 연결 정도</vt:lpstr>
      <vt:lpstr>Quiz</vt:lpstr>
      <vt:lpstr>그래프의 표현 방법 - 인접행렬</vt:lpstr>
      <vt:lpstr>그래프의 표현 방법 - 인접행렬</vt:lpstr>
      <vt:lpstr>그래프의 표현 방법 - 인접리스트</vt:lpstr>
      <vt:lpstr>그래프의 표현 방법 – 인접리스트</vt:lpstr>
      <vt:lpstr>그래프의 표현 방법 – 인접리스트</vt:lpstr>
      <vt:lpstr>그래프 ADT</vt:lpstr>
      <vt:lpstr>그래프 탐색</vt:lpstr>
      <vt:lpstr>깊이 우선 탐색 (DFS)</vt:lpstr>
      <vt:lpstr>깊이 우선 탐색 (DFS)</vt:lpstr>
      <vt:lpstr>깊이 우선 탐색 (DFS)</vt:lpstr>
      <vt:lpstr>깊이 우선 탐색 (DFS)</vt:lpstr>
      <vt:lpstr>너비 우선 탐색 (BFS)</vt:lpstr>
      <vt:lpstr>너비 우선 탐색 (BFS)</vt:lpstr>
      <vt:lpstr>너비 우선 탐색 (BFS)</vt:lpstr>
      <vt:lpstr>너비 우선 탐색 (BFS)</vt:lpstr>
      <vt:lpstr>연결 성분</vt:lpstr>
      <vt:lpstr>신장 트리 (spanning tree)</vt:lpstr>
      <vt:lpstr>신장 트리 (spanning tree)</vt:lpstr>
      <vt:lpstr>최소비용 신장트리 (MST)</vt:lpstr>
      <vt:lpstr>Kruskal의 MST 알고리즘</vt:lpstr>
      <vt:lpstr>Kruskal의 MST 알고리즘</vt:lpstr>
      <vt:lpstr>Kruskal의 MST 알고리즘</vt:lpstr>
      <vt:lpstr>Kruskal의 MST 알고리즘</vt:lpstr>
      <vt:lpstr>union-find</vt:lpstr>
      <vt:lpstr>Prim의 MST 알고리즘 </vt:lpstr>
      <vt:lpstr>Prim의 MST 알고리즘</vt:lpstr>
      <vt:lpstr>MST 알고리즘 복잡도</vt:lpstr>
      <vt:lpstr>최단 경로 (Shortest path)</vt:lpstr>
      <vt:lpstr>Dijkstra의 최단 경로 알고리즘</vt:lpstr>
      <vt:lpstr>Dijkstra의 최단 경로 알고리즘 - 증명</vt:lpstr>
      <vt:lpstr>Dijkstra의 최단 경로 알고리즘 pseudocode</vt:lpstr>
      <vt:lpstr>Dijkstra의 최단 경로 알고리즘</vt:lpstr>
      <vt:lpstr>Floyd의 최단 경로 알고리즘</vt:lpstr>
      <vt:lpstr>Floyd의 최단 경로 알고리즘</vt:lpstr>
      <vt:lpstr>Floyd의 최단 경로 알고리즘</vt:lpstr>
      <vt:lpstr>그 외의 그래프 탐색 알고리즘</vt:lpstr>
      <vt:lpstr>MST 알고리즘 코드</vt:lpstr>
      <vt:lpstr>Kruskal의 MST 알고리즘 </vt:lpstr>
      <vt:lpstr>PowerPoint 프레젠테이션</vt:lpstr>
      <vt:lpstr>Kruskal의 MST 알고리즘</vt:lpstr>
      <vt:lpstr>union-find 프로그램</vt:lpstr>
      <vt:lpstr>Kruskal의 MST 프로그램</vt:lpstr>
      <vt:lpstr>Prim의 MST 알고리즘</vt:lpstr>
      <vt:lpstr>Prim의 MST 알고리즘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Peter</dc:creator>
  <cp:lastModifiedBy>Peter J</cp:lastModifiedBy>
  <cp:revision>57</cp:revision>
  <dcterms:created xsi:type="dcterms:W3CDTF">2019-06-23T12:03:55Z</dcterms:created>
  <dcterms:modified xsi:type="dcterms:W3CDTF">2019-07-23T03:26:28Z</dcterms:modified>
</cp:coreProperties>
</file>