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목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일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484D75-3FBF-435F-9749-03B330AAAE8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2D2F74-B0EF-4718-8FF7-2914897DEB2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0006D6-DA26-422B-81C5-30A1523B0767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86D321-5221-40FB-95DE-973ACC47533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DB7E77-4596-4802-BFFD-721450904CD8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6BA3CE-5C65-4536-A24A-6B4CE77390A1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KCA2019</a:t>
            </a:r>
            <a:br/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☆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여름방학특강☆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차시 –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Intro of the Algorithm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By. Peter J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1840" y="6420960"/>
            <a:ext cx="12145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//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건국대학교 컴퓨터공학과 진현욱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최윤정 교수님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김강일 교수님의 수업자료를 참고하였음을 밝힙니다</a:t>
            </a:r>
            <a:r>
              <a:rPr b="0" lang="en-US" sz="1800" spc="-1" strike="noStrike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네 개의 술병이 있을 때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명의 신하를 통해 그 중 한 명이 죽으면 그 신하가 마신 술이 든 술병에 독이 있는 것이고 아무도 죽지 않으면 아무도 마시지 않은 술병에 독이 있는 것임을 알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위험을 감수하는 신하의 수를 줄일 수 있을까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6544440" y="2899080"/>
            <a:ext cx="4437000" cy="2204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5181120" cy="480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네 개의 술병이 있을 때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명의 신하를 통해 그 중 한 명이 죽으면 그 신하가 마신 술이 든 술병에 독이 있는 것이고 아무도 죽지 않으면… 아무도 마시지 않은 술병이 두 개나 있어 그 중 어느 것이 독이 든 술병인지 알 수 없다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!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따라서 술병을 특정하기 위해서는 마지막 술병을 제외한 술병은 누군가는 마셔야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6276600" y="2304000"/>
            <a:ext cx="4971960" cy="28411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181120" cy="480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한 사람 당 두 개의 술병씩 그룹화하여 생각할 때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한 사람이 처음 두 개를 맡고 다른 사람이 다음 두 개를 맡을 경우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여전히 같은 문제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(…)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발생한다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그러나…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6203880" y="2920320"/>
            <a:ext cx="5500800" cy="2140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5181120" cy="4808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다음과 같이 그룹화한다면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한 사람이 죽으면 그 사람만 마신 술병에 독이 있는 것이고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 다 죽으면 둘 다 마신 술병에 독이 있는 것이고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아무도 죽지 않으면 아무도 마시지 않은 술병에 독이 있는 것임을 알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네 개의 술병을 확인하기 위해서는 두 명의 신하만으로 충분하다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!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6404400" y="2615400"/>
            <a:ext cx="5269680" cy="2771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63064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술병에 대해 일반화 해보자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신하의 죽음을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binary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표기할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각각 하나의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맡아 술병의 번호를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binary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나타내었을 때 자신이 맡은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이면 마시고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0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이면 마시지 않는다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일주일 후 신하가 죽으면 각각의 신하가 맡은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죽었는가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(1)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살았는가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(0)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나타낸다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이로써 구해진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binary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나타내는 술병에 독이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!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7222320" y="3069000"/>
            <a:ext cx="4527000" cy="17791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술병이 여덟 개라면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112760" y="2316960"/>
            <a:ext cx="10391040" cy="4094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latin typeface="맑은 고딕"/>
              </a:rPr>
              <a:t> 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요약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다양한 문제에 대해 적합한 알고리즘을 찾아내어 그것을 이용하여 문제를 해결해야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아무도 힌트를 주지 않는 상황에서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(…)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최적의 방식을 찾아낼 수 있어야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실제 문제 상황에서 그러하듯이…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방법을 알고 있다면 우리에게 문제가 주어지지 않을 것이다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,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알아서 해결할 것이기에…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특성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정확성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(Correctness)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주어진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대한 정확한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output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수행성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(Runnable)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컴퓨터에서 실행할 수 있어야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물론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CS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에서의 알고리즘 한정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유한성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(Finiteness)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유한한 시간 내에 종료되어야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유한한 범위 내에서도 너무 길면 현실적으로 해를 찾기 어렵다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효율성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(Efficiency)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이왕이면 효율적일수록 좋다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표현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다양한 표현방식이 존재한다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실행 가능한 형태의 완전한 코드로 작성하지 않아도 되며 아이디어와 절차가 더 중요하다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자연어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한글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영어 등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순서도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(flow chart)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수식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슈도코드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(pseudo-code)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프로그래밍 언어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 외에도 더 있을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(algorithm)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문제를 해결하는 행동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논리의 절차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문제를 해결하는 전략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에서는 컴퓨터를 이용하여 무언가를 수행하는 방법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일반적으로는 “주어진 문제를 어떻게 해결하는가”에 대한 답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자연어 표현 – 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STEP1: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첫번째 카드의 숫자를 기억한다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STEP2: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다음 카드를 확인해 기억한 카드와 숫자를 비교한다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STEP3: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두 카드의 숫자 중 큰 숫자를 기억한다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STEP4: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아직 확인하지 않은 카드가 남았다면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로 돌아간다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STEP5: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모든 카드를 다 확인했으니 기억하는 숫자를 반환한다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슈도코드 표현 – 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 array 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숫자가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max = A[0]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for i = 1 to 9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if ( A[i] &gt; max )    max = A[i]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return max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순서도 표현 – 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76" name="Group 2"/>
          <p:cNvGrpSpPr/>
          <p:nvPr/>
        </p:nvGrpSpPr>
        <p:grpSpPr>
          <a:xfrm>
            <a:off x="1091520" y="1841040"/>
            <a:ext cx="9670320" cy="4477320"/>
            <a:chOff x="1091520" y="1841040"/>
            <a:chExt cx="9670320" cy="4477320"/>
          </a:xfrm>
        </p:grpSpPr>
        <p:sp>
          <p:nvSpPr>
            <p:cNvPr id="177" name="CustomShape 3"/>
            <p:cNvSpPr/>
            <p:nvPr/>
          </p:nvSpPr>
          <p:spPr>
            <a:xfrm>
              <a:off x="1091520" y="2127600"/>
              <a:ext cx="1360440" cy="467640"/>
            </a:xfrm>
            <a:prstGeom prst="flowChartTerminator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시작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8" name="CustomShape 4"/>
            <p:cNvSpPr/>
            <p:nvPr/>
          </p:nvSpPr>
          <p:spPr>
            <a:xfrm>
              <a:off x="2452320" y="2361600"/>
              <a:ext cx="467640" cy="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5"/>
            <p:cNvSpPr/>
            <p:nvPr/>
          </p:nvSpPr>
          <p:spPr>
            <a:xfrm>
              <a:off x="2920320" y="1966320"/>
              <a:ext cx="1892160" cy="805320"/>
            </a:xfrm>
            <a:prstGeom prst="flowChartProcess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i = 1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max = A[0]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0" name="CustomShape 6"/>
            <p:cNvSpPr/>
            <p:nvPr/>
          </p:nvSpPr>
          <p:spPr>
            <a:xfrm>
              <a:off x="4812840" y="2369160"/>
              <a:ext cx="505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7"/>
            <p:cNvSpPr/>
            <p:nvPr/>
          </p:nvSpPr>
          <p:spPr>
            <a:xfrm>
              <a:off x="5319000" y="1841040"/>
              <a:ext cx="2590560" cy="1055520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is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A[i] &gt; max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2" name="CustomShape 8"/>
            <p:cNvSpPr/>
            <p:nvPr/>
          </p:nvSpPr>
          <p:spPr>
            <a:xfrm flipV="1">
              <a:off x="7909920" y="2354040"/>
              <a:ext cx="696240" cy="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9"/>
            <p:cNvSpPr/>
            <p:nvPr/>
          </p:nvSpPr>
          <p:spPr>
            <a:xfrm>
              <a:off x="8606520" y="2127600"/>
              <a:ext cx="1719720" cy="467640"/>
            </a:xfrm>
            <a:prstGeom prst="flowChartProcess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max = A[i]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4" name="CustomShape 10"/>
            <p:cNvSpPr/>
            <p:nvPr/>
          </p:nvSpPr>
          <p:spPr>
            <a:xfrm>
              <a:off x="7902360" y="1992240"/>
              <a:ext cx="57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YES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5" name="CustomShape 11"/>
            <p:cNvSpPr/>
            <p:nvPr/>
          </p:nvSpPr>
          <p:spPr>
            <a:xfrm flipH="1" rot="16200000">
              <a:off x="7939440" y="1571400"/>
              <a:ext cx="200880" cy="2851560"/>
            </a:xfrm>
            <a:prstGeom prst="bentConnector2">
              <a:avLst/>
            </a:pr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12"/>
            <p:cNvSpPr/>
            <p:nvPr/>
          </p:nvSpPr>
          <p:spPr>
            <a:xfrm>
              <a:off x="9466560" y="2595600"/>
              <a:ext cx="360" cy="893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13"/>
            <p:cNvSpPr/>
            <p:nvPr/>
          </p:nvSpPr>
          <p:spPr>
            <a:xfrm>
              <a:off x="6626520" y="3120120"/>
              <a:ext cx="514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NO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CustomShape 14"/>
            <p:cNvSpPr/>
            <p:nvPr/>
          </p:nvSpPr>
          <p:spPr>
            <a:xfrm>
              <a:off x="8171280" y="3489480"/>
              <a:ext cx="2590560" cy="1055520"/>
            </a:xfrm>
            <a:prstGeom prst="flowChartDecision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is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i == 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9" name="CustomShape 15"/>
            <p:cNvSpPr/>
            <p:nvPr/>
          </p:nvSpPr>
          <p:spPr>
            <a:xfrm flipH="1">
              <a:off x="9465840" y="4545360"/>
              <a:ext cx="360" cy="55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16"/>
            <p:cNvSpPr/>
            <p:nvPr/>
          </p:nvSpPr>
          <p:spPr>
            <a:xfrm>
              <a:off x="9480960" y="4545360"/>
              <a:ext cx="57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YES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1" name="CustomShape 17"/>
            <p:cNvSpPr/>
            <p:nvPr/>
          </p:nvSpPr>
          <p:spPr>
            <a:xfrm>
              <a:off x="8319600" y="5101200"/>
              <a:ext cx="2293560" cy="391680"/>
            </a:xfrm>
            <a:prstGeom prst="flowChartInputOutpu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PRINT max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2" name="CustomShape 18"/>
            <p:cNvSpPr/>
            <p:nvPr/>
          </p:nvSpPr>
          <p:spPr>
            <a:xfrm>
              <a:off x="4205880" y="3783600"/>
              <a:ext cx="1719720" cy="467640"/>
            </a:xfrm>
            <a:prstGeom prst="flowChartProcess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i = i + 1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3" name="CustomShape 19"/>
            <p:cNvSpPr/>
            <p:nvPr/>
          </p:nvSpPr>
          <p:spPr>
            <a:xfrm flipH="1" flipV="1">
              <a:off x="5065200" y="2369160"/>
              <a:ext cx="360" cy="141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20"/>
            <p:cNvSpPr/>
            <p:nvPr/>
          </p:nvSpPr>
          <p:spPr>
            <a:xfrm flipH="1">
              <a:off x="5925960" y="4017600"/>
              <a:ext cx="2244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21"/>
            <p:cNvSpPr/>
            <p:nvPr/>
          </p:nvSpPr>
          <p:spPr>
            <a:xfrm>
              <a:off x="7644240" y="3651120"/>
              <a:ext cx="514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NO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6" name="CustomShape 22"/>
            <p:cNvSpPr/>
            <p:nvPr/>
          </p:nvSpPr>
          <p:spPr>
            <a:xfrm>
              <a:off x="8786160" y="5850720"/>
              <a:ext cx="1360440" cy="467640"/>
            </a:xfrm>
            <a:prstGeom prst="flowChartTerminator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끝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7" name="CustomShape 23"/>
            <p:cNvSpPr/>
            <p:nvPr/>
          </p:nvSpPr>
          <p:spPr>
            <a:xfrm flipH="1">
              <a:off x="9465840" y="5493240"/>
              <a:ext cx="360" cy="35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분류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전략에 따른 분류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Divide and Conquer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분할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정복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Greedy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탐욕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Dynamic Programming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동적 프로그래밍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Approximation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근사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Search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탐색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–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Backtracking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백트래킹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/ branch and bound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분기 한정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분류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문제 유형에 따른 분류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sorting problem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graph problem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그래프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geometric problem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기하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연산 환경에 따른 분류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Parallel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병렬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Distributed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분산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Quantum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양자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머신러닝에 이용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.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양자 컴퓨터에서 동작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시간 복잡도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(time complexity)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연산 시간이 얼마나 걸리는가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공간 복잡도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(space complexity)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memory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얼마나 사용하는가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알고리즘을 통한 문제 해결 시 실제 성능을 평가하여 효율성을 따져 보아야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어떻게 측정할 수 있을까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code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실행 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time flag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를 찍도록 한다면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실행해보기 전까지는 효율성을 알 수 없다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실행 환경에 따라 결과가 달라질 수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사용되는 연산자의 수로 판단한다면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실행해보기 전에 알 수 있으며 환경의 영향을 받지 않는다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시간 복잡도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예시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: array 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숫자가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max = A[0]                            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쓰기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for i = 1 to 9                         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쓰기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9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if ( A[i] &gt; max )    max = A[i]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비교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9,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쓰기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9,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읽기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9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return max                              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쓰기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메모리 읽기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쓰기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cost: m,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비교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cost: 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                       알고리즘 수행에 걸리는 시간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= m * 29 + n * 9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환경에 독립적이라는 이점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그러나 계산이 매우 복잡해질 수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따라 달라질 수 있다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그런데 우리가 알고리즘을 실행하기 위한 정확한 시간을 알아야 할까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시간 복잡도의 표현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최악의 경우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(worst case analysis)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평균의 경우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(average case analysis)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최선의 경우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(best case analysis)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중 어떤 분석이 가장 중요할까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알고리즘을 짤 때 고려해야 할 점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각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마다 무엇이 필요한가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행동을 어떻게 배열하는가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어떤 순서로 어떻게 해야 하는가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절차와 행동을 선택하였을 때의 효과는 무엇인가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이 알고리즘을 사용하면 뭐가 좋은가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절차가 문제를 올바르게 해결하는가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그렇지 않다면 이 알고리즘은 의미 없다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효율적인가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여러 방법이 있다면 이왕이면 효율적인 것을 택한다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시간 복잡도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최악의 경우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요구되는 시간의 상한선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(upper bound)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통해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최선의 경우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요구되는 시간의 하한선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(lower bound)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통해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평균의 경우 분석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모든 경우의 수를 확인해야 하므로 매우 많은 확인 과정이 필요하여 잘 쓰이지 않는다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점근적 표현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알고리즘은 속도가 매우 느리거나 메모리 사용량이 매우 많을 때 문제가 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보통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 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작을 땐 문제가 발생하지 않는다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 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 커질수록 복잡도가 어떻게 변해가는지 확장성을 고려할 필요가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input size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대한 점근적 표현 사용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O(): big-Oh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 upper bound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Ω(): big-Omega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 lower bound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Θ(): Theta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표기법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 O() == Ω()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인 경우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둘을 동시에 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점근적 표현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: O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복잡도의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upper bound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복잡도 함수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대하여 어떤 상수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a, 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대하여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 &gt; 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&lt; c·g(n)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복잡도는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= O( g(n)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3897000" y="3144240"/>
            <a:ext cx="3953880" cy="373500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점근적 표현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: Ω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복잡도의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lower bound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복잡도 함수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대하여 어떤 상수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a, 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에 대하여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 &gt; 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&gt; c·g(n)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복잡도는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= Ω( g(n)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3912480" y="3091680"/>
            <a:ext cx="3845520" cy="376596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점근적 표현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: Θ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복잡도의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upper bound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lower bound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동시에 표기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= O( g(n) 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인 동시에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= Ω( g(n) )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 때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f(n) = Θ( g(n) 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3883320" y="3071880"/>
            <a:ext cx="4041000" cy="378576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알고리즘의 효율성 – 점근적 표현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1680480" y="1741680"/>
            <a:ext cx="3627360" cy="369144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2"/>
          <a:stretch/>
        </p:blipFill>
        <p:spPr>
          <a:xfrm>
            <a:off x="6534000" y="2212560"/>
            <a:ext cx="5425560" cy="333864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1406880" y="5727240"/>
            <a:ext cx="4576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아래로 갈수록 효율성이 낮다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효율적인 알고리즘이 필요한 이유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2830320" y="2008080"/>
            <a:ext cx="6531120" cy="3986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주어진 숫자 중 가장 큰 수는 무엇인가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대부분의 인간들은 바로 답을 할 수 있다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.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이는 머릿속에서 매우 빠른 속도로 어떤 절차를 거쳤기 때문이다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그렇다면 빠르게 진행된 그 절차는 어떤 과정으로 이루어져 있을까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?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629000" y="3780000"/>
            <a:ext cx="9018720" cy="2498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STEP1: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확인한 카드 중 가장 큰 수를 기억한다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STEP2: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새 카드를 확인한다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STEP3-1: S1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‘가장 큰 수’보다 클 경우 ‘가장 큰 수’를 갱신한다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STEP3-2: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그렇지 않다면 그 카드를 버린다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STEP4: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새 카드가 없을 때까지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S2 ~ S3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반복한다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가장 큰 숫자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검색 알고리즘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sequential search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순차 탐색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brute-force (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브루트 포스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가능한 모든 경우를 하나씩 대입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/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확인해보는 방식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// </a:t>
            </a:r>
            <a:r>
              <a:rPr b="0" lang="ko-KR" sz="2000" spc="-1" strike="noStrike">
                <a:solidFill>
                  <a:srgbClr val="00b050"/>
                </a:solidFill>
                <a:latin typeface="맑은 고딕"/>
              </a:rPr>
              <a:t>노가다 알고리즘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오래 걸리더라도 정확도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100%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 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자원만 충분하다면 가장 확실한 방법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872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술을 매우 몹시 좋아하는 왕이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왕의 창고에는 매우 많은 양의 술병이 저장되어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어느 날 간첩이 그 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술병 중 하나에 독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을 타고 잡혀 왔다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그런데 간첩이 말하길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어느 술병에 독을 탔는지 까먹었습니다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덧붙여 말하길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“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그걸 마시면 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정확히 일주일 뒤에 죽을 겁니다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이에 왕이 명령하길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“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일주일 안에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독이 든 술병을 찾아내라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!”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 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맑은 고딕"/>
              </a:rPr>
              <a:t>가장 적은 수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신하가 위험을 감수하고 술병을 찾아내기 위한 방법은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개의 술병과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M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명의 신하가 있을 때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 &lt; M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이라면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명의 신하가 각각 한 개의 술병을 맡아 한 모금씩 마셔 보고 일주일 뒤에 누가 죽는지 확인함으로써 독이 든 술병이 무엇인지 알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명이나 되는 신하가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1/N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확률로 죽을 위험을 감수해야 한다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위험을 감수해야 할 신하 수를 줄일 수 있을까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독이 든 술병 찾기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66042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만약 신하가 한 명이라면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오직 하나의 술병만 마셔볼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일주일 후 그 신하가 죽으면 그 술병에 독이 있는 것이다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죽지 않으면 마시지 않은 술병에 독이 있는 것이다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따라서 두 개의 술병이 있다면 단 한 명의 신하를 통해 확인할 수 있다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7914240" y="2033640"/>
            <a:ext cx="3058200" cy="3424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LibreOffice/6.0.7.3$Linux_X86_64 LibreOffice_project/00m0$Build-3</Application>
  <Words>1689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2019-07-06T10:59:41Z</dcterms:created>
  <dc:creator>Peter</dc:creator>
  <dc:description/>
  <dc:language>en-US</dc:language>
  <cp:lastModifiedBy/>
  <dcterms:modified xsi:type="dcterms:W3CDTF">2019-12-26T13:57:55Z</dcterms:modified>
  <cp:revision>34</cp:revision>
  <dc:subject/>
  <dc:title>KCA2019 ☆여름방학특강☆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