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move the slide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F67056-8D45-466F-B80A-2FE985DD5D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881D60-6527-42BB-9CF6-5B345BFF665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669231F-760A-483C-AB07-77C9FBDBE4EC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CF3244-0ECD-442C-8789-A58E8F6044F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77B048C-5A67-42EC-8EE8-A17B8EFC7665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6CCD17-4A1F-4081-B20E-26842F32F6FF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2A49EB4-5315-4879-A5A0-D43D220F5A6C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C0A800-1093-4507-8C88-A73DD2B2FA8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KCA2019</a:t>
            </a:r>
            <a:br/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☆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여름방학특강☆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차시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Divide and Conquer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By. Peter J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1840" y="6420960"/>
            <a:ext cx="12145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건국대학교 컴퓨터공학과 진현욱 교수님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최윤정 교수님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김강일 교수님의 수업자료를 참고하였음을 밝힙니다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Merge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합병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- merge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942120" y="2154600"/>
            <a:ext cx="10307160" cy="36928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541880" y="3997800"/>
            <a:ext cx="180360" cy="2548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1502640" y="5490000"/>
            <a:ext cx="180360" cy="2548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5542920" y="4469040"/>
            <a:ext cx="180360" cy="2548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-0.00299 0.00208 L 0.02343 1.11111E-6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-0.00052 0.00208 L 0.0246 1.11111E-6">
                                      <p:cBhvr>
                                        <p:cTn id="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246 1.11111E-6 L 0.05206 -0.00023">
                                      <p:cBhvr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8.57738E-7 1.85185E-6 L 0.02382 1.85185E-6">
                                      <p:cBhvr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5365 -0.00023 L 0.07161 -0.00162">
                                      <p:cBhvr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2579 1.11111E-6 L 0.04961 0.00116">
                                      <p:cBhvr>
                                        <p:cTn id="2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7318 -0.00023 L 0.09583 -0.00023">
                                      <p:cBhvr>
                                        <p:cTn id="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5118 0.00116 L 0.07774 0.00255">
                                      <p:cBhvr>
                                        <p:cTn id="3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9818 -0.00162 L 0.12318 -0.00023">
                                      <p:cBhvr>
                                        <p:cTn id="3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793 1.11111E-6 L 0.10118 1.11111E-6">
                                      <p:cBhvr>
                                        <p:cTn id="3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2474 -0.00023 L 0.14896 -0.00023">
                                      <p:cBhvr>
                                        <p:cTn id="4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2539 -1.48148E-6 L 0.04883 -0.00278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5078 1.11111E-6 L 0.175 -0.00139">
                                      <p:cBhvr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0274 1.11111E-6 L 0.12774 1.11111E-6">
                                      <p:cBhvr>
                                        <p:cTn id="5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7656 1.11111E-6 L 0.2 -0.00139">
                                      <p:cBhvr>
                                        <p:cTn id="5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3008 1.11111E-6 L 0.15274 1.11111E-6">
                                      <p:cBhvr>
                                        <p:cTn id="5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20156 1.11111E-6 L 0.22187 -0.00139">
                                      <p:cBhvr>
                                        <p:cTn id="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5117 -0.00278 L 0.07461 -0.00139">
                                      <p:cBhvr>
                                        <p:cTn id="6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22344 1.11111E-6 L 0.24531 -0.00278">
                                      <p:cBhvr>
                                        <p:cTn id="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7617 -0.00139 L 0.10195 -0.00139">
                                      <p:cBhvr>
                                        <p:cTn id="7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24766 1.11111E-6 L 0.27109 -0.00139">
                                      <p:cBhvr>
                                        <p:cTn id="7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5352 1.11111E-6 L 0.18321 -0.00139">
                                      <p:cBhvr>
                                        <p:cTn id="7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27187 1.11111E-6 L 0.29531 1.11111E-6">
                                      <p:cBhvr>
                                        <p:cTn id="8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0351 -0.00139 L 0.12851 -0.00139">
                                      <p:cBhvr>
                                        <p:cTn id="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29609 1.11111E-6 L 0.32109 -0.00139">
                                      <p:cBhvr>
                                        <p:cTn id="9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8477 1.11111E-6 L 0.21055 1.11111E-6">
                                      <p:cBhvr>
                                        <p:cTn id="9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32266 1.11111E-6 L 0.34531 -0.00139">
                                      <p:cBhvr>
                                        <p:cTn id="9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21211 1.11111E-6 L 0.23868 1.11111E-6">
                                      <p:cBhvr>
                                        <p:cTn id="10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34609 -0.00139 L 0.37266 -0.00139">
                                      <p:cBhvr>
                                        <p:cTn id="10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3008 -0.00139 L 0.15586 -0.00278">
                                      <p:cBhvr>
                                        <p:cTn id="10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37422 1.11111E-6 L 0.39687 0.00139">
                                      <p:cBhvr>
                                        <p:cTn id="11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15742 -0.00139 L 0.18008 -0.00278">
                                      <p:cBhvr>
                                        <p:cTn id="11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Merge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합병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–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시간 복잡도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비교가 없어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constant time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O( 1 )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Conquer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시간 복잡도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merging function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호출되지 않는다면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constant time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호출된다면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 log 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O( N log N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전체 시간 복잡도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Constant + N log N &lt; c N log N    → O( N log N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293960" y="1488600"/>
            <a:ext cx="44866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맑은 고딕"/>
              </a:rPr>
              <a:t>Conquer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log N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개의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layer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번째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layer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에서 번의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merge()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호출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merge(m,n)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에서 비교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m+n-1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번째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layer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merge()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에서 비교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-1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번째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layer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에서 비교  번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&lt; N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전체 시간복잡도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&lt; </a:t>
            </a:r>
            <a:r>
              <a:rPr b="0" lang="en-US" sz="1800" spc="-1" strike="noStrike">
                <a:solidFill>
                  <a:srgbClr val="ff0000"/>
                </a:solidFill>
                <a:latin typeface="맑은 고딕"/>
              </a:rPr>
              <a:t>N log 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Merge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합병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–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공간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임시로 저장하는 변수는 고려하지 않는다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으로 들어오는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정수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layer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merge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결과를 저장할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추가 공간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각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layer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계산 후 그 공간은 할당 해제할 수 있으니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layer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수만큼 곱해줄 필요 없다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실행시간에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2*N*(integer size)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만큼의 공간 필요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 descr=""/>
          <p:cNvPicPr/>
          <p:nvPr/>
        </p:nvPicPr>
        <p:blipFill>
          <a:blip r:embed="rId1"/>
          <a:srcRect l="0" t="0" r="0" b="3459"/>
          <a:stretch/>
        </p:blipFill>
        <p:spPr>
          <a:xfrm>
            <a:off x="7783200" y="4183920"/>
            <a:ext cx="4425480" cy="2673720"/>
          </a:xfrm>
          <a:prstGeom prst="rect">
            <a:avLst/>
          </a:prstGeom>
          <a:ln>
            <a:noFill/>
          </a:ln>
        </p:spPr>
      </p:pic>
      <p:sp>
        <p:nvSpPr>
          <p:cNvPr id="1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Conquer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시작하는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 and conquer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결과 나뉘는 두 하위 문제의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는 유동적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사용한 정렬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pivot: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두 부분으로 나누기 위한 기준점이 되는 임의의 값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모든 숫자를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값과 비교하여 크면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보다 오른쪽으로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작으면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보다 왼쪽으로 이동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좌우의 하위 문제에 대해 같은 작업 반복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2"/>
          <a:stretch/>
        </p:blipFill>
        <p:spPr>
          <a:xfrm>
            <a:off x="1165320" y="5133960"/>
            <a:ext cx="4161960" cy="17236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 descr=""/>
          <p:cNvPicPr/>
          <p:nvPr/>
        </p:nvPicPr>
        <p:blipFill>
          <a:blip r:embed="rId1"/>
          <a:srcRect l="0" t="0" r="0" b="1916"/>
          <a:stretch/>
        </p:blipFill>
        <p:spPr>
          <a:xfrm>
            <a:off x="2814480" y="3593880"/>
            <a:ext cx="6562800" cy="3263760"/>
          </a:xfrm>
          <a:prstGeom prst="rect">
            <a:avLst/>
          </a:prstGeom>
          <a:ln>
            <a:noFill/>
          </a:ln>
        </p:spPr>
      </p:pic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기준으로 정렬하면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위치는 항상 최종적인 위치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이후 정렬 과정에서 다른 원소들은 이동하지만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으로서 정렬된 원소는 이동하지 않는다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따라서 매 작업마다 적어도 하나의 최종 위치가 확정된다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QuickSort( A, l, r 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A[l]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부터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A[r]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까지의 원소를 정렬하여 반환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Input: array A[l] ~ A[r]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Output: sorted array A[l] ~ A[r]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if ( l &lt; r )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A[l] ~ A[r]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구간에서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pivot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선택하여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 = pivot index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A[p]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A[l] swap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A[l] ~ A[r]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구간의 원소들을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A[p]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와 비교하여 작은 건 왼쪽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큰 건 오른쪽으로 가도록 이동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QuickSort( A, l, p – 1 )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QuickSort( A, p + 1, r )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880920" y="1825560"/>
            <a:ext cx="1042992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A[l] ~ A[r]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구간에서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선택’이 불명확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-&gt; random selection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A[l] ~ A[r]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구간의 원소들을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A[p]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와 비교하여 작은 건 왼쪽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큰 건 오른쪽으로 가도록 이동’이 불명확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-&gt; A[p]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맨 왼쪽으로 보낸 후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반복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비교를 통해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A[p]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보다 크다면 패스하고 작다면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A[p]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부터 해당 원소 직전 원소까지 오른쪽으로 한 칸씩 밀고 기존에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A[p]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있던 위치에 해당 원소를 넣는다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9" name="Picture 10" descr=""/>
          <p:cNvPicPr/>
          <p:nvPr/>
        </p:nvPicPr>
        <p:blipFill>
          <a:blip r:embed="rId1"/>
          <a:stretch/>
        </p:blipFill>
        <p:spPr>
          <a:xfrm>
            <a:off x="1042920" y="3229920"/>
            <a:ext cx="10105560" cy="1542600"/>
          </a:xfrm>
          <a:prstGeom prst="rect">
            <a:avLst/>
          </a:prstGeom>
          <a:ln>
            <a:noFill/>
          </a:ln>
        </p:spPr>
      </p:pic>
      <p:pic>
        <p:nvPicPr>
          <p:cNvPr id="200" name="Picture 11" descr=""/>
          <p:cNvPicPr/>
          <p:nvPr/>
        </p:nvPicPr>
        <p:blipFill>
          <a:blip r:embed="rId2"/>
          <a:stretch/>
        </p:blipFill>
        <p:spPr>
          <a:xfrm>
            <a:off x="1042920" y="3228480"/>
            <a:ext cx="10105560" cy="1552320"/>
          </a:xfrm>
          <a:prstGeom prst="rect">
            <a:avLst/>
          </a:prstGeom>
          <a:ln>
            <a:noFill/>
          </a:ln>
        </p:spPr>
      </p:pic>
      <p:pic>
        <p:nvPicPr>
          <p:cNvPr id="201" name="Picture 12" descr=""/>
          <p:cNvPicPr/>
          <p:nvPr/>
        </p:nvPicPr>
        <p:blipFill>
          <a:blip r:embed="rId3"/>
          <a:stretch/>
        </p:blipFill>
        <p:spPr>
          <a:xfrm>
            <a:off x="1042920" y="3227040"/>
            <a:ext cx="10105560" cy="1961640"/>
          </a:xfrm>
          <a:prstGeom prst="rect">
            <a:avLst/>
          </a:prstGeom>
          <a:ln>
            <a:noFill/>
          </a:ln>
        </p:spPr>
      </p:pic>
      <p:pic>
        <p:nvPicPr>
          <p:cNvPr id="202" name="Picture 14" descr=""/>
          <p:cNvPicPr/>
          <p:nvPr/>
        </p:nvPicPr>
        <p:blipFill>
          <a:blip r:embed="rId4"/>
          <a:stretch/>
        </p:blipFill>
        <p:spPr>
          <a:xfrm>
            <a:off x="1042920" y="3212640"/>
            <a:ext cx="10105560" cy="1990440"/>
          </a:xfrm>
          <a:prstGeom prst="rect">
            <a:avLst/>
          </a:prstGeom>
          <a:ln>
            <a:noFill/>
          </a:ln>
        </p:spPr>
      </p:pic>
      <p:pic>
        <p:nvPicPr>
          <p:cNvPr id="203" name="Picture 15" descr=""/>
          <p:cNvPicPr/>
          <p:nvPr/>
        </p:nvPicPr>
        <p:blipFill>
          <a:blip r:embed="rId5"/>
          <a:stretch/>
        </p:blipFill>
        <p:spPr>
          <a:xfrm>
            <a:off x="1042920" y="3198240"/>
            <a:ext cx="10105560" cy="2018880"/>
          </a:xfrm>
          <a:prstGeom prst="rect">
            <a:avLst/>
          </a:prstGeom>
          <a:ln>
            <a:noFill/>
          </a:ln>
        </p:spPr>
      </p:pic>
      <p:pic>
        <p:nvPicPr>
          <p:cNvPr id="204" name="Picture 16" descr=""/>
          <p:cNvPicPr/>
          <p:nvPr/>
        </p:nvPicPr>
        <p:blipFill>
          <a:blip r:embed="rId6"/>
          <a:stretch/>
        </p:blipFill>
        <p:spPr>
          <a:xfrm>
            <a:off x="1038240" y="3197880"/>
            <a:ext cx="10115280" cy="1952280"/>
          </a:xfrm>
          <a:prstGeom prst="rect">
            <a:avLst/>
          </a:prstGeom>
          <a:ln>
            <a:noFill/>
          </a:ln>
        </p:spPr>
      </p:pic>
      <p:pic>
        <p:nvPicPr>
          <p:cNvPr id="205" name="Picture 17" descr=""/>
          <p:cNvPicPr/>
          <p:nvPr/>
        </p:nvPicPr>
        <p:blipFill>
          <a:blip r:embed="rId7"/>
          <a:stretch/>
        </p:blipFill>
        <p:spPr>
          <a:xfrm>
            <a:off x="1033560" y="3192480"/>
            <a:ext cx="10124640" cy="1895040"/>
          </a:xfrm>
          <a:prstGeom prst="rect">
            <a:avLst/>
          </a:prstGeom>
          <a:ln>
            <a:noFill/>
          </a:ln>
        </p:spPr>
      </p:pic>
      <p:pic>
        <p:nvPicPr>
          <p:cNvPr id="206" name="Picture 18" descr=""/>
          <p:cNvPicPr/>
          <p:nvPr/>
        </p:nvPicPr>
        <p:blipFill>
          <a:blip r:embed="rId8"/>
          <a:stretch/>
        </p:blipFill>
        <p:spPr>
          <a:xfrm>
            <a:off x="1042920" y="3206880"/>
            <a:ext cx="10105560" cy="1866600"/>
          </a:xfrm>
          <a:prstGeom prst="rect">
            <a:avLst/>
          </a:prstGeom>
          <a:ln>
            <a:noFill/>
          </a:ln>
        </p:spPr>
      </p:pic>
      <p:pic>
        <p:nvPicPr>
          <p:cNvPr id="207" name="Picture 19" descr=""/>
          <p:cNvPicPr/>
          <p:nvPr/>
        </p:nvPicPr>
        <p:blipFill>
          <a:blip r:embed="rId9"/>
          <a:stretch/>
        </p:blipFill>
        <p:spPr>
          <a:xfrm>
            <a:off x="1042920" y="3196800"/>
            <a:ext cx="10105560" cy="1819080"/>
          </a:xfrm>
          <a:prstGeom prst="rect">
            <a:avLst/>
          </a:prstGeom>
          <a:ln>
            <a:noFill/>
          </a:ln>
        </p:spPr>
      </p:pic>
      <p:pic>
        <p:nvPicPr>
          <p:cNvPr id="208" name="Picture 20" descr=""/>
          <p:cNvPicPr/>
          <p:nvPr/>
        </p:nvPicPr>
        <p:blipFill>
          <a:blip r:embed="rId10"/>
          <a:stretch/>
        </p:blipFill>
        <p:spPr>
          <a:xfrm>
            <a:off x="1047600" y="3182040"/>
            <a:ext cx="10096200" cy="178092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1149480" y="2336760"/>
            <a:ext cx="645120" cy="8445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4.00625E-6 -2.6457E-6 L 0.06586 0.0007">
                                      <p:cBhvr>
                                        <p:cTn id="12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06586 0.0007 L 0.34582 0.0007">
                                      <p:cBhvr>
                                        <p:cTn id="13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34713 0.0007 L 0.41142 0.0007">
                                      <p:cBhvr>
                                        <p:cTn id="15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41116 -2.6457E-6 L 0.69009 -2.6457E-6">
                                      <p:cBhvr>
                                        <p:cTn id="161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path="M 0.68996 -2.6457E-6 L 0.8235 -2.6457E-6">
                                      <p:cBhvr>
                                        <p:cTn id="17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linear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하게 찾아 바꾸어주어야 하여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Read/Write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너무 많다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더 효율적인 방법은 없을까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Linked List?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배열에서의 해결책은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Divide and Conquer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말 그대로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conquer,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두 단계로 나뉜다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분할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주어진 문제를 더 작은 수준의 하위 문제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(sub-problem)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분할한다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Conquer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정복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sub-problem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답을 구해 그것들을 통해 더 큰 문제의 답을 이끌어낸다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왼쪽에서부터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값보다 큰 값을 찾고 오른쪽에서부터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값보다 작은 값을 찾아 서로 바꾸어준다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왼쪽에서 출발한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index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오른쪽에서부터 출발한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index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보다 커지면 오른쪽에서 출발한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index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나타내는 원소와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값을 서로 바꾸어준다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502200" y="3955320"/>
            <a:ext cx="7359840" cy="272016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8676720" y="3628800"/>
            <a:ext cx="2998800" cy="3016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while ( i &lt; j ) do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if A[i] &gt;= A[p]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then i++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else skip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if A[j] &lt;=  A[p]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then j‐‐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else skip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swap A[i] and A[j] 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–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하위문제의 개수는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의해 결정된다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최악의 경우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매 하위문제 마다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기준으로 정렬했을 때 항목들이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양 옆으로 퍼지지 않고 한 쪽으로 쏠리기만 하다보면 하위문제가 매우 많아질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quick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하지 않은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quick sort…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ㅂㄷㅂㄷ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(N-1)/2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 비교하고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N-1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하위문제로                           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O( N² 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시간복잡도를 가질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7684920" y="3642120"/>
            <a:ext cx="4506840" cy="32155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–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반면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최선의 경우에는 반씩 나뉘어 로그 단위로 내려갈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(N-1)/2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 비교하고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log N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layer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Ω( N log N 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시간복잡도를 가질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6117480" y="3054600"/>
            <a:ext cx="6065280" cy="37836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따라 시간 복잡도가 달라지니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잘 설정하면 보다 효율적인 퀵 정렬을 구현할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랜덤하게 설정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어차피 왼쪽 끝으로 보내야 하니 맨 왼쪽 것 선택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혹은 그 외의 어떤 규칙을 이용하여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Quick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퀵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숫자를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random sampling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하여 그 중 중간값 이용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너무 크면 정확도는 높아지지만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cost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커진다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너무 작으면 정확도는 낮아지지만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cost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는 줄어든다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상황에 맞게 조절하여 사용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2933280" y="3861720"/>
            <a:ext cx="6494040" cy="255816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Selection (k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번째 수 구하기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숫자가 주어졌을 때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번째로 작은 수를 찾는다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단순한 방법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: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가장 작은 수를 찾아 삭제하는 연산을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 반복하여 마지막으로 나온 값을 반환한다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순차 탐색으로는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O( kn ),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이진 탐색으로는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O( k log n 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정렬 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수 구하기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O( n log n )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Selection (k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번째 수 구하기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 and conquer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기법을 사용하여 구현한다면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Division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 number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더 작은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groups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분해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Conquer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들을 독립적으로 해결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…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merge sort?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3" descr=""/>
          <p:cNvPicPr/>
          <p:nvPr/>
        </p:nvPicPr>
        <p:blipFill>
          <a:blip r:embed="rId1"/>
          <a:stretch/>
        </p:blipFill>
        <p:spPr>
          <a:xfrm>
            <a:off x="4977000" y="4309920"/>
            <a:ext cx="6514920" cy="2650320"/>
          </a:xfrm>
          <a:prstGeom prst="rect">
            <a:avLst/>
          </a:prstGeom>
          <a:ln>
            <a:noFill/>
          </a:ln>
        </p:spPr>
      </p:pic>
      <p:pic>
        <p:nvPicPr>
          <p:cNvPr id="232" name="Picture 2" descr=""/>
          <p:cNvPicPr/>
          <p:nvPr/>
        </p:nvPicPr>
        <p:blipFill>
          <a:blip r:embed="rId2"/>
          <a:stretch/>
        </p:blipFill>
        <p:spPr>
          <a:xfrm>
            <a:off x="723960" y="4377240"/>
            <a:ext cx="3962160" cy="2530440"/>
          </a:xfrm>
          <a:prstGeom prst="rect">
            <a:avLst/>
          </a:prstGeom>
          <a:ln>
            <a:noFill/>
          </a:ln>
        </p:spPr>
      </p:pic>
      <p:sp>
        <p:nvSpPr>
          <p:cNvPr id="2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Selection (k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번째 수 구하기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우리는 하위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숫자 중 가장 큰 수를 원한다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 외 나머지 구간은 알 바 아니다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quick sort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에서처럼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값을 기준으로 이동하여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값의 최종 위치가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보다 크다면 왼쪽 부분을 남기고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보다 작다면 오른쪽 부분을 남기며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와 같다면 그것이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수이므로 반환한다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Line 3"/>
          <p:cNvSpPr/>
          <p:nvPr/>
        </p:nvSpPr>
        <p:spPr>
          <a:xfrm>
            <a:off x="6570720" y="5018400"/>
            <a:ext cx="1318320" cy="1212120"/>
          </a:xfrm>
          <a:prstGeom prst="line">
            <a:avLst/>
          </a:prstGeom>
          <a:ln w="7632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6" name="Line 4"/>
          <p:cNvSpPr/>
          <p:nvPr/>
        </p:nvSpPr>
        <p:spPr>
          <a:xfrm>
            <a:off x="8763120" y="5036400"/>
            <a:ext cx="1318320" cy="1212120"/>
          </a:xfrm>
          <a:prstGeom prst="line">
            <a:avLst/>
          </a:prstGeom>
          <a:ln w="7632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2606760" y="5585040"/>
            <a:ext cx="473760" cy="480240"/>
          </a:xfrm>
          <a:prstGeom prst="ellipse">
            <a:avLst/>
          </a:prstGeom>
          <a:noFill/>
          <a:ln w="7632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Selection (k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번째 수 구하기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Selection( A, l, r, k 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A[l] ~ A[r]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중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k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번째로 작은 수 반환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Input: array A[l] ~ A[r]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A size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보다 작은 양의 정수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k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Output: array A[l] ~ A[r]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중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번째로 작은 수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값 설정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quick sort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에서처럼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pivot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기준으로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rearrange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하여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pivot index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p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S = (p-1) – l + 1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// A[l] ~ A[p-1]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의 개수</a:t>
            </a:r>
            <a:endParaRPr b="0" lang="ko-KR" sz="2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if ( k &lt;= S )    Selection( A, l, p-1, k )    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// pivot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보다 작은 값 찾기</a:t>
            </a:r>
            <a:endParaRPr b="0" lang="ko-KR" sz="2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else if ( k = S+1 )    return A[p]    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// pivot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이 답일 경우</a:t>
            </a:r>
            <a:endParaRPr b="0" lang="ko-KR" sz="2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else    Selection( A, p+1, r, k-S-1)    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// pivot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보다 큰 값 찾기</a:t>
            </a:r>
            <a:endParaRPr b="0" lang="ko-KR" sz="2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// k-S-1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은 탐색 시작 구간을 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l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에서 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p+1</a:t>
            </a:r>
            <a:r>
              <a:rPr b="0" lang="ko-KR" sz="2200" spc="-1" strike="noStrike">
                <a:solidFill>
                  <a:srgbClr val="00b050"/>
                </a:solidFill>
                <a:latin typeface="맑은 고딕"/>
              </a:rPr>
              <a:t>로 옮기며 시작점으로부터의 거리를 조정한 것</a:t>
            </a:r>
            <a:endParaRPr b="0" lang="ko-KR" sz="2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Selection (k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번째 수 구하기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41" name="Picture 2" descr=""/>
          <p:cNvPicPr/>
          <p:nvPr/>
        </p:nvPicPr>
        <p:blipFill>
          <a:blip r:embed="rId1"/>
          <a:stretch/>
        </p:blipFill>
        <p:spPr>
          <a:xfrm>
            <a:off x="1399680" y="1825560"/>
            <a:ext cx="939204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1532520" y="3466080"/>
            <a:ext cx="9126360" cy="3497760"/>
          </a:xfrm>
          <a:prstGeom prst="rect">
            <a:avLst/>
          </a:prstGeom>
          <a:ln>
            <a:noFill/>
          </a:ln>
        </p:spPr>
      </p:pic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Divide and Conquer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 and conquer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사용하는가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거대한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취약한 알고리즘의 경우 작은 단위로 나누어 해결하고 합병하는 것이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cost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줄일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Selection (k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번째 수 구하기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–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예시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번째로 작은 수 구하기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中 시작 부분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3614760" y="2411280"/>
            <a:ext cx="4962240" cy="847440"/>
          </a:xfrm>
          <a:prstGeom prst="rect">
            <a:avLst/>
          </a:prstGeom>
          <a:ln>
            <a:noFill/>
          </a:ln>
        </p:spPr>
      </p:pic>
      <p:pic>
        <p:nvPicPr>
          <p:cNvPr id="245" name="Picture 3" descr=""/>
          <p:cNvPicPr/>
          <p:nvPr/>
        </p:nvPicPr>
        <p:blipFill>
          <a:blip r:embed="rId2"/>
          <a:stretch/>
        </p:blipFill>
        <p:spPr>
          <a:xfrm>
            <a:off x="3429000" y="3258720"/>
            <a:ext cx="5333760" cy="2381040"/>
          </a:xfrm>
          <a:prstGeom prst="rect">
            <a:avLst/>
          </a:prstGeom>
          <a:ln>
            <a:noFill/>
          </a:ln>
        </p:spPr>
      </p:pic>
      <p:pic>
        <p:nvPicPr>
          <p:cNvPr id="246" name="Picture 4" descr=""/>
          <p:cNvPicPr/>
          <p:nvPr/>
        </p:nvPicPr>
        <p:blipFill>
          <a:blip r:embed="rId3"/>
          <a:stretch/>
        </p:blipFill>
        <p:spPr>
          <a:xfrm>
            <a:off x="4152960" y="5752440"/>
            <a:ext cx="3885840" cy="80928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66360" y="365040"/>
            <a:ext cx="108590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Selection (k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번째 수 구하기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–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선택이 잘 되었을 경우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log 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선택이 최악일 경우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N-1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따라서 시간 복잡도는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O( N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Ω( log N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3778200" y="2318040"/>
            <a:ext cx="4635000" cy="222192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여담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pivot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이용하여 둘로 나눌 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둘 중 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전체의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¾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보다 작으면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good division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random selection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good division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확률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:                           50%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어느 쪽에 있든 금방 작아진다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52" name="Picture 3" descr=""/>
          <p:cNvPicPr/>
          <p:nvPr/>
        </p:nvPicPr>
        <p:blipFill>
          <a:blip r:embed="rId2"/>
          <a:stretch/>
        </p:blipFill>
        <p:spPr>
          <a:xfrm>
            <a:off x="8413560" y="3802320"/>
            <a:ext cx="3352680" cy="303408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차원 공간 상에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점이 주어질 때 그 중 가장 가까운 두 점을 찾는다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시스템프로그래밍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2018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에서 이 문제를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multi-process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와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multi-thread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로 각각 구현하는 과제가 있었다…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4448160" y="2374560"/>
            <a:ext cx="3295440" cy="210888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가장 단순한 방법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가능한 모든 두 점 사이의 거리를 구하여 그 중 최단거리를 갖는 두 점을 구한다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시간복잡도는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O( n²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 and conquer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기법을 사용한다면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시간 복잡도를 줄일 수 있는 전략인가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8777520" y="4550760"/>
            <a:ext cx="3402360" cy="2306880"/>
          </a:xfrm>
          <a:prstGeom prst="rect">
            <a:avLst/>
          </a:prstGeom>
          <a:ln>
            <a:noFill/>
          </a:ln>
        </p:spPr>
      </p:pic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vector space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두 공간으로 나눈다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 (ex.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상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하위 문제에서의 최단거리를 갖는 두 점을 구한다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Merge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양쪽 하위 문제에서 나온 두 개의 최단거리를 비교하여 그 중 더 짧은 쪽의 두 점을 반환…하면 </a:t>
            </a:r>
            <a:r>
              <a:rPr b="0" lang="ko-KR" sz="2800" spc="-1" strike="noStrike">
                <a:solidFill>
                  <a:srgbClr val="ff0000"/>
                </a:solidFill>
                <a:latin typeface="맑은 고딕"/>
              </a:rPr>
              <a:t>안될 수도 있다</a:t>
            </a:r>
            <a:r>
              <a:rPr b="0" lang="ko-KR" sz="2800" spc="-1" strike="noStrike">
                <a:solidFill>
                  <a:srgbClr val="ff0000"/>
                </a:solidFill>
                <a:latin typeface="맑은 고딕"/>
              </a:rPr>
              <a:t>!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경계선을 기준으로 각각 서로 다른 하위 문제에                  존재하는 점 사이의 거리도 고려해주어야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!                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그곳에 최단거리가 있을 수도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경계선을 사이에 둔 두 점의 거리 검사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양쪽에 각각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N-k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점이 있다고 가정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 == 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 때 시간복잡도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: O( n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 == N/2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 때 시간복잡도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: O( n²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좀더 효율적인 방법은 없을까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휴리스틱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(heuristic)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이용한다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양쪽 하위 문제에서 나온 두 개의 최단거리를 비교하여 그 중 더 짧은 쪽’ 보다 짧아야 최단거리가 갱신되므로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 이상의 값은 무시해도 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경계선을 기준으로 ‘양쪽 하위 문제에서 나온 두 개의 최단거리를 비교하여 그 중 더 짧은 쪽’의 길이 범위에 있는 점들만 비교한다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65" name="Picture 2" descr=""/>
          <p:cNvPicPr/>
          <p:nvPr/>
        </p:nvPicPr>
        <p:blipFill>
          <a:blip r:embed="rId1"/>
          <a:stretch/>
        </p:blipFill>
        <p:spPr>
          <a:xfrm>
            <a:off x="7534800" y="4550040"/>
            <a:ext cx="3714120" cy="2265480"/>
          </a:xfrm>
          <a:prstGeom prst="rect">
            <a:avLst/>
          </a:prstGeom>
          <a:ln>
            <a:noFill/>
          </a:ln>
        </p:spPr>
      </p:pic>
      <p:pic>
        <p:nvPicPr>
          <p:cNvPr id="266" name="Picture 3" descr=""/>
          <p:cNvPicPr/>
          <p:nvPr/>
        </p:nvPicPr>
        <p:blipFill>
          <a:blip r:embed="rId2"/>
          <a:stretch/>
        </p:blipFill>
        <p:spPr>
          <a:xfrm>
            <a:off x="830880" y="4965480"/>
            <a:ext cx="6531840" cy="143496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ClosestPair( S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Input: 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좌표에 의해 정렬된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차원 공간의 점들의 집합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Output: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집합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점들 중 최단 거리의 순서쌍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if ( i &lt;= 3 )    return ‘closest pair’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집합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같은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S_l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S_r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으로 분할하되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S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원소가 홀수개라면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(S_l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원소 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 = (S_r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원소 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 + 1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Pair_l = ClosestPair( S_l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Pair_r = ClosestPair( S_r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 = min( Pair_l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거리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Pair_r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거리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다음 페이지에서 계속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x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값이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 S_l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에서 가장 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좌표 –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 &lt; x &lt; S_r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에서 가장 작은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좌표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범위에 있는 점들의 집합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S_c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구한다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Pair_c = minimum pair in S_c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return min( Pair_l, Pair_c, Pair_r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Divide and Conquer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사용 시 고려할 점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7600" y="1825560"/>
            <a:ext cx="108165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문제를 어떻게 분할할 것인가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하위 문제를 어떻게 해결할 것인가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하위 해결책을 어떻게 합병하여 상위 해결책을 이끌어낼 것인가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단계마다 효율성을 따져 보아야 한다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8964720" y="3361320"/>
            <a:ext cx="2817720" cy="3352680"/>
            <a:chOff x="8964720" y="3361320"/>
            <a:chExt cx="2817720" cy="3352680"/>
          </a:xfrm>
        </p:grpSpPr>
        <p:sp>
          <p:nvSpPr>
            <p:cNvPr id="141" name="CustomShape 4"/>
            <p:cNvSpPr/>
            <p:nvPr/>
          </p:nvSpPr>
          <p:spPr>
            <a:xfrm>
              <a:off x="10165320" y="3361320"/>
              <a:ext cx="456480" cy="450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5"/>
            <p:cNvSpPr/>
            <p:nvPr/>
          </p:nvSpPr>
          <p:spPr>
            <a:xfrm>
              <a:off x="9369000" y="4086000"/>
              <a:ext cx="463320" cy="4276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6"/>
            <p:cNvSpPr/>
            <p:nvPr/>
          </p:nvSpPr>
          <p:spPr>
            <a:xfrm>
              <a:off x="10973880" y="4086000"/>
              <a:ext cx="463320" cy="4276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7"/>
            <p:cNvSpPr/>
            <p:nvPr/>
          </p:nvSpPr>
          <p:spPr>
            <a:xfrm>
              <a:off x="10569600" y="4866480"/>
              <a:ext cx="403920" cy="3618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8"/>
            <p:cNvSpPr/>
            <p:nvPr/>
          </p:nvSpPr>
          <p:spPr>
            <a:xfrm>
              <a:off x="11378520" y="4810320"/>
              <a:ext cx="403920" cy="41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9"/>
            <p:cNvSpPr/>
            <p:nvPr/>
          </p:nvSpPr>
          <p:spPr>
            <a:xfrm>
              <a:off x="9773640" y="4810320"/>
              <a:ext cx="458280" cy="41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0"/>
            <p:cNvSpPr/>
            <p:nvPr/>
          </p:nvSpPr>
          <p:spPr>
            <a:xfrm>
              <a:off x="8964720" y="4810320"/>
              <a:ext cx="463320" cy="41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1"/>
            <p:cNvSpPr/>
            <p:nvPr/>
          </p:nvSpPr>
          <p:spPr>
            <a:xfrm>
              <a:off x="9369000" y="5590800"/>
              <a:ext cx="463320" cy="4600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12"/>
            <p:cNvSpPr/>
            <p:nvPr/>
          </p:nvSpPr>
          <p:spPr>
            <a:xfrm>
              <a:off x="10973880" y="5590800"/>
              <a:ext cx="403920" cy="4600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13"/>
            <p:cNvSpPr/>
            <p:nvPr/>
          </p:nvSpPr>
          <p:spPr>
            <a:xfrm>
              <a:off x="10165320" y="6315120"/>
              <a:ext cx="456480" cy="3988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14"/>
            <p:cNvSpPr/>
            <p:nvPr/>
          </p:nvSpPr>
          <p:spPr>
            <a:xfrm flipH="1">
              <a:off x="9600840" y="3745800"/>
              <a:ext cx="630720" cy="33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15"/>
            <p:cNvSpPr/>
            <p:nvPr/>
          </p:nvSpPr>
          <p:spPr>
            <a:xfrm>
              <a:off x="10555200" y="3745800"/>
              <a:ext cx="650520" cy="33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6"/>
            <p:cNvSpPr/>
            <p:nvPr/>
          </p:nvSpPr>
          <p:spPr>
            <a:xfrm flipH="1">
              <a:off x="9195840" y="4451040"/>
              <a:ext cx="240120" cy="35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7"/>
            <p:cNvSpPr/>
            <p:nvPr/>
          </p:nvSpPr>
          <p:spPr>
            <a:xfrm>
              <a:off x="9765000" y="4451040"/>
              <a:ext cx="237600" cy="35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8"/>
            <p:cNvSpPr/>
            <p:nvPr/>
          </p:nvSpPr>
          <p:spPr>
            <a:xfrm flipH="1">
              <a:off x="10771200" y="4451040"/>
              <a:ext cx="269640" cy="41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19"/>
            <p:cNvSpPr/>
            <p:nvPr/>
          </p:nvSpPr>
          <p:spPr>
            <a:xfrm>
              <a:off x="11369520" y="4451040"/>
              <a:ext cx="210600" cy="35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20"/>
            <p:cNvSpPr/>
            <p:nvPr/>
          </p:nvSpPr>
          <p:spPr>
            <a:xfrm>
              <a:off x="9360360" y="5167440"/>
              <a:ext cx="240120" cy="42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21"/>
            <p:cNvSpPr/>
            <p:nvPr/>
          </p:nvSpPr>
          <p:spPr>
            <a:xfrm flipH="1">
              <a:off x="9600120" y="5167440"/>
              <a:ext cx="239400" cy="42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22"/>
            <p:cNvSpPr/>
            <p:nvPr/>
          </p:nvSpPr>
          <p:spPr>
            <a:xfrm>
              <a:off x="10914840" y="5175720"/>
              <a:ext cx="261000" cy="414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23"/>
            <p:cNvSpPr/>
            <p:nvPr/>
          </p:nvSpPr>
          <p:spPr>
            <a:xfrm flipH="1">
              <a:off x="11175480" y="5167440"/>
              <a:ext cx="261000" cy="42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24"/>
            <p:cNvSpPr/>
            <p:nvPr/>
          </p:nvSpPr>
          <p:spPr>
            <a:xfrm>
              <a:off x="9765000" y="5983920"/>
              <a:ext cx="628560" cy="33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25"/>
            <p:cNvSpPr/>
            <p:nvPr/>
          </p:nvSpPr>
          <p:spPr>
            <a:xfrm flipH="1">
              <a:off x="10393560" y="5983920"/>
              <a:ext cx="639360" cy="33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72" name="Picture 2" descr=""/>
          <p:cNvPicPr/>
          <p:nvPr/>
        </p:nvPicPr>
        <p:blipFill>
          <a:blip r:embed="rId1"/>
          <a:stretch/>
        </p:blipFill>
        <p:spPr>
          <a:xfrm>
            <a:off x="919800" y="1825560"/>
            <a:ext cx="1035216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Searching the Closest Pair –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layer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에서의 시간복잡도는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좌표에 대한 정렬으로 인해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O( n log n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layer 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등분의 연속이므로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log n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따라서 전체 시간복잡도는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O( n log n * log n ) = O( n log² n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2" descr=""/>
          <p:cNvPicPr/>
          <p:nvPr/>
        </p:nvPicPr>
        <p:blipFill>
          <a:blip r:embed="rId1"/>
          <a:stretch/>
        </p:blipFill>
        <p:spPr>
          <a:xfrm>
            <a:off x="7664040" y="3265560"/>
            <a:ext cx="4396320" cy="3592080"/>
          </a:xfrm>
          <a:prstGeom prst="rect">
            <a:avLst/>
          </a:prstGeom>
          <a:ln>
            <a:noFill/>
          </a:ln>
        </p:spPr>
      </p:pic>
      <p:sp>
        <p:nvSpPr>
          <p:cNvPr id="2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Divide and Conquer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사용 시 고려할 점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하위 문제의 개수가 기하 급수적으로 증가하지 않는가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하위 문제의 크기가 기하 급수적으로 증가하지 않는가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example…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피보나치 수열을 재귀적으로 구현하면…                똑같은 연산의 반복으로 인해                                         개수가 너무 많아진다…ㅂㄷㅂㄷ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요약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 and conquer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는 문제를 작게 분할하고 그 결과를 합병하여 문제를 해결하는 방식이다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어떻게 분할할 것인가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합병 시 시간 복잡도를 줄일 수 있는가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해결해야 할 하위 문제의 수를 줄일 수 있는가 등을 고려해야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5766480" y="2017800"/>
            <a:ext cx="6375600" cy="396648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Merge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합병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두 개의 하위 문제로 나누어 문제의 크기를 반으로 줄인다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각각의 하위 문제에 대해 다시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merge sort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수행한다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merge sort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수행된 두 하위 문제를 합병한다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Merge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합병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– Division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현재의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 size 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대하여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N/2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원소를 선택하여 그것들을 하나의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으로 설정하고 나머지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N/2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원소를 또 하나의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으로 설정한다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오직 하나의 원소만 존재할 때까지 반복한다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Merge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합병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 – Conquer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 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이라면 그대로 반환한다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두 개의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합병해야 한다면 각각의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내부는 정렬된 상태이므로 각각의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첫번째 원소끼리 비교하여 더 작은 값을 꺼내 새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넣고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모든 원소가 새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들어갈 때까지 반복한 뒤 새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반환한다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2720160" y="4880520"/>
            <a:ext cx="6751440" cy="1350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Merge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합병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MergeSort( A, p, q 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A[p]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부터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A[q]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까지의 원소를 정렬하여 반환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Input: array A[p] ~ A[q]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Output: sorted array A[p] ~ A[q]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if ( p &lt; q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k = ( p + q ) / 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	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정수부분만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b050"/>
                </a:solidFill>
                <a:latin typeface="맑은 고딕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MergeSort( A, p, k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MergeSort( A, k+1, q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 = Merge( A[p] ~ A[k], A[k+1] ~ A[q]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Copy B to A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Merge Sort 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합병 정렬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838080" y="2173320"/>
            <a:ext cx="10515240" cy="3655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Application>LibreOffice/6.0.7.3$Linux_X86_64 LibreOffice_project/00m0$Build-3</Application>
  <Words>1790</Words>
  <Paragraphs>247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2019-07-06T10:59:41Z</dcterms:created>
  <dc:creator>Peter</dc:creator>
  <dc:description/>
  <dc:language>en-US</dc:language>
  <cp:lastModifiedBy/>
  <dcterms:modified xsi:type="dcterms:W3CDTF">2019-12-26T13:57:02Z</dcterms:modified>
  <cp:revision>66</cp:revision>
  <dc:subject/>
  <dc:title>KCA2019 ☆여름방학특강☆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