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83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7" r:id="rId15"/>
    <p:sldId id="286" r:id="rId16"/>
    <p:sldId id="268" r:id="rId17"/>
    <p:sldId id="269" r:id="rId18"/>
    <p:sldId id="270" r:id="rId19"/>
    <p:sldId id="271" r:id="rId20"/>
    <p:sldId id="272" r:id="rId21"/>
    <p:sldId id="288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9" r:id="rId33"/>
    <p:sldId id="287" r:id="rId34"/>
  </p:sldIdLst>
  <p:sldSz cx="9144000" cy="5143500" type="screen16x9"/>
  <p:notesSz cx="6858000" cy="9144000"/>
  <p:defaultTextStyle>
    <a:defPPr>
      <a:defRPr lang="ko-KR"/>
    </a:defPPr>
    <a:lvl1pPr marL="0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eedyAlgorithm" id="{C3DB3F74-80E7-42FF-B107-547C1825AC8D}">
          <p14:sldIdLst>
            <p14:sldId id="283"/>
            <p14:sldId id="258"/>
          </p14:sldIdLst>
        </p14:section>
        <p14:section name="CoinChange" id="{12113583-2AA9-439E-8C99-4F007DEE42B5}">
          <p14:sldIdLst>
            <p14:sldId id="259"/>
            <p14:sldId id="260"/>
            <p14:sldId id="284"/>
            <p14:sldId id="261"/>
            <p14:sldId id="262"/>
            <p14:sldId id="263"/>
          </p14:sldIdLst>
        </p14:section>
        <p14:section name="MST" id="{CE68BEED-42E9-45D9-875B-10BF963A9097}">
          <p14:sldIdLst>
            <p14:sldId id="264"/>
            <p14:sldId id="265"/>
            <p14:sldId id="285"/>
            <p14:sldId id="266"/>
            <p14:sldId id="267"/>
            <p14:sldId id="286"/>
            <p14:sldId id="268"/>
          </p14:sldIdLst>
        </p14:section>
        <p14:section name="KnapsackProblem" id="{8CD223ED-BC5D-4B7F-8C0B-B02E4F0B9927}">
          <p14:sldIdLst>
            <p14:sldId id="269"/>
            <p14:sldId id="270"/>
            <p14:sldId id="271"/>
            <p14:sldId id="272"/>
            <p14:sldId id="288"/>
          </p14:sldIdLst>
        </p14:section>
        <p14:section name="HuffmanCoding" id="{78B0429D-01AD-414C-8796-0C71E812D004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9"/>
          </p14:sldIdLst>
        </p14:section>
        <p14:section name="제목 없는 구역" id="{2D63E3E1-3D7C-468E-9BAF-0492367F86B4}">
          <p14:sldIdLst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727" autoAdjust="0"/>
  </p:normalViewPr>
  <p:slideViewPr>
    <p:cSldViewPr>
      <p:cViewPr varScale="1">
        <p:scale>
          <a:sx n="54" d="100"/>
          <a:sy n="54" d="100"/>
        </p:scale>
        <p:origin x="-28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06E8-19FE-4F8A-A54C-093F61AF1D0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66A6-CAE4-4945-88E3-1C3556928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66A6-CAE4-4945-88E3-1C355692893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4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426423-E52C-4331-ABD8-3A0198C5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1FD7F72-0F30-4982-8395-DED7CEC5B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8CF5CD-791B-493A-820F-BF7D792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42B3C22-07DC-46E7-8BA1-491AFB7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9382FC-C312-48F9-B5CB-E9242235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92C671-C630-4FB1-954F-74718FB0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637AC09-899B-42A8-9C07-2A707AE5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9C28C4-14E9-48F4-A71A-AA42388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1AA01F2-BB7B-4A35-8F0A-79E42C5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E20F0A-B33C-452E-BC27-6EEFD65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D0CD22B-682B-4605-B296-86D051DBF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E9D4640-0127-49B3-8774-C156CE55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5" y="273847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588479-8B13-4E2D-A8CA-772340F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CCD473-347C-45EF-9741-C0190ED0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18300D-E44D-4AAD-80E3-D5E9A8B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7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426423-E52C-4331-ABD8-3A0198C5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1FD7F72-0F30-4982-8395-DED7CEC5B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8CF5CD-791B-493A-820F-BF7D792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2B3C22-07DC-46E7-8BA1-491AFB7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9382FC-C312-48F9-B5CB-E9242235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8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A4BFFB-E87C-4522-8331-3303806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E21CCB-67F3-40C6-9A1F-F5EE1645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FBB1A-310B-4349-BD20-4E0CE12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70A4DF1-E757-4EA8-BFA1-AA7EA0C4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2AF899-FB53-4909-BA37-954965DD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3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70477A-2C58-4B55-8C22-26005BD6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18CEBD-0A08-4D93-9B5A-60CA00C6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1E4F4E-C146-40F5-A08D-8F3290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45E92A-3540-4960-AB66-8158E691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1B5DD6-9B7D-406D-BB16-E28211C1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9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25F41-105A-4A60-86B3-E0CAD5B2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71F4440-698F-4F5E-94C9-3881B781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F9BCAD-8426-4E43-BCCC-5ABBBB1E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36CDDD-D616-4BC5-8DAA-68B7CCAE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BAFA4D-7727-4ADA-B9E8-AF04D77B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C73020-A08C-470C-851E-931E5544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13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E1826E-3F87-4A05-941F-5494A954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331FF3-3FA3-4DAF-B28B-FB97DBC8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011D71-E44E-40A6-A004-A65F8E85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B246C4E-5A3F-4E06-A4D3-A4ECDFB4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4D36750-444A-4A04-B97C-442AAC59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0B55BB-365E-4CAB-827F-E2F6DD0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92FB734-585F-414D-96E5-258E2DF1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2D94A75-3DC5-4C6F-9420-41A8F3C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2E4A65-19F8-4333-A5CC-FE4B66C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C0CD2D5-EA6A-4995-BA1D-3E23BA1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9BFDCD9-1631-474E-92C2-AFBFA1A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EFE29C7-1FE5-4180-B340-990054E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59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6299FD6-0009-4967-8502-756401F3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2D8850A-769D-4784-B406-D139A7A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D08422F-004E-4C90-9970-AA4461D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1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4EE3DE-C7D9-40A3-B7C8-435DC195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C734DB1-3B1E-45DD-BDB7-70DED39B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40CD6F8-7DCE-4773-98C0-C9A586D7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6CC93CF-113A-410F-9D72-DF70ABB0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4B662B-AE92-405B-ABD3-1BC60109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8A4A2CF-7252-4685-AFE4-AAC768E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3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A4BFFB-E87C-4522-8331-3303806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E21CCB-67F3-40C6-9A1F-F5EE1645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24FBB1A-310B-4349-BD20-4E0CE12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70A4DF1-E757-4EA8-BFA1-AA7EA0C4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2AF899-FB53-4909-BA37-954965DD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84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64AF8C-5B1C-46C8-96E1-E5A75CE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78387A6-B873-4992-9782-5E6C7417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7568D3E-EF77-4435-BC46-00F5C94B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2B879B3-4D54-4056-ABAA-392D364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8D5482-9CF7-4105-A1F5-070B9D4E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B89E55-8A2E-46D9-A6CA-4ED39B2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52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92C671-C630-4FB1-954F-74718FB0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37AC09-899B-42A8-9C07-2A707AE5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9C28C4-14E9-48F4-A71A-AA42388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1AA01F2-BB7B-4A35-8F0A-79E42C5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E20F0A-B33C-452E-BC27-6EEFD65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D0CD22B-682B-4605-B296-86D051DBF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E9D4640-0127-49B3-8774-C156CE55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588479-8B13-4E2D-A8CA-772340F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CCD473-347C-45EF-9741-C0190ED0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18300D-E44D-4AAD-80E3-D5E9A8B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70477A-2C58-4B55-8C22-26005BD6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18CEBD-0A08-4D93-9B5A-60CA00C6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B1E4F4E-C146-40F5-A08D-8F3290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45E92A-3540-4960-AB66-8158E691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F1B5DD6-9B7D-406D-BB16-E28211C1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9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25F41-105A-4A60-86B3-E0CAD5B2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71F4440-698F-4F5E-94C9-3881B781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BF9BCAD-8426-4E43-BCCC-5ABBBB1E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36CDDD-D616-4BC5-8DAA-68B7CCAE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BAFA4D-7727-4ADA-B9E8-AF04D77B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C73020-A08C-470C-851E-931E5544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E1826E-3F87-4A05-941F-5494A954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331FF3-3FA3-4DAF-B28B-FB97DBC8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011D71-E44E-40A6-A004-A65F8E85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B246C4E-5A3F-4E06-A4D3-A4ECDFB4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4D36750-444A-4A04-B97C-442AAC59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5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0B55BB-365E-4CAB-827F-E2F6DD0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92FB734-585F-414D-96E5-258E2DF1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2D94A75-3DC5-4C6F-9420-41A8F3C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0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2E4A65-19F8-4333-A5CC-FE4B66C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C0CD2D5-EA6A-4995-BA1D-3E23BA1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9BFDCD9-1631-474E-92C2-AFBFA1A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EFE29C7-1FE5-4180-B340-990054E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8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6299FD6-0009-4967-8502-756401F3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2D8850A-769D-4784-B406-D139A7A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D08422F-004E-4C90-9970-AA4461D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4EE3DE-C7D9-40A3-B7C8-435DC195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C734DB1-3B1E-45DD-BDB7-70DED39B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40CD6F8-7DCE-4773-98C0-C9A586D7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6CC93CF-113A-410F-9D72-DF70ABB0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4B662B-AE92-405B-ABD3-1BC60109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8A4A2CF-7252-4685-AFE4-AAC768E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64AF8C-5B1C-46C8-96E1-E5A75CE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78387A6-B873-4992-9782-5E6C7417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7568D3E-EF77-4435-BC46-00F5C94B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2B879B3-4D54-4056-ABAA-392D364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E8D5482-9CF7-4105-A1F5-070B9D4E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0B89E55-8A2E-46D9-A6CA-4ED39B2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E64E8C8-2709-4A85-930D-CEC2BD0C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061562F-0E57-4762-AE80-9AD444D5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4D6EDB-979D-4423-B351-378063A7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14E865-7211-4952-9A3C-EB96E0F0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207D28-5314-4D40-80E1-2D87694F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1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E64E8C8-2709-4A85-930D-CEC2BD0C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61562F-0E57-4762-AE80-9AD444D5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4D6EDB-979D-4423-B351-378063A7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14E865-7211-4952-9A3C-EB96E0F0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207D28-5314-4D40-80E1-2D87694F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68579" tIns="34289" rIns="68579" bIns="34289" rtlCol="0" anchor="t">
            <a:normAutofit fontScale="92500" lnSpcReduction="10000"/>
          </a:bodyPr>
          <a:lstStyle/>
          <a:p>
            <a:r>
              <a:rPr lang="en-US" altLang="ko-KR" dirty="0"/>
              <a:t>10</a:t>
            </a:r>
            <a:r>
              <a:rPr lang="ko-KR" altLang="en-US" dirty="0" err="1"/>
              <a:t>차시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Greedy Algorithm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C01251-DF2C-4797-83B3-415AA261948F}"/>
              </a:ext>
            </a:extLst>
          </p:cNvPr>
          <p:cNvSpPr txBox="1"/>
          <p:nvPr/>
        </p:nvSpPr>
        <p:spPr>
          <a:xfrm>
            <a:off x="38819" y="4815697"/>
            <a:ext cx="9109494" cy="284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85783"/>
            <a:r>
              <a:rPr lang="ko-KR" alt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건국대학교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컴퓨터공학과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진현욱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최윤정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김강일</a:t>
            </a:r>
            <a:r>
              <a:rPr lang="ko-KR" altLang="en-US" sz="1400" dirty="0">
                <a:solidFill>
                  <a:srgbClr val="00B050"/>
                </a:solidFill>
              </a:rPr>
              <a:t> 교수님의 </a:t>
            </a:r>
            <a:r>
              <a:rPr lang="ko-KR" altLang="en-US" sz="1400" dirty="0" err="1">
                <a:solidFill>
                  <a:srgbClr val="00B050"/>
                </a:solidFill>
              </a:rPr>
              <a:t>수업자료를</a:t>
            </a:r>
            <a:r>
              <a:rPr lang="ko-KR" altLang="en-US" sz="1400" dirty="0">
                <a:solidFill>
                  <a:srgbClr val="00B050"/>
                </a:solidFill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15099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22"/>
            <a:ext cx="7886700" cy="357879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KruskalMST</a:t>
            </a:r>
            <a:r>
              <a:rPr lang="en-US" altLang="ko-KR" dirty="0" smtClean="0"/>
              <a:t>( G )</a:t>
            </a:r>
          </a:p>
          <a:p>
            <a:pPr marL="0" indent="0">
              <a:buNone/>
            </a:pPr>
            <a:r>
              <a:rPr lang="en-US" altLang="ko-KR" dirty="0" smtClean="0"/>
              <a:t>Input: </a:t>
            </a:r>
            <a:r>
              <a:rPr lang="ko-KR" altLang="en-US" dirty="0" smtClean="0"/>
              <a:t>가중치 그래프 </a:t>
            </a:r>
            <a:r>
              <a:rPr lang="en-US" altLang="ko-KR" dirty="0" smtClean="0"/>
              <a:t>G ( | V | = n, | E | = m</a:t>
            </a:r>
            <a:r>
              <a:rPr lang="ko-KR" altLang="en-US" dirty="0"/>
              <a:t>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Output: MST T</a:t>
            </a:r>
          </a:p>
          <a:p>
            <a:pPr marL="0" indent="0">
              <a:buNone/>
            </a:pPr>
            <a:r>
              <a:rPr lang="ko-KR" altLang="en-US" dirty="0" smtClean="0"/>
              <a:t>모든 간선을 가중치 오름차순으로 정렬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 = </a:t>
            </a:r>
            <a:r>
              <a:rPr lang="ko-KR" altLang="en-US" dirty="0" smtClean="0"/>
              <a:t>정렬된 간선 리스트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 = Ø</a:t>
            </a:r>
          </a:p>
          <a:p>
            <a:pPr marL="0" indent="0">
              <a:buNone/>
            </a:pPr>
            <a:r>
              <a:rPr lang="en-US" altLang="ko-KR" dirty="0" smtClean="0"/>
              <a:t>while ( | T | &lt; n – 1 )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L</a:t>
            </a:r>
            <a:r>
              <a:rPr lang="ko-KR" altLang="en-US" dirty="0" smtClean="0"/>
              <a:t>의 가장 앞에 있는 간선 </a:t>
            </a:r>
            <a:r>
              <a:rPr lang="en-US" altLang="ko-KR" dirty="0" smtClean="0"/>
              <a:t>e</a:t>
            </a:r>
            <a:r>
              <a:rPr lang="ko-KR" altLang="en-US" dirty="0" smtClean="0"/>
              <a:t>를 꺼낸다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isCycle</a:t>
            </a:r>
            <a:r>
              <a:rPr lang="en-US" altLang="ko-KR" dirty="0" smtClean="0"/>
              <a:t>( T union e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skip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else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T = T union e</a:t>
            </a:r>
          </a:p>
          <a:p>
            <a:pPr marL="0" indent="0">
              <a:buNone/>
            </a:pPr>
            <a:r>
              <a:rPr lang="en-US" altLang="ko-KR" dirty="0" smtClean="0"/>
              <a:t>return 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91630"/>
            <a:ext cx="34671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3489" y="2220292"/>
            <a:ext cx="3958135" cy="36933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ko-KR" dirty="0" smtClean="0"/>
              <a:t>c: union-and-find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O(log n)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2514233"/>
            <a:ext cx="201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9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0730"/>
            <a:ext cx="6264696" cy="27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34666"/>
            <a:ext cx="6192688" cy="56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2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22"/>
            <a:ext cx="7886700" cy="352478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PrimMST</a:t>
            </a:r>
            <a:r>
              <a:rPr lang="en-US" altLang="ko-KR" dirty="0" smtClean="0"/>
              <a:t>( G )</a:t>
            </a:r>
          </a:p>
          <a:p>
            <a:pPr marL="0" indent="0">
              <a:buNone/>
            </a:pPr>
            <a:r>
              <a:rPr lang="en-US" altLang="ko-KR" dirty="0"/>
              <a:t>Input: </a:t>
            </a:r>
            <a:r>
              <a:rPr lang="ko-KR" altLang="en-US" dirty="0"/>
              <a:t>가중치 그래프 </a:t>
            </a:r>
            <a:r>
              <a:rPr lang="en-US" altLang="ko-KR" dirty="0"/>
              <a:t>G ( | V | = n, | E | = m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Output: MST T</a:t>
            </a:r>
          </a:p>
          <a:p>
            <a:pPr marL="0" indent="0">
              <a:buNone/>
            </a:pPr>
            <a:r>
              <a:rPr lang="ko-KR" altLang="en-US" dirty="0" smtClean="0"/>
              <a:t>시작정점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정하고 </a:t>
            </a:r>
            <a:r>
              <a:rPr lang="en-US" altLang="ko-KR" dirty="0" smtClean="0"/>
              <a:t>D[p] = 0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 = {p}</a:t>
            </a:r>
          </a:p>
          <a:p>
            <a:pPr marL="0" indent="0">
              <a:buNone/>
            </a:pPr>
            <a:r>
              <a:rPr lang="en-US" altLang="ko-KR" dirty="0" smtClean="0"/>
              <a:t>for ( v not in T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 ( (p, v) </a:t>
            </a:r>
            <a:r>
              <a:rPr lang="ko-KR" altLang="en-US" dirty="0" smtClean="0"/>
              <a:t>간선이 있을 경우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D[v] = (p, v) </a:t>
            </a:r>
            <a:r>
              <a:rPr lang="ko-KR" altLang="en-US" dirty="0" smtClean="0"/>
              <a:t>간선의 가중치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E[v] = p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else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D[v] = </a:t>
            </a:r>
            <a:r>
              <a:rPr lang="ko-KR" altLang="en-US" dirty="0" smtClean="0"/>
              <a:t>∞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E[v] = NONE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rgbClr val="00B050"/>
                </a:solidFill>
              </a:rPr>
              <a:t>// </a:t>
            </a:r>
            <a:r>
              <a:rPr lang="ko-KR" altLang="en-US" sz="2600" dirty="0">
                <a:solidFill>
                  <a:srgbClr val="00B050"/>
                </a:solidFill>
              </a:rPr>
              <a:t>아직 초기화 밖에 안 했다</a:t>
            </a:r>
            <a:r>
              <a:rPr lang="en-US" altLang="ko-KR" sz="2600" dirty="0">
                <a:solidFill>
                  <a:srgbClr val="00B050"/>
                </a:solidFill>
              </a:rPr>
              <a:t>. </a:t>
            </a:r>
            <a:r>
              <a:rPr lang="ko-KR" altLang="en-US" sz="2600" dirty="0">
                <a:solidFill>
                  <a:srgbClr val="00B050"/>
                </a:solidFill>
              </a:rPr>
              <a:t>다음 슬라이드에서 계속☆</a:t>
            </a:r>
          </a:p>
        </p:txBody>
      </p:sp>
    </p:spTree>
    <p:extLst>
      <p:ext uri="{BB962C8B-B14F-4D97-AF65-F5344CB8AC3E}">
        <p14:creationId xmlns:p14="http://schemas.microsoft.com/office/powerpoint/2010/main" val="8292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22"/>
            <a:ext cx="7886700" cy="37742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while ( | T | &lt; n ) {</a:t>
            </a:r>
          </a:p>
          <a:p>
            <a:pPr marL="0" indent="0">
              <a:buNone/>
            </a:pPr>
            <a:r>
              <a:rPr lang="en-US" altLang="ko-KR" dirty="0" smtClean="0"/>
              <a:t>    for ( v not in N )   </a:t>
            </a:r>
            <a:r>
              <a:rPr lang="en-US" altLang="ko-KR" sz="2000" dirty="0">
                <a:solidFill>
                  <a:srgbClr val="00B050"/>
                </a:solidFill>
              </a:rPr>
              <a:t> // </a:t>
            </a:r>
            <a:r>
              <a:rPr lang="ko-KR" altLang="en-US" sz="2000" dirty="0">
                <a:solidFill>
                  <a:srgbClr val="00B050"/>
                </a:solidFill>
              </a:rPr>
              <a:t>추가할 다음 정점 찾기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v_min</a:t>
            </a:r>
            <a:r>
              <a:rPr lang="en-US" altLang="ko-KR" dirty="0" smtClean="0"/>
              <a:t> = D[v] </a:t>
            </a:r>
            <a:r>
              <a:rPr lang="ko-KR" altLang="en-US" dirty="0" smtClean="0"/>
              <a:t>중 최소값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N = N union { </a:t>
            </a:r>
            <a:r>
              <a:rPr lang="en-US" altLang="ko-KR" dirty="0" err="1" smtClean="0"/>
              <a:t>v_min</a:t>
            </a:r>
            <a:r>
              <a:rPr lang="en-US" altLang="ko-KR" dirty="0" smtClean="0"/>
              <a:t> }</a:t>
            </a:r>
          </a:p>
          <a:p>
            <a:pPr marL="0" indent="0">
              <a:buNone/>
            </a:pPr>
            <a:r>
              <a:rPr lang="en-US" altLang="ko-KR" dirty="0" smtClean="0"/>
              <a:t>        L = L union { E[</a:t>
            </a:r>
            <a:r>
              <a:rPr lang="en-US" altLang="ko-KR" dirty="0" err="1" smtClean="0"/>
              <a:t>v_min</a:t>
            </a:r>
            <a:r>
              <a:rPr lang="en-US" altLang="ko-KR" dirty="0" smtClean="0"/>
              <a:t>]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for ( w not in T )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가중치 갱신 및 간선 연결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if ( weight( </a:t>
            </a:r>
            <a:r>
              <a:rPr lang="en-US" altLang="ko-KR" dirty="0" err="1" smtClean="0"/>
              <a:t>v_min</a:t>
            </a:r>
            <a:r>
              <a:rPr lang="en-US" altLang="ko-KR" dirty="0" smtClean="0"/>
              <a:t>, w) &lt; D[w]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D[w] = weight( </a:t>
            </a:r>
            <a:r>
              <a:rPr lang="en-US" altLang="ko-KR" dirty="0" err="1" smtClean="0"/>
              <a:t>v_min</a:t>
            </a:r>
            <a:r>
              <a:rPr lang="en-US" altLang="ko-KR" dirty="0" smtClean="0"/>
              <a:t>, w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E[w] = </a:t>
            </a:r>
            <a:r>
              <a:rPr lang="en-US" altLang="ko-KR" dirty="0" err="1" smtClean="0"/>
              <a:t>v_min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return T ( = {N, L} 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3775" y="3795886"/>
            <a:ext cx="4339650" cy="120032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/>
            <a:r>
              <a:rPr lang="ko-KR" altLang="en-US" dirty="0" smtClean="0"/>
              <a:t>초기화 </a:t>
            </a:r>
            <a:r>
              <a:rPr lang="en-US" altLang="ko-KR" dirty="0" smtClean="0"/>
              <a:t>O( n )</a:t>
            </a:r>
          </a:p>
          <a:p>
            <a:pPr algn="r"/>
            <a:r>
              <a:rPr lang="ko-KR" altLang="en-US" dirty="0" smtClean="0"/>
              <a:t>추가할 다음 정점 찾기 </a:t>
            </a:r>
            <a:r>
              <a:rPr lang="en-US" altLang="ko-KR" dirty="0" smtClean="0"/>
              <a:t>O( n² )</a:t>
            </a:r>
          </a:p>
          <a:p>
            <a:pPr algn="r"/>
            <a:r>
              <a:rPr lang="ko-KR" altLang="en-US" dirty="0" smtClean="0"/>
              <a:t>가중치 갱신 및 간선 연결 </a:t>
            </a:r>
            <a:r>
              <a:rPr lang="en-US" altLang="ko-KR" dirty="0" smtClean="0"/>
              <a:t>O( n )</a:t>
            </a:r>
          </a:p>
          <a:p>
            <a:pPr algn="r"/>
            <a:r>
              <a:rPr lang="ko-KR" altLang="en-US" dirty="0" smtClean="0"/>
              <a:t>전체 </a:t>
            </a:r>
            <a:r>
              <a:rPr lang="en-US" altLang="ko-KR" dirty="0"/>
              <a:t>O( </a:t>
            </a:r>
            <a:r>
              <a:rPr lang="en-US" altLang="ko-KR" dirty="0" smtClean="0"/>
              <a:t>n )</a:t>
            </a:r>
            <a:r>
              <a:rPr lang="en-US" altLang="ko-KR" dirty="0"/>
              <a:t> </a:t>
            </a:r>
            <a:r>
              <a:rPr lang="en-US" altLang="ko-KR" dirty="0" smtClean="0"/>
              <a:t>+ O</a:t>
            </a:r>
            <a:r>
              <a:rPr lang="en-US" altLang="ko-KR" dirty="0"/>
              <a:t>( n² </a:t>
            </a:r>
            <a:r>
              <a:rPr lang="en-US" altLang="ko-KR" dirty="0" smtClean="0"/>
              <a:t>) + </a:t>
            </a:r>
            <a:r>
              <a:rPr lang="en-US" altLang="ko-KR" dirty="0"/>
              <a:t>O( </a:t>
            </a:r>
            <a:r>
              <a:rPr lang="en-US" altLang="ko-KR" dirty="0" smtClean="0"/>
              <a:t>n ) = </a:t>
            </a:r>
            <a:r>
              <a:rPr lang="en-US" altLang="ko-KR" dirty="0"/>
              <a:t>O( n²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5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95" y="1035594"/>
            <a:ext cx="4401145" cy="262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97" y="3621447"/>
            <a:ext cx="4444893" cy="150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7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더 개선된 알고리즘들이 있긴 하지만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배우지 않겠다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패스☆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4" y="2327282"/>
            <a:ext cx="7612810" cy="269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8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 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물건이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각각의 물건은 무게와 가치를 가진다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배낭에는 무게 제한이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이러한 조건에서</a:t>
            </a:r>
            <a:r>
              <a:rPr lang="en-US" altLang="ko-KR" dirty="0" smtClean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가치의 총합이 가장 커지도록 배낭에 물건들을 넣고자 한다</a:t>
            </a:r>
            <a:r>
              <a:rPr lang="en-US" altLang="ko-KR" dirty="0" smtClean="0"/>
              <a:t>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가져갈 수 있는 물건들을 찾아라</a:t>
            </a:r>
            <a:r>
              <a:rPr lang="en-US" altLang="ko-KR" dirty="0" smtClean="0"/>
              <a:t>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기본 </a:t>
            </a:r>
            <a:r>
              <a:rPr lang="en-US" altLang="ko-KR" sz="2000" dirty="0">
                <a:solidFill>
                  <a:srgbClr val="00B050"/>
                </a:solidFill>
              </a:rPr>
              <a:t>‘knapsack problem’</a:t>
            </a:r>
            <a:r>
              <a:rPr lang="ko-KR" altLang="en-US" sz="2000" dirty="0">
                <a:solidFill>
                  <a:srgbClr val="00B050"/>
                </a:solidFill>
              </a:rPr>
              <a:t>은 물건을 쪼개어 부분적으로 넣을 수 없지만</a:t>
            </a:r>
            <a:r>
              <a:rPr lang="en-US" altLang="ko-KR" sz="2000" dirty="0">
                <a:solidFill>
                  <a:srgbClr val="00B050"/>
                </a:solidFill>
              </a:rPr>
              <a:t>,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‘fractional’ knapsack problem</a:t>
            </a:r>
            <a:r>
              <a:rPr lang="ko-KR" altLang="en-US" sz="2000" dirty="0">
                <a:solidFill>
                  <a:srgbClr val="00B050"/>
                </a:solidFill>
              </a:rPr>
              <a:t>의 경우 쪼개기 허용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" r="78649"/>
          <a:stretch/>
        </p:blipFill>
        <p:spPr bwMode="auto">
          <a:xfrm>
            <a:off x="8743134" y="-20538"/>
            <a:ext cx="400871" cy="152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6" b="-1"/>
          <a:stretch/>
        </p:blipFill>
        <p:spPr bwMode="auto">
          <a:xfrm>
            <a:off x="7266462" y="0"/>
            <a:ext cx="1877543" cy="143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배낭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단위 무게 당 가치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구하여 내림차순 정렬</a:t>
            </a:r>
            <a:endParaRPr lang="en-US" altLang="ko-KR" dirty="0" smtClean="0"/>
          </a:p>
          <a:p>
            <a:r>
              <a:rPr lang="ko-KR" altLang="en-US" dirty="0" smtClean="0"/>
              <a:t>앞에서부터 채울 수 있는 한 많이 채운다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example…</a:t>
            </a:r>
          </a:p>
          <a:p>
            <a:r>
              <a:rPr lang="ko-KR" altLang="en-US" dirty="0" smtClean="0"/>
              <a:t>백금으로 </a:t>
            </a:r>
            <a:r>
              <a:rPr lang="en-US" altLang="ko-KR" dirty="0" smtClean="0"/>
              <a:t>10g</a:t>
            </a:r>
            <a:r>
              <a:rPr lang="ko-KR" altLang="en-US" dirty="0" smtClean="0"/>
              <a:t>을 채운다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금으로 </a:t>
            </a:r>
            <a:r>
              <a:rPr lang="en-US" altLang="ko-KR" dirty="0" smtClean="0"/>
              <a:t>15g</a:t>
            </a:r>
            <a:r>
              <a:rPr lang="ko-KR" altLang="en-US" dirty="0" smtClean="0"/>
              <a:t>을 채운다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은으로 </a:t>
            </a:r>
            <a:r>
              <a:rPr lang="en-US" altLang="ko-KR" dirty="0" smtClean="0"/>
              <a:t>15g</a:t>
            </a:r>
            <a:r>
              <a:rPr lang="ko-KR" altLang="en-US" dirty="0" smtClean="0"/>
              <a:t>을 채운다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 이상 채울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49" y="3147814"/>
            <a:ext cx="4669953" cy="199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/>
          <a:stretch/>
        </p:blipFill>
        <p:spPr bwMode="auto">
          <a:xfrm flipH="1">
            <a:off x="7302973" y="0"/>
            <a:ext cx="1877543" cy="141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 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280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smtClean="0"/>
              <a:t>Input: </a:t>
            </a:r>
            <a:r>
              <a:rPr lang="ko-KR" altLang="en-US" dirty="0" smtClean="0"/>
              <a:t>무게와 가치를 가진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물건들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무게 제한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있는 배낭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smtClean="0"/>
              <a:t>Output: </a:t>
            </a:r>
            <a:r>
              <a:rPr lang="ko-KR" altLang="en-US" dirty="0" smtClean="0"/>
              <a:t>배낭에 넣을 물건의 리스트 </a:t>
            </a:r>
            <a:r>
              <a:rPr lang="en-US" altLang="ko-KR" dirty="0" smtClean="0"/>
              <a:t>L, </a:t>
            </a:r>
            <a:r>
              <a:rPr lang="ko-KR" altLang="en-US" dirty="0" smtClean="0"/>
              <a:t>그들의 가치 </a:t>
            </a:r>
            <a:r>
              <a:rPr lang="en-US" altLang="ko-KR" dirty="0" smtClean="0"/>
              <a:t>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dirty="0" smtClean="0"/>
              <a:t>각각의 물건들의 </a:t>
            </a:r>
            <a:r>
              <a:rPr lang="en-US" altLang="ko-KR" dirty="0" smtClean="0"/>
              <a:t>quality(=</a:t>
            </a:r>
            <a:r>
              <a:rPr lang="ko-KR" altLang="en-US" dirty="0" smtClean="0"/>
              <a:t>가치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smtClean="0"/>
              <a:t>S = quality</a:t>
            </a:r>
            <a:r>
              <a:rPr lang="ko-KR" altLang="en-US" dirty="0" smtClean="0"/>
              <a:t> 내림차순으로 물건을 정렬한 리스트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smtClean="0"/>
              <a:t>L = Ø, w = 0, p = 0 </a:t>
            </a:r>
            <a:r>
              <a:rPr lang="ko-KR" altLang="en-US" dirty="0" smtClean="0"/>
              <a:t>으로 배낭 초기화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smtClean="0"/>
              <a:t>x = S[0]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200" dirty="0">
                <a:solidFill>
                  <a:srgbClr val="00B050"/>
                </a:solidFill>
              </a:rPr>
              <a:t>// </a:t>
            </a:r>
            <a:r>
              <a:rPr lang="ko-KR" altLang="en-US" sz="2200" dirty="0">
                <a:solidFill>
                  <a:srgbClr val="00B050"/>
                </a:solidFill>
              </a:rPr>
              <a:t>다음 페이지에서 계속☆</a:t>
            </a:r>
            <a:endParaRPr lang="en-US" altLang="ko-KR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 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28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( w + weight[x] &lt;= C )</a:t>
            </a:r>
          </a:p>
          <a:p>
            <a:pPr marL="0" indent="0">
              <a:buNone/>
            </a:pPr>
            <a:r>
              <a:rPr lang="en-US" altLang="ko-KR" dirty="0"/>
              <a:t>    L = L union {x}</a:t>
            </a:r>
          </a:p>
          <a:p>
            <a:pPr marL="0" indent="0">
              <a:buNone/>
            </a:pPr>
            <a:r>
              <a:rPr lang="en-US" altLang="ko-KR" dirty="0" smtClean="0"/>
              <a:t>    w = w + weight(x)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 = p + price(x)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x = S[0]</a:t>
            </a:r>
          </a:p>
          <a:p>
            <a:pPr marL="0" indent="0">
              <a:buNone/>
            </a:pPr>
            <a:r>
              <a:rPr lang="en-US" altLang="ko-KR" dirty="0" smtClean="0"/>
              <a:t>if ( ( C – w ) &gt; 0 )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L = L union {x}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다는 못 채우고 남은 부분만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 = p + ( C – w ) x weight(x)/price(x)</a:t>
            </a:r>
          </a:p>
          <a:p>
            <a:pPr marL="0" indent="0">
              <a:buNone/>
            </a:pPr>
            <a:r>
              <a:rPr lang="en-US" altLang="ko-KR" dirty="0" smtClean="0"/>
              <a:t>return L, p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49"/>
          <a:stretch/>
        </p:blipFill>
        <p:spPr bwMode="auto">
          <a:xfrm>
            <a:off x="8743134" y="-4587"/>
            <a:ext cx="400871" cy="160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23927" y="2091501"/>
            <a:ext cx="5420074" cy="120032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/>
            <a:r>
              <a:rPr lang="en-US" altLang="ko-KR" dirty="0" smtClean="0"/>
              <a:t>quality </a:t>
            </a:r>
            <a:r>
              <a:rPr lang="ko-KR" altLang="en-US" dirty="0" smtClean="0"/>
              <a:t>순으로 정렬 </a:t>
            </a:r>
            <a:r>
              <a:rPr lang="en-US" altLang="ko-KR" dirty="0" smtClean="0"/>
              <a:t>O( n log n )</a:t>
            </a:r>
          </a:p>
          <a:p>
            <a:pPr algn="r"/>
            <a:r>
              <a:rPr lang="en-US" altLang="ko-KR" dirty="0" smtClean="0"/>
              <a:t>while</a:t>
            </a:r>
            <a:r>
              <a:rPr lang="ko-KR" altLang="en-US" dirty="0" smtClean="0"/>
              <a:t>문에서 물건 넣기 </a:t>
            </a:r>
            <a:r>
              <a:rPr lang="en-US" altLang="ko-KR" dirty="0" smtClean="0"/>
              <a:t>O( n )</a:t>
            </a:r>
          </a:p>
          <a:p>
            <a:pPr algn="r"/>
            <a:r>
              <a:rPr lang="en-US" altLang="ko-KR" dirty="0" smtClean="0"/>
              <a:t>if</a:t>
            </a:r>
            <a:r>
              <a:rPr lang="ko-KR" altLang="en-US" dirty="0" smtClean="0"/>
              <a:t>문에서 물건 넣기 </a:t>
            </a:r>
            <a:r>
              <a:rPr lang="en-US" altLang="ko-KR" dirty="0" smtClean="0"/>
              <a:t>O( 1 )</a:t>
            </a:r>
          </a:p>
          <a:p>
            <a:pPr algn="r"/>
            <a:r>
              <a:rPr lang="ko-KR" altLang="en-US" dirty="0" smtClean="0"/>
              <a:t>전체 </a:t>
            </a:r>
            <a:r>
              <a:rPr lang="en-US" altLang="ko-KR" dirty="0" smtClean="0"/>
              <a:t>O( n log n ) + O( n ) + O( 1 ) = O( n log n )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3" t="13782"/>
          <a:stretch/>
        </p:blipFill>
        <p:spPr bwMode="auto">
          <a:xfrm flipH="1">
            <a:off x="8239072" y="0"/>
            <a:ext cx="904928" cy="138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Greedy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69219"/>
            <a:ext cx="8208912" cy="3263504"/>
          </a:xfrm>
        </p:spPr>
        <p:txBody>
          <a:bodyPr/>
          <a:lstStyle/>
          <a:p>
            <a:r>
              <a:rPr lang="ko-KR" altLang="en-US" dirty="0" smtClean="0"/>
              <a:t>항상 최선의 해를 제공한다고 확신할 수는 없지만 항상 좋은 해를 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검증된 일부 알고리즘은 최선의 해가 보장되기도 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solution </a:t>
            </a:r>
            <a:r>
              <a:rPr lang="ko-KR" altLang="en-US" dirty="0" smtClean="0"/>
              <a:t>후보들 중 최선의 것을 찾아 최적화</a:t>
            </a:r>
            <a:endParaRPr lang="en-US" altLang="ko-KR" dirty="0" smtClean="0"/>
          </a:p>
          <a:p>
            <a:r>
              <a:rPr lang="ko-KR" altLang="en-US" dirty="0" smtClean="0"/>
              <a:t>한 번 선택하고 나면 그 선택을 번복하지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탐욕적인</a:t>
            </a:r>
            <a:r>
              <a:rPr lang="en-US" altLang="ko-KR" dirty="0" smtClean="0"/>
              <a:t>’: data</a:t>
            </a:r>
            <a:r>
              <a:rPr lang="ko-KR" altLang="en-US" dirty="0" smtClean="0"/>
              <a:t>간의 관계를 고려하지 않고 그 순간의 최선을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욕심 내어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근시안적인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 배낭 문제</a:t>
            </a:r>
            <a:endParaRPr lang="ko-KR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39751"/>
            <a:ext cx="4608512" cy="29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30" y="3985562"/>
            <a:ext cx="4496124" cy="11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7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압축에 사용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text</a:t>
            </a:r>
            <a:r>
              <a:rPr lang="ko-KR" altLang="en-US" dirty="0" smtClean="0"/>
              <a:t>는 문자의 연속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압축파일은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의 연속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‘</a:t>
            </a:r>
            <a:r>
              <a:rPr lang="ko-KR" altLang="en-US" dirty="0" smtClean="0"/>
              <a:t>문자의 연속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‘bit</a:t>
            </a:r>
            <a:r>
              <a:rPr lang="ko-KR" altLang="en-US" dirty="0" smtClean="0"/>
              <a:t>의 연속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압축하지 않을 경우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문자는 </a:t>
            </a:r>
            <a:r>
              <a:rPr lang="en-US" altLang="ko-KR" dirty="0" smtClean="0"/>
              <a:t>ASCII code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8-bit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8*N-bit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더 적은 수의 </a:t>
            </a:r>
            <a:r>
              <a:rPr lang="en-US" altLang="ko-KR" dirty="0" smtClean="0"/>
              <a:t>bit </a:t>
            </a:r>
            <a:r>
              <a:rPr lang="ko-KR" altLang="en-US" dirty="0" smtClean="0"/>
              <a:t>사용을 위해 압축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3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다른 문자들에 비해 높은 빈도로 사용되는 문자에 작은 </a:t>
            </a:r>
            <a:r>
              <a:rPr lang="en-US" altLang="ko-KR" dirty="0" smtClean="0"/>
              <a:t>bit code</a:t>
            </a:r>
            <a:r>
              <a:rPr lang="ko-KR" altLang="en-US" dirty="0" smtClean="0"/>
              <a:t>를 할당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다른 문자들에 비해 낮은 빈도로 사용되는 문자에 큰 </a:t>
            </a:r>
            <a:r>
              <a:rPr lang="en-US" altLang="ko-KR" dirty="0" smtClean="0"/>
              <a:t>bit code</a:t>
            </a:r>
            <a:r>
              <a:rPr lang="ko-KR" altLang="en-US" dirty="0" smtClean="0"/>
              <a:t>를 할당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접두어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(Prefix Property)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사이에 구분을 위한 </a:t>
            </a:r>
            <a:r>
              <a:rPr lang="ko-KR" altLang="en-US" dirty="0" smtClean="0"/>
              <a:t>문자나 기호를 </a:t>
            </a:r>
            <a:r>
              <a:rPr lang="ko-KR" altLang="en-US" dirty="0" smtClean="0"/>
              <a:t>넣어주지 않아도 어떤 </a:t>
            </a:r>
            <a:r>
              <a:rPr lang="en-US" altLang="ko-KR" dirty="0" smtClean="0"/>
              <a:t>bit sequence</a:t>
            </a:r>
            <a:r>
              <a:rPr lang="ko-KR" altLang="en-US" dirty="0" smtClean="0"/>
              <a:t>가 발견된다면 그것은 곧바로 해당 문자로 변환할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err="1"/>
              <a:t>접두어</a:t>
            </a:r>
            <a:r>
              <a:rPr lang="ko-KR" altLang="en-US" dirty="0"/>
              <a:t> 속성을 가진 </a:t>
            </a:r>
            <a:r>
              <a:rPr lang="en-US" altLang="ko-KR" dirty="0"/>
              <a:t>bit code</a:t>
            </a:r>
            <a:r>
              <a:rPr lang="ko-KR" altLang="en-US" dirty="0"/>
              <a:t>를 생성하는 방법</a:t>
            </a:r>
            <a:endParaRPr lang="en-US" altLang="ko-K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 binary tree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 </a:t>
            </a:r>
            <a:r>
              <a:rPr lang="ko-KR" altLang="en-US" dirty="0"/>
              <a:t>각각의 간선에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 </a:t>
            </a:r>
            <a:r>
              <a:rPr lang="ko-KR" altLang="en-US" dirty="0"/>
              <a:t>할당</a:t>
            </a:r>
            <a:endParaRPr lang="en-US" altLang="ko-K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 leaf node</a:t>
            </a:r>
            <a:r>
              <a:rPr lang="ko-KR" altLang="en-US" dirty="0"/>
              <a:t>에 문자가 존재</a:t>
            </a:r>
            <a:endParaRPr lang="en-US" altLang="ko-K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 </a:t>
            </a:r>
            <a:r>
              <a:rPr lang="ko-KR" altLang="en-US" dirty="0"/>
              <a:t>각 문자를 탐색하는 </a:t>
            </a:r>
            <a:r>
              <a:rPr lang="en-US" altLang="ko-KR" dirty="0"/>
              <a:t>bit sequence</a:t>
            </a:r>
            <a:r>
              <a:rPr lang="ko-KR" altLang="en-US" dirty="0"/>
              <a:t>가 </a:t>
            </a:r>
            <a:r>
              <a:rPr lang="en-US" altLang="ko-KR" dirty="0"/>
              <a:t>bit code</a:t>
            </a:r>
            <a:endParaRPr lang="ko-KR" alt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짧은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를 할당하기 위해서는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얕은 위치에 </a:t>
            </a:r>
            <a:r>
              <a:rPr lang="en-US" altLang="ko-KR" dirty="0" smtClean="0"/>
              <a:t>leaf node</a:t>
            </a:r>
            <a:r>
              <a:rPr lang="ko-KR" altLang="en-US" dirty="0" smtClean="0"/>
              <a:t>를 배치한다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89932"/>
            <a:ext cx="3511118" cy="102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Coding –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4</a:t>
            </a:r>
            <a:r>
              <a:rPr lang="ko-KR" altLang="en-US" dirty="0" smtClean="0"/>
              <a:t>개의 문자가 사용된다고 가정하고 다음은 각 문자의 빈도수다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A: 450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T: 90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G: 120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C: 270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생물학 유전 단원에서 본 것 </a:t>
            </a:r>
            <a:r>
              <a:rPr lang="ko-KR" altLang="en-US" sz="2000" dirty="0" err="1">
                <a:solidFill>
                  <a:srgbClr val="00B050"/>
                </a:solidFill>
              </a:rPr>
              <a:t>같ㄷ</a:t>
            </a:r>
            <a:r>
              <a:rPr lang="en-US" altLang="ko-KR" sz="2000" dirty="0">
                <a:solidFill>
                  <a:srgbClr val="00B050"/>
                </a:solidFill>
              </a:rPr>
              <a:t>…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Q: mapping</a:t>
            </a:r>
            <a:r>
              <a:rPr lang="ko-KR" altLang="en-US" dirty="0" smtClean="0"/>
              <a:t>되지 않은 문자의 초기 집합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96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 –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빈도수가 가장 적은 두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선택하여 한 </a:t>
            </a:r>
            <a:r>
              <a:rPr lang="ko-KR" altLang="en-US" dirty="0" err="1" smtClean="0"/>
              <a:t>부모노드의</a:t>
            </a:r>
            <a:r>
              <a:rPr lang="ko-KR" altLang="en-US" dirty="0" smtClean="0"/>
              <a:t> 자식으로 묶고 </a:t>
            </a:r>
            <a:r>
              <a:rPr lang="ko-KR" altLang="en-US" dirty="0" err="1" smtClean="0"/>
              <a:t>부모노드의</a:t>
            </a:r>
            <a:r>
              <a:rPr lang="ko-KR" altLang="en-US" dirty="0" smtClean="0"/>
              <a:t> 값은 두 자식의 빈도수의 합으로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부모노드를</a:t>
            </a:r>
            <a:r>
              <a:rPr lang="ko-KR" altLang="en-US" dirty="0" smtClean="0"/>
              <a:t> 집합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 적절한 위치에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1" y="3328678"/>
            <a:ext cx="8296320" cy="154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 –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</a:t>
            </a:r>
            <a:r>
              <a:rPr lang="en-US" altLang="ko-KR" dirty="0" smtClean="0"/>
              <a:t>Q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루트노드</a:t>
            </a:r>
            <a:r>
              <a:rPr lang="ko-KR" altLang="en-US" dirty="0" smtClean="0"/>
              <a:t> 하나만 남을 때까지 같은 작업을 반복한다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" y="2607753"/>
            <a:ext cx="5777515" cy="18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05" y="2534640"/>
            <a:ext cx="2246871" cy="169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0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Huffman Coding –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이렇게 만들어진 </a:t>
            </a:r>
            <a:r>
              <a:rPr lang="en-US" altLang="ko-KR" dirty="0" smtClean="0"/>
              <a:t>binary tree</a:t>
            </a:r>
            <a:r>
              <a:rPr lang="ko-KR" altLang="en-US" dirty="0" smtClean="0"/>
              <a:t>에서 각 문자의 </a:t>
            </a:r>
            <a:r>
              <a:rPr lang="en-US" altLang="ko-KR" dirty="0" smtClean="0"/>
              <a:t>bit code</a:t>
            </a:r>
            <a:r>
              <a:rPr lang="ko-KR" altLang="en-US" dirty="0" smtClean="0"/>
              <a:t>는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9702"/>
            <a:ext cx="3170460" cy="249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 –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30" y="1369219"/>
            <a:ext cx="8496944" cy="3263504"/>
          </a:xfrm>
        </p:spPr>
        <p:txBody>
          <a:bodyPr/>
          <a:lstStyle/>
          <a:p>
            <a:r>
              <a:rPr lang="en-US" altLang="ko-KR" dirty="0" smtClean="0"/>
              <a:t>ASCII size</a:t>
            </a:r>
          </a:p>
          <a:p>
            <a:pPr marL="0" indent="0">
              <a:buNone/>
            </a:pPr>
            <a:r>
              <a:rPr lang="en-US" altLang="ko-KR" dirty="0" smtClean="0"/>
              <a:t>  ( 450 + 90 + 120 + 270 ) * 8 = 7440 bits</a:t>
            </a:r>
            <a:endParaRPr lang="en-US" altLang="ko-KR" dirty="0"/>
          </a:p>
          <a:p>
            <a:r>
              <a:rPr lang="en-US" altLang="ko-KR" dirty="0" smtClean="0"/>
              <a:t>Huffman Coding size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450 * 1 + 90 * 3 + 120 * 3 + 270 * 2 = 1620 bits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압축률 </a:t>
            </a:r>
            <a:r>
              <a:rPr lang="en-US" altLang="ko-KR" dirty="0" smtClean="0"/>
              <a:t>= 1620/7440 = 0.218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5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 –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압축할 </a:t>
            </a:r>
            <a:r>
              <a:rPr lang="en-US" altLang="ko-KR" dirty="0" smtClean="0"/>
              <a:t>text: G T </a:t>
            </a:r>
            <a:r>
              <a:rPr lang="en-US" altLang="ko-KR" dirty="0" err="1" smtClean="0"/>
              <a:t>T</a:t>
            </a:r>
            <a:r>
              <a:rPr lang="en-US" altLang="ko-KR" dirty="0" smtClean="0"/>
              <a:t> A C G A G A T</a:t>
            </a:r>
          </a:p>
          <a:p>
            <a:r>
              <a:rPr lang="en-US" altLang="ko-KR" dirty="0"/>
              <a:t>encoding: </a:t>
            </a:r>
            <a:r>
              <a:rPr lang="en-US" altLang="ko-KR" dirty="0" smtClean="0"/>
              <a:t>10110010001110101010100</a:t>
            </a:r>
          </a:p>
          <a:p>
            <a:endParaRPr lang="en-US" altLang="ko-KR" dirty="0"/>
          </a:p>
          <a:p>
            <a:r>
              <a:rPr lang="en-US" altLang="ko-KR" dirty="0"/>
              <a:t>decoding: </a:t>
            </a:r>
            <a:r>
              <a:rPr lang="en-US" altLang="ko-KR" dirty="0" smtClean="0"/>
              <a:t>101/100/100/0/11/101/0/101/0/100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G    T    </a:t>
            </a:r>
            <a:r>
              <a:rPr lang="en-US" altLang="ko-KR" dirty="0" err="1" smtClean="0"/>
              <a:t>T</a:t>
            </a:r>
            <a:r>
              <a:rPr lang="en-US" altLang="ko-KR" dirty="0" smtClean="0"/>
              <a:t>  A  C   G  A   G  A  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6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Coin Change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가장 적은 수의 동전을 사용하여 거스름돈을 주는 방법 찾기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Greedy Algorithm</a:t>
            </a:r>
            <a:endParaRPr lang="en-US" altLang="ko-K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 smtClean="0"/>
              <a:t>  가장 큰 동전부터 선택한다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 </a:t>
            </a:r>
            <a:r>
              <a:rPr lang="ko-KR" altLang="en-US" dirty="0" smtClean="0"/>
              <a:t>해당 동전을 더 이상 선택할 수 없게 되면 다음 단위의 동전을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0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69218"/>
            <a:ext cx="8640960" cy="37742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Input: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문자들의 빈도수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Output: Huffman tree</a:t>
            </a:r>
          </a:p>
          <a:p>
            <a:pPr marL="0" indent="0">
              <a:buNone/>
            </a:pPr>
            <a:r>
              <a:rPr lang="ko-KR" altLang="en-US" dirty="0" smtClean="0"/>
              <a:t>각 문자에 대하여 그것의 빈도수를 표현하는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Q = a Priority Queue</a:t>
            </a:r>
          </a:p>
          <a:p>
            <a:pPr marL="0" indent="0">
              <a:buNone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Q</a:t>
            </a:r>
            <a:r>
              <a:rPr lang="ko-KR" altLang="en-US" dirty="0" smtClean="0"/>
              <a:t>에 넣는다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while ( | Q | &gt;= 2 )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Q</a:t>
            </a:r>
            <a:r>
              <a:rPr lang="ko-KR" altLang="en-US" dirty="0" smtClean="0"/>
              <a:t>에서 빈도수가 가장 작은 두 </a:t>
            </a:r>
            <a:r>
              <a:rPr lang="en-US" altLang="ko-KR" dirty="0" smtClean="0"/>
              <a:t>node A, B</a:t>
            </a:r>
            <a:r>
              <a:rPr lang="ko-KR" altLang="en-US" dirty="0" smtClean="0"/>
              <a:t>를 꺼낸다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새 </a:t>
            </a:r>
            <a:r>
              <a:rPr lang="en-US" altLang="ko-KR" dirty="0" smtClean="0"/>
              <a:t>node N</a:t>
            </a:r>
            <a:r>
              <a:rPr lang="ko-KR" altLang="en-US" dirty="0" smtClean="0"/>
              <a:t>을 만들어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를 각각 좌우 자식으로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빈도수 </a:t>
            </a:r>
            <a:r>
              <a:rPr lang="en-US" altLang="ko-KR" dirty="0" smtClean="0"/>
              <a:t>= 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빈도수 </a:t>
            </a:r>
            <a:r>
              <a:rPr lang="en-US" altLang="ko-KR" dirty="0" smtClean="0"/>
              <a:t>+ B</a:t>
            </a:r>
            <a:r>
              <a:rPr lang="ko-KR" altLang="en-US" dirty="0" smtClean="0"/>
              <a:t>의 빈도수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 적절한 위치에 삽</a:t>
            </a:r>
            <a:r>
              <a:rPr lang="ko-KR" altLang="en-US" dirty="0"/>
              <a:t>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return 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5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8844"/>
            <a:ext cx="7632848" cy="10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8" y="2139702"/>
            <a:ext cx="7906218" cy="288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9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greedy algorithm</a:t>
            </a:r>
            <a:r>
              <a:rPr lang="ko-KR" altLang="en-US" dirty="0" smtClean="0"/>
              <a:t>은 각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에서 그 순간의 최선의 선택을 하는 방식이다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쉬운 방법으로 좋은 근사값을 얻을 수 있지만 정답을 찾지 못하는 경우도 있을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정확한 해결책은 하위 문제의 정확한 해결책으로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0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Coin Change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5787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Input: </a:t>
            </a:r>
            <a:r>
              <a:rPr lang="ko-KR" altLang="en-US" dirty="0" smtClean="0"/>
              <a:t>거스름돈의 총 금액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Output: </a:t>
            </a:r>
            <a:r>
              <a:rPr lang="ko-KR" altLang="en-US" dirty="0" smtClean="0"/>
              <a:t>거스름돈으로 주는 동전의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change=w, n500=n100=n50=n10=0</a:t>
            </a:r>
          </a:p>
          <a:p>
            <a:pPr marL="0" indent="0">
              <a:buNone/>
            </a:pPr>
            <a:r>
              <a:rPr lang="en-US" altLang="ko-KR" dirty="0" smtClean="0"/>
              <a:t>while ( change &gt;= 500 )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change -= 500, n500++</a:t>
            </a:r>
          </a:p>
          <a:p>
            <a:pPr marL="0" indent="0">
              <a:buNone/>
            </a:pPr>
            <a:r>
              <a:rPr lang="en-US" altLang="ko-KR" dirty="0" smtClean="0"/>
              <a:t>while ( change &gt;= 100 )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change -= 100, n100++</a:t>
            </a:r>
          </a:p>
          <a:p>
            <a:pPr marL="0" indent="0">
              <a:buNone/>
            </a:pPr>
            <a:r>
              <a:rPr lang="en-US" altLang="ko-KR" dirty="0" smtClean="0"/>
              <a:t>while ( change &gt;= 50 )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change -= 50, n50++</a:t>
            </a:r>
          </a:p>
          <a:p>
            <a:pPr marL="0" indent="0">
              <a:buNone/>
            </a:pPr>
            <a:r>
              <a:rPr lang="en-US" altLang="ko-KR" dirty="0" smtClean="0"/>
              <a:t>while ( change &gt;= 10 )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change -= 10, n10++</a:t>
            </a:r>
          </a:p>
          <a:p>
            <a:pPr marL="0" indent="0">
              <a:buNone/>
            </a:pPr>
            <a:r>
              <a:rPr lang="en-US" altLang="ko-KR" dirty="0" smtClean="0"/>
              <a:t>return ( n500 + n100 + n50 + n10 )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Coin Change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73" y="1370013"/>
            <a:ext cx="4833054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8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Coin Change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Greedy Algorithm</a:t>
            </a:r>
            <a:r>
              <a:rPr lang="ko-KR" altLang="en-US" dirty="0" smtClean="0"/>
              <a:t>이 최선의 답을 찾는데 실패하는 경우</a:t>
            </a:r>
            <a:r>
              <a:rPr lang="en-US" altLang="ko-KR" dirty="0" smtClean="0"/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// </a:t>
            </a:r>
            <a:r>
              <a:rPr lang="ko-KR" altLang="en-US" sz="2000" dirty="0" smtClean="0">
                <a:solidFill>
                  <a:srgbClr val="00B050"/>
                </a:solidFill>
              </a:rPr>
              <a:t>가상의 </a:t>
            </a:r>
            <a:r>
              <a:rPr lang="en-US" altLang="ko-KR" sz="2000" dirty="0" smtClean="0">
                <a:solidFill>
                  <a:srgbClr val="00B050"/>
                </a:solidFill>
              </a:rPr>
              <a:t>160</a:t>
            </a:r>
            <a:r>
              <a:rPr lang="ko-KR" altLang="en-US" sz="2000" dirty="0" smtClean="0">
                <a:solidFill>
                  <a:srgbClr val="00B050"/>
                </a:solidFill>
              </a:rPr>
              <a:t>원 동전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03" y="2392007"/>
            <a:ext cx="5988794" cy="205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54" y="4048786"/>
            <a:ext cx="3409251" cy="109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6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Coin Change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greedy algorithm</a:t>
            </a:r>
            <a:r>
              <a:rPr lang="ko-KR" altLang="en-US" dirty="0" smtClean="0"/>
              <a:t>이 최선의 답을 찾는데 실패하는 이유</a:t>
            </a:r>
            <a:r>
              <a:rPr lang="en-US" altLang="ko-KR" dirty="0" smtClean="0"/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 smtClean="0"/>
              <a:t>  현 상태에서 가장 큰 값</a:t>
            </a:r>
            <a:r>
              <a:rPr lang="en-US" altLang="ko-KR" dirty="0" smtClean="0"/>
              <a:t>(160)</a:t>
            </a:r>
            <a:r>
              <a:rPr lang="ko-KR" altLang="en-US" dirty="0" smtClean="0"/>
              <a:t>을 선택하는 것이 다른 값</a:t>
            </a:r>
            <a:r>
              <a:rPr lang="en-US" altLang="ko-KR" dirty="0" smtClean="0"/>
              <a:t>(100)</a:t>
            </a:r>
            <a:r>
              <a:rPr lang="ko-KR" altLang="en-US" dirty="0" smtClean="0"/>
              <a:t>의 개수에 영향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선택은 이후 선택의 </a:t>
            </a:r>
            <a:r>
              <a:rPr lang="en-US" altLang="ko-KR" dirty="0" smtClean="0"/>
              <a:t>quality</a:t>
            </a:r>
            <a:r>
              <a:rPr lang="ko-KR" altLang="en-US" dirty="0" smtClean="0"/>
              <a:t>에 영향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선택한 </a:t>
            </a:r>
            <a:r>
              <a:rPr lang="en-US" altLang="ko-KR" dirty="0" smtClean="0"/>
              <a:t>unit</a:t>
            </a:r>
            <a:r>
              <a:rPr lang="ko-KR" altLang="en-US" dirty="0" smtClean="0"/>
              <a:t>은 최종 해의 </a:t>
            </a:r>
            <a:r>
              <a:rPr lang="en-US" altLang="ko-KR" dirty="0" smtClean="0"/>
              <a:t>quality</a:t>
            </a:r>
            <a:r>
              <a:rPr lang="ko-KR" altLang="en-US" dirty="0" smtClean="0"/>
              <a:t>와 관련하여 미결정 </a:t>
            </a:r>
            <a:r>
              <a:rPr lang="en-US" altLang="ko-KR" dirty="0" smtClean="0"/>
              <a:t>unit</a:t>
            </a:r>
            <a:r>
              <a:rPr lang="ko-KR" altLang="en-US" dirty="0" smtClean="0"/>
              <a:t>에 종속적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4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Coin Change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greedy algorithm</a:t>
            </a:r>
            <a:r>
              <a:rPr lang="ko-KR" altLang="en-US" dirty="0" smtClean="0"/>
              <a:t>을 정확하게 만들려면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  두 가지 결정이 종속적이면 그 조합을 평가한 후 선택한다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Spanning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22"/>
            <a:ext cx="7886700" cy="377428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8</a:t>
            </a:r>
            <a:r>
              <a:rPr lang="ko-KR" altLang="en-US" sz="2000" dirty="0" err="1">
                <a:solidFill>
                  <a:srgbClr val="00B050"/>
                </a:solidFill>
              </a:rPr>
              <a:t>차시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Graph</a:t>
            </a:r>
            <a:r>
              <a:rPr lang="ko-KR" altLang="en-US" sz="2000" dirty="0">
                <a:solidFill>
                  <a:srgbClr val="00B050"/>
                </a:solidFill>
              </a:rPr>
              <a:t>에서 배웠던 그것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cycle</a:t>
            </a:r>
            <a:r>
              <a:rPr lang="ko-KR" altLang="en-US" dirty="0" smtClean="0"/>
              <a:t>이 생기지 않도록 하여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최소가 되도록 모든 정점을 연결한다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 smtClean="0"/>
              <a:t>Kruskal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가중치 오름차순으로 정렬된 간선을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사이클을 형성하는 간선은 패스해가며 연결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Prim: </a:t>
            </a:r>
            <a:r>
              <a:rPr lang="ko-KR" altLang="en-US" dirty="0" smtClean="0"/>
              <a:t>시작 정점에서부터 시작하여 인접 정점 중 간선의 가중치가 가장 낮은 것부터 연결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1" y="2283718"/>
            <a:ext cx="8496944" cy="9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824" y="3147814"/>
            <a:ext cx="797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가중치 그래프           최소 신장 트리           신장 트리         부분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1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1482</Words>
  <Application>Microsoft Office PowerPoint</Application>
  <PresentationFormat>화면 슬라이드 쇼(16:9)</PresentationFormat>
  <Paragraphs>213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1_Office 테마</vt:lpstr>
      <vt:lpstr>Office 테마</vt:lpstr>
      <vt:lpstr>KCA2019 ☆여름방학특강☆</vt:lpstr>
      <vt:lpstr>Greedy Algorithm</vt:lpstr>
      <vt:lpstr>Coin Change</vt:lpstr>
      <vt:lpstr>Coin Change</vt:lpstr>
      <vt:lpstr>Coin Change</vt:lpstr>
      <vt:lpstr>Coin Change</vt:lpstr>
      <vt:lpstr>Coin Change</vt:lpstr>
      <vt:lpstr>Coin Change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부분 배낭 문제</vt:lpstr>
      <vt:lpstr>부분 배낭 문제</vt:lpstr>
      <vt:lpstr>부분 배낭 문제</vt:lpstr>
      <vt:lpstr>부분 배낭 문제</vt:lpstr>
      <vt:lpstr>부분 배낭 문제</vt:lpstr>
      <vt:lpstr>Huffman Coding</vt:lpstr>
      <vt:lpstr>Huffman Coding</vt:lpstr>
      <vt:lpstr>Huffman Coding</vt:lpstr>
      <vt:lpstr>Huffman Coding – 예시</vt:lpstr>
      <vt:lpstr>Huffman Coding – 예시</vt:lpstr>
      <vt:lpstr>Huffman Coding – 예시</vt:lpstr>
      <vt:lpstr>Huffman Coding – 예시</vt:lpstr>
      <vt:lpstr>Huffman Coding – 예시</vt:lpstr>
      <vt:lpstr>Huffman Coding – 예시</vt:lpstr>
      <vt:lpstr>Huffman Coding</vt:lpstr>
      <vt:lpstr>Huffman Coding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Peter J</dc:creator>
  <cp:lastModifiedBy>Peter J</cp:lastModifiedBy>
  <cp:revision>41</cp:revision>
  <dcterms:created xsi:type="dcterms:W3CDTF">2019-07-11T21:53:03Z</dcterms:created>
  <dcterms:modified xsi:type="dcterms:W3CDTF">2019-07-26T23:51:52Z</dcterms:modified>
</cp:coreProperties>
</file>