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86" r:id="rId4"/>
    <p:sldId id="257" r:id="rId5"/>
    <p:sldId id="258" r:id="rId6"/>
    <p:sldId id="299" r:id="rId7"/>
    <p:sldId id="259" r:id="rId8"/>
    <p:sldId id="260" r:id="rId9"/>
    <p:sldId id="263" r:id="rId10"/>
    <p:sldId id="261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6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7" r:id="rId33"/>
    <p:sldId id="284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7" r:id="rId42"/>
    <p:sldId id="295" r:id="rId43"/>
    <p:sldId id="296" r:id="rId44"/>
    <p:sldId id="298" r:id="rId45"/>
    <p:sldId id="300" r:id="rId46"/>
    <p:sldId id="301" r:id="rId47"/>
  </p:sldIdLst>
  <p:sldSz cx="9144000" cy="5143500" type="screen16x9"/>
  <p:notesSz cx="6858000" cy="9144000"/>
  <p:defaultTextStyle>
    <a:defPPr>
      <a:defRPr lang="ko-KR"/>
    </a:defPPr>
    <a:lvl1pPr marL="0" algn="l" defTabSz="91433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6" algn="l" defTabSz="91433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3" algn="l" defTabSz="91433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29" algn="l" defTabSz="91433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95" algn="l" defTabSz="91433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26" algn="l" defTabSz="91433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ynaimicProgramming" id="{2486B91F-FE94-47D9-9268-2DC5C83A9542}">
          <p14:sldIdLst>
            <p14:sldId id="286"/>
            <p14:sldId id="257"/>
            <p14:sldId id="258"/>
            <p14:sldId id="299"/>
          </p14:sldIdLst>
        </p14:section>
        <p14:section name="ShortestPath" id="{35FF8197-3F8A-40F0-9AFA-4343DDB7CCAE}">
          <p14:sldIdLst>
            <p14:sldId id="259"/>
            <p14:sldId id="260"/>
            <p14:sldId id="263"/>
            <p14:sldId id="261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62"/>
            <p14:sldId id="273"/>
            <p14:sldId id="274"/>
            <p14:sldId id="275"/>
          </p14:sldIdLst>
        </p14:section>
        <p14:section name="EditDistance" id="{C9941C50-D0CC-456C-837D-2E575A21CA11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7"/>
            <p14:sldId id="284"/>
            <p14:sldId id="288"/>
          </p14:sldIdLst>
        </p14:section>
        <p14:section name="Knapsack Problem" id="{704F5D0B-B61C-4215-AEAA-D84444E0DFE9}">
          <p14:sldIdLst>
            <p14:sldId id="289"/>
            <p14:sldId id="290"/>
            <p14:sldId id="291"/>
            <p14:sldId id="292"/>
            <p14:sldId id="293"/>
            <p14:sldId id="294"/>
            <p14:sldId id="297"/>
            <p14:sldId id="295"/>
            <p14:sldId id="296"/>
            <p14:sldId id="298"/>
          </p14:sldIdLst>
        </p14:section>
        <p14:section name="Summary" id="{8354BAA8-9DA2-4C73-B1CD-D6F05DB7A536}">
          <p14:sldIdLst>
            <p14:sldId id="300"/>
            <p14:sldId id="30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39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7426423-E52C-4331-ABD8-3A0198C5C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11FD7F72-0F30-4982-8395-DED7CEC5B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66" indent="0" algn="ctr">
              <a:buNone/>
              <a:defRPr sz="2000"/>
            </a:lvl2pPr>
            <a:lvl3pPr marL="914333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29" indent="0" algn="ctr">
              <a:buNone/>
              <a:defRPr sz="1600"/>
            </a:lvl6pPr>
            <a:lvl7pPr marL="2742995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6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88CF5CD-791B-493A-820F-BF7D79296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B5B7-68AA-4B86-8B29-56C13B5AEA6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42B3C22-07DC-46E7-8BA1-491AFB7B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C9382FC-C312-48F9-B5CB-E9242235B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9C89-C010-4B86-A59C-2883ACF308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009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CA4BFFB-E87C-4522-8331-33038066A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5E21CCB-67F3-40C6-9A1F-F5EE16453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24FBB1A-310B-4349-BD20-4E0CE129E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B5B7-68AA-4B86-8B29-56C13B5AEA6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70A4DF1-E757-4EA8-BFA1-AA7EA0C44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B2AF899-FB53-4909-BA37-954965DD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9C89-C010-4B86-A59C-2883ACF308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515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370477A-2C58-4B55-8C22-26005BD6B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8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B18CEBD-0A08-4D93-9B5A-60CA00C60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6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B1E4F4E-C146-40F5-A08D-8F3290EA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B5B7-68AA-4B86-8B29-56C13B5AEA6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B45E92A-3540-4960-AB66-8158E6919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F1B5DD6-9B7D-406D-BB16-E28211C1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9C89-C010-4B86-A59C-2883ACF308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884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E25F41-105A-4A60-86B3-E0CAD5B25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71F4440-698F-4F5E-94C9-3881B7817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4BF9BCAD-8426-4E43-BCCC-5ABBBB1E7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2436CDDD-D616-4BC5-8DAA-68B7CCAE0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B5B7-68AA-4B86-8B29-56C13B5AEA6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F6BAFA4D-7727-4ADA-B9E8-AF04D77B3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5C73020-A08C-470C-851E-931E5544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9C89-C010-4B86-A59C-2883ACF308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7324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E1826E-3F87-4A05-941F-5494A954E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81331FF3-3FA3-4DAF-B28B-FB97DBC87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3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6011D71-E44E-40A6-A004-A65F8E851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AB246C4E-5A3F-4E06-A4D3-A4ECDFB42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3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F4D36750-444A-4A04-B97C-442AAC59D2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2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510B55BB-365E-4CAB-827F-E2F6DD016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B5B7-68AA-4B86-8B29-56C13B5AEA6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A92FB734-585F-414D-96E5-258E2DF1F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22D94A75-3DC5-4C6F-9420-41A8F3C1C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9C89-C010-4B86-A59C-2883ACF308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123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52E4A65-19F8-4333-A5CC-FE4B66C1C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BC0CD2D5-EA6A-4995-BA1D-3E23BA10B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B5B7-68AA-4B86-8B29-56C13B5AEA6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9BFDCD9-1631-474E-92C2-AFBFA1A54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EFE29C7-1FE5-4180-B340-990054E99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9C89-C010-4B86-A59C-2883ACF308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5433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B6299FD6-0009-4967-8502-756401F3C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B5B7-68AA-4B86-8B29-56C13B5AEA6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82D8850A-769D-4784-B406-D139A7A8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2D08422F-004E-4C90-9970-AA4461D9C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9C89-C010-4B86-A59C-2883ACF308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5471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94EE3DE-C7D9-40A3-B7C8-435DC1958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C734DB1-3B1E-45DD-BDB7-70DED39B3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3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E40CD6F8-7DCE-4773-98C0-C9A586D7A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166" indent="0">
              <a:buNone/>
              <a:defRPr sz="1400"/>
            </a:lvl2pPr>
            <a:lvl3pPr marL="914333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29" indent="0">
              <a:buNone/>
              <a:defRPr sz="1000"/>
            </a:lvl6pPr>
            <a:lvl7pPr marL="2742995" indent="0">
              <a:buNone/>
              <a:defRPr sz="1000"/>
            </a:lvl7pPr>
            <a:lvl8pPr marL="3200160" indent="0">
              <a:buNone/>
              <a:defRPr sz="1000"/>
            </a:lvl8pPr>
            <a:lvl9pPr marL="3657326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6CC93CF-113A-410F-9D72-DF70ABB00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B5B7-68AA-4B86-8B29-56C13B5AEA6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894B662B-AE92-405B-ABD3-1BC601098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8A4A2CF-7252-4685-AFE4-AAC768E2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9C89-C010-4B86-A59C-2883ACF308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9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F64AF8C-5B1C-46C8-96E1-E5A75CE54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378387A6-B873-4992-9782-5E6C7417C4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3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3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9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7568D3E-EF77-4435-BC46-00F5C94BE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166" indent="0">
              <a:buNone/>
              <a:defRPr sz="1400"/>
            </a:lvl2pPr>
            <a:lvl3pPr marL="914333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29" indent="0">
              <a:buNone/>
              <a:defRPr sz="1000"/>
            </a:lvl6pPr>
            <a:lvl7pPr marL="2742995" indent="0">
              <a:buNone/>
              <a:defRPr sz="1000"/>
            </a:lvl7pPr>
            <a:lvl8pPr marL="3200160" indent="0">
              <a:buNone/>
              <a:defRPr sz="1000"/>
            </a:lvl8pPr>
            <a:lvl9pPr marL="3657326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42B879B3-4D54-4056-ABAA-392D364DB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B5B7-68AA-4B86-8B29-56C13B5AEA6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EE8D5482-9CF7-4105-A1F5-070B9D4EC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0B89E55-8A2E-46D9-A6CA-4ED39B28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9C89-C010-4B86-A59C-2883ACF308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8452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92C671-C630-4FB1-954F-74718FB0A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637AC09-899B-42A8-9C07-2A707AE56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79C28C4-14E9-48F4-A71A-AA4238834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B5B7-68AA-4B86-8B29-56C13B5AEA6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1AA01F2-BB7B-4A35-8F0A-79E42C543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7E20F0A-B33C-452E-BC27-6EEFD65D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9C89-C010-4B86-A59C-2883ACF308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3782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8D0CD22B-682B-4605-B296-86D051DBFF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273847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E9D4640-0127-49B3-8774-C156CE55D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273847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F588479-8B13-4E2D-A8CA-772340F52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B5B7-68AA-4B86-8B29-56C13B5AEA6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5CCD473-347C-45EF-9741-C0190ED08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818300D-E44D-4AAD-80E3-D5E9A8B01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9C89-C010-4B86-A59C-2883ACF308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4358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7426423-E52C-4331-ABD8-3A0198C5C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11FD7F72-0F30-4982-8395-DED7CEC5B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88CF5CD-791B-493A-820F-BF7D79296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B5B7-68AA-4B86-8B29-56C13B5AEA6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42B3C22-07DC-46E7-8BA1-491AFB7B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C9382FC-C312-48F9-B5CB-E9242235B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9C89-C010-4B86-A59C-2883ACF308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5006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CA4BFFB-E87C-4522-8331-33038066A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5E21CCB-67F3-40C6-9A1F-F5EE16453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24FBB1A-310B-4349-BD20-4E0CE129E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B5B7-68AA-4B86-8B29-56C13B5AEA6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70A4DF1-E757-4EA8-BFA1-AA7EA0C44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B2AF899-FB53-4909-BA37-954965DD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9C89-C010-4B86-A59C-2883ACF308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645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370477A-2C58-4B55-8C22-26005BD6B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B18CEBD-0A08-4D93-9B5A-60CA00C60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B1E4F4E-C146-40F5-A08D-8F3290EA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B5B7-68AA-4B86-8B29-56C13B5AEA6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B45E92A-3540-4960-AB66-8158E6919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F1B5DD6-9B7D-406D-BB16-E28211C1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9C89-C010-4B86-A59C-2883ACF308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9636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E25F41-105A-4A60-86B3-E0CAD5B25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71F4440-698F-4F5E-94C9-3881B7817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4BF9BCAD-8426-4E43-BCCC-5ABBBB1E7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2436CDDD-D616-4BC5-8DAA-68B7CCAE0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B5B7-68AA-4B86-8B29-56C13B5AEA6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F6BAFA4D-7727-4ADA-B9E8-AF04D77B3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5C73020-A08C-470C-851E-931E5544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9C89-C010-4B86-A59C-2883ACF308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0247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E1826E-3F87-4A05-941F-5494A954E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81331FF3-3FA3-4DAF-B28B-FB97DBC87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6011D71-E44E-40A6-A004-A65F8E851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AB246C4E-5A3F-4E06-A4D3-A4ECDFB42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F4D36750-444A-4A04-B97C-442AAC59D2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510B55BB-365E-4CAB-827F-E2F6DD016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B5B7-68AA-4B86-8B29-56C13B5AEA6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A92FB734-585F-414D-96E5-258E2DF1F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22D94A75-3DC5-4C6F-9420-41A8F3C1C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9C89-C010-4B86-A59C-2883ACF308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8297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52E4A65-19F8-4333-A5CC-FE4B66C1C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BC0CD2D5-EA6A-4995-BA1D-3E23BA10B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B5B7-68AA-4B86-8B29-56C13B5AEA6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9BFDCD9-1631-474E-92C2-AFBFA1A54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EFE29C7-1FE5-4180-B340-990054E99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9C89-C010-4B86-A59C-2883ACF308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181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B6299FD6-0009-4967-8502-756401F3C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B5B7-68AA-4B86-8B29-56C13B5AEA6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82D8850A-769D-4784-B406-D139A7A8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2D08422F-004E-4C90-9970-AA4461D9C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9C89-C010-4B86-A59C-2883ACF308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76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94EE3DE-C7D9-40A3-B7C8-435DC1958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C734DB1-3B1E-45DD-BDB7-70DED39B3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E40CD6F8-7DCE-4773-98C0-C9A586D7A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6CC93CF-113A-410F-9D72-DF70ABB00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B5B7-68AA-4B86-8B29-56C13B5AEA6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894B662B-AE92-405B-ABD3-1BC601098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8A4A2CF-7252-4685-AFE4-AAC768E2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9C89-C010-4B86-A59C-2883ACF308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606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F64AF8C-5B1C-46C8-96E1-E5A75CE54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378387A6-B873-4992-9782-5E6C7417C4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7568D3E-EF77-4435-BC46-00F5C94BE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42B879B3-4D54-4056-ABAA-392D364DB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B5B7-68AA-4B86-8B29-56C13B5AEA6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EE8D5482-9CF7-4105-A1F5-070B9D4EC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0B89E55-8A2E-46D9-A6CA-4ED39B28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9C89-C010-4B86-A59C-2883ACF308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9780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92C671-C630-4FB1-954F-74718FB0A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637AC09-899B-42A8-9C07-2A707AE56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79C28C4-14E9-48F4-A71A-AA4238834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B5B7-68AA-4B86-8B29-56C13B5AEA6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1AA01F2-BB7B-4A35-8F0A-79E42C543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7E20F0A-B33C-452E-BC27-6EEFD65D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9C89-C010-4B86-A59C-2883ACF308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1664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8D0CD22B-682B-4605-B296-86D051DBFF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E9D4640-0127-49B3-8774-C156CE55D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F588479-8B13-4E2D-A8CA-772340F52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B5B7-68AA-4B86-8B29-56C13B5AEA6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5CCD473-347C-45EF-9741-C0190ED08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818300D-E44D-4AAD-80E3-D5E9A8B01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9C89-C010-4B86-A59C-2883ACF308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220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2019-07-30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3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3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2019-07-30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2019-07-30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2019-07-30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3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2019-07-30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3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9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3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2019-07-30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34" tIns="45717" rIns="91434" bIns="45717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34" tIns="45717" rIns="91434" bIns="45717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2019-07-30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33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5" indent="-342875" algn="l" defTabSz="914333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95" indent="-285729" algn="l" defTabSz="914333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5" indent="-228582" algn="l" defTabSz="914333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2" algn="l" defTabSz="914333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6" indent="-228582" algn="l" defTabSz="914333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1" indent="-228582" algn="l" defTabSz="91433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2" algn="l" defTabSz="91433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2" algn="l" defTabSz="91433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2" algn="l" defTabSz="91433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3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0E64E8C8-2709-4A85-930D-CEC2BD0CB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34" tIns="45717" rIns="91434" bIns="45717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061562F-0E57-4762-AE80-9AD444D57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34" tIns="45717" rIns="91434" bIns="45717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24D6EDB-979D-4423-B351-378063A75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7B5B7-68AA-4B86-8B29-56C13B5AEA6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C14E865-7211-4952-9A3C-EB96E0F0B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3207D28-5314-4D40-80E1-2D87694FCC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99C89-C010-4B86-A59C-2883ACF308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794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33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2" indent="-228582" algn="l" defTabSz="914333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49" indent="-228582" algn="l" defTabSz="91433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5" indent="-228582" algn="l" defTabSz="91433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2" algn="l" defTabSz="91433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6" indent="-228582" algn="l" defTabSz="91433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1" indent="-228582" algn="l" defTabSz="91433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2" algn="l" defTabSz="91433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2" algn="l" defTabSz="91433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2" algn="l" defTabSz="91433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3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0E64E8C8-2709-4A85-930D-CEC2BD0CB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061562F-0E57-4762-AE80-9AD444D57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24D6EDB-979D-4423-B351-378063A75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D487B5B7-68AA-4B86-8B29-56C13B5AEA6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2019-07-30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C14E865-7211-4952-9A3C-EB96E0F0B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3207D28-5314-4D40-80E1-2D87694FCC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11D99C89-C010-4B86-A59C-2883ACF3082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02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2163" TargetMode="External"/><Relationship Id="rId2" Type="http://schemas.openxmlformats.org/officeDocument/2006/relationships/hyperlink" Target="https://www.acmicpc.net/problem/1932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acmicpc.net/problem/11048" TargetMode="External"/><Relationship Id="rId4" Type="http://schemas.openxmlformats.org/officeDocument/2006/relationships/hyperlink" Target="https://www.acmicpc.net/problem/9507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KCA2019</a:t>
            </a:r>
            <a:br>
              <a:rPr lang="ko-KR" altLang="en-US" dirty="0">
                <a:ea typeface="맑은 고딕"/>
              </a:rPr>
            </a:br>
            <a:r>
              <a:rPr lang="ko-KR" altLang="en-US" dirty="0">
                <a:ea typeface="맑은 고딕"/>
              </a:rPr>
              <a:t>☆</a:t>
            </a:r>
            <a:r>
              <a:rPr lang="ko-KR" altLang="en-US" dirty="0" err="1">
                <a:ea typeface="맑은 고딕"/>
              </a:rPr>
              <a:t>여름방학특강</a:t>
            </a:r>
            <a:r>
              <a:rPr lang="ko-KR" altLang="en-US" dirty="0">
                <a:ea typeface="맑은 고딕"/>
              </a:rPr>
              <a:t>☆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68579" tIns="34289" rIns="68579" bIns="34289" rtlCol="0" anchor="t">
            <a:normAutofit/>
          </a:bodyPr>
          <a:lstStyle/>
          <a:p>
            <a:r>
              <a:rPr lang="en-US" altLang="ko-KR" dirty="0"/>
              <a:t>11</a:t>
            </a:r>
            <a:r>
              <a:rPr lang="ko-KR" altLang="en-US" dirty="0" err="1"/>
              <a:t>차시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Dynamic Programming</a:t>
            </a:r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pPr algn="r"/>
            <a:r>
              <a:rPr lang="ko-KR" altLang="en-US" dirty="0">
                <a:ea typeface="맑은 고딕"/>
              </a:rPr>
              <a:t>By. Peter J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8C01251-DF2C-4797-83B3-415AA261948F}"/>
              </a:ext>
            </a:extLst>
          </p:cNvPr>
          <p:cNvSpPr txBox="1"/>
          <p:nvPr/>
        </p:nvSpPr>
        <p:spPr>
          <a:xfrm>
            <a:off x="38819" y="4815697"/>
            <a:ext cx="9109494" cy="2846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79" tIns="34289" rIns="68579" bIns="34289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85783"/>
            <a:r>
              <a:rPr lang="ko-KR" altLang="en-US" sz="1400" dirty="0">
                <a:solidFill>
                  <a:srgbClr val="00B050"/>
                </a:solidFill>
              </a:rPr>
              <a:t>// </a:t>
            </a:r>
            <a:r>
              <a:rPr lang="ko-KR" altLang="en-US" sz="1400" dirty="0" err="1">
                <a:solidFill>
                  <a:srgbClr val="00B050"/>
                </a:solidFill>
              </a:rPr>
              <a:t>건국대학교</a:t>
            </a:r>
            <a:r>
              <a:rPr lang="ko-KR" altLang="en-US" sz="1400" dirty="0">
                <a:solidFill>
                  <a:srgbClr val="00B050"/>
                </a:solidFill>
              </a:rPr>
              <a:t> </a:t>
            </a:r>
            <a:r>
              <a:rPr lang="ko-KR" altLang="en-US" sz="1400" dirty="0" err="1">
                <a:solidFill>
                  <a:srgbClr val="00B050"/>
                </a:solidFill>
              </a:rPr>
              <a:t>컴퓨터공학과</a:t>
            </a:r>
            <a:r>
              <a:rPr lang="ko-KR" altLang="en-US" sz="1400" dirty="0">
                <a:solidFill>
                  <a:srgbClr val="00B050"/>
                </a:solidFill>
              </a:rPr>
              <a:t> </a:t>
            </a:r>
            <a:r>
              <a:rPr lang="ko-KR" altLang="en-US" sz="1400" dirty="0" err="1">
                <a:solidFill>
                  <a:srgbClr val="00B050"/>
                </a:solidFill>
              </a:rPr>
              <a:t>진현욱</a:t>
            </a:r>
            <a:r>
              <a:rPr lang="ko-KR" altLang="en-US" sz="1400" dirty="0">
                <a:solidFill>
                  <a:srgbClr val="00B050"/>
                </a:solidFill>
              </a:rPr>
              <a:t> 교수님, </a:t>
            </a:r>
            <a:r>
              <a:rPr lang="ko-KR" altLang="en-US" sz="1400" dirty="0" err="1">
                <a:solidFill>
                  <a:srgbClr val="00B050"/>
                </a:solidFill>
              </a:rPr>
              <a:t>최윤정</a:t>
            </a:r>
            <a:r>
              <a:rPr lang="ko-KR" altLang="en-US" sz="1400" dirty="0">
                <a:solidFill>
                  <a:srgbClr val="00B050"/>
                </a:solidFill>
              </a:rPr>
              <a:t> 교수님, </a:t>
            </a:r>
            <a:r>
              <a:rPr lang="ko-KR" altLang="en-US" sz="1400" dirty="0" err="1">
                <a:solidFill>
                  <a:srgbClr val="00B050"/>
                </a:solidFill>
              </a:rPr>
              <a:t>김강일</a:t>
            </a:r>
            <a:r>
              <a:rPr lang="ko-KR" altLang="en-US" sz="1400" dirty="0">
                <a:solidFill>
                  <a:srgbClr val="00B050"/>
                </a:solidFill>
              </a:rPr>
              <a:t> 교수님의 </a:t>
            </a:r>
            <a:r>
              <a:rPr lang="ko-KR" altLang="en-US" sz="1400" dirty="0" err="1">
                <a:solidFill>
                  <a:srgbClr val="00B050"/>
                </a:solidFill>
              </a:rPr>
              <a:t>수업자료를</a:t>
            </a:r>
            <a:r>
              <a:rPr lang="ko-KR" altLang="en-US" sz="1400" dirty="0">
                <a:solidFill>
                  <a:srgbClr val="00B050"/>
                </a:solidFill>
              </a:rPr>
              <a:t> 참고하였음을 밝힙니다.</a:t>
            </a:r>
          </a:p>
        </p:txBody>
      </p:sp>
    </p:spTree>
    <p:extLst>
      <p:ext uri="{BB962C8B-B14F-4D97-AF65-F5344CB8AC3E}">
        <p14:creationId xmlns:p14="http://schemas.microsoft.com/office/powerpoint/2010/main" val="80054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Floyd-Warshall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dirty="0" smtClean="0"/>
              <a:t>반복의 순간에 우리는 어떤 경로를 탐색해야 하는가</a:t>
            </a:r>
            <a:endParaRPr lang="en-US" altLang="ko-KR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dirty="0" smtClean="0"/>
              <a:t>최종 결과의 정확성을 보장하기 위해 이 부분의 구상이 중요하다</a:t>
            </a:r>
            <a:endParaRPr lang="en-US" altLang="ko-KR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dirty="0" smtClean="0"/>
              <a:t>1</a:t>
            </a:r>
            <a:r>
              <a:rPr lang="ko-KR" altLang="en-US" dirty="0"/>
              <a:t> </a:t>
            </a:r>
            <a:r>
              <a:rPr lang="en-US" altLang="ko-KR" dirty="0" smtClean="0"/>
              <a:t>~ n – 2 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를 통과하여 최단 경로를 구하고 끝 지점에 도달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871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117" y="3604989"/>
            <a:ext cx="2509958" cy="1559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Floyd-Warshall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ko-KR" dirty="0" smtClean="0"/>
              <a:t>(i, 1)</a:t>
            </a:r>
            <a:r>
              <a:rPr lang="ko-KR" altLang="en-US" dirty="0" smtClean="0"/>
              <a:t>의 최단 경로를 찾으면 </a:t>
            </a:r>
            <a:r>
              <a:rPr lang="en-US" altLang="ko-KR" dirty="0" smtClean="0"/>
              <a:t>(i, j)</a:t>
            </a:r>
            <a:r>
              <a:rPr lang="ko-KR" altLang="en-US" dirty="0" smtClean="0"/>
              <a:t>의 최단 경로를 계산하는데 이 값을 활용할 수 있다</a:t>
            </a:r>
            <a:r>
              <a:rPr lang="en-US" altLang="ko-KR" dirty="0" smtClean="0"/>
              <a:t>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dirty="0" smtClean="0"/>
              <a:t>  </a:t>
            </a:r>
            <a:r>
              <a:rPr lang="en-US" altLang="ko-KR" sz="2000" dirty="0">
                <a:solidFill>
                  <a:srgbClr val="00B050"/>
                </a:solidFill>
              </a:rPr>
              <a:t>// (i, j)</a:t>
            </a:r>
            <a:r>
              <a:rPr lang="ko-KR" altLang="en-US" sz="2000" dirty="0">
                <a:solidFill>
                  <a:srgbClr val="00B050"/>
                </a:solidFill>
              </a:rPr>
              <a:t>의 최단경로 </a:t>
            </a:r>
            <a:r>
              <a:rPr lang="en-US" altLang="ko-KR" sz="2000" dirty="0">
                <a:solidFill>
                  <a:srgbClr val="00B050"/>
                </a:solidFill>
              </a:rPr>
              <a:t>= </a:t>
            </a:r>
            <a:r>
              <a:rPr lang="en-US" altLang="ko-KR" sz="2000" dirty="0" smtClean="0">
                <a:solidFill>
                  <a:srgbClr val="00B050"/>
                </a:solidFill>
              </a:rPr>
              <a:t>min</a:t>
            </a:r>
            <a:r>
              <a:rPr lang="en-US" altLang="ko-KR" sz="2000" dirty="0">
                <a:solidFill>
                  <a:srgbClr val="00B050"/>
                </a:solidFill>
              </a:rPr>
              <a:t>( s_path(i, j) + weight(1, j), weight(i, j) )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altLang="ko-KR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altLang="ko-KR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ko-KR" dirty="0" smtClean="0"/>
              <a:t>1</a:t>
            </a:r>
            <a:r>
              <a:rPr lang="ko-KR" altLang="en-US" dirty="0" smtClean="0"/>
              <a:t>개 이상의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를 거치는 모든 경로를 확인해야 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606600"/>
            <a:ext cx="184785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561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2351741"/>
            <a:ext cx="7200802" cy="2337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Floyd-Warshall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초기값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직접적으로 연결된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들의 거리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// Step0: 0</a:t>
            </a:r>
            <a:r>
              <a:rPr lang="ko-KR" altLang="en-US" sz="2000" dirty="0">
                <a:solidFill>
                  <a:srgbClr val="00B050"/>
                </a:solidFill>
              </a:rPr>
              <a:t>개의 </a:t>
            </a:r>
            <a:r>
              <a:rPr lang="en-US" altLang="ko-KR" sz="2000" dirty="0">
                <a:solidFill>
                  <a:srgbClr val="00B050"/>
                </a:solidFill>
              </a:rPr>
              <a:t>node</a:t>
            </a:r>
            <a:r>
              <a:rPr lang="ko-KR" altLang="en-US" sz="2000" dirty="0">
                <a:solidFill>
                  <a:srgbClr val="00B050"/>
                </a:solidFill>
              </a:rPr>
              <a:t>를 거쳐 도달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37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Floyd-Warshall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77428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dirty="0"/>
              <a:t>k != i &amp;&amp; k != j</a:t>
            </a:r>
            <a:r>
              <a:rPr lang="ko-KR" altLang="en-US" dirty="0"/>
              <a:t>인 모든 </a:t>
            </a:r>
            <a:r>
              <a:rPr lang="en-US" altLang="ko-KR" dirty="0" smtClean="0"/>
              <a:t>k</a:t>
            </a:r>
            <a:r>
              <a:rPr lang="ko-KR" altLang="en-US" dirty="0" smtClean="0"/>
              <a:t>에 대하여                </a:t>
            </a:r>
            <a:r>
              <a:rPr lang="en-US" altLang="ko-KR" dirty="0" smtClean="0"/>
              <a:t>D[i, j] = min( D[i, j], D[i, k] + D[k, j] 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// k</a:t>
            </a:r>
            <a:r>
              <a:rPr lang="ko-KR" altLang="en-US" sz="2000" dirty="0">
                <a:solidFill>
                  <a:srgbClr val="00B050"/>
                </a:solidFill>
              </a:rPr>
              <a:t>의 순서는 상관 없다</a:t>
            </a:r>
            <a:r>
              <a:rPr lang="en-US" altLang="ko-KR" sz="2000" dirty="0">
                <a:solidFill>
                  <a:srgbClr val="00B050"/>
                </a:solidFill>
              </a:rPr>
              <a:t>. </a:t>
            </a:r>
            <a:r>
              <a:rPr lang="ko-KR" altLang="en-US" sz="2000" dirty="0">
                <a:solidFill>
                  <a:srgbClr val="00B050"/>
                </a:solidFill>
              </a:rPr>
              <a:t>그저 다 돌기만 한다면</a:t>
            </a:r>
            <a:r>
              <a:rPr lang="en-US" altLang="ko-KR" sz="2000" dirty="0">
                <a:solidFill>
                  <a:srgbClr val="00B050"/>
                </a:solidFill>
              </a:rPr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dirty="0" smtClean="0"/>
              <a:t>s</a:t>
            </a:r>
            <a:r>
              <a:rPr lang="ko-KR" altLang="en-US" dirty="0" smtClean="0"/>
              <a:t>번째 </a:t>
            </a:r>
            <a:r>
              <a:rPr lang="en-US" altLang="ko-KR" dirty="0" smtClean="0"/>
              <a:t>STEP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s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를 거치는 경로를 계산하여 </a:t>
            </a:r>
            <a:r>
              <a:rPr lang="en-US" altLang="ko-KR" dirty="0" smtClean="0"/>
              <a:t>n-2</a:t>
            </a:r>
            <a:r>
              <a:rPr lang="ko-KR" altLang="en-US" dirty="0" smtClean="0"/>
              <a:t>번째 </a:t>
            </a:r>
            <a:r>
              <a:rPr lang="en-US" altLang="ko-KR" dirty="0" smtClean="0"/>
              <a:t>STEP</a:t>
            </a:r>
            <a:r>
              <a:rPr lang="ko-KR" altLang="en-US" dirty="0" smtClean="0"/>
              <a:t>까지 반복</a:t>
            </a:r>
            <a:endParaRPr lang="en-US" altLang="ko-KR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ko-KR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dirty="0" smtClean="0"/>
              <a:t>n-2</a:t>
            </a:r>
            <a:r>
              <a:rPr lang="ko-KR" altLang="en-US" dirty="0" smtClean="0"/>
              <a:t>번의 </a:t>
            </a:r>
            <a:r>
              <a:rPr lang="en-US" altLang="ko-KR" dirty="0" smtClean="0"/>
              <a:t>step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i, j, k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0 ~ n-1</a:t>
            </a:r>
            <a:r>
              <a:rPr lang="ko-KR" altLang="en-US" dirty="0" smtClean="0"/>
              <a:t>이므로          </a:t>
            </a:r>
            <a:r>
              <a:rPr lang="en-US" altLang="ko-KR" dirty="0" smtClean="0"/>
              <a:t>(n-2) * n * n * n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O( n</a:t>
            </a:r>
            <a:r>
              <a:rPr lang="ko-KR" altLang="en-US" dirty="0" smtClean="0"/>
              <a:t>⁴ </a:t>
            </a:r>
            <a:r>
              <a:rPr lang="en-US" altLang="ko-KR" dirty="0" smtClean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dirty="0" smtClean="0"/>
              <a:t>시간 복잡도를 줄일 수 있을까</a:t>
            </a:r>
            <a:r>
              <a:rPr lang="en-US" altLang="ko-KR" dirty="0" smtClean="0"/>
              <a:t>?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5359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Floyd-Warshall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dirty="0" smtClean="0"/>
              <a:t>s</a:t>
            </a:r>
            <a:r>
              <a:rPr lang="ko-KR" altLang="en-US" dirty="0" smtClean="0"/>
              <a:t>번째 </a:t>
            </a:r>
            <a:r>
              <a:rPr lang="en-US" altLang="ko-KR" dirty="0" smtClean="0"/>
              <a:t>step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 = n</a:t>
            </a:r>
            <a:r>
              <a:rPr lang="ko-KR" altLang="en-US" dirty="0" smtClean="0"/>
              <a:t>일 때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D[i, k] + D[k, j]</a:t>
            </a:r>
            <a:r>
              <a:rPr lang="ko-KR" altLang="en-US" dirty="0" smtClean="0"/>
              <a:t>의 길이는 </a:t>
            </a:r>
            <a:r>
              <a:rPr lang="en-US" altLang="ko-KR" dirty="0" smtClean="0"/>
              <a:t>s+1 ~ s+s </a:t>
            </a:r>
            <a:r>
              <a:rPr lang="ko-KR" altLang="en-US" dirty="0" smtClean="0"/>
              <a:t>일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// </a:t>
            </a:r>
            <a:r>
              <a:rPr lang="ko-KR" altLang="en-US" sz="2000" dirty="0">
                <a:solidFill>
                  <a:srgbClr val="00B050"/>
                </a:solidFill>
              </a:rPr>
              <a:t>길이</a:t>
            </a:r>
            <a:r>
              <a:rPr lang="en-US" altLang="ko-KR" sz="2000" dirty="0">
                <a:solidFill>
                  <a:srgbClr val="00B050"/>
                </a:solidFill>
              </a:rPr>
              <a:t>: node </a:t>
            </a:r>
            <a:r>
              <a:rPr lang="ko-KR" altLang="en-US" sz="2000" dirty="0">
                <a:solidFill>
                  <a:srgbClr val="00B050"/>
                </a:solidFill>
              </a:rPr>
              <a:t>개수</a:t>
            </a:r>
            <a:r>
              <a:rPr lang="en-US" altLang="ko-KR" sz="2000" dirty="0">
                <a:solidFill>
                  <a:srgbClr val="00B050"/>
                </a:solidFill>
              </a:rPr>
              <a:t>. </a:t>
            </a:r>
            <a:r>
              <a:rPr lang="ko-KR" altLang="en-US" sz="2000" dirty="0">
                <a:solidFill>
                  <a:srgbClr val="00B050"/>
                </a:solidFill>
              </a:rPr>
              <a:t>거리와는 다르다</a:t>
            </a:r>
            <a:r>
              <a:rPr lang="en-US" altLang="ko-KR" sz="2000" dirty="0">
                <a:solidFill>
                  <a:srgbClr val="00B050"/>
                </a:solidFill>
              </a:rPr>
              <a:t>!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// s+1: s-1</a:t>
            </a:r>
            <a:r>
              <a:rPr lang="ko-KR" altLang="en-US" sz="2000" dirty="0">
                <a:solidFill>
                  <a:srgbClr val="00B050"/>
                </a:solidFill>
              </a:rPr>
              <a:t>개를 경유</a:t>
            </a:r>
            <a:r>
              <a:rPr lang="en-US" altLang="ko-KR" sz="2000" dirty="0">
                <a:solidFill>
                  <a:srgbClr val="00B050"/>
                </a:solidFill>
              </a:rPr>
              <a:t>(s) + </a:t>
            </a:r>
            <a:r>
              <a:rPr lang="ko-KR" altLang="en-US" sz="2000" dirty="0">
                <a:solidFill>
                  <a:srgbClr val="00B050"/>
                </a:solidFill>
              </a:rPr>
              <a:t>직접연결</a:t>
            </a:r>
            <a:r>
              <a:rPr lang="en-US" altLang="ko-KR" sz="2000" dirty="0">
                <a:solidFill>
                  <a:srgbClr val="00B050"/>
                </a:solidFill>
              </a:rPr>
              <a:t>(1)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// s+?: s-1</a:t>
            </a:r>
            <a:r>
              <a:rPr lang="ko-KR" altLang="en-US" sz="2000" dirty="0">
                <a:solidFill>
                  <a:srgbClr val="00B050"/>
                </a:solidFill>
              </a:rPr>
              <a:t>개를 경유</a:t>
            </a:r>
            <a:r>
              <a:rPr lang="en-US" altLang="ko-KR" sz="2000" dirty="0">
                <a:solidFill>
                  <a:srgbClr val="00B050"/>
                </a:solidFill>
              </a:rPr>
              <a:t>(s) + ?-1</a:t>
            </a:r>
            <a:r>
              <a:rPr lang="ko-KR" altLang="en-US" sz="2000" dirty="0">
                <a:solidFill>
                  <a:srgbClr val="00B050"/>
                </a:solidFill>
              </a:rPr>
              <a:t>개를 연결</a:t>
            </a:r>
            <a:r>
              <a:rPr lang="en-US" altLang="ko-KR" sz="2000" dirty="0">
                <a:solidFill>
                  <a:srgbClr val="00B050"/>
                </a:solidFill>
              </a:rPr>
              <a:t>(?)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// s+s: s-1</a:t>
            </a:r>
            <a:r>
              <a:rPr lang="ko-KR" altLang="en-US" sz="2000" dirty="0">
                <a:solidFill>
                  <a:srgbClr val="00B050"/>
                </a:solidFill>
              </a:rPr>
              <a:t>개를 경유</a:t>
            </a:r>
            <a:r>
              <a:rPr lang="en-US" altLang="ko-KR" sz="2000" dirty="0">
                <a:solidFill>
                  <a:srgbClr val="00B050"/>
                </a:solidFill>
              </a:rPr>
              <a:t>(s) + s-1</a:t>
            </a:r>
            <a:r>
              <a:rPr lang="ko-KR" altLang="en-US" sz="2000" dirty="0">
                <a:solidFill>
                  <a:srgbClr val="00B050"/>
                </a:solidFill>
              </a:rPr>
              <a:t>개를 경유</a:t>
            </a:r>
            <a:r>
              <a:rPr lang="en-US" altLang="ko-KR" sz="2000" dirty="0">
                <a:solidFill>
                  <a:srgbClr val="00B050"/>
                </a:solidFill>
              </a:rPr>
              <a:t>(s)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dirty="0" smtClean="0"/>
              <a:t>그런데 길이가 </a:t>
            </a:r>
            <a:r>
              <a:rPr lang="en-US" altLang="ko-KR" dirty="0" smtClean="0"/>
              <a:t>s+2</a:t>
            </a:r>
            <a:r>
              <a:rPr lang="ko-KR" altLang="en-US" dirty="0" smtClean="0"/>
              <a:t>인 경로는 </a:t>
            </a:r>
            <a:r>
              <a:rPr lang="en-US" altLang="ko-KR" dirty="0" smtClean="0"/>
              <a:t>s = n+1</a:t>
            </a:r>
            <a:r>
              <a:rPr lang="ko-KR" altLang="en-US" dirty="0" smtClean="0"/>
              <a:t>에서 다시 계산될 수 있다</a:t>
            </a:r>
            <a:r>
              <a:rPr lang="en-US" altLang="ko-KR" dirty="0" smtClean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// </a:t>
            </a:r>
            <a:r>
              <a:rPr lang="ko-KR" altLang="en-US" sz="2000" dirty="0">
                <a:solidFill>
                  <a:srgbClr val="00B050"/>
                </a:solidFill>
              </a:rPr>
              <a:t>그것보다 긴 경로도 이후 </a:t>
            </a:r>
            <a:r>
              <a:rPr lang="en-US" altLang="ko-KR" sz="2000" dirty="0">
                <a:solidFill>
                  <a:srgbClr val="00B050"/>
                </a:solidFill>
              </a:rPr>
              <a:t>step</a:t>
            </a:r>
            <a:r>
              <a:rPr lang="ko-KR" altLang="en-US" sz="2000" dirty="0">
                <a:solidFill>
                  <a:srgbClr val="00B050"/>
                </a:solidFill>
              </a:rPr>
              <a:t>에서</a:t>
            </a:r>
            <a:r>
              <a:rPr lang="en-US" altLang="ko-KR" sz="2000" dirty="0">
                <a:solidFill>
                  <a:srgbClr val="00B050"/>
                </a:solidFill>
              </a:rPr>
              <a:t>…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ko-KR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5443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Floyd-Warshall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ko-KR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ko-KR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ko-KR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dirty="0" smtClean="0"/>
              <a:t>D[A, C] + D[C, D] == D[A, B] + D[B, D]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dirty="0" smtClean="0"/>
              <a:t>다시 계산하게 되면 비효율적이다</a:t>
            </a:r>
            <a:r>
              <a:rPr lang="en-US" altLang="ko-KR" dirty="0" smtClean="0"/>
              <a:t>!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dirty="0"/>
              <a:t>k</a:t>
            </a:r>
            <a:r>
              <a:rPr lang="ko-KR" altLang="en-US" dirty="0" smtClean="0"/>
              <a:t>번째 </a:t>
            </a:r>
            <a:r>
              <a:rPr lang="en-US" altLang="ko-KR" dirty="0" smtClean="0"/>
              <a:t>step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D[i, j] = min</a:t>
            </a:r>
            <a:r>
              <a:rPr lang="en-US" altLang="ko-KR" dirty="0"/>
              <a:t>( D[i, j], D[i, k] + D[k, j] </a:t>
            </a:r>
            <a:r>
              <a:rPr lang="en-US" altLang="ko-KR" dirty="0" smtClean="0"/>
              <a:t>)</a:t>
            </a:r>
            <a:r>
              <a:rPr lang="ko-KR" altLang="en-US" dirty="0" smtClean="0"/>
              <a:t>만 해주어도 된다</a:t>
            </a:r>
            <a:r>
              <a:rPr lang="en-US" altLang="ko-KR" dirty="0" smtClean="0"/>
              <a:t>!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dirty="0" smtClean="0"/>
              <a:t>시간 복잡도</a:t>
            </a:r>
            <a:r>
              <a:rPr lang="en-US" altLang="ko-KR" dirty="0" smtClean="0"/>
              <a:t>: k</a:t>
            </a:r>
            <a:r>
              <a:rPr lang="ko-KR" altLang="en-US" dirty="0" smtClean="0"/>
              <a:t>의 범위 </a:t>
            </a:r>
            <a:r>
              <a:rPr lang="en-US" altLang="ko-KR" dirty="0" smtClean="0"/>
              <a:t>n, (i, j)</a:t>
            </a:r>
            <a:r>
              <a:rPr lang="ko-KR" altLang="en-US" dirty="0" smtClean="0"/>
              <a:t>의 범위 </a:t>
            </a:r>
            <a:r>
              <a:rPr lang="en-US" altLang="ko-KR" dirty="0" smtClean="0"/>
              <a:t>n*(n-1)</a:t>
            </a:r>
            <a:r>
              <a:rPr lang="ko-KR" altLang="en-US" dirty="0" smtClean="0"/>
              <a:t>이므로 </a:t>
            </a:r>
            <a:r>
              <a:rPr lang="en-US" altLang="ko-KR" dirty="0" smtClean="0"/>
              <a:t>n²(n-1) </a:t>
            </a:r>
            <a:r>
              <a:rPr lang="ko-KR" altLang="en-US" dirty="0" smtClean="0"/>
              <a:t>⇒ </a:t>
            </a:r>
            <a:r>
              <a:rPr lang="en-US" altLang="ko-KR" dirty="0" smtClean="0"/>
              <a:t>O( n³ )</a:t>
            </a:r>
            <a:endParaRPr lang="ko-KR" altLang="en-US" dirty="0"/>
          </a:p>
        </p:txBody>
      </p:sp>
      <p:grpSp>
        <p:nvGrpSpPr>
          <p:cNvPr id="42" name="그룹 41"/>
          <p:cNvGrpSpPr/>
          <p:nvPr/>
        </p:nvGrpSpPr>
        <p:grpSpPr>
          <a:xfrm>
            <a:off x="827584" y="1437624"/>
            <a:ext cx="7632848" cy="324036"/>
            <a:chOff x="827584" y="1916832"/>
            <a:chExt cx="7632848" cy="432048"/>
          </a:xfrm>
        </p:grpSpPr>
        <p:sp>
          <p:nvSpPr>
            <p:cNvPr id="4" name="타원 3"/>
            <p:cNvSpPr/>
            <p:nvPr/>
          </p:nvSpPr>
          <p:spPr>
            <a:xfrm>
              <a:off x="827584" y="1916832"/>
              <a:ext cx="504056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5" name="타원 4"/>
            <p:cNvSpPr/>
            <p:nvPr/>
          </p:nvSpPr>
          <p:spPr>
            <a:xfrm>
              <a:off x="1547664" y="1916832"/>
              <a:ext cx="504056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타원 5"/>
            <p:cNvSpPr/>
            <p:nvPr/>
          </p:nvSpPr>
          <p:spPr>
            <a:xfrm>
              <a:off x="2267744" y="1916832"/>
              <a:ext cx="504056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7" name="타원 6"/>
            <p:cNvSpPr/>
            <p:nvPr/>
          </p:nvSpPr>
          <p:spPr>
            <a:xfrm>
              <a:off x="2987824" y="1916832"/>
              <a:ext cx="504056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/>
            <p:cNvSpPr/>
            <p:nvPr/>
          </p:nvSpPr>
          <p:spPr>
            <a:xfrm>
              <a:off x="3707904" y="1916832"/>
              <a:ext cx="504056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4427984" y="1916832"/>
              <a:ext cx="504056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/>
            <p:cNvSpPr/>
            <p:nvPr/>
          </p:nvSpPr>
          <p:spPr>
            <a:xfrm>
              <a:off x="5076056" y="1916832"/>
              <a:ext cx="504056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</a:t>
              </a:r>
              <a:endParaRPr lang="ko-KR" altLang="en-US" dirty="0"/>
            </a:p>
          </p:txBody>
        </p:sp>
        <p:sp>
          <p:nvSpPr>
            <p:cNvPr id="11" name="타원 10"/>
            <p:cNvSpPr/>
            <p:nvPr/>
          </p:nvSpPr>
          <p:spPr>
            <a:xfrm>
              <a:off x="5796136" y="1916832"/>
              <a:ext cx="504056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</a:t>
              </a:r>
              <a:endParaRPr lang="ko-KR" altLang="en-US" dirty="0"/>
            </a:p>
          </p:txBody>
        </p:sp>
        <p:sp>
          <p:nvSpPr>
            <p:cNvPr id="12" name="타원 11"/>
            <p:cNvSpPr/>
            <p:nvPr/>
          </p:nvSpPr>
          <p:spPr>
            <a:xfrm>
              <a:off x="6516216" y="1916832"/>
              <a:ext cx="504056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7236296" y="1916832"/>
              <a:ext cx="504056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7956376" y="1916832"/>
              <a:ext cx="504056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</a:t>
              </a:r>
              <a:endParaRPr lang="ko-KR" altLang="en-US" dirty="0"/>
            </a:p>
          </p:txBody>
        </p:sp>
        <p:cxnSp>
          <p:nvCxnSpPr>
            <p:cNvPr id="18" name="직선 화살표 연결선 17"/>
            <p:cNvCxnSpPr>
              <a:stCxn id="5" idx="6"/>
              <a:endCxn id="6" idx="2"/>
            </p:cNvCxnSpPr>
            <p:nvPr/>
          </p:nvCxnSpPr>
          <p:spPr>
            <a:xfrm>
              <a:off x="2051720" y="2132856"/>
              <a:ext cx="2160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4" idx="6"/>
              <a:endCxn id="5" idx="2"/>
            </p:cNvCxnSpPr>
            <p:nvPr/>
          </p:nvCxnSpPr>
          <p:spPr>
            <a:xfrm>
              <a:off x="1331640" y="2132856"/>
              <a:ext cx="2160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6" idx="6"/>
              <a:endCxn id="7" idx="2"/>
            </p:cNvCxnSpPr>
            <p:nvPr/>
          </p:nvCxnSpPr>
          <p:spPr>
            <a:xfrm>
              <a:off x="2771800" y="2132856"/>
              <a:ext cx="2160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7" idx="6"/>
              <a:endCxn id="8" idx="2"/>
            </p:cNvCxnSpPr>
            <p:nvPr/>
          </p:nvCxnSpPr>
          <p:spPr>
            <a:xfrm>
              <a:off x="3491880" y="2132856"/>
              <a:ext cx="2160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8" idx="6"/>
              <a:endCxn id="9" idx="2"/>
            </p:cNvCxnSpPr>
            <p:nvPr/>
          </p:nvCxnSpPr>
          <p:spPr>
            <a:xfrm>
              <a:off x="4211960" y="2132856"/>
              <a:ext cx="2160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9" idx="6"/>
              <a:endCxn id="10" idx="2"/>
            </p:cNvCxnSpPr>
            <p:nvPr/>
          </p:nvCxnSpPr>
          <p:spPr>
            <a:xfrm>
              <a:off x="4932040" y="2132856"/>
              <a:ext cx="14401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11" idx="6"/>
              <a:endCxn id="12" idx="2"/>
            </p:cNvCxnSpPr>
            <p:nvPr/>
          </p:nvCxnSpPr>
          <p:spPr>
            <a:xfrm>
              <a:off x="6300192" y="2132856"/>
              <a:ext cx="2160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12" idx="6"/>
              <a:endCxn id="13" idx="2"/>
            </p:cNvCxnSpPr>
            <p:nvPr/>
          </p:nvCxnSpPr>
          <p:spPr>
            <a:xfrm>
              <a:off x="7020272" y="2132856"/>
              <a:ext cx="2160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>
              <a:stCxn id="13" idx="6"/>
              <a:endCxn id="14" idx="2"/>
            </p:cNvCxnSpPr>
            <p:nvPr/>
          </p:nvCxnSpPr>
          <p:spPr>
            <a:xfrm>
              <a:off x="7740352" y="2132856"/>
              <a:ext cx="2160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/>
          <p:cNvGrpSpPr/>
          <p:nvPr/>
        </p:nvGrpSpPr>
        <p:grpSpPr>
          <a:xfrm>
            <a:off x="827584" y="1977684"/>
            <a:ext cx="7632848" cy="324036"/>
            <a:chOff x="827584" y="1916832"/>
            <a:chExt cx="7632848" cy="432048"/>
          </a:xfrm>
        </p:grpSpPr>
        <p:sp>
          <p:nvSpPr>
            <p:cNvPr id="44" name="타원 43"/>
            <p:cNvSpPr/>
            <p:nvPr/>
          </p:nvSpPr>
          <p:spPr>
            <a:xfrm>
              <a:off x="827584" y="1916832"/>
              <a:ext cx="504056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45" name="타원 44"/>
            <p:cNvSpPr/>
            <p:nvPr/>
          </p:nvSpPr>
          <p:spPr>
            <a:xfrm>
              <a:off x="1547664" y="1916832"/>
              <a:ext cx="504056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타원 45"/>
            <p:cNvSpPr/>
            <p:nvPr/>
          </p:nvSpPr>
          <p:spPr>
            <a:xfrm>
              <a:off x="2267744" y="1916832"/>
              <a:ext cx="504056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47" name="타원 46"/>
            <p:cNvSpPr/>
            <p:nvPr/>
          </p:nvSpPr>
          <p:spPr>
            <a:xfrm>
              <a:off x="2987824" y="1916832"/>
              <a:ext cx="504056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  <p:sp>
          <p:nvSpPr>
            <p:cNvPr id="48" name="타원 47"/>
            <p:cNvSpPr/>
            <p:nvPr/>
          </p:nvSpPr>
          <p:spPr>
            <a:xfrm>
              <a:off x="3707904" y="1916832"/>
              <a:ext cx="504056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타원 48"/>
            <p:cNvSpPr/>
            <p:nvPr/>
          </p:nvSpPr>
          <p:spPr>
            <a:xfrm>
              <a:off x="4427984" y="1916832"/>
              <a:ext cx="504056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타원 49"/>
            <p:cNvSpPr/>
            <p:nvPr/>
          </p:nvSpPr>
          <p:spPr>
            <a:xfrm>
              <a:off x="5076056" y="1916832"/>
              <a:ext cx="504056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타원 50"/>
            <p:cNvSpPr/>
            <p:nvPr/>
          </p:nvSpPr>
          <p:spPr>
            <a:xfrm>
              <a:off x="5796136" y="1916832"/>
              <a:ext cx="504056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</a:t>
              </a:r>
              <a:endParaRPr lang="ko-KR" altLang="en-US" dirty="0"/>
            </a:p>
          </p:txBody>
        </p:sp>
        <p:sp>
          <p:nvSpPr>
            <p:cNvPr id="52" name="타원 51"/>
            <p:cNvSpPr/>
            <p:nvPr/>
          </p:nvSpPr>
          <p:spPr>
            <a:xfrm>
              <a:off x="6516216" y="1916832"/>
              <a:ext cx="504056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타원 52"/>
            <p:cNvSpPr/>
            <p:nvPr/>
          </p:nvSpPr>
          <p:spPr>
            <a:xfrm>
              <a:off x="7236296" y="1916832"/>
              <a:ext cx="504056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타원 53"/>
            <p:cNvSpPr/>
            <p:nvPr/>
          </p:nvSpPr>
          <p:spPr>
            <a:xfrm>
              <a:off x="7956376" y="1916832"/>
              <a:ext cx="504056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</a:t>
              </a:r>
              <a:endParaRPr lang="ko-KR" altLang="en-US" dirty="0"/>
            </a:p>
          </p:txBody>
        </p:sp>
        <p:cxnSp>
          <p:nvCxnSpPr>
            <p:cNvPr id="55" name="직선 화살표 연결선 54"/>
            <p:cNvCxnSpPr>
              <a:stCxn id="45" idx="6"/>
              <a:endCxn id="46" idx="2"/>
            </p:cNvCxnSpPr>
            <p:nvPr/>
          </p:nvCxnSpPr>
          <p:spPr>
            <a:xfrm>
              <a:off x="2051720" y="2132856"/>
              <a:ext cx="2160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>
              <a:stCxn id="44" idx="6"/>
              <a:endCxn id="45" idx="2"/>
            </p:cNvCxnSpPr>
            <p:nvPr/>
          </p:nvCxnSpPr>
          <p:spPr>
            <a:xfrm>
              <a:off x="1331640" y="2132856"/>
              <a:ext cx="2160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>
              <a:stCxn id="47" idx="6"/>
              <a:endCxn id="48" idx="2"/>
            </p:cNvCxnSpPr>
            <p:nvPr/>
          </p:nvCxnSpPr>
          <p:spPr>
            <a:xfrm>
              <a:off x="3491880" y="2132856"/>
              <a:ext cx="2160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>
              <a:stCxn id="48" idx="6"/>
              <a:endCxn id="49" idx="2"/>
            </p:cNvCxnSpPr>
            <p:nvPr/>
          </p:nvCxnSpPr>
          <p:spPr>
            <a:xfrm>
              <a:off x="4211960" y="2132856"/>
              <a:ext cx="2160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>
              <a:stCxn id="49" idx="6"/>
              <a:endCxn id="50" idx="2"/>
            </p:cNvCxnSpPr>
            <p:nvPr/>
          </p:nvCxnSpPr>
          <p:spPr>
            <a:xfrm>
              <a:off x="4932040" y="2132856"/>
              <a:ext cx="14401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>
              <a:stCxn id="50" idx="6"/>
              <a:endCxn id="51" idx="2"/>
            </p:cNvCxnSpPr>
            <p:nvPr/>
          </p:nvCxnSpPr>
          <p:spPr>
            <a:xfrm>
              <a:off x="5580112" y="2132856"/>
              <a:ext cx="2160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>
              <a:stCxn id="51" idx="6"/>
              <a:endCxn id="52" idx="2"/>
            </p:cNvCxnSpPr>
            <p:nvPr/>
          </p:nvCxnSpPr>
          <p:spPr>
            <a:xfrm>
              <a:off x="6300192" y="2132856"/>
              <a:ext cx="2160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>
              <a:stCxn id="52" idx="6"/>
              <a:endCxn id="53" idx="2"/>
            </p:cNvCxnSpPr>
            <p:nvPr/>
          </p:nvCxnSpPr>
          <p:spPr>
            <a:xfrm>
              <a:off x="7020272" y="2132856"/>
              <a:ext cx="2160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>
              <a:stCxn id="53" idx="6"/>
              <a:endCxn id="54" idx="2"/>
            </p:cNvCxnSpPr>
            <p:nvPr/>
          </p:nvCxnSpPr>
          <p:spPr>
            <a:xfrm>
              <a:off x="7740352" y="2132856"/>
              <a:ext cx="2160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덧셈 기호 64"/>
          <p:cNvSpPr/>
          <p:nvPr/>
        </p:nvSpPr>
        <p:spPr>
          <a:xfrm>
            <a:off x="5580112" y="1545636"/>
            <a:ext cx="216024" cy="162018"/>
          </a:xfrm>
          <a:prstGeom prst="mathPlu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덧셈 기호 65"/>
          <p:cNvSpPr/>
          <p:nvPr/>
        </p:nvSpPr>
        <p:spPr>
          <a:xfrm>
            <a:off x="2791816" y="2058693"/>
            <a:ext cx="216024" cy="162018"/>
          </a:xfrm>
          <a:prstGeom prst="mathPlu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880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Floyd-Warshall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 smtClean="0"/>
              <a:t>Input: </a:t>
            </a:r>
            <a:r>
              <a:rPr lang="ko-KR" altLang="en-US" dirty="0" smtClean="0"/>
              <a:t>이차원배열 </a:t>
            </a:r>
            <a:r>
              <a:rPr lang="en-US" altLang="ko-KR" dirty="0" smtClean="0"/>
              <a:t>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// D[i, j]: </a:t>
            </a:r>
            <a:r>
              <a:rPr lang="ko-KR" altLang="en-US" sz="2000" dirty="0">
                <a:solidFill>
                  <a:srgbClr val="00B050"/>
                </a:solidFill>
              </a:rPr>
              <a:t>간선 </a:t>
            </a:r>
            <a:r>
              <a:rPr lang="en-US" altLang="ko-KR" sz="2000" dirty="0">
                <a:solidFill>
                  <a:srgbClr val="00B050"/>
                </a:solidFill>
              </a:rPr>
              <a:t>(i, j)</a:t>
            </a:r>
            <a:r>
              <a:rPr lang="ko-KR" altLang="en-US" sz="2000" dirty="0">
                <a:solidFill>
                  <a:srgbClr val="00B050"/>
                </a:solidFill>
              </a:rPr>
              <a:t>의 가중치</a:t>
            </a:r>
            <a:r>
              <a:rPr lang="en-US" altLang="ko-KR" sz="2000" dirty="0">
                <a:solidFill>
                  <a:srgbClr val="00B050"/>
                </a:solidFill>
              </a:rPr>
              <a:t>. </a:t>
            </a:r>
            <a:r>
              <a:rPr lang="ko-KR" altLang="en-US" sz="2000" dirty="0">
                <a:solidFill>
                  <a:srgbClr val="00B050"/>
                </a:solidFill>
              </a:rPr>
              <a:t>연결되지 않았을 경우 ∞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 smtClean="0"/>
              <a:t>Output: </a:t>
            </a:r>
            <a:r>
              <a:rPr lang="ko-KR" altLang="en-US" dirty="0" smtClean="0"/>
              <a:t>각 순서쌍의 최단거리가 저장된 이차원 배열 </a:t>
            </a:r>
            <a:r>
              <a:rPr lang="en-US" altLang="ko-KR" dirty="0" smtClean="0"/>
              <a:t>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 smtClean="0"/>
              <a:t>for k = 1 to 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for i = 1 to n    (</a:t>
            </a:r>
            <a:r>
              <a:rPr lang="en-US" altLang="ko-KR" dirty="0"/>
              <a:t> </a:t>
            </a:r>
            <a:r>
              <a:rPr lang="en-US" altLang="ko-KR" dirty="0" smtClean="0"/>
              <a:t>i != k 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for j = 1 to n    ( j != k, j != i 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D[i, j] = min( D[i, j], D[i, k] + D[k, j] 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885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Floyd-Warshall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ko-KR" dirty="0" smtClean="0"/>
              <a:t>Dijkstra algorithm</a:t>
            </a:r>
            <a:r>
              <a:rPr lang="ko-KR" altLang="en-US" dirty="0" smtClean="0"/>
              <a:t>의 반복도 </a:t>
            </a:r>
            <a:r>
              <a:rPr lang="en-US" altLang="ko-KR" dirty="0" smtClean="0"/>
              <a:t>O( n³ )</a:t>
            </a:r>
            <a:r>
              <a:rPr lang="ko-KR" altLang="en-US" dirty="0" smtClean="0"/>
              <a:t>이고         </a:t>
            </a:r>
            <a:r>
              <a:rPr lang="en-US" altLang="ko-KR" dirty="0" smtClean="0"/>
              <a:t>Floyd-Warshall algorithm</a:t>
            </a:r>
            <a:r>
              <a:rPr lang="ko-KR" altLang="en-US" dirty="0" smtClean="0"/>
              <a:t>도 </a:t>
            </a:r>
            <a:r>
              <a:rPr lang="en-US" altLang="ko-KR" dirty="0"/>
              <a:t>O( n³ </a:t>
            </a:r>
            <a:r>
              <a:rPr lang="en-US" altLang="ko-KR" dirty="0" smtClean="0"/>
              <a:t>)</a:t>
            </a:r>
            <a:r>
              <a:rPr lang="ko-KR" altLang="en-US" dirty="0" smtClean="0"/>
              <a:t>인데            왜 </a:t>
            </a:r>
            <a:r>
              <a:rPr lang="en-US" altLang="ko-KR" dirty="0" smtClean="0"/>
              <a:t>Floyd-Warshall algorithm</a:t>
            </a:r>
            <a:r>
              <a:rPr lang="ko-KR" altLang="en-US" dirty="0" smtClean="0"/>
              <a:t>을 사용하는가</a:t>
            </a:r>
            <a:endParaRPr lang="en-US" altLang="ko-KR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altLang="ko-KR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altLang="ko-KR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altLang="ko-KR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ko-KR" altLang="en-US" dirty="0" smtClean="0"/>
              <a:t>가중치가 변화하는 동적인 상황에는 사용하기 힘들다는 단점</a:t>
            </a:r>
            <a:r>
              <a:rPr lang="en-US" altLang="ko-KR" dirty="0" smtClean="0"/>
              <a:t>…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altLang="ko-KR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ko-KR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16743" y="2643758"/>
            <a:ext cx="3876779" cy="830994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r>
              <a:rPr lang="ko-KR" altLang="en-US" sz="2800" dirty="0"/>
              <a:t>구현하기 더 쉬워서ㅎ</a:t>
            </a:r>
            <a:endParaRPr lang="en-US" altLang="ko-KR" sz="3200" dirty="0"/>
          </a:p>
          <a:p>
            <a:r>
              <a:rPr lang="en-US" altLang="ko-KR" sz="2000" dirty="0">
                <a:solidFill>
                  <a:srgbClr val="00B050"/>
                </a:solidFill>
              </a:rPr>
              <a:t>// SW </a:t>
            </a:r>
            <a:r>
              <a:rPr lang="ko-KR" altLang="en-US" sz="2000" dirty="0">
                <a:solidFill>
                  <a:srgbClr val="00B050"/>
                </a:solidFill>
              </a:rPr>
              <a:t>개발에서 중요한 </a:t>
            </a:r>
            <a:r>
              <a:rPr lang="en-US" altLang="ko-KR" sz="2000" dirty="0">
                <a:solidFill>
                  <a:srgbClr val="00B050"/>
                </a:solidFill>
              </a:rPr>
              <a:t>issue</a:t>
            </a:r>
            <a:r>
              <a:rPr lang="ko-KR" altLang="en-US" sz="2000" dirty="0">
                <a:solidFill>
                  <a:srgbClr val="00B050"/>
                </a:solidFill>
              </a:rPr>
              <a:t>다</a:t>
            </a:r>
            <a:r>
              <a:rPr lang="en-US" altLang="ko-KR" sz="2000" dirty="0">
                <a:solidFill>
                  <a:srgbClr val="00B050"/>
                </a:solidFill>
              </a:rPr>
              <a:t>!</a:t>
            </a:r>
            <a:endParaRPr lang="ko-KR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42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8" y="1638060"/>
            <a:ext cx="3888430" cy="1247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음수 가중치를 고려하여 최단 거리 계산 가능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시작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가 정해져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time step</a:t>
            </a:r>
            <a:r>
              <a:rPr lang="ko-KR" altLang="en-US" dirty="0" smtClean="0"/>
              <a:t>에 따른 최단 거리 계산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// time step: </a:t>
            </a:r>
            <a:r>
              <a:rPr lang="ko-KR" altLang="en-US" sz="2000" dirty="0">
                <a:solidFill>
                  <a:srgbClr val="00B050"/>
                </a:solidFill>
              </a:rPr>
              <a:t>시작 </a:t>
            </a:r>
            <a:r>
              <a:rPr lang="en-US" altLang="ko-KR" sz="2000" dirty="0">
                <a:solidFill>
                  <a:srgbClr val="00B050"/>
                </a:solidFill>
              </a:rPr>
              <a:t>node</a:t>
            </a:r>
            <a:r>
              <a:rPr lang="ko-KR" altLang="en-US" sz="2000" dirty="0">
                <a:solidFill>
                  <a:srgbClr val="00B050"/>
                </a:solidFill>
              </a:rPr>
              <a:t>로부터 </a:t>
            </a:r>
            <a:r>
              <a:rPr lang="en-US" altLang="ko-KR" sz="2000" dirty="0">
                <a:solidFill>
                  <a:srgbClr val="00B050"/>
                </a:solidFill>
              </a:rPr>
              <a:t>n</a:t>
            </a:r>
            <a:r>
              <a:rPr lang="ko-KR" altLang="en-US" sz="2000" dirty="0">
                <a:solidFill>
                  <a:srgbClr val="00B050"/>
                </a:solidFill>
              </a:rPr>
              <a:t>번째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Bellman-Ford algorithm</a:t>
            </a:r>
            <a:endParaRPr lang="ko-KR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271" y="4016670"/>
            <a:ext cx="3631233" cy="1147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881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Bellman-Ford algorithm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1" y="1390276"/>
            <a:ext cx="6480722" cy="3221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570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Dynamic Programming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ko-KR" altLang="en-US" dirty="0" smtClean="0"/>
              <a:t>동적 계획 알고리즘</a:t>
            </a:r>
            <a:endParaRPr lang="en-US" altLang="ko-KR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ko-KR" altLang="en-US" dirty="0" smtClean="0"/>
              <a:t>하위 문제를 해결하기 위해 동적 경로 </a:t>
            </a:r>
            <a:r>
              <a:rPr lang="en-US" altLang="ko-KR" dirty="0" smtClean="0"/>
              <a:t>(dynamic path)</a:t>
            </a:r>
            <a:r>
              <a:rPr lang="ko-KR" altLang="en-US" dirty="0" smtClean="0"/>
              <a:t>를 사용할 수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ko-KR" altLang="en-US" dirty="0" smtClean="0"/>
              <a:t>동적 경로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이미 해결한 문제의 값 저장해놓고 재활용</a:t>
            </a:r>
            <a:endParaRPr lang="en-US" altLang="ko-KR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ko-KR" altLang="en-US" dirty="0" smtClean="0"/>
              <a:t>고유 속성 </a:t>
            </a:r>
            <a:r>
              <a:rPr lang="en-US" altLang="ko-KR" dirty="0" smtClean="0"/>
              <a:t>(Distinguished Property)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하위문제의 결과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상태를 기억한다</a:t>
            </a:r>
            <a:endParaRPr lang="en-US" altLang="ko-KR" dirty="0" smtClean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같은 하위문제를 다시 풀지 않는다</a:t>
            </a:r>
            <a:endParaRPr lang="en-US" altLang="ko-KR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ko-KR" dirty="0"/>
              <a:t>D</a:t>
            </a:r>
            <a:r>
              <a:rPr lang="en-US" altLang="ko-KR" dirty="0" smtClean="0"/>
              <a:t>ivide and Conquer</a:t>
            </a:r>
            <a:r>
              <a:rPr lang="ko-KR" altLang="en-US" dirty="0" smtClean="0"/>
              <a:t>와 비슷하지만 다르다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505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Bellman-Ford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69222"/>
            <a:ext cx="7886700" cy="363280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Input: </a:t>
            </a:r>
            <a:r>
              <a:rPr lang="ko-KR" altLang="en-US" dirty="0" smtClean="0"/>
              <a:t>가중치그래프 </a:t>
            </a:r>
            <a:r>
              <a:rPr lang="en-US" altLang="ko-KR" dirty="0" smtClean="0"/>
              <a:t>G(V, E), </a:t>
            </a:r>
            <a:r>
              <a:rPr lang="ko-KR" altLang="en-US" dirty="0" smtClean="0"/>
              <a:t>시작지점 </a:t>
            </a:r>
            <a:r>
              <a:rPr lang="en-US" altLang="ko-KR" dirty="0" smtClean="0"/>
              <a:t>r</a:t>
            </a:r>
          </a:p>
          <a:p>
            <a:pPr marL="0" indent="0">
              <a:buNone/>
            </a:pPr>
            <a:r>
              <a:rPr lang="en-US" altLang="ko-KR" dirty="0" smtClean="0"/>
              <a:t>Output: </a:t>
            </a:r>
            <a:r>
              <a:rPr lang="ko-KR" altLang="en-US" dirty="0" smtClean="0"/>
              <a:t>각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까지의 최단거리 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for each u </a:t>
            </a:r>
            <a:r>
              <a:rPr lang="ko-KR" altLang="en-US" dirty="0" smtClean="0"/>
              <a:t>∈ </a:t>
            </a:r>
            <a:r>
              <a:rPr lang="en-US" altLang="ko-KR" dirty="0" smtClean="0"/>
              <a:t>V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d(u) = </a:t>
            </a:r>
            <a:r>
              <a:rPr lang="ko-KR" altLang="en-US" dirty="0" smtClean="0"/>
              <a:t>∞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d(r) = 0</a:t>
            </a:r>
          </a:p>
          <a:p>
            <a:pPr marL="0" indent="0">
              <a:buNone/>
            </a:pPr>
            <a:r>
              <a:rPr lang="en-US" altLang="ko-KR" dirty="0" smtClean="0"/>
              <a:t>for i = 1 to |v|-1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for each (u, v) </a:t>
            </a:r>
            <a:r>
              <a:rPr lang="ko-KR" altLang="en-US" dirty="0" smtClean="0"/>
              <a:t>∈ </a:t>
            </a:r>
            <a:r>
              <a:rPr lang="en-US" altLang="ko-KR" dirty="0" smtClean="0"/>
              <a:t>E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if ( d(u) + weight(u, v) &lt; d(v) 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then d(v) = d(u) + weight(u, v)</a:t>
            </a:r>
          </a:p>
        </p:txBody>
      </p:sp>
    </p:spTree>
    <p:extLst>
      <p:ext uri="{BB962C8B-B14F-4D97-AF65-F5344CB8AC3E}">
        <p14:creationId xmlns:p14="http://schemas.microsoft.com/office/powerpoint/2010/main" val="409733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Bellman-Ford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시간 복잡도는 </a:t>
            </a:r>
            <a:r>
              <a:rPr lang="en-US" altLang="ko-KR" dirty="0" smtClean="0"/>
              <a:t>|V| + |E||V|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O( |E||V| )</a:t>
            </a:r>
          </a:p>
          <a:p>
            <a:r>
              <a:rPr lang="ko-KR" altLang="en-US" dirty="0" smtClean="0"/>
              <a:t>모든 가능성을 고려한다는 점에서 </a:t>
            </a:r>
            <a:r>
              <a:rPr lang="en-US" altLang="ko-KR" dirty="0" smtClean="0"/>
              <a:t>Dijkstra algorithm</a:t>
            </a:r>
            <a:r>
              <a:rPr lang="ko-KR" altLang="en-US" dirty="0" smtClean="0"/>
              <a:t>과 비슷하지만 시작 지점이 고정되어 있는 </a:t>
            </a:r>
            <a:r>
              <a:rPr lang="en-US" altLang="ko-KR" dirty="0" smtClean="0"/>
              <a:t>Dijkstra algorithm</a:t>
            </a:r>
            <a:r>
              <a:rPr lang="ko-KR" altLang="en-US" dirty="0" smtClean="0"/>
              <a:t>과는 달리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인자 값을 통해 시작 지점을 다양하게 설정할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538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편집 거리 </a:t>
            </a:r>
            <a:r>
              <a:rPr lang="en-US" altLang="ko-KR" dirty="0" smtClean="0"/>
              <a:t>(Edit Distance)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30" y="1369219"/>
            <a:ext cx="8496944" cy="326350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dirty="0" smtClean="0"/>
              <a:t>두  개의 입력 문자열이 주어진다</a:t>
            </a:r>
            <a:r>
              <a:rPr lang="en-US" altLang="ko-KR" dirty="0" smtClean="0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dirty="0" smtClean="0"/>
              <a:t>두 문자열 사이의 편집 거리를 구한다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dirty="0" smtClean="0"/>
              <a:t>두 문자열을 동일하게 만들기 위해 필요한 </a:t>
            </a:r>
            <a:r>
              <a:rPr lang="en-US" altLang="ko-KR" dirty="0" smtClean="0"/>
              <a:t>edition </a:t>
            </a:r>
            <a:r>
              <a:rPr lang="ko-KR" altLang="en-US" dirty="0" smtClean="0"/>
              <a:t>연산 개수</a:t>
            </a:r>
            <a:endParaRPr lang="en-US" altLang="ko-KR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// edition: insertion, deletion, substitution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dirty="0" smtClean="0"/>
              <a:t>편집 거리는 음이 아닌 정수</a:t>
            </a:r>
            <a:endParaRPr lang="en-US" altLang="ko-KR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dirty="0" smtClean="0"/>
              <a:t>Symmetry ( D(a, b) = D(b, a) 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dirty="0" smtClean="0"/>
              <a:t>Triangle Inequality ( D(a, b) + D(b, c) &gt;= D(a, c) 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876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편집 거리 </a:t>
            </a:r>
            <a:r>
              <a:rPr lang="en-US" altLang="ko-KR" dirty="0"/>
              <a:t>(Edit Distance)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String 1: “strong”</a:t>
            </a:r>
          </a:p>
          <a:p>
            <a:r>
              <a:rPr lang="en-US" altLang="ko-KR" dirty="0" smtClean="0"/>
              <a:t>String 2: “stone”</a:t>
            </a:r>
          </a:p>
          <a:p>
            <a:r>
              <a:rPr lang="en-US" altLang="ko-KR" dirty="0" smtClean="0"/>
              <a:t>String 1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String 2</a:t>
            </a:r>
            <a:r>
              <a:rPr lang="ko-KR" altLang="en-US" dirty="0"/>
              <a:t> </a:t>
            </a:r>
            <a:r>
              <a:rPr lang="ko-KR" altLang="en-US" dirty="0" smtClean="0"/>
              <a:t>변환 시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15617" y="2913788"/>
            <a:ext cx="504056" cy="59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r>
              <a:rPr lang="en-US" altLang="ko-KR" sz="2800" dirty="0"/>
              <a:t>s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1763689" y="2913788"/>
            <a:ext cx="504056" cy="59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r>
              <a:rPr lang="en-US" altLang="ko-KR" sz="2800" dirty="0"/>
              <a:t>t</a:t>
            </a:r>
            <a:endParaRPr lang="ko-KR" altLang="en-US" sz="2800" dirty="0"/>
          </a:p>
        </p:txBody>
      </p:sp>
      <p:sp>
        <p:nvSpPr>
          <p:cNvPr id="6" name="직사각형 5"/>
          <p:cNvSpPr/>
          <p:nvPr/>
        </p:nvSpPr>
        <p:spPr>
          <a:xfrm>
            <a:off x="2411761" y="2913788"/>
            <a:ext cx="504056" cy="59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r>
              <a:rPr lang="en-US" altLang="ko-KR" sz="2800" dirty="0"/>
              <a:t>r</a:t>
            </a:r>
            <a:endParaRPr lang="ko-KR" altLang="en-US" sz="2800" dirty="0"/>
          </a:p>
        </p:txBody>
      </p:sp>
      <p:sp>
        <p:nvSpPr>
          <p:cNvPr id="7" name="직사각형 6"/>
          <p:cNvSpPr/>
          <p:nvPr/>
        </p:nvSpPr>
        <p:spPr>
          <a:xfrm>
            <a:off x="3059833" y="2913788"/>
            <a:ext cx="504056" cy="59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r>
              <a:rPr lang="en-US" altLang="ko-KR" sz="2800" dirty="0"/>
              <a:t>o</a:t>
            </a:r>
            <a:endParaRPr lang="ko-KR" altLang="en-US" sz="2800" dirty="0"/>
          </a:p>
        </p:txBody>
      </p:sp>
      <p:sp>
        <p:nvSpPr>
          <p:cNvPr id="9" name="직사각형 8"/>
          <p:cNvSpPr/>
          <p:nvPr/>
        </p:nvSpPr>
        <p:spPr>
          <a:xfrm>
            <a:off x="3707905" y="2913788"/>
            <a:ext cx="504056" cy="59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r>
              <a:rPr lang="en-US" altLang="ko-KR" sz="2800" dirty="0"/>
              <a:t>n</a:t>
            </a:r>
            <a:endParaRPr lang="ko-KR" altLang="en-US" sz="2800" dirty="0"/>
          </a:p>
        </p:txBody>
      </p:sp>
      <p:sp>
        <p:nvSpPr>
          <p:cNvPr id="10" name="직사각형 9"/>
          <p:cNvSpPr/>
          <p:nvPr/>
        </p:nvSpPr>
        <p:spPr>
          <a:xfrm>
            <a:off x="4355977" y="2913788"/>
            <a:ext cx="504056" cy="59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r>
              <a:rPr lang="en-US" altLang="ko-KR" sz="2800" dirty="0"/>
              <a:t>g</a:t>
            </a:r>
            <a:endParaRPr lang="ko-KR" altLang="en-US" sz="2800" dirty="0"/>
          </a:p>
        </p:txBody>
      </p:sp>
      <p:sp>
        <p:nvSpPr>
          <p:cNvPr id="11" name="직사각형 10"/>
          <p:cNvSpPr/>
          <p:nvPr/>
        </p:nvSpPr>
        <p:spPr>
          <a:xfrm>
            <a:off x="2411761" y="2913788"/>
            <a:ext cx="504056" cy="59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r>
              <a:rPr lang="en-US" altLang="ko-KR" sz="2800" dirty="0"/>
              <a:t>o</a:t>
            </a:r>
            <a:endParaRPr lang="ko-KR" alt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886937" y="3597865"/>
            <a:ext cx="1925527" cy="523220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r>
              <a:rPr lang="en-US" altLang="ko-KR" sz="2800" dirty="0"/>
              <a:t>insertion 1</a:t>
            </a:r>
            <a:endParaRPr lang="ko-KR" alt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899594" y="3990280"/>
            <a:ext cx="1832553" cy="523220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r>
              <a:rPr lang="en-US" altLang="ko-KR" sz="2800" dirty="0"/>
              <a:t>deletion 2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899592" y="4339576"/>
            <a:ext cx="2422458" cy="523220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r>
              <a:rPr lang="en-US" altLang="ko-KR" sz="2800" dirty="0"/>
              <a:t>substitution 1</a:t>
            </a:r>
            <a:endParaRPr lang="ko-KR" altLang="en-US" sz="2800" dirty="0"/>
          </a:p>
        </p:txBody>
      </p:sp>
      <p:sp>
        <p:nvSpPr>
          <p:cNvPr id="16" name="직사각형 15"/>
          <p:cNvSpPr/>
          <p:nvPr/>
        </p:nvSpPr>
        <p:spPr>
          <a:xfrm>
            <a:off x="5004049" y="2913788"/>
            <a:ext cx="504056" cy="59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r>
              <a:rPr lang="en-US" altLang="ko-KR" sz="2800" dirty="0"/>
              <a:t>e</a:t>
            </a:r>
            <a:endParaRPr lang="ko-KR" alt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6189524" y="3990280"/>
            <a:ext cx="1795684" cy="523220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4 editions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54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98 2.22222E-6 L 0.07084 2.22222E-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1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48844E-6 L 0.07083 2.48844E-6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0.07083 -1.11111E-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61745E-6 L 0.07101 -2.61745E-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9" grpId="0" animBg="1"/>
      <p:bldP spid="10" grpId="0" animBg="1"/>
      <p:bldP spid="10" grpId="1" animBg="1"/>
      <p:bldP spid="11" grpId="0" animBg="1"/>
      <p:bldP spid="12" grpId="0"/>
      <p:bldP spid="14" grpId="0"/>
      <p:bldP spid="15" grpId="0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편집 거리 </a:t>
            </a:r>
            <a:r>
              <a:rPr lang="en-US" altLang="ko-KR" dirty="0"/>
              <a:t>(Edit Distance)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String 1: “strong”</a:t>
            </a:r>
          </a:p>
          <a:p>
            <a:r>
              <a:rPr lang="en-US" altLang="ko-KR" dirty="0" smtClean="0"/>
              <a:t>String 2: “stone”</a:t>
            </a:r>
          </a:p>
          <a:p>
            <a:r>
              <a:rPr lang="en-US" altLang="ko-KR" dirty="0" smtClean="0"/>
              <a:t>String 1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String 2</a:t>
            </a:r>
            <a:r>
              <a:rPr lang="ko-KR" altLang="en-US" dirty="0"/>
              <a:t> </a:t>
            </a:r>
            <a:r>
              <a:rPr lang="ko-KR" altLang="en-US" dirty="0" smtClean="0"/>
              <a:t>변환 시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15617" y="3057804"/>
            <a:ext cx="504056" cy="59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r>
              <a:rPr lang="en-US" altLang="ko-KR" sz="2800" dirty="0"/>
              <a:t>s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1763689" y="3057804"/>
            <a:ext cx="504056" cy="59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r>
              <a:rPr lang="en-US" altLang="ko-KR" sz="2800" dirty="0"/>
              <a:t>t</a:t>
            </a:r>
            <a:endParaRPr lang="ko-KR" altLang="en-US" sz="2800" dirty="0"/>
          </a:p>
        </p:txBody>
      </p:sp>
      <p:sp>
        <p:nvSpPr>
          <p:cNvPr id="6" name="직사각형 5"/>
          <p:cNvSpPr/>
          <p:nvPr/>
        </p:nvSpPr>
        <p:spPr>
          <a:xfrm>
            <a:off x="2411761" y="3057804"/>
            <a:ext cx="504056" cy="59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r>
              <a:rPr lang="en-US" altLang="ko-KR" sz="2800" dirty="0"/>
              <a:t>r</a:t>
            </a:r>
            <a:endParaRPr lang="ko-KR" altLang="en-US" sz="2800" dirty="0"/>
          </a:p>
        </p:txBody>
      </p:sp>
      <p:sp>
        <p:nvSpPr>
          <p:cNvPr id="7" name="직사각형 6"/>
          <p:cNvSpPr/>
          <p:nvPr/>
        </p:nvSpPr>
        <p:spPr>
          <a:xfrm>
            <a:off x="3059833" y="3057804"/>
            <a:ext cx="504056" cy="59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r>
              <a:rPr lang="en-US" altLang="ko-KR" sz="2800" dirty="0"/>
              <a:t>o</a:t>
            </a:r>
            <a:endParaRPr lang="ko-KR" altLang="en-US" sz="2800" dirty="0"/>
          </a:p>
        </p:txBody>
      </p:sp>
      <p:sp>
        <p:nvSpPr>
          <p:cNvPr id="9" name="직사각형 8"/>
          <p:cNvSpPr/>
          <p:nvPr/>
        </p:nvSpPr>
        <p:spPr>
          <a:xfrm>
            <a:off x="3707905" y="3057804"/>
            <a:ext cx="504056" cy="59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r>
              <a:rPr lang="en-US" altLang="ko-KR" sz="2800" dirty="0"/>
              <a:t>n</a:t>
            </a:r>
            <a:endParaRPr lang="ko-KR" altLang="en-US" sz="2800" dirty="0"/>
          </a:p>
        </p:txBody>
      </p:sp>
      <p:sp>
        <p:nvSpPr>
          <p:cNvPr id="10" name="직사각형 9"/>
          <p:cNvSpPr/>
          <p:nvPr/>
        </p:nvSpPr>
        <p:spPr>
          <a:xfrm>
            <a:off x="4355977" y="3057804"/>
            <a:ext cx="504056" cy="59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r>
              <a:rPr lang="en-US" altLang="ko-KR" sz="2800" dirty="0"/>
              <a:t>g</a:t>
            </a:r>
            <a:endParaRPr lang="ko-KR" alt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899594" y="3990280"/>
            <a:ext cx="1832553" cy="523220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r>
              <a:rPr lang="en-US" altLang="ko-KR" sz="2800" dirty="0"/>
              <a:t>deletion 1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899592" y="4339576"/>
            <a:ext cx="2422458" cy="523220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r>
              <a:rPr lang="en-US" altLang="ko-KR" sz="2800" dirty="0"/>
              <a:t>substitution 1</a:t>
            </a:r>
            <a:endParaRPr lang="ko-KR" altLang="en-US" sz="2800" dirty="0"/>
          </a:p>
        </p:txBody>
      </p:sp>
      <p:sp>
        <p:nvSpPr>
          <p:cNvPr id="16" name="직사각형 15"/>
          <p:cNvSpPr/>
          <p:nvPr/>
        </p:nvSpPr>
        <p:spPr>
          <a:xfrm>
            <a:off x="4355977" y="3057804"/>
            <a:ext cx="504056" cy="59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r>
              <a:rPr lang="en-US" altLang="ko-KR" sz="2800" dirty="0"/>
              <a:t>e</a:t>
            </a:r>
            <a:endParaRPr lang="ko-KR" alt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6189524" y="3990280"/>
            <a:ext cx="1795684" cy="523220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2 editions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56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10" grpId="1" animBg="1"/>
      <p:bldP spid="14" grpId="0"/>
      <p:bldP spid="15" grpId="0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편집 거리 </a:t>
            </a:r>
            <a:r>
              <a:rPr lang="en-US" altLang="ko-KR" dirty="0"/>
              <a:t>(Edit Distance)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69222"/>
            <a:ext cx="7886700" cy="377428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dirty="0" smtClean="0"/>
              <a:t>String 1: N</a:t>
            </a:r>
            <a:r>
              <a:rPr lang="ko-KR" altLang="en-US" dirty="0" smtClean="0"/>
              <a:t>글자 단어</a:t>
            </a:r>
            <a:endParaRPr lang="en-US" altLang="ko-KR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dirty="0" smtClean="0"/>
              <a:t>String 2: M</a:t>
            </a:r>
            <a:r>
              <a:rPr lang="ko-KR" altLang="en-US" dirty="0" smtClean="0"/>
              <a:t>글자 단어</a:t>
            </a:r>
            <a:endParaRPr lang="en-US" altLang="ko-KR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ko-KR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dirty="0" smtClean="0"/>
              <a:t>최악의 경우 </a:t>
            </a:r>
            <a:r>
              <a:rPr lang="en-US" altLang="ko-KR" dirty="0" smtClean="0"/>
              <a:t>delete N, insert M</a:t>
            </a:r>
            <a:r>
              <a:rPr lang="ko-KR" altLang="en-US" dirty="0" smtClean="0"/>
              <a:t>으로 상한선은 </a:t>
            </a:r>
            <a:r>
              <a:rPr lang="en-US" altLang="ko-KR" dirty="0" smtClean="0"/>
              <a:t>N + 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rgbClr val="92D050"/>
                </a:solidFill>
              </a:rPr>
              <a:t>  </a:t>
            </a:r>
            <a:r>
              <a:rPr lang="en-US" altLang="ko-KR" sz="2000" dirty="0">
                <a:solidFill>
                  <a:srgbClr val="00B050"/>
                </a:solidFill>
              </a:rPr>
              <a:t>// delete M, insert N</a:t>
            </a:r>
            <a:r>
              <a:rPr lang="ko-KR" altLang="en-US" sz="2000" dirty="0">
                <a:solidFill>
                  <a:srgbClr val="00B050"/>
                </a:solidFill>
              </a:rPr>
              <a:t>이라고 할 수도 있다</a:t>
            </a:r>
            <a:endParaRPr lang="en-US" altLang="ko-KR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dirty="0" smtClean="0"/>
              <a:t>이 경우 </a:t>
            </a:r>
            <a:r>
              <a:rPr lang="en-US" altLang="ko-KR" dirty="0" smtClean="0"/>
              <a:t>N &gt; M</a:t>
            </a:r>
            <a:r>
              <a:rPr lang="ko-KR" altLang="en-US" dirty="0" smtClean="0"/>
              <a:t>이라는 가정 하에 </a:t>
            </a:r>
            <a:r>
              <a:rPr lang="en-US" altLang="ko-KR" dirty="0" smtClean="0"/>
              <a:t>substitute</a:t>
            </a:r>
            <a:r>
              <a:rPr lang="ko-KR" altLang="en-US" dirty="0" smtClean="0"/>
              <a:t> </a:t>
            </a:r>
            <a:r>
              <a:rPr lang="en-US" altLang="ko-KR" dirty="0" smtClean="0"/>
              <a:t>M, insert (N-M)</a:t>
            </a:r>
            <a:r>
              <a:rPr lang="ko-KR" altLang="en-US" dirty="0" smtClean="0"/>
              <a:t>으로 상한선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이라 할 수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ko-KR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dirty="0" smtClean="0"/>
              <a:t>edition</a:t>
            </a:r>
            <a:r>
              <a:rPr lang="ko-KR" altLang="en-US" dirty="0" smtClean="0"/>
              <a:t>을 줄이기 위해서는 어떻게 해야 할까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20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편집 거리 </a:t>
            </a:r>
            <a:r>
              <a:rPr lang="en-US" altLang="ko-KR" dirty="0"/>
              <a:t>(Edit Distance)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substring</a:t>
            </a:r>
            <a:r>
              <a:rPr lang="ko-KR" altLang="en-US" dirty="0" smtClean="0"/>
              <a:t>을 비교하여 그것이 같다면 </a:t>
            </a:r>
            <a:r>
              <a:rPr lang="en-US" altLang="ko-KR" dirty="0" smtClean="0"/>
              <a:t>edition</a:t>
            </a:r>
            <a:r>
              <a:rPr lang="ko-KR" altLang="en-US" dirty="0" smtClean="0"/>
              <a:t>을 하지 않는다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그렇다면 </a:t>
            </a:r>
            <a:r>
              <a:rPr lang="en-US" altLang="ko-KR" dirty="0" smtClean="0"/>
              <a:t>substring</a:t>
            </a:r>
            <a:r>
              <a:rPr lang="ko-KR" altLang="en-US" dirty="0" smtClean="0"/>
              <a:t>을 어떻게 찾을 수 있을까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// </a:t>
            </a:r>
            <a:r>
              <a:rPr lang="ko-KR" altLang="en-US" sz="2000" dirty="0">
                <a:solidFill>
                  <a:srgbClr val="00B050"/>
                </a:solidFill>
              </a:rPr>
              <a:t>인간은 직관적으로 알 수 있지만 컴퓨터는 그럴 수 없다</a:t>
            </a:r>
            <a:r>
              <a:rPr lang="en-US" altLang="ko-KR" sz="2000" dirty="0">
                <a:solidFill>
                  <a:srgbClr val="00B050"/>
                </a:solidFill>
              </a:rPr>
              <a:t>!</a:t>
            </a:r>
            <a:endParaRPr lang="en-US" altLang="ko-KR" dirty="0">
              <a:solidFill>
                <a:srgbClr val="00B05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238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편집 거리 </a:t>
            </a:r>
            <a:r>
              <a:rPr lang="en-US" altLang="ko-KR" dirty="0"/>
              <a:t>(Edit Distance)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두 개의 </a:t>
            </a:r>
            <a:r>
              <a:rPr lang="en-US" altLang="ko-KR" dirty="0" smtClean="0"/>
              <a:t>empty string</a:t>
            </a:r>
            <a:r>
              <a:rPr lang="ko-KR" altLang="en-US" dirty="0" smtClean="0"/>
              <a:t>은 항상 </a:t>
            </a:r>
            <a:r>
              <a:rPr lang="en-US" altLang="ko-KR" dirty="0" smtClean="0"/>
              <a:t>equal</a:t>
            </a:r>
          </a:p>
          <a:p>
            <a:r>
              <a:rPr lang="ko-KR" altLang="en-US" dirty="0" smtClean="0"/>
              <a:t>하나의</a:t>
            </a:r>
            <a:r>
              <a:rPr lang="en-US" altLang="ko-KR" dirty="0" smtClean="0"/>
              <a:t> string</a:t>
            </a:r>
            <a:r>
              <a:rPr lang="ko-KR" altLang="en-US" dirty="0" smtClean="0"/>
              <a:t>에서 하나의 </a:t>
            </a:r>
            <a:r>
              <a:rPr lang="en-US" altLang="ko-KR" dirty="0" smtClean="0"/>
              <a:t>substring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r>
              <a:rPr lang="ko-KR" altLang="en-US" dirty="0" smtClean="0"/>
              <a:t>다른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에서 하나의 </a:t>
            </a:r>
            <a:r>
              <a:rPr lang="en-US" altLang="ko-KR" dirty="0" smtClean="0"/>
              <a:t>substring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r>
              <a:rPr lang="ko-KR" altLang="en-US" dirty="0" smtClean="0"/>
              <a:t>그렇게 비교</a:t>
            </a:r>
            <a:r>
              <a:rPr lang="en-US" altLang="ko-KR" dirty="0" smtClean="0"/>
              <a:t>…</a:t>
            </a:r>
            <a:r>
              <a:rPr lang="ko-KR" altLang="en-US" dirty="0" smtClean="0"/>
              <a:t>하면 </a:t>
            </a:r>
            <a:r>
              <a:rPr lang="en-US" altLang="ko-KR" dirty="0" smtClean="0"/>
              <a:t>N² * M² 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경우의 수</a:t>
            </a:r>
            <a:endParaRPr lang="en-US" altLang="ko-KR" dirty="0" smtClean="0"/>
          </a:p>
          <a:p>
            <a:r>
              <a:rPr lang="en-US" altLang="ko-KR" dirty="0" smtClean="0"/>
              <a:t>…</a:t>
            </a:r>
            <a:r>
              <a:rPr lang="ko-KR" altLang="en-US" dirty="0" smtClean="0"/>
              <a:t>너무 많다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927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편집 거리 </a:t>
            </a:r>
            <a:r>
              <a:rPr lang="en-US" altLang="ko-KR" dirty="0"/>
              <a:t>(Edit Distance)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ko-KR" dirty="0" smtClean="0"/>
              <a:t>string S</a:t>
            </a:r>
            <a:r>
              <a:rPr lang="ko-KR" altLang="en-US" dirty="0" smtClean="0"/>
              <a:t>의 길이가 </a:t>
            </a:r>
            <a:r>
              <a:rPr lang="en-US" altLang="ko-KR" dirty="0" smtClean="0"/>
              <a:t>m, string T</a:t>
            </a:r>
            <a:r>
              <a:rPr lang="ko-KR" altLang="en-US" dirty="0" smtClean="0"/>
              <a:t>의 길이가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일 때</a:t>
            </a:r>
            <a:endParaRPr lang="en-US" altLang="ko-KR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ko-KR" dirty="0" smtClean="0"/>
              <a:t>s_i: 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</a:t>
            </a:r>
            <a:r>
              <a:rPr lang="ko-KR" altLang="en-US" dirty="0" smtClean="0"/>
              <a:t>번째 문자    </a:t>
            </a:r>
            <a:r>
              <a:rPr lang="en-US" altLang="ko-KR" dirty="0" smtClean="0"/>
              <a:t>(i</a:t>
            </a:r>
            <a:r>
              <a:rPr lang="ko-KR" altLang="en-US" dirty="0" smtClean="0"/>
              <a:t>의 범위 </a:t>
            </a:r>
            <a:r>
              <a:rPr lang="en-US" altLang="ko-KR" dirty="0" smtClean="0"/>
              <a:t>1~m)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ko-KR" dirty="0" smtClean="0"/>
              <a:t>t_j: 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j</a:t>
            </a:r>
            <a:r>
              <a:rPr lang="ko-KR" altLang="en-US" dirty="0" smtClean="0"/>
              <a:t>번째 문자    </a:t>
            </a:r>
            <a:r>
              <a:rPr lang="en-US" altLang="ko-KR" dirty="0" smtClean="0"/>
              <a:t>(j</a:t>
            </a:r>
            <a:r>
              <a:rPr lang="ko-KR" altLang="en-US" dirty="0" smtClean="0"/>
              <a:t>의 범위 </a:t>
            </a:r>
            <a:r>
              <a:rPr lang="en-US" altLang="ko-KR" dirty="0" smtClean="0"/>
              <a:t>1~n)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altLang="ko-KR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ko-KR" dirty="0" smtClean="0"/>
              <a:t>E[i, j]: S</a:t>
            </a:r>
            <a:r>
              <a:rPr lang="ko-KR" altLang="en-US" dirty="0" smtClean="0"/>
              <a:t>의</a:t>
            </a:r>
            <a:r>
              <a:rPr lang="en-US" altLang="ko-KR" dirty="0"/>
              <a:t> </a:t>
            </a:r>
            <a:r>
              <a:rPr lang="ko-KR" altLang="en-US" dirty="0" smtClean="0"/>
              <a:t>앞에서부터 </a:t>
            </a:r>
            <a:r>
              <a:rPr lang="en-US" altLang="ko-KR" dirty="0" smtClean="0"/>
              <a:t>i</a:t>
            </a:r>
            <a:r>
              <a:rPr lang="ko-KR" altLang="en-US" dirty="0" smtClean="0"/>
              <a:t>개의 문자들로 이루어진 </a:t>
            </a:r>
            <a:r>
              <a:rPr lang="en-US" altLang="ko-KR" dirty="0" smtClean="0"/>
              <a:t>substring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T</a:t>
            </a:r>
            <a:r>
              <a:rPr lang="ko-KR" altLang="en-US" dirty="0" smtClean="0"/>
              <a:t>의 앞에서부터 </a:t>
            </a:r>
            <a:r>
              <a:rPr lang="en-US" altLang="ko-KR" dirty="0" smtClean="0"/>
              <a:t>j</a:t>
            </a:r>
            <a:r>
              <a:rPr lang="ko-KR" altLang="en-US" dirty="0" smtClean="0"/>
              <a:t>개의 문자들로 이루어진 </a:t>
            </a:r>
            <a:r>
              <a:rPr lang="en-US" altLang="ko-KR" dirty="0" smtClean="0"/>
              <a:t>substring </a:t>
            </a:r>
            <a:r>
              <a:rPr lang="ko-KR" altLang="en-US" dirty="0" smtClean="0"/>
              <a:t>사이의 </a:t>
            </a:r>
            <a:r>
              <a:rPr lang="en-US" altLang="ko-KR" dirty="0" smtClean="0"/>
              <a:t>edit distance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ko-KR" dirty="0" smtClean="0"/>
              <a:t>E[i, j]</a:t>
            </a:r>
            <a:r>
              <a:rPr lang="ko-KR" altLang="en-US" dirty="0" smtClean="0"/>
              <a:t>를 통해 </a:t>
            </a:r>
            <a:r>
              <a:rPr lang="en-US" altLang="ko-KR" dirty="0" smtClean="0"/>
              <a:t>E[m, n]</a:t>
            </a:r>
            <a:r>
              <a:rPr lang="ko-KR" altLang="en-US" dirty="0" smtClean="0"/>
              <a:t>을 알아낸다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379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편집 거리 </a:t>
            </a:r>
            <a:r>
              <a:rPr lang="en-US" altLang="ko-KR" dirty="0"/>
              <a:t>(Edit Distance)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예시</a:t>
            </a:r>
            <a:r>
              <a:rPr lang="en-US" altLang="ko-KR" dirty="0" smtClean="0"/>
              <a:t>!    </a:t>
            </a:r>
            <a:r>
              <a:rPr lang="en-US" altLang="ko-KR" sz="2000" dirty="0">
                <a:solidFill>
                  <a:srgbClr val="00B050"/>
                </a:solidFill>
              </a:rPr>
              <a:t>// </a:t>
            </a:r>
            <a:r>
              <a:rPr lang="ko-KR" altLang="en-US" sz="2000" dirty="0">
                <a:solidFill>
                  <a:srgbClr val="00B050"/>
                </a:solidFill>
              </a:rPr>
              <a:t>아까 그 단어들로ㅋ</a:t>
            </a:r>
            <a:endParaRPr lang="en-US" altLang="ko-KR" sz="2000" dirty="0">
              <a:solidFill>
                <a:srgbClr val="00B050"/>
              </a:solidFill>
            </a:endParaRP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6" y="1802225"/>
            <a:ext cx="4608512" cy="913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70" y="2698874"/>
            <a:ext cx="3181350" cy="239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824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673" y="1653648"/>
            <a:ext cx="5920658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Programming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69222"/>
            <a:ext cx="7886700" cy="3774281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ko-KR" dirty="0" smtClean="0"/>
              <a:t>Divide and Conquer</a:t>
            </a:r>
            <a:r>
              <a:rPr lang="ko-KR" altLang="en-US" dirty="0" smtClean="0"/>
              <a:t>와의 차이점</a:t>
            </a:r>
            <a:endParaRPr lang="en-US" altLang="ko-KR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en-US" altLang="ko-KR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en-US" altLang="ko-KR" dirty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en-US" altLang="ko-KR" dirty="0" smtClean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dirty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ko-KR" dirty="0" smtClean="0"/>
              <a:t>Divide and Conquer</a:t>
            </a:r>
            <a:r>
              <a:rPr lang="ko-KR" altLang="en-US" dirty="0" smtClean="0"/>
              <a:t>는 자신으로부터 비롯된 하위 문제의 값만 사용할 수 있지만 </a:t>
            </a:r>
            <a:r>
              <a:rPr lang="en-US" altLang="ko-KR" dirty="0" smtClean="0"/>
              <a:t>Dynamic Programming</a:t>
            </a:r>
            <a:r>
              <a:rPr lang="ko-KR" altLang="en-US" dirty="0" smtClean="0"/>
              <a:t>은 다른 하위 문제에서 비롯된 하위문제의 값도 사용할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ko-KR" altLang="en-US" dirty="0" smtClean="0"/>
              <a:t>연관성 강한 문제에서도 정답을 보장</a:t>
            </a:r>
            <a:endParaRPr lang="en-US" altLang="ko-KR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en-US" altLang="ko-KR" dirty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4773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편집 거리 </a:t>
            </a:r>
            <a:r>
              <a:rPr lang="en-US" altLang="ko-KR" dirty="0"/>
              <a:t>(Edit Distance)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E[0, 0]</a:t>
            </a:r>
            <a:r>
              <a:rPr lang="ko-KR" altLang="en-US" dirty="0" smtClean="0"/>
              <a:t>을 통해 </a:t>
            </a:r>
            <a:r>
              <a:rPr lang="en-US" altLang="ko-KR" dirty="0" smtClean="0"/>
              <a:t>E[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, j] </a:t>
            </a:r>
            <a:r>
              <a:rPr lang="ko-KR" altLang="en-US" dirty="0" smtClean="0"/>
              <a:t>초기화</a:t>
            </a:r>
            <a:endParaRPr lang="en-US" altLang="ko-KR" dirty="0" smtClean="0"/>
          </a:p>
          <a:p>
            <a:r>
              <a:rPr lang="en-US" altLang="ko-KR" dirty="0" smtClean="0"/>
              <a:t>E[m-1, n-1]</a:t>
            </a:r>
            <a:r>
              <a:rPr lang="ko-KR" altLang="en-US" dirty="0" smtClean="0"/>
              <a:t>까지 초기화 후</a:t>
            </a:r>
            <a:r>
              <a:rPr lang="en-US" altLang="ko-KR" dirty="0" smtClean="0"/>
              <a:t>,</a:t>
            </a:r>
            <a:r>
              <a:rPr lang="ko-KR" altLang="en-US" dirty="0" smtClean="0"/>
              <a:t>                        편집 거리 반복 계산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600" y="1059582"/>
            <a:ext cx="2903808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534" y="2803153"/>
            <a:ext cx="2224930" cy="221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897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편집 거리 </a:t>
            </a:r>
            <a:r>
              <a:rPr lang="en-US" altLang="ko-KR" dirty="0"/>
              <a:t>(Edit Distance)</a:t>
            </a:r>
            <a:endParaRPr lang="ko-KR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75606"/>
            <a:ext cx="4476750" cy="2293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516" y="1275606"/>
            <a:ext cx="4380487" cy="1188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3450" y="3507854"/>
            <a:ext cx="5718220" cy="1569654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r>
              <a:rPr lang="en-US" altLang="ko-KR" sz="2400" dirty="0"/>
              <a:t>Insertion: E[i, j-1] + 1</a:t>
            </a:r>
          </a:p>
          <a:p>
            <a:r>
              <a:rPr lang="en-US" altLang="ko-KR" sz="2400" dirty="0"/>
              <a:t>Deletion: E[i-1, j] + 1</a:t>
            </a:r>
          </a:p>
          <a:p>
            <a:r>
              <a:rPr lang="en-US" altLang="ko-KR" sz="2400" dirty="0"/>
              <a:t>Substitution: E[i-1, j-1] + 1</a:t>
            </a:r>
          </a:p>
          <a:p>
            <a:r>
              <a:rPr lang="en-US" altLang="ko-KR" sz="2400" dirty="0"/>
              <a:t>No Edition: E[i-1, j-1] + </a:t>
            </a:r>
            <a:r>
              <a:rPr lang="en-US" altLang="ko-KR" sz="2400" dirty="0" smtClean="0"/>
              <a:t>0 (if</a:t>
            </a:r>
            <a:r>
              <a:rPr lang="ko-KR" altLang="en-US" sz="2400" dirty="0"/>
              <a:t> </a:t>
            </a:r>
            <a:r>
              <a:rPr lang="en-US" altLang="ko-KR" sz="2400" dirty="0" err="1" smtClean="0"/>
              <a:t>s_i</a:t>
            </a:r>
            <a:r>
              <a:rPr lang="en-US" altLang="ko-KR" sz="2400" dirty="0" smtClean="0"/>
              <a:t> == </a:t>
            </a:r>
            <a:r>
              <a:rPr lang="en-US" altLang="ko-KR" sz="2400" dirty="0" err="1" smtClean="0"/>
              <a:t>t_i</a:t>
            </a:r>
            <a:r>
              <a:rPr lang="en-US" altLang="ko-KR" sz="2400" dirty="0" smtClean="0"/>
              <a:t> 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4958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편집 거리 </a:t>
            </a:r>
            <a:r>
              <a:rPr lang="en-US" altLang="ko-KR" dirty="0"/>
              <a:t>(Edit Distance)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77428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Input: m</a:t>
            </a:r>
            <a:r>
              <a:rPr lang="ko-KR" altLang="en-US" dirty="0" smtClean="0"/>
              <a:t>글자 </a:t>
            </a:r>
            <a:r>
              <a:rPr lang="en-US" altLang="ko-KR" dirty="0" smtClean="0"/>
              <a:t>string 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n</a:t>
            </a:r>
            <a:r>
              <a:rPr lang="ko-KR" altLang="en-US" dirty="0" smtClean="0"/>
              <a:t>글자  </a:t>
            </a:r>
            <a:r>
              <a:rPr lang="en-US" altLang="ko-KR" dirty="0" smtClean="0"/>
              <a:t>string T</a:t>
            </a:r>
          </a:p>
          <a:p>
            <a:pPr marL="0" indent="0">
              <a:buNone/>
            </a:pPr>
            <a:r>
              <a:rPr lang="en-US" altLang="ko-KR" dirty="0" smtClean="0"/>
              <a:t>Output: S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T</a:t>
            </a:r>
            <a:r>
              <a:rPr lang="ko-KR" altLang="en-US" dirty="0" smtClean="0"/>
              <a:t>로 바꿀 때의 편집 거리 </a:t>
            </a:r>
            <a:r>
              <a:rPr lang="en-US" altLang="ko-KR" dirty="0" smtClean="0"/>
              <a:t>E</a:t>
            </a:r>
          </a:p>
          <a:p>
            <a:pPr marL="0" indent="0">
              <a:buNone/>
            </a:pPr>
            <a:r>
              <a:rPr lang="en-US" altLang="ko-KR" dirty="0" smtClean="0"/>
              <a:t>for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0 to m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E[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, 0] = </a:t>
            </a:r>
            <a:r>
              <a:rPr lang="en-US" altLang="ko-KR" dirty="0" err="1" smtClean="0"/>
              <a:t>i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for j = 0 to n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E[j, 0] = j</a:t>
            </a:r>
          </a:p>
          <a:p>
            <a:pPr marL="0" indent="0">
              <a:buNone/>
            </a:pPr>
            <a:r>
              <a:rPr lang="en-US" altLang="ko-KR" dirty="0" smtClean="0"/>
              <a:t>for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0 to m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for j = 1 to n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E[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, j] = min( E[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, j-1]+1, E[i-1, j]+1, E[i-1, j-1] </a:t>
            </a:r>
            <a:r>
              <a:rPr lang="en-US" altLang="ko-KR" smtClean="0"/>
              <a:t>+ </a:t>
            </a:r>
            <a:r>
              <a:rPr lang="en-US" altLang="ko-KR" smtClean="0"/>
              <a:t>α )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return E[</a:t>
            </a:r>
            <a:r>
              <a:rPr lang="en-US" altLang="ko-KR" dirty="0" err="1" smtClean="0"/>
              <a:t>m,n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833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배낭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fractional</a:t>
            </a:r>
            <a:r>
              <a:rPr lang="ko-KR" altLang="en-US" dirty="0" smtClean="0"/>
              <a:t>이 아닌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쪼갤 수 없는 물건들에 대한 배낭 문제</a:t>
            </a:r>
            <a:endParaRPr lang="en-US" altLang="ko-KR" dirty="0" smtClean="0"/>
          </a:p>
          <a:p>
            <a:r>
              <a:rPr lang="ko-KR" altLang="en-US" dirty="0" smtClean="0"/>
              <a:t>배낭의 무게 제한 </a:t>
            </a:r>
            <a:r>
              <a:rPr lang="en-US" altLang="ko-KR" dirty="0" smtClean="0"/>
              <a:t>C</a:t>
            </a:r>
          </a:p>
          <a:p>
            <a:r>
              <a:rPr lang="ko-KR" altLang="en-US" dirty="0" smtClean="0"/>
              <a:t>물건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의 무게 </a:t>
            </a:r>
            <a:r>
              <a:rPr lang="en-US" altLang="ko-KR" dirty="0" err="1" smtClean="0"/>
              <a:t>w_i</a:t>
            </a:r>
            <a:r>
              <a:rPr lang="ko-KR" altLang="en-US" dirty="0" smtClean="0"/>
              <a:t>와 가치 </a:t>
            </a:r>
            <a:r>
              <a:rPr lang="en-US" altLang="ko-KR" dirty="0" err="1" smtClean="0"/>
              <a:t>v_i</a:t>
            </a:r>
            <a:endParaRPr lang="en-US" altLang="ko-KR" dirty="0" smtClean="0"/>
          </a:p>
          <a:p>
            <a:r>
              <a:rPr lang="ko-KR" altLang="en-US" dirty="0" smtClean="0"/>
              <a:t>각 물건은 하나씩 존재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668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배낭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모든 물건들을 전부 넣기에는 너무 무거울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어떤 물건을 포기해야 하는가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r>
              <a:rPr lang="en-US" altLang="ko-KR" dirty="0" smtClean="0"/>
              <a:t>  ‘</a:t>
            </a:r>
            <a:r>
              <a:rPr lang="ko-KR" altLang="en-US" dirty="0" smtClean="0"/>
              <a:t>단위 무게 당 가치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가장 적은 것부터 포기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가장 무거운 물건부터 포기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r>
              <a:rPr lang="ko-KR" altLang="en-US" dirty="0" smtClean="0"/>
              <a:t>  어떤 물건을 포기함으로써 그 자리에 그것보다 가벼운 다른 물건이 올 수 있는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가능한 모든 사례 확인 필요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577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배낭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774281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Check Points</a:t>
            </a:r>
          </a:p>
          <a:p>
            <a:pPr marL="0" indent="0">
              <a:buNone/>
            </a:pPr>
            <a:r>
              <a:rPr lang="ko-KR" altLang="en-US" dirty="0" smtClean="0"/>
              <a:t>  문제를 어떻게 분할해야 하는가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 작은 하위 문제에서 큰 하위 문제의 답을 도출해내는 작업을 어떻게 구현할 것인가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각 경우의 수를 어떤 순서로 확인할 것인가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하위 문제로부터 도출된 결과가 정확하고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이후에 변하지 않을 것임을 어떻게 확신할 수 있는가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171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배낭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문제를 어떻게 분할해야 하는가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물건들의 무게의 합에 따라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물건들의 가치의 합에 따라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마지막 </a:t>
            </a:r>
            <a:r>
              <a:rPr lang="en-US" altLang="ko-KR" dirty="0" smtClean="0"/>
              <a:t>step</a:t>
            </a:r>
            <a:r>
              <a:rPr lang="ko-KR" altLang="en-US" dirty="0" smtClean="0"/>
              <a:t>에서 선택한 물건에 따라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또 다른 방법은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498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배낭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77428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ko-KR" altLang="en-US" dirty="0" smtClean="0"/>
              <a:t>작은 하위 문제에서 큰 </a:t>
            </a:r>
            <a:r>
              <a:rPr lang="ko-KR" altLang="en-US" dirty="0"/>
              <a:t>하위 문제의 답을 도출해내는 작업을 어떻게 구현할 </a:t>
            </a:r>
            <a:r>
              <a:rPr lang="ko-KR" altLang="en-US" dirty="0" smtClean="0"/>
              <a:t>것인가</a:t>
            </a:r>
            <a:endParaRPr lang="en-US" altLang="ko-KR" dirty="0" smtClean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ko-KR" altLang="en-US" dirty="0" smtClean="0"/>
              <a:t>  </a:t>
            </a:r>
            <a:r>
              <a:rPr lang="ko-KR" altLang="en-US" dirty="0" smtClean="0">
                <a:solidFill>
                  <a:srgbClr val="FF0000"/>
                </a:solidFill>
              </a:rPr>
              <a:t>무게 제한 </a:t>
            </a:r>
            <a:r>
              <a:rPr lang="en-US" altLang="ko-KR" dirty="0" smtClean="0">
                <a:solidFill>
                  <a:srgbClr val="FF0000"/>
                </a:solidFill>
              </a:rPr>
              <a:t>w</a:t>
            </a:r>
            <a:r>
              <a:rPr lang="ko-KR" altLang="en-US" dirty="0" smtClean="0">
                <a:solidFill>
                  <a:srgbClr val="FF0000"/>
                </a:solidFill>
              </a:rPr>
              <a:t>에 대하여 최선의 물건 조합</a:t>
            </a:r>
            <a:r>
              <a:rPr lang="ko-KR" altLang="en-US" dirty="0" smtClean="0"/>
              <a:t>을 발견했다고 가정할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무게 제한 </a:t>
            </a:r>
            <a:r>
              <a:rPr lang="en-US" altLang="ko-KR" dirty="0" smtClean="0"/>
              <a:t>w+1</a:t>
            </a:r>
            <a:r>
              <a:rPr lang="ko-KR" altLang="en-US" dirty="0" smtClean="0"/>
              <a:t>에 대하여 최적 해를 구하려면</a:t>
            </a:r>
            <a:r>
              <a:rPr lang="en-US" altLang="ko-KR" dirty="0" smtClean="0"/>
              <a:t>?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극단적인 경우에는 무게가 </a:t>
            </a:r>
            <a:r>
              <a:rPr lang="en-US" altLang="ko-KR" dirty="0" smtClean="0"/>
              <a:t>w+1</a:t>
            </a:r>
            <a:r>
              <a:rPr lang="ko-KR" altLang="en-US" dirty="0" smtClean="0"/>
              <a:t>이고 단위 무게 당 가치가 가장 높은 물건을 넣기 위해 완전히 엎어야 한다</a:t>
            </a:r>
            <a:r>
              <a:rPr lang="en-US" altLang="ko-KR" dirty="0" smtClean="0"/>
              <a:t>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 방법은 아닌 것 같다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altLang="ko-KR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951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배낭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818243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ko-KR" dirty="0" smtClean="0"/>
              <a:t>V[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</a:t>
            </a:r>
            <a:r>
              <a:rPr lang="ko-KR" altLang="en-US" dirty="0" smtClean="0"/>
              <a:t>를 무게 제한이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일 때의 가치의 합의 최대값이라고 할 때</a:t>
            </a:r>
            <a:endParaRPr lang="en-US" altLang="ko-KR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ko-KR" dirty="0" smtClean="0"/>
              <a:t>f(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, w ) = V[w – </a:t>
            </a:r>
            <a:r>
              <a:rPr lang="en-US" altLang="ko-KR" dirty="0" err="1" smtClean="0"/>
              <a:t>w_i</a:t>
            </a:r>
            <a:r>
              <a:rPr lang="en-US" altLang="ko-KR" dirty="0" smtClean="0"/>
              <a:t>] + </a:t>
            </a:r>
            <a:r>
              <a:rPr lang="en-US" altLang="ko-KR" dirty="0" err="1" smtClean="0"/>
              <a:t>v_i</a:t>
            </a:r>
            <a:endParaRPr lang="en-US" altLang="ko-KR" dirty="0" smtClean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sz="2000" dirty="0" smtClean="0">
                <a:solidFill>
                  <a:srgbClr val="00B050"/>
                </a:solidFill>
              </a:rPr>
              <a:t>  // f( ): </a:t>
            </a:r>
            <a:r>
              <a:rPr lang="en-US" altLang="ko-KR" sz="2000" dirty="0" err="1" smtClean="0">
                <a:solidFill>
                  <a:srgbClr val="00B050"/>
                </a:solidFill>
              </a:rPr>
              <a:t>i</a:t>
            </a:r>
            <a:r>
              <a:rPr lang="ko-KR" altLang="en-US" sz="2000" dirty="0" smtClean="0">
                <a:solidFill>
                  <a:srgbClr val="00B050"/>
                </a:solidFill>
              </a:rPr>
              <a:t>번째 물건을 포함한 무게 </a:t>
            </a:r>
            <a:r>
              <a:rPr lang="en-US" altLang="ko-KR" sz="2000" dirty="0" smtClean="0">
                <a:solidFill>
                  <a:srgbClr val="00B050"/>
                </a:solidFill>
              </a:rPr>
              <a:t>w</a:t>
            </a:r>
            <a:r>
              <a:rPr lang="ko-KR" altLang="en-US" sz="2000" dirty="0" smtClean="0">
                <a:solidFill>
                  <a:srgbClr val="00B050"/>
                </a:solidFill>
              </a:rPr>
              <a:t>의 가치</a:t>
            </a:r>
            <a:endParaRPr lang="en-US" altLang="ko-KR" sz="2400" dirty="0" smtClean="0">
              <a:solidFill>
                <a:srgbClr val="00B050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ko-KR" dirty="0" smtClean="0"/>
              <a:t>V[w + 1] = max( f(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, w ) for all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ko-KR" altLang="en-US" dirty="0" smtClean="0"/>
              <a:t>이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중복 </a:t>
            </a:r>
            <a:r>
              <a:rPr lang="ko-KR" altLang="en-US" dirty="0" err="1" smtClean="0"/>
              <a:t>비허용이므로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V[w – </a:t>
            </a:r>
            <a:r>
              <a:rPr lang="en-US" altLang="ko-KR" dirty="0" err="1" smtClean="0"/>
              <a:t>w_i</a:t>
            </a:r>
            <a:r>
              <a:rPr lang="en-US" altLang="ko-KR" dirty="0" smtClean="0"/>
              <a:t>]</a:t>
            </a:r>
            <a:r>
              <a:rPr lang="ko-KR" altLang="en-US" dirty="0" smtClean="0"/>
              <a:t>에는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번째 물건이 포함되어 있지 않아야 한다</a:t>
            </a:r>
            <a:r>
              <a:rPr lang="en-US" altLang="ko-KR" dirty="0" smtClean="0"/>
              <a:t>!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ko-KR" altLang="en-US" dirty="0" smtClean="0"/>
              <a:t>⇒ 어떤 물건이 선택되었는지 알아야 한다</a:t>
            </a:r>
            <a:r>
              <a:rPr lang="en-US" altLang="ko-KR" dirty="0" smtClean="0"/>
              <a:t>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</a:t>
            </a:r>
            <a:r>
              <a:rPr lang="en-US" altLang="ko-KR" sz="2000" dirty="0" smtClean="0">
                <a:solidFill>
                  <a:srgbClr val="00B050"/>
                </a:solidFill>
              </a:rPr>
              <a:t> // </a:t>
            </a:r>
            <a:r>
              <a:rPr lang="ko-KR" altLang="en-US" sz="2000" dirty="0" smtClean="0">
                <a:solidFill>
                  <a:srgbClr val="00B050"/>
                </a:solidFill>
              </a:rPr>
              <a:t>최적의 물건 조합과 무게 </a:t>
            </a:r>
            <a:r>
              <a:rPr lang="en-US" altLang="ko-KR" sz="2000" dirty="0" smtClean="0">
                <a:solidFill>
                  <a:srgbClr val="00B050"/>
                </a:solidFill>
              </a:rPr>
              <a:t>w+1</a:t>
            </a:r>
            <a:r>
              <a:rPr lang="ko-KR" altLang="en-US" sz="2000" dirty="0" smtClean="0">
                <a:solidFill>
                  <a:srgbClr val="00B050"/>
                </a:solidFill>
              </a:rPr>
              <a:t>의 경우를 따로 기억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19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배낭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369219"/>
            <a:ext cx="8352928" cy="3263504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ko-KR" altLang="en-US" dirty="0"/>
              <a:t>오직 </a:t>
            </a:r>
            <a:r>
              <a:rPr lang="en-US" altLang="ko-KR" dirty="0"/>
              <a:t>upper row</a:t>
            </a:r>
            <a:r>
              <a:rPr lang="ko-KR" altLang="en-US" dirty="0"/>
              <a:t>에 있는 </a:t>
            </a:r>
            <a:r>
              <a:rPr lang="en-US" altLang="ko-KR" dirty="0"/>
              <a:t>entry</a:t>
            </a:r>
            <a:r>
              <a:rPr lang="ko-KR" altLang="en-US" dirty="0"/>
              <a:t>만 고려하는 </a:t>
            </a:r>
            <a:r>
              <a:rPr lang="ko-KR" altLang="en-US" dirty="0" smtClean="0"/>
              <a:t>표를 사용하여 가치의 합을 나타낸다</a:t>
            </a:r>
            <a:r>
              <a:rPr lang="en-US" altLang="ko-KR" dirty="0" smtClean="0"/>
              <a:t>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ko-KR" altLang="en-US" dirty="0"/>
              <a:t>배낭 용량 </a:t>
            </a:r>
            <a:r>
              <a:rPr lang="en-US" altLang="ko-KR" dirty="0"/>
              <a:t>&gt;= </a:t>
            </a:r>
            <a:r>
              <a:rPr lang="ko-KR" altLang="en-US" dirty="0"/>
              <a:t>기존 무게 </a:t>
            </a:r>
            <a:r>
              <a:rPr lang="en-US" altLang="ko-KR" dirty="0"/>
              <a:t>+ </a:t>
            </a:r>
            <a:r>
              <a:rPr lang="en-US" altLang="ko-KR" dirty="0" err="1"/>
              <a:t>i</a:t>
            </a:r>
            <a:r>
              <a:rPr lang="ko-KR" altLang="en-US" dirty="0"/>
              <a:t>번째 물건 무게</a:t>
            </a:r>
            <a:r>
              <a:rPr lang="en-US" altLang="ko-KR" dirty="0"/>
              <a:t>:          </a:t>
            </a:r>
            <a:r>
              <a:rPr lang="en-US" altLang="ko-KR" dirty="0" smtClean="0"/>
              <a:t>  i-1</a:t>
            </a:r>
            <a:r>
              <a:rPr lang="ko-KR" altLang="en-US" dirty="0"/>
              <a:t>번째 물건까지의 가치 합 </a:t>
            </a:r>
            <a:r>
              <a:rPr lang="en-US" altLang="ko-KR" dirty="0"/>
              <a:t>+ </a:t>
            </a:r>
            <a:r>
              <a:rPr lang="en-US" altLang="ko-KR" dirty="0" err="1"/>
              <a:t>i</a:t>
            </a:r>
            <a:r>
              <a:rPr lang="ko-KR" altLang="en-US" dirty="0"/>
              <a:t>번째 물건의 가치</a:t>
            </a:r>
            <a:endParaRPr lang="en-US" altLang="ko-KR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ko-KR" altLang="en-US" dirty="0"/>
              <a:t>배낭 용량 </a:t>
            </a:r>
            <a:r>
              <a:rPr lang="en-US" altLang="ko-KR" dirty="0"/>
              <a:t>&lt; </a:t>
            </a:r>
            <a:r>
              <a:rPr lang="ko-KR" altLang="en-US" dirty="0"/>
              <a:t>기존 무게 </a:t>
            </a:r>
            <a:r>
              <a:rPr lang="en-US" altLang="ko-KR" dirty="0"/>
              <a:t>+ </a:t>
            </a:r>
            <a:r>
              <a:rPr lang="en-US" altLang="ko-KR" dirty="0" err="1"/>
              <a:t>i</a:t>
            </a:r>
            <a:r>
              <a:rPr lang="ko-KR" altLang="en-US" dirty="0"/>
              <a:t>번째 물건 무게</a:t>
            </a:r>
            <a:r>
              <a:rPr lang="en-US" altLang="ko-KR" dirty="0"/>
              <a:t>:        max(i-1</a:t>
            </a:r>
            <a:r>
              <a:rPr lang="ko-KR" altLang="en-US" dirty="0"/>
              <a:t>번째 물건까지의 가치 합</a:t>
            </a:r>
            <a:r>
              <a:rPr lang="en-US" altLang="ko-KR" dirty="0"/>
              <a:t>, </a:t>
            </a:r>
            <a:r>
              <a:rPr lang="en-US" altLang="ko-KR" dirty="0" err="1"/>
              <a:t>i</a:t>
            </a:r>
            <a:r>
              <a:rPr lang="ko-KR" altLang="en-US" dirty="0"/>
              <a:t>번째 물건의 가치</a:t>
            </a:r>
            <a:r>
              <a:rPr lang="en-US" altLang="ko-KR" dirty="0" smtClean="0"/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dirty="0" smtClean="0"/>
              <a:t>  </a:t>
            </a:r>
            <a:r>
              <a:rPr lang="en-US" altLang="ko-KR" sz="2000" dirty="0" smtClean="0">
                <a:solidFill>
                  <a:srgbClr val="00B050"/>
                </a:solidFill>
              </a:rPr>
              <a:t>// </a:t>
            </a:r>
            <a:r>
              <a:rPr lang="en-US" altLang="ko-KR" sz="2000" dirty="0" err="1">
                <a:solidFill>
                  <a:srgbClr val="00B050"/>
                </a:solidFill>
              </a:rPr>
              <a:t>i</a:t>
            </a:r>
            <a:r>
              <a:rPr lang="ko-KR" altLang="en-US" sz="2000" dirty="0">
                <a:solidFill>
                  <a:srgbClr val="00B050"/>
                </a:solidFill>
              </a:rPr>
              <a:t>번째 물건을 넣을 수 없는 용량이라면 </a:t>
            </a:r>
            <a:r>
              <a:rPr lang="en-US" altLang="ko-KR" sz="2000" dirty="0" err="1">
                <a:solidFill>
                  <a:srgbClr val="00B050"/>
                </a:solidFill>
              </a:rPr>
              <a:t>i</a:t>
            </a:r>
            <a:r>
              <a:rPr lang="ko-KR" altLang="en-US" sz="2000" dirty="0">
                <a:solidFill>
                  <a:srgbClr val="00B050"/>
                </a:solidFill>
              </a:rPr>
              <a:t>번째 물건의 가치를 </a:t>
            </a:r>
            <a:r>
              <a:rPr lang="en-US" altLang="ko-KR" sz="2000" dirty="0">
                <a:solidFill>
                  <a:srgbClr val="00B050"/>
                </a:solidFill>
              </a:rPr>
              <a:t>0</a:t>
            </a:r>
            <a:r>
              <a:rPr lang="ko-KR" altLang="en-US" sz="2000" dirty="0">
                <a:solidFill>
                  <a:srgbClr val="00B050"/>
                </a:solidFill>
              </a:rPr>
              <a:t>으로 취급</a:t>
            </a:r>
            <a:endParaRPr lang="en-US" altLang="ko-KR" dirty="0">
              <a:solidFill>
                <a:srgbClr val="00B05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ko-KR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179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Programming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44208" y="1203598"/>
            <a:ext cx="25923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알고리즘 첫 시간에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보았던 피보나치 수열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재귀 구조에 적합한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알고리즘이 바로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Dynamic Programming</a:t>
            </a:r>
          </a:p>
          <a:p>
            <a:pPr algn="r"/>
            <a:r>
              <a:rPr lang="ko-KR" altLang="en-US" dirty="0" smtClean="0"/>
              <a:t>이었던 것이다☆</a:t>
            </a:r>
            <a:endParaRPr lang="ko-KR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97670"/>
            <a:ext cx="5802497" cy="326231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26298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219822"/>
            <a:ext cx="441007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배낭 문제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예</a:t>
            </a:r>
            <a:r>
              <a:rPr lang="ko-KR" altLang="en-US" dirty="0"/>
              <a:t>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개의 물건이 있을 때 다음과 같다</a:t>
            </a:r>
            <a:r>
              <a:rPr lang="en-US" altLang="ko-KR" dirty="0" smtClean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433" y="1995686"/>
            <a:ext cx="462915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321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369219"/>
            <a:ext cx="8784976" cy="3263504"/>
          </a:xfrm>
        </p:spPr>
        <p:txBody>
          <a:bodyPr/>
          <a:lstStyle/>
          <a:p>
            <a:r>
              <a:rPr lang="ko-KR" altLang="en-US" dirty="0" smtClean="0"/>
              <a:t>배낭 용량 </a:t>
            </a:r>
            <a:r>
              <a:rPr lang="en-US" altLang="ko-KR" dirty="0" smtClean="0"/>
              <a:t>&gt;= </a:t>
            </a:r>
            <a:r>
              <a:rPr lang="ko-KR" altLang="en-US" dirty="0" smtClean="0"/>
              <a:t>기존 무게 </a:t>
            </a:r>
            <a:r>
              <a:rPr lang="en-US" altLang="ko-KR" dirty="0" smtClean="0"/>
              <a:t>+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번째 물건 무게</a:t>
            </a:r>
            <a:r>
              <a:rPr lang="en-US" altLang="ko-KR" dirty="0" smtClean="0"/>
              <a:t>:          i-1</a:t>
            </a:r>
            <a:r>
              <a:rPr lang="ko-KR" altLang="en-US" dirty="0" smtClean="0"/>
              <a:t>번째 물건까지의 가치 합 </a:t>
            </a:r>
            <a:r>
              <a:rPr lang="en-US" altLang="ko-KR" dirty="0" smtClean="0"/>
              <a:t>+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번째 물건의 가치</a:t>
            </a:r>
            <a:endParaRPr lang="en-US" altLang="ko-KR" dirty="0" smtClean="0"/>
          </a:p>
          <a:p>
            <a:r>
              <a:rPr lang="ko-KR" altLang="en-US" dirty="0" smtClean="0"/>
              <a:t>배낭 용량 </a:t>
            </a:r>
            <a:r>
              <a:rPr lang="en-US" altLang="ko-KR" dirty="0" smtClean="0"/>
              <a:t>&lt; </a:t>
            </a:r>
            <a:r>
              <a:rPr lang="ko-KR" altLang="en-US" dirty="0" smtClean="0"/>
              <a:t>기존 무게 </a:t>
            </a:r>
            <a:r>
              <a:rPr lang="en-US" altLang="ko-KR" dirty="0" smtClean="0"/>
              <a:t>+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번째 물건 무게</a:t>
            </a:r>
            <a:r>
              <a:rPr lang="en-US" altLang="ko-KR" dirty="0" smtClean="0"/>
              <a:t>:        max(</a:t>
            </a:r>
            <a:r>
              <a:rPr lang="en-US" altLang="ko-KR" dirty="0"/>
              <a:t>i-1</a:t>
            </a:r>
            <a:r>
              <a:rPr lang="ko-KR" altLang="en-US" dirty="0"/>
              <a:t>번째 물건까지의 가치 </a:t>
            </a:r>
            <a:r>
              <a:rPr lang="ko-KR" altLang="en-US" dirty="0" smtClean="0"/>
              <a:t>합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번째 물건의 가치</a:t>
            </a:r>
            <a:r>
              <a:rPr lang="en-US" altLang="ko-KR" dirty="0" smtClean="0"/>
              <a:t>) </a:t>
            </a:r>
            <a:r>
              <a:rPr lang="en-US" altLang="ko-KR" sz="2000" dirty="0" smtClean="0">
                <a:solidFill>
                  <a:srgbClr val="00B050"/>
                </a:solidFill>
              </a:rPr>
              <a:t>// </a:t>
            </a:r>
            <a:r>
              <a:rPr lang="en-US" altLang="ko-KR" sz="2000" dirty="0" err="1" smtClean="0">
                <a:solidFill>
                  <a:srgbClr val="00B050"/>
                </a:solidFill>
              </a:rPr>
              <a:t>i</a:t>
            </a:r>
            <a:r>
              <a:rPr lang="ko-KR" altLang="en-US" sz="2000" dirty="0" smtClean="0">
                <a:solidFill>
                  <a:srgbClr val="00B050"/>
                </a:solidFill>
              </a:rPr>
              <a:t>번째 물건을 넣을 수 없는 용량이라면 </a:t>
            </a:r>
            <a:r>
              <a:rPr lang="en-US" altLang="ko-KR" sz="2000" dirty="0" err="1" smtClean="0">
                <a:solidFill>
                  <a:srgbClr val="00B050"/>
                </a:solidFill>
              </a:rPr>
              <a:t>i</a:t>
            </a:r>
            <a:r>
              <a:rPr lang="ko-KR" altLang="en-US" sz="2000" dirty="0" smtClean="0">
                <a:solidFill>
                  <a:srgbClr val="00B050"/>
                </a:solidFill>
              </a:rPr>
              <a:t>번째 물건의 가치를 </a:t>
            </a:r>
            <a:r>
              <a:rPr lang="en-US" altLang="ko-KR" sz="2000" dirty="0" smtClean="0">
                <a:solidFill>
                  <a:srgbClr val="00B050"/>
                </a:solidFill>
              </a:rPr>
              <a:t>0</a:t>
            </a:r>
            <a:r>
              <a:rPr lang="ko-KR" altLang="en-US" sz="2000" dirty="0" smtClean="0">
                <a:solidFill>
                  <a:srgbClr val="00B050"/>
                </a:solidFill>
              </a:rPr>
              <a:t>으로 취급</a:t>
            </a:r>
            <a:endParaRPr lang="en-US" altLang="ko-KR" dirty="0">
              <a:solidFill>
                <a:srgbClr val="00B050"/>
              </a:solidFill>
            </a:endParaRP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배낭 문제</a:t>
            </a:r>
            <a:r>
              <a:rPr lang="en-US" altLang="ko-KR" dirty="0"/>
              <a:t> – </a:t>
            </a:r>
            <a:r>
              <a:rPr lang="ko-KR" altLang="en-US" dirty="0"/>
              <a:t>예시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316188"/>
            <a:ext cx="504825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456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배낭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369218"/>
            <a:ext cx="8208912" cy="377428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Input: </a:t>
            </a:r>
            <a:r>
              <a:rPr lang="ko-KR" altLang="en-US" dirty="0" smtClean="0"/>
              <a:t>무게 제한 </a:t>
            </a:r>
            <a:r>
              <a:rPr lang="en-US" altLang="ko-KR" dirty="0" smtClean="0"/>
              <a:t>C, n</a:t>
            </a:r>
            <a:r>
              <a:rPr lang="ko-KR" altLang="en-US" dirty="0" smtClean="0"/>
              <a:t>개의 물건들에 대하여 각각의 무게 </a:t>
            </a:r>
            <a:r>
              <a:rPr lang="en-US" altLang="ko-KR" dirty="0" err="1" smtClean="0"/>
              <a:t>w_i</a:t>
            </a:r>
            <a:r>
              <a:rPr lang="ko-KR" altLang="en-US" dirty="0" smtClean="0"/>
              <a:t>와 가치 </a:t>
            </a:r>
            <a:r>
              <a:rPr lang="en-US" altLang="ko-KR" dirty="0" err="1" smtClean="0"/>
              <a:t>v_i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Output: K[n, C]</a:t>
            </a:r>
          </a:p>
          <a:p>
            <a:pPr marL="0" indent="0">
              <a:buNone/>
            </a:pPr>
            <a:r>
              <a:rPr lang="en-US" altLang="ko-KR" dirty="0" smtClean="0"/>
              <a:t>for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0 to n    K[i,0] = 0   </a:t>
            </a:r>
            <a:r>
              <a:rPr lang="en-US" altLang="ko-KR" sz="2000" dirty="0" smtClean="0">
                <a:solidFill>
                  <a:srgbClr val="00B050"/>
                </a:solidFill>
              </a:rPr>
              <a:t> // </a:t>
            </a:r>
            <a:r>
              <a:rPr lang="ko-KR" altLang="en-US" sz="2000" dirty="0" smtClean="0">
                <a:solidFill>
                  <a:srgbClr val="00B050"/>
                </a:solidFill>
              </a:rPr>
              <a:t>가방의 무게 초기값은 </a:t>
            </a:r>
            <a:r>
              <a:rPr lang="en-US" altLang="ko-KR" sz="2000" dirty="0">
                <a:solidFill>
                  <a:srgbClr val="00B050"/>
                </a:solidFill>
              </a:rPr>
              <a:t>0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dirty="0" smtClean="0"/>
              <a:t>for w = 0 to C    K[0, w] = 0</a:t>
            </a:r>
            <a:r>
              <a:rPr lang="en-US" altLang="ko-KR" sz="2600" dirty="0">
                <a:solidFill>
                  <a:prstClr val="black"/>
                </a:solidFill>
              </a:rPr>
              <a:t> </a:t>
            </a:r>
            <a:r>
              <a:rPr lang="en-US" altLang="ko-KR" sz="2000" dirty="0">
                <a:solidFill>
                  <a:srgbClr val="00B050"/>
                </a:solidFill>
              </a:rPr>
              <a:t>// </a:t>
            </a:r>
            <a:r>
              <a:rPr lang="ko-KR" altLang="en-US" sz="2000" dirty="0">
                <a:solidFill>
                  <a:srgbClr val="00B050"/>
                </a:solidFill>
              </a:rPr>
              <a:t>초기 상태에는 그 어떤 물건도 들어있지 않다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for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1 to n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for w = 1 to C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if ( </a:t>
            </a:r>
            <a:r>
              <a:rPr lang="en-US" altLang="ko-KR" dirty="0" err="1" smtClean="0"/>
              <a:t>w_i</a:t>
            </a:r>
            <a:r>
              <a:rPr lang="en-US" altLang="ko-KR" dirty="0" smtClean="0"/>
              <a:t> &gt; w )    K[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, w] = K[i-1, w]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else                K[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, w] = max( K[i-1, w], K[i-1, w-</a:t>
            </a:r>
            <a:r>
              <a:rPr lang="en-US" altLang="ko-KR" dirty="0" err="1" smtClean="0"/>
              <a:t>w_i</a:t>
            </a:r>
            <a:r>
              <a:rPr lang="en-US" altLang="ko-KR" dirty="0" smtClean="0"/>
              <a:t>] + </a:t>
            </a:r>
            <a:r>
              <a:rPr lang="en-US" altLang="ko-KR" dirty="0" err="1" smtClean="0"/>
              <a:t>v_i</a:t>
            </a:r>
            <a:r>
              <a:rPr lang="en-US" altLang="ko-KR" dirty="0" smtClean="0"/>
              <a:t> )</a:t>
            </a:r>
          </a:p>
          <a:p>
            <a:pPr marL="0" indent="0">
              <a:buNone/>
            </a:pPr>
            <a:r>
              <a:rPr lang="en-US" altLang="ko-KR" dirty="0" smtClean="0"/>
              <a:t>return K[n, C]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370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</a:t>
            </a:r>
            <a:r>
              <a:rPr lang="ko-KR" altLang="en-US" dirty="0"/>
              <a:t>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한 번 해결한 하위 문제를 다시 풀지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그들을 기억해두었다가 재사용한다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암시적 순서에 따라 재사용할 것을 찾고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순서를 알 수 없다면 일일이 찾아야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하위 문제의 결과는 초기 상태에서 파생되어야 한다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162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여러분 </a:t>
            </a:r>
            <a:r>
              <a:rPr lang="ko-KR" altLang="en-US" dirty="0" err="1" smtClean="0"/>
              <a:t>코딩하세여</a:t>
            </a:r>
            <a:r>
              <a:rPr lang="en-US" altLang="ko-KR" dirty="0" smtClean="0"/>
              <a:t>~~~~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77428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dirty="0" smtClean="0"/>
              <a:t>[</a:t>
            </a:r>
            <a:r>
              <a:rPr lang="ko-KR" altLang="en-US" dirty="0" err="1" smtClean="0"/>
              <a:t>백준알고리즘</a:t>
            </a:r>
            <a:r>
              <a:rPr lang="en-US" altLang="ko-KR" dirty="0" smtClean="0"/>
              <a:t>] </a:t>
            </a:r>
            <a:r>
              <a:rPr lang="ko-KR" altLang="en-US" dirty="0" smtClean="0"/>
              <a:t>정수 삼각형 </a:t>
            </a:r>
            <a:r>
              <a:rPr lang="en-US" altLang="ko-KR" dirty="0" smtClean="0"/>
              <a:t>#1932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dirty="0" smtClean="0"/>
              <a:t>  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www.acmicpc.net/problem/1932</a:t>
            </a:r>
            <a:endParaRPr lang="en-US" altLang="ko-KR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dirty="0" smtClean="0"/>
              <a:t>[</a:t>
            </a:r>
            <a:r>
              <a:rPr lang="ko-KR" altLang="en-US" dirty="0" err="1" smtClean="0"/>
              <a:t>백준알고리즘</a:t>
            </a:r>
            <a:r>
              <a:rPr lang="en-US" altLang="ko-KR" dirty="0" smtClean="0"/>
              <a:t>] </a:t>
            </a:r>
            <a:r>
              <a:rPr lang="ko-KR" altLang="en-US" dirty="0" smtClean="0"/>
              <a:t>초콜릿 자르기 </a:t>
            </a:r>
            <a:r>
              <a:rPr lang="en-US" altLang="ko-KR" dirty="0" smtClean="0"/>
              <a:t>#2163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dirty="0" smtClean="0"/>
              <a:t>  </a:t>
            </a:r>
            <a:r>
              <a:rPr lang="en-US" altLang="ko-KR" dirty="0">
                <a:hlinkClick r:id="rId3"/>
              </a:rPr>
              <a:t>https://www.acmicpc.net/problem/2163</a:t>
            </a:r>
            <a:endParaRPr lang="en-US" altLang="ko-KR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dirty="0" smtClean="0"/>
              <a:t>[</a:t>
            </a:r>
            <a:r>
              <a:rPr lang="ko-KR" altLang="en-US" dirty="0" err="1" smtClean="0"/>
              <a:t>백준알고리즘</a:t>
            </a:r>
            <a:r>
              <a:rPr lang="en-US" altLang="ko-KR" dirty="0" smtClean="0"/>
              <a:t>] </a:t>
            </a:r>
            <a:r>
              <a:rPr lang="ko-KR" altLang="en-US" dirty="0" smtClean="0"/>
              <a:t>꿍 피보나치 </a:t>
            </a:r>
            <a:r>
              <a:rPr lang="en-US" altLang="ko-KR" dirty="0" smtClean="0"/>
              <a:t>#9507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dirty="0" smtClean="0"/>
              <a:t>  </a:t>
            </a:r>
            <a:r>
              <a:rPr lang="en-US" altLang="ko-KR" dirty="0">
                <a:hlinkClick r:id="rId4"/>
              </a:rPr>
              <a:t>https://www.acmicpc.net/problem/9507</a:t>
            </a:r>
            <a:endParaRPr lang="en-US" altLang="ko-KR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dirty="0" smtClean="0"/>
              <a:t>[</a:t>
            </a:r>
            <a:r>
              <a:rPr lang="ko-KR" altLang="en-US" dirty="0" err="1" smtClean="0"/>
              <a:t>백준알고리즘</a:t>
            </a:r>
            <a:r>
              <a:rPr lang="en-US" altLang="ko-KR" dirty="0" smtClean="0"/>
              <a:t>] </a:t>
            </a:r>
            <a:r>
              <a:rPr lang="ko-KR" altLang="en-US" dirty="0" smtClean="0"/>
              <a:t>이동하기 </a:t>
            </a:r>
            <a:r>
              <a:rPr lang="en-US" altLang="ko-KR" dirty="0" smtClean="0"/>
              <a:t>#11048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dirty="0" smtClean="0"/>
              <a:t>  </a:t>
            </a:r>
            <a:r>
              <a:rPr lang="en-US" altLang="ko-KR" dirty="0">
                <a:hlinkClick r:id="rId5"/>
              </a:rPr>
              <a:t>https://www.acmicpc.net/problem/11048</a:t>
            </a:r>
            <a:endParaRPr lang="en-US" altLang="ko-KR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1034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모든 점들 사이의 최단 거리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특정한 점에서부터의 최단 거리를 구하는 </a:t>
            </a:r>
            <a:r>
              <a:rPr lang="en-US" altLang="ko-KR" dirty="0" smtClean="0"/>
              <a:t>Dijkstra algorithm</a:t>
            </a:r>
            <a:r>
              <a:rPr lang="ko-KR" altLang="en-US" dirty="0" smtClean="0"/>
              <a:t>의 반복</a:t>
            </a:r>
            <a:endParaRPr lang="en-US" altLang="ko-KR" dirty="0" smtClean="0"/>
          </a:p>
          <a:p>
            <a:r>
              <a:rPr lang="en-US" altLang="ko-KR" dirty="0" smtClean="0"/>
              <a:t>Floyd-Warshall algorithm</a:t>
            </a:r>
          </a:p>
          <a:p>
            <a:r>
              <a:rPr lang="en-US" altLang="ko-KR" dirty="0" smtClean="0"/>
              <a:t>Bellman-Ford algorithm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870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Dijkstra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// 8</a:t>
            </a:r>
            <a:r>
              <a:rPr lang="ko-KR" altLang="en-US" sz="2000" dirty="0">
                <a:solidFill>
                  <a:srgbClr val="00B050"/>
                </a:solidFill>
              </a:rPr>
              <a:t>차시 </a:t>
            </a:r>
            <a:r>
              <a:rPr lang="en-US" altLang="ko-KR" sz="2000" dirty="0">
                <a:solidFill>
                  <a:srgbClr val="00B050"/>
                </a:solidFill>
              </a:rPr>
              <a:t>graph </a:t>
            </a:r>
            <a:r>
              <a:rPr lang="ko-KR" altLang="en-US" sz="2000" dirty="0">
                <a:solidFill>
                  <a:srgbClr val="00B050"/>
                </a:solidFill>
              </a:rPr>
              <a:t>시간에 배웠으니 자세한 설명은 생략한다</a:t>
            </a:r>
            <a:r>
              <a:rPr lang="en-US" altLang="ko-KR" sz="2000" dirty="0">
                <a:solidFill>
                  <a:srgbClr val="00B050"/>
                </a:solidFill>
              </a:rPr>
              <a:t>.</a:t>
            </a:r>
          </a:p>
          <a:p>
            <a:r>
              <a:rPr lang="ko-KR" altLang="en-US" dirty="0" smtClean="0"/>
              <a:t>정점 수 </a:t>
            </a:r>
            <a:r>
              <a:rPr lang="en-US" altLang="ko-KR" dirty="0" smtClean="0"/>
              <a:t>n</a:t>
            </a:r>
            <a:r>
              <a:rPr lang="ko-KR" altLang="en-US" dirty="0" smtClean="0"/>
              <a:t>에 대하여 시간복잡도는</a:t>
            </a:r>
            <a:endParaRPr lang="en-US" altLang="ko-KR" dirty="0"/>
          </a:p>
          <a:p>
            <a:r>
              <a:rPr lang="en-US" altLang="ko-KR" dirty="0" smtClean="0"/>
              <a:t>(n – 1) * O( n² ) = O( n³ )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근데 일부 최단 거리들이 반복적으로 계산된다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불필요한 반복</a:t>
            </a:r>
            <a:r>
              <a:rPr lang="en-US" altLang="ko-KR" dirty="0" smtClean="0"/>
              <a:t>…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51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Dijkstra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ko-KR" dirty="0" smtClean="0"/>
              <a:t>Warshall: transitive closure</a:t>
            </a:r>
            <a:r>
              <a:rPr lang="ko-KR" altLang="en-US" dirty="0" smtClean="0"/>
              <a:t>를 찾음으로써 최단거리를 찾는 </a:t>
            </a:r>
            <a:r>
              <a:rPr lang="en-US" altLang="ko-KR" dirty="0" smtClean="0"/>
              <a:t>dynamic programming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// transitive: [(a, b) ∈ R and (b, c) ∈ R] → (a, c) ∈ R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//               for all a, b, c ∈ A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// transitive closure: transitive</a:t>
            </a:r>
            <a:r>
              <a:rPr lang="ko-KR" altLang="en-US" sz="2000" dirty="0">
                <a:solidFill>
                  <a:srgbClr val="00B050"/>
                </a:solidFill>
              </a:rPr>
              <a:t>를 만족하는 가장 작은 관계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ko-KR" dirty="0" smtClean="0"/>
              <a:t>Floyd: </a:t>
            </a:r>
            <a:r>
              <a:rPr lang="ko-KR" altLang="en-US" dirty="0" smtClean="0"/>
              <a:t>모든 순서쌍에 대해 최단 경로를 찾는 데에 </a:t>
            </a:r>
            <a:r>
              <a:rPr lang="en-US" altLang="ko-KR" dirty="0" smtClean="0"/>
              <a:t>Warshall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algorithm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ko-KR" altLang="en-US" dirty="0" smtClean="0"/>
              <a:t>⇒ </a:t>
            </a:r>
            <a:r>
              <a:rPr lang="en-US" altLang="ko-KR" dirty="0" smtClean="0"/>
              <a:t>Floyd-Warshall algorithm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84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Floyd-Warshall </a:t>
            </a:r>
            <a:r>
              <a:rPr lang="en-US" altLang="ko-KR" dirty="0" smtClean="0"/>
              <a:t>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ko-KR" altLang="en-US" dirty="0" smtClean="0"/>
              <a:t>모든 시작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에 대하여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시작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부터 순차적으로 최단 거리 계산</a:t>
            </a:r>
            <a:endParaRPr lang="en-US" altLang="ko-KR" dirty="0" smtClean="0"/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ko-KR" altLang="en-US" dirty="0" smtClean="0"/>
              <a:t>모든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에 대하여 최단 거리를 찾을 때까지 반복</a:t>
            </a:r>
            <a:endParaRPr lang="en-US" altLang="ko-KR" dirty="0" smtClean="0"/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ko-KR" altLang="en-US" dirty="0" smtClean="0"/>
              <a:t>계산 도중 이전에 계산했던 값에 대한 연산을 만난다면 이전 계산 결과 재사용</a:t>
            </a:r>
            <a:endParaRPr lang="en-US" altLang="ko-KR" dirty="0" smtClean="0"/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ko-KR" altLang="en-US" dirty="0" smtClean="0"/>
              <a:t>마지막 문제에 대한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기억된 결과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최종 해</a:t>
            </a:r>
            <a:endParaRPr lang="en-US" altLang="ko-KR" dirty="0" smtClean="0"/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ko-KR" altLang="en-US" dirty="0" smtClean="0"/>
              <a:t>더 큰 하위 문제에 대한 정확도 보장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51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Floyd-Warshall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dirty="0" smtClean="0"/>
              <a:t>어떤 정보가 기억되어야 하는가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지금까지 관찰한 모든 경로 사이의 최단 경로</a:t>
            </a:r>
            <a:endParaRPr lang="en-US" altLang="ko-KR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dirty="0" smtClean="0"/>
              <a:t>남은 경로를 탐색하던 중 더 짧은 경로가 발견된다면 최단 경로의 가중치 합을 갱신한 후 경로 저장</a:t>
            </a:r>
            <a:endParaRPr lang="en-US" altLang="ko-KR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dirty="0" smtClean="0"/>
              <a:t>모든 경로를 탐색했다면 저장되어 있는 경로가 최단 경로</a:t>
            </a:r>
            <a:endParaRPr lang="en-US" altLang="ko-KR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872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2808</TotalTime>
  <Words>2290</Words>
  <Application>Microsoft Office PowerPoint</Application>
  <PresentationFormat>화면 슬라이드 쇼(16:9)</PresentationFormat>
  <Paragraphs>298</Paragraphs>
  <Slides>44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44</vt:i4>
      </vt:variant>
    </vt:vector>
  </HeadingPairs>
  <TitlesOfParts>
    <vt:vector size="47" baseType="lpstr">
      <vt:lpstr>Office 테마</vt:lpstr>
      <vt:lpstr>1_Office 테마</vt:lpstr>
      <vt:lpstr>2_Office 테마</vt:lpstr>
      <vt:lpstr>KCA2019 ☆여름방학특강☆</vt:lpstr>
      <vt:lpstr>Dynamic Programming</vt:lpstr>
      <vt:lpstr>Dynamic Programming</vt:lpstr>
      <vt:lpstr>Dynamic Programming</vt:lpstr>
      <vt:lpstr>모든 점들 사이의 최단 거리</vt:lpstr>
      <vt:lpstr>Dijkstra algorithm</vt:lpstr>
      <vt:lpstr>Dijkstra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Bellman-Ford algorithm</vt:lpstr>
      <vt:lpstr>Bellman-Ford algorithm</vt:lpstr>
      <vt:lpstr>Bellman-Ford algorithm</vt:lpstr>
      <vt:lpstr>Bellman-Ford algorithm</vt:lpstr>
      <vt:lpstr>편집 거리 (Edit Distance)</vt:lpstr>
      <vt:lpstr>편집 거리 (Edit Distance)</vt:lpstr>
      <vt:lpstr>편집 거리 (Edit Distance)</vt:lpstr>
      <vt:lpstr>편집 거리 (Edit Distance)</vt:lpstr>
      <vt:lpstr>편집 거리 (Edit Distance)</vt:lpstr>
      <vt:lpstr>편집 거리 (Edit Distance)</vt:lpstr>
      <vt:lpstr>편집 거리 (Edit Distance)</vt:lpstr>
      <vt:lpstr>편집 거리 (Edit Distance)</vt:lpstr>
      <vt:lpstr>편집 거리 (Edit Distance)</vt:lpstr>
      <vt:lpstr>편집 거리 (Edit Distance)</vt:lpstr>
      <vt:lpstr>편집 거리 (Edit Distance)</vt:lpstr>
      <vt:lpstr>배낭 문제</vt:lpstr>
      <vt:lpstr>배낭 문제</vt:lpstr>
      <vt:lpstr>배낭 문제</vt:lpstr>
      <vt:lpstr>배낭 문제</vt:lpstr>
      <vt:lpstr>배낭 문제</vt:lpstr>
      <vt:lpstr>배낭 문제</vt:lpstr>
      <vt:lpstr>배낭 문제</vt:lpstr>
      <vt:lpstr>배낭 문제 – 예시</vt:lpstr>
      <vt:lpstr>배낭 문제 – 예시</vt:lpstr>
      <vt:lpstr>배낭 문제</vt:lpstr>
      <vt:lpstr>요약</vt:lpstr>
      <vt:lpstr>여러분 코딩하세여~~~~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KCA2019 ☆여름방학특강☆</dc:title>
  <dc:creator>Microsoft Corporation</dc:creator>
  <cp:lastModifiedBy>Peter J</cp:lastModifiedBy>
  <cp:revision>68</cp:revision>
  <dcterms:created xsi:type="dcterms:W3CDTF">2006-10-05T04:04:58Z</dcterms:created>
  <dcterms:modified xsi:type="dcterms:W3CDTF">2019-07-30T13:04:17Z</dcterms:modified>
</cp:coreProperties>
</file>