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76" r:id="rId12"/>
    <p:sldId id="280" r:id="rId13"/>
    <p:sldId id="281" r:id="rId14"/>
    <p:sldId id="265" r:id="rId15"/>
    <p:sldId id="282" r:id="rId16"/>
    <p:sldId id="266" r:id="rId17"/>
    <p:sldId id="283" r:id="rId18"/>
    <p:sldId id="267" r:id="rId19"/>
    <p:sldId id="296" r:id="rId20"/>
    <p:sldId id="284" r:id="rId21"/>
    <p:sldId id="268" r:id="rId22"/>
    <p:sldId id="285" r:id="rId23"/>
    <p:sldId id="269" r:id="rId24"/>
    <p:sldId id="287" r:id="rId25"/>
    <p:sldId id="270" r:id="rId26"/>
    <p:sldId id="288" r:id="rId27"/>
    <p:sldId id="271" r:id="rId28"/>
    <p:sldId id="289" r:id="rId29"/>
    <p:sldId id="272" r:id="rId30"/>
    <p:sldId id="286" r:id="rId31"/>
    <p:sldId id="273" r:id="rId32"/>
    <p:sldId id="274" r:id="rId33"/>
    <p:sldId id="275" r:id="rId34"/>
    <p:sldId id="292" r:id="rId35"/>
    <p:sldId id="277" r:id="rId36"/>
    <p:sldId id="293" r:id="rId37"/>
    <p:sldId id="278" r:id="rId38"/>
    <p:sldId id="294" r:id="rId39"/>
    <p:sldId id="279" r:id="rId40"/>
    <p:sldId id="295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P" id="{14B19327-B4EB-4334-8397-028337C7AA45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  <p14:section name="example" id="{EBCD58A9-D8B7-4DEE-AAB2-B542B5F353CC}">
          <p14:sldIdLst>
            <p14:sldId id="276"/>
            <p14:sldId id="280"/>
            <p14:sldId id="281"/>
            <p14:sldId id="265"/>
            <p14:sldId id="282"/>
            <p14:sldId id="266"/>
            <p14:sldId id="283"/>
            <p14:sldId id="267"/>
            <p14:sldId id="296"/>
            <p14:sldId id="284"/>
            <p14:sldId id="268"/>
            <p14:sldId id="285"/>
            <p14:sldId id="269"/>
            <p14:sldId id="287"/>
            <p14:sldId id="270"/>
            <p14:sldId id="288"/>
            <p14:sldId id="271"/>
            <p14:sldId id="289"/>
            <p14:sldId id="272"/>
            <p14:sldId id="286"/>
            <p14:sldId id="273"/>
            <p14:sldId id="274"/>
            <p14:sldId id="275"/>
            <p14:sldId id="292"/>
            <p14:sldId id="277"/>
            <p14:sldId id="293"/>
            <p14:sldId id="278"/>
            <p14:sldId id="294"/>
            <p14:sldId id="279"/>
          </p14:sldIdLst>
        </p14:section>
        <p14:section name="Summary" id="{34DFD47E-C000-47E5-946A-27D6D8D34787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6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6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69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9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2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45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seudo-polynomial_time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 altLang="ko-KR" dirty="0"/>
              <a:t>12</a:t>
            </a:r>
            <a:r>
              <a:rPr lang="ko-KR" altLang="en-US" dirty="0" err="1"/>
              <a:t>차시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NP-Completeness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38819" y="4815699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67882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NP-</a:t>
            </a:r>
            <a:r>
              <a:rPr lang="ko-KR" altLang="en-US" dirty="0"/>
              <a:t>완전 문제와 그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SAT</a:t>
            </a:r>
          </a:p>
          <a:p>
            <a:r>
              <a:rPr lang="ko-KR" altLang="en-US" sz="2400" dirty="0"/>
              <a:t>부분 집합의 합</a:t>
            </a:r>
            <a:endParaRPr lang="en-US" altLang="ko-KR" sz="2400" dirty="0"/>
          </a:p>
          <a:p>
            <a:r>
              <a:rPr lang="ko-KR" altLang="en-US" sz="2400" dirty="0"/>
              <a:t>분할</a:t>
            </a:r>
            <a:endParaRPr lang="en-US" altLang="ko-KR" sz="2400" dirty="0"/>
          </a:p>
          <a:p>
            <a:r>
              <a:rPr lang="en-US" altLang="ko-KR" sz="2400" dirty="0"/>
              <a:t>0-1 </a:t>
            </a:r>
            <a:r>
              <a:rPr lang="ko-KR" altLang="en-US" sz="2400" dirty="0"/>
              <a:t>배낭</a:t>
            </a:r>
            <a:r>
              <a:rPr lang="ko-KR" altLang="en-US" sz="1800" dirty="0">
                <a:solidFill>
                  <a:srgbClr val="00B050"/>
                </a:solidFill>
              </a:rPr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 DP</a:t>
            </a:r>
            <a:r>
              <a:rPr lang="ko-KR" altLang="en-US" sz="1800" dirty="0">
                <a:solidFill>
                  <a:srgbClr val="00B050"/>
                </a:solidFill>
              </a:rPr>
              <a:t>에서 배운 그것</a:t>
            </a:r>
            <a:r>
              <a:rPr lang="en-US" altLang="ko-KR" sz="1800" dirty="0">
                <a:solidFill>
                  <a:srgbClr val="00B050"/>
                </a:solidFill>
              </a:rPr>
              <a:t>… </a:t>
            </a:r>
            <a:r>
              <a:rPr lang="ko-KR" altLang="en-US" sz="1800" dirty="0">
                <a:solidFill>
                  <a:srgbClr val="00B050"/>
                </a:solidFill>
              </a:rPr>
              <a:t>근데 </a:t>
            </a:r>
            <a:r>
              <a:rPr lang="en-US" altLang="ko-KR" sz="1800" dirty="0">
                <a:solidFill>
                  <a:srgbClr val="00B050"/>
                </a:solidFill>
              </a:rPr>
              <a:t>NP-</a:t>
            </a:r>
            <a:r>
              <a:rPr lang="ko-KR" altLang="en-US" sz="1800" dirty="0">
                <a:solidFill>
                  <a:srgbClr val="00B050"/>
                </a:solidFill>
              </a:rPr>
              <a:t>완전 문제</a:t>
            </a:r>
            <a:r>
              <a:rPr lang="en-US" altLang="ko-KR" sz="1800" dirty="0">
                <a:solidFill>
                  <a:srgbClr val="00B050"/>
                </a:solidFill>
              </a:rPr>
              <a:t>?    </a:t>
            </a:r>
            <a:r>
              <a:rPr lang="ko-KR" altLang="en-US" sz="1800" dirty="0">
                <a:solidFill>
                  <a:srgbClr val="00B050"/>
                </a:solidFill>
              </a:rPr>
              <a:t>는 잠시 후</a:t>
            </a:r>
            <a:r>
              <a:rPr lang="en-US" altLang="ko-KR" sz="1800" dirty="0">
                <a:solidFill>
                  <a:srgbClr val="00B050"/>
                </a:solidFill>
              </a:rPr>
              <a:t>…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정점 커버</a:t>
            </a:r>
            <a:endParaRPr lang="en-US" altLang="ko-KR" sz="2400" dirty="0"/>
          </a:p>
          <a:p>
            <a:r>
              <a:rPr lang="ko-KR" altLang="en-US" sz="2400" dirty="0"/>
              <a:t>독립 집합</a:t>
            </a:r>
            <a:endParaRPr lang="en-US" altLang="ko-KR" sz="2400" dirty="0"/>
          </a:p>
          <a:p>
            <a:r>
              <a:rPr lang="ko-KR" altLang="en-US" sz="2400" dirty="0" err="1"/>
              <a:t>클리크</a:t>
            </a:r>
            <a:endParaRPr lang="en-US" altLang="ko-KR" sz="2400" dirty="0"/>
          </a:p>
          <a:p>
            <a:r>
              <a:rPr lang="en-US" altLang="ko-KR" sz="2400" dirty="0"/>
              <a:t>… </a:t>
            </a:r>
            <a:r>
              <a:rPr lang="ko-KR" altLang="en-US" sz="2400" dirty="0"/>
              <a:t>그리고 이것저것</a:t>
            </a:r>
          </a:p>
        </p:txBody>
      </p:sp>
    </p:spTree>
    <p:extLst>
      <p:ext uri="{BB962C8B-B14F-4D97-AF65-F5344CB8AC3E}">
        <p14:creationId xmlns:p14="http://schemas.microsoft.com/office/powerpoint/2010/main" val="7873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SAT (Satisfiability)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부울</a:t>
            </a:r>
            <a:r>
              <a:rPr lang="ko-KR" altLang="en-US" sz="2400" dirty="0"/>
              <a:t> 변수</a:t>
            </a:r>
            <a:r>
              <a:rPr lang="en-US" altLang="ko-KR" sz="2400" dirty="0"/>
              <a:t>(Boolean variable)</a:t>
            </a:r>
            <a:r>
              <a:rPr lang="ko-KR" altLang="en-US" sz="2400" dirty="0"/>
              <a:t>들이 ∨</a:t>
            </a:r>
            <a:r>
              <a:rPr lang="en-US" altLang="ko-KR" sz="2400" dirty="0"/>
              <a:t>(OR)</a:t>
            </a:r>
            <a:r>
              <a:rPr lang="ko-KR" altLang="en-US" sz="2400" dirty="0"/>
              <a:t>로 표현된 논리 식이 여러 개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논리식들을 모두 만족시키는 각 </a:t>
            </a:r>
            <a:r>
              <a:rPr lang="ko-KR" altLang="en-US" sz="2400" dirty="0" err="1"/>
              <a:t>부울</a:t>
            </a:r>
            <a:r>
              <a:rPr lang="ko-KR" altLang="en-US" sz="2400" dirty="0"/>
              <a:t> 변수의 값을 찾는 문제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937014"/>
            <a:ext cx="855184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algn="just"/>
            <a:r>
              <a:rPr lang="ko-KR" altLang="en-US" sz="2400" dirty="0" err="1"/>
              <a:t>부울</a:t>
            </a:r>
            <a:r>
              <a:rPr lang="ko-KR" altLang="en-US" sz="2400" dirty="0"/>
              <a:t> 변수 </a:t>
            </a:r>
            <a:r>
              <a:rPr lang="en-US" altLang="ko-KR" sz="2400" dirty="0"/>
              <a:t>w, x, y, z</a:t>
            </a:r>
            <a:r>
              <a:rPr lang="ko-KR" altLang="en-US" sz="2400" dirty="0"/>
              <a:t>에 대하여 </a:t>
            </a:r>
            <a:endParaRPr lang="en-US" altLang="ko-KR" sz="2400" dirty="0"/>
          </a:p>
          <a:p>
            <a:pPr algn="just"/>
            <a:r>
              <a:rPr lang="pl-PL" altLang="ko-KR" sz="2400" dirty="0"/>
              <a:t>(w ∨ y), (⌝ w ∨ x ∨ z), (⌝ x ∨ ⌝ y ∨ ⌝z)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해</a:t>
            </a:r>
            <a:r>
              <a:rPr lang="en-US" altLang="ko-KR" sz="2400" dirty="0"/>
              <a:t>] w = T, x = T, y = F, z = T or F (Don’t care)</a:t>
            </a:r>
          </a:p>
        </p:txBody>
      </p:sp>
    </p:spTree>
    <p:extLst>
      <p:ext uri="{BB962C8B-B14F-4D97-AF65-F5344CB8AC3E}">
        <p14:creationId xmlns:p14="http://schemas.microsoft.com/office/powerpoint/2010/main" val="17741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SAT </a:t>
            </a:r>
            <a:r>
              <a:rPr lang="ko-KR" altLang="en-US" dirty="0"/>
              <a:t>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/>
          <a:lstStyle/>
          <a:p>
            <a:r>
              <a:rPr lang="ko-KR" altLang="en-US" dirty="0"/>
              <a:t>반도체 칩 </a:t>
            </a:r>
            <a:r>
              <a:rPr lang="en-US" altLang="ko-KR" dirty="0"/>
              <a:t>(Chip)</a:t>
            </a:r>
            <a:r>
              <a:rPr lang="ko-KR" altLang="en-US" dirty="0"/>
              <a:t>을 디자인하는 전자 디자인 자동화 </a:t>
            </a:r>
            <a:r>
              <a:rPr lang="en-US" altLang="ko-KR" dirty="0"/>
              <a:t>  (Electronic Design Automation)</a:t>
            </a:r>
          </a:p>
          <a:p>
            <a:pPr algn="just"/>
            <a:r>
              <a:rPr lang="ko-KR" altLang="en-US" dirty="0"/>
              <a:t>소프트웨어에 핵심적인 부분인 형식 동치 관계 검사      </a:t>
            </a:r>
            <a:r>
              <a:rPr lang="en-US" altLang="ko-KR" dirty="0"/>
              <a:t>(Formal Equivalence Checking)</a:t>
            </a:r>
          </a:p>
          <a:p>
            <a:pPr algn="just"/>
            <a:r>
              <a:rPr lang="ko-KR" altLang="en-US" dirty="0"/>
              <a:t>모델 검사 </a:t>
            </a:r>
            <a:r>
              <a:rPr lang="en-US" altLang="ko-KR" dirty="0"/>
              <a:t>(Model Checking)</a:t>
            </a:r>
          </a:p>
          <a:p>
            <a:pPr algn="just"/>
            <a:r>
              <a:rPr lang="ko-KR" altLang="en-US" dirty="0"/>
              <a:t>형식 검증 </a:t>
            </a:r>
            <a:r>
              <a:rPr lang="en-US" altLang="ko-KR" dirty="0"/>
              <a:t>(Formal Verification)</a:t>
            </a:r>
          </a:p>
          <a:p>
            <a:pPr algn="just"/>
            <a:r>
              <a:rPr lang="ko-KR" altLang="en-US" dirty="0"/>
              <a:t>자동 테스트 패턴 생성 </a:t>
            </a:r>
            <a:r>
              <a:rPr lang="en-US" altLang="ko-KR" dirty="0"/>
              <a:t>(Automatic Test Pattern Generation)</a:t>
            </a:r>
          </a:p>
          <a:p>
            <a:pPr algn="just"/>
            <a:r>
              <a:rPr lang="ko-KR" altLang="en-US" dirty="0"/>
              <a:t>인공지능에서의 계획 </a:t>
            </a:r>
            <a:r>
              <a:rPr lang="en-US" altLang="ko-KR" dirty="0"/>
              <a:t>(Planning)</a:t>
            </a:r>
            <a:r>
              <a:rPr lang="ko-KR" altLang="en-US" dirty="0"/>
              <a:t>과 명제 모델을 </a:t>
            </a:r>
            <a:r>
              <a:rPr lang="ko-KR" altLang="en-US" dirty="0" err="1"/>
              <a:t>컴파일하는</a:t>
            </a:r>
            <a:r>
              <a:rPr lang="ko-KR" altLang="en-US" dirty="0"/>
              <a:t>    지식 컴파일 </a:t>
            </a:r>
            <a:r>
              <a:rPr lang="en-US" altLang="ko-KR" dirty="0"/>
              <a:t>(Knowledge Compilation)</a:t>
            </a:r>
          </a:p>
          <a:p>
            <a:pPr algn="just"/>
            <a:r>
              <a:rPr lang="ko-KR" altLang="en-US" dirty="0"/>
              <a:t>소프트웨어 검증 </a:t>
            </a:r>
            <a:r>
              <a:rPr lang="en-US" altLang="ko-KR" dirty="0"/>
              <a:t>(Software Verification)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1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집합의 합 </a:t>
            </a:r>
            <a:r>
              <a:rPr lang="en-US" altLang="ko-KR" dirty="0"/>
              <a:t>(Subset Sum)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정수의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의 원소의 합이 </a:t>
            </a:r>
            <a:r>
              <a:rPr lang="en-US" altLang="ko-KR" sz="2400" dirty="0"/>
              <a:t>K</a:t>
            </a:r>
            <a:r>
              <a:rPr lang="ko-KR" altLang="en-US" sz="2400" dirty="0"/>
              <a:t>가 되는 </a:t>
            </a:r>
            <a:r>
              <a:rPr lang="en-US" altLang="ko-KR" sz="2400" dirty="0"/>
              <a:t>S</a:t>
            </a:r>
            <a:r>
              <a:rPr lang="ko-KR" altLang="en-US" sz="2400" dirty="0"/>
              <a:t>의 부분 집합을 찾는 문제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937014"/>
            <a:ext cx="855184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algn="just"/>
            <a:r>
              <a:rPr lang="en-US" altLang="ko-KR" sz="2400" dirty="0"/>
              <a:t>S = { 20, 30, 40, 80, 90 }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합이 </a:t>
            </a:r>
            <a:r>
              <a:rPr lang="en-US" altLang="ko-KR" sz="2400" dirty="0"/>
              <a:t>200</a:t>
            </a:r>
            <a:r>
              <a:rPr lang="ko-KR" altLang="en-US" sz="2400" dirty="0"/>
              <a:t>이 되는 부분집합을 찾아라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해</a:t>
            </a:r>
            <a:r>
              <a:rPr lang="en-US" altLang="ko-KR" sz="2400" dirty="0"/>
              <a:t>] { 30, 80, 90 }</a:t>
            </a:r>
          </a:p>
        </p:txBody>
      </p:sp>
    </p:spTree>
    <p:extLst>
      <p:ext uri="{BB962C8B-B14F-4D97-AF65-F5344CB8AC3E}">
        <p14:creationId xmlns:p14="http://schemas.microsoft.com/office/powerpoint/2010/main" val="29272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집합의 합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69219"/>
            <a:ext cx="8352928" cy="3263504"/>
          </a:xfrm>
        </p:spPr>
        <p:txBody>
          <a:bodyPr/>
          <a:lstStyle/>
          <a:p>
            <a:r>
              <a:rPr lang="ko-KR" altLang="en-US" dirty="0"/>
              <a:t>암호 시스템 개발에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문제 자체는 얼핏 보기에 매우 쉬우나 해결하기는 매우 어렵기 때문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실용적인 전자 태그 암호 시스템 </a:t>
            </a:r>
            <a:r>
              <a:rPr lang="en-US" altLang="ko-KR" dirty="0"/>
              <a:t>(RFID Cryptosystem)</a:t>
            </a:r>
          </a:p>
          <a:p>
            <a:r>
              <a:rPr lang="ko-KR" altLang="en-US" dirty="0"/>
              <a:t>격자 기반 </a:t>
            </a:r>
            <a:r>
              <a:rPr lang="en-US" altLang="ko-KR" dirty="0"/>
              <a:t>(Lattice‐based) </a:t>
            </a:r>
            <a:r>
              <a:rPr lang="ko-KR" altLang="en-US" dirty="0"/>
              <a:t>암호화 시스템</a:t>
            </a:r>
            <a:endParaRPr lang="en-US" altLang="ko-KR" dirty="0"/>
          </a:p>
          <a:p>
            <a:r>
              <a:rPr lang="ko-KR" altLang="en-US" dirty="0"/>
              <a:t>공개 암호 시스템 </a:t>
            </a:r>
            <a:r>
              <a:rPr lang="en-US" altLang="ko-KR" dirty="0"/>
              <a:t>(Public Key Cryptography)</a:t>
            </a:r>
          </a:p>
          <a:p>
            <a:r>
              <a:rPr lang="ko-KR" altLang="en-US" dirty="0"/>
              <a:t>컴퓨터 패스워드 </a:t>
            </a:r>
            <a:r>
              <a:rPr lang="en-US" altLang="ko-KR" dirty="0"/>
              <a:t>(Password) </a:t>
            </a:r>
            <a:r>
              <a:rPr lang="ko-KR" altLang="en-US" dirty="0"/>
              <a:t>검사 및 메시지 검증</a:t>
            </a:r>
            <a:endParaRPr lang="en-US" altLang="ko-KR" dirty="0"/>
          </a:p>
          <a:p>
            <a:r>
              <a:rPr lang="ko-KR" altLang="en-US" dirty="0"/>
              <a:t>음악에도 적용하여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앱으로도</a:t>
            </a:r>
            <a:r>
              <a:rPr lang="ko-KR" altLang="en-US" dirty="0"/>
              <a:t> 만들어진 사례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</a:p>
        </p:txBody>
      </p:sp>
    </p:spTree>
    <p:extLst>
      <p:ext uri="{BB962C8B-B14F-4D97-AF65-F5344CB8AC3E}">
        <p14:creationId xmlns:p14="http://schemas.microsoft.com/office/powerpoint/2010/main" val="312617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</a:t>
            </a:r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정수의 집합 </a:t>
            </a:r>
            <a:r>
              <a:rPr lang="en-US" altLang="ko-KR" sz="2400" dirty="0"/>
              <a:t>S</a:t>
            </a:r>
            <a:r>
              <a:rPr lang="ko-KR" altLang="en-US" sz="2400" dirty="0"/>
              <a:t>를 분할하여 원소의 합이 같은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부분 집합을 찾는 문제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937014"/>
            <a:ext cx="855184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algn="just"/>
            <a:r>
              <a:rPr lang="en-US" altLang="ko-KR" sz="2400" dirty="0"/>
              <a:t>S = { 20, 30, 40, 80, 90 }</a:t>
            </a:r>
            <a:r>
              <a:rPr lang="ko-KR" altLang="en-US" sz="2400" dirty="0"/>
              <a:t>일 때</a:t>
            </a:r>
            <a:r>
              <a:rPr lang="en-US" altLang="ko-KR" sz="2400" dirty="0"/>
              <a:t>, S</a:t>
            </a:r>
            <a:r>
              <a:rPr lang="ko-KR" altLang="en-US" sz="2400" dirty="0"/>
              <a:t>를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합이 동일한 부분집합으로 분할하라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해</a:t>
            </a:r>
            <a:r>
              <a:rPr lang="en-US" altLang="ko-KR" sz="2400" dirty="0"/>
              <a:t>] X = { 20, 30, 80 }, Y = { 40, 90 }</a:t>
            </a:r>
            <a:r>
              <a:rPr lang="ko-KR" altLang="en-US" sz="2400" dirty="0"/>
              <a:t>일 때 각각의 합이 </a:t>
            </a:r>
            <a:r>
              <a:rPr lang="en-US" altLang="ko-KR" sz="2400" dirty="0"/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7802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부분 집합의 합 문제의 특별한 경우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부분 집합의 합 문제에서 부분 집합의 합이 전체 원소의 합의 </a:t>
            </a:r>
            <a:r>
              <a:rPr lang="en-US" altLang="ko-KR" sz="1800" dirty="0">
                <a:solidFill>
                  <a:srgbClr val="00B050"/>
                </a:solidFill>
              </a:rPr>
              <a:t>½</a:t>
            </a:r>
            <a:r>
              <a:rPr lang="ko-KR" altLang="en-US" sz="1800" dirty="0">
                <a:solidFill>
                  <a:srgbClr val="00B050"/>
                </a:solidFill>
              </a:rPr>
              <a:t>이라고 하면 분할 문제와 동일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분할 문제를 보다 일반화하여 분할할 부분 집합 수를 </a:t>
            </a:r>
            <a:r>
              <a:rPr lang="en-US" altLang="ko-KR" sz="1800" dirty="0">
                <a:solidFill>
                  <a:srgbClr val="00B050"/>
                </a:solidFill>
              </a:rPr>
              <a:t>2</a:t>
            </a:r>
            <a:r>
              <a:rPr lang="ko-KR" altLang="en-US" sz="1800" dirty="0">
                <a:solidFill>
                  <a:srgbClr val="00B050"/>
                </a:solidFill>
              </a:rPr>
              <a:t>개 에서 </a:t>
            </a:r>
            <a:r>
              <a:rPr lang="en-US" altLang="ko-KR" sz="1800" dirty="0">
                <a:solidFill>
                  <a:srgbClr val="00B050"/>
                </a:solidFill>
              </a:rPr>
              <a:t>k</a:t>
            </a:r>
            <a:r>
              <a:rPr lang="ko-KR" altLang="en-US" sz="1800" dirty="0">
                <a:solidFill>
                  <a:srgbClr val="00B050"/>
                </a:solidFill>
              </a:rPr>
              <a:t>개로 확장시키면</a:t>
            </a:r>
            <a:r>
              <a:rPr lang="en-US" altLang="ko-KR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</a:rPr>
              <a:t>더욱 더 다양한 곳에 응용 가능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dirty="0"/>
              <a:t>Switching Network</a:t>
            </a:r>
            <a:r>
              <a:rPr lang="ko-KR" altLang="en-US" dirty="0"/>
              <a:t>에서 채널 그래프 비교</a:t>
            </a:r>
            <a:endParaRPr lang="en-US" altLang="ko-KR" dirty="0"/>
          </a:p>
          <a:p>
            <a:r>
              <a:rPr lang="ko-KR" altLang="en-US" dirty="0"/>
              <a:t>시간과 장소를 고려한 컨테이너의 효율적 배치</a:t>
            </a:r>
            <a:endParaRPr lang="en-US" altLang="ko-KR" dirty="0"/>
          </a:p>
          <a:p>
            <a:r>
              <a:rPr lang="en-US" altLang="ko-KR" dirty="0"/>
              <a:t>Network Design</a:t>
            </a:r>
          </a:p>
          <a:p>
            <a:r>
              <a:rPr lang="ko-KR" altLang="en-US" dirty="0"/>
              <a:t>인공 지능 신경망 네트워크 </a:t>
            </a:r>
            <a:r>
              <a:rPr lang="en-US" altLang="ko-KR" dirty="0"/>
              <a:t>(Artificial Neural Network)</a:t>
            </a:r>
            <a:r>
              <a:rPr lang="ko-KR" altLang="en-US" dirty="0"/>
              <a:t>의 학습</a:t>
            </a:r>
            <a:endParaRPr lang="en-US" altLang="ko-KR" dirty="0"/>
          </a:p>
          <a:p>
            <a:r>
              <a:rPr lang="ko-KR" altLang="en-US" dirty="0"/>
              <a:t>패턴 인식 </a:t>
            </a:r>
            <a:r>
              <a:rPr lang="en-US" altLang="ko-KR" dirty="0"/>
              <a:t>(Pattern Recognition)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63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0-1 </a:t>
            </a:r>
            <a:r>
              <a:rPr lang="ko-KR" altLang="en-US" dirty="0"/>
              <a:t>배낭 </a:t>
            </a:r>
            <a:r>
              <a:rPr lang="en-US" altLang="ko-KR" dirty="0"/>
              <a:t>(Knapsack)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배낭의 용량이 </a:t>
            </a:r>
            <a:r>
              <a:rPr lang="en-US" altLang="ko-KR" sz="2400" dirty="0"/>
              <a:t>C</a:t>
            </a:r>
            <a:r>
              <a:rPr lang="ko-KR" altLang="en-US" sz="2400" dirty="0"/>
              <a:t>이고</a:t>
            </a:r>
            <a:r>
              <a:rPr lang="en-US" altLang="ko-KR" sz="2400" dirty="0"/>
              <a:t>, n</a:t>
            </a:r>
            <a:r>
              <a:rPr lang="ko-KR" altLang="en-US" sz="2400" dirty="0"/>
              <a:t>개의 물건의 각각의 무게와 가치가 </a:t>
            </a:r>
            <a:r>
              <a:rPr lang="en-US" altLang="ko-KR" sz="2400" dirty="0" err="1"/>
              <a:t>w_i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v_i</a:t>
            </a:r>
            <a:r>
              <a:rPr lang="ko-KR" altLang="en-US" sz="2400" dirty="0"/>
              <a:t>일 때</a:t>
            </a: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i: 1 ~ n), </a:t>
            </a:r>
            <a:r>
              <a:rPr lang="ko-KR" altLang="en-US" sz="2400" dirty="0"/>
              <a:t>배낭에 담을 수 있는 물건의 최대 가치를 찾는 문제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algn="just"/>
            <a:r>
              <a:rPr lang="en-US" altLang="ko-KR" sz="2400" dirty="0"/>
              <a:t>C = 20kg, w_1 = 12kg, w_2 = 8kg, w_3 = 6kg, w_4 = 5kg</a:t>
            </a:r>
            <a:r>
              <a:rPr lang="ko-KR" altLang="en-US" sz="2400" dirty="0"/>
              <a:t>이고</a:t>
            </a:r>
            <a:r>
              <a:rPr lang="en-US" altLang="ko-KR" sz="2400" dirty="0"/>
              <a:t>, v_1 = 20, v_2 = 10, v_3 = 15, v_4 = 25</a:t>
            </a:r>
            <a:r>
              <a:rPr lang="ko-KR" altLang="en-US" sz="2400" dirty="0"/>
              <a:t>일 때 해를 구하라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해</a:t>
            </a:r>
            <a:r>
              <a:rPr lang="en-US" altLang="ko-KR" sz="2400" dirty="0"/>
              <a:t>] </a:t>
            </a:r>
            <a:r>
              <a:rPr lang="ko-KR" altLang="en-US" sz="2400" dirty="0"/>
              <a:t>물건 </a:t>
            </a:r>
            <a:r>
              <a:rPr lang="en-US" altLang="ko-KR" sz="2400" dirty="0"/>
              <a:t>2, 3, 4</a:t>
            </a:r>
            <a:r>
              <a:rPr lang="ko-KR" altLang="en-US" sz="2400" dirty="0"/>
              <a:t>를 넣으면 무게의 합은</a:t>
            </a:r>
            <a:r>
              <a:rPr lang="en-US" altLang="ko-KR" sz="2400" dirty="0"/>
              <a:t> 8 + 6 + 5 = 19kg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그</a:t>
            </a:r>
            <a:r>
              <a:rPr lang="en-US" altLang="ko-KR" sz="2400" dirty="0"/>
              <a:t> </a:t>
            </a:r>
            <a:r>
              <a:rPr lang="ko-KR" altLang="en-US" sz="2400" dirty="0"/>
              <a:t>가치의 합은</a:t>
            </a:r>
            <a:r>
              <a:rPr lang="en-US" altLang="ko-KR" sz="2400" dirty="0"/>
              <a:t> 10 + 15 + 25 = 50</a:t>
            </a:r>
            <a:r>
              <a:rPr lang="ko-KR" altLang="en-US" sz="2400" dirty="0"/>
              <a:t>으로 최대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8776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65D3-06B5-474F-9015-6FA5029E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0-1 </a:t>
            </a:r>
            <a:r>
              <a:rPr lang="ko-KR" altLang="en-US" dirty="0"/>
              <a:t>배낭 </a:t>
            </a:r>
            <a:r>
              <a:rPr lang="en-US" altLang="ko-KR" dirty="0"/>
              <a:t>(Knapsack)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F67A37-2251-4443-8B41-01AAE04AC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ko-KR" altLang="en-US" sz="2400" dirty="0"/>
                  <a:t>는 </a:t>
                </a:r>
                <a:r>
                  <a:rPr lang="en-US" altLang="ko-KR" sz="2400" dirty="0"/>
                  <a:t>DP</a:t>
                </a:r>
                <a:r>
                  <a:rPr lang="ko-KR" altLang="en-US" sz="2400" dirty="0"/>
                  <a:t>에서 배운 바로는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물건 수 </a:t>
                </a:r>
                <a:r>
                  <a:rPr lang="en-US" altLang="ko-KR" sz="2400" dirty="0"/>
                  <a:t>n, </a:t>
                </a:r>
                <a:r>
                  <a:rPr lang="ko-KR" altLang="en-US" sz="2400" dirty="0"/>
                  <a:t>배낭 용량 </a:t>
                </a:r>
                <a:r>
                  <a:rPr lang="en-US" altLang="ko-KR" sz="2400" dirty="0"/>
                  <a:t>W</a:t>
                </a:r>
                <a:r>
                  <a:rPr lang="ko-KR" altLang="en-US" sz="2400" dirty="0"/>
                  <a:t>에 대해서 </a:t>
                </a:r>
                <a:r>
                  <a:rPr lang="en-US" altLang="ko-KR" sz="2400" dirty="0"/>
                  <a:t>O( </a:t>
                </a:r>
                <a:r>
                  <a:rPr lang="en-US" altLang="ko-KR" sz="2400" dirty="0" err="1"/>
                  <a:t>nW</a:t>
                </a:r>
                <a:r>
                  <a:rPr lang="en-US" altLang="ko-KR" sz="2400" dirty="0"/>
                  <a:t> )</a:t>
                </a:r>
                <a:r>
                  <a:rPr lang="ko-KR" altLang="en-US" sz="2400" dirty="0"/>
                  <a:t>인데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이는 다항식 시간이 아닌가</a:t>
                </a:r>
                <a:r>
                  <a:rPr lang="en-US" altLang="ko-KR" sz="24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ko-KR" sz="2400" dirty="0"/>
                  <a:t>W</a:t>
                </a:r>
                <a:r>
                  <a:rPr lang="ko-KR" altLang="en-US" sz="2400" dirty="0"/>
                  <a:t>의 값은 선형이기에 다항식 시간 안에 해결 가능할 것 같지만 </a:t>
                </a:r>
                <a:r>
                  <a:rPr lang="en-US" altLang="ko-KR" sz="2400" dirty="0"/>
                  <a:t>‘</a:t>
                </a:r>
                <a:r>
                  <a:rPr lang="ko-KR" altLang="en-US" sz="2400" dirty="0"/>
                  <a:t>물건 조합 중 가치의 합이 </a:t>
                </a:r>
                <a:r>
                  <a:rPr lang="en-US" altLang="ko-KR" sz="2400" dirty="0"/>
                  <a:t>p</a:t>
                </a:r>
                <a:r>
                  <a:rPr lang="ko-KR" altLang="en-US" sz="2400" dirty="0"/>
                  <a:t>를 넘는 조합이 있는가＇로 바꾸어 생각 </a:t>
                </a:r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ko-KR" sz="2000" dirty="0">
                    <a:solidFill>
                      <a:srgbClr val="00B050"/>
                    </a:solidFill>
                  </a:rPr>
                  <a:t>  // S1: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물건 조합 생성   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S2: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그 조합의 가치 합이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p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를 넘는지 검증</a:t>
                </a:r>
                <a:endParaRPr lang="en-US" altLang="ko-KR" sz="2400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ko-KR" sz="2400" dirty="0"/>
                  <a:t>n</a:t>
                </a:r>
                <a:r>
                  <a:rPr lang="ko-KR" altLang="en-US" sz="2400" dirty="0"/>
                  <a:t>개의 물건의 포함 여부를 각각 </a:t>
                </a:r>
                <a:r>
                  <a:rPr lang="en-US" altLang="ko-KR" sz="2400" dirty="0"/>
                  <a:t>0 </a:t>
                </a:r>
                <a:r>
                  <a:rPr lang="ko-KR" altLang="en-US" sz="2400" dirty="0"/>
                  <a:t>또는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로 </a:t>
                </a:r>
                <a:r>
                  <a:rPr lang="en-US" altLang="ko-KR" sz="2400" dirty="0"/>
                  <a:t>bit-string </a:t>
                </a:r>
                <a:r>
                  <a:rPr lang="ko-KR" altLang="en-US" sz="2400" dirty="0"/>
                  <a:t>표기하면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bit-string </a:t>
                </a:r>
                <a:r>
                  <a:rPr lang="ko-KR" altLang="en-US" sz="2400" dirty="0"/>
                  <a:t>생성하여 판단</a:t>
                </a:r>
                <a:endParaRPr lang="en-US" altLang="ko-K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ko-KR" altLang="en-US" sz="2400" dirty="0"/>
                  <a:t>의사 다항식</a:t>
                </a:r>
                <a:r>
                  <a:rPr lang="en-US" altLang="ko-KR" sz="2400" dirty="0"/>
                  <a:t>(Pseudo-polynomial) </a:t>
                </a:r>
                <a:r>
                  <a:rPr lang="ko-KR" altLang="en-US" sz="2400" dirty="0"/>
                  <a:t>시간 알고리즘</a:t>
                </a:r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ko-KR" sz="2000" dirty="0">
                    <a:solidFill>
                      <a:srgbClr val="00B050"/>
                    </a:solidFill>
                  </a:rPr>
                  <a:t>  // </a:t>
                </a:r>
                <a:r>
                  <a:rPr lang="en-US" altLang="ko-KR" sz="2000" dirty="0">
                    <a:solidFill>
                      <a:srgbClr val="00B05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https://en.wikipedia.org/wiki/Pseudo-polynomial_time</a:t>
                </a:r>
                <a:endParaRPr lang="ko-KR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F67A37-2251-4443-8B41-01AAE04AC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  <a:blipFill>
                <a:blip r:embed="rId3"/>
                <a:stretch>
                  <a:fillRect l="-1314" t="-1616" r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78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0-1 </a:t>
            </a:r>
            <a:r>
              <a:rPr lang="ko-KR" altLang="en-US" dirty="0"/>
              <a:t>배낭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분야에서 의사 결정 과정에 활용</a:t>
            </a:r>
            <a:endParaRPr lang="en-US" altLang="ko-KR" dirty="0"/>
          </a:p>
          <a:p>
            <a:r>
              <a:rPr lang="ko-KR" altLang="en-US" dirty="0"/>
              <a:t>원자재의 버리는 부분을 최소화시키는 분할</a:t>
            </a:r>
            <a:endParaRPr lang="en-US" altLang="ko-KR" dirty="0"/>
          </a:p>
          <a:p>
            <a:r>
              <a:rPr lang="ko-KR" altLang="en-US" dirty="0"/>
              <a:t>금융 분야에서 금융 포트폴리오 선택</a:t>
            </a:r>
            <a:endParaRPr lang="en-US" altLang="ko-KR" dirty="0"/>
          </a:p>
          <a:p>
            <a:r>
              <a:rPr lang="ko-KR" altLang="en-US" dirty="0"/>
              <a:t>자산 투자의 선택</a:t>
            </a:r>
            <a:endParaRPr lang="en-US" altLang="ko-KR" dirty="0"/>
          </a:p>
          <a:p>
            <a:r>
              <a:rPr lang="ko-KR" altLang="en-US" dirty="0"/>
              <a:t>주식 투자</a:t>
            </a:r>
            <a:endParaRPr lang="en-US" altLang="ko-KR" dirty="0"/>
          </a:p>
          <a:p>
            <a:r>
              <a:rPr lang="ko-KR" altLang="en-US" dirty="0"/>
              <a:t>다차원 경매 </a:t>
            </a:r>
            <a:r>
              <a:rPr lang="en-US" altLang="ko-KR" dirty="0"/>
              <a:t>(Combinatorial Auction)</a:t>
            </a:r>
          </a:p>
          <a:p>
            <a:r>
              <a:rPr lang="ko-KR" altLang="en-US" dirty="0" err="1"/>
              <a:t>암호학</a:t>
            </a:r>
            <a:r>
              <a:rPr lang="ko-KR" altLang="en-US" dirty="0"/>
              <a:t> 분야에서 암호 생성 </a:t>
            </a:r>
            <a:r>
              <a:rPr lang="en-US" altLang="ko-KR" dirty="0"/>
              <a:t>(</a:t>
            </a:r>
            <a:r>
              <a:rPr lang="en-US" altLang="ko-KR" dirty="0" err="1"/>
              <a:t>Merkle</a:t>
            </a:r>
            <a:r>
              <a:rPr lang="en-US" altLang="ko-KR" dirty="0"/>
              <a:t>–Hellman Knapsack Cryptosystem)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9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8"/>
            <a:ext cx="8208912" cy="3774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문제를 해결하는 알고리즘의 시간복잡도에 따라 분류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다항식 시간복잡도를 가진 알고리즘으로 해결</a:t>
            </a:r>
            <a:r>
              <a:rPr lang="en-US" altLang="ko-KR" sz="2400" dirty="0"/>
              <a:t>: P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P: Polynomial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다항식보다 큰 시간복잡도를 가진 알고리즘으로 해결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지수 시간</a:t>
            </a:r>
            <a:r>
              <a:rPr lang="en-US" altLang="ko-KR" sz="2400" dirty="0"/>
              <a:t>(exponential time)</a:t>
            </a:r>
            <a:r>
              <a:rPr lang="ko-KR" altLang="en-US" sz="2400" dirty="0"/>
              <a:t>의 시간복잡도</a:t>
            </a:r>
            <a:r>
              <a:rPr lang="en-US" altLang="ko-KR" sz="2400" dirty="0"/>
              <a:t>: NP-</a:t>
            </a:r>
            <a:r>
              <a:rPr lang="ko-KR" altLang="en-US" sz="2400" dirty="0"/>
              <a:t>완전 문제</a:t>
            </a:r>
            <a:endParaRPr lang="en-US" altLang="ko-KR" sz="2400" dirty="0"/>
          </a:p>
          <a:p>
            <a:r>
              <a:rPr lang="en-US" altLang="ko-KR" sz="2400" dirty="0"/>
              <a:t>NP</a:t>
            </a:r>
            <a:r>
              <a:rPr lang="ko-KR" altLang="en-US" sz="2400" dirty="0"/>
              <a:t>문제</a:t>
            </a:r>
            <a:r>
              <a:rPr lang="en-US" altLang="ko-KR" sz="2400" dirty="0"/>
              <a:t>: P</a:t>
            </a:r>
            <a:r>
              <a:rPr lang="ko-KR" altLang="en-US" sz="2400" dirty="0"/>
              <a:t>문제 </a:t>
            </a:r>
            <a:r>
              <a:rPr lang="en-US" altLang="ko-KR" sz="2400" dirty="0"/>
              <a:t>+ NP-</a:t>
            </a:r>
            <a:r>
              <a:rPr lang="ko-KR" altLang="en-US" sz="2400" dirty="0"/>
              <a:t>완전 문제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비결정적 다항식 알고리즘을 가진 문제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NP: Non-deterministic Polynomial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5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</a:t>
            </a:r>
            <a:r>
              <a:rPr lang="en-US" altLang="ko-KR" dirty="0"/>
              <a:t>(Vertex Cover)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 각 선분의 양 끝점들 중에서 적어도 </a:t>
            </a:r>
            <a:r>
              <a:rPr lang="en-US" altLang="ko-KR" sz="2400" dirty="0"/>
              <a:t>1</a:t>
            </a:r>
            <a:r>
              <a:rPr lang="ko-KR" altLang="en-US" sz="2400" dirty="0"/>
              <a:t>개의 점을 포함하는 집합 중 그 크기가 가장 작은 것을 찾는 문제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</a:rPr>
              <a:t>이 때 그 집합은 </a:t>
            </a:r>
            <a:r>
              <a:rPr lang="en-US" altLang="ko-KR" sz="2000" dirty="0">
                <a:solidFill>
                  <a:srgbClr val="00B050"/>
                </a:solidFill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</a:rPr>
              <a:t>정점 커버</a:t>
            </a:r>
            <a:r>
              <a:rPr lang="en-US" altLang="ko-KR" sz="2000" dirty="0">
                <a:solidFill>
                  <a:srgbClr val="00B050"/>
                </a:solidFill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</a:rPr>
              <a:t>라 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{ 1, 5, 6 }</a:t>
            </a:r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그래프의 각 선분의 양 끝점 중 적어도 한</a:t>
            </a:r>
            <a:endParaRPr lang="en-US" altLang="ko-KR" sz="2400" dirty="0"/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개의 끝점이 점 </a:t>
            </a:r>
            <a:r>
              <a:rPr lang="en-US" altLang="ko-KR" sz="2400" dirty="0"/>
              <a:t>1, 5, 6 </a:t>
            </a:r>
            <a:r>
              <a:rPr lang="ko-KR" altLang="en-US" sz="2400" dirty="0"/>
              <a:t>중 하나이며 이는</a:t>
            </a:r>
            <a:endParaRPr lang="en-US" altLang="ko-KR" sz="2400" dirty="0"/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최소 크기의 커버이다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6"/>
            <a:ext cx="2448272" cy="19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66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9"/>
            <a:ext cx="8208912" cy="3263504"/>
          </a:xfrm>
        </p:spPr>
        <p:txBody>
          <a:bodyPr>
            <a:normAutofit/>
          </a:bodyPr>
          <a:lstStyle/>
          <a:p>
            <a:r>
              <a:rPr lang="ko-KR" altLang="en-US" dirty="0"/>
              <a:t>집합 커버 문제의 특별한 경우로</a:t>
            </a:r>
            <a:r>
              <a:rPr lang="en-US" altLang="ko-KR" dirty="0"/>
              <a:t>, </a:t>
            </a:r>
            <a:r>
              <a:rPr lang="ko-KR" altLang="en-US" dirty="0"/>
              <a:t>더 일반적인 문제</a:t>
            </a:r>
            <a:endParaRPr lang="en-US" altLang="ko-KR" dirty="0"/>
          </a:p>
          <a:p>
            <a:r>
              <a:rPr lang="ko-KR" altLang="en-US" dirty="0" err="1"/>
              <a:t>부울</a:t>
            </a:r>
            <a:r>
              <a:rPr lang="ko-KR" altLang="en-US" dirty="0"/>
              <a:t> 논리 최소화 </a:t>
            </a:r>
            <a:r>
              <a:rPr lang="en-US" altLang="ko-KR" dirty="0"/>
              <a:t>(Boolean Logic Minimization)</a:t>
            </a:r>
          </a:p>
          <a:p>
            <a:r>
              <a:rPr lang="ko-KR" altLang="en-US" dirty="0"/>
              <a:t>센서 </a:t>
            </a:r>
            <a:r>
              <a:rPr lang="en-US" altLang="ko-KR" dirty="0"/>
              <a:t>(Sensor) </a:t>
            </a:r>
            <a:r>
              <a:rPr lang="ko-KR" altLang="en-US" dirty="0"/>
              <a:t>네트워크에서 사용되는 센서 수의 최소화</a:t>
            </a:r>
            <a:endParaRPr lang="en-US" altLang="ko-KR" dirty="0"/>
          </a:p>
          <a:p>
            <a:r>
              <a:rPr lang="ko-KR" altLang="en-US" dirty="0"/>
              <a:t>무선 통신 </a:t>
            </a:r>
            <a:r>
              <a:rPr lang="en-US" altLang="ko-KR" dirty="0"/>
              <a:t>(Wireless Telecommunication)</a:t>
            </a:r>
          </a:p>
          <a:p>
            <a:r>
              <a:rPr lang="ko-KR" altLang="en-US" dirty="0"/>
              <a:t>토목 공학 </a:t>
            </a:r>
            <a:r>
              <a:rPr lang="en-US" altLang="ko-KR" dirty="0"/>
              <a:t>(Civil Engineering) </a:t>
            </a:r>
            <a:r>
              <a:rPr lang="ko-KR" altLang="en-US" dirty="0"/>
              <a:t>및 전기 공학 </a:t>
            </a:r>
            <a:r>
              <a:rPr lang="en-US" altLang="ko-KR" dirty="0"/>
              <a:t>(Electrical Engineering)</a:t>
            </a:r>
          </a:p>
          <a:p>
            <a:r>
              <a:rPr lang="ko-KR" altLang="en-US" dirty="0"/>
              <a:t>최적 회로 설계 </a:t>
            </a:r>
            <a:r>
              <a:rPr lang="en-US" altLang="ko-KR" dirty="0"/>
              <a:t>(Circuit Design)</a:t>
            </a:r>
          </a:p>
          <a:p>
            <a:r>
              <a:rPr lang="ko-KR" altLang="en-US" dirty="0"/>
              <a:t>네트워크 </a:t>
            </a:r>
            <a:r>
              <a:rPr lang="ko-KR" altLang="en-US" dirty="0" err="1"/>
              <a:t>플로우</a:t>
            </a:r>
            <a:r>
              <a:rPr lang="ko-KR" altLang="en-US" dirty="0"/>
              <a:t> </a:t>
            </a:r>
            <a:r>
              <a:rPr lang="en-US" altLang="ko-KR" dirty="0"/>
              <a:t>(Network Flow)</a:t>
            </a:r>
          </a:p>
          <a:p>
            <a:r>
              <a:rPr lang="ko-KR" altLang="en-US" dirty="0"/>
              <a:t>생물 정보 공학에서의 유전자 배열 연구</a:t>
            </a:r>
          </a:p>
        </p:txBody>
      </p:sp>
    </p:spTree>
    <p:extLst>
      <p:ext uri="{BB962C8B-B14F-4D97-AF65-F5344CB8AC3E}">
        <p14:creationId xmlns:p14="http://schemas.microsoft.com/office/powerpoint/2010/main" val="347259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 집합 </a:t>
            </a:r>
            <a:r>
              <a:rPr lang="en-US" altLang="ko-KR" dirty="0"/>
              <a:t>(Independence 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 연결하는 선분이 없는 점들의 집합 중 그 크기가 가장 큰 것을 찾는 문제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이 때 그 집합은 </a:t>
            </a:r>
            <a:r>
              <a:rPr lang="en-US" altLang="ko-KR" sz="2000" dirty="0">
                <a:solidFill>
                  <a:srgbClr val="00B050"/>
                </a:solidFill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</a:rPr>
              <a:t>독립 집합</a:t>
            </a:r>
            <a:r>
              <a:rPr lang="en-US" altLang="ko-KR" sz="2000" dirty="0">
                <a:solidFill>
                  <a:srgbClr val="00B050"/>
                </a:solidFill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</a:rPr>
              <a:t>이라 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{ 2, 3, 4, 7, 8 }</a:t>
            </a:r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이 점들은 서로 선분으로 연결되어 있지</a:t>
            </a:r>
            <a:endParaRPr lang="en-US" altLang="ko-KR" sz="2400" dirty="0"/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않은 최대 크기의 독립 집합이다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5"/>
            <a:ext cx="2376264" cy="201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 집합의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</a:t>
            </a:r>
            <a:r>
              <a:rPr lang="ko-KR" altLang="en-US" dirty="0" err="1"/>
              <a:t>비젼</a:t>
            </a:r>
            <a:r>
              <a:rPr lang="ko-KR" altLang="en-US" dirty="0"/>
              <a:t> </a:t>
            </a:r>
            <a:r>
              <a:rPr lang="en-US" altLang="ko-KR" dirty="0"/>
              <a:t>(Computer Vision)</a:t>
            </a:r>
          </a:p>
          <a:p>
            <a:r>
              <a:rPr lang="ko-KR" altLang="en-US" dirty="0"/>
              <a:t>패턴 인식 </a:t>
            </a:r>
            <a:r>
              <a:rPr lang="en-US" altLang="ko-KR" dirty="0"/>
              <a:t>(Pattern Recognition)</a:t>
            </a:r>
          </a:p>
          <a:p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코딩 이론 </a:t>
            </a:r>
            <a:r>
              <a:rPr lang="en-US" altLang="ko-KR" dirty="0"/>
              <a:t>(Information/Coding Theory)</a:t>
            </a:r>
          </a:p>
          <a:p>
            <a:r>
              <a:rPr lang="ko-KR" altLang="en-US" dirty="0"/>
              <a:t>지도 </a:t>
            </a:r>
            <a:r>
              <a:rPr lang="ko-KR" altLang="en-US" dirty="0" err="1"/>
              <a:t>레이블링</a:t>
            </a:r>
            <a:r>
              <a:rPr lang="ko-KR" altLang="en-US" dirty="0"/>
              <a:t> </a:t>
            </a:r>
            <a:r>
              <a:rPr lang="en-US" altLang="ko-KR" dirty="0"/>
              <a:t>(Map Labeling)</a:t>
            </a:r>
          </a:p>
          <a:p>
            <a:r>
              <a:rPr lang="ko-KR" altLang="en-US" dirty="0"/>
              <a:t>분자 생물학 </a:t>
            </a:r>
            <a:r>
              <a:rPr lang="en-US" altLang="ko-KR" dirty="0"/>
              <a:t>(Molecular Biology)</a:t>
            </a:r>
          </a:p>
          <a:p>
            <a:r>
              <a:rPr lang="ko-KR" altLang="en-US" dirty="0"/>
              <a:t>스케줄링 </a:t>
            </a:r>
            <a:r>
              <a:rPr lang="en-US" altLang="ko-KR" dirty="0"/>
              <a:t>(Scheduling)</a:t>
            </a:r>
          </a:p>
          <a:p>
            <a:r>
              <a:rPr lang="ko-KR" altLang="en-US" dirty="0"/>
              <a:t>회로 테스트</a:t>
            </a:r>
            <a:endParaRPr lang="en-US" altLang="ko-KR" dirty="0"/>
          </a:p>
          <a:p>
            <a:r>
              <a:rPr lang="en-US" altLang="ko-KR" dirty="0"/>
              <a:t>CAD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7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클리크</a:t>
            </a:r>
            <a:r>
              <a:rPr lang="ko-KR" altLang="en-US" dirty="0"/>
              <a:t> </a:t>
            </a:r>
            <a:r>
              <a:rPr lang="en-US" altLang="ko-KR" dirty="0"/>
              <a:t>(Clique)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 모든 점들 사이를 연결하는 선분이 있는 부분 그래프 중 그 크기가 가장 큰 것을 찾는 문제</a:t>
            </a:r>
            <a:r>
              <a:rPr lang="en-US" altLang="ko-KR" sz="2000" dirty="0">
                <a:solidFill>
                  <a:srgbClr val="00B050"/>
                </a:solidFill>
              </a:rPr>
              <a:t>    // </a:t>
            </a:r>
            <a:r>
              <a:rPr lang="ko-KR" altLang="en-US" sz="2000" dirty="0">
                <a:solidFill>
                  <a:srgbClr val="00B050"/>
                </a:solidFill>
              </a:rPr>
              <a:t>이 때 그 부분 그래프는 </a:t>
            </a:r>
            <a:r>
              <a:rPr lang="en-US" altLang="ko-KR" sz="2000" dirty="0">
                <a:solidFill>
                  <a:srgbClr val="00B050"/>
                </a:solidFill>
              </a:rPr>
              <a:t>‘</a:t>
            </a:r>
            <a:r>
              <a:rPr lang="ko-KR" altLang="en-US" sz="2000" dirty="0" err="1">
                <a:solidFill>
                  <a:srgbClr val="00B050"/>
                </a:solidFill>
              </a:rPr>
              <a:t>클리크</a:t>
            </a:r>
            <a:r>
              <a:rPr lang="en-US" altLang="ko-KR" sz="2000" dirty="0">
                <a:solidFill>
                  <a:srgbClr val="00B050"/>
                </a:solidFill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</a:rPr>
              <a:t>라 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{ 2, 3, 4, 7, 8 }</a:t>
            </a:r>
          </a:p>
          <a:p>
            <a:pPr algn="just"/>
            <a:r>
              <a:rPr lang="en-US" altLang="ko-KR" sz="2400" dirty="0"/>
              <a:t>                         </a:t>
            </a:r>
            <a:r>
              <a:rPr lang="ko-KR" altLang="en-US" sz="2400" dirty="0"/>
              <a:t>이 점들은 서로 선분으로 연결된 최대 </a:t>
            </a:r>
            <a:r>
              <a:rPr lang="ko-KR" altLang="en-US" sz="2400" dirty="0" err="1"/>
              <a:t>크</a:t>
            </a:r>
            <a:endParaRPr lang="en-US" altLang="ko-KR" sz="2400" dirty="0"/>
          </a:p>
          <a:p>
            <a:pPr algn="just"/>
            <a:r>
              <a:rPr lang="ko-KR" altLang="en-US" sz="2400" dirty="0"/>
              <a:t>                         기의 </a:t>
            </a:r>
            <a:r>
              <a:rPr lang="ko-KR" altLang="en-US" sz="2400" dirty="0" err="1"/>
              <a:t>클리크이다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"/>
          <a:stretch/>
        </p:blipFill>
        <p:spPr bwMode="auto">
          <a:xfrm>
            <a:off x="467544" y="2715766"/>
            <a:ext cx="2469087" cy="196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63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클리크</a:t>
            </a:r>
            <a:r>
              <a:rPr lang="ko-KR" altLang="en-US" dirty="0"/>
              <a:t>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ko-KR" altLang="en-US" dirty="0"/>
              <a:t>생물 정보 공학에서 유전자 표현 데이터의 군집화</a:t>
            </a:r>
            <a:endParaRPr lang="en-US" altLang="ko-KR" dirty="0"/>
          </a:p>
          <a:p>
            <a:r>
              <a:rPr lang="ko-KR" altLang="en-US" dirty="0"/>
              <a:t>단백질 구조 예측 연구</a:t>
            </a:r>
            <a:endParaRPr lang="en-US" altLang="ko-KR" dirty="0"/>
          </a:p>
          <a:p>
            <a:r>
              <a:rPr lang="ko-KR" altLang="en-US" dirty="0"/>
              <a:t>단백질 특성 연구</a:t>
            </a:r>
            <a:endParaRPr lang="en-US" altLang="ko-KR" dirty="0"/>
          </a:p>
          <a:p>
            <a:r>
              <a:rPr lang="ko-KR" altLang="en-US" dirty="0"/>
              <a:t>생태학에서 먹이 그물 </a:t>
            </a:r>
            <a:r>
              <a:rPr lang="en-US" altLang="ko-KR" dirty="0"/>
              <a:t>(Food Web)</a:t>
            </a:r>
            <a:r>
              <a:rPr lang="ko-KR" altLang="en-US" dirty="0"/>
              <a:t>에 기반한 종 </a:t>
            </a:r>
            <a:r>
              <a:rPr lang="en-US" altLang="ko-KR" dirty="0"/>
              <a:t>(Species)</a:t>
            </a:r>
            <a:r>
              <a:rPr lang="ko-KR" altLang="en-US" dirty="0"/>
              <a:t>에 관한 관계 연구</a:t>
            </a:r>
            <a:endParaRPr lang="en-US" altLang="ko-KR" dirty="0"/>
          </a:p>
          <a:p>
            <a:r>
              <a:rPr lang="ko-KR" altLang="en-US" dirty="0"/>
              <a:t>진화 계보 유추를 위한 연구</a:t>
            </a:r>
            <a:endParaRPr lang="en-US" altLang="ko-KR" dirty="0"/>
          </a:p>
          <a:p>
            <a:r>
              <a:rPr lang="ko-KR" altLang="en-US" dirty="0"/>
              <a:t>전자 공학에서는 통신 네트워크 분석</a:t>
            </a:r>
            <a:endParaRPr lang="en-US" altLang="ko-KR" dirty="0"/>
          </a:p>
          <a:p>
            <a:r>
              <a:rPr lang="ko-KR" altLang="en-US" dirty="0"/>
              <a:t>효율적인 집적 회로 설계</a:t>
            </a:r>
            <a:endParaRPr lang="en-US" altLang="ko-KR" dirty="0"/>
          </a:p>
          <a:p>
            <a:r>
              <a:rPr lang="ko-KR" altLang="en-US" dirty="0"/>
              <a:t>자동 테스트 패턴 생성 </a:t>
            </a:r>
            <a:r>
              <a:rPr lang="en-US" altLang="ko-KR" dirty="0"/>
              <a:t>(Automatic Test Pattern Generation)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0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색칠하기 </a:t>
            </a:r>
            <a:r>
              <a:rPr lang="en-US" altLang="ko-KR" dirty="0"/>
              <a:t>(Graph Coloring)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 인접한 점들을 서로 다른 색으로 색칠하되</a:t>
            </a:r>
            <a:r>
              <a:rPr lang="en-US" altLang="ko-KR" sz="2400" dirty="0"/>
              <a:t>, </a:t>
            </a:r>
            <a:r>
              <a:rPr lang="ko-KR" altLang="en-US" sz="2400" dirty="0"/>
              <a:t>가장 적은 수의 색을 사용하여 그래프를 색칠하는 문제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{ 1, 5 }</a:t>
            </a:r>
            <a:r>
              <a:rPr lang="ko-KR" altLang="en-US" sz="2400" dirty="0"/>
              <a:t>를 하나의 색으로 칠하고</a:t>
            </a:r>
            <a:r>
              <a:rPr lang="en-US" altLang="ko-KR" sz="2400" dirty="0"/>
              <a:t>, { 3,</a:t>
            </a:r>
          </a:p>
          <a:p>
            <a:pPr algn="just"/>
            <a:r>
              <a:rPr lang="en-US" altLang="ko-KR" sz="2400" dirty="0"/>
              <a:t>                         4 }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다른 색으로 칠하고</a:t>
            </a:r>
            <a:r>
              <a:rPr lang="en-US" altLang="ko-KR" sz="2400" dirty="0"/>
              <a:t>, { 2, 6, 7 }</a:t>
            </a:r>
            <a:r>
              <a:rPr lang="ko-KR" altLang="en-US" sz="2400" dirty="0"/>
              <a:t>을 또</a:t>
            </a:r>
            <a:endParaRPr lang="en-US" altLang="ko-KR" sz="2400" dirty="0"/>
          </a:p>
          <a:p>
            <a:pPr algn="just"/>
            <a:r>
              <a:rPr lang="ko-KR" altLang="en-US" sz="2400" dirty="0"/>
              <a:t>                         다른 색으로 칠한다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6"/>
            <a:ext cx="242474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1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색칠하기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생산 라인</a:t>
            </a:r>
            <a:r>
              <a:rPr lang="en-US" altLang="ko-KR" dirty="0"/>
              <a:t>, </a:t>
            </a:r>
            <a:r>
              <a:rPr lang="ko-KR" altLang="en-US" dirty="0"/>
              <a:t>시간표 등의 스케줄링</a:t>
            </a:r>
            <a:endParaRPr lang="en-US" altLang="ko-KR" dirty="0"/>
          </a:p>
          <a:p>
            <a:r>
              <a:rPr lang="ko-KR" altLang="en-US" dirty="0"/>
              <a:t> 무선 네트워크에서 주파수 할당 </a:t>
            </a:r>
            <a:r>
              <a:rPr lang="en-US" altLang="ko-KR" dirty="0"/>
              <a:t>(Bandwidth Allocation)</a:t>
            </a:r>
          </a:p>
          <a:p>
            <a:r>
              <a:rPr lang="ko-KR" altLang="en-US" dirty="0"/>
              <a:t>컴파일러의 프로그램 최적화</a:t>
            </a:r>
            <a:endParaRPr lang="en-US" altLang="ko-KR" dirty="0"/>
          </a:p>
          <a:p>
            <a:r>
              <a:rPr lang="ko-KR" altLang="en-US" dirty="0"/>
              <a:t>패턴 인식</a:t>
            </a:r>
            <a:endParaRPr lang="en-US" altLang="ko-KR" dirty="0"/>
          </a:p>
          <a:p>
            <a:r>
              <a:rPr lang="ko-KR" altLang="en-US" dirty="0"/>
              <a:t>데이터 압축 </a:t>
            </a:r>
            <a:r>
              <a:rPr lang="en-US" altLang="ko-KR" dirty="0"/>
              <a:t>(Data Compression)</a:t>
            </a:r>
          </a:p>
          <a:p>
            <a:r>
              <a:rPr lang="ko-KR" altLang="en-US" dirty="0"/>
              <a:t>생물학에서 생체 분석</a:t>
            </a:r>
            <a:endParaRPr lang="en-US" altLang="ko-KR" dirty="0"/>
          </a:p>
          <a:p>
            <a:r>
              <a:rPr lang="ko-KR" altLang="en-US" dirty="0"/>
              <a:t>고고학 자료 분석에 응용</a:t>
            </a:r>
          </a:p>
        </p:txBody>
      </p:sp>
    </p:spTree>
    <p:extLst>
      <p:ext uri="{BB962C8B-B14F-4D97-AF65-F5344CB8AC3E}">
        <p14:creationId xmlns:p14="http://schemas.microsoft.com/office/powerpoint/2010/main" val="207363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커버 </a:t>
            </a:r>
            <a:r>
              <a:rPr lang="en-US" altLang="ko-KR" dirty="0"/>
              <a:t>(Set Cover)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주어진 정수의 집합 </a:t>
            </a:r>
            <a:r>
              <a:rPr lang="en-US" altLang="ko-KR" sz="2400" dirty="0"/>
              <a:t>S = { 1, …, n }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S</a:t>
            </a:r>
            <a:r>
              <a:rPr lang="ko-KR" altLang="en-US" sz="2400" dirty="0"/>
              <a:t>의 부분 집합들이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중 일부를 </a:t>
            </a:r>
            <a:r>
              <a:rPr lang="ko-KR" altLang="en-US" sz="2400" dirty="0" err="1"/>
              <a:t>합집합하여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와 같게 되는 부분 집합 중 가장 적은 수의 부분 집합으로 이루어진 것을 찾는 문제</a:t>
            </a:r>
            <a:r>
              <a:rPr lang="ko-KR" altLang="en-US" sz="2000" dirty="0">
                <a:solidFill>
                  <a:srgbClr val="00B050"/>
                </a:solidFill>
              </a:rPr>
              <a:t>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이 부분 집합을 </a:t>
            </a:r>
            <a:r>
              <a:rPr lang="en-US" altLang="ko-KR" sz="2000" dirty="0">
                <a:solidFill>
                  <a:srgbClr val="00B050"/>
                </a:solidFill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</a:rPr>
              <a:t>집합 커버</a:t>
            </a:r>
            <a:r>
              <a:rPr lang="en-US" altLang="ko-KR" sz="2000" dirty="0">
                <a:solidFill>
                  <a:srgbClr val="00B050"/>
                </a:solidFill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</a:rPr>
              <a:t>라 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algn="just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937014"/>
            <a:ext cx="855184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algn="just"/>
            <a:r>
              <a:rPr lang="en-US" altLang="ko-KR" sz="2400" dirty="0"/>
              <a:t>S = { 1, 2, 3, 4, 5 }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부분집합이 </a:t>
            </a:r>
            <a:r>
              <a:rPr lang="en-US" altLang="ko-KR" sz="2400" dirty="0"/>
              <a:t>.{ 1, 2, 3 }, { 2, 3, 4 }, { 3, 5 }, { 3, 4, 5 }</a:t>
            </a:r>
            <a:r>
              <a:rPr lang="ko-KR" altLang="en-US" sz="2400" dirty="0"/>
              <a:t>일</a:t>
            </a:r>
            <a:r>
              <a:rPr lang="en-US" altLang="ko-KR" sz="2400" dirty="0"/>
              <a:t> </a:t>
            </a:r>
            <a:r>
              <a:rPr lang="ko-KR" altLang="en-US" sz="2400" dirty="0"/>
              <a:t>때 해를 구하라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해</a:t>
            </a:r>
            <a:r>
              <a:rPr lang="en-US" altLang="ko-KR" sz="2400" dirty="0"/>
              <a:t>] { 1, 2, 3 }</a:t>
            </a:r>
            <a:r>
              <a:rPr lang="ko-KR" altLang="en-US" sz="2400" dirty="0"/>
              <a:t>과 </a:t>
            </a:r>
            <a:r>
              <a:rPr lang="en-US" altLang="ko-KR" sz="2400" dirty="0"/>
              <a:t>{ 3, 4, 5 }</a:t>
            </a:r>
          </a:p>
        </p:txBody>
      </p:sp>
    </p:spTree>
    <p:extLst>
      <p:ext uri="{BB962C8B-B14F-4D97-AF65-F5344CB8AC3E}">
        <p14:creationId xmlns:p14="http://schemas.microsoft.com/office/powerpoint/2010/main" val="193802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커버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비행기 조종사 스케줄링 </a:t>
            </a:r>
            <a:r>
              <a:rPr lang="en-US" altLang="ko-KR" dirty="0"/>
              <a:t>(Flight Crew Scheduling)</a:t>
            </a:r>
          </a:p>
          <a:p>
            <a:r>
              <a:rPr lang="ko-KR" altLang="en-US" dirty="0"/>
              <a:t>조립 라인 균형화 </a:t>
            </a:r>
            <a:r>
              <a:rPr lang="en-US" altLang="ko-KR" dirty="0"/>
              <a:t>(Assembly Line Balancing)</a:t>
            </a:r>
          </a:p>
          <a:p>
            <a:r>
              <a:rPr lang="ko-KR" altLang="en-US" dirty="0"/>
              <a:t>정보 검색 </a:t>
            </a:r>
            <a:r>
              <a:rPr lang="en-US" altLang="ko-KR" dirty="0"/>
              <a:t>(Information Retrieval)</a:t>
            </a:r>
          </a:p>
          <a:p>
            <a:r>
              <a:rPr lang="ko-KR" altLang="en-US" dirty="0"/>
              <a:t>도시 계획 </a:t>
            </a:r>
            <a:r>
              <a:rPr lang="en-US" altLang="ko-KR" dirty="0"/>
              <a:t>(City Planning)</a:t>
            </a:r>
            <a:r>
              <a:rPr lang="ko-KR" altLang="en-US" dirty="0"/>
              <a:t>에서 공공 기관 배치하기</a:t>
            </a:r>
            <a:endParaRPr lang="en-US" altLang="ko-KR" dirty="0"/>
          </a:p>
          <a:p>
            <a:r>
              <a:rPr lang="ko-KR" altLang="en-US" dirty="0"/>
              <a:t>컴퓨터 바이러스 찾기</a:t>
            </a:r>
            <a:endParaRPr lang="en-US" altLang="ko-KR" dirty="0"/>
          </a:p>
          <a:p>
            <a:r>
              <a:rPr lang="ko-KR" altLang="en-US" dirty="0"/>
              <a:t>기업의 구매 업체 선정</a:t>
            </a:r>
            <a:endParaRPr lang="en-US" altLang="ko-KR" dirty="0"/>
          </a:p>
          <a:p>
            <a:r>
              <a:rPr lang="ko-KR" altLang="en-US" dirty="0"/>
              <a:t>기업의 경력 직원 고용 등에도 활용</a:t>
            </a:r>
          </a:p>
        </p:txBody>
      </p:sp>
    </p:spTree>
    <p:extLst>
      <p:ext uri="{BB962C8B-B14F-4D97-AF65-F5344CB8AC3E}">
        <p14:creationId xmlns:p14="http://schemas.microsoft.com/office/powerpoint/2010/main" val="51974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8"/>
            <a:ext cx="8208912" cy="3774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첫 번째 단계에서 주어진 입력에 대하여 하나의 해를 추측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두 번째 단계에서 그 해를 다항식 시간 안에 확인하여 </a:t>
            </a:r>
            <a:r>
              <a:rPr lang="en-US" altLang="ko-KR" sz="2400" dirty="0"/>
              <a:t>‘</a:t>
            </a:r>
            <a:r>
              <a:rPr lang="ko-KR" altLang="en-US" sz="2400" dirty="0"/>
              <a:t>맞다</a:t>
            </a:r>
            <a:r>
              <a:rPr lang="en-US" altLang="ko-KR" sz="2400" dirty="0"/>
              <a:t>’</a:t>
            </a:r>
            <a:r>
              <a:rPr lang="ko-KR" altLang="en-US" sz="2400" dirty="0"/>
              <a:t>고 답한다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결정적 알고리즘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각 단계 별 하나의 </a:t>
            </a:r>
            <a:r>
              <a:rPr lang="en-US" altLang="ko-KR" sz="2000" dirty="0">
                <a:solidFill>
                  <a:srgbClr val="00B050"/>
                </a:solidFill>
              </a:rPr>
              <a:t>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비결정적 알고리즘</a:t>
            </a:r>
            <a:r>
              <a:rPr lang="en-US" altLang="ko-KR" sz="2000" dirty="0">
                <a:solidFill>
                  <a:srgbClr val="00B050"/>
                </a:solidFill>
              </a:rPr>
              <a:t>:</a:t>
            </a:r>
            <a:r>
              <a:rPr lang="ko-KR" altLang="en-US" sz="2000" dirty="0">
                <a:solidFill>
                  <a:srgbClr val="00B050"/>
                </a:solidFill>
              </a:rPr>
              <a:t> 각 단계 별 여러 </a:t>
            </a:r>
            <a:r>
              <a:rPr lang="en-US" altLang="ko-KR" sz="2000" dirty="0">
                <a:solidFill>
                  <a:srgbClr val="00B050"/>
                </a:solidFill>
              </a:rPr>
              <a:t>option </a:t>
            </a:r>
            <a:r>
              <a:rPr lang="ko-KR" altLang="en-US" sz="2000" dirty="0">
                <a:solidFill>
                  <a:srgbClr val="00B050"/>
                </a:solidFill>
              </a:rPr>
              <a:t>존재하여 후보 중 선택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P</a:t>
            </a:r>
            <a:r>
              <a:rPr lang="ko-KR" altLang="en-US" sz="2400" dirty="0"/>
              <a:t>문제는 왜 </a:t>
            </a:r>
            <a:r>
              <a:rPr lang="en-US" altLang="ko-KR" sz="2400" dirty="0"/>
              <a:t>NP</a:t>
            </a:r>
            <a:r>
              <a:rPr lang="ko-KR" altLang="en-US" sz="2400" dirty="0"/>
              <a:t>문제에 포함되는가</a:t>
            </a:r>
            <a:r>
              <a:rPr lang="en-US" altLang="ko-KR" sz="2400" dirty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/>
              <a:t>  P</a:t>
            </a:r>
            <a:r>
              <a:rPr lang="ko-KR" altLang="en-US" sz="2400" dirty="0"/>
              <a:t>문제를 위한 </a:t>
            </a:r>
            <a:r>
              <a:rPr lang="en-US" altLang="ko-KR" sz="2400" dirty="0"/>
              <a:t>NP </a:t>
            </a:r>
            <a:r>
              <a:rPr lang="ko-KR" altLang="en-US" sz="2400" dirty="0"/>
              <a:t>알고리즘은 해를 추측하는 단계를 생략하고</a:t>
            </a:r>
            <a:r>
              <a:rPr lang="en-US" altLang="ko-KR" sz="2400" dirty="0"/>
              <a:t>, </a:t>
            </a:r>
            <a:r>
              <a:rPr lang="ko-KR" altLang="en-US" sz="2400" dirty="0"/>
              <a:t>해를 확인하는 단계 대신에 해를 직접 다항식 시간에 구하고 확인 결과를 </a:t>
            </a:r>
            <a:r>
              <a:rPr lang="en-US" altLang="ko-KR" sz="2400" dirty="0"/>
              <a:t>‘</a:t>
            </a:r>
            <a:r>
              <a:rPr lang="ko-KR" altLang="en-US" sz="2400" dirty="0"/>
              <a:t>맞다</a:t>
            </a:r>
            <a:r>
              <a:rPr lang="en-US" altLang="ko-KR" sz="2400" dirty="0"/>
              <a:t>’</a:t>
            </a:r>
            <a:r>
              <a:rPr lang="ko-KR" altLang="en-US" sz="2400" dirty="0"/>
              <a:t>고 답하면 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09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최장 경로 </a:t>
            </a:r>
            <a:r>
              <a:rPr lang="en-US" altLang="ko-KR" dirty="0"/>
              <a:t>(Longest Path)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양수 가중치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 시작점 </a:t>
            </a:r>
            <a:r>
              <a:rPr lang="en-US" altLang="ko-KR" sz="2400" dirty="0"/>
              <a:t>s</a:t>
            </a:r>
            <a:r>
              <a:rPr lang="ko-KR" altLang="en-US" sz="2400" dirty="0"/>
              <a:t>에서 도착점 </a:t>
            </a:r>
            <a:r>
              <a:rPr lang="en-US" altLang="ko-KR" sz="2400" dirty="0"/>
              <a:t>t</a:t>
            </a:r>
            <a:r>
              <a:rPr lang="ko-KR" altLang="en-US" sz="2400" dirty="0"/>
              <a:t>까지의 반복되는 점이 없는 가장 긴 경로를 찾는 문제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s </a:t>
            </a:r>
            <a:r>
              <a:rPr lang="ko-KR" altLang="en-US" sz="2400" dirty="0"/>
              <a:t>→</a:t>
            </a:r>
            <a:r>
              <a:rPr lang="en-US" altLang="ko-KR" sz="2400" dirty="0"/>
              <a:t> c </a:t>
            </a:r>
            <a:r>
              <a:rPr lang="ko-KR" altLang="en-US" sz="2400" dirty="0"/>
              <a:t>→</a:t>
            </a:r>
            <a:r>
              <a:rPr lang="en-US" altLang="ko-KR" sz="2400" dirty="0"/>
              <a:t> b </a:t>
            </a:r>
            <a:r>
              <a:rPr lang="ko-KR" altLang="en-US" sz="2400" dirty="0"/>
              <a:t>→</a:t>
            </a:r>
            <a:r>
              <a:rPr lang="en-US" altLang="ko-KR" sz="2400" dirty="0"/>
              <a:t> a </a:t>
            </a:r>
            <a:r>
              <a:rPr lang="ko-KR" altLang="en-US" sz="2400" dirty="0"/>
              <a:t>→</a:t>
            </a:r>
            <a:r>
              <a:rPr lang="en-US" altLang="ko-KR" sz="2400" dirty="0"/>
              <a:t> t </a:t>
            </a:r>
            <a:r>
              <a:rPr lang="ko-KR" altLang="en-US" sz="2400" dirty="0"/>
              <a:t>이며 길이는 </a:t>
            </a:r>
            <a:r>
              <a:rPr lang="en-US" altLang="ko-KR" sz="2400" dirty="0"/>
              <a:t>10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                         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6"/>
            <a:ext cx="24815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3067744"/>
            <a:ext cx="2088232" cy="167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64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</a:t>
            </a:r>
            <a:r>
              <a:rPr lang="en-US" altLang="ko-KR" dirty="0"/>
              <a:t>(Traveling Salesman)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가중치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임의의 한 점에서 출발하여 다른 모든 점을 한 번씩만 방문하고 다시 시작점으로 돌아오는 경로 중 최단 경로를 찾는 문제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s </a:t>
            </a:r>
            <a:r>
              <a:rPr lang="ko-KR" altLang="en-US" sz="2400" dirty="0"/>
              <a:t>→</a:t>
            </a:r>
            <a:r>
              <a:rPr lang="en-US" altLang="ko-KR" sz="2400" dirty="0"/>
              <a:t> c </a:t>
            </a:r>
            <a:r>
              <a:rPr lang="ko-KR" altLang="en-US" sz="2400" dirty="0"/>
              <a:t>→</a:t>
            </a:r>
            <a:r>
              <a:rPr lang="en-US" altLang="ko-KR" sz="2400" dirty="0"/>
              <a:t> b </a:t>
            </a:r>
            <a:r>
              <a:rPr lang="ko-KR" altLang="en-US" sz="2400" dirty="0"/>
              <a:t>→</a:t>
            </a:r>
            <a:r>
              <a:rPr lang="en-US" altLang="ko-KR" sz="2400" dirty="0"/>
              <a:t> a </a:t>
            </a:r>
            <a:r>
              <a:rPr lang="ko-KR" altLang="en-US" sz="2400" dirty="0"/>
              <a:t>→</a:t>
            </a:r>
            <a:r>
              <a:rPr lang="en-US" altLang="ko-KR" sz="2400" dirty="0"/>
              <a:t> d</a:t>
            </a:r>
            <a:r>
              <a:rPr lang="ko-KR" altLang="en-US" sz="2400" dirty="0"/>
              <a:t> → </a:t>
            </a:r>
            <a:r>
              <a:rPr lang="en-US" altLang="ko-KR" sz="2400" dirty="0"/>
              <a:t>s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                         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6"/>
            <a:ext cx="2326020" cy="2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68404"/>
            <a:ext cx="1946523" cy="16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5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헤밀토니안</a:t>
            </a:r>
            <a:r>
              <a:rPr lang="ko-KR" altLang="en-US" dirty="0"/>
              <a:t> 사이클 </a:t>
            </a:r>
            <a:r>
              <a:rPr lang="en-US" altLang="ko-KR" dirty="0"/>
              <a:t>(Hamiltonian Cycle)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 = (V, E)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임의의 한 점에서 출발하여 다른 모든 점을 한 번씩만 방문하고 다시 시작점으로 돌아오는 경로를 찾는 문제</a:t>
            </a:r>
            <a:r>
              <a:rPr lang="ko-KR" altLang="en-US" sz="2000" dirty="0">
                <a:solidFill>
                  <a:srgbClr val="00B050"/>
                </a:solidFill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가중치가 동일한 여행자 문제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s </a:t>
            </a:r>
            <a:r>
              <a:rPr lang="ko-KR" altLang="en-US" sz="2400" dirty="0"/>
              <a:t>→</a:t>
            </a:r>
            <a:r>
              <a:rPr lang="en-US" altLang="ko-KR" sz="2400" dirty="0"/>
              <a:t> c </a:t>
            </a:r>
            <a:r>
              <a:rPr lang="ko-KR" altLang="en-US" sz="2400" dirty="0"/>
              <a:t>→</a:t>
            </a:r>
            <a:r>
              <a:rPr lang="en-US" altLang="ko-KR" sz="2400" dirty="0"/>
              <a:t> b </a:t>
            </a:r>
            <a:r>
              <a:rPr lang="ko-KR" altLang="en-US" sz="2400" dirty="0"/>
              <a:t>→</a:t>
            </a:r>
            <a:r>
              <a:rPr lang="en-US" altLang="ko-KR" sz="2400" dirty="0"/>
              <a:t> a </a:t>
            </a:r>
            <a:r>
              <a:rPr lang="ko-KR" altLang="en-US" sz="2400" dirty="0"/>
              <a:t>→</a:t>
            </a:r>
            <a:r>
              <a:rPr lang="en-US" altLang="ko-KR" sz="2400" dirty="0"/>
              <a:t> d</a:t>
            </a:r>
            <a:r>
              <a:rPr lang="ko-KR" altLang="en-US" sz="2400" dirty="0"/>
              <a:t> → </a:t>
            </a:r>
            <a:r>
              <a:rPr lang="en-US" altLang="ko-KR" sz="2400" dirty="0"/>
              <a:t>s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                         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5766"/>
            <a:ext cx="2383059" cy="199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08533"/>
            <a:ext cx="1989956" cy="168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54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최장 경로 문제</a:t>
            </a:r>
            <a:r>
              <a:rPr lang="en-US" altLang="ko-KR" dirty="0"/>
              <a:t>, </a:t>
            </a:r>
            <a:r>
              <a:rPr lang="ko-KR" altLang="en-US" dirty="0"/>
              <a:t>여행자 문제</a:t>
            </a:r>
            <a:r>
              <a:rPr lang="en-US" altLang="ko-KR" dirty="0"/>
              <a:t>, </a:t>
            </a:r>
            <a:r>
              <a:rPr lang="ko-KR" altLang="en-US" dirty="0" err="1"/>
              <a:t>헤밀토니안</a:t>
            </a:r>
            <a:r>
              <a:rPr lang="ko-KR" altLang="en-US" dirty="0"/>
              <a:t> 사이클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운송 및 택배 사업에서의 차량 운행 </a:t>
            </a:r>
            <a:r>
              <a:rPr lang="en-US" altLang="ko-KR" dirty="0"/>
              <a:t>(Vehicle Routing)</a:t>
            </a:r>
          </a:p>
          <a:p>
            <a:r>
              <a:rPr lang="ko-KR" altLang="en-US" dirty="0"/>
              <a:t>가전 수리 및 케이블 회사에서의 서비스 콜의 스케줄링</a:t>
            </a:r>
            <a:endParaRPr lang="en-US" altLang="ko-KR" dirty="0"/>
          </a:p>
          <a:p>
            <a:r>
              <a:rPr lang="ko-KR" altLang="en-US" dirty="0"/>
              <a:t>회로 기판에 구멍을 뚫기 위한 기계의 스케줄링</a:t>
            </a:r>
            <a:endParaRPr lang="en-US" altLang="ko-KR" dirty="0"/>
          </a:p>
          <a:p>
            <a:r>
              <a:rPr lang="ko-KR" altLang="en-US" dirty="0"/>
              <a:t>회로 기판에서의 배선 </a:t>
            </a:r>
            <a:r>
              <a:rPr lang="en-US" altLang="ko-KR" dirty="0"/>
              <a:t>(Wiring)</a:t>
            </a:r>
          </a:p>
          <a:p>
            <a:r>
              <a:rPr lang="ko-KR" altLang="en-US" dirty="0"/>
              <a:t>논리 회로 테스트</a:t>
            </a:r>
            <a:endParaRPr lang="en-US" altLang="ko-KR" dirty="0"/>
          </a:p>
          <a:p>
            <a:r>
              <a:rPr lang="ko-KR" altLang="en-US" dirty="0"/>
              <a:t>건축 시공에서의 배관 및 전선 배치</a:t>
            </a:r>
            <a:endParaRPr lang="en-US" altLang="ko-KR" dirty="0"/>
          </a:p>
          <a:p>
            <a:r>
              <a:rPr lang="ko-KR" altLang="en-US" dirty="0"/>
              <a:t>데이터의 군집화 </a:t>
            </a:r>
            <a:r>
              <a:rPr lang="en-US" altLang="ko-KR" dirty="0"/>
              <a:t>(Clustering) </a:t>
            </a:r>
            <a:r>
              <a:rPr lang="ko-KR" altLang="en-US" dirty="0"/>
              <a:t>등에 활용</a:t>
            </a:r>
          </a:p>
        </p:txBody>
      </p:sp>
    </p:spTree>
    <p:extLst>
      <p:ext uri="{BB962C8B-B14F-4D97-AF65-F5344CB8AC3E}">
        <p14:creationId xmlns:p14="http://schemas.microsoft.com/office/powerpoint/2010/main" val="347614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 </a:t>
            </a:r>
            <a:r>
              <a:rPr lang="en-US" altLang="ko-KR" dirty="0"/>
              <a:t>(Bin Packing)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물건이 주어지고</a:t>
            </a:r>
            <a:r>
              <a:rPr lang="en-US" altLang="ko-KR" sz="2400" dirty="0"/>
              <a:t>, </a:t>
            </a:r>
            <a:r>
              <a:rPr lang="ko-KR" altLang="en-US" sz="2400" dirty="0"/>
              <a:t>통의 용량이 </a:t>
            </a:r>
            <a:r>
              <a:rPr lang="en-US" altLang="ko-KR" sz="2400" dirty="0"/>
              <a:t>C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가장 적은 수의 통을 사용하여 모든 물건을 통에 채우는 문제</a:t>
            </a:r>
            <a:r>
              <a:rPr lang="en-US" altLang="ko-KR" sz="2400" dirty="0"/>
              <a:t>. (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각 물건의 크기는 </a:t>
            </a:r>
            <a:r>
              <a:rPr lang="en-US" altLang="ko-KR" sz="2400" dirty="0"/>
              <a:t>C</a:t>
            </a:r>
            <a:r>
              <a:rPr lang="ko-KR" altLang="en-US" sz="2400" dirty="0"/>
              <a:t>보다 크지 않다</a:t>
            </a:r>
            <a:r>
              <a:rPr lang="en-US" altLang="ko-KR" sz="2400" dirty="0"/>
              <a:t>.)</a:t>
            </a:r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               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 3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algn="just"/>
            <a:r>
              <a:rPr lang="en-US" altLang="ko-KR" sz="2400" dirty="0"/>
              <a:t>C = 10</a:t>
            </a:r>
            <a:r>
              <a:rPr lang="ko-KR" altLang="en-US" sz="2400" dirty="0"/>
              <a:t>이고</a:t>
            </a:r>
            <a:r>
              <a:rPr lang="en-US" altLang="ko-KR" sz="2400" dirty="0"/>
              <a:t>, n = 6</a:t>
            </a:r>
            <a:r>
              <a:rPr lang="ko-KR" altLang="en-US" sz="2400" dirty="0"/>
              <a:t>개의 물건의</a:t>
            </a:r>
            <a:endParaRPr lang="en-US" altLang="ko-KR" sz="2400" dirty="0"/>
          </a:p>
          <a:p>
            <a:pPr algn="just"/>
            <a:r>
              <a:rPr lang="ko-KR" altLang="en-US" sz="2400" dirty="0"/>
              <a:t>크기가 각각 </a:t>
            </a:r>
            <a:r>
              <a:rPr lang="en-US" altLang="ko-KR" sz="2400" dirty="0"/>
              <a:t>5, 6, 3, 7, 5, 4</a:t>
            </a:r>
            <a:r>
              <a:rPr lang="ko-KR" altLang="en-US" sz="2400" dirty="0"/>
              <a:t>일 때</a:t>
            </a:r>
            <a:endParaRPr lang="en-US" altLang="ko-KR" sz="2400" dirty="0"/>
          </a:p>
          <a:p>
            <a:pPr algn="just"/>
            <a:r>
              <a:rPr lang="ko-KR" altLang="en-US" sz="2400" dirty="0"/>
              <a:t>해를 구하라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75" y="3219822"/>
            <a:ext cx="375188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32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채우기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처리 장치 </a:t>
            </a:r>
            <a:r>
              <a:rPr lang="en-US" altLang="ko-KR" dirty="0"/>
              <a:t>(Multiprocessor) </a:t>
            </a:r>
            <a:r>
              <a:rPr lang="ko-KR" altLang="en-US" dirty="0"/>
              <a:t>스케줄링</a:t>
            </a:r>
            <a:endParaRPr lang="en-US" altLang="ko-KR" dirty="0"/>
          </a:p>
          <a:p>
            <a:r>
              <a:rPr lang="ko-KR" altLang="en-US" dirty="0"/>
              <a:t>멀티미디어 저장 장치 시스템</a:t>
            </a:r>
            <a:endParaRPr lang="en-US" altLang="ko-KR" dirty="0"/>
          </a:p>
          <a:p>
            <a:r>
              <a:rPr lang="en-US" altLang="ko-KR" dirty="0"/>
              <a:t>Video‐on‐Demand </a:t>
            </a:r>
            <a:r>
              <a:rPr lang="ko-KR" altLang="en-US" dirty="0"/>
              <a:t>서버의 비디오 데이터 배치 등의 자원 할당 </a:t>
            </a:r>
            <a:endParaRPr lang="en-US" altLang="ko-KR" dirty="0"/>
          </a:p>
          <a:p>
            <a:r>
              <a:rPr lang="ko-KR" altLang="en-US" dirty="0"/>
              <a:t>생산 조립 라인에서의 최적화</a:t>
            </a:r>
            <a:endParaRPr lang="en-US" altLang="ko-KR" dirty="0"/>
          </a:p>
          <a:p>
            <a:r>
              <a:rPr lang="ko-KR" altLang="en-US" dirty="0"/>
              <a:t>산업 공학</a:t>
            </a:r>
            <a:r>
              <a:rPr lang="en-US" altLang="ko-KR" dirty="0"/>
              <a:t>, </a:t>
            </a:r>
            <a:r>
              <a:rPr lang="ko-KR" altLang="en-US" dirty="0"/>
              <a:t>경영 공학의 주요 분야인 공급 망 경영</a:t>
            </a:r>
            <a:endParaRPr lang="en-US" altLang="ko-KR" dirty="0"/>
          </a:p>
          <a:p>
            <a:r>
              <a:rPr lang="ko-KR" altLang="en-US" dirty="0"/>
              <a:t>트럭</a:t>
            </a:r>
            <a:r>
              <a:rPr lang="en-US" altLang="ko-KR" dirty="0"/>
              <a:t>, </a:t>
            </a:r>
            <a:r>
              <a:rPr lang="ko-KR" altLang="en-US" dirty="0"/>
              <a:t>컨테이너에 화물 채우기</a:t>
            </a:r>
            <a:endParaRPr lang="en-US" altLang="ko-KR" dirty="0"/>
          </a:p>
          <a:p>
            <a:r>
              <a:rPr lang="ko-KR" altLang="en-US" dirty="0"/>
              <a:t>재료 절단 </a:t>
            </a:r>
            <a:r>
              <a:rPr lang="en-US" altLang="ko-KR" dirty="0"/>
              <a:t>(Cutting Stock)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/>
              <a:t>작업의 부하 균등화 </a:t>
            </a:r>
            <a:r>
              <a:rPr lang="en-US" altLang="ko-KR" dirty="0"/>
              <a:t>(Load Balancing)</a:t>
            </a:r>
          </a:p>
        </p:txBody>
      </p:sp>
    </p:spTree>
    <p:extLst>
      <p:ext uri="{BB962C8B-B14F-4D97-AF65-F5344CB8AC3E}">
        <p14:creationId xmlns:p14="http://schemas.microsoft.com/office/powerpoint/2010/main" val="150466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스케줄링 </a:t>
            </a:r>
            <a:r>
              <a:rPr lang="en-US" altLang="ko-KR" dirty="0"/>
              <a:t>(Job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작업이 있고 각 작업의 수행시간이 </a:t>
            </a:r>
            <a:r>
              <a:rPr lang="en-US" altLang="ko-KR" sz="2400" dirty="0" err="1"/>
              <a:t>t_i</a:t>
            </a: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i: 1 ~ n)</a:t>
            </a:r>
            <a:r>
              <a:rPr lang="ko-KR" altLang="en-US" sz="2400" dirty="0"/>
              <a:t>이며 </a:t>
            </a:r>
            <a:r>
              <a:rPr lang="en-US" altLang="ko-KR" sz="2400" dirty="0"/>
              <a:t>m</a:t>
            </a:r>
            <a:r>
              <a:rPr lang="ko-KR" altLang="en-US" sz="2400" dirty="0"/>
              <a:t>개의 동일 성능의 기계가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모든 작업이 가장 빨리 종료되도록 작업을 기계에 배정하는 문제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571750"/>
            <a:ext cx="855184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                                        [</a:t>
            </a:r>
            <a:r>
              <a:rPr lang="ko-KR" altLang="en-US" sz="2400" dirty="0"/>
              <a:t>해</a:t>
            </a:r>
            <a:r>
              <a:rPr lang="en-US" altLang="ko-KR" sz="2400" dirty="0"/>
              <a:t>]</a:t>
            </a:r>
          </a:p>
          <a:p>
            <a:pPr algn="just"/>
            <a:r>
              <a:rPr lang="en-US" altLang="ko-KR" sz="2400" dirty="0"/>
              <a:t>n = 5</a:t>
            </a:r>
            <a:r>
              <a:rPr lang="ko-KR" altLang="en-US" sz="2400" dirty="0"/>
              <a:t>개의 작업이 주어지고</a:t>
            </a:r>
            <a:r>
              <a:rPr lang="en-US" altLang="ko-KR" sz="2400" dirty="0"/>
              <a:t>, </a:t>
            </a:r>
            <a:r>
              <a:rPr lang="ko-KR" altLang="en-US" sz="2400" dirty="0"/>
              <a:t>각각</a:t>
            </a:r>
            <a:endParaRPr lang="en-US" altLang="ko-KR" sz="2400" dirty="0"/>
          </a:p>
          <a:p>
            <a:pPr algn="just"/>
            <a:r>
              <a:rPr lang="ko-KR" altLang="en-US" sz="2400" dirty="0"/>
              <a:t>의 수행시간이 </a:t>
            </a:r>
            <a:r>
              <a:rPr lang="en-US" altLang="ko-KR" sz="2400" dirty="0"/>
              <a:t>8, 4, 3, 7, 9</a:t>
            </a:r>
            <a:r>
              <a:rPr lang="ko-KR" altLang="en-US" sz="2400" dirty="0"/>
              <a:t>이며</a:t>
            </a:r>
            <a:endParaRPr lang="en-US" altLang="ko-KR" sz="2400" dirty="0"/>
          </a:p>
          <a:p>
            <a:pPr algn="just"/>
            <a:r>
              <a:rPr lang="en-US" altLang="ko-KR" sz="2400" dirty="0"/>
              <a:t>m = 2</a:t>
            </a:r>
            <a:r>
              <a:rPr lang="ko-KR" altLang="en-US" sz="2400" dirty="0"/>
              <a:t>일 때 해를 구하라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2" y="3147814"/>
            <a:ext cx="342295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420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</a:t>
            </a:r>
            <a:r>
              <a:rPr lang="ko-KR" altLang="en-US" dirty="0" err="1"/>
              <a:t>스캐줄링</a:t>
            </a:r>
            <a:r>
              <a:rPr lang="ko-KR" altLang="en-US" dirty="0"/>
              <a:t> 문제의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운영 체제의 작업 스케줄링</a:t>
            </a:r>
            <a:endParaRPr lang="en-US" altLang="ko-KR" dirty="0"/>
          </a:p>
          <a:p>
            <a:r>
              <a:rPr lang="ko-KR" altLang="en-US" dirty="0"/>
              <a:t>다중 프로세서 </a:t>
            </a:r>
            <a:r>
              <a:rPr lang="en-US" altLang="ko-KR" dirty="0"/>
              <a:t>(Multiprocessor) </a:t>
            </a:r>
            <a:r>
              <a:rPr lang="ko-KR" altLang="en-US" dirty="0"/>
              <a:t>스케줄링</a:t>
            </a:r>
            <a:endParaRPr lang="en-US" altLang="ko-KR" dirty="0"/>
          </a:p>
          <a:p>
            <a:r>
              <a:rPr lang="ko-KR" altLang="en-US" dirty="0"/>
              <a:t>웹 서버 </a:t>
            </a:r>
            <a:r>
              <a:rPr lang="en-US" altLang="ko-KR" dirty="0"/>
              <a:t>(Web Server)</a:t>
            </a:r>
            <a:r>
              <a:rPr lang="ko-KR" altLang="en-US" dirty="0"/>
              <a:t>에서 사용자 질의 처리</a:t>
            </a:r>
            <a:endParaRPr lang="en-US" altLang="ko-KR" dirty="0"/>
          </a:p>
          <a:p>
            <a:r>
              <a:rPr lang="ko-KR" altLang="en-US" dirty="0"/>
              <a:t>주파수 대역 스케줄링 </a:t>
            </a:r>
            <a:r>
              <a:rPr lang="en-US" altLang="ko-KR" dirty="0"/>
              <a:t>(Bandwidth Scheduling)</a:t>
            </a:r>
          </a:p>
          <a:p>
            <a:r>
              <a:rPr lang="ko-KR" altLang="en-US" dirty="0"/>
              <a:t>기타 산업 및 경영 공학에서의 공정 스케줄링</a:t>
            </a:r>
            <a:endParaRPr lang="en-US" altLang="ko-KR" dirty="0"/>
          </a:p>
          <a:p>
            <a:r>
              <a:rPr lang="ko-KR" altLang="en-US" dirty="0"/>
              <a:t>시간표 작성 </a:t>
            </a:r>
            <a:r>
              <a:rPr lang="en-US" altLang="ko-KR" dirty="0"/>
              <a:t>(Timetable Design)</a:t>
            </a:r>
          </a:p>
          <a:p>
            <a:r>
              <a:rPr lang="ko-KR" altLang="en-US" dirty="0"/>
              <a:t>항공 산업에서 공항 </a:t>
            </a:r>
            <a:r>
              <a:rPr lang="ko-KR" altLang="en-US" dirty="0" err="1"/>
              <a:t>게이트</a:t>
            </a:r>
            <a:r>
              <a:rPr lang="ko-KR" altLang="en-US" dirty="0"/>
              <a:t> </a:t>
            </a:r>
            <a:r>
              <a:rPr lang="en-US" altLang="ko-KR" dirty="0"/>
              <a:t>(Gate) </a:t>
            </a:r>
            <a:r>
              <a:rPr lang="ko-KR" altLang="en-US" dirty="0"/>
              <a:t>스케줄링</a:t>
            </a:r>
            <a:endParaRPr lang="en-US" altLang="ko-KR" dirty="0"/>
          </a:p>
          <a:p>
            <a:r>
              <a:rPr lang="ko-KR" altLang="en-US" dirty="0"/>
              <a:t>조종사 스케줄링 및</a:t>
            </a:r>
            <a:r>
              <a:rPr lang="en-US" altLang="ko-KR" dirty="0"/>
              <a:t> </a:t>
            </a:r>
            <a:r>
              <a:rPr lang="ko-KR" altLang="en-US" dirty="0"/>
              <a:t>정비사 스케줄링</a:t>
            </a:r>
          </a:p>
        </p:txBody>
      </p:sp>
    </p:spTree>
    <p:extLst>
      <p:ext uri="{BB962C8B-B14F-4D97-AF65-F5344CB8AC3E}">
        <p14:creationId xmlns:p14="http://schemas.microsoft.com/office/powerpoint/2010/main" val="325932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지금까지 살펴본 문제들은 각각 지수 시간 알고리즘을 갖고 있으며 하나의 문제에서 다른 문제로 변환이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0-1 </a:t>
            </a:r>
            <a:r>
              <a:rPr lang="ko-KR" altLang="en-US" sz="2400" dirty="0"/>
              <a:t>배낭 문제 → 부분 집합의 합 문제</a:t>
            </a:r>
            <a:endParaRPr lang="en-US" altLang="ko-KR" sz="2400" dirty="0"/>
          </a:p>
          <a:p>
            <a:r>
              <a:rPr lang="ko-KR" altLang="en-US" sz="2400" dirty="0"/>
              <a:t>정점 커버 문제 → 독립 집합 문제</a:t>
            </a:r>
            <a:endParaRPr lang="en-US" altLang="ko-KR" sz="2400" dirty="0"/>
          </a:p>
          <a:p>
            <a:r>
              <a:rPr lang="ko-KR" altLang="en-US" sz="2400" dirty="0"/>
              <a:t>정점 커버 문제 → 집합 커버 문제</a:t>
            </a:r>
            <a:endParaRPr lang="en-US" altLang="ko-KR" sz="2400" dirty="0"/>
          </a:p>
          <a:p>
            <a:r>
              <a:rPr lang="ko-KR" altLang="en-US" sz="2400" dirty="0"/>
              <a:t>독립 집합 문제 → </a:t>
            </a:r>
            <a:r>
              <a:rPr lang="ko-KR" altLang="en-US" sz="2400" dirty="0" err="1"/>
              <a:t>클리크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r>
              <a:rPr lang="ko-KR" altLang="en-US" sz="2400" dirty="0"/>
              <a:t>그래프 색칠하기 문제 → </a:t>
            </a:r>
            <a:r>
              <a:rPr lang="ko-KR" altLang="en-US" sz="2400" dirty="0" err="1"/>
              <a:t>클리크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067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NP-</a:t>
            </a:r>
            <a:r>
              <a:rPr lang="ko-KR" altLang="en-US" sz="2400" dirty="0"/>
              <a:t>완전 문제의 특성은 어느 하나의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문제에 대해 다항식 시간 알고리즘을 찾아내면</a:t>
            </a:r>
            <a:r>
              <a:rPr lang="en-US" altLang="ko-KR" sz="2400" dirty="0"/>
              <a:t>, </a:t>
            </a:r>
            <a:r>
              <a:rPr lang="ko-KR" altLang="en-US" sz="2400" dirty="0"/>
              <a:t>모든 다른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문제도 다항식 시간에 해를 구할 수 있는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어느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</a:t>
            </a:r>
            <a:r>
              <a:rPr lang="ko-KR" altLang="en-US" sz="2400" dirty="0"/>
              <a:t>만일 모든 </a:t>
            </a:r>
            <a:r>
              <a:rPr lang="en-US" altLang="ko-KR" sz="2400" dirty="0"/>
              <a:t>NP </a:t>
            </a:r>
            <a:r>
              <a:rPr lang="ko-KR" altLang="en-US" sz="2400" dirty="0"/>
              <a:t>문제가 문제 </a:t>
            </a:r>
            <a:r>
              <a:rPr lang="en-US" altLang="ko-KR" sz="2400" dirty="0"/>
              <a:t>A</a:t>
            </a:r>
            <a:r>
              <a:rPr lang="ko-KR" altLang="en-US" sz="2400" dirty="0"/>
              <a:t>로 다항식 시간에 변환이 가능하다면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NP‐</a:t>
            </a:r>
            <a:r>
              <a:rPr lang="ko-KR" altLang="en-US" sz="2400" dirty="0"/>
              <a:t>하드 문제이다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문제 </a:t>
            </a:r>
            <a:r>
              <a:rPr lang="en-US" altLang="ko-KR" sz="2400" dirty="0"/>
              <a:t>A</a:t>
            </a:r>
            <a:r>
              <a:rPr lang="ko-KR" altLang="en-US" sz="2400" dirty="0"/>
              <a:t>가 </a:t>
            </a:r>
            <a:r>
              <a:rPr lang="en-US" altLang="ko-KR" sz="2400" dirty="0"/>
              <a:t>NP‐</a:t>
            </a:r>
            <a:r>
              <a:rPr lang="ko-KR" altLang="en-US" sz="2400" dirty="0"/>
              <a:t>완전 문제가 되려면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NP </a:t>
            </a:r>
            <a:r>
              <a:rPr lang="ko-KR" altLang="en-US" sz="2400"/>
              <a:t>문제이고 동시에 </a:t>
            </a:r>
            <a:r>
              <a:rPr lang="en-US" altLang="ko-KR" sz="2400" dirty="0"/>
              <a:t>NP‐</a:t>
            </a:r>
            <a:r>
              <a:rPr lang="ko-KR" altLang="en-US" sz="2400" dirty="0"/>
              <a:t>하드 문제여야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08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어느 하나의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문제에 대하여 다항식 시간의 알고리즘을 찾아내면</a:t>
            </a:r>
            <a:r>
              <a:rPr lang="en-US" altLang="ko-KR" sz="2400" dirty="0"/>
              <a:t>, </a:t>
            </a:r>
            <a:r>
              <a:rPr lang="ko-KR" altLang="en-US" sz="2400" dirty="0"/>
              <a:t>즉 다항식 시간에 해를 구할 수 있으면 모든 다른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문제도 다항식 시간에 해를 구할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문제의 변환</a:t>
            </a:r>
            <a:r>
              <a:rPr lang="en-US" altLang="ko-KR" sz="2400" dirty="0"/>
              <a:t>: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를 해결하는 데에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를 해결하는 알고리즘을 이용하기 위해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의 입력을 문제 </a:t>
            </a:r>
            <a:r>
              <a:rPr lang="en-US" altLang="ko-KR" sz="2400" dirty="0"/>
              <a:t>B</a:t>
            </a:r>
            <a:r>
              <a:rPr lang="ko-KR" altLang="en-US" sz="2400" dirty="0"/>
              <a:t>의 입력 형태로 변환하는 것</a:t>
            </a:r>
            <a:r>
              <a:rPr lang="en-US" altLang="ko-KR" sz="2400" dirty="0"/>
              <a:t>. </a:t>
            </a:r>
            <a:r>
              <a:rPr lang="ko-KR" altLang="en-US" sz="2400" dirty="0"/>
              <a:t>이를 통해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를 해결하는 알고리즘을 수행할 수 있고 그 결과를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의 해로 환원</a:t>
            </a:r>
          </a:p>
        </p:txBody>
      </p:sp>
    </p:spTree>
    <p:extLst>
      <p:ext uri="{BB962C8B-B14F-4D97-AF65-F5344CB8AC3E}">
        <p14:creationId xmlns:p14="http://schemas.microsoft.com/office/powerpoint/2010/main" val="65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69218"/>
            <a:ext cx="8064896" cy="377428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문제 변환 </a:t>
            </a:r>
            <a:r>
              <a:rPr lang="en-US" altLang="ko-KR" sz="2000" dirty="0"/>
              <a:t>3</a:t>
            </a:r>
            <a:r>
              <a:rPr lang="ko-KR" altLang="en-US" sz="2000" dirty="0"/>
              <a:t>단계</a:t>
            </a:r>
            <a:endParaRPr lang="en-US" altLang="ko-KR" sz="2000" dirty="0"/>
          </a:p>
          <a:p>
            <a:r>
              <a:rPr lang="en-US" altLang="ko-KR" sz="2000" dirty="0"/>
              <a:t>STEP1: </a:t>
            </a:r>
            <a:r>
              <a:rPr lang="ko-KR" altLang="en-US" sz="2000" dirty="0"/>
              <a:t>문제 </a:t>
            </a:r>
            <a:r>
              <a:rPr lang="en-US" altLang="ko-KR" sz="2000" dirty="0"/>
              <a:t>A</a:t>
            </a:r>
            <a:r>
              <a:rPr lang="ko-KR" altLang="en-US" sz="2000" dirty="0"/>
              <a:t>의 입력을 문제 </a:t>
            </a:r>
            <a:r>
              <a:rPr lang="en-US" altLang="ko-KR" sz="2000" dirty="0"/>
              <a:t>B</a:t>
            </a:r>
            <a:r>
              <a:rPr lang="ko-KR" altLang="en-US" sz="2000" dirty="0"/>
              <a:t>의 입력으로 변환</a:t>
            </a:r>
            <a:endParaRPr lang="en-US" altLang="ko-KR" sz="2000" dirty="0"/>
          </a:p>
          <a:p>
            <a:r>
              <a:rPr lang="en-US" altLang="ko-KR" sz="2000" dirty="0"/>
              <a:t>STEP2: </a:t>
            </a:r>
            <a:r>
              <a:rPr lang="ko-KR" altLang="en-US" sz="2000" dirty="0"/>
              <a:t>문제 </a:t>
            </a:r>
            <a:r>
              <a:rPr lang="en-US" altLang="ko-KR" sz="2000" dirty="0"/>
              <a:t>B</a:t>
            </a:r>
            <a:r>
              <a:rPr lang="ko-KR" altLang="en-US" sz="2000" dirty="0"/>
              <a:t>를 위한 알고리즘 수행</a:t>
            </a:r>
            <a:endParaRPr lang="en-US" altLang="ko-KR" sz="2000" dirty="0"/>
          </a:p>
          <a:p>
            <a:r>
              <a:rPr lang="en-US" altLang="ko-KR" sz="2000" dirty="0"/>
              <a:t>STEP3: </a:t>
            </a:r>
            <a:r>
              <a:rPr lang="ko-KR" altLang="en-US" sz="2000" dirty="0"/>
              <a:t>문제 </a:t>
            </a:r>
            <a:r>
              <a:rPr lang="en-US" altLang="ko-KR" sz="2000" dirty="0"/>
              <a:t>B</a:t>
            </a:r>
            <a:r>
              <a:rPr lang="ko-KR" altLang="en-US" sz="2000" dirty="0"/>
              <a:t>의 해를 문제 </a:t>
            </a:r>
            <a:r>
              <a:rPr lang="en-US" altLang="ko-KR" sz="2000" dirty="0"/>
              <a:t>A</a:t>
            </a:r>
            <a:r>
              <a:rPr lang="ko-KR" altLang="en-US" sz="2000" dirty="0"/>
              <a:t>의 해로 변환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단계와 </a:t>
            </a:r>
            <a:r>
              <a:rPr lang="en-US" altLang="ko-KR" sz="2000" dirty="0"/>
              <a:t>3</a:t>
            </a:r>
            <a:r>
              <a:rPr lang="ko-KR" altLang="en-US" sz="2000" dirty="0"/>
              <a:t>단계는 단순한 입출력 변환이므로 다항식 시간</a:t>
            </a:r>
            <a:endParaRPr lang="en-US" altLang="ko-KR" sz="2000" dirty="0"/>
          </a:p>
          <a:p>
            <a:r>
              <a:rPr lang="ko-KR" altLang="en-US" sz="2000" dirty="0"/>
              <a:t>문제 변환의 시간 복잡도는 </a:t>
            </a:r>
            <a:r>
              <a:rPr lang="en-US" altLang="ko-KR" sz="2000" dirty="0"/>
              <a:t>2</a:t>
            </a:r>
            <a:r>
              <a:rPr lang="ko-KR" altLang="en-US" sz="2000" dirty="0"/>
              <a:t>단계의 시간 복잡도에 따라 결정</a:t>
            </a:r>
            <a:endParaRPr lang="en-US" altLang="ko-KR" sz="2000" dirty="0"/>
          </a:p>
          <a:p>
            <a:r>
              <a:rPr lang="en-US" altLang="ko-KR" sz="2000" dirty="0"/>
              <a:t>NP-</a:t>
            </a:r>
            <a:r>
              <a:rPr lang="ko-KR" altLang="en-US" sz="2000" dirty="0"/>
              <a:t>완전 문제는 이렇게 얽혀 있어 하나의 </a:t>
            </a:r>
            <a:r>
              <a:rPr lang="en-US" altLang="ko-KR" sz="2000" dirty="0"/>
              <a:t>NP-</a:t>
            </a:r>
            <a:r>
              <a:rPr lang="ko-KR" altLang="en-US" sz="2000" dirty="0"/>
              <a:t>완전 문제가 다항식 시간에 해결되면</a:t>
            </a:r>
            <a:r>
              <a:rPr lang="en-US" altLang="ko-KR" sz="2000" dirty="0"/>
              <a:t>, </a:t>
            </a:r>
            <a:r>
              <a:rPr lang="ko-KR" altLang="en-US" sz="2000" dirty="0"/>
              <a:t>모든 다른 </a:t>
            </a:r>
            <a:r>
              <a:rPr lang="en-US" altLang="ko-KR" sz="2000" dirty="0"/>
              <a:t>NP-</a:t>
            </a:r>
            <a:r>
              <a:rPr lang="ko-KR" altLang="en-US" sz="2000" dirty="0"/>
              <a:t>완전 문제들이 다항식 시간에 해결된다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7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시간 변환 </a:t>
            </a:r>
            <a:r>
              <a:rPr lang="en-US" altLang="ko-KR" sz="2400" dirty="0">
                <a:solidFill>
                  <a:srgbClr val="00B050"/>
                </a:solidFill>
              </a:rPr>
              <a:t>// Polynomial time Reduction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를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로 변환하는데 다항식 시간이 걸린다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문제 </a:t>
            </a:r>
            <a:r>
              <a:rPr lang="en-US" altLang="ko-KR" sz="2400" dirty="0"/>
              <a:t>B</a:t>
            </a:r>
            <a:r>
              <a:rPr lang="ko-KR" altLang="en-US" sz="2400" dirty="0"/>
              <a:t>를 해결하는 알고리즘을 통해 문제 </a:t>
            </a:r>
            <a:r>
              <a:rPr lang="en-US" altLang="ko-KR" sz="2400" dirty="0"/>
              <a:t>A</a:t>
            </a:r>
            <a:r>
              <a:rPr lang="ko-KR" altLang="en-US" sz="2400" dirty="0"/>
              <a:t>를 해결할 수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를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보다 쉽다고 한다</a:t>
            </a:r>
            <a:r>
              <a:rPr lang="en-US" altLang="ko-KR" sz="2400" dirty="0"/>
              <a:t>.</a:t>
            </a:r>
            <a:r>
              <a:rPr lang="en-US" altLang="ko-KR" sz="2000" dirty="0">
                <a:solidFill>
                  <a:srgbClr val="00B050"/>
                </a:solidFill>
              </a:rPr>
              <a:t>    // A </a:t>
            </a:r>
            <a:r>
              <a:rPr lang="ko-KR" altLang="en-US" sz="2000" dirty="0">
                <a:solidFill>
                  <a:srgbClr val="00B050"/>
                </a:solidFill>
              </a:rPr>
              <a:t>≤ </a:t>
            </a:r>
            <a:r>
              <a:rPr lang="en-US" altLang="ko-KR" sz="2000" dirty="0">
                <a:solidFill>
                  <a:srgbClr val="00B050"/>
                </a:solidFill>
              </a:rPr>
              <a:t>B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05" y="2632873"/>
            <a:ext cx="6222740" cy="218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86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70" y="3221404"/>
            <a:ext cx="3245644" cy="192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하드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어느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</a:t>
            </a:r>
            <a:r>
              <a:rPr lang="ko-KR" altLang="en-US" sz="2400" dirty="0"/>
              <a:t>만일 모든 </a:t>
            </a:r>
            <a:r>
              <a:rPr lang="en-US" altLang="ko-KR" sz="2400" dirty="0"/>
              <a:t>NP</a:t>
            </a:r>
            <a:r>
              <a:rPr lang="ko-KR" altLang="en-US" sz="2400" dirty="0"/>
              <a:t>문제가 문제 </a:t>
            </a:r>
            <a:r>
              <a:rPr lang="en-US" altLang="ko-KR" sz="2400" dirty="0"/>
              <a:t>A</a:t>
            </a:r>
            <a:r>
              <a:rPr lang="ko-KR" altLang="en-US" sz="2400" dirty="0"/>
              <a:t>로 다항식 시간에 변환이 가능하다면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 문제</a:t>
            </a:r>
            <a:endParaRPr lang="en-US" altLang="ko-KR" sz="2400" dirty="0"/>
          </a:p>
          <a:p>
            <a:r>
              <a:rPr lang="ko-KR" altLang="en-US" sz="2400" dirty="0"/>
              <a:t>모든 </a:t>
            </a:r>
            <a:r>
              <a:rPr lang="en-US" altLang="ko-KR" sz="2400" dirty="0"/>
              <a:t>NP</a:t>
            </a:r>
            <a:r>
              <a:rPr lang="ko-KR" altLang="en-US" sz="2400" dirty="0"/>
              <a:t>문제가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 문제로 다항식 시간에 변환 가능하여야 함에도 불구하고</a:t>
            </a:r>
            <a:r>
              <a:rPr lang="en-US" altLang="ko-KR" sz="2400" dirty="0"/>
              <a:t>, NP-</a:t>
            </a:r>
            <a:r>
              <a:rPr lang="ko-KR" altLang="en-US" sz="2400" dirty="0"/>
              <a:t>하드 문제는 반드시 </a:t>
            </a:r>
            <a:r>
              <a:rPr lang="en-US" altLang="ko-KR" sz="2400" dirty="0"/>
              <a:t>NP</a:t>
            </a:r>
            <a:r>
              <a:rPr lang="ko-KR" altLang="en-US" sz="2400" dirty="0"/>
              <a:t>문제일 필요는 없다</a:t>
            </a:r>
            <a:r>
              <a:rPr lang="en-US" altLang="ko-KR" sz="2400" dirty="0"/>
              <a:t>?!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401191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“</a:t>
            </a:r>
            <a:r>
              <a:rPr lang="ko-KR" altLang="en-US" dirty="0">
                <a:solidFill>
                  <a:srgbClr val="00B050"/>
                </a:solidFill>
              </a:rPr>
              <a:t>뭔 개소리야</a:t>
            </a:r>
            <a:r>
              <a:rPr lang="en-US" altLang="ko-KR" dirty="0">
                <a:solidFill>
                  <a:srgbClr val="00B050"/>
                </a:solidFill>
              </a:rPr>
              <a:t>?”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아무튼 </a:t>
            </a:r>
            <a:r>
              <a:rPr lang="en-US" altLang="ko-KR" sz="2400" dirty="0"/>
              <a:t>NP </a:t>
            </a:r>
            <a:r>
              <a:rPr lang="ko-KR" altLang="en-US" sz="2400" dirty="0"/>
              <a:t>뭐시기 하는 애들이 다항식 시간 안에 답을 구할 수 없는 매우 </a:t>
            </a:r>
            <a:r>
              <a:rPr lang="en-US" altLang="ko-KR" sz="2400" dirty="0"/>
              <a:t>hard</a:t>
            </a:r>
            <a:r>
              <a:rPr lang="ko-KR" altLang="en-US" sz="2400" dirty="0"/>
              <a:t>한 놈들이라는 건 알겠다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그런데 그래서 뭐 어쩌라고</a:t>
            </a:r>
            <a:r>
              <a:rPr lang="en-US" altLang="ko-KR" sz="2400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/>
              <a:t>이걸 안다고 뭘 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8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90040"/>
            <a:ext cx="5490686" cy="391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1" y="1131590"/>
            <a:ext cx="362066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8466"/>
            <a:ext cx="3312368" cy="17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60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2504</Words>
  <Application>Microsoft Office PowerPoint</Application>
  <PresentationFormat>화면 슬라이드 쇼(16:9)</PresentationFormat>
  <Paragraphs>262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Cambria Math</vt:lpstr>
      <vt:lpstr>Office 테마</vt:lpstr>
      <vt:lpstr>2_Office 테마</vt:lpstr>
      <vt:lpstr>KCA2019 ☆여름방학특강☆</vt:lpstr>
      <vt:lpstr>문제 분류</vt:lpstr>
      <vt:lpstr>NP 알고리즘</vt:lpstr>
      <vt:lpstr>NP-완전 문제의 특성</vt:lpstr>
      <vt:lpstr>NP-완전 문제의 특성</vt:lpstr>
      <vt:lpstr>다항식 시간 변환 // Polynomial time Reduction</vt:lpstr>
      <vt:lpstr>NP-하드 문제</vt:lpstr>
      <vt:lpstr>NP-완전 문제</vt:lpstr>
      <vt:lpstr>NP-완전 문제</vt:lpstr>
      <vt:lpstr>대표적인 NP-완전 문제와 그 활용</vt:lpstr>
      <vt:lpstr>SAT (Satisfiability)</vt:lpstr>
      <vt:lpstr>SAT 문제의 활용</vt:lpstr>
      <vt:lpstr>부분 집합의 합 (Subset Sum)</vt:lpstr>
      <vt:lpstr>부분 집합의 합 문제의 활용</vt:lpstr>
      <vt:lpstr>분할 (Partition)</vt:lpstr>
      <vt:lpstr>분할 문제의 활용</vt:lpstr>
      <vt:lpstr>0-1 배낭 (Knapsack)</vt:lpstr>
      <vt:lpstr>0-1 배낭 (Knapsack)</vt:lpstr>
      <vt:lpstr>0-1 배낭 문제의 활용</vt:lpstr>
      <vt:lpstr>정점 커버 (Vertex Cover)</vt:lpstr>
      <vt:lpstr>정점 커버 문제의 활용</vt:lpstr>
      <vt:lpstr>독립 집합 (Independence Set)</vt:lpstr>
      <vt:lpstr>독립 집합의 활용</vt:lpstr>
      <vt:lpstr>클리크 (Clique)</vt:lpstr>
      <vt:lpstr>클리크 문제의 활용</vt:lpstr>
      <vt:lpstr>그래프 색칠하기 (Graph Coloring)</vt:lpstr>
      <vt:lpstr>그래프 색칠하기 문제의 활용</vt:lpstr>
      <vt:lpstr>집합 커버 (Set Cover)</vt:lpstr>
      <vt:lpstr>집합 커버 문제의 활용</vt:lpstr>
      <vt:lpstr>최장 경로 (Longest Path)</vt:lpstr>
      <vt:lpstr>여행자 (Traveling Salesman) 문제</vt:lpstr>
      <vt:lpstr>헤밀토니안 사이클 (Hamiltonian Cycle)</vt:lpstr>
      <vt:lpstr>최장 경로 문제, 여행자 문제, 헤밀토니안 사이클 문제의 활용</vt:lpstr>
      <vt:lpstr>통 채우기 (Bin Packing)</vt:lpstr>
      <vt:lpstr>통 채우기 문제의 활용</vt:lpstr>
      <vt:lpstr>작업 스케줄링 (Job Scheduling)</vt:lpstr>
      <vt:lpstr>작업 스캐줄링 문제의 활용</vt:lpstr>
      <vt:lpstr>마치며…</vt:lpstr>
      <vt:lpstr>요약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Microsoft Corporation</dc:creator>
  <cp:lastModifiedBy>정 주원</cp:lastModifiedBy>
  <cp:revision>28</cp:revision>
  <dcterms:created xsi:type="dcterms:W3CDTF">2006-10-05T04:04:58Z</dcterms:created>
  <dcterms:modified xsi:type="dcterms:W3CDTF">2019-08-01T05:59:18Z</dcterms:modified>
</cp:coreProperties>
</file>