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79" r:id="rId42"/>
    <p:sldId id="281" r:id="rId43"/>
    <p:sldId id="282" r:id="rId44"/>
    <p:sldId id="283" r:id="rId45"/>
    <p:sldId id="284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roximation" id="{333D089C-8FA8-46DA-BE00-383A333C54F0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TravelingSalesman" id="{6455F21C-5F53-4E8B-837B-B1CD55DC32B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ertexCover" id="{F0148744-9DA5-4B64-A8EE-56FC8E52792D}">
          <p14:sldIdLst>
            <p14:sldId id="275"/>
            <p14:sldId id="276"/>
            <p14:sldId id="277"/>
            <p14:sldId id="278"/>
            <p14:sldId id="280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BinPacking" id="{70A071BF-CBB9-4344-8966-3E32AA0C0B37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ummary" id="{8388B767-6B43-424D-896E-C4D7FA71D58F}">
          <p14:sldIdLst>
            <p14:sldId id="301"/>
          </p14:sldIdLst>
        </p14:section>
        <p14:section name="Appendix" id="{81FDF5E4-D0C1-461F-8ECD-DCB2B963B1FF}">
          <p14:sldIdLst>
            <p14:sldId id="279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660"/>
  </p:normalViewPr>
  <p:slideViewPr>
    <p:cSldViewPr>
      <p:cViewPr varScale="1">
        <p:scale>
          <a:sx n="94" d="100"/>
          <a:sy n="94" d="100"/>
        </p:scale>
        <p:origin x="10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AB1DF-0B60-47C0-9903-8FFC48569885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7CD5-B633-4EAF-B8C0-F618EB95C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7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27CD5-B633-4EAF-B8C0-F618EB95C9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0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 altLang="ko-KR" dirty="0"/>
              <a:t>13</a:t>
            </a:r>
            <a:r>
              <a:rPr lang="ko-KR" altLang="en-US" dirty="0" err="1"/>
              <a:t>차시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Approximation Algorithm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38819" y="4815697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402020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비슷한 문제를 찾는다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가중치 합이 최소가 되도록 모든 정점을 방문하는 최소 신장 트리 문제와 비슷하다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다항식 시간 알고리즘을 구한다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Kruskal</a:t>
            </a:r>
            <a:r>
              <a:rPr lang="en-US" altLang="ko-KR" sz="2400" dirty="0"/>
              <a:t> MST algorithm </a:t>
            </a:r>
            <a:r>
              <a:rPr lang="ko-KR" altLang="en-US" sz="2400" dirty="0"/>
              <a:t>또는 </a:t>
            </a:r>
            <a:r>
              <a:rPr lang="en-US" altLang="ko-KR" sz="2400" dirty="0"/>
              <a:t>Prim MST algorithm</a:t>
            </a:r>
          </a:p>
          <a:p>
            <a:r>
              <a:rPr lang="ko-KR" altLang="en-US" sz="2400" dirty="0"/>
              <a:t>추가적인 조건을 적용하며 알고리즘을 변환한다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경로가 아니라 </a:t>
            </a:r>
            <a:r>
              <a:rPr lang="en-US" altLang="ko-KR" sz="2400" dirty="0"/>
              <a:t>cycle</a:t>
            </a:r>
            <a:r>
              <a:rPr lang="ko-KR" altLang="en-US" sz="2400" dirty="0"/>
              <a:t>을 찾도록 해야 한다</a:t>
            </a:r>
            <a:r>
              <a:rPr lang="en-US" altLang="ko-KR" sz="2400" dirty="0"/>
              <a:t>!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549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022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STEP1: </a:t>
            </a:r>
            <a:r>
              <a:rPr lang="ko-KR" altLang="en-US" sz="2400" dirty="0"/>
              <a:t>먼저 </a:t>
            </a:r>
            <a:r>
              <a:rPr lang="en-US" altLang="ko-KR" sz="2400" dirty="0"/>
              <a:t>MST</a:t>
            </a:r>
            <a:r>
              <a:rPr lang="ko-KR" altLang="en-US" sz="2400" dirty="0"/>
              <a:t>를 구한다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STEP2: </a:t>
            </a:r>
            <a:r>
              <a:rPr lang="ko-KR" altLang="en-US" sz="2400" dirty="0"/>
              <a:t>시작 </a:t>
            </a:r>
            <a:r>
              <a:rPr lang="ko-KR" altLang="en-US" sz="2400" dirty="0" err="1"/>
              <a:t>정점를</a:t>
            </a:r>
            <a:r>
              <a:rPr lang="ko-KR" altLang="en-US" sz="2400" dirty="0"/>
              <a:t> 선택하고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일단 반복해서 방문하는 것을 허용하며 </a:t>
            </a:r>
            <a:r>
              <a:rPr lang="en-US" altLang="ko-KR" sz="2400" dirty="0"/>
              <a:t>cycle</a:t>
            </a:r>
            <a:r>
              <a:rPr lang="ko-KR" altLang="en-US" sz="2400" dirty="0"/>
              <a:t>을 그린다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cycle: [ 1 2 4 3 4 5 4 6 7 6 4 2 1 ]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4" y="843558"/>
            <a:ext cx="1852762" cy="173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55" y="3075806"/>
            <a:ext cx="1943140" cy="20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8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STEP3: cycle</a:t>
            </a:r>
            <a:r>
              <a:rPr lang="ko-KR" altLang="en-US" sz="2400" dirty="0"/>
              <a:t>에서 중복되는 정점을 제거한다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[ 1 2 4 3 </a:t>
            </a:r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r>
              <a:rPr lang="en-US" altLang="ko-KR" sz="2400" dirty="0"/>
              <a:t> 5 </a:t>
            </a:r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r>
              <a:rPr lang="en-US" altLang="ko-KR" sz="2400" dirty="0"/>
              <a:t> 6 7 </a:t>
            </a:r>
            <a:r>
              <a:rPr lang="en-US" altLang="ko-KR" sz="2400" dirty="0">
                <a:solidFill>
                  <a:srgbClr val="FF0000"/>
                </a:solidFill>
              </a:rPr>
              <a:t>6 4 2</a:t>
            </a:r>
            <a:r>
              <a:rPr lang="en-US" altLang="ko-KR" sz="2400" dirty="0"/>
              <a:t> 1 ]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제거에는 삼각 부등식이 적용된다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삼각 부등식에 따라</a:t>
            </a:r>
            <a:r>
              <a:rPr lang="en-US" altLang="ko-KR" sz="2400" dirty="0"/>
              <a:t>, </a:t>
            </a:r>
            <a:r>
              <a:rPr lang="ko-KR" altLang="en-US" sz="2400" dirty="0"/>
              <a:t>중복 정점을 제거할 때마다 전체 거리는 감소할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[ 1 2 4 3 </a:t>
            </a: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/>
              <a:t> 5 </a:t>
            </a: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/>
              <a:t> 6 7 </a:t>
            </a:r>
            <a:r>
              <a:rPr lang="en-US" altLang="ko-KR" sz="2400" dirty="0">
                <a:solidFill>
                  <a:schemeClr val="bg1"/>
                </a:solidFill>
              </a:rPr>
              <a:t>6 4 2</a:t>
            </a:r>
            <a:r>
              <a:rPr lang="en-US" altLang="ko-KR" sz="2400" dirty="0"/>
              <a:t> 1 ]</a:t>
            </a:r>
          </a:p>
          <a:p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22639"/>
            <a:ext cx="1872208" cy="21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4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Input: </a:t>
            </a:r>
            <a:r>
              <a:rPr lang="ko-KR" altLang="en-US" sz="2400" dirty="0"/>
              <a:t>거리를 가중치로 갖는 가중치 그래프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Output: </a:t>
            </a:r>
            <a:r>
              <a:rPr lang="ko-KR" altLang="en-US" sz="2400" dirty="0"/>
              <a:t>임의로 선택된 정점에서 시작하여 그 정점에서 끝나는 단순 경로</a:t>
            </a:r>
            <a:r>
              <a:rPr lang="en-US" altLang="ko-KR" sz="2400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 cycle</a:t>
            </a:r>
          </a:p>
          <a:p>
            <a:pPr marL="0" indent="0">
              <a:buNone/>
            </a:pPr>
            <a:r>
              <a:rPr lang="en-US" altLang="ko-KR" sz="2400" dirty="0" err="1"/>
              <a:t>Kruskal</a:t>
            </a:r>
            <a:r>
              <a:rPr lang="en-US" altLang="ko-KR" sz="2400" dirty="0"/>
              <a:t> or</a:t>
            </a:r>
            <a:r>
              <a:rPr lang="ko-KR" altLang="en-US" sz="2400" dirty="0"/>
              <a:t> </a:t>
            </a:r>
            <a:r>
              <a:rPr lang="en-US" altLang="ko-KR" sz="2400" dirty="0"/>
              <a:t>Prim algorithm</a:t>
            </a:r>
            <a:r>
              <a:rPr lang="ko-KR" altLang="en-US" sz="2400" dirty="0"/>
              <a:t>을 통해 </a:t>
            </a:r>
            <a:r>
              <a:rPr lang="en-US" altLang="ko-KR" sz="2400" dirty="0"/>
              <a:t>MST</a:t>
            </a:r>
            <a:r>
              <a:rPr lang="ko-KR" altLang="en-US" sz="2400" dirty="0"/>
              <a:t>를 찾는다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MST</a:t>
            </a:r>
            <a:r>
              <a:rPr lang="ko-KR" altLang="en-US" sz="2400" dirty="0"/>
              <a:t>를 </a:t>
            </a:r>
            <a:r>
              <a:rPr lang="en-US" altLang="ko-KR" sz="2400" dirty="0"/>
              <a:t>TSP path</a:t>
            </a:r>
            <a:r>
              <a:rPr lang="ko-KR" altLang="en-US" sz="2400" dirty="0"/>
              <a:t>로 변환한다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경로 상에서 반복적으로 방문하는 정점을 제거한다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return </a:t>
            </a:r>
            <a:r>
              <a:rPr lang="ko-KR" altLang="en-US" sz="2400" dirty="0"/>
              <a:t>방금 구한 단순 경로</a:t>
            </a:r>
          </a:p>
        </p:txBody>
      </p:sp>
    </p:spTree>
    <p:extLst>
      <p:ext uri="{BB962C8B-B14F-4D97-AF65-F5344CB8AC3E}">
        <p14:creationId xmlns:p14="http://schemas.microsoft.com/office/powerpoint/2010/main" val="17308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경로</a:t>
            </a:r>
            <a:r>
              <a:rPr lang="en-US" altLang="ko-KR" sz="2400" dirty="0"/>
              <a:t> </a:t>
            </a:r>
            <a:r>
              <a:rPr lang="ko-KR" altLang="en-US" sz="2400" dirty="0"/>
              <a:t>변환 및 정점 제거에 걸리는 시간은 </a:t>
            </a:r>
            <a:r>
              <a:rPr lang="en-US" altLang="ko-KR" sz="2400" dirty="0"/>
              <a:t>O( n )</a:t>
            </a:r>
            <a:r>
              <a:rPr lang="ko-KR" altLang="en-US" sz="2400" dirty="0"/>
              <a:t>이므로 시간 복잡도는 </a:t>
            </a:r>
            <a:r>
              <a:rPr lang="en-US" altLang="ko-KR" sz="2400" dirty="0"/>
              <a:t>MST algorithm</a:t>
            </a:r>
            <a:r>
              <a:rPr lang="ko-KR" altLang="en-US" sz="2400" dirty="0"/>
              <a:t>에 의해 결정된다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Kruskal</a:t>
            </a:r>
            <a:r>
              <a:rPr lang="en-US" altLang="ko-KR" sz="2400" dirty="0"/>
              <a:t> algorithm</a:t>
            </a:r>
            <a:r>
              <a:rPr lang="ko-KR" altLang="en-US" sz="2400" dirty="0"/>
              <a:t>을 사용하면 </a:t>
            </a:r>
            <a:r>
              <a:rPr lang="en-US" altLang="ko-KR" sz="2400" dirty="0"/>
              <a:t>O( n log n )</a:t>
            </a:r>
          </a:p>
          <a:p>
            <a:r>
              <a:rPr lang="ko-KR" altLang="en-US" sz="2400" dirty="0"/>
              <a:t>그리고 </a:t>
            </a:r>
            <a:r>
              <a:rPr lang="en-US" altLang="ko-KR" sz="2400" dirty="0"/>
              <a:t>Prim algorithm</a:t>
            </a:r>
            <a:r>
              <a:rPr lang="ko-KR" altLang="en-US" sz="2400" dirty="0"/>
              <a:t>을 사용하면 </a:t>
            </a:r>
            <a:r>
              <a:rPr lang="en-US" altLang="ko-KR" sz="2400" dirty="0"/>
              <a:t>O( n²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69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최적해와 비교하는 것이 가장 정확하지만 불가능하다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가능하다면 </a:t>
            </a:r>
            <a:r>
              <a:rPr lang="ko-KR" altLang="en-US" sz="2000" dirty="0" err="1">
                <a:solidFill>
                  <a:srgbClr val="00B050"/>
                </a:solidFill>
              </a:rPr>
              <a:t>최적해를</a:t>
            </a:r>
            <a:r>
              <a:rPr lang="ko-KR" altLang="en-US" sz="2000" dirty="0">
                <a:solidFill>
                  <a:srgbClr val="00B050"/>
                </a:solidFill>
              </a:rPr>
              <a:t> 구할 수 있는데 왜 굳이 근사 알고리즘을</a:t>
            </a:r>
            <a:r>
              <a:rPr lang="en-US" altLang="ko-KR" sz="2000" dirty="0">
                <a:solidFill>
                  <a:srgbClr val="00B050"/>
                </a:solidFill>
              </a:rPr>
              <a:t>?</a:t>
            </a:r>
            <a:endParaRPr lang="en-US" altLang="ko-KR" sz="2400" dirty="0">
              <a:solidFill>
                <a:srgbClr val="00B05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error</a:t>
            </a:r>
            <a:r>
              <a:rPr lang="ko-KR" altLang="en-US" sz="2400" dirty="0"/>
              <a:t>의 상한선을 구한다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가상적이지만 명백히 좋은 해를 이용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0047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TSP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근사 비율을 위한 가상 해는 </a:t>
            </a:r>
            <a:r>
              <a:rPr lang="en-US" altLang="ko-KR" sz="2400" dirty="0"/>
              <a:t>MST</a:t>
            </a:r>
          </a:p>
          <a:p>
            <a:r>
              <a:rPr lang="ko-KR" altLang="en-US" sz="2400" dirty="0"/>
              <a:t>간접적인 최적해인 </a:t>
            </a:r>
            <a:r>
              <a:rPr lang="en-US" altLang="ko-KR" sz="2400" dirty="0"/>
              <a:t>MST</a:t>
            </a:r>
            <a:r>
              <a:rPr lang="ko-KR" altLang="en-US" sz="2400" dirty="0"/>
              <a:t>의 선분의 가중치 합을 최적해 값으로 활용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실제의 </a:t>
            </a:r>
            <a:r>
              <a:rPr lang="ko-KR" altLang="en-US" sz="2000" dirty="0" err="1">
                <a:solidFill>
                  <a:srgbClr val="00B050"/>
                </a:solidFill>
              </a:rPr>
              <a:t>최적해의</a:t>
            </a:r>
            <a:r>
              <a:rPr lang="ko-KR" altLang="en-US" sz="2000" dirty="0">
                <a:solidFill>
                  <a:srgbClr val="00B050"/>
                </a:solidFill>
              </a:rPr>
              <a:t> 값은 항상 </a:t>
            </a:r>
            <a:r>
              <a:rPr lang="en-US" altLang="ko-KR" sz="2000" dirty="0">
                <a:solidFill>
                  <a:srgbClr val="00B050"/>
                </a:solidFill>
              </a:rPr>
              <a:t>MST </a:t>
            </a:r>
            <a:r>
              <a:rPr lang="ko-KR" altLang="en-US" sz="2000" dirty="0">
                <a:solidFill>
                  <a:srgbClr val="00B050"/>
                </a:solidFill>
              </a:rPr>
              <a:t>가중치 합보다 크다</a:t>
            </a:r>
            <a:r>
              <a:rPr lang="en-US" altLang="ko-KR" sz="2000" dirty="0">
                <a:solidFill>
                  <a:srgbClr val="00B050"/>
                </a:solidFill>
              </a:rPr>
              <a:t>… </a:t>
            </a:r>
            <a:r>
              <a:rPr lang="ko-KR" altLang="en-US" sz="2000" dirty="0">
                <a:solidFill>
                  <a:srgbClr val="00B050"/>
                </a:solidFill>
              </a:rPr>
              <a:t>왜냐</a:t>
            </a:r>
            <a:r>
              <a:rPr lang="en-US" altLang="ko-KR" sz="2000" dirty="0">
                <a:solidFill>
                  <a:srgbClr val="00B05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TSP</a:t>
            </a:r>
            <a:r>
              <a:rPr lang="ko-KR" altLang="en-US" sz="2000" dirty="0">
                <a:solidFill>
                  <a:srgbClr val="00B050"/>
                </a:solidFill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</a:rPr>
              <a:t>N</a:t>
            </a:r>
            <a:r>
              <a:rPr lang="ko-KR" altLang="en-US" sz="2000" dirty="0">
                <a:solidFill>
                  <a:srgbClr val="00B050"/>
                </a:solidFill>
              </a:rPr>
              <a:t>개의 간선</a:t>
            </a:r>
            <a:r>
              <a:rPr lang="en-US" altLang="ko-KR" sz="2000" dirty="0">
                <a:solidFill>
                  <a:srgbClr val="00B050"/>
                </a:solidFill>
              </a:rPr>
              <a:t>, MST</a:t>
            </a:r>
            <a:r>
              <a:rPr lang="ko-KR" altLang="en-US" sz="2000" dirty="0">
                <a:solidFill>
                  <a:srgbClr val="00B050"/>
                </a:solidFill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</a:rPr>
              <a:t>N-1</a:t>
            </a:r>
            <a:r>
              <a:rPr lang="ko-KR" altLang="en-US" sz="2000" dirty="0">
                <a:solidFill>
                  <a:srgbClr val="00B050"/>
                </a:solidFill>
              </a:rPr>
              <a:t>개의 간선이 존재하는데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TSP</a:t>
            </a:r>
            <a:r>
              <a:rPr lang="ko-KR" altLang="en-US" sz="2000" dirty="0">
                <a:solidFill>
                  <a:srgbClr val="00B050"/>
                </a:solidFill>
              </a:rPr>
              <a:t>에서 간선 하나를 제거하여 만들어진 신장 트리는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MST</a:t>
            </a:r>
            <a:r>
              <a:rPr lang="ko-KR" altLang="en-US" sz="2000" dirty="0">
                <a:solidFill>
                  <a:srgbClr val="00B050"/>
                </a:solidFill>
              </a:rPr>
              <a:t>가 아닐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수 있으므로 </a:t>
            </a:r>
            <a:r>
              <a:rPr lang="en-US" altLang="ko-KR" sz="2000" dirty="0">
                <a:solidFill>
                  <a:srgbClr val="00B050"/>
                </a:solidFill>
              </a:rPr>
              <a:t>MST</a:t>
            </a:r>
            <a:r>
              <a:rPr lang="ko-KR" altLang="en-US" sz="2000" dirty="0">
                <a:solidFill>
                  <a:srgbClr val="00B050"/>
                </a:solidFill>
              </a:rPr>
              <a:t>보다 가중치 합보다 크거나 같고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그것에 간선 하나를 추가한 </a:t>
            </a:r>
            <a:r>
              <a:rPr lang="en-US" altLang="ko-KR" sz="2000" dirty="0">
                <a:solidFill>
                  <a:srgbClr val="00B050"/>
                </a:solidFill>
              </a:rPr>
              <a:t>TSP</a:t>
            </a:r>
            <a:r>
              <a:rPr lang="ko-KR" altLang="en-US" sz="2000" dirty="0">
                <a:solidFill>
                  <a:srgbClr val="00B050"/>
                </a:solidFill>
              </a:rPr>
              <a:t>도</a:t>
            </a:r>
            <a:r>
              <a:rPr lang="en-US" altLang="ko-KR" sz="2000" dirty="0">
                <a:solidFill>
                  <a:srgbClr val="00B050"/>
                </a:solidFill>
              </a:rPr>
              <a:t> MST</a:t>
            </a:r>
            <a:r>
              <a:rPr lang="ko-KR" altLang="en-US" sz="2000" dirty="0">
                <a:solidFill>
                  <a:srgbClr val="00B050"/>
                </a:solidFill>
              </a:rPr>
              <a:t>보다 가중치 합이 크다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98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MST</a:t>
            </a:r>
            <a:r>
              <a:rPr lang="ko-KR" altLang="en-US" sz="2400" dirty="0"/>
              <a:t>의 가중치 합을 </a:t>
            </a:r>
            <a:r>
              <a:rPr lang="en-US" altLang="ko-KR" sz="2400" dirty="0"/>
              <a:t>M, </a:t>
            </a:r>
            <a:r>
              <a:rPr lang="ko-KR" altLang="en-US" sz="2400" dirty="0" err="1"/>
              <a:t>근사해의</a:t>
            </a:r>
            <a:r>
              <a:rPr lang="ko-KR" altLang="en-US" sz="2400" dirty="0"/>
              <a:t> 가중치 합을 </a:t>
            </a:r>
            <a:r>
              <a:rPr lang="en-US" altLang="ko-KR" sz="2400" dirty="0"/>
              <a:t>M’</a:t>
            </a:r>
            <a:r>
              <a:rPr lang="ko-KR" altLang="en-US" sz="2400" dirty="0"/>
              <a:t>라고 할 때</a:t>
            </a:r>
            <a:endParaRPr lang="en-US" altLang="ko-KR" sz="2400" dirty="0"/>
          </a:p>
          <a:p>
            <a:r>
              <a:rPr lang="en-US" altLang="ko-KR" sz="2400" dirty="0"/>
              <a:t>TSP</a:t>
            </a:r>
            <a:r>
              <a:rPr lang="ko-KR" altLang="en-US" sz="2400" dirty="0"/>
              <a:t>의 </a:t>
            </a:r>
            <a:r>
              <a:rPr lang="en-US" altLang="ko-KR" sz="2400" dirty="0"/>
              <a:t>cycle</a:t>
            </a:r>
            <a:r>
              <a:rPr lang="ko-KR" altLang="en-US" sz="2400" dirty="0"/>
              <a:t>은 </a:t>
            </a:r>
            <a:r>
              <a:rPr lang="en-US" altLang="ko-KR" sz="2400" dirty="0"/>
              <a:t>MST</a:t>
            </a:r>
            <a:r>
              <a:rPr lang="ko-KR" altLang="en-US" sz="2400" dirty="0"/>
              <a:t>에서 각 간선을 두 번씩 사용하여 만든 </a:t>
            </a:r>
            <a:r>
              <a:rPr lang="en-US" altLang="ko-KR" sz="2400" dirty="0"/>
              <a:t>graph</a:t>
            </a:r>
            <a:r>
              <a:rPr lang="ko-KR" altLang="en-US" sz="2400" dirty="0"/>
              <a:t>에서 중복 </a:t>
            </a:r>
            <a:r>
              <a:rPr lang="en-US" altLang="ko-KR" sz="2400" dirty="0"/>
              <a:t>node</a:t>
            </a:r>
            <a:r>
              <a:rPr lang="ko-KR" altLang="en-US" sz="2400" dirty="0"/>
              <a:t>를 제거해가며 만들었으므로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M’</a:t>
            </a:r>
            <a:r>
              <a:rPr lang="ko-KR" altLang="en-US" sz="2400" dirty="0"/>
              <a:t>는 </a:t>
            </a:r>
            <a:r>
              <a:rPr lang="en-US" altLang="ko-KR" sz="2400" dirty="0"/>
              <a:t>2M</a:t>
            </a:r>
            <a:r>
              <a:rPr lang="ko-KR" altLang="en-US" sz="2400" dirty="0"/>
              <a:t> </a:t>
            </a:r>
            <a:r>
              <a:rPr lang="en-US" altLang="ko-KR" sz="2400" dirty="0"/>
              <a:t>– α 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계산될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, M’ &lt; 2M</a:t>
            </a:r>
          </a:p>
        </p:txBody>
      </p:sp>
    </p:spTree>
    <p:extLst>
      <p:ext uri="{BB962C8B-B14F-4D97-AF65-F5344CB8AC3E}">
        <p14:creationId xmlns:p14="http://schemas.microsoft.com/office/powerpoint/2010/main" val="283598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실제 </a:t>
            </a:r>
            <a:r>
              <a:rPr lang="ko-KR" altLang="en-US" sz="2400" dirty="0" err="1"/>
              <a:t>최적해의</a:t>
            </a:r>
            <a:r>
              <a:rPr lang="ko-KR" altLang="en-US" sz="2400" dirty="0"/>
              <a:t> 값 </a:t>
            </a:r>
            <a:r>
              <a:rPr lang="en-US" altLang="ko-KR" sz="2400" dirty="0"/>
              <a:t>&gt; M</a:t>
            </a:r>
            <a:r>
              <a:rPr lang="ko-KR" altLang="en-US" sz="2400" dirty="0"/>
              <a:t>이므로 실제 해의 하한선</a:t>
            </a:r>
            <a:r>
              <a:rPr lang="en-US" altLang="ko-KR" sz="2400" dirty="0"/>
              <a:t>: M</a:t>
            </a:r>
          </a:p>
          <a:p>
            <a:r>
              <a:rPr lang="ko-KR" altLang="en-US" sz="2400" dirty="0"/>
              <a:t>직전 슬라이드에서 계산한 바</a:t>
            </a:r>
            <a:r>
              <a:rPr lang="en-US" altLang="ko-KR" sz="2400" dirty="0"/>
              <a:t>, </a:t>
            </a:r>
            <a:r>
              <a:rPr lang="ko-KR" altLang="en-US" sz="2400" dirty="0"/>
              <a:t>근사 해의 상한선</a:t>
            </a:r>
            <a:r>
              <a:rPr lang="en-US" altLang="ko-KR" sz="2400" dirty="0"/>
              <a:t>: 2M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근사 비율 </a:t>
            </a:r>
            <a:r>
              <a:rPr lang="en-US" altLang="ko-KR" sz="2400" dirty="0"/>
              <a:t>= (</a:t>
            </a:r>
            <a:r>
              <a:rPr lang="ko-KR" altLang="en-US" sz="2400" dirty="0"/>
              <a:t>근사 비용</a:t>
            </a:r>
            <a:r>
              <a:rPr lang="en-US" altLang="ko-KR" sz="2400" dirty="0"/>
              <a:t>) / (</a:t>
            </a:r>
            <a:r>
              <a:rPr lang="ko-KR" altLang="en-US" sz="2400" dirty="0"/>
              <a:t>실제 비용 </a:t>
            </a:r>
            <a:r>
              <a:rPr lang="en-US" altLang="ko-KR" sz="2400" dirty="0"/>
              <a:t>) = 2M / M = 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7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그래프가 주어질 때</a:t>
            </a:r>
            <a:endParaRPr lang="en-US" altLang="ko-KR" sz="2400" dirty="0"/>
          </a:p>
          <a:p>
            <a:r>
              <a:rPr lang="ko-KR" altLang="en-US" sz="2400" dirty="0"/>
              <a:t>최소한의 정점으로 그래프의 모든 간선을 </a:t>
            </a:r>
            <a:r>
              <a:rPr lang="en-US" altLang="ko-KR" sz="2400" dirty="0"/>
              <a:t>cover</a:t>
            </a:r>
            <a:r>
              <a:rPr lang="ko-KR" altLang="en-US" sz="2400" dirty="0"/>
              <a:t>하는 정점의 집합</a:t>
            </a:r>
            <a:r>
              <a:rPr lang="en-US" altLang="ko-KR" sz="2400" dirty="0"/>
              <a:t> </a:t>
            </a:r>
            <a:r>
              <a:rPr lang="ko-KR" altLang="en-US" sz="2400" dirty="0"/>
              <a:t>찾기</a:t>
            </a:r>
            <a:endParaRPr lang="en-US" altLang="ko-KR" sz="2400" dirty="0"/>
          </a:p>
          <a:p>
            <a:r>
              <a:rPr lang="ko-KR" altLang="en-US" sz="2400" dirty="0"/>
              <a:t>간선을 </a:t>
            </a:r>
            <a:r>
              <a:rPr lang="en-US" altLang="ko-KR" sz="2400" dirty="0"/>
              <a:t>cover</a:t>
            </a:r>
            <a:r>
              <a:rPr lang="ko-KR" altLang="en-US" sz="2400" dirty="0"/>
              <a:t>한다는 건</a:t>
            </a:r>
            <a:r>
              <a:rPr lang="en-US" altLang="ko-KR" sz="2400" dirty="0"/>
              <a:t>, </a:t>
            </a:r>
            <a:r>
              <a:rPr lang="ko-KR" altLang="en-US" sz="2400" dirty="0"/>
              <a:t>그 간선의 두 정점 중 적어도 하나가 집합에 있다는 것</a:t>
            </a:r>
          </a:p>
        </p:txBody>
      </p:sp>
    </p:spTree>
    <p:extLst>
      <p:ext uri="{BB962C8B-B14F-4D97-AF65-F5344CB8AC3E}">
        <p14:creationId xmlns:p14="http://schemas.microsoft.com/office/powerpoint/2010/main" val="96355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다항식 시간 안에 문제를 해결하지 못한다면 매우 오래 걸린다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하지만 때로는 그게 불가능할 때가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  // NP-</a:t>
            </a:r>
            <a:r>
              <a:rPr lang="ko-KR" altLang="en-US" sz="1800" dirty="0">
                <a:solidFill>
                  <a:srgbClr val="00B050"/>
                </a:solidFill>
              </a:rPr>
              <a:t>완전 문제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그렇다면 다음 중 무언가는 포기해야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다항식 시간 안에 해를 찾는 것</a:t>
            </a:r>
            <a:endParaRPr lang="en-US" altLang="ko-KR" sz="2400" dirty="0"/>
          </a:p>
          <a:p>
            <a:r>
              <a:rPr lang="ko-KR" altLang="en-US" sz="2400" dirty="0"/>
              <a:t>모든 입력에 대해 해를 찾는 것</a:t>
            </a:r>
            <a:endParaRPr lang="en-US" altLang="ko-KR" sz="2400" dirty="0"/>
          </a:p>
          <a:p>
            <a:r>
              <a:rPr lang="ko-KR" altLang="en-US" sz="2400" dirty="0" err="1"/>
              <a:t>최적해를</a:t>
            </a:r>
            <a:r>
              <a:rPr lang="ko-KR" altLang="en-US" sz="2400" dirty="0"/>
              <a:t> 찾는 것</a:t>
            </a:r>
          </a:p>
        </p:txBody>
      </p:sp>
    </p:spTree>
    <p:extLst>
      <p:ext uri="{BB962C8B-B14F-4D97-AF65-F5344CB8AC3E}">
        <p14:creationId xmlns:p14="http://schemas.microsoft.com/office/powerpoint/2010/main" val="180639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예제</a:t>
            </a:r>
            <a:endParaRPr lang="en-US" altLang="ko-KR" sz="2400" dirty="0"/>
          </a:p>
          <a:p>
            <a:r>
              <a:rPr lang="ko-KR" altLang="en-US" sz="2400" dirty="0"/>
              <a:t>주어진 그래프에서 모든 간선을 </a:t>
            </a:r>
            <a:r>
              <a:rPr lang="en-US" altLang="ko-KR" sz="2400" dirty="0"/>
              <a:t>cover</a:t>
            </a:r>
            <a:r>
              <a:rPr lang="ko-KR" altLang="en-US" sz="2400" dirty="0"/>
              <a:t>하는 정점의 집합</a:t>
            </a:r>
            <a:r>
              <a:rPr lang="en-US" altLang="ko-KR" sz="2400" dirty="0"/>
              <a:t>: { 1, 2, 3 }, { 1, 2 }, { 1, 3 }, { 2, 3 }, { 1 }</a:t>
            </a:r>
          </a:p>
          <a:p>
            <a:r>
              <a:rPr lang="ko-KR" altLang="en-US" sz="2400" dirty="0"/>
              <a:t>모든 간선을 </a:t>
            </a:r>
            <a:r>
              <a:rPr lang="en-US" altLang="ko-KR" sz="2400" dirty="0"/>
              <a:t>cover</a:t>
            </a:r>
            <a:r>
              <a:rPr lang="ko-KR" altLang="en-US" sz="2400" dirty="0"/>
              <a:t>하지 못하는 정점의 집합</a:t>
            </a:r>
            <a:r>
              <a:rPr lang="en-US" altLang="ko-KR" sz="2400" dirty="0"/>
              <a:t>: { 2 }, { 3 }</a:t>
            </a:r>
          </a:p>
          <a:p>
            <a:endParaRPr lang="en-US" altLang="ko-KR" sz="2400" dirty="0"/>
          </a:p>
          <a:p>
            <a:r>
              <a:rPr lang="en-US" altLang="ko-KR" sz="2400" dirty="0"/>
              <a:t>cardinality</a:t>
            </a:r>
            <a:r>
              <a:rPr lang="ko-KR" altLang="en-US" sz="2400" dirty="0"/>
              <a:t>가 가장 작은 집합</a:t>
            </a:r>
            <a:r>
              <a:rPr lang="en-US" altLang="ko-KR" sz="2400" dirty="0"/>
              <a:t>: { 1 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이것이 이 문제의 해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07" y="123478"/>
            <a:ext cx="235178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3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만약 정점 커버 문제를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으로 푼다면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가장 많은 간선과 연결된 정점부터 선택</a:t>
            </a:r>
            <a:endParaRPr lang="en-US" altLang="ko-KR" sz="2400" dirty="0"/>
          </a:p>
          <a:p>
            <a:r>
              <a:rPr lang="ko-KR" altLang="en-US" sz="2400" dirty="0"/>
              <a:t>이미 선택된 정점의 인접 정점은 배제</a:t>
            </a:r>
            <a:endParaRPr lang="en-US" altLang="ko-KR" sz="2400" dirty="0"/>
          </a:p>
          <a:p>
            <a:r>
              <a:rPr lang="ko-KR" altLang="en-US" sz="2400" dirty="0"/>
              <a:t>모든 간선이 </a:t>
            </a:r>
            <a:r>
              <a:rPr lang="en-US" altLang="ko-KR" sz="2400" dirty="0"/>
              <a:t>cover</a:t>
            </a:r>
            <a:r>
              <a:rPr lang="ko-KR" altLang="en-US" sz="2400" dirty="0"/>
              <a:t>될 때까지 반복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근사 비율은 </a:t>
            </a:r>
            <a:r>
              <a:rPr lang="en-US" altLang="ko-KR" sz="2400" dirty="0"/>
              <a:t>O( log n 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증명은 따로 하지 않겠다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  <a:r>
              <a:rPr lang="ko-KR" altLang="en-US" sz="2000" dirty="0">
                <a:solidFill>
                  <a:srgbClr val="00B050"/>
                </a:solidFill>
              </a:rPr>
              <a:t>만 관심 있는 이들을 위해 </a:t>
            </a:r>
            <a:r>
              <a:rPr lang="en-US" altLang="ko-KR" sz="2000" dirty="0">
                <a:solidFill>
                  <a:srgbClr val="00B050"/>
                </a:solidFill>
              </a:rPr>
              <a:t>PPT </a:t>
            </a:r>
            <a:r>
              <a:rPr lang="ko-KR" altLang="en-US" sz="2000" dirty="0">
                <a:solidFill>
                  <a:srgbClr val="00B050"/>
                </a:solidFill>
              </a:rPr>
              <a:t>맨 뒤에 </a:t>
            </a:r>
            <a:r>
              <a:rPr lang="ko-KR" altLang="en-US" sz="2000" dirty="0" err="1">
                <a:solidFill>
                  <a:srgbClr val="00B050"/>
                </a:solidFill>
              </a:rPr>
              <a:t>강일킴</a:t>
            </a:r>
            <a:r>
              <a:rPr lang="ko-KR" altLang="en-US" sz="2000" dirty="0">
                <a:solidFill>
                  <a:srgbClr val="00B050"/>
                </a:solidFill>
              </a:rPr>
              <a:t> 자료를 </a:t>
            </a:r>
            <a:r>
              <a:rPr lang="ko-KR" altLang="en-US" sz="2000" dirty="0" err="1">
                <a:solidFill>
                  <a:srgbClr val="00B050"/>
                </a:solidFill>
              </a:rPr>
              <a:t>복붙해두겠다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8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400" dirty="0"/>
              <a:t>Greedy algorithm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7104255" y="27157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292080" y="13476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04055" y="22117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04055" y="32198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04055" y="42619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87831" y="1756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87831" y="37958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47664" y="13476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59639" y="22117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59639" y="32198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59639" y="42619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5" idx="6"/>
            <a:endCxn id="4" idx="0"/>
          </p:cNvCxnSpPr>
          <p:nvPr/>
        </p:nvCxnSpPr>
        <p:spPr>
          <a:xfrm>
            <a:off x="5724128" y="1563638"/>
            <a:ext cx="1596151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6"/>
            <a:endCxn id="4" idx="1"/>
          </p:cNvCxnSpPr>
          <p:nvPr/>
        </p:nvCxnSpPr>
        <p:spPr>
          <a:xfrm>
            <a:off x="5736103" y="2427734"/>
            <a:ext cx="1431424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6"/>
            <a:endCxn id="4" idx="3"/>
          </p:cNvCxnSpPr>
          <p:nvPr/>
        </p:nvCxnSpPr>
        <p:spPr>
          <a:xfrm flipV="1">
            <a:off x="5736103" y="3084542"/>
            <a:ext cx="1431424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6"/>
            <a:endCxn id="4" idx="4"/>
          </p:cNvCxnSpPr>
          <p:nvPr/>
        </p:nvCxnSpPr>
        <p:spPr>
          <a:xfrm flipV="1">
            <a:off x="5736103" y="3147814"/>
            <a:ext cx="1584176" cy="133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" idx="7"/>
            <a:endCxn id="5" idx="3"/>
          </p:cNvCxnSpPr>
          <p:nvPr/>
        </p:nvCxnSpPr>
        <p:spPr>
          <a:xfrm flipV="1">
            <a:off x="3656607" y="1716390"/>
            <a:ext cx="1698745" cy="10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5"/>
            <a:endCxn id="7" idx="1"/>
          </p:cNvCxnSpPr>
          <p:nvPr/>
        </p:nvCxnSpPr>
        <p:spPr>
          <a:xfrm>
            <a:off x="3656607" y="2125048"/>
            <a:ext cx="1710720" cy="14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7"/>
            <a:endCxn id="8" idx="3"/>
          </p:cNvCxnSpPr>
          <p:nvPr/>
        </p:nvCxnSpPr>
        <p:spPr>
          <a:xfrm flipV="1">
            <a:off x="3656607" y="3588598"/>
            <a:ext cx="1710720" cy="2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5"/>
            <a:endCxn id="9" idx="1"/>
          </p:cNvCxnSpPr>
          <p:nvPr/>
        </p:nvCxnSpPr>
        <p:spPr>
          <a:xfrm>
            <a:off x="3656607" y="4164662"/>
            <a:ext cx="1710720" cy="16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6"/>
            <a:endCxn id="5" idx="2"/>
          </p:cNvCxnSpPr>
          <p:nvPr/>
        </p:nvCxnSpPr>
        <p:spPr>
          <a:xfrm>
            <a:off x="1979712" y="156363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6"/>
            <a:endCxn id="7" idx="2"/>
          </p:cNvCxnSpPr>
          <p:nvPr/>
        </p:nvCxnSpPr>
        <p:spPr>
          <a:xfrm>
            <a:off x="1991687" y="242773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" idx="6"/>
            <a:endCxn id="8" idx="2"/>
          </p:cNvCxnSpPr>
          <p:nvPr/>
        </p:nvCxnSpPr>
        <p:spPr>
          <a:xfrm>
            <a:off x="1991687" y="343584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6"/>
            <a:endCxn id="9" idx="2"/>
          </p:cNvCxnSpPr>
          <p:nvPr/>
        </p:nvCxnSpPr>
        <p:spPr>
          <a:xfrm>
            <a:off x="1991687" y="4477947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400" dirty="0"/>
              <a:t>Best solution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7104255" y="27157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292080" y="13476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04055" y="22117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04055" y="32198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04055" y="42619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87831" y="1756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87831" y="37958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47664" y="13476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59639" y="22117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59639" y="32198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59639" y="42619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5" idx="6"/>
            <a:endCxn id="4" idx="0"/>
          </p:cNvCxnSpPr>
          <p:nvPr/>
        </p:nvCxnSpPr>
        <p:spPr>
          <a:xfrm>
            <a:off x="5724128" y="1563638"/>
            <a:ext cx="1596151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6"/>
            <a:endCxn id="4" idx="1"/>
          </p:cNvCxnSpPr>
          <p:nvPr/>
        </p:nvCxnSpPr>
        <p:spPr>
          <a:xfrm>
            <a:off x="5736103" y="2427734"/>
            <a:ext cx="1431424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6"/>
            <a:endCxn id="4" idx="3"/>
          </p:cNvCxnSpPr>
          <p:nvPr/>
        </p:nvCxnSpPr>
        <p:spPr>
          <a:xfrm flipV="1">
            <a:off x="5736103" y="3084542"/>
            <a:ext cx="1431424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6"/>
            <a:endCxn id="4" idx="4"/>
          </p:cNvCxnSpPr>
          <p:nvPr/>
        </p:nvCxnSpPr>
        <p:spPr>
          <a:xfrm flipV="1">
            <a:off x="5736103" y="3147814"/>
            <a:ext cx="1584176" cy="133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" idx="7"/>
            <a:endCxn id="5" idx="3"/>
          </p:cNvCxnSpPr>
          <p:nvPr/>
        </p:nvCxnSpPr>
        <p:spPr>
          <a:xfrm flipV="1">
            <a:off x="3656607" y="1716390"/>
            <a:ext cx="1698745" cy="10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5"/>
            <a:endCxn id="7" idx="1"/>
          </p:cNvCxnSpPr>
          <p:nvPr/>
        </p:nvCxnSpPr>
        <p:spPr>
          <a:xfrm>
            <a:off x="3656607" y="2125048"/>
            <a:ext cx="1710720" cy="14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7"/>
            <a:endCxn id="8" idx="3"/>
          </p:cNvCxnSpPr>
          <p:nvPr/>
        </p:nvCxnSpPr>
        <p:spPr>
          <a:xfrm flipV="1">
            <a:off x="3656607" y="3588598"/>
            <a:ext cx="1710720" cy="2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5"/>
            <a:endCxn id="9" idx="1"/>
          </p:cNvCxnSpPr>
          <p:nvPr/>
        </p:nvCxnSpPr>
        <p:spPr>
          <a:xfrm>
            <a:off x="3656607" y="4164662"/>
            <a:ext cx="1710720" cy="16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6"/>
            <a:endCxn id="5" idx="2"/>
          </p:cNvCxnSpPr>
          <p:nvPr/>
        </p:nvCxnSpPr>
        <p:spPr>
          <a:xfrm>
            <a:off x="1979712" y="156363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6"/>
            <a:endCxn id="7" idx="2"/>
          </p:cNvCxnSpPr>
          <p:nvPr/>
        </p:nvCxnSpPr>
        <p:spPr>
          <a:xfrm>
            <a:off x="1991687" y="242773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" idx="6"/>
            <a:endCxn id="8" idx="2"/>
          </p:cNvCxnSpPr>
          <p:nvPr/>
        </p:nvCxnSpPr>
        <p:spPr>
          <a:xfrm>
            <a:off x="1991687" y="343584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6"/>
            <a:endCxn id="9" idx="2"/>
          </p:cNvCxnSpPr>
          <p:nvPr/>
        </p:nvCxnSpPr>
        <p:spPr>
          <a:xfrm>
            <a:off x="1991687" y="4477947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정점을 기준으로 한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이 아니라 간선을 기준으로 한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을 생각해보자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하나의 간선을 선택함으로써 두 개의 정점 선택</a:t>
            </a:r>
            <a:endParaRPr lang="en-US" altLang="ko-KR" sz="2400" dirty="0"/>
          </a:p>
          <a:p>
            <a:r>
              <a:rPr lang="ko-KR" altLang="en-US" sz="2400" dirty="0"/>
              <a:t>이미 선택된 점과 연결되지 않은 간선을 선택하여 그것의 두 정점을 선택된 정점의 집합에 넣는다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이미 선택된 점과 연결되지 않은 간선이 존재하지 않게 될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302940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9"/>
            <a:ext cx="8064896" cy="32635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</a:t>
            </a:r>
            <a:endParaRPr lang="en-US" altLang="ko-KR" sz="2400" dirty="0"/>
          </a:p>
          <a:p>
            <a:r>
              <a:rPr lang="ko-KR" altLang="en-US" sz="2400" dirty="0"/>
              <a:t>주어진 그래프에서 하나의 간선을 선택</a:t>
            </a:r>
            <a:endParaRPr lang="en-US" altLang="ko-KR" sz="2400" dirty="0"/>
          </a:p>
          <a:p>
            <a:r>
              <a:rPr lang="ko-KR" altLang="en-US" sz="2400" dirty="0"/>
              <a:t>선택한 간선과 정점을 공유하고 있는 간선은 이미 </a:t>
            </a:r>
            <a:r>
              <a:rPr lang="en-US" altLang="ko-KR" sz="2400" dirty="0"/>
              <a:t>cover</a:t>
            </a:r>
            <a:r>
              <a:rPr lang="ko-KR" altLang="en-US" sz="2400" dirty="0"/>
              <a:t>되었으며 선택</a:t>
            </a:r>
            <a:r>
              <a:rPr lang="en-US" altLang="ko-KR" sz="2400" dirty="0"/>
              <a:t> </a:t>
            </a:r>
            <a:r>
              <a:rPr lang="ko-KR" altLang="en-US" sz="2400" dirty="0"/>
              <a:t>불가</a:t>
            </a:r>
            <a:endParaRPr lang="en-US" altLang="ko-KR" sz="2400" dirty="0"/>
          </a:p>
          <a:p>
            <a:r>
              <a:rPr lang="ko-KR" altLang="en-US" sz="2400" dirty="0"/>
              <a:t>이 때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간선들의 집합은 </a:t>
            </a:r>
            <a:r>
              <a:rPr lang="en-US" altLang="ko-KR" sz="2400" dirty="0"/>
              <a:t>‘matching’</a:t>
            </a:r>
            <a:r>
              <a:rPr lang="ko-KR" altLang="en-US" sz="2400" dirty="0"/>
              <a:t>이라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더 이상 간선을 추가할 수 없는 </a:t>
            </a:r>
            <a:r>
              <a:rPr lang="en-US" altLang="ko-KR" sz="2400" dirty="0"/>
              <a:t>matching</a:t>
            </a:r>
            <a:r>
              <a:rPr lang="ko-KR" altLang="en-US" sz="2400" dirty="0"/>
              <a:t>은 </a:t>
            </a:r>
            <a:r>
              <a:rPr lang="en-US" altLang="ko-KR" sz="2400" dirty="0"/>
              <a:t>‘maximal matching’</a:t>
            </a:r>
            <a:r>
              <a:rPr lang="ko-KR" altLang="en-US" sz="2400" dirty="0"/>
              <a:t>이라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6948264" y="267494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948264" y="105958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948264" y="177966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740352" y="267494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532440" y="267494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40352" y="105958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532440" y="105958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740352" y="177966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532440" y="1779662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4" idx="6"/>
            <a:endCxn id="7" idx="2"/>
          </p:cNvCxnSpPr>
          <p:nvPr/>
        </p:nvCxnSpPr>
        <p:spPr>
          <a:xfrm>
            <a:off x="7308304" y="437245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6"/>
            <a:endCxn id="8" idx="2"/>
          </p:cNvCxnSpPr>
          <p:nvPr/>
        </p:nvCxnSpPr>
        <p:spPr>
          <a:xfrm>
            <a:off x="8100392" y="437245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6"/>
            <a:endCxn id="9" idx="2"/>
          </p:cNvCxnSpPr>
          <p:nvPr/>
        </p:nvCxnSpPr>
        <p:spPr>
          <a:xfrm>
            <a:off x="7308304" y="1229333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6"/>
            <a:endCxn id="10" idx="2"/>
          </p:cNvCxnSpPr>
          <p:nvPr/>
        </p:nvCxnSpPr>
        <p:spPr>
          <a:xfrm>
            <a:off x="8100392" y="1229333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6"/>
            <a:endCxn id="11" idx="2"/>
          </p:cNvCxnSpPr>
          <p:nvPr/>
        </p:nvCxnSpPr>
        <p:spPr>
          <a:xfrm>
            <a:off x="7308304" y="1949413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6"/>
            <a:endCxn id="12" idx="2"/>
          </p:cNvCxnSpPr>
          <p:nvPr/>
        </p:nvCxnSpPr>
        <p:spPr>
          <a:xfrm>
            <a:off x="8100392" y="1949413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4"/>
            <a:endCxn id="5" idx="0"/>
          </p:cNvCxnSpPr>
          <p:nvPr/>
        </p:nvCxnSpPr>
        <p:spPr>
          <a:xfrm>
            <a:off x="7128284" y="606996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4"/>
            <a:endCxn id="6" idx="0"/>
          </p:cNvCxnSpPr>
          <p:nvPr/>
        </p:nvCxnSpPr>
        <p:spPr>
          <a:xfrm>
            <a:off x="7128284" y="1399084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9" idx="0"/>
          </p:cNvCxnSpPr>
          <p:nvPr/>
        </p:nvCxnSpPr>
        <p:spPr>
          <a:xfrm>
            <a:off x="7920372" y="606996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4"/>
            <a:endCxn id="10" idx="0"/>
          </p:cNvCxnSpPr>
          <p:nvPr/>
        </p:nvCxnSpPr>
        <p:spPr>
          <a:xfrm>
            <a:off x="8712460" y="606996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4"/>
            <a:endCxn id="12" idx="0"/>
          </p:cNvCxnSpPr>
          <p:nvPr/>
        </p:nvCxnSpPr>
        <p:spPr>
          <a:xfrm>
            <a:off x="8712460" y="1399084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4"/>
            <a:endCxn id="11" idx="0"/>
          </p:cNvCxnSpPr>
          <p:nvPr/>
        </p:nvCxnSpPr>
        <p:spPr>
          <a:xfrm>
            <a:off x="7920372" y="1399084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3"/>
            <a:endCxn id="6" idx="7"/>
          </p:cNvCxnSpPr>
          <p:nvPr/>
        </p:nvCxnSpPr>
        <p:spPr>
          <a:xfrm flipH="1">
            <a:off x="7255577" y="1349365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</a:t>
            </a:r>
            <a:r>
              <a:rPr lang="ko-KR" altLang="en-US" dirty="0"/>
              <a:t>가중치 그래프 </a:t>
            </a:r>
            <a:r>
              <a:rPr lang="en-US" altLang="ko-KR" dirty="0"/>
              <a:t>G = (V, E)</a:t>
            </a:r>
          </a:p>
          <a:p>
            <a:r>
              <a:rPr lang="en-US" altLang="ko-KR" dirty="0"/>
              <a:t>Output: </a:t>
            </a:r>
            <a:r>
              <a:rPr lang="ko-KR" altLang="en-US" dirty="0"/>
              <a:t>모든 간선을 </a:t>
            </a:r>
            <a:r>
              <a:rPr lang="en-US" altLang="ko-KR" dirty="0"/>
              <a:t>cover</a:t>
            </a:r>
            <a:r>
              <a:rPr lang="ko-KR" altLang="en-US" dirty="0"/>
              <a:t>하는 정점의 집합</a:t>
            </a:r>
            <a:endParaRPr lang="en-US" altLang="ko-KR" dirty="0"/>
          </a:p>
          <a:p>
            <a:r>
              <a:rPr lang="en-US" altLang="ko-KR" dirty="0"/>
              <a:t>maximal matching M</a:t>
            </a:r>
            <a:r>
              <a:rPr lang="ko-KR" altLang="en-US" dirty="0"/>
              <a:t>을 발견</a:t>
            </a:r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에 속해 있는 모든 정점들 반환</a:t>
            </a: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611560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11560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1560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03648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95736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95736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03648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95736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4" idx="6"/>
            <a:endCxn id="7" idx="2"/>
          </p:cNvCxnSpPr>
          <p:nvPr/>
        </p:nvCxnSpPr>
        <p:spPr>
          <a:xfrm>
            <a:off x="971600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6"/>
            <a:endCxn id="8" idx="2"/>
          </p:cNvCxnSpPr>
          <p:nvPr/>
        </p:nvCxnSpPr>
        <p:spPr>
          <a:xfrm>
            <a:off x="1763688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6"/>
            <a:endCxn id="9" idx="2"/>
          </p:cNvCxnSpPr>
          <p:nvPr/>
        </p:nvCxnSpPr>
        <p:spPr>
          <a:xfrm>
            <a:off x="971600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6"/>
            <a:endCxn id="10" idx="2"/>
          </p:cNvCxnSpPr>
          <p:nvPr/>
        </p:nvCxnSpPr>
        <p:spPr>
          <a:xfrm>
            <a:off x="1763688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6"/>
            <a:endCxn id="11" idx="2"/>
          </p:cNvCxnSpPr>
          <p:nvPr/>
        </p:nvCxnSpPr>
        <p:spPr>
          <a:xfrm>
            <a:off x="971600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6"/>
            <a:endCxn id="12" idx="2"/>
          </p:cNvCxnSpPr>
          <p:nvPr/>
        </p:nvCxnSpPr>
        <p:spPr>
          <a:xfrm>
            <a:off x="1763688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4"/>
            <a:endCxn id="5" idx="0"/>
          </p:cNvCxnSpPr>
          <p:nvPr/>
        </p:nvCxnSpPr>
        <p:spPr>
          <a:xfrm>
            <a:off x="791580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4"/>
            <a:endCxn id="6" idx="0"/>
          </p:cNvCxnSpPr>
          <p:nvPr/>
        </p:nvCxnSpPr>
        <p:spPr>
          <a:xfrm>
            <a:off x="791580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4"/>
            <a:endCxn id="9" idx="0"/>
          </p:cNvCxnSpPr>
          <p:nvPr/>
        </p:nvCxnSpPr>
        <p:spPr>
          <a:xfrm>
            <a:off x="1583668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4"/>
            <a:endCxn id="10" idx="0"/>
          </p:cNvCxnSpPr>
          <p:nvPr/>
        </p:nvCxnSpPr>
        <p:spPr>
          <a:xfrm>
            <a:off x="2375756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4"/>
            <a:endCxn id="12" idx="0"/>
          </p:cNvCxnSpPr>
          <p:nvPr/>
        </p:nvCxnSpPr>
        <p:spPr>
          <a:xfrm>
            <a:off x="2375756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4"/>
            <a:endCxn id="11" idx="0"/>
          </p:cNvCxnSpPr>
          <p:nvPr/>
        </p:nvCxnSpPr>
        <p:spPr>
          <a:xfrm>
            <a:off x="1583668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987824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987824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987824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8" idx="6"/>
            <a:endCxn id="48" idx="2"/>
          </p:cNvCxnSpPr>
          <p:nvPr/>
        </p:nvCxnSpPr>
        <p:spPr>
          <a:xfrm>
            <a:off x="2555776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0" idx="6"/>
            <a:endCxn id="49" idx="2"/>
          </p:cNvCxnSpPr>
          <p:nvPr/>
        </p:nvCxnSpPr>
        <p:spPr>
          <a:xfrm>
            <a:off x="2555776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2" idx="6"/>
            <a:endCxn id="50" idx="2"/>
          </p:cNvCxnSpPr>
          <p:nvPr/>
        </p:nvCxnSpPr>
        <p:spPr>
          <a:xfrm>
            <a:off x="2555776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4"/>
            <a:endCxn id="49" idx="0"/>
          </p:cNvCxnSpPr>
          <p:nvPr/>
        </p:nvCxnSpPr>
        <p:spPr>
          <a:xfrm>
            <a:off x="3167844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4"/>
            <a:endCxn id="50" idx="0"/>
          </p:cNvCxnSpPr>
          <p:nvPr/>
        </p:nvCxnSpPr>
        <p:spPr>
          <a:xfrm>
            <a:off x="3167844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779912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779912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779912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48" idx="6"/>
            <a:endCxn id="64" idx="2"/>
          </p:cNvCxnSpPr>
          <p:nvPr/>
        </p:nvCxnSpPr>
        <p:spPr>
          <a:xfrm>
            <a:off x="3347864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9" idx="6"/>
            <a:endCxn id="65" idx="2"/>
          </p:cNvCxnSpPr>
          <p:nvPr/>
        </p:nvCxnSpPr>
        <p:spPr>
          <a:xfrm>
            <a:off x="3347864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0" idx="6"/>
            <a:endCxn id="66" idx="2"/>
          </p:cNvCxnSpPr>
          <p:nvPr/>
        </p:nvCxnSpPr>
        <p:spPr>
          <a:xfrm>
            <a:off x="3347864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4"/>
            <a:endCxn id="65" idx="0"/>
          </p:cNvCxnSpPr>
          <p:nvPr/>
        </p:nvCxnSpPr>
        <p:spPr>
          <a:xfrm>
            <a:off x="3959932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5" idx="4"/>
            <a:endCxn id="66" idx="0"/>
          </p:cNvCxnSpPr>
          <p:nvPr/>
        </p:nvCxnSpPr>
        <p:spPr>
          <a:xfrm>
            <a:off x="3959932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" idx="7"/>
            <a:endCxn id="7" idx="3"/>
          </p:cNvCxnSpPr>
          <p:nvPr/>
        </p:nvCxnSpPr>
        <p:spPr>
          <a:xfrm flipV="1">
            <a:off x="918873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1" idx="7"/>
            <a:endCxn id="10" idx="3"/>
          </p:cNvCxnSpPr>
          <p:nvPr/>
        </p:nvCxnSpPr>
        <p:spPr>
          <a:xfrm flipV="1">
            <a:off x="1710961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0" idx="7"/>
            <a:endCxn id="48" idx="3"/>
          </p:cNvCxnSpPr>
          <p:nvPr/>
        </p:nvCxnSpPr>
        <p:spPr>
          <a:xfrm flipV="1">
            <a:off x="2503049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0" idx="7"/>
            <a:endCxn id="65" idx="3"/>
          </p:cNvCxnSpPr>
          <p:nvPr/>
        </p:nvCxnSpPr>
        <p:spPr>
          <a:xfrm flipV="1">
            <a:off x="3295137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" idx="5"/>
            <a:endCxn id="10" idx="1"/>
          </p:cNvCxnSpPr>
          <p:nvPr/>
        </p:nvCxnSpPr>
        <p:spPr>
          <a:xfrm>
            <a:off x="1710961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" idx="5"/>
            <a:endCxn id="11" idx="1"/>
          </p:cNvCxnSpPr>
          <p:nvPr/>
        </p:nvCxnSpPr>
        <p:spPr>
          <a:xfrm>
            <a:off x="918873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" idx="5"/>
            <a:endCxn id="50" idx="1"/>
          </p:cNvCxnSpPr>
          <p:nvPr/>
        </p:nvCxnSpPr>
        <p:spPr>
          <a:xfrm>
            <a:off x="2503049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8" idx="5"/>
            <a:endCxn id="65" idx="1"/>
          </p:cNvCxnSpPr>
          <p:nvPr/>
        </p:nvCxnSpPr>
        <p:spPr>
          <a:xfrm>
            <a:off x="3295137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4932040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932040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932040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724128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516216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724128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16216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724128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516216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stCxn id="93" idx="6"/>
            <a:endCxn id="96" idx="2"/>
          </p:cNvCxnSpPr>
          <p:nvPr/>
        </p:nvCxnSpPr>
        <p:spPr>
          <a:xfrm>
            <a:off x="5292080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6" idx="6"/>
            <a:endCxn id="97" idx="2"/>
          </p:cNvCxnSpPr>
          <p:nvPr/>
        </p:nvCxnSpPr>
        <p:spPr>
          <a:xfrm>
            <a:off x="6084168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4" idx="6"/>
            <a:endCxn id="98" idx="2"/>
          </p:cNvCxnSpPr>
          <p:nvPr/>
        </p:nvCxnSpPr>
        <p:spPr>
          <a:xfrm>
            <a:off x="5292080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6"/>
            <a:endCxn id="99" idx="2"/>
          </p:cNvCxnSpPr>
          <p:nvPr/>
        </p:nvCxnSpPr>
        <p:spPr>
          <a:xfrm>
            <a:off x="6084168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5" idx="6"/>
            <a:endCxn id="100" idx="2"/>
          </p:cNvCxnSpPr>
          <p:nvPr/>
        </p:nvCxnSpPr>
        <p:spPr>
          <a:xfrm>
            <a:off x="5292080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0" idx="6"/>
            <a:endCxn id="101" idx="2"/>
          </p:cNvCxnSpPr>
          <p:nvPr/>
        </p:nvCxnSpPr>
        <p:spPr>
          <a:xfrm>
            <a:off x="6084168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3" idx="4"/>
            <a:endCxn id="94" idx="0"/>
          </p:cNvCxnSpPr>
          <p:nvPr/>
        </p:nvCxnSpPr>
        <p:spPr>
          <a:xfrm>
            <a:off x="5112060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4" idx="4"/>
            <a:endCxn id="95" idx="0"/>
          </p:cNvCxnSpPr>
          <p:nvPr/>
        </p:nvCxnSpPr>
        <p:spPr>
          <a:xfrm>
            <a:off x="5112060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96" idx="4"/>
            <a:endCxn id="98" idx="0"/>
          </p:cNvCxnSpPr>
          <p:nvPr/>
        </p:nvCxnSpPr>
        <p:spPr>
          <a:xfrm>
            <a:off x="5904148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7" idx="4"/>
            <a:endCxn id="99" idx="0"/>
          </p:cNvCxnSpPr>
          <p:nvPr/>
        </p:nvCxnSpPr>
        <p:spPr>
          <a:xfrm>
            <a:off x="6696236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99" idx="4"/>
            <a:endCxn id="101" idx="0"/>
          </p:cNvCxnSpPr>
          <p:nvPr/>
        </p:nvCxnSpPr>
        <p:spPr>
          <a:xfrm>
            <a:off x="6696236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98" idx="4"/>
            <a:endCxn id="100" idx="0"/>
          </p:cNvCxnSpPr>
          <p:nvPr/>
        </p:nvCxnSpPr>
        <p:spPr>
          <a:xfrm>
            <a:off x="5904148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7308304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308304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308304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97" idx="6"/>
            <a:endCxn id="114" idx="2"/>
          </p:cNvCxnSpPr>
          <p:nvPr/>
        </p:nvCxnSpPr>
        <p:spPr>
          <a:xfrm>
            <a:off x="6876256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99" idx="6"/>
            <a:endCxn id="115" idx="2"/>
          </p:cNvCxnSpPr>
          <p:nvPr/>
        </p:nvCxnSpPr>
        <p:spPr>
          <a:xfrm>
            <a:off x="6876256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1" idx="6"/>
            <a:endCxn id="116" idx="2"/>
          </p:cNvCxnSpPr>
          <p:nvPr/>
        </p:nvCxnSpPr>
        <p:spPr>
          <a:xfrm>
            <a:off x="6876256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4" idx="4"/>
            <a:endCxn id="115" idx="0"/>
          </p:cNvCxnSpPr>
          <p:nvPr/>
        </p:nvCxnSpPr>
        <p:spPr>
          <a:xfrm>
            <a:off x="7488324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5" idx="4"/>
            <a:endCxn id="116" idx="0"/>
          </p:cNvCxnSpPr>
          <p:nvPr/>
        </p:nvCxnSpPr>
        <p:spPr>
          <a:xfrm>
            <a:off x="7488324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100392" y="2931790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8100392" y="372387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8100392" y="4443958"/>
            <a:ext cx="360040" cy="33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stCxn id="114" idx="6"/>
            <a:endCxn id="122" idx="2"/>
          </p:cNvCxnSpPr>
          <p:nvPr/>
        </p:nvCxnSpPr>
        <p:spPr>
          <a:xfrm>
            <a:off x="7668344" y="3101541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15" idx="6"/>
            <a:endCxn id="123" idx="2"/>
          </p:cNvCxnSpPr>
          <p:nvPr/>
        </p:nvCxnSpPr>
        <p:spPr>
          <a:xfrm>
            <a:off x="7668344" y="389362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6" idx="6"/>
            <a:endCxn id="124" idx="2"/>
          </p:cNvCxnSpPr>
          <p:nvPr/>
        </p:nvCxnSpPr>
        <p:spPr>
          <a:xfrm>
            <a:off x="7668344" y="461370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2" idx="4"/>
            <a:endCxn id="123" idx="0"/>
          </p:cNvCxnSpPr>
          <p:nvPr/>
        </p:nvCxnSpPr>
        <p:spPr>
          <a:xfrm>
            <a:off x="8280412" y="3271292"/>
            <a:ext cx="0" cy="452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3" idx="4"/>
            <a:endCxn id="124" idx="0"/>
          </p:cNvCxnSpPr>
          <p:nvPr/>
        </p:nvCxnSpPr>
        <p:spPr>
          <a:xfrm>
            <a:off x="8280412" y="4063380"/>
            <a:ext cx="0" cy="380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94" idx="7"/>
            <a:endCxn id="96" idx="3"/>
          </p:cNvCxnSpPr>
          <p:nvPr/>
        </p:nvCxnSpPr>
        <p:spPr>
          <a:xfrm flipV="1">
            <a:off x="5239353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00" idx="7"/>
            <a:endCxn id="99" idx="3"/>
          </p:cNvCxnSpPr>
          <p:nvPr/>
        </p:nvCxnSpPr>
        <p:spPr>
          <a:xfrm flipV="1">
            <a:off x="6031441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99" idx="7"/>
            <a:endCxn id="114" idx="3"/>
          </p:cNvCxnSpPr>
          <p:nvPr/>
        </p:nvCxnSpPr>
        <p:spPr>
          <a:xfrm flipV="1">
            <a:off x="6823529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16" idx="7"/>
            <a:endCxn id="123" idx="3"/>
          </p:cNvCxnSpPr>
          <p:nvPr/>
        </p:nvCxnSpPr>
        <p:spPr>
          <a:xfrm flipV="1">
            <a:off x="7615617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96" idx="5"/>
            <a:endCxn id="99" idx="1"/>
          </p:cNvCxnSpPr>
          <p:nvPr/>
        </p:nvCxnSpPr>
        <p:spPr>
          <a:xfrm>
            <a:off x="6031441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94" idx="5"/>
            <a:endCxn id="100" idx="1"/>
          </p:cNvCxnSpPr>
          <p:nvPr/>
        </p:nvCxnSpPr>
        <p:spPr>
          <a:xfrm>
            <a:off x="5239353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99" idx="5"/>
            <a:endCxn id="116" idx="1"/>
          </p:cNvCxnSpPr>
          <p:nvPr/>
        </p:nvCxnSpPr>
        <p:spPr>
          <a:xfrm>
            <a:off x="6823529" y="4013661"/>
            <a:ext cx="537502" cy="48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14" idx="5"/>
            <a:endCxn id="123" idx="1"/>
          </p:cNvCxnSpPr>
          <p:nvPr/>
        </p:nvCxnSpPr>
        <p:spPr>
          <a:xfrm>
            <a:off x="7615617" y="3221573"/>
            <a:ext cx="537502" cy="552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66645" y="4783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근사해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287125" y="4803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최적해</a:t>
            </a:r>
          </a:p>
        </p:txBody>
      </p:sp>
    </p:spTree>
    <p:extLst>
      <p:ext uri="{BB962C8B-B14F-4D97-AF65-F5344CB8AC3E}">
        <p14:creationId xmlns:p14="http://schemas.microsoft.com/office/powerpoint/2010/main" val="9128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간선의 수를 </a:t>
            </a:r>
            <a:r>
              <a:rPr lang="en-US" altLang="ko-KR" sz="2400" dirty="0"/>
              <a:t>m</a:t>
            </a:r>
            <a:r>
              <a:rPr lang="ko-KR" altLang="en-US" sz="2400" dirty="0"/>
              <a:t>개라고 할 때</a:t>
            </a:r>
            <a:r>
              <a:rPr lang="en-US" altLang="ko-KR" sz="2400" dirty="0"/>
              <a:t>, </a:t>
            </a:r>
            <a:r>
              <a:rPr lang="ko-KR" altLang="en-US" sz="2400" dirty="0"/>
              <a:t>어떤 간선에 대해 공유 정점을 찾는 연산은 </a:t>
            </a:r>
            <a:r>
              <a:rPr lang="en-US" altLang="ko-KR" sz="2400" dirty="0"/>
              <a:t>O( n )</a:t>
            </a:r>
            <a:r>
              <a:rPr lang="ko-KR" altLang="en-US" sz="2400" dirty="0"/>
              <a:t>이므로 반복하면 </a:t>
            </a:r>
            <a:r>
              <a:rPr lang="en-US" altLang="ko-KR" sz="2400" dirty="0"/>
              <a:t>O( </a:t>
            </a:r>
            <a:r>
              <a:rPr lang="en-US" altLang="ko-KR" sz="2400" dirty="0" err="1"/>
              <a:t>mn</a:t>
            </a:r>
            <a:r>
              <a:rPr lang="en-US" altLang="ko-KR" sz="2400" dirty="0"/>
              <a:t> 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시간 복잡도를 줄일 수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727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선택된 정점의 집합 </a:t>
            </a:r>
            <a:r>
              <a:rPr lang="en-US" altLang="ko-KR" sz="2400" dirty="0"/>
              <a:t>V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히프로</a:t>
            </a:r>
            <a:r>
              <a:rPr lang="ko-KR" altLang="en-US" sz="2400" dirty="0"/>
              <a:t> 만들어 정점을 찾는 연산을 </a:t>
            </a:r>
            <a:r>
              <a:rPr lang="en-US" altLang="ko-KR" sz="2400" dirty="0"/>
              <a:t>O( log n )</a:t>
            </a:r>
            <a:r>
              <a:rPr lang="ko-KR" altLang="en-US" sz="2400" dirty="0"/>
              <a:t>으로 줄인다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때</a:t>
            </a:r>
            <a:r>
              <a:rPr lang="en-US" altLang="ko-KR" sz="2400" dirty="0"/>
              <a:t>, </a:t>
            </a:r>
            <a:r>
              <a:rPr lang="ko-KR" altLang="en-US" sz="2400" dirty="0"/>
              <a:t>집합 </a:t>
            </a:r>
            <a:r>
              <a:rPr lang="en-US" altLang="ko-KR" sz="2400" dirty="0"/>
              <a:t>V</a:t>
            </a:r>
            <a:r>
              <a:rPr lang="ko-KR" altLang="en-US" sz="2400" dirty="0"/>
              <a:t>의 삽입 연산도 </a:t>
            </a:r>
            <a:r>
              <a:rPr lang="en-US" altLang="ko-KR" sz="2400" dirty="0"/>
              <a:t>O( log n 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이로써</a:t>
            </a:r>
            <a:r>
              <a:rPr lang="en-US" altLang="ko-KR" sz="2400" dirty="0"/>
              <a:t>, edge </a:t>
            </a:r>
            <a:r>
              <a:rPr lang="ko-KR" altLang="en-US" sz="2400" dirty="0"/>
              <a:t>당 </a:t>
            </a:r>
            <a:r>
              <a:rPr lang="en-US" altLang="ko-KR" sz="2400" dirty="0"/>
              <a:t>O( log n ), </a:t>
            </a:r>
            <a:r>
              <a:rPr lang="ko-KR" altLang="en-US" sz="2400" dirty="0"/>
              <a:t>전체 </a:t>
            </a:r>
            <a:r>
              <a:rPr lang="en-US" altLang="ko-KR" sz="2400" dirty="0"/>
              <a:t>O( m log n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759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maximal matching</a:t>
            </a:r>
            <a:r>
              <a:rPr lang="ko-KR" altLang="en-US" sz="2400" dirty="0"/>
              <a:t>을 통해 근사 해를 구한다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실제 해의 정점 수를 </a:t>
            </a:r>
            <a:r>
              <a:rPr lang="en-US" altLang="ko-KR" sz="2400" dirty="0"/>
              <a:t>M, </a:t>
            </a:r>
            <a:r>
              <a:rPr lang="ko-KR" altLang="en-US" sz="2400" dirty="0"/>
              <a:t>근사 해의 간선 수를 </a:t>
            </a:r>
            <a:r>
              <a:rPr lang="en-US" altLang="ko-KR" sz="2400" dirty="0"/>
              <a:t>M’</a:t>
            </a:r>
            <a:r>
              <a:rPr lang="ko-KR" altLang="en-US" sz="2400" dirty="0"/>
              <a:t>라고 할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maximal matching</a:t>
            </a:r>
            <a:r>
              <a:rPr lang="ko-KR" altLang="en-US" sz="2400" dirty="0"/>
              <a:t>의 정점 수</a:t>
            </a:r>
            <a:r>
              <a:rPr lang="en-US" altLang="ko-KR" sz="2400" dirty="0"/>
              <a:t>: 2M’                         </a:t>
            </a:r>
            <a:r>
              <a:rPr lang="ko-KR" altLang="en-US" sz="2400" dirty="0"/>
              <a:t>이므로 근사 해의 상한선</a:t>
            </a:r>
            <a:r>
              <a:rPr lang="en-US" altLang="ko-KR" sz="2400" dirty="0"/>
              <a:t>: 2M’</a:t>
            </a:r>
          </a:p>
        </p:txBody>
      </p:sp>
    </p:spTree>
    <p:extLst>
      <p:ext uri="{BB962C8B-B14F-4D97-AF65-F5344CB8AC3E}">
        <p14:creationId xmlns:p14="http://schemas.microsoft.com/office/powerpoint/2010/main" val="17437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최적해는 아니지만 </a:t>
            </a:r>
            <a:r>
              <a:rPr lang="ko-KR" altLang="en-US" sz="2400" dirty="0" err="1"/>
              <a:t>최적해에</a:t>
            </a:r>
            <a:r>
              <a:rPr lang="ko-KR" altLang="en-US" sz="2400" dirty="0"/>
              <a:t> 근사한 해 찾기</a:t>
            </a:r>
            <a:endParaRPr lang="en-US" altLang="ko-KR" sz="2400" dirty="0"/>
          </a:p>
          <a:p>
            <a:r>
              <a:rPr lang="ko-KR" altLang="en-US" sz="2400" dirty="0"/>
              <a:t>근사 비율</a:t>
            </a:r>
            <a:r>
              <a:rPr lang="en-US" altLang="ko-KR" sz="2400" dirty="0"/>
              <a:t>(approximation ratio)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근사해가 얼마나 </a:t>
            </a:r>
            <a:r>
              <a:rPr lang="ko-KR" altLang="en-US" sz="2400" dirty="0" err="1"/>
              <a:t>최적해에</a:t>
            </a:r>
            <a:r>
              <a:rPr lang="ko-KR" altLang="en-US" sz="2400" dirty="0"/>
              <a:t> 가까운지 나타낸다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1.0</a:t>
            </a:r>
            <a:r>
              <a:rPr lang="ko-KR" altLang="en-US" sz="2400" dirty="0"/>
              <a:t>에 가까울수록 정확도가 높다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그런데 근사 비율을 구하려면 </a:t>
            </a:r>
            <a:r>
              <a:rPr lang="ko-KR" altLang="en-US" sz="2400" dirty="0" err="1"/>
              <a:t>최적해를</a:t>
            </a:r>
            <a:r>
              <a:rPr lang="ko-KR" altLang="en-US" sz="2400" dirty="0"/>
              <a:t> 알아야 한다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 err="1"/>
              <a:t>최적해를</a:t>
            </a:r>
            <a:r>
              <a:rPr lang="ko-KR" altLang="en-US" sz="2400" dirty="0"/>
              <a:t> 대신할 수 있는 </a:t>
            </a:r>
            <a:r>
              <a:rPr lang="en-US" altLang="ko-KR" sz="2400" dirty="0"/>
              <a:t>‘</a:t>
            </a:r>
            <a:r>
              <a:rPr lang="ko-KR" altLang="en-US" sz="2400" dirty="0"/>
              <a:t>간접적인</a:t>
            </a:r>
            <a:r>
              <a:rPr lang="en-US" altLang="ko-KR" sz="2400" dirty="0"/>
              <a:t>’ </a:t>
            </a:r>
            <a:r>
              <a:rPr lang="ko-KR" altLang="en-US" sz="2400" dirty="0" err="1"/>
              <a:t>최적해를</a:t>
            </a:r>
            <a:r>
              <a:rPr lang="ko-KR" altLang="en-US" sz="2400" dirty="0"/>
              <a:t> 찾아 이를 최적해로 삼아 계산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040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69219"/>
            <a:ext cx="8496944" cy="32635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maximal matching</a:t>
            </a:r>
            <a:r>
              <a:rPr lang="ko-KR" altLang="en-US" sz="2400" dirty="0"/>
              <a:t>의 간선의 집합 </a:t>
            </a:r>
            <a:r>
              <a:rPr lang="en-US" altLang="ko-KR" sz="2400" dirty="0"/>
              <a:t>S</a:t>
            </a:r>
            <a:r>
              <a:rPr lang="ko-KR" altLang="en-US" sz="2400" dirty="0"/>
              <a:t>는 전체 간선의 집합 </a:t>
            </a:r>
            <a:r>
              <a:rPr lang="en-US" altLang="ko-KR" sz="2400" dirty="0"/>
              <a:t>E</a:t>
            </a:r>
            <a:r>
              <a:rPr lang="ko-KR" altLang="en-US" sz="2400" dirty="0"/>
              <a:t>의 부분집합</a:t>
            </a:r>
            <a:endParaRPr lang="en-US" altLang="ko-KR" sz="2400" dirty="0"/>
          </a:p>
          <a:p>
            <a:r>
              <a:rPr lang="ko-KR" altLang="en-US" sz="2400" dirty="0"/>
              <a:t>실제 해의 정점의 집합 </a:t>
            </a:r>
            <a:r>
              <a:rPr lang="en-US" altLang="ko-KR" sz="2400" dirty="0"/>
              <a:t>T</a:t>
            </a:r>
            <a:r>
              <a:rPr lang="ko-KR" altLang="en-US" sz="2400" dirty="0"/>
              <a:t>는 집합 </a:t>
            </a:r>
            <a:r>
              <a:rPr lang="en-US" altLang="ko-KR" sz="2400" dirty="0"/>
              <a:t>E</a:t>
            </a:r>
            <a:r>
              <a:rPr lang="ko-KR" altLang="en-US" sz="2400" dirty="0"/>
              <a:t>의 모든 간선을 </a:t>
            </a:r>
            <a:r>
              <a:rPr lang="en-US" altLang="ko-KR" sz="2400" dirty="0"/>
              <a:t>cover</a:t>
            </a:r>
            <a:r>
              <a:rPr lang="ko-KR" altLang="en-US" sz="2400" dirty="0"/>
              <a:t>하므로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의 모든 간선도 </a:t>
            </a:r>
            <a:r>
              <a:rPr lang="en-US" altLang="ko-KR" sz="2400" dirty="0"/>
              <a:t>cover</a:t>
            </a:r>
          </a:p>
          <a:p>
            <a:r>
              <a:rPr lang="ko-KR" altLang="en-US" sz="2400" dirty="0"/>
              <a:t>따라서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의 모든 간선에 대하여 간선의 두 정점 중 하나는 집합 </a:t>
            </a:r>
            <a:r>
              <a:rPr lang="en-US" altLang="ko-KR" sz="2400" dirty="0"/>
              <a:t>T</a:t>
            </a:r>
            <a:r>
              <a:rPr lang="ko-KR" altLang="en-US" sz="2400" dirty="0"/>
              <a:t>에 있으므로 </a:t>
            </a:r>
            <a:r>
              <a:rPr lang="en-US" altLang="ko-KR" sz="2400" dirty="0"/>
              <a:t>| T | &gt;= | S |</a:t>
            </a:r>
          </a:p>
          <a:p>
            <a:endParaRPr lang="en-US" altLang="ko-KR" sz="2400" dirty="0"/>
          </a:p>
          <a:p>
            <a:r>
              <a:rPr lang="en-US" altLang="ko-KR" sz="2400" dirty="0"/>
              <a:t>M ( = | T | ) &gt;= M’ ( = | S | ) </a:t>
            </a:r>
            <a:r>
              <a:rPr lang="ko-KR" altLang="en-US" sz="2400" dirty="0"/>
              <a:t>이므로 실제 해의 하한선</a:t>
            </a:r>
            <a:r>
              <a:rPr lang="en-US" altLang="ko-KR" sz="2400" dirty="0"/>
              <a:t>: M’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117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근사 비율 </a:t>
            </a:r>
            <a:r>
              <a:rPr lang="en-US" altLang="ko-KR" sz="2400" dirty="0"/>
              <a:t>= (</a:t>
            </a:r>
            <a:r>
              <a:rPr lang="ko-KR" altLang="en-US" sz="2400" dirty="0"/>
              <a:t>근사 비용</a:t>
            </a:r>
            <a:r>
              <a:rPr lang="en-US" altLang="ko-KR" sz="2400" dirty="0"/>
              <a:t>) / (</a:t>
            </a:r>
            <a:r>
              <a:rPr lang="ko-KR" altLang="en-US" sz="2400" dirty="0"/>
              <a:t>실제 비용 </a:t>
            </a:r>
            <a:r>
              <a:rPr lang="en-US" altLang="ko-KR" sz="2400" dirty="0"/>
              <a:t>) = 2M’ / M’ = 2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17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순서가 정해진 </a:t>
            </a:r>
            <a:r>
              <a:rPr lang="en-US" altLang="ko-KR" sz="2400" dirty="0"/>
              <a:t>n</a:t>
            </a:r>
            <a:r>
              <a:rPr lang="ko-KR" altLang="en-US" sz="2400" dirty="0"/>
              <a:t>개의 물건들과 넣을 수 있는 최대 부피가 </a:t>
            </a:r>
            <a:r>
              <a:rPr lang="en-US" altLang="ko-KR" sz="2400" dirty="0"/>
              <a:t>C</a:t>
            </a:r>
            <a:r>
              <a:rPr lang="ko-KR" altLang="en-US" sz="2400" dirty="0"/>
              <a:t>인 통들이 주어질 때</a:t>
            </a:r>
            <a:endParaRPr lang="en-US" altLang="ko-KR" sz="2400" dirty="0"/>
          </a:p>
          <a:p>
            <a:r>
              <a:rPr lang="ko-KR" altLang="en-US" sz="2400" dirty="0"/>
              <a:t>모든 물건을 집어넣을 수 있는 통의 수의 최소값 찾기</a:t>
            </a:r>
          </a:p>
        </p:txBody>
      </p:sp>
    </p:spTree>
    <p:extLst>
      <p:ext uri="{BB962C8B-B14F-4D97-AF65-F5344CB8AC3E}">
        <p14:creationId xmlns:p14="http://schemas.microsoft.com/office/powerpoint/2010/main" val="412425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70841"/>
            <a:ext cx="2664296" cy="229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예시</a:t>
            </a:r>
            <a:endParaRPr lang="en-US" altLang="ko-KR" sz="2400" dirty="0"/>
          </a:p>
          <a:p>
            <a:r>
              <a:rPr lang="en-US" altLang="ko-KR" sz="2400" dirty="0"/>
              <a:t>C = 10</a:t>
            </a:r>
            <a:r>
              <a:rPr lang="ko-KR" altLang="en-US" sz="2400" dirty="0"/>
              <a:t>인 통 세 개에 각각 부피가 </a:t>
            </a:r>
            <a:r>
              <a:rPr lang="en-US" altLang="ko-KR" sz="2400" dirty="0"/>
              <a:t>6, 5, 8</a:t>
            </a:r>
            <a:r>
              <a:rPr lang="ko-KR" altLang="en-US" sz="2400" dirty="0"/>
              <a:t>인 물건이 하나씩 들어 있을 때</a:t>
            </a:r>
            <a:endParaRPr lang="en-US" altLang="ko-KR" sz="2400" dirty="0"/>
          </a:p>
          <a:p>
            <a:r>
              <a:rPr lang="ko-KR" altLang="en-US" sz="2400" dirty="0"/>
              <a:t>다음으로 주어진 물건의 부피가 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</a:t>
            </a:r>
            <a:r>
              <a:rPr lang="en-US" altLang="ko-KR" sz="2400" dirty="0"/>
              <a:t>,                 </a:t>
            </a:r>
            <a:r>
              <a:rPr lang="ko-KR" altLang="en-US" sz="2400" dirty="0"/>
              <a:t>그 어떤 통에도 넣을 수 없으므로 새 통 사용</a:t>
            </a:r>
            <a:endParaRPr lang="en-US" altLang="ko-KR" sz="2400" dirty="0"/>
          </a:p>
          <a:p>
            <a:r>
              <a:rPr lang="ko-KR" altLang="en-US" sz="2400" dirty="0"/>
              <a:t>다음으로 주어진 물건의 부피가 </a:t>
            </a:r>
            <a:r>
              <a:rPr lang="en-US" altLang="ko-KR" sz="2400" dirty="0"/>
              <a:t>2</a:t>
            </a:r>
            <a:r>
              <a:rPr lang="ko-KR" altLang="en-US" sz="2400" dirty="0"/>
              <a:t>라면</a:t>
            </a:r>
            <a:r>
              <a:rPr lang="en-US" altLang="ko-KR" sz="2400" dirty="0"/>
              <a:t>,                   </a:t>
            </a:r>
            <a:r>
              <a:rPr lang="ko-KR" altLang="en-US" sz="2400" dirty="0"/>
              <a:t>그 어떤 통에도 넣을 수 있으므로</a:t>
            </a:r>
            <a:r>
              <a:rPr lang="en-US" altLang="ko-KR" sz="2400" dirty="0"/>
              <a:t>…                        </a:t>
            </a:r>
            <a:r>
              <a:rPr lang="ko-KR" altLang="en-US" sz="2400" dirty="0"/>
              <a:t>어디에 넣을까</a:t>
            </a:r>
            <a:r>
              <a:rPr lang="en-US" altLang="ko-KR" sz="2400" dirty="0"/>
              <a:t>?</a:t>
            </a:r>
            <a:r>
              <a:rPr lang="ko-KR" altLang="en-US" sz="2400" dirty="0" err="1"/>
              <a:t>ㅎ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17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통 채우기에 이용되는 </a:t>
            </a:r>
            <a:r>
              <a:rPr lang="en-US" altLang="ko-KR" sz="2400" dirty="0"/>
              <a:t>greedy algorithm</a:t>
            </a:r>
          </a:p>
          <a:p>
            <a:r>
              <a:rPr lang="en-US" altLang="ko-KR" sz="2400" dirty="0"/>
              <a:t>First Fit (</a:t>
            </a:r>
            <a:r>
              <a:rPr lang="ko-KR" altLang="en-US" sz="2400" dirty="0"/>
              <a:t>최초 적합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새 물건을 넣을 수 있는</a:t>
            </a:r>
            <a:r>
              <a:rPr lang="en-US" altLang="ko-KR" sz="2400" dirty="0"/>
              <a:t>, </a:t>
            </a:r>
            <a:r>
              <a:rPr lang="ko-KR" altLang="en-US" sz="2400" dirty="0"/>
              <a:t>가장 처음 발견된 통 사용</a:t>
            </a:r>
            <a:endParaRPr lang="en-US" altLang="ko-KR" sz="2400" dirty="0"/>
          </a:p>
          <a:p>
            <a:r>
              <a:rPr lang="en-US" altLang="ko-KR" sz="2400" dirty="0"/>
              <a:t>Next Fit (</a:t>
            </a:r>
            <a:r>
              <a:rPr lang="ko-KR" altLang="en-US" sz="2400" dirty="0"/>
              <a:t>다음 적합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방금 전에 다른 물건을 넣은 통 사용</a:t>
            </a:r>
            <a:endParaRPr lang="en-US" altLang="ko-KR" sz="2400" dirty="0"/>
          </a:p>
          <a:p>
            <a:r>
              <a:rPr lang="en-US" altLang="ko-KR" sz="2400" dirty="0"/>
              <a:t>Best Fit (</a:t>
            </a:r>
            <a:r>
              <a:rPr lang="ko-KR" altLang="en-US" sz="2400" dirty="0"/>
              <a:t>최선 적합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새 물건을 넣을 수 있는</a:t>
            </a:r>
            <a:r>
              <a:rPr lang="en-US" altLang="ko-KR" sz="2400" dirty="0"/>
              <a:t>, </a:t>
            </a:r>
            <a:r>
              <a:rPr lang="ko-KR" altLang="en-US" sz="2400" dirty="0"/>
              <a:t>빈 공간이 가장 적은 통 사용</a:t>
            </a:r>
            <a:endParaRPr lang="en-US" altLang="ko-KR" sz="2400" dirty="0"/>
          </a:p>
          <a:p>
            <a:r>
              <a:rPr lang="en-US" altLang="ko-KR" sz="2400" dirty="0"/>
              <a:t>Worst Fit (</a:t>
            </a:r>
            <a:r>
              <a:rPr lang="ko-KR" altLang="en-US" sz="2400" dirty="0"/>
              <a:t>최악 적합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  새 물건을 넣을 수 있는</a:t>
            </a:r>
            <a:r>
              <a:rPr lang="en-US" altLang="ko-KR" sz="2400" dirty="0"/>
              <a:t>, </a:t>
            </a:r>
            <a:r>
              <a:rPr lang="ko-KR" altLang="en-US" sz="2400" dirty="0"/>
              <a:t>빈 공간이 가장 많은 통 사용</a:t>
            </a:r>
          </a:p>
        </p:txBody>
      </p:sp>
    </p:spTree>
    <p:extLst>
      <p:ext uri="{BB962C8B-B14F-4D97-AF65-F5344CB8AC3E}">
        <p14:creationId xmlns:p14="http://schemas.microsoft.com/office/powerpoint/2010/main" val="1252456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08" y="1369218"/>
            <a:ext cx="7886700" cy="4082852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First Fit (</a:t>
            </a:r>
            <a:r>
              <a:rPr lang="ko-KR" altLang="en-US" sz="1800" dirty="0"/>
              <a:t>처음 적합</a:t>
            </a:r>
            <a:r>
              <a:rPr lang="en-US" altLang="ko-KR" sz="1800" dirty="0"/>
              <a:t>)                        Next Fit (</a:t>
            </a:r>
            <a:r>
              <a:rPr lang="ko-KR" altLang="en-US" sz="1800" dirty="0"/>
              <a:t>다음 적합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1800" dirty="0"/>
              <a:t>Best Fit (</a:t>
            </a:r>
            <a:r>
              <a:rPr lang="ko-KR" altLang="en-US" sz="1800" dirty="0"/>
              <a:t>최선 적합</a:t>
            </a:r>
            <a:r>
              <a:rPr lang="en-US" altLang="ko-KR" sz="1800" dirty="0"/>
              <a:t>)                        Worst Fit (</a:t>
            </a:r>
            <a:r>
              <a:rPr lang="ko-KR" altLang="en-US" sz="1800" dirty="0"/>
              <a:t>최악 접합</a:t>
            </a:r>
            <a:r>
              <a:rPr lang="en-US" altLang="ko-KR" sz="18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3524" y="1201659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71513" y="1201659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9501" y="1201659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1201659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7490" y="1201659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3524" y="1993747"/>
            <a:ext cx="632561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71513" y="1849731"/>
            <a:ext cx="632561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 </a:t>
            </a:r>
            <a:r>
              <a:rPr lang="ko-KR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705715"/>
            <a:ext cx="632561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49409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398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25386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421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63375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49409" y="3939902"/>
            <a:ext cx="632561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87398" y="3795886"/>
            <a:ext cx="632561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 </a:t>
            </a:r>
            <a:r>
              <a:rPr lang="ko-KR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11421" y="3651870"/>
            <a:ext cx="632561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93965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1954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69942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55977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7931" y="3147814"/>
            <a:ext cx="63256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93965" y="3939902"/>
            <a:ext cx="632561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831954" y="3795886"/>
            <a:ext cx="632561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 </a:t>
            </a:r>
            <a:r>
              <a:rPr lang="ko-KR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55977" y="3651870"/>
            <a:ext cx="632561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45918" y="1201659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3965" y="1185772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31953" y="1185772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69942" y="1185772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55976" y="1185772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307930" y="1185772"/>
            <a:ext cx="63256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3965" y="1977860"/>
            <a:ext cx="63256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831953" y="1833844"/>
            <a:ext cx="632562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 </a:t>
            </a:r>
            <a:r>
              <a:rPr lang="ko-KR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5976" y="1689828"/>
            <a:ext cx="632562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47864" y="1995686"/>
            <a:ext cx="632562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625386" y="1707654"/>
            <a:ext cx="632562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33523" y="1329056"/>
            <a:ext cx="632562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</a:t>
            </a:r>
            <a:r>
              <a:rPr lang="ko-KR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5535" y="1362307"/>
            <a:ext cx="632562" cy="324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88544" y="1336781"/>
            <a:ext cx="632562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3099" y="1201659"/>
            <a:ext cx="632562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</a:t>
            </a:r>
            <a:r>
              <a:rPr lang="ko-KR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98512" y="2442427"/>
            <a:ext cx="632562" cy="324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76885" y="1921739"/>
            <a:ext cx="632562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07930" y="1686343"/>
            <a:ext cx="632562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066918" y="1993747"/>
            <a:ext cx="632562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888544" y="3147814"/>
            <a:ext cx="632562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</a:t>
            </a:r>
            <a:r>
              <a:rPr lang="ko-KR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4106" y="3327834"/>
            <a:ext cx="632562" cy="324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166539" y="3435846"/>
            <a:ext cx="632562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642829" y="3645329"/>
            <a:ext cx="632562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376113" y="3927962"/>
            <a:ext cx="632562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118053" y="3291830"/>
            <a:ext cx="632562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</a:t>
            </a:r>
            <a:r>
              <a:rPr lang="ko-KR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845182" y="3432361"/>
            <a:ext cx="632562" cy="324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55976" y="3147814"/>
            <a:ext cx="632562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587851" y="3651870"/>
            <a:ext cx="632562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325839" y="3939902"/>
            <a:ext cx="632562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0AE190-0E78-449C-9C1B-C84256EA1A65}"/>
              </a:ext>
            </a:extLst>
          </p:cNvPr>
          <p:cNvSpPr/>
          <p:nvPr/>
        </p:nvSpPr>
        <p:spPr>
          <a:xfrm>
            <a:off x="2609501" y="58436"/>
            <a:ext cx="632562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</a:t>
            </a:r>
            <a:r>
              <a:rPr lang="ko-KR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DEB2340-0D23-4224-ABA5-01FA485FECD5}"/>
              </a:ext>
            </a:extLst>
          </p:cNvPr>
          <p:cNvSpPr/>
          <p:nvPr/>
        </p:nvSpPr>
        <p:spPr>
          <a:xfrm>
            <a:off x="3363374" y="51470"/>
            <a:ext cx="632562" cy="324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C98E10-5A74-47F2-8D05-AB118F21FD07}"/>
              </a:ext>
            </a:extLst>
          </p:cNvPr>
          <p:cNvSpPr/>
          <p:nvPr/>
        </p:nvSpPr>
        <p:spPr>
          <a:xfrm>
            <a:off x="4117247" y="51470"/>
            <a:ext cx="632562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77ABF0-8208-4E7F-B216-608CEEFF95B6}"/>
              </a:ext>
            </a:extLst>
          </p:cNvPr>
          <p:cNvSpPr/>
          <p:nvPr/>
        </p:nvSpPr>
        <p:spPr>
          <a:xfrm>
            <a:off x="4871120" y="51470"/>
            <a:ext cx="632562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 </a:t>
            </a:r>
            <a:r>
              <a:rPr lang="ko-KR" altLang="en-US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D48D0A-681C-46D5-8B8A-2D3789962F04}"/>
              </a:ext>
            </a:extLst>
          </p:cNvPr>
          <p:cNvSpPr/>
          <p:nvPr/>
        </p:nvSpPr>
        <p:spPr>
          <a:xfrm>
            <a:off x="5623081" y="53991"/>
            <a:ext cx="632562" cy="7920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140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  <p:bldP spid="20" grpId="0" animBg="1"/>
      <p:bldP spid="27" grpId="0" animBg="1"/>
      <p:bldP spid="29" grpId="0" animBg="1"/>
      <p:bldP spid="9" grpId="0" animBg="1"/>
      <p:bldP spid="36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최적해는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앞서 언급된 것 외에도 다양한 전략이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Last Fit(</a:t>
            </a:r>
            <a:r>
              <a:rPr lang="ko-KR" altLang="en-US" sz="2400" dirty="0"/>
              <a:t>최후 적합</a:t>
            </a:r>
            <a:r>
              <a:rPr lang="en-US" altLang="ko-KR" sz="2400" dirty="0"/>
              <a:t>), First Fit Decrease(</a:t>
            </a:r>
            <a:r>
              <a:rPr lang="ko-KR" altLang="en-US" sz="2400" dirty="0" err="1"/>
              <a:t>감소순</a:t>
            </a:r>
            <a:r>
              <a:rPr lang="ko-KR" altLang="en-US" sz="2400" dirty="0"/>
              <a:t> 최초 적합</a:t>
            </a:r>
            <a:r>
              <a:rPr lang="en-US" altLang="ko-KR" sz="2400" dirty="0"/>
              <a:t>), Best Fit Decrease(</a:t>
            </a:r>
            <a:r>
              <a:rPr lang="ko-KR" altLang="en-US" sz="2400" dirty="0" err="1"/>
              <a:t>감소순</a:t>
            </a:r>
            <a:r>
              <a:rPr lang="ko-KR" altLang="en-US" sz="2400" dirty="0"/>
              <a:t> 최선 적합</a:t>
            </a:r>
            <a:r>
              <a:rPr lang="en-US" altLang="ko-KR" sz="2400" dirty="0"/>
              <a:t>)…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75606"/>
            <a:ext cx="2809106" cy="208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75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/>
              <a:t>Input: n</a:t>
            </a:r>
            <a:r>
              <a:rPr lang="ko-KR" altLang="en-US" sz="2400" dirty="0"/>
              <a:t>개의 물건과 그들의 부피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Output: </a:t>
            </a:r>
            <a:r>
              <a:rPr lang="ko-KR" altLang="en-US" sz="2400" dirty="0"/>
              <a:t>사용된 통의 개수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B = 0    // </a:t>
            </a:r>
            <a:r>
              <a:rPr lang="ko-KR" altLang="en-US" sz="2400" dirty="0"/>
              <a:t>통의 개수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n</a:t>
            </a:r>
          </a:p>
          <a:p>
            <a:pPr marL="0" indent="0">
              <a:buNone/>
            </a:pPr>
            <a:r>
              <a:rPr lang="en-US" altLang="ko-KR" sz="2400" dirty="0"/>
              <a:t>    if (</a:t>
            </a:r>
            <a:r>
              <a:rPr lang="ko-KR" altLang="en-US" sz="2400" dirty="0"/>
              <a:t>특정 </a:t>
            </a:r>
            <a:r>
              <a:rPr lang="en-US" altLang="ko-KR" sz="2400" dirty="0"/>
              <a:t>greedy algorithm</a:t>
            </a:r>
            <a:r>
              <a:rPr lang="ko-KR" altLang="en-US" sz="2400" dirty="0"/>
              <a:t>에 의해 선택된 통에 넣기 가능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    put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물건 </a:t>
            </a:r>
            <a:r>
              <a:rPr lang="en-US" altLang="ko-KR" sz="2400" dirty="0"/>
              <a:t>to </a:t>
            </a:r>
            <a:r>
              <a:rPr lang="ko-KR" altLang="en-US" sz="2400" dirty="0"/>
              <a:t>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else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새 통 생성 및 </a:t>
            </a:r>
            <a:r>
              <a:rPr lang="en-US" altLang="ko-KR" sz="2400" dirty="0"/>
              <a:t>B++</a:t>
            </a:r>
          </a:p>
          <a:p>
            <a:pPr marL="0" indent="0">
              <a:buNone/>
            </a:pPr>
            <a:r>
              <a:rPr lang="en-US" altLang="ko-KR" sz="2400" dirty="0"/>
              <a:t>return B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3435845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Next Fit</a:t>
            </a:r>
            <a:r>
              <a:rPr lang="ko-KR" altLang="en-US" dirty="0">
                <a:solidFill>
                  <a:srgbClr val="00B050"/>
                </a:solidFill>
              </a:rPr>
              <a:t>은 </a:t>
            </a:r>
            <a:r>
              <a:rPr lang="en-US" altLang="ko-KR" dirty="0">
                <a:solidFill>
                  <a:srgbClr val="00B050"/>
                </a:solidFill>
              </a:rPr>
              <a:t>O( n 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나머지는 </a:t>
            </a:r>
            <a:r>
              <a:rPr lang="en-US" altLang="ko-KR" dirty="0">
                <a:solidFill>
                  <a:srgbClr val="00B050"/>
                </a:solidFill>
              </a:rPr>
              <a:t>O( n² )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94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 문제의 근사 해는 최적 해의 두 배를 넘을 수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Next Fit</a:t>
            </a:r>
            <a:r>
              <a:rPr lang="ko-KR" altLang="en-US" sz="2400" dirty="0"/>
              <a:t>을 제외한 알고리즘에서는 </a:t>
            </a:r>
            <a:r>
              <a:rPr lang="en-US" altLang="ko-KR" sz="2400" dirty="0"/>
              <a:t>C / 2</a:t>
            </a:r>
            <a:r>
              <a:rPr lang="ko-KR" altLang="en-US" sz="2400" dirty="0"/>
              <a:t>보다 적게 채워진 통이 둘 이상 있으면 그 중 후자가 기존에 있는 통에 채워진다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근사 비율 </a:t>
            </a:r>
            <a:r>
              <a:rPr lang="en-US" altLang="ko-KR" sz="2400" dirty="0"/>
              <a:t>= 2</a:t>
            </a:r>
            <a:r>
              <a:rPr lang="ko-KR" altLang="en-US" sz="24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31790"/>
            <a:ext cx="533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251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 </a:t>
            </a:r>
            <a:r>
              <a:rPr lang="en-US" altLang="ko-KR" dirty="0"/>
              <a:t>– </a:t>
            </a:r>
            <a:r>
              <a:rPr lang="ko-KR" altLang="en-US" dirty="0"/>
              <a:t>근사 비율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Next Fit</a:t>
            </a:r>
            <a:r>
              <a:rPr lang="ko-KR" altLang="en-US" sz="2400" dirty="0"/>
              <a:t>에서도 연속된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통의 부피 합이 </a:t>
            </a:r>
            <a:r>
              <a:rPr lang="en-US" altLang="ko-KR" sz="2400" dirty="0"/>
              <a:t>C </a:t>
            </a:r>
            <a:r>
              <a:rPr lang="ko-KR" altLang="en-US" sz="2400" dirty="0"/>
              <a:t>이하가 될 경우 그 중 전자에 채워질 것이므로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통의 부피 합의 평균은 </a:t>
            </a:r>
            <a:r>
              <a:rPr lang="en-US" altLang="ko-KR" sz="2400" dirty="0"/>
              <a:t>C </a:t>
            </a:r>
            <a:r>
              <a:rPr lang="ko-KR" altLang="en-US" sz="2400" dirty="0"/>
              <a:t>이상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한 개의 통의 부피의 합의 평균은 </a:t>
            </a:r>
            <a:r>
              <a:rPr lang="en-US" altLang="ko-KR" sz="2400" dirty="0"/>
              <a:t>C / 2 </a:t>
            </a:r>
            <a:r>
              <a:rPr lang="ko-KR" altLang="en-US" sz="2400" dirty="0"/>
              <a:t>이상</a:t>
            </a:r>
            <a:endParaRPr lang="en-US" altLang="ko-KR" sz="2400" dirty="0"/>
          </a:p>
          <a:p>
            <a:r>
              <a:rPr lang="ko-KR" altLang="en-US" sz="2400" dirty="0"/>
              <a:t>근사 비율은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46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시간과 정확도 사이의 절충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시간을 많이 쓸수록 정확해진다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물론 그렇지 않은 알고리즘도 있다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정확도를 일부 포기하고 짧은 시간에 해결하는 방식이 바로 </a:t>
            </a:r>
            <a:r>
              <a:rPr lang="en-US" altLang="ko-KR" sz="2400" dirty="0"/>
              <a:t>approximation algorithm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8522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approximation algorithm</a:t>
            </a:r>
            <a:r>
              <a:rPr lang="ko-KR" altLang="en-US" sz="2400" dirty="0"/>
              <a:t>은 다항식 시간 알고리즘이 발견되지 않았을 때 사용된다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정확도를 포기하고 속도를 얻는 </a:t>
            </a:r>
            <a:r>
              <a:rPr lang="en-US" altLang="ko-KR" sz="2400" dirty="0"/>
              <a:t>trade-off</a:t>
            </a:r>
          </a:p>
          <a:p>
            <a:r>
              <a:rPr lang="ko-KR" altLang="en-US" sz="2400" dirty="0"/>
              <a:t>근사 해와 최적 해의 비율로 근사 비율 평가</a:t>
            </a:r>
            <a:endParaRPr lang="en-US" altLang="ko-KR" sz="2400" dirty="0"/>
          </a:p>
          <a:p>
            <a:r>
              <a:rPr lang="ko-KR" altLang="en-US" sz="2400" dirty="0"/>
              <a:t>일반적인 작동 방법이 존재하지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437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93" y="858838"/>
            <a:ext cx="6161014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293778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28" y="858838"/>
            <a:ext cx="6151344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146952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55" y="858838"/>
            <a:ext cx="613749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2778551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44439"/>
            <a:ext cx="6192688" cy="431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3741422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28" y="858838"/>
            <a:ext cx="6151344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 </a:t>
            </a:r>
            <a:r>
              <a:rPr lang="en-US" altLang="ko-KR" dirty="0"/>
              <a:t>– </a:t>
            </a:r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705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그렇다면 어떻게 알고리즘 실행 시간을 줄일 수 있을까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가설을 통해 검색 공간에 가지치기를 한다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최선이 아니라 비교적 좋은 해결책을 찾을 때까지 검색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많은 확률적 기법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인공지능 알고리즘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302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 비율 </a:t>
            </a:r>
            <a:r>
              <a:rPr lang="en-US" altLang="ko-KR" dirty="0"/>
              <a:t>(Approximation Ratio)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생성된 해가 얼마나 좋은가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를 어떻게 알 수 있을까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기준을 정해놓지 않고 그저 최대한 </a:t>
            </a:r>
            <a:r>
              <a:rPr lang="en-US" altLang="ko-KR" sz="2400" dirty="0"/>
              <a:t>quality</a:t>
            </a:r>
            <a:r>
              <a:rPr lang="ko-KR" altLang="en-US" sz="2400" dirty="0"/>
              <a:t>를 높인다</a:t>
            </a:r>
            <a:endParaRPr lang="en-US" altLang="ko-KR" sz="2400" dirty="0"/>
          </a:p>
          <a:p>
            <a:r>
              <a:rPr lang="ko-KR" altLang="en-US" sz="2400" dirty="0"/>
              <a:t>특정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output</a:t>
            </a:r>
            <a:r>
              <a:rPr lang="ko-KR" altLang="en-US" sz="2400" dirty="0"/>
              <a:t>이 알려져 있다면 이를 계산하는데 걸리는 시간을 통해 측정한다</a:t>
            </a:r>
            <a:endParaRPr lang="en-US" altLang="ko-KR" sz="2400" dirty="0"/>
          </a:p>
          <a:p>
            <a:r>
              <a:rPr lang="en-US" altLang="ko-KR" sz="2400" dirty="0"/>
              <a:t>error</a:t>
            </a:r>
            <a:r>
              <a:rPr lang="ko-KR" altLang="en-US" sz="2400" dirty="0"/>
              <a:t>의 상한선을 분석하여 근사 비율을 분석한다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635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가중치 합이 최소가 되는 경로 찾기</a:t>
            </a:r>
            <a:endParaRPr lang="en-US" altLang="ko-KR" sz="2400" dirty="0"/>
          </a:p>
          <a:p>
            <a:r>
              <a:rPr lang="ko-KR" altLang="en-US" sz="2400" dirty="0"/>
              <a:t>주어진 가중치 그래프에 대하여 한 정점에서 시작하여 모든 정점을 단 한 번씩만 방문하여 시작 정점으로 돌아온다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symmetry ( (a, b)</a:t>
            </a:r>
            <a:r>
              <a:rPr lang="ko-KR" altLang="en-US" sz="2400" dirty="0"/>
              <a:t>가 있다면 </a:t>
            </a:r>
            <a:r>
              <a:rPr lang="en-US" altLang="ko-KR" sz="2400" dirty="0"/>
              <a:t>(b, a)</a:t>
            </a:r>
            <a:r>
              <a:rPr lang="ko-KR" altLang="en-US" sz="2400" dirty="0"/>
              <a:t>도 있다 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삼각부등식 </a:t>
            </a:r>
            <a:r>
              <a:rPr lang="en-US" altLang="ko-KR" sz="2400" dirty="0"/>
              <a:t>( | a | + | b | &gt;= | a + b | 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가중치는 양수이거나 </a:t>
            </a:r>
            <a:r>
              <a:rPr lang="en-US" altLang="ko-KR" sz="2400" dirty="0"/>
              <a:t>0</a:t>
            </a:r>
            <a:r>
              <a:rPr lang="ko-KR" altLang="en-US" sz="2400" dirty="0"/>
              <a:t>이며 기하학적 거리를 의미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88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(12</a:t>
            </a:r>
            <a:r>
              <a:rPr lang="ko-KR" altLang="en-US" sz="2400" dirty="0" err="1"/>
              <a:t>차시에</a:t>
            </a:r>
            <a:r>
              <a:rPr lang="ko-KR" altLang="en-US" sz="2400" dirty="0"/>
              <a:t> 배웠듯이</a:t>
            </a:r>
            <a:r>
              <a:rPr lang="en-US" altLang="ko-KR" sz="2400" dirty="0"/>
              <a:t>) </a:t>
            </a:r>
            <a:r>
              <a:rPr lang="ko-KR" altLang="en-US" sz="2400" dirty="0"/>
              <a:t>여행자 문제는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문제로</a:t>
            </a:r>
            <a:r>
              <a:rPr lang="en-US" altLang="ko-KR" sz="2400" dirty="0"/>
              <a:t>, </a:t>
            </a:r>
            <a:r>
              <a:rPr lang="ko-KR" altLang="en-US" sz="2400" dirty="0"/>
              <a:t>해를 구하기 매우 복잡하다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따라서 해의 근사값을 구하기로 결정하였다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그런데 어떻게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509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approximation algorithm </a:t>
            </a:r>
            <a:r>
              <a:rPr lang="ko-KR" altLang="en-US" sz="2400" dirty="0"/>
              <a:t>구상 방법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비슷한 문제를 찾는다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다항식 시간 알고리즘을 구한다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추가적인 조건을 적용하며 알고리즘을 변환한다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2604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1879</Words>
  <Application>Microsoft Office PowerPoint</Application>
  <PresentationFormat>화면 슬라이드 쇼(16:9)</PresentationFormat>
  <Paragraphs>287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2_Office 테마</vt:lpstr>
      <vt:lpstr>KCA2019 ☆여름방학특강☆</vt:lpstr>
      <vt:lpstr>Approximation Algorithm</vt:lpstr>
      <vt:lpstr>Approximation Algorithm</vt:lpstr>
      <vt:lpstr>문제 해결 전략</vt:lpstr>
      <vt:lpstr>문제 해결 전략</vt:lpstr>
      <vt:lpstr>근사 비율 (Approximation Ratio)</vt:lpstr>
      <vt:lpstr>여행자 문제</vt:lpstr>
      <vt:lpstr>여행자 문제</vt:lpstr>
      <vt:lpstr>여행자 문제</vt:lpstr>
      <vt:lpstr>여행자 문제</vt:lpstr>
      <vt:lpstr>여행자 문제</vt:lpstr>
      <vt:lpstr>여행자 문제</vt:lpstr>
      <vt:lpstr>여행자 문제</vt:lpstr>
      <vt:lpstr>여행자 문제 – 시간 복잡도</vt:lpstr>
      <vt:lpstr>여행자 문제 – 근사 비율</vt:lpstr>
      <vt:lpstr>여행자 문제 – 근사 비율</vt:lpstr>
      <vt:lpstr>여행자 문제 – 근사 비율</vt:lpstr>
      <vt:lpstr>여행자 문제 – 근사 비율</vt:lpstr>
      <vt:lpstr>정점 커버 문제</vt:lpstr>
      <vt:lpstr>정점 커버 문제</vt:lpstr>
      <vt:lpstr>정점 커버 문제</vt:lpstr>
      <vt:lpstr>정점 커버 문제</vt:lpstr>
      <vt:lpstr>정점 커버 문제</vt:lpstr>
      <vt:lpstr>정점 커버 문제</vt:lpstr>
      <vt:lpstr>정점 커버 문제</vt:lpstr>
      <vt:lpstr>정점 커버 문제</vt:lpstr>
      <vt:lpstr>정점 커버 문제 – 시간 복잡도</vt:lpstr>
      <vt:lpstr>정점 커버 문제 – 시간 복잡도</vt:lpstr>
      <vt:lpstr>정점 커버 문제 – 근사 비율</vt:lpstr>
      <vt:lpstr>정점 커버 문제 – 근사 비율</vt:lpstr>
      <vt:lpstr>정점 커버 문제 – 근사 비율</vt:lpstr>
      <vt:lpstr>통 채우기</vt:lpstr>
      <vt:lpstr>통 채우기</vt:lpstr>
      <vt:lpstr>통 채우기</vt:lpstr>
      <vt:lpstr>통 채우기</vt:lpstr>
      <vt:lpstr>통 채우기</vt:lpstr>
      <vt:lpstr>통 채우기</vt:lpstr>
      <vt:lpstr>통 채우기 – 근사 비율</vt:lpstr>
      <vt:lpstr>통 채우기 – 근사 비율</vt:lpstr>
      <vt:lpstr>요약</vt:lpstr>
      <vt:lpstr>정점 커버 문제 – 근사 비율</vt:lpstr>
      <vt:lpstr>정점 커버 문제 – 근사 비율</vt:lpstr>
      <vt:lpstr>정점 커버 문제 – 근사 비율</vt:lpstr>
      <vt:lpstr>정점 커버 문제 – 근사 비율</vt:lpstr>
      <vt:lpstr>정점 커버 문제 – 근사 비율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Peter J</dc:creator>
  <cp:lastModifiedBy>정 주원</cp:lastModifiedBy>
  <cp:revision>63</cp:revision>
  <dcterms:created xsi:type="dcterms:W3CDTF">2019-07-16T05:13:04Z</dcterms:created>
  <dcterms:modified xsi:type="dcterms:W3CDTF">2019-08-03T06:01:34Z</dcterms:modified>
</cp:coreProperties>
</file>