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2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1" r:id="rId47"/>
    <p:sldId id="300" r:id="rId48"/>
    <p:sldId id="302" r:id="rId49"/>
    <p:sldId id="303" r:id="rId50"/>
    <p:sldId id="304" r:id="rId51"/>
    <p:sldId id="305" r:id="rId52"/>
    <p:sldId id="306" r:id="rId53"/>
    <p:sldId id="307" r:id="rId54"/>
    <p:sldId id="309" r:id="rId55"/>
    <p:sldId id="308" r:id="rId56"/>
    <p:sldId id="310" r:id="rId57"/>
    <p:sldId id="311" r:id="rId58"/>
    <p:sldId id="312" r:id="rId59"/>
    <p:sldId id="314" r:id="rId60"/>
    <p:sldId id="315" r:id="rId61"/>
    <p:sldId id="316" r:id="rId62"/>
    <p:sldId id="317" r:id="rId63"/>
    <p:sldId id="318" r:id="rId64"/>
    <p:sldId id="313" r:id="rId65"/>
    <p:sldId id="319" r:id="rId66"/>
    <p:sldId id="320" r:id="rId67"/>
    <p:sldId id="321" r:id="rId68"/>
  </p:sldIdLst>
  <p:sldSz cx="9144000" cy="5143500" type="screen16x9"/>
  <p:notesSz cx="6858000" cy="9144000"/>
  <p:defaultTextStyle>
    <a:defPPr>
      <a:defRPr lang="ko-KR"/>
    </a:defPPr>
    <a:lvl1pPr marL="0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arch" id="{B30AE2F3-0067-460C-BF09-9D16010F6085}">
          <p14:sldIdLst>
            <p14:sldId id="256"/>
            <p14:sldId id="257"/>
            <p14:sldId id="258"/>
            <p14:sldId id="259"/>
          </p14:sldIdLst>
        </p14:section>
        <p14:section name="Backtracking" id="{296FA1FB-E992-428F-8AB0-61C508D29839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BranchAndBound" id="{DD3AE678-BF6D-42D0-BBDD-D7E5C0C34C1D}">
          <p14:sldIdLst>
            <p14:sldId id="273"/>
            <p14:sldId id="272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  <p14:section name="SimulatedAnnealing" id="{8B2218F9-4E9E-4E25-8E0A-268E21618643}">
          <p14:sldIdLst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GeneticAlgorithm" id="{9CDCCA75-C9AC-46F5-83F8-4DB39C3BA4E7}">
          <p14:sldIdLst>
            <p14:sldId id="301"/>
            <p14:sldId id="300"/>
            <p14:sldId id="302"/>
            <p14:sldId id="303"/>
            <p14:sldId id="304"/>
            <p14:sldId id="305"/>
            <p14:sldId id="306"/>
            <p14:sldId id="307"/>
            <p14:sldId id="309"/>
            <p14:sldId id="308"/>
            <p14:sldId id="310"/>
            <p14:sldId id="311"/>
            <p14:sldId id="312"/>
            <p14:sldId id="314"/>
            <p14:sldId id="315"/>
            <p14:sldId id="316"/>
            <p14:sldId id="317"/>
            <p14:sldId id="318"/>
            <p14:sldId id="313"/>
            <p14:sldId id="319"/>
          </p14:sldIdLst>
        </p14:section>
        <p14:section name="Summary" id="{428D9195-6915-421A-BCD7-EB86F60897F4}">
          <p14:sldIdLst>
            <p14:sldId id="320"/>
            <p14:sldId id="3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714" y="5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" Type="http://schemas.openxmlformats.org/officeDocument/2006/relationships/slide" Target="slides/slide5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321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014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779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300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249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622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2259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637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4911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3265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421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78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2566825D-2B69-4989-8861-A6901ABADB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2019-08-06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836B6DB3-44B8-41C4-A846-21F6C617223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454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KCA2019</a:t>
            </a:r>
            <a:br>
              <a:rPr lang="ko-KR" altLang="en-US" dirty="0">
                <a:ea typeface="맑은 고딕"/>
              </a:rPr>
            </a:br>
            <a:r>
              <a:rPr lang="ko-KR" altLang="en-US" dirty="0">
                <a:ea typeface="맑은 고딕"/>
              </a:rPr>
              <a:t>☆</a:t>
            </a:r>
            <a:r>
              <a:rPr lang="ko-KR" altLang="en-US" dirty="0" err="1">
                <a:ea typeface="맑은 고딕"/>
              </a:rPr>
              <a:t>여름방학특강</a:t>
            </a:r>
            <a:r>
              <a:rPr lang="ko-KR" altLang="en-US" dirty="0">
                <a:ea typeface="맑은 고딕"/>
              </a:rPr>
              <a:t>☆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68579" tIns="34289" rIns="68579" bIns="34289" rtlCol="0" anchor="t">
            <a:normAutofit fontScale="92500" lnSpcReduction="10000"/>
          </a:bodyPr>
          <a:lstStyle/>
          <a:p>
            <a:r>
              <a:rPr lang="ko-KR" altLang="en-US" dirty="0">
                <a:ea typeface="맑은 고딕"/>
              </a:rPr>
              <a:t>1</a:t>
            </a:r>
            <a:r>
              <a:rPr lang="en-US" altLang="ko-KR" dirty="0">
                <a:ea typeface="맑은 고딕"/>
              </a:rPr>
              <a:t>4</a:t>
            </a:r>
            <a:r>
              <a:rPr lang="ko-KR" altLang="en-US" dirty="0" err="1">
                <a:ea typeface="맑은 고딕"/>
              </a:rPr>
              <a:t>차시</a:t>
            </a:r>
            <a:r>
              <a:rPr lang="ko-KR" altLang="en-US" dirty="0">
                <a:ea typeface="맑은 고딕"/>
              </a:rPr>
              <a:t> - </a:t>
            </a:r>
            <a:r>
              <a:rPr lang="en-US" altLang="ko-KR" dirty="0">
                <a:ea typeface="맑은 고딕"/>
              </a:rPr>
              <a:t>Search Algorithm</a:t>
            </a:r>
            <a:endParaRPr lang="ko-KR" dirty="0"/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pPr algn="r"/>
            <a:r>
              <a:rPr lang="ko-KR" altLang="en-US" dirty="0">
                <a:ea typeface="맑은 고딕"/>
              </a:rPr>
              <a:t>By. Peter J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C01251-DF2C-4797-83B3-415AA261948F}"/>
              </a:ext>
            </a:extLst>
          </p:cNvPr>
          <p:cNvSpPr txBox="1"/>
          <p:nvPr/>
        </p:nvSpPr>
        <p:spPr>
          <a:xfrm>
            <a:off x="38819" y="4815697"/>
            <a:ext cx="9109494" cy="2846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79" tIns="34289" rIns="68579" bIns="34289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685783"/>
            <a:r>
              <a:rPr lang="ko-KR" altLang="en-US" sz="1400" dirty="0">
                <a:solidFill>
                  <a:srgbClr val="00B050"/>
                </a:solidFill>
              </a:rPr>
              <a:t>// </a:t>
            </a:r>
            <a:r>
              <a:rPr lang="ko-KR" altLang="en-US" sz="1400" dirty="0" err="1">
                <a:solidFill>
                  <a:srgbClr val="00B050"/>
                </a:solidFill>
              </a:rPr>
              <a:t>건국대학교</a:t>
            </a:r>
            <a:r>
              <a:rPr lang="ko-KR" altLang="en-US" sz="1400" dirty="0">
                <a:solidFill>
                  <a:srgbClr val="00B050"/>
                </a:solidFill>
              </a:rPr>
              <a:t> </a:t>
            </a:r>
            <a:r>
              <a:rPr lang="ko-KR" altLang="en-US" sz="1400" dirty="0" err="1">
                <a:solidFill>
                  <a:srgbClr val="00B050"/>
                </a:solidFill>
              </a:rPr>
              <a:t>컴퓨터공학과</a:t>
            </a:r>
            <a:r>
              <a:rPr lang="ko-KR" altLang="en-US" sz="1400" dirty="0">
                <a:solidFill>
                  <a:srgbClr val="00B050"/>
                </a:solidFill>
              </a:rPr>
              <a:t> </a:t>
            </a:r>
            <a:r>
              <a:rPr lang="ko-KR" altLang="en-US" sz="1400" dirty="0" err="1">
                <a:solidFill>
                  <a:srgbClr val="00B050"/>
                </a:solidFill>
              </a:rPr>
              <a:t>진현욱</a:t>
            </a:r>
            <a:r>
              <a:rPr lang="ko-KR" altLang="en-US" sz="1400" dirty="0">
                <a:solidFill>
                  <a:srgbClr val="00B050"/>
                </a:solidFill>
              </a:rPr>
              <a:t> 교수님, </a:t>
            </a:r>
            <a:r>
              <a:rPr lang="ko-KR" altLang="en-US" sz="1400" dirty="0" err="1">
                <a:solidFill>
                  <a:srgbClr val="00B050"/>
                </a:solidFill>
              </a:rPr>
              <a:t>최윤정</a:t>
            </a:r>
            <a:r>
              <a:rPr lang="ko-KR" altLang="en-US" sz="1400" dirty="0">
                <a:solidFill>
                  <a:srgbClr val="00B050"/>
                </a:solidFill>
              </a:rPr>
              <a:t> 교수님, </a:t>
            </a:r>
            <a:r>
              <a:rPr lang="ko-KR" altLang="en-US" sz="1400" dirty="0" err="1">
                <a:solidFill>
                  <a:srgbClr val="00B050"/>
                </a:solidFill>
              </a:rPr>
              <a:t>김강일</a:t>
            </a:r>
            <a:r>
              <a:rPr lang="ko-KR" altLang="en-US" sz="1400" dirty="0">
                <a:solidFill>
                  <a:srgbClr val="00B050"/>
                </a:solidFill>
              </a:rPr>
              <a:t> 교수님의 </a:t>
            </a:r>
            <a:r>
              <a:rPr lang="ko-KR" altLang="en-US" sz="1400" dirty="0" err="1">
                <a:solidFill>
                  <a:srgbClr val="00B050"/>
                </a:solidFill>
              </a:rPr>
              <a:t>수업자료를</a:t>
            </a:r>
            <a:r>
              <a:rPr lang="ko-KR" altLang="en-US" sz="1400" dirty="0">
                <a:solidFill>
                  <a:srgbClr val="00B050"/>
                </a:solidFill>
              </a:rPr>
              <a:t> 참고하였음을 밝힙니다.</a:t>
            </a:r>
          </a:p>
        </p:txBody>
      </p:sp>
    </p:spTree>
    <p:extLst>
      <p:ext uri="{BB962C8B-B14F-4D97-AF65-F5344CB8AC3E}">
        <p14:creationId xmlns:p14="http://schemas.microsoft.com/office/powerpoint/2010/main" val="2322676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Backtracking for TSP –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재귀 함수를 통한 </a:t>
            </a:r>
            <a:r>
              <a:rPr lang="en-US" altLang="ko-KR" sz="2400" dirty="0"/>
              <a:t>DFS(</a:t>
            </a:r>
            <a:r>
              <a:rPr lang="ko-KR" altLang="en-US" sz="2400" dirty="0"/>
              <a:t>깊이 우선 탐색</a:t>
            </a:r>
            <a:r>
              <a:rPr lang="en-US" altLang="ko-KR" sz="2400" dirty="0"/>
              <a:t>)</a:t>
            </a:r>
            <a:r>
              <a:rPr lang="ko-KR" altLang="en-US" sz="2400" dirty="0"/>
              <a:t>으로 반복 수행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5" y="0"/>
            <a:ext cx="174307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013" y="1764779"/>
            <a:ext cx="43719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023525" y="1347614"/>
            <a:ext cx="10967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best</a:t>
            </a:r>
          </a:p>
          <a:p>
            <a:pPr algn="r"/>
            <a:r>
              <a:rPr lang="en-US" altLang="ko-KR" dirty="0"/>
              <a:t>distance:</a:t>
            </a:r>
          </a:p>
          <a:p>
            <a:pPr algn="r"/>
            <a:r>
              <a:rPr lang="ko-KR" altLang="en-US" dirty="0"/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1117883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Backtracking for TSP – example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5" y="0"/>
            <a:ext cx="174307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677" y="1370013"/>
            <a:ext cx="4726645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023525" y="1347614"/>
            <a:ext cx="10967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best</a:t>
            </a:r>
          </a:p>
          <a:p>
            <a:pPr algn="r"/>
            <a:r>
              <a:rPr lang="en-US" altLang="ko-KR" dirty="0"/>
              <a:t>distance:</a:t>
            </a:r>
          </a:p>
          <a:p>
            <a:pPr algn="r"/>
            <a:r>
              <a:rPr lang="en-US" altLang="ko-KR" dirty="0"/>
              <a:t>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7883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Backtracking for TSP –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두 번째 해가 더 작으므로 </a:t>
            </a:r>
            <a:r>
              <a:rPr lang="en-US" altLang="ko-KR" sz="2400" dirty="0" err="1"/>
              <a:t>bestSolution</a:t>
            </a:r>
            <a:r>
              <a:rPr lang="ko-KR" altLang="en-US" sz="2400" dirty="0"/>
              <a:t>이 갱신된다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5" y="0"/>
            <a:ext cx="174307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437" y="1851670"/>
            <a:ext cx="2905125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023525" y="1347614"/>
            <a:ext cx="10967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best</a:t>
            </a:r>
          </a:p>
          <a:p>
            <a:pPr algn="r"/>
            <a:r>
              <a:rPr lang="en-US" altLang="ko-KR" dirty="0"/>
              <a:t>distance:</a:t>
            </a:r>
          </a:p>
          <a:p>
            <a:pPr algn="r"/>
            <a:r>
              <a:rPr lang="en-US" altLang="ko-KR" dirty="0"/>
              <a:t>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7883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Backtracking for TSP –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[ A, B ]</a:t>
            </a:r>
            <a:r>
              <a:rPr lang="ko-KR" altLang="en-US" sz="2400" dirty="0"/>
              <a:t>로 갈 경우까지를 전부 확인했을 때 </a:t>
            </a:r>
            <a:r>
              <a:rPr lang="en-US" altLang="ko-KR" sz="2400" dirty="0" err="1"/>
              <a:t>bestSolution</a:t>
            </a:r>
            <a:r>
              <a:rPr lang="ko-KR" altLang="en-US" sz="2400" dirty="0"/>
              <a:t>의 </a:t>
            </a:r>
            <a:r>
              <a:rPr lang="en-US" altLang="ko-KR" sz="2400" dirty="0"/>
              <a:t>distance = 16</a:t>
            </a:r>
            <a:endParaRPr lang="ko-KR" alt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5" y="0"/>
            <a:ext cx="174307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363" y="2067694"/>
            <a:ext cx="486727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023525" y="1347614"/>
            <a:ext cx="10967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best</a:t>
            </a:r>
          </a:p>
          <a:p>
            <a:pPr algn="r"/>
            <a:r>
              <a:rPr lang="en-US" altLang="ko-KR" dirty="0"/>
              <a:t>distance:</a:t>
            </a:r>
          </a:p>
          <a:p>
            <a:pPr algn="r"/>
            <a:r>
              <a:rPr lang="en-US" altLang="ko-KR" dirty="0"/>
              <a:t>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7883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Backtracking for TSP –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끝까지 도달하기 전에 </a:t>
            </a:r>
            <a:r>
              <a:rPr lang="en-US" altLang="ko-KR" sz="2400" dirty="0" err="1"/>
              <a:t>bestSolution</a:t>
            </a:r>
            <a:r>
              <a:rPr lang="ko-KR" altLang="en-US" sz="2400" dirty="0"/>
              <a:t>보다 좋지 않다는 게 확실한 경우는 더 계산하지 않고 버린다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5" y="0"/>
            <a:ext cx="174307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2124422"/>
            <a:ext cx="523875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023525" y="1347614"/>
            <a:ext cx="10967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best</a:t>
            </a:r>
          </a:p>
          <a:p>
            <a:pPr algn="r"/>
            <a:r>
              <a:rPr lang="en-US" altLang="ko-KR" dirty="0"/>
              <a:t>distance:</a:t>
            </a:r>
          </a:p>
          <a:p>
            <a:pPr algn="r"/>
            <a:r>
              <a:rPr lang="en-US" altLang="ko-KR" dirty="0"/>
              <a:t>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7883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Backtracking for TSP –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이와 같이 반복하면 최종 해는 </a:t>
            </a:r>
            <a:r>
              <a:rPr lang="en-US" altLang="ko-KR" sz="2400" dirty="0"/>
              <a:t>[ A, B, E, C, D, A ]</a:t>
            </a:r>
            <a:r>
              <a:rPr lang="ko-KR" altLang="en-US" sz="2400" dirty="0"/>
              <a:t>이며 그 거리는 </a:t>
            </a:r>
            <a:r>
              <a:rPr lang="en-US" altLang="ko-KR" sz="2400" dirty="0"/>
              <a:t>16</a:t>
            </a:r>
            <a:r>
              <a:rPr lang="ko-KR" altLang="en-US" sz="2400" dirty="0"/>
              <a:t>이라는 것을 알 수 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모든 후보를 다 확인하기에 최적 해를 보장하면서도 </a:t>
            </a:r>
            <a:r>
              <a:rPr lang="en-US" altLang="ko-KR" sz="2400" dirty="0"/>
              <a:t>brute-force</a:t>
            </a:r>
            <a:r>
              <a:rPr lang="ko-KR" altLang="en-US" sz="2400" dirty="0"/>
              <a:t>에 비해 빠르다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5" y="0"/>
            <a:ext cx="174307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859782"/>
            <a:ext cx="2880320" cy="2288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7883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Backtracking – </a:t>
            </a:r>
            <a:r>
              <a:rPr lang="ko-KR" altLang="en-US" dirty="0"/>
              <a:t>시간 복잡도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상태 공간 트리</a:t>
            </a:r>
            <a:r>
              <a:rPr lang="en-US" altLang="ko-KR" sz="2400" dirty="0"/>
              <a:t>(state space tree)</a:t>
            </a:r>
            <a:r>
              <a:rPr lang="ko-KR" altLang="en-US" sz="2400" dirty="0"/>
              <a:t>의 </a:t>
            </a:r>
            <a:r>
              <a:rPr lang="en-US" altLang="ko-KR" sz="2400" dirty="0"/>
              <a:t>node </a:t>
            </a:r>
            <a:r>
              <a:rPr lang="ko-KR" altLang="en-US" sz="2400" dirty="0"/>
              <a:t>수에 비례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 // </a:t>
            </a:r>
            <a:r>
              <a:rPr lang="ko-KR" altLang="en-US" sz="2000" dirty="0">
                <a:solidFill>
                  <a:srgbClr val="00B050"/>
                </a:solidFill>
              </a:rPr>
              <a:t>상태 공간 트리</a:t>
            </a:r>
            <a:r>
              <a:rPr lang="en-US" altLang="ko-KR" sz="2000" dirty="0">
                <a:solidFill>
                  <a:srgbClr val="00B050"/>
                </a:solidFill>
              </a:rPr>
              <a:t>: </a:t>
            </a:r>
            <a:r>
              <a:rPr lang="ko-KR" altLang="en-US" sz="2000" dirty="0">
                <a:solidFill>
                  <a:srgbClr val="00B050"/>
                </a:solidFill>
              </a:rPr>
              <a:t>탐색의 시작 상태로부터 탐색한 모든 상태들로 형성된 트리</a:t>
            </a:r>
            <a:endParaRPr lang="en-US" altLang="ko-KR" sz="2400" dirty="0">
              <a:solidFill>
                <a:srgbClr val="00B050"/>
              </a:solidFill>
            </a:endParaRPr>
          </a:p>
          <a:p>
            <a:r>
              <a:rPr lang="ko-KR" altLang="en-US" sz="2400" dirty="0"/>
              <a:t>상태 공간 </a:t>
            </a:r>
            <a:r>
              <a:rPr lang="ko-KR" altLang="en-US" sz="2400" dirty="0" err="1"/>
              <a:t>트리만</a:t>
            </a:r>
            <a:r>
              <a:rPr lang="ko-KR" altLang="en-US" sz="2400" dirty="0"/>
              <a:t> 보면 언뜻 보기에는 매우 오래 걸리며</a:t>
            </a:r>
            <a:r>
              <a:rPr lang="en-US" altLang="ko-KR" sz="2400" dirty="0"/>
              <a:t>, </a:t>
            </a:r>
            <a:r>
              <a:rPr lang="ko-KR" altLang="en-US" sz="2400" dirty="0"/>
              <a:t>모든 경우를 다 검사하여 해를 찾는 완결 탐색의 시간 복잡도와 같으나</a:t>
            </a:r>
            <a:r>
              <a:rPr lang="en-US" altLang="ko-KR" sz="2400" dirty="0"/>
              <a:t>(</a:t>
            </a:r>
            <a:r>
              <a:rPr lang="ko-KR" altLang="en-US" sz="2400" dirty="0"/>
              <a:t>이론 상으로는 지수 시간</a:t>
            </a:r>
            <a:r>
              <a:rPr lang="en-US" altLang="ko-KR" sz="2400" dirty="0"/>
              <a:t>), </a:t>
            </a:r>
            <a:r>
              <a:rPr lang="ko-KR" altLang="en-US" sz="2400" dirty="0"/>
              <a:t>일반적으로 </a:t>
            </a:r>
            <a:r>
              <a:rPr lang="en-US" altLang="ko-KR" sz="2400" dirty="0"/>
              <a:t>‘</a:t>
            </a:r>
            <a:r>
              <a:rPr lang="ko-KR" altLang="en-US" sz="2400" dirty="0"/>
              <a:t>가지치기</a:t>
            </a:r>
            <a:r>
              <a:rPr lang="en-US" altLang="ko-KR" sz="2400" dirty="0"/>
              <a:t>’</a:t>
            </a:r>
            <a:r>
              <a:rPr lang="ko-KR" altLang="en-US" sz="2400" dirty="0"/>
              <a:t>를 통해 훨씬 효율적으로 해를 구할 수 있다</a:t>
            </a:r>
            <a:r>
              <a:rPr lang="en-US" altLang="ko-KR" sz="2400" dirty="0"/>
              <a:t>.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26409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Backtracking</a:t>
            </a:r>
            <a:r>
              <a:rPr lang="ko-KR" altLang="en-US" dirty="0"/>
              <a:t>의 한계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774281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최적화 문제에 대해서는 최적해가 상태 공간 </a:t>
            </a:r>
            <a:r>
              <a:rPr lang="ko-KR" altLang="en-US" sz="2400" dirty="0" err="1"/>
              <a:t>트리의</a:t>
            </a:r>
            <a:r>
              <a:rPr lang="ko-KR" altLang="en-US" sz="2400" dirty="0"/>
              <a:t> 어디에 있는지 알 수 없으므로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트리에서</a:t>
            </a:r>
            <a:r>
              <a:rPr lang="ko-KR" altLang="en-US" sz="2400" dirty="0"/>
              <a:t> 대부분의 </a:t>
            </a:r>
            <a:r>
              <a:rPr lang="ko-KR" altLang="en-US" sz="2400" dirty="0" err="1"/>
              <a:t>노드를</a:t>
            </a:r>
            <a:r>
              <a:rPr lang="ko-KR" altLang="en-US" sz="2400" dirty="0"/>
              <a:t> 탐색해야 하고</a:t>
            </a:r>
            <a:r>
              <a:rPr lang="en-US" altLang="ko-KR" sz="2400" dirty="0"/>
              <a:t>, </a:t>
            </a:r>
            <a:r>
              <a:rPr lang="ko-KR" altLang="en-US" sz="2400" dirty="0"/>
              <a:t>입력의 크기가 커지면 해를 찾는 것은 거의 불가능해진다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 // </a:t>
            </a:r>
            <a:r>
              <a:rPr lang="ko-KR" altLang="en-US" sz="2000" dirty="0">
                <a:solidFill>
                  <a:srgbClr val="00B050"/>
                </a:solidFill>
              </a:rPr>
              <a:t>적용 가능하다고 했지 효율적이라고는 안 했다</a:t>
            </a:r>
            <a:r>
              <a:rPr lang="en-US" altLang="ko-KR" sz="2000" dirty="0">
                <a:solidFill>
                  <a:srgbClr val="00B050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 // </a:t>
            </a:r>
            <a:r>
              <a:rPr lang="ko-KR" altLang="en-US" sz="2000" dirty="0">
                <a:solidFill>
                  <a:srgbClr val="00B050"/>
                </a:solidFill>
              </a:rPr>
              <a:t>사실 ① 중간단계에서 비교가 불가능한 경우</a:t>
            </a:r>
            <a:r>
              <a:rPr lang="en-US" altLang="ko-KR" sz="2000" dirty="0">
                <a:solidFill>
                  <a:srgbClr val="00B050"/>
                </a:solidFill>
              </a:rPr>
              <a:t>, </a:t>
            </a:r>
            <a:r>
              <a:rPr lang="ko-KR" altLang="en-US" sz="2000" dirty="0">
                <a:solidFill>
                  <a:srgbClr val="00B050"/>
                </a:solidFill>
              </a:rPr>
              <a:t>② 진행될수록 해가 나빠진다는 확신이 없는 경우 에는 사용할 수 없다</a:t>
            </a:r>
            <a:r>
              <a:rPr lang="en-US" altLang="ko-KR" sz="2000" dirty="0">
                <a:solidFill>
                  <a:srgbClr val="00B050"/>
                </a:solidFill>
              </a:rPr>
              <a:t>.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그렇다면 최적화 문제에 적합한 알고리즘은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29042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 and Bound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상태 공간 </a:t>
            </a:r>
            <a:r>
              <a:rPr lang="ko-KR" altLang="en-US" sz="2400" dirty="0" err="1"/>
              <a:t>트리의</a:t>
            </a:r>
            <a:r>
              <a:rPr lang="ko-KR" altLang="en-US" sz="2400" dirty="0"/>
              <a:t> 각 </a:t>
            </a:r>
            <a:r>
              <a:rPr lang="ko-KR" altLang="en-US" sz="2400" dirty="0" err="1"/>
              <a:t>노드</a:t>
            </a:r>
            <a:r>
              <a:rPr lang="en-US" altLang="ko-KR" sz="2400" dirty="0"/>
              <a:t>(</a:t>
            </a:r>
            <a:r>
              <a:rPr lang="ko-KR" altLang="en-US" sz="2400" dirty="0"/>
              <a:t>상태</a:t>
            </a:r>
            <a:r>
              <a:rPr lang="en-US" altLang="ko-KR" sz="2400" dirty="0"/>
              <a:t>)</a:t>
            </a:r>
            <a:r>
              <a:rPr lang="ko-KR" altLang="en-US" sz="2400" dirty="0"/>
              <a:t>에 특정한 값</a:t>
            </a:r>
            <a:r>
              <a:rPr lang="en-US" altLang="ko-KR" sz="2400" dirty="0"/>
              <a:t>(</a:t>
            </a:r>
            <a:r>
              <a:rPr lang="ko-KR" altLang="en-US" sz="2400" dirty="0" err="1"/>
              <a:t>한정값</a:t>
            </a:r>
            <a:r>
              <a:rPr lang="en-US" altLang="ko-KR" sz="2400" dirty="0"/>
              <a:t>)</a:t>
            </a:r>
            <a:r>
              <a:rPr lang="ko-KR" altLang="en-US" sz="2400" dirty="0"/>
              <a:t>을 부여하고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노드의</a:t>
            </a:r>
            <a:r>
              <a:rPr lang="ko-KR" altLang="en-US" sz="2400" dirty="0"/>
              <a:t> </a:t>
            </a:r>
            <a:r>
              <a:rPr lang="ko-KR" altLang="en-US" sz="2400" dirty="0" err="1"/>
              <a:t>한정값을</a:t>
            </a:r>
            <a:r>
              <a:rPr lang="ko-KR" altLang="en-US" sz="2400" dirty="0"/>
              <a:t> 활용하여 가지치기를 함으로써 </a:t>
            </a:r>
            <a:r>
              <a:rPr lang="en-US" altLang="ko-KR" sz="2400" dirty="0"/>
              <a:t>Backtracking</a:t>
            </a:r>
            <a:r>
              <a:rPr lang="ko-KR" altLang="en-US" sz="2400" dirty="0"/>
              <a:t>보다 빠르게 해를 찾는다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가장 우수한 </a:t>
            </a:r>
            <a:r>
              <a:rPr lang="ko-KR" altLang="en-US" sz="2400" dirty="0" err="1"/>
              <a:t>한정값을</a:t>
            </a:r>
            <a:r>
              <a:rPr lang="ko-KR" altLang="en-US" sz="2400" dirty="0"/>
              <a:t> 가진 </a:t>
            </a:r>
            <a:r>
              <a:rPr lang="ko-KR" altLang="en-US" sz="2400" dirty="0" err="1"/>
              <a:t>노드</a:t>
            </a:r>
            <a:r>
              <a:rPr lang="ko-KR" altLang="en-US" sz="2400" dirty="0"/>
              <a:t> 먼저 탐색하는 최선 우선 탐색</a:t>
            </a:r>
            <a:r>
              <a:rPr lang="en-US" altLang="ko-KR" sz="2400" dirty="0"/>
              <a:t>(Best First Search)</a:t>
            </a:r>
          </a:p>
          <a:p>
            <a:r>
              <a:rPr lang="ko-KR" altLang="en-US" sz="2400" dirty="0"/>
              <a:t>최적화 문제 해결에 적합</a:t>
            </a:r>
          </a:p>
        </p:txBody>
      </p:sp>
    </p:spTree>
    <p:extLst>
      <p:ext uri="{BB962C8B-B14F-4D97-AF65-F5344CB8AC3E}">
        <p14:creationId xmlns:p14="http://schemas.microsoft.com/office/powerpoint/2010/main" val="504361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 and Bound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최적해를</a:t>
            </a:r>
            <a:r>
              <a:rPr lang="ko-KR" altLang="en-US" sz="2400" dirty="0"/>
              <a:t> 찾은 후에</a:t>
            </a:r>
            <a:r>
              <a:rPr lang="en-US" altLang="ko-KR" sz="2400" dirty="0"/>
              <a:t>, </a:t>
            </a:r>
            <a:r>
              <a:rPr lang="ko-KR" altLang="en-US" sz="2400" dirty="0"/>
              <a:t>탐색하여야 할 나머지 </a:t>
            </a:r>
            <a:r>
              <a:rPr lang="ko-KR" altLang="en-US" sz="2400" dirty="0" err="1"/>
              <a:t>노드의</a:t>
            </a:r>
            <a:r>
              <a:rPr lang="ko-KR" altLang="en-US" sz="2400" dirty="0"/>
              <a:t> </a:t>
            </a:r>
            <a:r>
              <a:rPr lang="ko-KR" altLang="en-US" sz="2400" dirty="0" err="1"/>
              <a:t>한정값이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최적해의</a:t>
            </a:r>
            <a:r>
              <a:rPr lang="ko-KR" altLang="en-US" sz="2400" dirty="0"/>
              <a:t> 값과 같거나 나쁘면 더 이상 탐색하지 않는다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상태 공간 </a:t>
            </a:r>
            <a:r>
              <a:rPr lang="ko-KR" altLang="en-US" sz="2400" dirty="0" err="1"/>
              <a:t>트리의</a:t>
            </a:r>
            <a:r>
              <a:rPr lang="ko-KR" altLang="en-US" sz="2400" dirty="0"/>
              <a:t> 대부분의 </a:t>
            </a:r>
            <a:r>
              <a:rPr lang="ko-KR" altLang="en-US" sz="2400" dirty="0" err="1"/>
              <a:t>노드가</a:t>
            </a:r>
            <a:r>
              <a:rPr lang="ko-KR" altLang="en-US" sz="2400" dirty="0"/>
              <a:t> 문제의 조건에 맞지 않아 해가 되지 못한다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최적해가 있을 만한 영역을 먼저 탐색한다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09094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 탐색 알고리즘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369218"/>
            <a:ext cx="8064896" cy="3774281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NP-</a:t>
            </a:r>
            <a:r>
              <a:rPr lang="ko-KR" altLang="en-US" sz="2400" dirty="0"/>
              <a:t>완전 문제를 해결하기 위한 방법에는 </a:t>
            </a:r>
            <a:r>
              <a:rPr lang="en-US" altLang="ko-KR" sz="2400" dirty="0"/>
              <a:t>approximation algorithm </a:t>
            </a:r>
            <a:r>
              <a:rPr lang="ko-KR" altLang="en-US" sz="2400" dirty="0"/>
              <a:t>외에도 여러 가지가 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/>
              <a:t>approximation algorithm</a:t>
            </a:r>
            <a:r>
              <a:rPr lang="ko-KR" altLang="en-US" sz="2400" dirty="0"/>
              <a:t>의 단점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일반화하기 어렵다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서로 다른 문제와 조건에 대해 구상하기 어렵다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어떤 문제에 적용할 수 있는 해결책을 찾기 위한 일반적인 접근법은</a:t>
            </a:r>
            <a:r>
              <a:rPr lang="en-US" altLang="ko-KR" sz="2400" dirty="0"/>
              <a:t>?</a:t>
            </a:r>
          </a:p>
          <a:p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13503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 and Bound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77428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ko-KR" altLang="en-US" sz="2400" dirty="0"/>
              <a:t>최소값을 최적해로 갖는 문제 해결을 위한 분기 한정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2400" dirty="0"/>
              <a:t>상태 </a:t>
            </a:r>
            <a:r>
              <a:rPr lang="en-US" altLang="ko-KR" sz="2400" dirty="0"/>
              <a:t>S</a:t>
            </a:r>
            <a:r>
              <a:rPr lang="ko-KR" altLang="en-US" sz="2400" dirty="0"/>
              <a:t>의 </a:t>
            </a:r>
            <a:r>
              <a:rPr lang="ko-KR" altLang="en-US" sz="2400" dirty="0" err="1"/>
              <a:t>한정값</a:t>
            </a:r>
            <a:r>
              <a:rPr lang="ko-KR" altLang="en-US" sz="2400" dirty="0"/>
              <a:t> </a:t>
            </a:r>
            <a:r>
              <a:rPr lang="en-US" altLang="ko-KR" sz="2400" dirty="0"/>
              <a:t>Q( S ) </a:t>
            </a:r>
            <a:r>
              <a:rPr lang="ko-KR" altLang="en-US" sz="2400" dirty="0"/>
              <a:t>계산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400" dirty="0" err="1"/>
              <a:t>activeNodes</a:t>
            </a:r>
            <a:r>
              <a:rPr lang="en-US" altLang="ko-KR" sz="2400" dirty="0"/>
              <a:t> = { S }    </a:t>
            </a:r>
            <a:r>
              <a:rPr lang="en-US" altLang="ko-KR" sz="2000" dirty="0">
                <a:solidFill>
                  <a:srgbClr val="00B050"/>
                </a:solidFill>
              </a:rPr>
              <a:t>// </a:t>
            </a:r>
            <a:r>
              <a:rPr lang="ko-KR" altLang="en-US" sz="2000" dirty="0">
                <a:solidFill>
                  <a:srgbClr val="00B050"/>
                </a:solidFill>
              </a:rPr>
              <a:t>탐색되어야 하는 상태의 집합</a:t>
            </a:r>
            <a:endParaRPr lang="en-US" altLang="ko-KR" sz="24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400" dirty="0" err="1"/>
              <a:t>bestValue</a:t>
            </a:r>
            <a:r>
              <a:rPr lang="en-US" altLang="ko-KR" sz="2400" dirty="0"/>
              <a:t> = </a:t>
            </a:r>
            <a:r>
              <a:rPr lang="ko-KR" altLang="en-US" sz="2400" dirty="0"/>
              <a:t>∞    </a:t>
            </a:r>
            <a:r>
              <a:rPr lang="en-US" altLang="ko-KR" sz="2000" dirty="0">
                <a:solidFill>
                  <a:srgbClr val="00B050"/>
                </a:solidFill>
              </a:rPr>
              <a:t>// </a:t>
            </a:r>
            <a:r>
              <a:rPr lang="ko-KR" altLang="en-US" sz="2000" dirty="0">
                <a:solidFill>
                  <a:srgbClr val="00B050"/>
                </a:solidFill>
              </a:rPr>
              <a:t>현재 탐색된 해 중 최소값</a:t>
            </a:r>
            <a:endParaRPr lang="en-US" altLang="ko-KR" sz="24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400" dirty="0"/>
              <a:t>while ( </a:t>
            </a:r>
            <a:r>
              <a:rPr lang="en-US" altLang="ko-KR" sz="2400" dirty="0" err="1"/>
              <a:t>activeNodes</a:t>
            </a:r>
            <a:r>
              <a:rPr lang="en-US" altLang="ko-KR" sz="2400" dirty="0"/>
              <a:t> </a:t>
            </a:r>
            <a:r>
              <a:rPr lang="ko-KR" altLang="en-US" sz="2400" dirty="0"/>
              <a:t>≠ </a:t>
            </a:r>
            <a:r>
              <a:rPr lang="en-US" altLang="ko-KR" sz="2400" dirty="0"/>
              <a:t>Ø 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400" dirty="0"/>
              <a:t>    </a:t>
            </a:r>
            <a:r>
              <a:rPr lang="en-US" altLang="ko-KR" sz="2400" dirty="0" err="1"/>
              <a:t>S_min</a:t>
            </a:r>
            <a:r>
              <a:rPr lang="en-US" altLang="ko-KR" sz="2400" dirty="0"/>
              <a:t> = </a:t>
            </a:r>
            <a:r>
              <a:rPr lang="en-US" altLang="ko-KR" sz="2400" dirty="0" err="1"/>
              <a:t>activeNodes</a:t>
            </a:r>
            <a:r>
              <a:rPr lang="ko-KR" altLang="en-US" sz="2400" dirty="0"/>
              <a:t>에서 </a:t>
            </a:r>
            <a:r>
              <a:rPr lang="ko-KR" altLang="en-US" sz="2400" dirty="0" err="1"/>
              <a:t>한정값이</a:t>
            </a:r>
            <a:r>
              <a:rPr lang="ko-KR" altLang="en-US" sz="2400" dirty="0"/>
              <a:t> 가장 작은 상태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400" dirty="0"/>
              <a:t>    </a:t>
            </a:r>
            <a:r>
              <a:rPr lang="en-US" altLang="ko-KR" sz="2400" dirty="0" err="1"/>
              <a:t>S_min</a:t>
            </a:r>
            <a:r>
              <a:rPr lang="ko-KR" altLang="en-US" sz="2400" dirty="0"/>
              <a:t>을 </a:t>
            </a:r>
            <a:r>
              <a:rPr lang="en-US" altLang="ko-KR" sz="2400" dirty="0" err="1"/>
              <a:t>activeNodes</a:t>
            </a:r>
            <a:r>
              <a:rPr lang="ko-KR" altLang="en-US" sz="2400" dirty="0"/>
              <a:t>에서 제거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400" dirty="0"/>
              <a:t>    </a:t>
            </a:r>
            <a:r>
              <a:rPr lang="en-US" altLang="ko-KR" sz="2400" dirty="0" err="1"/>
              <a:t>S_min</a:t>
            </a:r>
            <a:r>
              <a:rPr lang="ko-KR" altLang="en-US" sz="2400" dirty="0"/>
              <a:t>의 자식 </a:t>
            </a:r>
            <a:r>
              <a:rPr lang="en-US" altLang="ko-KR" sz="2400" dirty="0"/>
              <a:t>S’1, …, </a:t>
            </a:r>
            <a:r>
              <a:rPr lang="en-US" altLang="ko-KR" sz="2400" dirty="0" err="1"/>
              <a:t>S’k</a:t>
            </a:r>
            <a:r>
              <a:rPr lang="ko-KR" altLang="en-US" sz="2400" dirty="0"/>
              <a:t>의 </a:t>
            </a:r>
            <a:r>
              <a:rPr lang="ko-KR" altLang="en-US" sz="2400" dirty="0" err="1"/>
              <a:t>한정값</a:t>
            </a:r>
            <a:r>
              <a:rPr lang="ko-KR" altLang="en-US" sz="2400" dirty="0"/>
              <a:t> 계산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// </a:t>
            </a:r>
            <a:r>
              <a:rPr lang="ko-KR" altLang="en-US" sz="2000" dirty="0">
                <a:solidFill>
                  <a:srgbClr val="00B050"/>
                </a:solidFill>
              </a:rPr>
              <a:t>다음 페이지에서 계속</a:t>
            </a:r>
            <a:endParaRPr lang="ko-KR" alt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552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 and Bound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774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    for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 =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 to k</a:t>
            </a:r>
          </a:p>
          <a:p>
            <a:pPr marL="0" indent="0">
              <a:buNone/>
            </a:pPr>
            <a:r>
              <a:rPr lang="en-US" altLang="ko-KR" sz="2400" dirty="0"/>
              <a:t>        if ( Q( </a:t>
            </a:r>
            <a:r>
              <a:rPr lang="en-US" altLang="ko-KR" sz="2400" dirty="0" err="1"/>
              <a:t>S’i</a:t>
            </a:r>
            <a:r>
              <a:rPr lang="en-US" altLang="ko-KR" sz="2400" dirty="0"/>
              <a:t> ) </a:t>
            </a:r>
            <a:r>
              <a:rPr lang="ko-KR" altLang="en-US" sz="2400" dirty="0"/>
              <a:t>≥ </a:t>
            </a:r>
            <a:r>
              <a:rPr lang="en-US" altLang="ko-KR" sz="2400" dirty="0" err="1"/>
              <a:t>bestValue</a:t>
            </a:r>
            <a:r>
              <a:rPr lang="en-US" altLang="ko-KR" sz="2400" dirty="0"/>
              <a:t> )</a:t>
            </a:r>
          </a:p>
          <a:p>
            <a:pPr marL="0" indent="0">
              <a:buNone/>
            </a:pPr>
            <a:r>
              <a:rPr lang="en-US" altLang="ko-KR" sz="2400" dirty="0"/>
              <a:t>            SKIP </a:t>
            </a:r>
            <a:r>
              <a:rPr lang="en-US" altLang="ko-KR" sz="2400" dirty="0" err="1"/>
              <a:t>S’i</a:t>
            </a:r>
            <a:r>
              <a:rPr lang="en-US" altLang="ko-KR" sz="2400" dirty="0"/>
              <a:t>    </a:t>
            </a:r>
            <a:r>
              <a:rPr lang="en-US" altLang="ko-KR" sz="2000" dirty="0">
                <a:solidFill>
                  <a:srgbClr val="00B050"/>
                </a:solidFill>
              </a:rPr>
              <a:t>// </a:t>
            </a:r>
            <a:r>
              <a:rPr lang="ko-KR" altLang="en-US" sz="2000" dirty="0">
                <a:solidFill>
                  <a:srgbClr val="00B050"/>
                </a:solidFill>
              </a:rPr>
              <a:t>가지치기</a:t>
            </a:r>
            <a:endParaRPr lang="en-US" altLang="ko-KR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sz="2400" dirty="0"/>
              <a:t>        else if ( Q( </a:t>
            </a:r>
            <a:r>
              <a:rPr lang="en-US" altLang="ko-KR" sz="2400" dirty="0" err="1"/>
              <a:t>S’i</a:t>
            </a:r>
            <a:r>
              <a:rPr lang="en-US" altLang="ko-KR" sz="2400" dirty="0"/>
              <a:t> ) &lt; </a:t>
            </a:r>
            <a:r>
              <a:rPr lang="en-US" altLang="ko-KR" sz="2400" dirty="0" err="1"/>
              <a:t>bestValue</a:t>
            </a:r>
            <a:r>
              <a:rPr lang="en-US" altLang="ko-KR" sz="2400" dirty="0"/>
              <a:t> &amp;&amp; </a:t>
            </a:r>
            <a:r>
              <a:rPr lang="en-US" altLang="ko-KR" sz="2400" dirty="0" err="1"/>
              <a:t>S’i</a:t>
            </a:r>
            <a:r>
              <a:rPr lang="ko-KR" altLang="en-US" sz="2400" dirty="0"/>
              <a:t>가 완전한 해 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            </a:t>
            </a:r>
            <a:r>
              <a:rPr lang="en-US" altLang="ko-KR" sz="2400" dirty="0" err="1"/>
              <a:t>bestValue</a:t>
            </a:r>
            <a:r>
              <a:rPr lang="en-US" altLang="ko-KR" sz="2400" dirty="0"/>
              <a:t> = Q( </a:t>
            </a:r>
            <a:r>
              <a:rPr lang="en-US" altLang="ko-KR" sz="2400" dirty="0" err="1"/>
              <a:t>S’i</a:t>
            </a:r>
            <a:r>
              <a:rPr lang="en-US" altLang="ko-KR" sz="2400" dirty="0"/>
              <a:t> )</a:t>
            </a:r>
          </a:p>
          <a:p>
            <a:pPr marL="0" indent="0">
              <a:buNone/>
            </a:pPr>
            <a:r>
              <a:rPr lang="en-US" altLang="ko-KR" sz="2400" dirty="0"/>
              <a:t>            </a:t>
            </a:r>
            <a:r>
              <a:rPr lang="en-US" altLang="ko-KR" sz="2400" dirty="0" err="1"/>
              <a:t>bestSolution</a:t>
            </a:r>
            <a:r>
              <a:rPr lang="en-US" altLang="ko-KR" sz="2400" dirty="0"/>
              <a:t> = </a:t>
            </a:r>
            <a:r>
              <a:rPr lang="en-US" altLang="ko-KR" sz="2400" dirty="0" err="1"/>
              <a:t>S’i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    else</a:t>
            </a:r>
          </a:p>
          <a:p>
            <a:pPr marL="0" indent="0">
              <a:buNone/>
            </a:pPr>
            <a:r>
              <a:rPr lang="en-US" altLang="ko-KR" sz="2400" dirty="0"/>
              <a:t>            </a:t>
            </a:r>
            <a:r>
              <a:rPr lang="en-US" altLang="ko-KR" sz="2400" dirty="0" err="1"/>
              <a:t>activeNodes</a:t>
            </a:r>
            <a:r>
              <a:rPr lang="ko-KR" altLang="en-US" sz="2400" dirty="0"/>
              <a:t>에 </a:t>
            </a:r>
            <a:r>
              <a:rPr lang="en-US" altLang="ko-KR" sz="2400" dirty="0" err="1"/>
              <a:t>S’i</a:t>
            </a:r>
            <a:r>
              <a:rPr lang="en-US" altLang="ko-KR" sz="2400" dirty="0"/>
              <a:t> </a:t>
            </a:r>
            <a:r>
              <a:rPr lang="ko-KR" altLang="en-US" sz="2400" dirty="0"/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2581328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866826"/>
            <a:ext cx="33242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 and Bound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TSP cycle</a:t>
            </a:r>
            <a:r>
              <a:rPr lang="ko-KR" altLang="en-US" sz="2400" dirty="0"/>
              <a:t>의 모든 </a:t>
            </a:r>
            <a:r>
              <a:rPr lang="en-US" altLang="ko-KR" sz="2400" dirty="0"/>
              <a:t>node</a:t>
            </a:r>
            <a:r>
              <a:rPr lang="ko-KR" altLang="en-US" sz="2400" dirty="0"/>
              <a:t>에는 하나의 진입 간선과 하나의  진출 간선이 존재한다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TSP</a:t>
            </a:r>
            <a:r>
              <a:rPr lang="ko-KR" altLang="en-US" sz="2400" dirty="0"/>
              <a:t>에서 점 </a:t>
            </a:r>
            <a:r>
              <a:rPr lang="en-US" altLang="ko-KR" sz="2400" dirty="0"/>
              <a:t>v</a:t>
            </a:r>
            <a:r>
              <a:rPr lang="ko-KR" altLang="en-US" sz="2400" dirty="0"/>
              <a:t>에서의 </a:t>
            </a:r>
            <a:r>
              <a:rPr lang="ko-KR" altLang="en-US" sz="2400" dirty="0" err="1"/>
              <a:t>한정값</a:t>
            </a:r>
            <a:r>
              <a:rPr lang="en-US" altLang="ko-KR" sz="2400" dirty="0"/>
              <a:t>: </a:t>
            </a:r>
            <a:r>
              <a:rPr lang="ko-KR" altLang="en-US" sz="2400" dirty="0"/>
              <a:t>시작점부터 점 </a:t>
            </a:r>
            <a:r>
              <a:rPr lang="en-US" altLang="ko-KR" sz="2400" dirty="0"/>
              <a:t>v</a:t>
            </a:r>
            <a:r>
              <a:rPr lang="ko-KR" altLang="en-US" sz="2400" dirty="0"/>
              <a:t>까지의 경로 길이 </a:t>
            </a:r>
            <a:r>
              <a:rPr lang="en-US" altLang="ko-KR" sz="2400" dirty="0"/>
              <a:t>+ </a:t>
            </a:r>
            <a:r>
              <a:rPr lang="ko-KR" altLang="en-US" sz="2400" dirty="0"/>
              <a:t>점 </a:t>
            </a:r>
            <a:r>
              <a:rPr lang="en-US" altLang="ko-KR" sz="2400" dirty="0"/>
              <a:t>v</a:t>
            </a:r>
            <a:r>
              <a:rPr lang="ko-KR" altLang="en-US" sz="2400" dirty="0"/>
              <a:t>를 떠나서 남은 다른 점들을 한 번씩만 방문하고 시작점으로 돌아오는 예측 길이</a:t>
            </a:r>
            <a:endParaRPr lang="en-US" altLang="ko-KR" sz="2400" dirty="0"/>
          </a:p>
          <a:p>
            <a:r>
              <a:rPr lang="ko-KR" altLang="en-US" sz="2400" dirty="0"/>
              <a:t>방문해야 할 각 점 </a:t>
            </a:r>
            <a:r>
              <a:rPr lang="en-US" altLang="ko-KR" sz="2400" dirty="0"/>
              <a:t>x</a:t>
            </a:r>
            <a:r>
              <a:rPr lang="ko-KR" altLang="en-US" sz="2400" dirty="0"/>
              <a:t>에 연결된 선분 중 가장 짧은 두 선분의 가중치의 평균의 합을 예측 길이를 계산하는데 사용</a:t>
            </a:r>
          </a:p>
        </p:txBody>
      </p:sp>
    </p:spTree>
    <p:extLst>
      <p:ext uri="{BB962C8B-B14F-4D97-AF65-F5344CB8AC3E}">
        <p14:creationId xmlns:p14="http://schemas.microsoft.com/office/powerpoint/2010/main" val="4216058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990850"/>
            <a:ext cx="432435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 and Bound for TSP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시작 정점을 </a:t>
            </a:r>
            <a:r>
              <a:rPr lang="en-US" altLang="ko-KR" sz="2400" dirty="0"/>
              <a:t>A</a:t>
            </a:r>
            <a:r>
              <a:rPr lang="ko-KR" altLang="en-US" sz="2400" dirty="0"/>
              <a:t>로 두며</a:t>
            </a:r>
            <a:r>
              <a:rPr lang="en-US" altLang="ko-KR" sz="2400" dirty="0"/>
              <a:t>, S = [ A ]</a:t>
            </a:r>
          </a:p>
          <a:p>
            <a:r>
              <a:rPr lang="en-US" altLang="ko-KR" sz="2400" dirty="0" err="1"/>
              <a:t>BranchAndBound</a:t>
            </a:r>
            <a:r>
              <a:rPr lang="en-US" altLang="ko-KR" sz="2400" dirty="0"/>
              <a:t>( [ A ] )</a:t>
            </a:r>
            <a:r>
              <a:rPr lang="ko-KR" altLang="en-US" sz="2400" dirty="0"/>
              <a:t>를 호출한다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초기 </a:t>
            </a:r>
            <a:r>
              <a:rPr lang="ko-KR" altLang="en-US" sz="2400" dirty="0" err="1"/>
              <a:t>한정값</a:t>
            </a:r>
            <a:r>
              <a:rPr lang="en-US" altLang="ko-KR" sz="2400" dirty="0"/>
              <a:t>: </a:t>
            </a:r>
            <a:r>
              <a:rPr lang="ko-KR" altLang="en-US" sz="2400" dirty="0"/>
              <a:t>각 정점에서의 </a:t>
            </a:r>
            <a:r>
              <a:rPr lang="en-US" altLang="ko-KR" sz="2400" dirty="0"/>
              <a:t>quality</a:t>
            </a:r>
            <a:r>
              <a:rPr lang="ko-KR" altLang="en-US" sz="2400" dirty="0"/>
              <a:t>의 합</a:t>
            </a:r>
            <a:endParaRPr lang="en-US" altLang="ko-KR" sz="2400" dirty="0"/>
          </a:p>
          <a:p>
            <a:r>
              <a:rPr lang="en-US" altLang="ko-KR" sz="2400" dirty="0"/>
              <a:t>[ (2+3) + (2+3) + (1+3)                                      + (3+5) + (1+4) ] * ½                                           = 27/2 = 14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51470"/>
            <a:ext cx="2454110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5296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219822"/>
            <a:ext cx="4925589" cy="1918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51470"/>
            <a:ext cx="2454110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 and Bound for TSP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초기값</a:t>
            </a:r>
            <a:r>
              <a:rPr lang="en-US" altLang="ko-KR" sz="2400" dirty="0"/>
              <a:t>: </a:t>
            </a:r>
            <a:r>
              <a:rPr lang="en-US" altLang="ko-KR" sz="2400" dirty="0" err="1"/>
              <a:t>activeNodes</a:t>
            </a:r>
            <a:r>
              <a:rPr lang="en-US" altLang="ko-KR" sz="2400" dirty="0"/>
              <a:t> = { S }, </a:t>
            </a:r>
            <a:r>
              <a:rPr lang="en-US" altLang="ko-KR" sz="2400" dirty="0" err="1"/>
              <a:t>bestValue</a:t>
            </a:r>
            <a:r>
              <a:rPr lang="en-US" altLang="ko-KR" sz="2400" dirty="0"/>
              <a:t> = </a:t>
            </a:r>
            <a:r>
              <a:rPr lang="ko-KR" altLang="en-US" sz="2400" dirty="0"/>
              <a:t>∞</a:t>
            </a:r>
            <a:endParaRPr lang="en-US" altLang="ko-KR" sz="2400" dirty="0"/>
          </a:p>
          <a:p>
            <a:r>
              <a:rPr lang="en-US" altLang="ko-KR" sz="2400" dirty="0" err="1"/>
              <a:t>activeNodes</a:t>
            </a:r>
            <a:r>
              <a:rPr lang="ko-KR" altLang="en-US" sz="2400" dirty="0"/>
              <a:t>에서 </a:t>
            </a:r>
            <a:r>
              <a:rPr lang="ko-KR" altLang="en-US" sz="2400" dirty="0" err="1"/>
              <a:t>한정값이</a:t>
            </a:r>
            <a:r>
              <a:rPr lang="ko-KR" altLang="en-US" sz="2400" dirty="0"/>
              <a:t> 가장 작은 상태를 꺼내 </a:t>
            </a:r>
            <a:r>
              <a:rPr lang="en-US" altLang="ko-KR" sz="2400" dirty="0" err="1"/>
              <a:t>S_min</a:t>
            </a:r>
            <a:r>
              <a:rPr lang="ko-KR" altLang="en-US" sz="2400" dirty="0"/>
              <a:t>으로 설정하면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S_min</a:t>
            </a:r>
            <a:r>
              <a:rPr lang="en-US" altLang="ko-KR" sz="2400" dirty="0"/>
              <a:t> = [ A ], </a:t>
            </a:r>
            <a:r>
              <a:rPr lang="en-US" altLang="ko-KR" sz="2400" dirty="0" err="1"/>
              <a:t>activeNodes</a:t>
            </a:r>
            <a:r>
              <a:rPr lang="en-US" altLang="ko-KR" sz="2400" dirty="0"/>
              <a:t> = { }</a:t>
            </a:r>
          </a:p>
          <a:p>
            <a:r>
              <a:rPr lang="en-US" altLang="ko-KR" sz="2400" dirty="0" err="1"/>
              <a:t>S_min</a:t>
            </a:r>
            <a:r>
              <a:rPr lang="ko-KR" altLang="en-US" sz="2400" dirty="0"/>
              <a:t>의 자식의 </a:t>
            </a:r>
            <a:r>
              <a:rPr lang="ko-KR" altLang="en-US" sz="2400" dirty="0" err="1"/>
              <a:t>한정값</a:t>
            </a:r>
            <a:r>
              <a:rPr lang="ko-KR" altLang="en-US" sz="2400" dirty="0"/>
              <a:t> 계산</a:t>
            </a:r>
            <a:r>
              <a:rPr lang="en-US" altLang="ko-KR" sz="2400" dirty="0"/>
              <a:t>, </a:t>
            </a:r>
            <a:r>
              <a:rPr lang="ko-KR" altLang="en-US" sz="2400" dirty="0"/>
              <a:t>즉 </a:t>
            </a:r>
            <a:r>
              <a:rPr lang="en-US" altLang="ko-KR" sz="2400" dirty="0"/>
              <a:t>{ [ A, B ], [ A, C ], [ A, D ], [ A, E ] }</a:t>
            </a:r>
            <a:r>
              <a:rPr lang="ko-KR" altLang="en-US" sz="2400" dirty="0"/>
              <a:t>의 </a:t>
            </a:r>
            <a:r>
              <a:rPr lang="ko-KR" altLang="en-US" sz="2400" dirty="0" err="1"/>
              <a:t>한정값을</a:t>
            </a:r>
            <a:r>
              <a:rPr lang="ko-KR" altLang="en-US" sz="2400" dirty="0"/>
              <a:t> 각각 계산</a:t>
            </a:r>
          </a:p>
        </p:txBody>
      </p:sp>
    </p:spTree>
    <p:extLst>
      <p:ext uri="{BB962C8B-B14F-4D97-AF65-F5344CB8AC3E}">
        <p14:creationId xmlns:p14="http://schemas.microsoft.com/office/powerpoint/2010/main" val="1227207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51470"/>
            <a:ext cx="2454110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 and Bound for TSP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369219"/>
            <a:ext cx="8208912" cy="326350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[ A, B ]</a:t>
            </a:r>
            <a:r>
              <a:rPr lang="ko-KR" altLang="en-US" sz="2400" dirty="0"/>
              <a:t>의 </a:t>
            </a:r>
            <a:r>
              <a:rPr lang="ko-KR" altLang="en-US" sz="2400" dirty="0" err="1"/>
              <a:t>한정값</a:t>
            </a:r>
            <a:r>
              <a:rPr lang="en-US" altLang="ko-KR" sz="2400" dirty="0"/>
              <a:t>: A</a:t>
            </a:r>
            <a:r>
              <a:rPr lang="ko-KR" altLang="en-US" sz="2400" dirty="0"/>
              <a:t>→</a:t>
            </a:r>
            <a:r>
              <a:rPr lang="en-US" altLang="ko-KR" sz="2400" dirty="0"/>
              <a:t>B </a:t>
            </a:r>
            <a:r>
              <a:rPr lang="ko-KR" altLang="en-US" sz="2400" dirty="0"/>
              <a:t>고정</a:t>
            </a:r>
            <a:r>
              <a:rPr lang="en-US" altLang="ko-KR" sz="2400" dirty="0"/>
              <a:t>. </a:t>
            </a:r>
            <a:r>
              <a:rPr lang="ko-KR" altLang="en-US" sz="2400" dirty="0"/>
              <a:t>변함 없이 </a:t>
            </a:r>
            <a:r>
              <a:rPr lang="en-US" altLang="ko-KR" sz="2400" dirty="0"/>
              <a:t>14</a:t>
            </a:r>
          </a:p>
          <a:p>
            <a:r>
              <a:rPr lang="en-US" altLang="ko-KR" sz="2400" dirty="0"/>
              <a:t>[ A, C ]</a:t>
            </a:r>
            <a:r>
              <a:rPr lang="ko-KR" altLang="en-US" sz="2400" dirty="0"/>
              <a:t>의 </a:t>
            </a:r>
            <a:r>
              <a:rPr lang="ko-KR" altLang="en-US" sz="2400" dirty="0" err="1"/>
              <a:t>한정값</a:t>
            </a:r>
            <a:r>
              <a:rPr lang="en-US" altLang="ko-KR" sz="2400" dirty="0"/>
              <a:t>: A</a:t>
            </a:r>
            <a:r>
              <a:rPr lang="ko-KR" altLang="en-US" sz="2400" dirty="0"/>
              <a:t>→</a:t>
            </a:r>
            <a:r>
              <a:rPr lang="en-US" altLang="ko-KR" sz="2400" dirty="0"/>
              <a:t>C </a:t>
            </a:r>
            <a:r>
              <a:rPr lang="ko-KR" altLang="en-US" sz="2400" dirty="0"/>
              <a:t>고정</a:t>
            </a:r>
            <a:r>
              <a:rPr lang="en-US" altLang="ko-KR" sz="2400" dirty="0"/>
              <a:t>. Q(A)</a:t>
            </a:r>
            <a:r>
              <a:rPr lang="ko-KR" altLang="en-US" sz="2400" dirty="0"/>
              <a:t>를 </a:t>
            </a:r>
            <a:r>
              <a:rPr lang="en-US" altLang="ko-KR" sz="2400" dirty="0"/>
              <a:t>(2+3)/2</a:t>
            </a:r>
            <a:r>
              <a:rPr lang="ko-KR" altLang="en-US" sz="2400" dirty="0"/>
              <a:t>에서       </a:t>
            </a:r>
            <a:r>
              <a:rPr lang="en-US" altLang="ko-KR" sz="2400" dirty="0"/>
              <a:t>(2+7)/2</a:t>
            </a:r>
            <a:r>
              <a:rPr lang="ko-KR" altLang="en-US" sz="2400" dirty="0"/>
              <a:t>로</a:t>
            </a:r>
            <a:r>
              <a:rPr lang="en-US" altLang="ko-KR" sz="2400" dirty="0"/>
              <a:t>, Q(C)</a:t>
            </a:r>
            <a:r>
              <a:rPr lang="ko-KR" altLang="en-US" sz="2400" dirty="0"/>
              <a:t>를 </a:t>
            </a:r>
            <a:r>
              <a:rPr lang="en-US" altLang="ko-KR" sz="2400" dirty="0"/>
              <a:t>(1+3)/2</a:t>
            </a:r>
            <a:r>
              <a:rPr lang="ko-KR" altLang="en-US" sz="2400" dirty="0"/>
              <a:t>에서 </a:t>
            </a:r>
            <a:r>
              <a:rPr lang="en-US" altLang="ko-KR" sz="2400" dirty="0"/>
              <a:t>(1+7)/2</a:t>
            </a:r>
            <a:r>
              <a:rPr lang="ko-KR" altLang="en-US" sz="2400" dirty="0"/>
              <a:t>로</a:t>
            </a:r>
            <a:r>
              <a:rPr lang="en-US" altLang="ko-KR" sz="2400" dirty="0"/>
              <a:t> </a:t>
            </a:r>
            <a:r>
              <a:rPr lang="ko-KR" altLang="en-US" sz="2400" dirty="0"/>
              <a:t>갱신</a:t>
            </a:r>
            <a:r>
              <a:rPr lang="en-US" altLang="ko-KR" sz="2400" dirty="0"/>
              <a:t>. </a:t>
            </a:r>
            <a:r>
              <a:rPr lang="ko-KR" altLang="en-US" sz="2400" dirty="0"/>
              <a:t>즉</a:t>
            </a:r>
            <a:r>
              <a:rPr lang="en-US" altLang="ko-KR" sz="2400" dirty="0"/>
              <a:t>, Q(A) + Q(C)</a:t>
            </a:r>
            <a:r>
              <a:rPr lang="ko-KR" altLang="en-US" sz="2400" dirty="0"/>
              <a:t>가 </a:t>
            </a:r>
            <a:r>
              <a:rPr lang="en-US" altLang="ko-KR" sz="2400" dirty="0"/>
              <a:t>4 </a:t>
            </a:r>
            <a:r>
              <a:rPr lang="ko-KR" altLang="en-US" sz="2400" dirty="0"/>
              <a:t>증가하였으니 </a:t>
            </a:r>
            <a:r>
              <a:rPr lang="ko-KR" altLang="en-US" sz="2400" dirty="0" err="1"/>
              <a:t>한정값도</a:t>
            </a:r>
            <a:r>
              <a:rPr lang="ko-KR" altLang="en-US" sz="2400" dirty="0"/>
              <a:t> </a:t>
            </a:r>
            <a:r>
              <a:rPr lang="en-US" altLang="ko-KR" sz="2400" dirty="0"/>
              <a:t>4 </a:t>
            </a:r>
            <a:r>
              <a:rPr lang="ko-KR" altLang="en-US" sz="2400" dirty="0"/>
              <a:t>증가하여 </a:t>
            </a:r>
            <a:r>
              <a:rPr lang="en-US" altLang="ko-KR" sz="2400" dirty="0"/>
              <a:t>18</a:t>
            </a:r>
          </a:p>
          <a:p>
            <a:r>
              <a:rPr lang="en-US" altLang="ko-KR" sz="2400" dirty="0"/>
              <a:t>[ A, D ]</a:t>
            </a:r>
            <a:r>
              <a:rPr lang="ko-KR" altLang="en-US" sz="2400" dirty="0"/>
              <a:t>의 </a:t>
            </a:r>
            <a:r>
              <a:rPr lang="ko-KR" altLang="en-US" sz="2400" dirty="0" err="1"/>
              <a:t>한정값</a:t>
            </a:r>
            <a:r>
              <a:rPr lang="en-US" altLang="ko-KR" sz="2400" dirty="0"/>
              <a:t>: A</a:t>
            </a:r>
            <a:r>
              <a:rPr lang="ko-KR" altLang="en-US" sz="2400" dirty="0"/>
              <a:t>→</a:t>
            </a:r>
            <a:r>
              <a:rPr lang="en-US" altLang="ko-KR" sz="2400" dirty="0"/>
              <a:t>D </a:t>
            </a:r>
            <a:r>
              <a:rPr lang="ko-KR" altLang="en-US" sz="2400" dirty="0"/>
              <a:t>고정</a:t>
            </a:r>
            <a:r>
              <a:rPr lang="en-US" altLang="ko-KR" sz="2400" dirty="0"/>
              <a:t>. </a:t>
            </a:r>
            <a:r>
              <a:rPr lang="ko-KR" altLang="en-US" sz="2400" dirty="0"/>
              <a:t>변함 없이 </a:t>
            </a:r>
            <a:r>
              <a:rPr lang="en-US" altLang="ko-KR" sz="2400" dirty="0"/>
              <a:t>14</a:t>
            </a:r>
          </a:p>
          <a:p>
            <a:r>
              <a:rPr lang="en-US" altLang="ko-KR" sz="2400" dirty="0"/>
              <a:t>[ A, E ]</a:t>
            </a:r>
            <a:r>
              <a:rPr lang="ko-KR" altLang="en-US" sz="2400" dirty="0"/>
              <a:t>의 </a:t>
            </a:r>
            <a:r>
              <a:rPr lang="ko-KR" altLang="en-US" sz="2400" dirty="0" err="1"/>
              <a:t>한정값</a:t>
            </a:r>
            <a:r>
              <a:rPr lang="en-US" altLang="ko-KR" sz="2400" dirty="0"/>
              <a:t>: A</a:t>
            </a:r>
            <a:r>
              <a:rPr lang="ko-KR" altLang="en-US" sz="2400" dirty="0"/>
              <a:t>→</a:t>
            </a:r>
            <a:r>
              <a:rPr lang="en-US" altLang="ko-KR" sz="2400" dirty="0"/>
              <a:t>E </a:t>
            </a:r>
            <a:r>
              <a:rPr lang="ko-KR" altLang="en-US" sz="2400" dirty="0"/>
              <a:t>고정</a:t>
            </a:r>
            <a:r>
              <a:rPr lang="en-US" altLang="ko-KR" sz="2400" dirty="0"/>
              <a:t>. Q(A)</a:t>
            </a:r>
            <a:r>
              <a:rPr lang="ko-KR" altLang="en-US" sz="2400" dirty="0"/>
              <a:t>를 </a:t>
            </a:r>
            <a:r>
              <a:rPr lang="en-US" altLang="ko-KR" sz="2400" dirty="0"/>
              <a:t>(2+3)/2</a:t>
            </a:r>
            <a:r>
              <a:rPr lang="ko-KR" altLang="en-US" sz="2400" dirty="0"/>
              <a:t>에서 </a:t>
            </a:r>
            <a:r>
              <a:rPr lang="en-US" altLang="ko-KR" sz="2400" dirty="0"/>
              <a:t>(2+10)/2</a:t>
            </a:r>
            <a:r>
              <a:rPr lang="ko-KR" altLang="en-US" sz="2400" dirty="0"/>
              <a:t>로</a:t>
            </a:r>
            <a:r>
              <a:rPr lang="en-US" altLang="ko-KR" sz="2400" dirty="0"/>
              <a:t>, Q(E)</a:t>
            </a:r>
            <a:r>
              <a:rPr lang="ko-KR" altLang="en-US" sz="2400" dirty="0"/>
              <a:t>를 </a:t>
            </a:r>
            <a:r>
              <a:rPr lang="en-US" altLang="ko-KR" sz="2400" dirty="0"/>
              <a:t>(1+4)/2</a:t>
            </a:r>
            <a:r>
              <a:rPr lang="ko-KR" altLang="en-US" sz="2400" dirty="0"/>
              <a:t>에서</a:t>
            </a:r>
            <a:r>
              <a:rPr lang="en-US" altLang="ko-KR" sz="2400" dirty="0"/>
              <a:t> (1+10)/2</a:t>
            </a:r>
            <a:r>
              <a:rPr lang="ko-KR" altLang="en-US" sz="2400" dirty="0"/>
              <a:t>로 갱신</a:t>
            </a:r>
            <a:r>
              <a:rPr lang="en-US" altLang="ko-KR" sz="2400" dirty="0"/>
              <a:t>. </a:t>
            </a:r>
            <a:r>
              <a:rPr lang="ko-KR" altLang="en-US" sz="2400" dirty="0"/>
              <a:t>즉</a:t>
            </a:r>
            <a:r>
              <a:rPr lang="en-US" altLang="ko-KR" sz="2400" dirty="0"/>
              <a:t>, Q(A) + Q(E)</a:t>
            </a:r>
            <a:r>
              <a:rPr lang="ko-KR" altLang="en-US" sz="2400" dirty="0"/>
              <a:t>가 </a:t>
            </a:r>
            <a:r>
              <a:rPr lang="en-US" altLang="ko-KR" sz="2400" dirty="0"/>
              <a:t>13/2 </a:t>
            </a:r>
            <a:r>
              <a:rPr lang="ko-KR" altLang="en-US" sz="2400" dirty="0"/>
              <a:t>증가하였으니</a:t>
            </a:r>
            <a:r>
              <a:rPr lang="en-US" altLang="ko-KR" sz="2400" dirty="0"/>
              <a:t> </a:t>
            </a:r>
            <a:r>
              <a:rPr lang="ko-KR" altLang="en-US" sz="2400" dirty="0" err="1"/>
              <a:t>한정값도</a:t>
            </a:r>
            <a:r>
              <a:rPr lang="ko-KR" altLang="en-US" sz="2400" dirty="0"/>
              <a:t> </a:t>
            </a:r>
            <a:r>
              <a:rPr lang="en-US" altLang="ko-KR" sz="2400" dirty="0"/>
              <a:t>6 </a:t>
            </a:r>
            <a:r>
              <a:rPr lang="ko-KR" altLang="en-US" sz="2400" dirty="0"/>
              <a:t>증가하여 </a:t>
            </a:r>
            <a:r>
              <a:rPr lang="en-US" altLang="ko-KR" sz="2400" dirty="0"/>
              <a:t>20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872806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51470"/>
            <a:ext cx="2454110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774281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종료된 상태가 없으므로 </a:t>
            </a:r>
            <a:r>
              <a:rPr lang="en-US" altLang="ko-KR" sz="2400" dirty="0"/>
              <a:t>while</a:t>
            </a:r>
            <a:r>
              <a:rPr lang="ko-KR" altLang="en-US" sz="2400" dirty="0"/>
              <a:t>문 반복</a:t>
            </a:r>
            <a:endParaRPr lang="en-US" altLang="ko-KR" sz="2400" dirty="0"/>
          </a:p>
          <a:p>
            <a:r>
              <a:rPr lang="en-US" altLang="ko-KR" sz="2400" dirty="0" err="1"/>
              <a:t>activeNodes</a:t>
            </a:r>
            <a:r>
              <a:rPr lang="ko-KR" altLang="en-US" sz="2400" dirty="0"/>
              <a:t>에서 </a:t>
            </a:r>
            <a:r>
              <a:rPr lang="ko-KR" altLang="en-US" sz="2400" dirty="0" err="1"/>
              <a:t>한정값이</a:t>
            </a:r>
            <a:r>
              <a:rPr lang="ko-KR" altLang="en-US" sz="2400" dirty="0"/>
              <a:t> 가장 작은 상태를 꺼내 </a:t>
            </a:r>
            <a:r>
              <a:rPr lang="en-US" altLang="ko-KR" sz="2400" dirty="0" err="1"/>
              <a:t>S_min</a:t>
            </a:r>
            <a:r>
              <a:rPr lang="ko-KR" altLang="en-US" sz="2400" dirty="0"/>
              <a:t>으로 설정하면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S_min</a:t>
            </a:r>
            <a:r>
              <a:rPr lang="en-US" altLang="ko-KR" sz="2400" dirty="0"/>
              <a:t> = [ A, B ], </a:t>
            </a:r>
            <a:r>
              <a:rPr lang="en-US" altLang="ko-KR" sz="2400" dirty="0" err="1"/>
              <a:t>activeNodes</a:t>
            </a:r>
            <a:r>
              <a:rPr lang="en-US" altLang="ko-KR" sz="2400" dirty="0"/>
              <a:t> = { [ A, C ], [ A, D ], [ A, E ] }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 // </a:t>
            </a:r>
            <a:r>
              <a:rPr lang="ko-KR" altLang="en-US" sz="2000" dirty="0">
                <a:solidFill>
                  <a:srgbClr val="00B050"/>
                </a:solidFill>
              </a:rPr>
              <a:t>물론 </a:t>
            </a:r>
            <a:r>
              <a:rPr lang="en-US" altLang="ko-KR" sz="2000" dirty="0">
                <a:solidFill>
                  <a:srgbClr val="00B050"/>
                </a:solidFill>
              </a:rPr>
              <a:t>[</a:t>
            </a:r>
            <a:r>
              <a:rPr lang="ko-KR" altLang="en-US" sz="2000" dirty="0">
                <a:solidFill>
                  <a:srgbClr val="00B050"/>
                </a:solidFill>
              </a:rPr>
              <a:t> </a:t>
            </a:r>
            <a:r>
              <a:rPr lang="en-US" altLang="ko-KR" sz="2000" dirty="0">
                <a:solidFill>
                  <a:srgbClr val="00B050"/>
                </a:solidFill>
              </a:rPr>
              <a:t>A, E ]</a:t>
            </a:r>
            <a:r>
              <a:rPr lang="ko-KR" altLang="en-US" sz="2000" dirty="0">
                <a:solidFill>
                  <a:srgbClr val="00B050"/>
                </a:solidFill>
              </a:rPr>
              <a:t>가 선택될 수도 있다</a:t>
            </a:r>
            <a:r>
              <a:rPr lang="en-US" altLang="ko-KR" sz="2000" dirty="0">
                <a:solidFill>
                  <a:srgbClr val="00B050"/>
                </a:solidFill>
              </a:rPr>
              <a:t>. </a:t>
            </a:r>
            <a:r>
              <a:rPr lang="ko-KR" altLang="en-US" sz="2000" dirty="0">
                <a:solidFill>
                  <a:srgbClr val="00B050"/>
                </a:solidFill>
              </a:rPr>
              <a:t>동일하게 최소이므로</a:t>
            </a:r>
            <a:r>
              <a:rPr lang="en-US" altLang="ko-KR" sz="2000" dirty="0">
                <a:solidFill>
                  <a:srgbClr val="00B050"/>
                </a:solidFill>
              </a:rPr>
              <a:t>…</a:t>
            </a:r>
            <a:endParaRPr lang="en-US" altLang="ko-KR" sz="2400" dirty="0">
              <a:solidFill>
                <a:srgbClr val="00B050"/>
              </a:solidFill>
            </a:endParaRPr>
          </a:p>
          <a:p>
            <a:r>
              <a:rPr lang="en-US" altLang="ko-KR" sz="2400" dirty="0"/>
              <a:t>[ A, B ]</a:t>
            </a:r>
            <a:r>
              <a:rPr lang="ko-KR" altLang="en-US" sz="2400" dirty="0"/>
              <a:t>의 자식의 </a:t>
            </a:r>
            <a:r>
              <a:rPr lang="ko-KR" altLang="en-US" sz="2400" dirty="0" err="1"/>
              <a:t>한정값</a:t>
            </a:r>
            <a:r>
              <a:rPr lang="ko-KR" altLang="en-US" sz="2400" dirty="0"/>
              <a:t> 계산</a:t>
            </a:r>
            <a:r>
              <a:rPr lang="en-US" altLang="ko-KR" sz="2400" dirty="0"/>
              <a:t>, </a:t>
            </a:r>
            <a:r>
              <a:rPr lang="ko-KR" altLang="en-US" sz="2400" dirty="0"/>
              <a:t>즉 </a:t>
            </a:r>
            <a:r>
              <a:rPr lang="en-US" altLang="ko-KR" sz="2400" dirty="0"/>
              <a:t>{ [ A, B, C ], [ A, B, D ], [ A, B, E ] } </a:t>
            </a:r>
            <a:r>
              <a:rPr lang="ko-KR" altLang="en-US" sz="2400" dirty="0"/>
              <a:t>의</a:t>
            </a:r>
            <a:r>
              <a:rPr lang="en-US" altLang="ko-KR" sz="2400" dirty="0"/>
              <a:t> </a:t>
            </a:r>
            <a:r>
              <a:rPr lang="ko-KR" altLang="en-US" sz="2400" dirty="0" err="1"/>
              <a:t>한정값을</a:t>
            </a:r>
            <a:r>
              <a:rPr lang="ko-KR" altLang="en-US" sz="2400" dirty="0"/>
              <a:t> 각각 계산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이와 같은 방식으로 반복</a:t>
            </a: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en-US" altLang="ko-KR" dirty="0"/>
              <a:t>Branch and Bound for TSP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93534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7" y="1046476"/>
            <a:ext cx="6336706" cy="3909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51470"/>
            <a:ext cx="2454110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en-US" altLang="ko-KR" dirty="0"/>
              <a:t>Branch and Bound for TSP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61495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 and Bound for TSP</a:t>
            </a:r>
            <a:endParaRPr lang="ko-KR" alt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267" y="1270348"/>
            <a:ext cx="6477466" cy="3461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51470"/>
            <a:ext cx="2454110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93851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 and Bound for TSP</a:t>
            </a:r>
            <a:endParaRPr lang="ko-KR" alt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131590"/>
            <a:ext cx="5616624" cy="4013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51470"/>
            <a:ext cx="2454110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458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 탐색 알고리즘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최적의 해결책 탐색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해 공간 후보를 설정</a:t>
            </a:r>
            <a:endParaRPr lang="en-US" altLang="ko-KR" sz="2400" dirty="0"/>
          </a:p>
          <a:p>
            <a:r>
              <a:rPr lang="ko-KR" altLang="en-US" sz="2400" dirty="0"/>
              <a:t>더 나은 해결책을 탐색</a:t>
            </a:r>
            <a:endParaRPr lang="en-US" altLang="ko-KR" sz="2400" dirty="0"/>
          </a:p>
          <a:p>
            <a:r>
              <a:rPr lang="ko-KR" altLang="en-US" sz="2400" dirty="0"/>
              <a:t>더 이상 더 나은 해결책을 찾을 수 없을 때까지 반복</a:t>
            </a:r>
          </a:p>
        </p:txBody>
      </p:sp>
    </p:spTree>
    <p:extLst>
      <p:ext uri="{BB962C8B-B14F-4D97-AF65-F5344CB8AC3E}">
        <p14:creationId xmlns:p14="http://schemas.microsoft.com/office/powerpoint/2010/main" val="1160946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89076"/>
            <a:ext cx="7285939" cy="3774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 and Bound for TSP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51470"/>
            <a:ext cx="2454110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56362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Best Solution</a:t>
            </a:r>
            <a:r>
              <a:rPr lang="ko-KR" altLang="en-US" sz="2400" dirty="0"/>
              <a:t>은 </a:t>
            </a:r>
            <a:r>
              <a:rPr lang="en-US" altLang="ko-KR" sz="2400" dirty="0"/>
              <a:t>[ A, B, E, C, D, A ]</a:t>
            </a:r>
            <a:r>
              <a:rPr lang="ko-KR" altLang="en-US" sz="2400" dirty="0"/>
              <a:t>이며                   그 거리는 </a:t>
            </a:r>
            <a:r>
              <a:rPr lang="en-US" altLang="ko-KR" sz="2400" dirty="0"/>
              <a:t>16</a:t>
            </a:r>
            <a:r>
              <a:rPr lang="ko-KR" altLang="en-US" sz="2400" dirty="0"/>
              <a:t>이라는 것을 알 수 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en-US" altLang="ko-KR" dirty="0"/>
              <a:t>Branch and Bound for TSP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51470"/>
            <a:ext cx="2454110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224" y="2206653"/>
            <a:ext cx="2777552" cy="2165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7508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 and Bound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TSP</a:t>
            </a:r>
            <a:r>
              <a:rPr lang="ko-KR" altLang="en-US" sz="2400" dirty="0"/>
              <a:t>를 해결하기 위해 돌아본 상태의 수는</a:t>
            </a:r>
            <a:r>
              <a:rPr lang="en-US" altLang="ko-KR" sz="2400" dirty="0"/>
              <a:t>…</a:t>
            </a:r>
          </a:p>
          <a:p>
            <a:pPr marL="0" indent="0">
              <a:buNone/>
            </a:pPr>
            <a:r>
              <a:rPr lang="en-US" altLang="ko-KR" sz="2400" dirty="0"/>
              <a:t>  Backtracking: 51</a:t>
            </a:r>
          </a:p>
          <a:p>
            <a:pPr marL="0" indent="0">
              <a:buNone/>
            </a:pPr>
            <a:r>
              <a:rPr lang="en-US" altLang="ko-KR" sz="2400" dirty="0"/>
              <a:t>  Branch and Bound: 22</a:t>
            </a:r>
          </a:p>
          <a:p>
            <a:endParaRPr lang="en-US" altLang="ko-KR" sz="2400" dirty="0"/>
          </a:p>
          <a:p>
            <a:r>
              <a:rPr lang="ko-KR" altLang="en-US" sz="2400" dirty="0"/>
              <a:t>좋은 기준을 발견하면 탐색이 빨라진다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844983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Simulated Annealing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완전한 해 후보를 찾는 방식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 // </a:t>
            </a:r>
            <a:r>
              <a:rPr lang="ko-KR" altLang="en-US" sz="2000" dirty="0">
                <a:solidFill>
                  <a:srgbClr val="00B050"/>
                </a:solidFill>
              </a:rPr>
              <a:t>앞의 두 가지는 </a:t>
            </a:r>
            <a:r>
              <a:rPr lang="en-US" altLang="ko-KR" sz="2000" dirty="0">
                <a:solidFill>
                  <a:srgbClr val="00B050"/>
                </a:solidFill>
              </a:rPr>
              <a:t>‘</a:t>
            </a:r>
            <a:r>
              <a:rPr lang="ko-KR" altLang="en-US" sz="2000" dirty="0">
                <a:solidFill>
                  <a:srgbClr val="00B050"/>
                </a:solidFill>
              </a:rPr>
              <a:t>해가 될 수 있는 일부</a:t>
            </a:r>
            <a:r>
              <a:rPr lang="en-US" altLang="ko-KR" sz="2000" dirty="0">
                <a:solidFill>
                  <a:srgbClr val="00B050"/>
                </a:solidFill>
              </a:rPr>
              <a:t>’</a:t>
            </a:r>
            <a:r>
              <a:rPr lang="ko-KR" altLang="en-US" sz="2000" dirty="0">
                <a:solidFill>
                  <a:srgbClr val="00B050"/>
                </a:solidFill>
              </a:rPr>
              <a:t>를 탐색</a:t>
            </a:r>
            <a:endParaRPr lang="en-US" altLang="ko-KR" sz="2000" dirty="0">
              <a:solidFill>
                <a:srgbClr val="00B050"/>
              </a:solidFill>
            </a:endParaRPr>
          </a:p>
          <a:p>
            <a:r>
              <a:rPr lang="ko-KR" altLang="en-US" sz="2400" dirty="0"/>
              <a:t>충분히 좋은 해가 아니라면 일부 구성 요소를 변경하여 다른 상태로 이동</a:t>
            </a:r>
            <a:endParaRPr lang="en-US" altLang="ko-KR" sz="2400" dirty="0"/>
          </a:p>
          <a:p>
            <a:r>
              <a:rPr lang="ko-KR" altLang="en-US" sz="2400" dirty="0"/>
              <a:t>약간의 변화는 현재 해의 </a:t>
            </a:r>
            <a:r>
              <a:rPr lang="en-US" altLang="ko-KR" sz="2400" dirty="0"/>
              <a:t>quality</a:t>
            </a:r>
            <a:r>
              <a:rPr lang="ko-KR" altLang="en-US" sz="2400" dirty="0"/>
              <a:t>를 많이 바꾸어놓지 않는다는 가정이 깔려 있다</a:t>
            </a:r>
            <a:r>
              <a:rPr lang="en-US" altLang="ko-KR" sz="2400" dirty="0"/>
              <a:t>.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540950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Simulated Annealing</a:t>
            </a:r>
            <a:endParaRPr lang="ko-KR" alt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1468486"/>
            <a:ext cx="6624738" cy="3065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91680" y="4443958"/>
            <a:ext cx="551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이런 식의 탐색이 아닌                 이런 식의 탐색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378938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Simulated Annealing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77428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dirty="0"/>
              <a:t>annealing: </a:t>
            </a:r>
            <a:r>
              <a:rPr lang="ko-KR" altLang="en-US" sz="2400" dirty="0"/>
              <a:t>결정체의 크기를 크게 하고 결함을 작게 하려고 금속에 열을 가하고 냉각시키는 속도를 조절하는 담금질 기술에서 따온 명칭</a:t>
            </a:r>
            <a:endParaRPr lang="en-US" altLang="ko-KR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sz="2400" dirty="0"/>
              <a:t>담금질</a:t>
            </a:r>
            <a:r>
              <a:rPr lang="en-US" altLang="ko-KR" sz="2400" dirty="0"/>
              <a:t>: </a:t>
            </a:r>
            <a:r>
              <a:rPr lang="ko-KR" altLang="en-US" sz="2400" dirty="0"/>
              <a:t>열을 가하면 원자는 최초의 위치에서 떨어져 나가고 더 높은 에너지 상태로 정처 없이 방황하다가 서서히 냉각시키면 최초의 상태보다 더 낮은 내부 에너지를 가지는 환경을 찾을 수 있는 기회를 더 많이 가지게 된다</a:t>
            </a:r>
            <a:r>
              <a:rPr lang="en-US" altLang="ko-KR" sz="2400" dirty="0"/>
              <a:t>… </a:t>
            </a:r>
            <a:r>
              <a:rPr lang="ko-KR" altLang="en-US" sz="2400" dirty="0"/>
              <a:t>고체를 녹을 때까지 가열하고 난 후 그것을 완전한 격자 상태의 결정체가 될 때까지 식히는 물리적인 과정</a:t>
            </a:r>
          </a:p>
        </p:txBody>
      </p:sp>
    </p:spTree>
    <p:extLst>
      <p:ext uri="{BB962C8B-B14F-4D97-AF65-F5344CB8AC3E}">
        <p14:creationId xmlns:p14="http://schemas.microsoft.com/office/powerpoint/2010/main" val="10566518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Simulated Annealing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774281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관찰된 해의 </a:t>
            </a:r>
            <a:r>
              <a:rPr lang="en-US" altLang="ko-KR" sz="2400" dirty="0"/>
              <a:t>quality</a:t>
            </a:r>
            <a:r>
              <a:rPr lang="ko-KR" altLang="en-US" sz="2400" dirty="0"/>
              <a:t>가 나쁜 경우</a:t>
            </a:r>
            <a:r>
              <a:rPr lang="en-US" altLang="ko-KR" sz="2400" dirty="0"/>
              <a:t>: </a:t>
            </a:r>
            <a:r>
              <a:rPr lang="ko-KR" altLang="en-US" sz="2400" dirty="0"/>
              <a:t>높은 온도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많은 구성 요소를 변경하거나 다른 구성 요소 도입</a:t>
            </a:r>
            <a:endParaRPr lang="en-US" altLang="ko-KR" sz="2400" dirty="0"/>
          </a:p>
          <a:p>
            <a:r>
              <a:rPr lang="ko-KR" altLang="en-US" sz="2400" dirty="0"/>
              <a:t>현재 </a:t>
            </a:r>
            <a:r>
              <a:rPr lang="en-US" altLang="ko-KR" sz="2400" dirty="0"/>
              <a:t>quality</a:t>
            </a:r>
            <a:r>
              <a:rPr lang="ko-KR" altLang="en-US" sz="2400" dirty="0"/>
              <a:t>가 좋은 경우</a:t>
            </a:r>
            <a:r>
              <a:rPr lang="en-US" altLang="ko-KR" sz="2400" dirty="0"/>
              <a:t>: </a:t>
            </a:r>
            <a:r>
              <a:rPr lang="ko-KR" altLang="en-US" sz="2400" dirty="0"/>
              <a:t>낮은 온도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작은 부분만 변경</a:t>
            </a:r>
            <a:endParaRPr lang="en-US" altLang="ko-KR" sz="2400" dirty="0"/>
          </a:p>
          <a:p>
            <a:endParaRPr lang="en-US" altLang="ko-KR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3" y="3003798"/>
            <a:ext cx="463867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19895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Simulated Annealing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온도를 너무 급속히 낮추면 평행 상태를 이루어도 최소 에너지 상태에 도달할 확률이 적다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온도를 너무 천천히 낮추면 최소 에너지에 도달할 확률은 커지지만 많은 반복을 필요로 하므로 시간이 오래 걸린다</a:t>
            </a:r>
            <a:r>
              <a:rPr lang="en-US" altLang="ko-KR" sz="2400" dirty="0"/>
              <a:t>.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846803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Simulated Annealing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369218"/>
            <a:ext cx="8064896" cy="377428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sz="2400" dirty="0"/>
              <a:t>sample s </a:t>
            </a:r>
            <a:r>
              <a:rPr lang="ko-KR" altLang="en-US" sz="2400" dirty="0"/>
              <a:t>생성 및 </a:t>
            </a:r>
            <a:r>
              <a:rPr lang="en-US" altLang="ko-KR" sz="2400" dirty="0"/>
              <a:t>T </a:t>
            </a:r>
            <a:r>
              <a:rPr lang="ko-KR" altLang="en-US" sz="2400" dirty="0"/>
              <a:t>초기화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do</a:t>
            </a:r>
          </a:p>
          <a:p>
            <a:pPr marL="0" indent="0">
              <a:buNone/>
            </a:pPr>
            <a:r>
              <a:rPr lang="en-US" altLang="ko-KR" sz="2400" dirty="0"/>
              <a:t>    for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 =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 to </a:t>
            </a:r>
            <a:r>
              <a:rPr lang="en-US" altLang="ko-KR" sz="2400" dirty="0" err="1"/>
              <a:t>k_t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s </a:t>
            </a:r>
            <a:r>
              <a:rPr lang="ko-KR" altLang="en-US" sz="2400" dirty="0"/>
              <a:t>근처의 </a:t>
            </a:r>
            <a:r>
              <a:rPr lang="en-US" altLang="ko-KR" sz="2400" dirty="0"/>
              <a:t>s’ </a:t>
            </a:r>
            <a:r>
              <a:rPr lang="ko-KR" altLang="en-US" sz="2400" dirty="0"/>
              <a:t>선택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d = f(s’) – f(s)</a:t>
            </a:r>
          </a:p>
          <a:p>
            <a:pPr marL="0" indent="0">
              <a:buNone/>
            </a:pPr>
            <a:r>
              <a:rPr lang="en-US" altLang="ko-KR" sz="2400" dirty="0"/>
              <a:t>    if ( d &lt; 0 )    s </a:t>
            </a:r>
            <a:r>
              <a:rPr lang="ko-KR" altLang="en-US" sz="2400" dirty="0"/>
              <a:t>← </a:t>
            </a:r>
            <a:r>
              <a:rPr lang="en-US" altLang="ko-KR" sz="2400" dirty="0"/>
              <a:t>s’    </a:t>
            </a:r>
            <a:r>
              <a:rPr lang="en-US" altLang="ko-KR" sz="2400" dirty="0">
                <a:solidFill>
                  <a:srgbClr val="00B050"/>
                </a:solidFill>
              </a:rPr>
              <a:t>// f(s’)</a:t>
            </a:r>
            <a:r>
              <a:rPr lang="ko-KR" altLang="en-US" sz="2400" dirty="0">
                <a:solidFill>
                  <a:srgbClr val="00B050"/>
                </a:solidFill>
              </a:rPr>
              <a:t>가 더 좋은 해라면 변경</a:t>
            </a:r>
            <a:endParaRPr lang="en-US" altLang="ko-KR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sz="2400" dirty="0"/>
              <a:t>    else</a:t>
            </a:r>
          </a:p>
          <a:p>
            <a:pPr marL="0" indent="0">
              <a:buNone/>
            </a:pPr>
            <a:r>
              <a:rPr lang="en-US" altLang="ko-KR" sz="2400" dirty="0"/>
              <a:t>        q </a:t>
            </a:r>
            <a:r>
              <a:rPr lang="ko-KR" altLang="en-US" sz="2400" dirty="0"/>
              <a:t>← </a:t>
            </a:r>
            <a:r>
              <a:rPr lang="en-US" altLang="ko-KR" sz="2400" dirty="0"/>
              <a:t>(0, 1)    </a:t>
            </a:r>
            <a:r>
              <a:rPr lang="en-US" altLang="ko-KR" sz="2400" dirty="0">
                <a:solidFill>
                  <a:srgbClr val="00B050"/>
                </a:solidFill>
              </a:rPr>
              <a:t>// random selection</a:t>
            </a:r>
          </a:p>
          <a:p>
            <a:pPr marL="0" indent="0">
              <a:buNone/>
            </a:pPr>
            <a:r>
              <a:rPr lang="en-US" altLang="ko-KR" sz="2400" dirty="0"/>
              <a:t>        if ( q &lt; p )    s </a:t>
            </a:r>
            <a:r>
              <a:rPr lang="ko-KR" altLang="en-US" sz="2400" dirty="0"/>
              <a:t>← </a:t>
            </a:r>
            <a:r>
              <a:rPr lang="en-US" altLang="ko-KR" sz="2400" dirty="0"/>
              <a:t>s’    </a:t>
            </a:r>
            <a:r>
              <a:rPr lang="en-US" altLang="ko-KR" sz="2400" dirty="0">
                <a:solidFill>
                  <a:srgbClr val="00B050"/>
                </a:solidFill>
              </a:rPr>
              <a:t>// </a:t>
            </a:r>
            <a:r>
              <a:rPr lang="ko-KR" altLang="en-US" sz="2400" dirty="0">
                <a:solidFill>
                  <a:srgbClr val="00B050"/>
                </a:solidFill>
              </a:rPr>
              <a:t>그렇지 않아도 </a:t>
            </a:r>
            <a:r>
              <a:rPr lang="ko-KR" altLang="en-US" sz="2400" dirty="0" err="1">
                <a:solidFill>
                  <a:srgbClr val="00B050"/>
                </a:solidFill>
              </a:rPr>
              <a:t>랜덤하게</a:t>
            </a:r>
            <a:r>
              <a:rPr lang="ko-KR" altLang="en-US" sz="2400" dirty="0">
                <a:solidFill>
                  <a:srgbClr val="00B050"/>
                </a:solidFill>
              </a:rPr>
              <a:t> 변경</a:t>
            </a:r>
            <a:endParaRPr lang="en-US" altLang="ko-KR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rgbClr val="00B050"/>
                </a:solidFill>
              </a:rPr>
              <a:t>        // </a:t>
            </a:r>
            <a:r>
              <a:rPr lang="ko-KR" altLang="en-US" sz="2400" dirty="0">
                <a:solidFill>
                  <a:srgbClr val="00B050"/>
                </a:solidFill>
              </a:rPr>
              <a:t>확률은 </a:t>
            </a:r>
            <a:r>
              <a:rPr lang="en-US" altLang="ko-KR" sz="2400" dirty="0">
                <a:solidFill>
                  <a:srgbClr val="00B050"/>
                </a:solidFill>
              </a:rPr>
              <a:t>p</a:t>
            </a:r>
            <a:r>
              <a:rPr lang="ko-KR" altLang="en-US" sz="2400" dirty="0">
                <a:solidFill>
                  <a:srgbClr val="00B050"/>
                </a:solidFill>
              </a:rPr>
              <a:t>에 수렴</a:t>
            </a:r>
            <a:r>
              <a:rPr lang="en-US" altLang="ko-KR" sz="2400" dirty="0">
                <a:solidFill>
                  <a:srgbClr val="00B050"/>
                </a:solidFill>
              </a:rPr>
              <a:t>. p</a:t>
            </a:r>
            <a:r>
              <a:rPr lang="ko-KR" altLang="en-US" sz="2400" dirty="0">
                <a:solidFill>
                  <a:srgbClr val="00B050"/>
                </a:solidFill>
              </a:rPr>
              <a:t>는 </a:t>
            </a:r>
            <a:r>
              <a:rPr lang="en-US" altLang="ko-KR" sz="2400" dirty="0">
                <a:solidFill>
                  <a:srgbClr val="00B050"/>
                </a:solidFill>
              </a:rPr>
              <a:t>T</a:t>
            </a:r>
            <a:r>
              <a:rPr lang="ko-KR" altLang="en-US" sz="2400" dirty="0">
                <a:solidFill>
                  <a:srgbClr val="00B050"/>
                </a:solidFill>
              </a:rPr>
              <a:t>에 따라 결정</a:t>
            </a:r>
            <a:endParaRPr lang="en-US" altLang="ko-KR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sz="2400" dirty="0"/>
              <a:t>    T </a:t>
            </a:r>
            <a:r>
              <a:rPr lang="ko-KR" altLang="en-US" sz="2400" dirty="0"/>
              <a:t>← </a:t>
            </a:r>
            <a:r>
              <a:rPr lang="en-US" altLang="ko-KR" sz="2400" dirty="0"/>
              <a:t>αT    </a:t>
            </a:r>
            <a:r>
              <a:rPr lang="en-US" altLang="ko-KR" sz="2400" dirty="0">
                <a:solidFill>
                  <a:srgbClr val="00B050"/>
                </a:solidFill>
              </a:rPr>
              <a:t>// α</a:t>
            </a:r>
            <a:r>
              <a:rPr lang="ko-KR" altLang="en-US" sz="2400" dirty="0">
                <a:solidFill>
                  <a:srgbClr val="00B050"/>
                </a:solidFill>
              </a:rPr>
              <a:t>는 냉각속도</a:t>
            </a:r>
            <a:r>
              <a:rPr lang="en-US" altLang="ko-KR" sz="2400" dirty="0">
                <a:solidFill>
                  <a:srgbClr val="00B050"/>
                </a:solidFill>
              </a:rPr>
              <a:t>. </a:t>
            </a:r>
            <a:r>
              <a:rPr lang="ko-KR" altLang="en-US" sz="2400" dirty="0">
                <a:solidFill>
                  <a:srgbClr val="00B050"/>
                </a:solidFill>
              </a:rPr>
              <a:t>문제에 따라 설정</a:t>
            </a:r>
            <a:r>
              <a:rPr lang="en-US" altLang="ko-KR" sz="2400" dirty="0">
                <a:solidFill>
                  <a:srgbClr val="00B050"/>
                </a:solidFill>
              </a:rPr>
              <a:t>… 1</a:t>
            </a:r>
            <a:r>
              <a:rPr lang="ko-KR" altLang="en-US" sz="2400" dirty="0">
                <a:solidFill>
                  <a:srgbClr val="00B050"/>
                </a:solidFill>
              </a:rPr>
              <a:t>보다 작은 값</a:t>
            </a:r>
            <a:endParaRPr lang="en-US" altLang="ko-KR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sz="2400" dirty="0"/>
              <a:t>while ( </a:t>
            </a:r>
            <a:r>
              <a:rPr lang="ko-KR" altLang="en-US" sz="2400" dirty="0"/>
              <a:t>반복 조건 </a:t>
            </a:r>
            <a:r>
              <a:rPr lang="en-US" altLang="ko-KR" sz="2400" dirty="0"/>
              <a:t>)    </a:t>
            </a:r>
            <a:r>
              <a:rPr lang="en-US" altLang="ko-KR" sz="2400" dirty="0">
                <a:solidFill>
                  <a:srgbClr val="00B050"/>
                </a:solidFill>
              </a:rPr>
              <a:t>// </a:t>
            </a:r>
            <a:r>
              <a:rPr lang="ko-KR" altLang="en-US" sz="2400" dirty="0">
                <a:solidFill>
                  <a:srgbClr val="00B050"/>
                </a:solidFill>
              </a:rPr>
              <a:t>조건은 문제에 따라 설정</a:t>
            </a:r>
            <a:r>
              <a:rPr lang="en-US" altLang="ko-KR" sz="2400" dirty="0">
                <a:solidFill>
                  <a:srgbClr val="00B050"/>
                </a:solidFill>
              </a:rPr>
              <a:t>… </a:t>
            </a:r>
            <a:r>
              <a:rPr lang="ko-KR" altLang="en-US" sz="2400" dirty="0">
                <a:solidFill>
                  <a:srgbClr val="00B050"/>
                </a:solidFill>
              </a:rPr>
              <a:t>값의 변화가 거의 없을 때까지</a:t>
            </a:r>
            <a:endParaRPr lang="en-US" altLang="ko-KR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sz="2400" dirty="0"/>
              <a:t>return s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094861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Simulated Annealing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8"/>
                <a:ext cx="7886700" cy="3774281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2400" dirty="0"/>
                  <a:t>냉각속도 </a:t>
                </a:r>
                <a:r>
                  <a:rPr lang="en-US" altLang="ko-KR" sz="2400" dirty="0"/>
                  <a:t>α</a:t>
                </a:r>
              </a:p>
              <a:p>
                <a:pPr marL="0" indent="0">
                  <a:buNone/>
                </a:pPr>
                <a:r>
                  <a:rPr lang="en-US" altLang="ko-KR" sz="2400" dirty="0"/>
                  <a:t>  </a:t>
                </a:r>
                <a:r>
                  <a:rPr lang="ko-KR" altLang="en-US" sz="2400" dirty="0"/>
                  <a:t>이웃 해로의 이동을 느리게 한다</a:t>
                </a:r>
                <a:endParaRPr lang="en-US" altLang="ko-KR" sz="2400" dirty="0"/>
              </a:p>
              <a:p>
                <a:pPr marL="0" indent="0">
                  <a:buNone/>
                </a:pPr>
                <a:r>
                  <a:rPr lang="en-US" altLang="ko-KR" sz="2400" dirty="0"/>
                  <a:t>  </a:t>
                </a:r>
                <a:r>
                  <a:rPr lang="ko-KR" altLang="en-US" sz="2400" dirty="0"/>
                  <a:t>탐사 강도에 영향</a:t>
                </a:r>
                <a:endParaRPr lang="en-US" altLang="ko-KR" sz="2400" dirty="0"/>
              </a:p>
              <a:p>
                <a:endParaRPr lang="en-US" altLang="ko-KR" sz="2400" dirty="0"/>
              </a:p>
              <a:p>
                <a:r>
                  <a:rPr lang="ko-KR" altLang="en-US" sz="2400" dirty="0"/>
                  <a:t>임의로 이웃해로 이동할 확률 </a:t>
                </a:r>
                <a:r>
                  <a:rPr lang="en-US" altLang="ko-KR" sz="2400" dirty="0"/>
                  <a:t>p</a:t>
                </a:r>
              </a:p>
              <a:p>
                <a:pPr marL="0" indent="0">
                  <a:buNone/>
                </a:pPr>
                <a:r>
                  <a:rPr lang="en-US" altLang="ko-KR" sz="2400" dirty="0"/>
                  <a:t> 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/>
                      </a:rPr>
                      <m:t>𝑝</m:t>
                    </m:r>
                    <m:r>
                      <a:rPr lang="en-US" altLang="ko-KR" sz="2400" b="0" i="1" smtClean="0">
                        <a:latin typeface="Cambria Math"/>
                      </a:rPr>
                      <m:t>= </m:t>
                    </m:r>
                    <m:f>
                      <m:fPr>
                        <m:type m:val="lin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type m:val="lin"/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400" b="0" i="1" smtClean="0">
                                    <a:latin typeface="Cambria Math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en-US" altLang="ko-KR" sz="2400" b="0" i="1" smtClean="0">
                                    <a:latin typeface="Cambria Math"/>
                                  </a:rPr>
                                  <m:t>𝑇</m:t>
                                </m:r>
                              </m:den>
                            </m:f>
                          </m:sup>
                        </m:sSup>
                      </m:den>
                    </m:f>
                    <m:r>
                      <a:rPr lang="en-US" altLang="ko-KR" sz="2400" b="0" i="1" smtClean="0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ko-KR" sz="2400" b="0" i="1" smtClean="0">
                                <a:latin typeface="Cambria Math"/>
                              </a:rPr>
                              <m:t>𝑑</m:t>
                            </m:r>
                          </m:num>
                          <m:den>
                            <m:r>
                              <a:rPr lang="en-US" altLang="ko-KR" sz="2400" b="0" i="1" smtClean="0">
                                <a:latin typeface="Cambria Math"/>
                              </a:rPr>
                              <m:t>𝑇</m:t>
                            </m:r>
                          </m:den>
                        </m:f>
                      </m:sup>
                    </m:sSup>
                  </m:oMath>
                </a14:m>
                <a:endParaRPr lang="en-US" altLang="ko-KR" sz="2400" dirty="0"/>
              </a:p>
              <a:p>
                <a:pPr marL="0" indent="0">
                  <a:buNone/>
                </a:pPr>
                <a:r>
                  <a:rPr lang="en-US" altLang="ko-KR" sz="2400" dirty="0"/>
                  <a:t>  T</a:t>
                </a:r>
                <a:r>
                  <a:rPr lang="ko-KR" altLang="en-US" sz="2400" dirty="0"/>
                  <a:t>가 높으면 이웃 해로 변경될 확률이 낮아진다</a:t>
                </a:r>
                <a:endParaRPr lang="en-US" altLang="ko-KR" sz="2400" dirty="0"/>
              </a:p>
              <a:p>
                <a:pPr marL="0" indent="0">
                  <a:buNone/>
                </a:pPr>
                <a:r>
                  <a:rPr lang="en-US" altLang="ko-KR" sz="2400" dirty="0"/>
                  <a:t>  T</a:t>
                </a:r>
                <a:r>
                  <a:rPr lang="ko-KR" altLang="en-US" sz="2400" dirty="0"/>
                  <a:t>가 낮으면 이웃</a:t>
                </a:r>
                <a:r>
                  <a:rPr lang="en-US" altLang="ko-KR" sz="2400" dirty="0"/>
                  <a:t> </a:t>
                </a:r>
                <a:r>
                  <a:rPr lang="ko-KR" altLang="en-US" sz="2400" dirty="0"/>
                  <a:t>해로 변경될 확률이 높아진다</a:t>
                </a:r>
                <a:endParaRPr lang="en-US" altLang="ko-KR" sz="2400" dirty="0"/>
              </a:p>
              <a:p>
                <a:endParaRPr lang="en-US" altLang="ko-KR" sz="2400" dirty="0"/>
              </a:p>
              <a:p>
                <a:endParaRPr lang="en-US" altLang="ko-KR" sz="2400" dirty="0"/>
              </a:p>
              <a:p>
                <a:endParaRPr lang="ko-KR" altLang="en-US" sz="24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8"/>
                <a:ext cx="7886700" cy="3774281"/>
              </a:xfrm>
              <a:blipFill rotWithShape="1">
                <a:blip r:embed="rId2"/>
                <a:stretch>
                  <a:fillRect l="-1314" t="-25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866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 탐색 알고리즘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Backtracking (</a:t>
            </a:r>
            <a:r>
              <a:rPr lang="ko-KR" altLang="en-US" sz="2400" dirty="0"/>
              <a:t>백트래킹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/>
              <a:t>Branch-and-Bound (</a:t>
            </a:r>
            <a:r>
              <a:rPr lang="ko-KR" altLang="en-US" sz="2400" dirty="0"/>
              <a:t>분기 한정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/>
              <a:t>Simulated Annealing (</a:t>
            </a:r>
            <a:r>
              <a:rPr lang="ko-KR" altLang="en-US" sz="2400" dirty="0"/>
              <a:t>모의 담금질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/>
              <a:t>Genetic Algorithm (</a:t>
            </a:r>
            <a:r>
              <a:rPr lang="ko-KR" altLang="en-US" sz="2400" dirty="0"/>
              <a:t>유전자 알고리즘</a:t>
            </a:r>
            <a:r>
              <a:rPr lang="en-US" altLang="ko-KR" sz="2400" dirty="0"/>
              <a:t>)</a:t>
            </a:r>
          </a:p>
          <a:p>
            <a:endParaRPr lang="en-US" altLang="ko-KR" sz="2400" dirty="0"/>
          </a:p>
          <a:p>
            <a:r>
              <a:rPr lang="ko-KR" altLang="en-US" sz="2400" dirty="0"/>
              <a:t>각각의 알고리즘의 개념을 알아보고 그것을 통해 여행자 문제를 해결하는 과정을 예시로서 알아보자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161308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Simulated Annealing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pre-defined operators – Insertion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 // </a:t>
            </a:r>
            <a:r>
              <a:rPr lang="ko-KR" altLang="en-US" sz="2000" dirty="0">
                <a:solidFill>
                  <a:srgbClr val="00B050"/>
                </a:solidFill>
              </a:rPr>
              <a:t>나머지를 보존한 채 한 부분</a:t>
            </a:r>
            <a:r>
              <a:rPr lang="en-US" altLang="ko-KR" sz="2000" dirty="0">
                <a:solidFill>
                  <a:srgbClr val="00B050"/>
                </a:solidFill>
              </a:rPr>
              <a:t>(F)</a:t>
            </a:r>
            <a:r>
              <a:rPr lang="ko-KR" altLang="en-US" sz="2000" dirty="0">
                <a:solidFill>
                  <a:srgbClr val="00B050"/>
                </a:solidFill>
              </a:rPr>
              <a:t>만 변화를 준다</a:t>
            </a:r>
            <a:r>
              <a:rPr lang="en-US" altLang="ko-KR" sz="2000" dirty="0">
                <a:solidFill>
                  <a:srgbClr val="00B050"/>
                </a:solidFill>
              </a:rPr>
              <a:t>.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199" y="2139702"/>
            <a:ext cx="5903121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80878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Simulated Annealing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pre-defined operators – Switching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 // </a:t>
            </a:r>
            <a:r>
              <a:rPr lang="ko-KR" altLang="en-US" sz="2000" dirty="0">
                <a:solidFill>
                  <a:srgbClr val="00B050"/>
                </a:solidFill>
              </a:rPr>
              <a:t>두 개를 바꿔줄 때 </a:t>
            </a:r>
            <a:r>
              <a:rPr lang="en-US" altLang="ko-KR" sz="2000" dirty="0">
                <a:solidFill>
                  <a:srgbClr val="00B050"/>
                </a:solidFill>
              </a:rPr>
              <a:t>insert </a:t>
            </a:r>
            <a:r>
              <a:rPr lang="ko-KR" altLang="en-US" sz="2000" dirty="0">
                <a:solidFill>
                  <a:srgbClr val="00B050"/>
                </a:solidFill>
              </a:rPr>
              <a:t>두 번이 아니라 한 번의 </a:t>
            </a:r>
            <a:r>
              <a:rPr lang="en-US" altLang="ko-KR" sz="2000" dirty="0">
                <a:solidFill>
                  <a:srgbClr val="00B050"/>
                </a:solidFill>
              </a:rPr>
              <a:t>switching</a:t>
            </a:r>
            <a:endParaRPr lang="ko-KR" altLang="en-US" sz="2000" dirty="0">
              <a:solidFill>
                <a:srgbClr val="00B05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111778"/>
            <a:ext cx="5760640" cy="3056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46797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Simulated Annealing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pre-defined operators – Inversion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 // </a:t>
            </a:r>
            <a:r>
              <a:rPr lang="ko-KR" altLang="en-US" sz="2000" dirty="0">
                <a:solidFill>
                  <a:srgbClr val="00B050"/>
                </a:solidFill>
              </a:rPr>
              <a:t>같은 구성 요소를 사용하여 반대로 진행되는 것 확인</a:t>
            </a:r>
            <a:endParaRPr lang="ko-KR" altLang="en-US" sz="2400" dirty="0">
              <a:solidFill>
                <a:srgbClr val="00B05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131198"/>
            <a:ext cx="5760640" cy="3012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78029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Simulated Annealing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앞서 언급된 </a:t>
            </a:r>
            <a:r>
              <a:rPr lang="en-US" altLang="ko-KR" sz="2400" dirty="0"/>
              <a:t>operator </a:t>
            </a:r>
            <a:r>
              <a:rPr lang="ko-KR" altLang="en-US" sz="2400" dirty="0"/>
              <a:t>외에도 여러 </a:t>
            </a:r>
            <a:r>
              <a:rPr lang="en-US" altLang="ko-KR" sz="2400" dirty="0"/>
              <a:t>operator</a:t>
            </a:r>
            <a:r>
              <a:rPr lang="ko-KR" altLang="en-US" sz="2400" dirty="0"/>
              <a:t>가 있다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search space</a:t>
            </a:r>
            <a:r>
              <a:rPr lang="ko-KR" altLang="en-US" sz="2400" dirty="0"/>
              <a:t>를 어떻게 결정해야 하는가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quality</a:t>
            </a:r>
            <a:r>
              <a:rPr lang="ko-KR" altLang="en-US" sz="2400" dirty="0"/>
              <a:t>에 따라 얼마나 감소해야 하는가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문제에 따라 다르다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  system parameter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403421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Simulated Annealing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774281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operator </a:t>
            </a:r>
            <a:r>
              <a:rPr lang="ko-KR" altLang="en-US" sz="2400" dirty="0"/>
              <a:t>설정 힘들다</a:t>
            </a:r>
            <a:endParaRPr lang="en-US" altLang="ko-KR" sz="2400" dirty="0"/>
          </a:p>
          <a:p>
            <a:r>
              <a:rPr lang="ko-KR" altLang="en-US" sz="2400" dirty="0"/>
              <a:t>그래서 요즘은 어떤 </a:t>
            </a:r>
            <a:r>
              <a:rPr lang="en-US" altLang="ko-KR" sz="2400" dirty="0"/>
              <a:t>operator</a:t>
            </a:r>
            <a:r>
              <a:rPr lang="ko-KR" altLang="en-US" sz="2400" dirty="0"/>
              <a:t>를 설정할지</a:t>
            </a:r>
            <a:r>
              <a:rPr lang="en-US" altLang="ko-KR" sz="2400" dirty="0"/>
              <a:t>…</a:t>
            </a:r>
            <a:r>
              <a:rPr lang="ko-KR" altLang="en-US" sz="2400" dirty="0"/>
              <a:t>에 대해 확률 모델을 사용하기도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 // </a:t>
            </a:r>
            <a:r>
              <a:rPr lang="ko-KR" altLang="en-US" sz="2000" dirty="0">
                <a:solidFill>
                  <a:srgbClr val="00B050"/>
                </a:solidFill>
              </a:rPr>
              <a:t>이 부분에 관심이 있다면 </a:t>
            </a:r>
            <a:r>
              <a:rPr lang="en-US" altLang="ko-KR" sz="2000" dirty="0">
                <a:solidFill>
                  <a:srgbClr val="00B050"/>
                </a:solidFill>
              </a:rPr>
              <a:t>4</a:t>
            </a:r>
            <a:r>
              <a:rPr lang="ko-KR" altLang="en-US" sz="2000" dirty="0">
                <a:solidFill>
                  <a:srgbClr val="00B050"/>
                </a:solidFill>
              </a:rPr>
              <a:t>학년</a:t>
            </a:r>
            <a:r>
              <a:rPr lang="en-US" altLang="ko-KR" sz="2000" dirty="0">
                <a:solidFill>
                  <a:srgbClr val="00B050"/>
                </a:solidFill>
              </a:rPr>
              <a:t> </a:t>
            </a:r>
            <a:r>
              <a:rPr lang="ko-KR" altLang="en-US" sz="2000" dirty="0">
                <a:solidFill>
                  <a:srgbClr val="00B050"/>
                </a:solidFill>
              </a:rPr>
              <a:t>인공지능 수업을 들으시라고</a:t>
            </a:r>
            <a:r>
              <a:rPr lang="en-US" altLang="ko-KR" sz="2000" dirty="0">
                <a:solidFill>
                  <a:srgbClr val="00B050"/>
                </a:solidFill>
              </a:rPr>
              <a:t>…;;</a:t>
            </a:r>
          </a:p>
          <a:p>
            <a:endParaRPr lang="en-US" altLang="ko-KR" sz="2400" dirty="0"/>
          </a:p>
          <a:p>
            <a:r>
              <a:rPr lang="ko-KR" altLang="en-US" sz="2400" dirty="0"/>
              <a:t>하나의 해를 후보로 하여 찾아가는 방식</a:t>
            </a:r>
            <a:r>
              <a:rPr lang="en-US" altLang="ko-KR" sz="2400" dirty="0"/>
              <a:t>…</a:t>
            </a:r>
          </a:p>
          <a:p>
            <a:r>
              <a:rPr lang="ko-KR" altLang="en-US" sz="2400" dirty="0"/>
              <a:t>그런데 여러 개를 놓고 찾아가는 게 더 빠르게 찾을 수 있지 않을까</a:t>
            </a:r>
            <a:r>
              <a:rPr lang="en-US" altLang="ko-KR" sz="2400" dirty="0"/>
              <a:t>?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 // </a:t>
            </a:r>
            <a:r>
              <a:rPr lang="ko-KR" altLang="en-US" sz="2000" dirty="0">
                <a:solidFill>
                  <a:srgbClr val="00B050"/>
                </a:solidFill>
              </a:rPr>
              <a:t>하나의 해가 망가져도 나머지가 좋은 해 유지할 가능성이 높다</a:t>
            </a:r>
            <a:endParaRPr lang="en-US" altLang="ko-KR" sz="2000" dirty="0">
              <a:solidFill>
                <a:srgbClr val="00B050"/>
              </a:solidFill>
            </a:endParaRP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524486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Genetic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774281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여러 해를 한꺼번에 개선시킨다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Building block</a:t>
            </a:r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최적 해를 위한 해의 일부를 구성할 것 같은 좋은 조합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이들을 추출하여 합쳐주면 최적 해가 나올지도</a:t>
            </a:r>
            <a:r>
              <a:rPr lang="en-US" altLang="ko-KR" sz="2400" dirty="0"/>
              <a:t>?</a:t>
            </a:r>
          </a:p>
          <a:p>
            <a:endParaRPr lang="en-US" altLang="ko-KR" sz="2400" dirty="0"/>
          </a:p>
          <a:p>
            <a:r>
              <a:rPr lang="ko-KR" altLang="en-US" sz="2400" dirty="0"/>
              <a:t>범용적이고 성능도 좋은 방식</a:t>
            </a:r>
            <a:r>
              <a:rPr lang="en-US" altLang="ko-KR" sz="2400" dirty="0"/>
              <a:t>…</a:t>
            </a:r>
            <a:r>
              <a:rPr lang="ko-KR" altLang="en-US" sz="2400" dirty="0"/>
              <a:t>인데</a:t>
            </a:r>
            <a:endParaRPr lang="en-US" altLang="ko-KR" sz="2400" dirty="0"/>
          </a:p>
          <a:p>
            <a:r>
              <a:rPr lang="ko-KR" altLang="en-US" sz="2400" dirty="0"/>
              <a:t>발표되어 있는 </a:t>
            </a:r>
            <a:r>
              <a:rPr lang="en-US" altLang="ko-KR" sz="2400" dirty="0"/>
              <a:t>GA variation</a:t>
            </a:r>
            <a:r>
              <a:rPr lang="ko-KR" altLang="en-US" sz="2400" dirty="0"/>
              <a:t>이 매우 많다</a:t>
            </a:r>
            <a:r>
              <a:rPr lang="en-US" altLang="ko-KR" sz="2400" dirty="0"/>
              <a:t>;;</a:t>
            </a:r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6014975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Genetic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369219"/>
            <a:ext cx="8064896" cy="3263504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en-US" altLang="ko-KR" sz="2400" dirty="0"/>
              <a:t>population G_0 </a:t>
            </a:r>
            <a:r>
              <a:rPr lang="ko-KR" altLang="en-US" sz="2400" dirty="0"/>
              <a:t>생</a:t>
            </a:r>
            <a:r>
              <a:rPr lang="ko-KR" altLang="en-US" sz="2400" dirty="0">
                <a:solidFill>
                  <a:prstClr val="black"/>
                </a:solidFill>
              </a:rPr>
              <a:t>성</a:t>
            </a:r>
            <a:endParaRPr lang="en-US" altLang="ko-KR" sz="24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// population: </a:t>
            </a:r>
            <a:r>
              <a:rPr lang="ko-KR" altLang="en-US" sz="2000" dirty="0">
                <a:solidFill>
                  <a:srgbClr val="00B050"/>
                </a:solidFill>
              </a:rPr>
              <a:t>여러 개의 </a:t>
            </a:r>
            <a:r>
              <a:rPr lang="en-US" altLang="ko-KR" sz="2000" dirty="0">
                <a:solidFill>
                  <a:srgbClr val="00B050"/>
                </a:solidFill>
              </a:rPr>
              <a:t>sample</a:t>
            </a:r>
            <a:r>
              <a:rPr lang="ko-KR" altLang="en-US" sz="2000" dirty="0">
                <a:solidFill>
                  <a:srgbClr val="00B050"/>
                </a:solidFill>
              </a:rPr>
              <a:t>들</a:t>
            </a:r>
            <a:r>
              <a:rPr lang="en-US" altLang="ko-KR" sz="2000" dirty="0">
                <a:solidFill>
                  <a:srgbClr val="00B050"/>
                </a:solidFill>
              </a:rPr>
              <a:t>. </a:t>
            </a:r>
            <a:r>
              <a:rPr lang="ko-KR" altLang="en-US" sz="2000" dirty="0">
                <a:solidFill>
                  <a:srgbClr val="00B050"/>
                </a:solidFill>
              </a:rPr>
              <a:t>후보 해가 아닌 완전한 해 형태</a:t>
            </a:r>
          </a:p>
          <a:p>
            <a:pPr marL="0" indent="0">
              <a:buNone/>
            </a:pPr>
            <a:r>
              <a:rPr lang="en-US" altLang="ko-KR" sz="2400" dirty="0"/>
              <a:t>G_0</a:t>
            </a:r>
            <a:r>
              <a:rPr lang="ko-KR" altLang="en-US" sz="2400" dirty="0"/>
              <a:t>의 각각의 </a:t>
            </a:r>
            <a:r>
              <a:rPr lang="en-US" altLang="ko-KR" sz="2400" dirty="0"/>
              <a:t>individual</a:t>
            </a:r>
            <a:r>
              <a:rPr lang="ko-KR" altLang="en-US" sz="2400" dirty="0"/>
              <a:t>들의 적합도</a:t>
            </a:r>
            <a:r>
              <a:rPr lang="en-US" altLang="ko-KR" sz="2400" dirty="0"/>
              <a:t>(fitness, quality)</a:t>
            </a:r>
            <a:r>
              <a:rPr lang="ko-KR" altLang="en-US" sz="2400" dirty="0"/>
              <a:t> 계산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// individual: population</a:t>
            </a:r>
            <a:r>
              <a:rPr lang="ko-KR" altLang="en-US" sz="2000" dirty="0">
                <a:solidFill>
                  <a:srgbClr val="00B050"/>
                </a:solidFill>
              </a:rPr>
              <a:t>의 구성요소</a:t>
            </a:r>
            <a:endParaRPr lang="en-US" altLang="ko-KR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sz="2400" dirty="0"/>
              <a:t>t </a:t>
            </a:r>
            <a:r>
              <a:rPr lang="ko-KR" altLang="en-US" sz="2400" dirty="0"/>
              <a:t>← </a:t>
            </a:r>
            <a:r>
              <a:rPr lang="en-US" altLang="ko-KR" sz="2400" dirty="0"/>
              <a:t>0    </a:t>
            </a:r>
            <a:r>
              <a:rPr lang="en-US" altLang="ko-KR" sz="2000" dirty="0">
                <a:solidFill>
                  <a:srgbClr val="00B050"/>
                </a:solidFill>
              </a:rPr>
              <a:t>// time</a:t>
            </a:r>
            <a:endParaRPr lang="en-US" altLang="ko-KR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sz="2400" dirty="0"/>
              <a:t>do</a:t>
            </a:r>
          </a:p>
          <a:p>
            <a:pPr marL="0" indent="0">
              <a:buNone/>
            </a:pPr>
            <a:r>
              <a:rPr lang="en-US" altLang="ko-KR" sz="2400" dirty="0"/>
              <a:t>    </a:t>
            </a:r>
            <a:r>
              <a:rPr lang="en-US" altLang="ko-KR" sz="2400" dirty="0" err="1"/>
              <a:t>G_t</a:t>
            </a:r>
            <a:r>
              <a:rPr lang="ko-KR" altLang="en-US" sz="2400" dirty="0"/>
              <a:t>에서 </a:t>
            </a:r>
            <a:r>
              <a:rPr lang="en-US" altLang="ko-KR" sz="2400" dirty="0"/>
              <a:t>operators</a:t>
            </a:r>
            <a:r>
              <a:rPr lang="ko-KR" altLang="en-US" sz="2400" dirty="0"/>
              <a:t>를 통해 주변 해를 구해 </a:t>
            </a:r>
            <a:r>
              <a:rPr lang="en-US" altLang="ko-KR" sz="2400" dirty="0"/>
              <a:t>G_t+1 </a:t>
            </a:r>
            <a:r>
              <a:rPr lang="ko-KR" altLang="en-US" sz="2400" dirty="0"/>
              <a:t>생성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G_t+1</a:t>
            </a:r>
            <a:r>
              <a:rPr lang="ko-KR" altLang="en-US" sz="2400" dirty="0"/>
              <a:t>의 각각의 </a:t>
            </a:r>
            <a:r>
              <a:rPr lang="en-US" altLang="ko-KR" sz="2400" dirty="0"/>
              <a:t>individual</a:t>
            </a:r>
            <a:r>
              <a:rPr lang="ko-KR" altLang="en-US" sz="2400" dirty="0"/>
              <a:t>들의 적합도 계산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t </a:t>
            </a:r>
            <a:r>
              <a:rPr lang="ko-KR" altLang="en-US" sz="2400" dirty="0"/>
              <a:t>← </a:t>
            </a:r>
            <a:r>
              <a:rPr lang="en-US" altLang="ko-KR" sz="2400" dirty="0"/>
              <a:t>t + 1</a:t>
            </a:r>
          </a:p>
          <a:p>
            <a:pPr marL="0" indent="0">
              <a:buNone/>
            </a:pPr>
            <a:r>
              <a:rPr lang="en-US" altLang="ko-KR" sz="2400" dirty="0"/>
              <a:t>while ( </a:t>
            </a:r>
            <a:r>
              <a:rPr lang="ko-KR" altLang="en-US" sz="2400" dirty="0"/>
              <a:t>종료 조건 </a:t>
            </a:r>
            <a:r>
              <a:rPr lang="en-US" altLang="ko-KR" sz="2400" dirty="0"/>
              <a:t>) </a:t>
            </a:r>
            <a:r>
              <a:rPr lang="en-US" altLang="ko-KR" dirty="0">
                <a:solidFill>
                  <a:srgbClr val="00B050"/>
                </a:solidFill>
              </a:rPr>
              <a:t>// </a:t>
            </a:r>
            <a:r>
              <a:rPr lang="ko-KR" altLang="en-US" dirty="0">
                <a:solidFill>
                  <a:srgbClr val="00B050"/>
                </a:solidFill>
              </a:rPr>
              <a:t>조건은 문제에 따라 설정</a:t>
            </a:r>
            <a:r>
              <a:rPr lang="en-US" altLang="ko-KR" dirty="0">
                <a:solidFill>
                  <a:srgbClr val="00B050"/>
                </a:solidFill>
              </a:rPr>
              <a:t>… </a:t>
            </a:r>
            <a:r>
              <a:rPr lang="ko-KR" altLang="en-US" dirty="0">
                <a:solidFill>
                  <a:srgbClr val="00B050"/>
                </a:solidFill>
              </a:rPr>
              <a:t>더 좋은 </a:t>
            </a:r>
            <a:r>
              <a:rPr lang="en-US" altLang="ko-KR" dirty="0">
                <a:solidFill>
                  <a:srgbClr val="00B050"/>
                </a:solidFill>
              </a:rPr>
              <a:t>quality</a:t>
            </a:r>
            <a:r>
              <a:rPr lang="ko-KR" altLang="en-US" dirty="0">
                <a:solidFill>
                  <a:srgbClr val="00B050"/>
                </a:solidFill>
              </a:rPr>
              <a:t>의 해 찾지 못할 때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return </a:t>
            </a:r>
            <a:r>
              <a:rPr lang="en-US" altLang="ko-KR" sz="2400" dirty="0" err="1"/>
              <a:t>G_t</a:t>
            </a:r>
            <a:r>
              <a:rPr lang="ko-KR" altLang="en-US" sz="2400" dirty="0"/>
              <a:t>의 </a:t>
            </a:r>
            <a:r>
              <a:rPr lang="en-US" altLang="ko-KR" sz="2400" dirty="0"/>
              <a:t>best solution</a:t>
            </a:r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566670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Genetic Algorithm for TSP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G = { A, B, C, D, E }, </a:t>
            </a:r>
            <a:r>
              <a:rPr lang="ko-KR" altLang="en-US" sz="2400" dirty="0"/>
              <a:t>시작 정점</a:t>
            </a:r>
            <a:r>
              <a:rPr lang="en-US" altLang="ko-KR" sz="2400" dirty="0"/>
              <a:t>: A</a:t>
            </a:r>
          </a:p>
          <a:p>
            <a:r>
              <a:rPr lang="ko-KR" altLang="en-US" sz="2400" dirty="0"/>
              <a:t>후보 해의 예시</a:t>
            </a:r>
            <a:r>
              <a:rPr lang="en-US" altLang="ko-KR" sz="2400" dirty="0"/>
              <a:t>: ABCDEA, ACDEBA, AECDBA, …</a:t>
            </a:r>
          </a:p>
          <a:p>
            <a:endParaRPr lang="en-US" altLang="ko-KR" sz="2400" dirty="0"/>
          </a:p>
          <a:p>
            <a:r>
              <a:rPr lang="en-US" altLang="ko-KR" sz="2400" dirty="0"/>
              <a:t>Search Space</a:t>
            </a:r>
          </a:p>
          <a:p>
            <a:pPr marL="0" indent="0">
              <a:buNone/>
            </a:pPr>
            <a:r>
              <a:rPr lang="en-US" altLang="ko-KR" sz="2400" dirty="0"/>
              <a:t>  n</a:t>
            </a:r>
            <a:r>
              <a:rPr lang="ko-KR" altLang="en-US" sz="2400" dirty="0"/>
              <a:t>개 정점의 순열 </a:t>
            </a:r>
            <a:r>
              <a:rPr lang="en-US" altLang="ko-KR" sz="2400" dirty="0"/>
              <a:t>= n!</a:t>
            </a:r>
          </a:p>
          <a:p>
            <a:pPr marL="0" indent="0">
              <a:buNone/>
            </a:pPr>
            <a:r>
              <a:rPr lang="en-US" altLang="ko-KR" sz="2400" dirty="0"/>
              <a:t>  5</a:t>
            </a:r>
            <a:r>
              <a:rPr lang="ko-KR" altLang="en-US" sz="2400" dirty="0"/>
              <a:t>개 정점의 순열 </a:t>
            </a:r>
            <a:r>
              <a:rPr lang="en-US" altLang="ko-KR" sz="2400" dirty="0"/>
              <a:t>= 5! = 120</a:t>
            </a:r>
            <a:r>
              <a:rPr lang="ko-KR" altLang="en-US" sz="2400" dirty="0"/>
              <a:t>가지</a:t>
            </a:r>
            <a:r>
              <a:rPr lang="en-US" altLang="ko-KR" sz="2400" dirty="0"/>
              <a:t>…?!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52" y="0"/>
            <a:ext cx="2384989" cy="177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60432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Genetic Algorithm for TSP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적합도</a:t>
            </a:r>
            <a:r>
              <a:rPr lang="en-US" altLang="ko-KR" sz="2400" dirty="0"/>
              <a:t>(fitness): </a:t>
            </a:r>
            <a:r>
              <a:rPr lang="ko-KR" altLang="en-US" sz="2400" dirty="0"/>
              <a:t>최적화 목표</a:t>
            </a:r>
            <a:endParaRPr lang="en-US" altLang="ko-KR" sz="2400" dirty="0"/>
          </a:p>
          <a:p>
            <a:r>
              <a:rPr lang="en-US" altLang="ko-KR" sz="2400" dirty="0"/>
              <a:t>TSP</a:t>
            </a:r>
            <a:r>
              <a:rPr lang="ko-KR" altLang="en-US" sz="2400" dirty="0"/>
              <a:t>의 적합도</a:t>
            </a:r>
            <a:r>
              <a:rPr lang="en-US" altLang="ko-KR" sz="2400" dirty="0"/>
              <a:t>: </a:t>
            </a:r>
            <a:r>
              <a:rPr lang="ko-KR" altLang="en-US" sz="2400" dirty="0"/>
              <a:t>최소 가중치 합</a:t>
            </a:r>
            <a:endParaRPr lang="en-US" altLang="ko-KR" sz="2400" dirty="0"/>
          </a:p>
          <a:p>
            <a:r>
              <a:rPr lang="en-US" altLang="ko-KR" sz="2400" dirty="0"/>
              <a:t>TSP</a:t>
            </a:r>
            <a:r>
              <a:rPr lang="ko-KR" altLang="en-US" sz="2400" dirty="0"/>
              <a:t>의 적합도 함수</a:t>
            </a:r>
            <a:r>
              <a:rPr lang="en-US" altLang="ko-KR" sz="2400" dirty="0"/>
              <a:t>: </a:t>
            </a:r>
            <a:r>
              <a:rPr lang="ko-KR" altLang="en-US" sz="2400" dirty="0"/>
              <a:t>사용된 간선들의 가중치 합 계산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f(ABCDEA) = 5 + 2 + 1 + 3 + 9 = 20</a:t>
            </a:r>
            <a:endParaRPr lang="ko-KR" altLang="en-US" sz="24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523" y="3402401"/>
            <a:ext cx="2249478" cy="1761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52" y="0"/>
            <a:ext cx="2384989" cy="177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18763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Genetic Algorithm – Basic Operator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Selection (</a:t>
            </a:r>
            <a:r>
              <a:rPr lang="ko-KR" altLang="en-US" sz="2400" dirty="0"/>
              <a:t>선택 연산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/>
              <a:t>Crossover (</a:t>
            </a:r>
            <a:r>
              <a:rPr lang="ko-KR" altLang="en-US" sz="2400" dirty="0"/>
              <a:t>교차 연산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/>
              <a:t>Mutation (</a:t>
            </a:r>
            <a:r>
              <a:rPr lang="ko-KR" altLang="en-US" sz="2400" dirty="0"/>
              <a:t>돌연변이 연산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/>
              <a:t>(others…)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86693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Backtracking (</a:t>
            </a:r>
            <a:r>
              <a:rPr lang="ko-KR" altLang="en-US" dirty="0"/>
              <a:t>백트래킹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400" dirty="0"/>
              <a:t>어떤 최적화 문제</a:t>
            </a:r>
            <a:r>
              <a:rPr lang="en-US" altLang="ko-KR" sz="2400" dirty="0"/>
              <a:t>, </a:t>
            </a:r>
            <a:r>
              <a:rPr lang="ko-KR" altLang="en-US" sz="2400" dirty="0"/>
              <a:t>결정 문제에든 적용 가능한</a:t>
            </a:r>
            <a:r>
              <a:rPr lang="en-US" altLang="ko-KR" sz="2400" dirty="0"/>
              <a:t> </a:t>
            </a:r>
            <a:r>
              <a:rPr lang="ko-KR" altLang="en-US" sz="2400" dirty="0"/>
              <a:t>일반적인 탐색 기법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 // </a:t>
            </a:r>
            <a:r>
              <a:rPr lang="ko-KR" altLang="en-US" sz="2000" dirty="0">
                <a:solidFill>
                  <a:srgbClr val="00B050"/>
                </a:solidFill>
              </a:rPr>
              <a:t>최적화 문제</a:t>
            </a:r>
            <a:r>
              <a:rPr lang="en-US" altLang="ko-KR" sz="2000" dirty="0">
                <a:solidFill>
                  <a:srgbClr val="00B050"/>
                </a:solidFill>
              </a:rPr>
              <a:t>: </a:t>
            </a:r>
            <a:r>
              <a:rPr lang="ko-KR" altLang="en-US" sz="2000" dirty="0">
                <a:solidFill>
                  <a:srgbClr val="00B050"/>
                </a:solidFill>
              </a:rPr>
              <a:t>최소값 또는 최대값을 구하는 문제</a:t>
            </a:r>
            <a:endParaRPr lang="en-US" altLang="ko-KR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 // </a:t>
            </a:r>
            <a:r>
              <a:rPr lang="ko-KR" altLang="en-US" sz="2000" dirty="0">
                <a:solidFill>
                  <a:srgbClr val="00B050"/>
                </a:solidFill>
              </a:rPr>
              <a:t>결정 문제</a:t>
            </a:r>
            <a:r>
              <a:rPr lang="en-US" altLang="ko-KR" sz="2000" dirty="0">
                <a:solidFill>
                  <a:srgbClr val="00B050"/>
                </a:solidFill>
              </a:rPr>
              <a:t>: </a:t>
            </a:r>
            <a:r>
              <a:rPr lang="ko-KR" altLang="en-US" sz="2000" dirty="0">
                <a:solidFill>
                  <a:srgbClr val="00B050"/>
                </a:solidFill>
              </a:rPr>
              <a:t>문제의 조건을 만족하는 해의 존재 여부를 </a:t>
            </a:r>
            <a:r>
              <a:rPr lang="en-US" altLang="ko-KR" sz="2000" dirty="0">
                <a:solidFill>
                  <a:srgbClr val="00B050"/>
                </a:solidFill>
              </a:rPr>
              <a:t>‘yes’ </a:t>
            </a:r>
            <a:r>
              <a:rPr lang="ko-KR" altLang="en-US" sz="2000" dirty="0">
                <a:solidFill>
                  <a:srgbClr val="00B050"/>
                </a:solidFill>
              </a:rPr>
              <a:t>또는 </a:t>
            </a:r>
            <a:r>
              <a:rPr lang="en-US" altLang="ko-KR" sz="2000" dirty="0">
                <a:solidFill>
                  <a:srgbClr val="00B050"/>
                </a:solidFill>
              </a:rPr>
              <a:t>‘no’</a:t>
            </a:r>
            <a:r>
              <a:rPr lang="ko-KR" altLang="en-US" sz="2000" dirty="0">
                <a:solidFill>
                  <a:srgbClr val="00B050"/>
                </a:solidFill>
              </a:rPr>
              <a:t>로 답하는 문제</a:t>
            </a:r>
            <a:endParaRPr lang="en-US" altLang="ko-KR" sz="2000" dirty="0">
              <a:solidFill>
                <a:srgbClr val="00B050"/>
              </a:solidFill>
            </a:endParaRPr>
          </a:p>
          <a:p>
            <a:r>
              <a:rPr lang="ko-KR" altLang="en-US" sz="2400" dirty="0"/>
              <a:t>가장 쉬운 탐색은 </a:t>
            </a:r>
            <a:r>
              <a:rPr lang="en-US" altLang="ko-KR" sz="2400" dirty="0"/>
              <a:t>brute-force…</a:t>
            </a:r>
            <a:r>
              <a:rPr lang="ko-KR" altLang="en-US" sz="2400" dirty="0"/>
              <a:t>지만 비효율적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최종 </a:t>
            </a:r>
            <a:r>
              <a:rPr lang="en-US" altLang="ko-KR" sz="2400" dirty="0"/>
              <a:t>quality </a:t>
            </a:r>
            <a:r>
              <a:rPr lang="ko-KR" altLang="en-US" sz="2400" dirty="0"/>
              <a:t>평가 전에 최적이 아님이 확실해질 경우 평가를 중단</a:t>
            </a:r>
          </a:p>
        </p:txBody>
      </p:sp>
    </p:spTree>
    <p:extLst>
      <p:ext uri="{BB962C8B-B14F-4D97-AF65-F5344CB8AC3E}">
        <p14:creationId xmlns:p14="http://schemas.microsoft.com/office/powerpoint/2010/main" val="15488518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Genetic Algorithm – Basic Operator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Selection</a:t>
            </a:r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현재 세대의 </a:t>
            </a:r>
            <a:r>
              <a:rPr lang="ko-KR" altLang="en-US" sz="2400" dirty="0" err="1"/>
              <a:t>후보해</a:t>
            </a:r>
            <a:r>
              <a:rPr lang="ko-KR" altLang="en-US" sz="2400" dirty="0"/>
              <a:t> 중 우수한 </a:t>
            </a:r>
            <a:r>
              <a:rPr lang="ko-KR" altLang="en-US" sz="2400" dirty="0" err="1"/>
              <a:t>후보해를</a:t>
            </a:r>
            <a:r>
              <a:rPr lang="ko-KR" altLang="en-US" sz="2400" dirty="0"/>
              <a:t> 선택하는 연산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우수한 </a:t>
            </a:r>
            <a:r>
              <a:rPr lang="ko-KR" altLang="en-US" sz="2400" dirty="0" err="1"/>
              <a:t>후보해는</a:t>
            </a:r>
            <a:r>
              <a:rPr lang="ko-KR" altLang="en-US" sz="2400" dirty="0"/>
              <a:t> 중복 선택 가능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적합도가 낮은 </a:t>
            </a:r>
            <a:r>
              <a:rPr lang="ko-KR" altLang="en-US" sz="2400" dirty="0" err="1"/>
              <a:t>후보해는</a:t>
            </a:r>
            <a:r>
              <a:rPr lang="ko-KR" altLang="en-US" sz="2400" dirty="0"/>
              <a:t> 선택되지 않을 수도</a:t>
            </a:r>
            <a:r>
              <a:rPr lang="en-US" altLang="ko-KR" sz="2400" dirty="0"/>
              <a:t>…</a:t>
            </a:r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적자생존 개념을 모방한 선택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그러면 이러한 선택은 어떻게 구현되는가</a:t>
            </a:r>
            <a:r>
              <a:rPr lang="en-US" altLang="ko-KR" sz="2400" dirty="0"/>
              <a:t>?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971517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703" y="3075806"/>
            <a:ext cx="2753298" cy="206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Genetic Algorithm – Basic Operator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774281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Selection – Roulette Wheel</a:t>
            </a:r>
          </a:p>
          <a:p>
            <a:pPr marL="0" indent="0">
              <a:buNone/>
            </a:pPr>
            <a:r>
              <a:rPr lang="en-US" altLang="ko-KR" sz="2400" dirty="0"/>
              <a:t>  selection</a:t>
            </a:r>
            <a:r>
              <a:rPr lang="ko-KR" altLang="en-US" sz="2400" dirty="0"/>
              <a:t>을 구현하는 가장 간단한 방법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확률은 적합도에 비례하게 설정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적합도가 높아 넓은 면적을 차지하는 후보가 확률 높다</a:t>
            </a:r>
            <a:endParaRPr lang="en-US" altLang="ko-KR" sz="2400" dirty="0"/>
          </a:p>
          <a:p>
            <a:r>
              <a:rPr lang="en-US" altLang="ko-KR" sz="2400" dirty="0"/>
              <a:t>A</a:t>
            </a:r>
            <a:r>
              <a:rPr lang="ko-KR" altLang="en-US" sz="2400" dirty="0"/>
              <a:t>가 선택될 확률 </a:t>
            </a:r>
            <a:r>
              <a:rPr lang="en-US" altLang="ko-KR" sz="2400" dirty="0"/>
              <a:t>= A </a:t>
            </a:r>
            <a:r>
              <a:rPr lang="ko-KR" altLang="en-US" sz="2400" dirty="0"/>
              <a:t>적합도 </a:t>
            </a:r>
            <a:r>
              <a:rPr lang="en-US" altLang="ko-KR" sz="2400" dirty="0"/>
              <a:t>/ </a:t>
            </a:r>
            <a:r>
              <a:rPr lang="ko-KR" altLang="en-US" sz="2400" dirty="0"/>
              <a:t>전체 적합도 합</a:t>
            </a:r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 // relative ratio: </a:t>
            </a:r>
            <a:r>
              <a:rPr lang="ko-KR" altLang="en-US" sz="2000" dirty="0">
                <a:solidFill>
                  <a:srgbClr val="00B050"/>
                </a:solidFill>
              </a:rPr>
              <a:t>상대 비율</a:t>
            </a:r>
            <a:endParaRPr lang="en-US" altLang="ko-KR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 // absolute ratio: </a:t>
            </a:r>
            <a:r>
              <a:rPr lang="ko-KR" altLang="en-US" sz="2000" dirty="0">
                <a:solidFill>
                  <a:srgbClr val="00B050"/>
                </a:solidFill>
              </a:rPr>
              <a:t>절대 비율</a:t>
            </a:r>
            <a:endParaRPr lang="en-US" altLang="ko-KR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 // adaptive ratio: </a:t>
            </a:r>
            <a:r>
              <a:rPr lang="ko-KR" altLang="en-US" sz="2000" dirty="0">
                <a:solidFill>
                  <a:srgbClr val="00B050"/>
                </a:solidFill>
              </a:rPr>
              <a:t>상황에 따라 확률 재조정</a:t>
            </a:r>
            <a:endParaRPr lang="en-US" altLang="ko-KR" sz="2000" dirty="0">
              <a:solidFill>
                <a:srgbClr val="00B050"/>
              </a:solidFill>
            </a:endParaRPr>
          </a:p>
          <a:p>
            <a:endParaRPr lang="ko-KR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5793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Genetic Algorithm – Basic Operator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78307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Crossover</a:t>
            </a:r>
          </a:p>
          <a:p>
            <a:pPr marL="0" indent="0">
              <a:buNone/>
            </a:pPr>
            <a:r>
              <a:rPr lang="en-US" altLang="ko-KR" sz="2400" dirty="0"/>
              <a:t>  building block</a:t>
            </a:r>
            <a:r>
              <a:rPr lang="ko-KR" altLang="en-US" sz="2400" dirty="0"/>
              <a:t>들을 구성하는 절차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이 알고리즘이 유전자 알고리즘이라고                     이름 붙은 이유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crossover hotspot</a:t>
            </a:r>
            <a:r>
              <a:rPr lang="ko-KR" altLang="en-US" sz="2400" dirty="0"/>
              <a:t>을 기준으로 교차</a:t>
            </a:r>
            <a:endParaRPr lang="en-US" altLang="ko-KR" sz="2400" dirty="0"/>
          </a:p>
          <a:p>
            <a:endParaRPr lang="ko-KR" altLang="en-US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448" y="1131590"/>
            <a:ext cx="2771552" cy="1573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04437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Genetic Algorithm – Basic Operator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one-point crossover</a:t>
            </a:r>
          </a:p>
          <a:p>
            <a:pPr marL="0" indent="0">
              <a:buNone/>
            </a:pPr>
            <a:r>
              <a:rPr lang="en-US" altLang="ko-KR" sz="2400" dirty="0"/>
              <a:t>  crossover hotspot</a:t>
            </a:r>
            <a:r>
              <a:rPr lang="ko-KR" altLang="en-US" sz="2400" dirty="0"/>
              <a:t>을 기준으로 뒷부분 서로 뒤바뀐다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앞부분이 </a:t>
            </a:r>
            <a:r>
              <a:rPr lang="en-US" altLang="ko-KR" sz="2400" dirty="0"/>
              <a:t>optimal + </a:t>
            </a:r>
            <a:r>
              <a:rPr lang="ko-KR" altLang="en-US" sz="2400" dirty="0"/>
              <a:t>뒷부분이 </a:t>
            </a:r>
            <a:r>
              <a:rPr lang="en-US" altLang="ko-KR" sz="2400" dirty="0"/>
              <a:t>optimal</a:t>
            </a:r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만약 맨 앞과 맨 뒤 연관성 높다면 불가</a:t>
            </a:r>
            <a:endParaRPr lang="en-US" altLang="ko-KR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선택할 수 있는 </a:t>
            </a:r>
            <a:r>
              <a:rPr lang="en-US" altLang="ko-KR" sz="2400" dirty="0"/>
              <a:t>crossover hotspot</a:t>
            </a:r>
            <a:r>
              <a:rPr lang="ko-KR" altLang="en-US" sz="2400" dirty="0"/>
              <a:t>은 </a:t>
            </a:r>
            <a:r>
              <a:rPr lang="en-US" altLang="ko-KR" sz="2400" dirty="0"/>
              <a:t>n-1</a:t>
            </a:r>
            <a:r>
              <a:rPr lang="ko-KR" altLang="en-US" sz="2400" dirty="0"/>
              <a:t>개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crossover </a:t>
            </a:r>
            <a:r>
              <a:rPr lang="ko-KR" altLang="en-US" sz="2400" dirty="0"/>
              <a:t>적용 확률 </a:t>
            </a:r>
            <a:r>
              <a:rPr lang="en-US" altLang="ko-KR" sz="2400" dirty="0"/>
              <a:t>= p / (n – 1)</a:t>
            </a:r>
            <a:endParaRPr lang="ko-KR" altLang="en-US" sz="24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350" y="4067175"/>
            <a:ext cx="329565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08485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867893"/>
            <a:ext cx="5148064" cy="70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Genetic Algorithm – Basic Operator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369218"/>
            <a:ext cx="8064896" cy="3774281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ko-KR" sz="2400" dirty="0"/>
              <a:t>two-point crossover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두 곳의 </a:t>
            </a:r>
            <a:r>
              <a:rPr lang="en-US" altLang="ko-KR" sz="2400" dirty="0"/>
              <a:t>crossover hotspot</a:t>
            </a:r>
            <a:r>
              <a:rPr lang="ko-KR" altLang="en-US" sz="2400" dirty="0"/>
              <a:t>을 설정하여 가운데 부분을 서로 뒤바꾼다</a:t>
            </a:r>
            <a:endParaRPr lang="en-US" altLang="ko-KR" sz="24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자주 쓰이는 방식</a:t>
            </a:r>
            <a:endParaRPr lang="en-US" altLang="ko-KR" sz="24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altLang="ko-KR" sz="24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ko-KR" sz="2400" dirty="0"/>
              <a:t>cycle crossover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어떤 점에서부터 바꾸기 시작하여 한 </a:t>
            </a:r>
            <a:r>
              <a:rPr lang="ko-KR" altLang="en-US" sz="2400" dirty="0" err="1"/>
              <a:t>후보해에</a:t>
            </a:r>
            <a:r>
              <a:rPr lang="ko-KR" altLang="en-US" sz="2400" dirty="0"/>
              <a:t> 중복되는 정점이 없을 때까지 반복</a:t>
            </a:r>
            <a:endParaRPr lang="en-US" altLang="ko-KR" sz="24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altLang="ko-KR" sz="24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 // </a:t>
            </a:r>
            <a:r>
              <a:rPr lang="ko-KR" altLang="en-US" sz="2000" dirty="0">
                <a:solidFill>
                  <a:srgbClr val="00B050"/>
                </a:solidFill>
              </a:rPr>
              <a:t>그 외에도 다양한 경우를 위해 다양한 </a:t>
            </a:r>
            <a:r>
              <a:rPr lang="en-US" altLang="ko-KR" sz="2000" dirty="0">
                <a:solidFill>
                  <a:srgbClr val="00B050"/>
                </a:solidFill>
              </a:rPr>
              <a:t>crossover</a:t>
            </a:r>
            <a:endParaRPr lang="ko-KR" altLang="en-US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242721"/>
            <a:ext cx="5472608" cy="689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08485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656" y="4155927"/>
            <a:ext cx="4706889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Genetic Algorithm – Basic Operator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Mutation</a:t>
            </a:r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후보 해에서 </a:t>
            </a:r>
            <a:r>
              <a:rPr lang="en-US" altLang="ko-KR" sz="2400" dirty="0"/>
              <a:t>optimal</a:t>
            </a:r>
            <a:r>
              <a:rPr lang="ko-KR" altLang="en-US" sz="2400" dirty="0"/>
              <a:t>로 향할 확률이 </a:t>
            </a:r>
            <a:r>
              <a:rPr lang="en-US" altLang="ko-KR" sz="2400" dirty="0"/>
              <a:t>0</a:t>
            </a:r>
            <a:r>
              <a:rPr lang="ko-KR" altLang="en-US" sz="2400" dirty="0"/>
              <a:t>인 경우도 있다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그러나 그러한 경우에도 </a:t>
            </a:r>
            <a:r>
              <a:rPr lang="en-US" altLang="ko-KR" sz="2400" dirty="0"/>
              <a:t>optimal</a:t>
            </a:r>
            <a:r>
              <a:rPr lang="ko-KR" altLang="en-US" sz="2400" dirty="0"/>
              <a:t>을 찾아내야 한다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좋은 </a:t>
            </a:r>
            <a:r>
              <a:rPr lang="en-US" altLang="ko-KR" sz="2400" dirty="0"/>
              <a:t>individual</a:t>
            </a:r>
            <a:r>
              <a:rPr lang="ko-KR" altLang="en-US" sz="2400" dirty="0"/>
              <a:t>에서 임의로 완전히 다른 형태의 </a:t>
            </a:r>
            <a:r>
              <a:rPr lang="en-US" altLang="ko-KR" sz="2400" dirty="0"/>
              <a:t>building block</a:t>
            </a:r>
            <a:r>
              <a:rPr lang="ko-KR" altLang="en-US" sz="2400" dirty="0"/>
              <a:t>을 구성하도록 변경시킨다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어느 </a:t>
            </a:r>
            <a:r>
              <a:rPr lang="en-US" altLang="ko-KR" sz="2400" dirty="0"/>
              <a:t>point</a:t>
            </a:r>
            <a:r>
              <a:rPr lang="ko-KR" altLang="en-US" sz="2400" dirty="0"/>
              <a:t>에서 어떻게 변할지 </a:t>
            </a:r>
            <a:r>
              <a:rPr lang="en-US" altLang="ko-KR" sz="2400" dirty="0"/>
              <a:t>random</a:t>
            </a:r>
            <a:r>
              <a:rPr lang="ko-KR" altLang="en-US" sz="2400" dirty="0"/>
              <a:t>☆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가지고 있던 해들이 임의로 망가질 수 있으니 낮은 확률로 실행한다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1108485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Genetic Algorithm –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정수 </a:t>
            </a:r>
            <a:r>
              <a:rPr lang="en-US" altLang="ko-KR" sz="2400" dirty="0"/>
              <a:t>x</a:t>
            </a:r>
            <a:r>
              <a:rPr lang="ko-KR" altLang="en-US" sz="2400" dirty="0"/>
              <a:t>의 범위가 </a:t>
            </a:r>
            <a:r>
              <a:rPr lang="en-US" altLang="ko-KR" sz="2400" dirty="0"/>
              <a:t>0 </a:t>
            </a:r>
            <a:r>
              <a:rPr lang="ko-KR" altLang="en-US" sz="2400" dirty="0"/>
              <a:t>≤ </a:t>
            </a:r>
            <a:r>
              <a:rPr lang="en-US" altLang="ko-KR" sz="2400" dirty="0"/>
              <a:t>x </a:t>
            </a:r>
            <a:r>
              <a:rPr lang="ko-KR" altLang="en-US" sz="2400" dirty="0"/>
              <a:t>≤ </a:t>
            </a:r>
            <a:r>
              <a:rPr lang="en-US" altLang="ko-KR" sz="2400" dirty="0"/>
              <a:t>31</a:t>
            </a:r>
            <a:r>
              <a:rPr lang="ko-KR" altLang="en-US" sz="2400" dirty="0"/>
              <a:t>일</a:t>
            </a:r>
            <a:r>
              <a:rPr lang="en-US" altLang="ko-KR" sz="2400" dirty="0"/>
              <a:t> </a:t>
            </a:r>
            <a:r>
              <a:rPr lang="ko-KR" altLang="en-US" sz="2400" dirty="0"/>
              <a:t>때 </a:t>
            </a:r>
            <a:r>
              <a:rPr lang="en-US" altLang="ko-KR" sz="2400" dirty="0"/>
              <a:t>f(x)</a:t>
            </a:r>
            <a:r>
              <a:rPr lang="ko-KR" altLang="en-US" sz="2400" dirty="0"/>
              <a:t>의 최대값 찾기</a:t>
            </a:r>
            <a:endParaRPr lang="en-US" altLang="ko-KR" sz="2400" dirty="0"/>
          </a:p>
          <a:p>
            <a:r>
              <a:rPr lang="en-US" altLang="ko-KR" sz="2400" dirty="0"/>
              <a:t>f(x) = -x² + 38x + 80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 // </a:t>
            </a:r>
            <a:r>
              <a:rPr lang="ko-KR" altLang="en-US" sz="2000" dirty="0">
                <a:solidFill>
                  <a:srgbClr val="00B050"/>
                </a:solidFill>
              </a:rPr>
              <a:t>사실 이런 문제 풀 땐 굳이 </a:t>
            </a:r>
            <a:r>
              <a:rPr lang="en-US" altLang="ko-KR" sz="2000" dirty="0">
                <a:solidFill>
                  <a:srgbClr val="00B050"/>
                </a:solidFill>
              </a:rPr>
              <a:t>GA</a:t>
            </a:r>
            <a:r>
              <a:rPr lang="ko-KR" altLang="en-US" sz="2000" dirty="0">
                <a:solidFill>
                  <a:srgbClr val="00B050"/>
                </a:solidFill>
              </a:rPr>
              <a:t>를 쓰지 않아도 된다</a:t>
            </a:r>
            <a:endParaRPr lang="en-US" altLang="ko-KR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 // </a:t>
            </a:r>
            <a:r>
              <a:rPr lang="ko-KR" altLang="en-US" sz="2000" dirty="0">
                <a:solidFill>
                  <a:srgbClr val="00B050"/>
                </a:solidFill>
              </a:rPr>
              <a:t>그럼에도 </a:t>
            </a:r>
            <a:r>
              <a:rPr lang="ko-KR" altLang="en-US" sz="2000" dirty="0" err="1">
                <a:solidFill>
                  <a:srgbClr val="00B050"/>
                </a:solidFill>
              </a:rPr>
              <a:t>구우우우욷이</a:t>
            </a:r>
            <a:r>
              <a:rPr lang="ko-KR" altLang="en-US" sz="2000" dirty="0">
                <a:solidFill>
                  <a:srgbClr val="00B050"/>
                </a:solidFill>
              </a:rPr>
              <a:t> </a:t>
            </a:r>
            <a:r>
              <a:rPr lang="en-US" altLang="ko-KR" sz="2000" dirty="0">
                <a:solidFill>
                  <a:srgbClr val="00B050"/>
                </a:solidFill>
              </a:rPr>
              <a:t>GA</a:t>
            </a:r>
            <a:r>
              <a:rPr lang="ko-KR" altLang="en-US" sz="2000" dirty="0">
                <a:solidFill>
                  <a:srgbClr val="00B050"/>
                </a:solidFill>
              </a:rPr>
              <a:t>를 사용한다면</a:t>
            </a:r>
            <a:r>
              <a:rPr lang="en-US" altLang="ko-KR" sz="2000" dirty="0">
                <a:solidFill>
                  <a:srgbClr val="00B050"/>
                </a:solidFill>
              </a:rPr>
              <a:t>…</a:t>
            </a:r>
          </a:p>
          <a:p>
            <a:endParaRPr lang="en-US" altLang="ko-KR" sz="2400" dirty="0"/>
          </a:p>
          <a:p>
            <a:r>
              <a:rPr lang="en-US" altLang="ko-KR" sz="2400" dirty="0"/>
              <a:t>population size: 4(</a:t>
            </a:r>
            <a:r>
              <a:rPr lang="ko-KR" altLang="en-US" sz="2400" dirty="0"/>
              <a:t>로 설정</a:t>
            </a:r>
            <a:r>
              <a:rPr lang="en-US" altLang="ko-KR" sz="2400" dirty="0"/>
              <a:t>)    </a:t>
            </a:r>
            <a:r>
              <a:rPr lang="en-US" altLang="ko-KR" sz="2000" dirty="0">
                <a:solidFill>
                  <a:srgbClr val="00B050"/>
                </a:solidFill>
              </a:rPr>
              <a:t>// </a:t>
            </a:r>
            <a:r>
              <a:rPr lang="ko-KR" altLang="en-US" sz="2000" dirty="0">
                <a:solidFill>
                  <a:srgbClr val="00B050"/>
                </a:solidFill>
              </a:rPr>
              <a:t>여유가 된다면 많은 게 좋다</a:t>
            </a:r>
            <a:endParaRPr lang="en-US" altLang="ko-KR" sz="2400" dirty="0">
              <a:solidFill>
                <a:srgbClr val="00B050"/>
              </a:solidFill>
            </a:endParaRPr>
          </a:p>
          <a:p>
            <a:r>
              <a:rPr lang="en-US" altLang="ko-KR" sz="2400" dirty="0"/>
              <a:t>random</a:t>
            </a:r>
            <a:r>
              <a:rPr lang="ko-KR" altLang="en-US" sz="2400" dirty="0"/>
              <a:t>하게 </a:t>
            </a:r>
            <a:r>
              <a:rPr lang="en-US" altLang="ko-KR" sz="2400" dirty="0"/>
              <a:t>4</a:t>
            </a:r>
            <a:r>
              <a:rPr lang="ko-KR" altLang="en-US" sz="2400" dirty="0"/>
              <a:t>개 선택하여 </a:t>
            </a:r>
            <a:r>
              <a:rPr lang="en-US" altLang="ko-KR" sz="2400" dirty="0"/>
              <a:t>1</a:t>
            </a:r>
            <a:r>
              <a:rPr lang="ko-KR" altLang="en-US" sz="2400" dirty="0"/>
              <a:t>세대</a:t>
            </a:r>
            <a:r>
              <a:rPr lang="en-US" altLang="ko-KR" sz="2400" dirty="0"/>
              <a:t>: 1, 29, 3, 10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108485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Genetic Algorithm –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각 </a:t>
            </a:r>
            <a:r>
              <a:rPr lang="en-US" altLang="ko-KR" sz="2400" dirty="0"/>
              <a:t>individual</a:t>
            </a:r>
            <a:r>
              <a:rPr lang="ko-KR" altLang="en-US" sz="2400" dirty="0"/>
              <a:t>의 적합도를 계산한다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f(1) = -(1)² + 38(1) + 80 = 117</a:t>
            </a:r>
          </a:p>
          <a:p>
            <a:r>
              <a:rPr lang="en-US" altLang="ko-KR" sz="2400" dirty="0"/>
              <a:t>f(29) = -(29)² + 38(29) + 80 = 341</a:t>
            </a:r>
          </a:p>
          <a:p>
            <a:r>
              <a:rPr lang="en-US" altLang="ko-KR" sz="2400" dirty="0"/>
              <a:t>f(3) = -(3)² + 38(3) + 80 = 185</a:t>
            </a:r>
          </a:p>
          <a:p>
            <a:r>
              <a:rPr lang="en-US" altLang="ko-KR" sz="2400" dirty="0"/>
              <a:t>f(10) = -(10)² + 38(10) + 80 = 360</a:t>
            </a:r>
            <a:endParaRPr lang="ko-KR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337" y="3147814"/>
            <a:ext cx="2675426" cy="197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08485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Genetic Algorithm –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774281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5-bit </a:t>
            </a:r>
            <a:r>
              <a:rPr lang="en-US" altLang="ko-KR" sz="2400" dirty="0" err="1"/>
              <a:t>bitstring</a:t>
            </a:r>
            <a:r>
              <a:rPr lang="ko-KR" altLang="en-US" sz="2400" dirty="0"/>
              <a:t>으로 표현하고 적합도에 따른 </a:t>
            </a:r>
            <a:r>
              <a:rPr lang="en-US" altLang="ko-KR" sz="2400" dirty="0"/>
              <a:t>Roulette-Wheel</a:t>
            </a:r>
            <a:r>
              <a:rPr lang="ko-KR" altLang="en-US" sz="2400" dirty="0"/>
              <a:t>의 확률을 구한다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303" y="2067718"/>
            <a:ext cx="4405394" cy="2232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47996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Genetic Algorithm –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 // </a:t>
            </a:r>
            <a:r>
              <a:rPr lang="ko-KR" altLang="en-US" sz="2000" dirty="0">
                <a:solidFill>
                  <a:srgbClr val="00B050"/>
                </a:solidFill>
              </a:rPr>
              <a:t>확률적으로 다음과 같이 선택되었다</a:t>
            </a:r>
            <a:r>
              <a:rPr lang="en-US" altLang="ko-KR" sz="2000" dirty="0">
                <a:solidFill>
                  <a:srgbClr val="00B050"/>
                </a:solidFill>
              </a:rPr>
              <a:t>...</a:t>
            </a:r>
            <a:r>
              <a:rPr lang="ko-KR" altLang="en-US" sz="2000" dirty="0">
                <a:solidFill>
                  <a:srgbClr val="00B050"/>
                </a:solidFill>
              </a:rPr>
              <a:t>고 하자</a:t>
            </a:r>
            <a:r>
              <a:rPr lang="en-US" altLang="ko-KR" sz="2000" dirty="0">
                <a:solidFill>
                  <a:srgbClr val="00B050"/>
                </a:solidFill>
              </a:rPr>
              <a:t>.</a:t>
            </a:r>
          </a:p>
          <a:p>
            <a:r>
              <a:rPr lang="en-US" altLang="ko-KR" sz="2400" dirty="0"/>
              <a:t>Selection: id4 2</a:t>
            </a:r>
            <a:r>
              <a:rPr lang="ko-KR" altLang="en-US" sz="2400" dirty="0"/>
              <a:t>개</a:t>
            </a:r>
            <a:r>
              <a:rPr lang="en-US" altLang="ko-KR" sz="2400" dirty="0"/>
              <a:t>, id2 1</a:t>
            </a:r>
            <a:r>
              <a:rPr lang="ko-KR" altLang="en-US" sz="2400" dirty="0"/>
              <a:t>개</a:t>
            </a:r>
            <a:r>
              <a:rPr lang="en-US" altLang="ko-KR" sz="2400" dirty="0"/>
              <a:t>,</a:t>
            </a:r>
            <a:r>
              <a:rPr lang="ko-KR" altLang="en-US" sz="2400" dirty="0"/>
              <a:t> </a:t>
            </a:r>
            <a:r>
              <a:rPr lang="en-US" altLang="ko-KR" sz="2400" dirty="0"/>
              <a:t>id3 1</a:t>
            </a:r>
            <a:r>
              <a:rPr lang="ko-KR" altLang="en-US" sz="2400" dirty="0"/>
              <a:t>개</a:t>
            </a:r>
            <a:r>
              <a:rPr lang="en-US" altLang="ko-KR" sz="2400" dirty="0"/>
              <a:t>, id1 0</a:t>
            </a:r>
            <a:r>
              <a:rPr lang="ko-KR" altLang="en-US" sz="2400" dirty="0"/>
              <a:t>개 선택</a:t>
            </a:r>
            <a:endParaRPr lang="en-US" altLang="ko-KR" sz="2400" dirty="0"/>
          </a:p>
          <a:p>
            <a:r>
              <a:rPr lang="en-US" altLang="ko-KR" sz="2400" dirty="0"/>
              <a:t>Crossover: id2 + id4, id3 + id4 </a:t>
            </a:r>
            <a:r>
              <a:rPr lang="ko-KR" altLang="en-US" sz="2400" dirty="0"/>
              <a:t>의 </a:t>
            </a:r>
            <a:r>
              <a:rPr lang="en-US" altLang="ko-KR" sz="2400" dirty="0"/>
              <a:t>one-point crossover</a:t>
            </a:r>
          </a:p>
          <a:p>
            <a:endParaRPr lang="ko-KR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64" y="3021361"/>
            <a:ext cx="7154674" cy="1710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9877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Backtracking for TSP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현재까지 살펴본 가장 우수한 해를 기억한다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en-US" altLang="ko-KR" sz="2400" dirty="0" err="1"/>
              <a:t>bestSolution</a:t>
            </a:r>
            <a:r>
              <a:rPr lang="en-US" altLang="ko-KR" sz="2400" dirty="0"/>
              <a:t> = ( cycle, distance )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 // cycle: </a:t>
            </a:r>
            <a:r>
              <a:rPr lang="ko-KR" altLang="en-US" sz="2000" dirty="0">
                <a:solidFill>
                  <a:srgbClr val="00B050"/>
                </a:solidFill>
              </a:rPr>
              <a:t>정점의 </a:t>
            </a:r>
            <a:r>
              <a:rPr lang="en-US" altLang="ko-KR" sz="2000" dirty="0">
                <a:solidFill>
                  <a:srgbClr val="00B050"/>
                </a:solidFill>
              </a:rPr>
              <a:t>sequence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 // distance: cycle</a:t>
            </a:r>
            <a:r>
              <a:rPr lang="ko-KR" altLang="en-US" sz="2000" dirty="0">
                <a:solidFill>
                  <a:srgbClr val="00B050"/>
                </a:solidFill>
              </a:rPr>
              <a:t>에 사용된 간선들의 가중치 합</a:t>
            </a:r>
            <a:endParaRPr lang="en-US" altLang="ko-KR" sz="2000" dirty="0">
              <a:solidFill>
                <a:srgbClr val="00B050"/>
              </a:solidFill>
            </a:endParaRPr>
          </a:p>
          <a:p>
            <a:r>
              <a:rPr lang="ko-KR" altLang="en-US" sz="2400" dirty="0"/>
              <a:t>초기값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en-US" altLang="ko-KR" sz="2400" dirty="0" err="1"/>
              <a:t>bestSolution</a:t>
            </a:r>
            <a:r>
              <a:rPr lang="en-US" altLang="ko-KR" sz="2400" dirty="0"/>
              <a:t>( [ </a:t>
            </a:r>
            <a:r>
              <a:rPr lang="ko-KR" altLang="en-US" sz="2400" dirty="0"/>
              <a:t>시작정점</a:t>
            </a:r>
            <a:r>
              <a:rPr lang="en-US" altLang="ko-KR" sz="2400" dirty="0"/>
              <a:t> ], </a:t>
            </a:r>
            <a:r>
              <a:rPr lang="ko-KR" altLang="en-US" sz="2400" dirty="0"/>
              <a:t>∞ </a:t>
            </a:r>
            <a:r>
              <a:rPr lang="en-US" altLang="ko-KR" sz="2400" dirty="0"/>
              <a:t>)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391016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Genetic Algorithm –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그리고 어딘가에서는 </a:t>
            </a:r>
            <a:r>
              <a:rPr lang="en-US" altLang="ko-KR" sz="2400" dirty="0"/>
              <a:t>mutation</a:t>
            </a:r>
            <a:r>
              <a:rPr lang="ko-KR" altLang="en-US" sz="2400" dirty="0"/>
              <a:t>도 발생하였다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라고 할 때</a:t>
            </a:r>
            <a:r>
              <a:rPr lang="en-US" altLang="ko-KR" sz="2400" dirty="0"/>
              <a:t>!</a:t>
            </a:r>
            <a:endParaRPr lang="ko-KR" alt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351" y="1923678"/>
            <a:ext cx="4773300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98772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Genetic Algorithm –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최선의 해가 더 이상 개선되지 않을 때까지 반복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794" y="1419623"/>
            <a:ext cx="6386412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987726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Genetic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GA</a:t>
            </a:r>
            <a:r>
              <a:rPr lang="ko-KR" altLang="en-US" sz="2400" dirty="0"/>
              <a:t>를 사용할 때 </a:t>
            </a:r>
            <a:r>
              <a:rPr lang="en-US" altLang="ko-KR" sz="2400" dirty="0"/>
              <a:t>control </a:t>
            </a:r>
            <a:r>
              <a:rPr lang="ko-KR" altLang="en-US" sz="2400" dirty="0"/>
              <a:t>해야 할 </a:t>
            </a:r>
            <a:r>
              <a:rPr lang="en-US" altLang="ko-KR" sz="2400" dirty="0"/>
              <a:t>parameter</a:t>
            </a:r>
          </a:p>
          <a:p>
            <a:pPr marL="0" indent="0">
              <a:buNone/>
            </a:pPr>
            <a:r>
              <a:rPr lang="en-US" altLang="ko-KR" sz="2400" dirty="0"/>
              <a:t>  Population Size: </a:t>
            </a:r>
            <a:r>
              <a:rPr lang="ko-KR" altLang="en-US" sz="2400" dirty="0"/>
              <a:t>한 번에 몇 개의 해를</a:t>
            </a:r>
            <a:r>
              <a:rPr lang="en-US" altLang="ko-KR" sz="2400" dirty="0"/>
              <a:t>?</a:t>
            </a:r>
          </a:p>
          <a:p>
            <a:pPr marL="0" indent="0">
              <a:buNone/>
            </a:pPr>
            <a:r>
              <a:rPr lang="en-US" altLang="ko-KR" sz="2400" dirty="0"/>
              <a:t>  Selection Operator: </a:t>
            </a:r>
            <a:r>
              <a:rPr lang="ko-KR" altLang="en-US" sz="2400" dirty="0"/>
              <a:t>어떤 선택을 어느 정도로</a:t>
            </a:r>
            <a:r>
              <a:rPr lang="en-US" altLang="ko-KR" sz="2400" dirty="0"/>
              <a:t>?</a:t>
            </a:r>
          </a:p>
          <a:p>
            <a:pPr marL="0" indent="0">
              <a:buNone/>
            </a:pPr>
            <a:r>
              <a:rPr lang="en-US" altLang="ko-KR" sz="2400" dirty="0"/>
              <a:t>  Crossover Rate: </a:t>
            </a:r>
            <a:r>
              <a:rPr lang="ko-KR" altLang="en-US" sz="2400" dirty="0"/>
              <a:t>교차 발생 빈도는</a:t>
            </a:r>
            <a:r>
              <a:rPr lang="en-US" altLang="ko-KR" sz="2400" dirty="0"/>
              <a:t>?</a:t>
            </a:r>
          </a:p>
          <a:p>
            <a:pPr marL="0" indent="0">
              <a:buNone/>
            </a:pPr>
            <a:r>
              <a:rPr lang="en-US" altLang="ko-KR" sz="2400" dirty="0"/>
              <a:t>  Mutation Rate: </a:t>
            </a:r>
            <a:r>
              <a:rPr lang="ko-KR" altLang="en-US" sz="2400" dirty="0"/>
              <a:t>돌연변이 발생 빈도는</a:t>
            </a:r>
            <a:r>
              <a:rPr lang="en-US" altLang="ko-KR" sz="2400" dirty="0"/>
              <a:t>?</a:t>
            </a:r>
          </a:p>
          <a:p>
            <a:pPr marL="0" indent="0">
              <a:buNone/>
            </a:pPr>
            <a:r>
              <a:rPr lang="en-US" altLang="ko-KR" sz="2400" dirty="0"/>
              <a:t>  Terminating Condition: </a:t>
            </a:r>
            <a:r>
              <a:rPr lang="ko-KR" altLang="en-US" sz="2400" dirty="0"/>
              <a:t>어느 정도 수준이면 성능 변화가 없다고 볼 것인가</a:t>
            </a:r>
            <a:r>
              <a:rPr lang="en-US" altLang="ko-KR" sz="2400" dirty="0"/>
              <a:t>?</a:t>
            </a:r>
          </a:p>
          <a:p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498772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Genetic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835827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성능 향상을 위해서는</a:t>
            </a:r>
            <a:r>
              <a:rPr lang="en-US" altLang="ko-KR" sz="2400" dirty="0"/>
              <a:t>…</a:t>
            </a:r>
          </a:p>
          <a:p>
            <a:pPr marL="0" indent="0">
              <a:buNone/>
            </a:pPr>
            <a:r>
              <a:rPr lang="en-US" altLang="ko-KR" sz="2400" dirty="0"/>
              <a:t>  Chromosome Representation: </a:t>
            </a:r>
            <a:r>
              <a:rPr lang="ko-KR" altLang="en-US" sz="2400" dirty="0"/>
              <a:t>어떻게 표현하는가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Operator Bias in Selecting next subspace for search: </a:t>
            </a:r>
            <a:r>
              <a:rPr lang="ko-KR" altLang="en-US" sz="2400" dirty="0"/>
              <a:t>해가 존재하지 않을 구역으로 치우쳐 있지 않은가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Exploration and Exploitation Control: </a:t>
            </a:r>
            <a:r>
              <a:rPr lang="ko-KR" altLang="en-US" sz="2400" dirty="0"/>
              <a:t>더 많은 곳을 찾아보고자 하는 탐험</a:t>
            </a:r>
            <a:r>
              <a:rPr lang="en-US" altLang="ko-KR" sz="2400" dirty="0"/>
              <a:t>(</a:t>
            </a:r>
            <a:r>
              <a:rPr lang="ko-KR" altLang="en-US" sz="2400" dirty="0"/>
              <a:t>탐사</a:t>
            </a:r>
            <a:r>
              <a:rPr lang="en-US" altLang="ko-KR" sz="2400" dirty="0"/>
              <a:t>)</a:t>
            </a:r>
            <a:r>
              <a:rPr lang="ko-KR" altLang="en-US" sz="2400" dirty="0"/>
              <a:t> </a:t>
            </a:r>
            <a:r>
              <a:rPr lang="en-US" altLang="ko-KR" sz="2400" dirty="0"/>
              <a:t>vs </a:t>
            </a:r>
            <a:r>
              <a:rPr lang="ko-KR" altLang="en-US" sz="2400" dirty="0"/>
              <a:t>현재 가진 것 중 최선을 택하고자 하는 활용</a:t>
            </a:r>
            <a:r>
              <a:rPr lang="en-US" altLang="ko-KR" sz="2400" dirty="0"/>
              <a:t>(</a:t>
            </a:r>
            <a:r>
              <a:rPr lang="ko-KR" altLang="en-US" sz="2400" dirty="0"/>
              <a:t>착취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  Elitism: </a:t>
            </a:r>
            <a:r>
              <a:rPr lang="ko-KR" altLang="en-US" sz="2400" dirty="0"/>
              <a:t>지금까지의 </a:t>
            </a:r>
            <a:r>
              <a:rPr lang="en-US" altLang="ko-KR" sz="2400" dirty="0"/>
              <a:t>best</a:t>
            </a:r>
            <a:r>
              <a:rPr lang="ko-KR" altLang="en-US" sz="2400" dirty="0"/>
              <a:t>를 그대로 가져간다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1108485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Genetic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향상된 </a:t>
            </a:r>
            <a:r>
              <a:rPr lang="en-US" altLang="ko-KR" sz="2400" dirty="0"/>
              <a:t>algorithm</a:t>
            </a:r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영역을 나누어 그 영역에서의 </a:t>
            </a:r>
            <a:r>
              <a:rPr lang="en-US" altLang="ko-KR" sz="2400" dirty="0"/>
              <a:t>local-solution</a:t>
            </a:r>
            <a:r>
              <a:rPr lang="ko-KR" altLang="en-US" sz="2400" dirty="0"/>
              <a:t>을 구하고 그것들 중 </a:t>
            </a:r>
            <a:r>
              <a:rPr lang="en-US" altLang="ko-KR" sz="2400" dirty="0"/>
              <a:t>optimal</a:t>
            </a:r>
            <a:r>
              <a:rPr lang="ko-KR" altLang="en-US" sz="2400" dirty="0"/>
              <a:t>을 구하면 </a:t>
            </a:r>
            <a:r>
              <a:rPr lang="en-US" altLang="ko-KR" sz="2400" dirty="0"/>
              <a:t>global-solution</a:t>
            </a:r>
            <a:r>
              <a:rPr lang="ko-KR" altLang="en-US" sz="2400" dirty="0"/>
              <a:t>을 구할 수 있다</a:t>
            </a:r>
            <a:r>
              <a:rPr lang="en-US" altLang="ko-KR" sz="2400" dirty="0"/>
              <a:t>.    </a:t>
            </a:r>
            <a:r>
              <a:rPr lang="en-US" altLang="ko-KR" sz="2000" dirty="0">
                <a:solidFill>
                  <a:srgbClr val="00B050"/>
                </a:solidFill>
              </a:rPr>
              <a:t>// divide and conquer</a:t>
            </a:r>
            <a:r>
              <a:rPr lang="ko-KR" altLang="en-US" sz="2000" dirty="0">
                <a:solidFill>
                  <a:srgbClr val="00B050"/>
                </a:solidFill>
              </a:rPr>
              <a:t>와 비슷한 면이 있다</a:t>
            </a:r>
            <a:endParaRPr lang="en-US" altLang="ko-KR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ko-KR" altLang="en-US" sz="2400" dirty="0"/>
              <a:t>  </a:t>
            </a:r>
            <a:r>
              <a:rPr lang="en-US" altLang="ko-KR" sz="2400" dirty="0"/>
              <a:t>k</a:t>
            </a:r>
            <a:r>
              <a:rPr lang="ko-KR" altLang="en-US" sz="2400" dirty="0"/>
              <a:t>개의 해를 제공하는 </a:t>
            </a:r>
            <a:r>
              <a:rPr lang="en-US" altLang="ko-KR" sz="2400" dirty="0"/>
              <a:t>multimodal optimization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 // </a:t>
            </a:r>
            <a:r>
              <a:rPr lang="ko-KR" altLang="en-US" sz="2000" dirty="0">
                <a:solidFill>
                  <a:srgbClr val="00B050"/>
                </a:solidFill>
              </a:rPr>
              <a:t>둘 이상의 조건을 고려하는</a:t>
            </a:r>
            <a:r>
              <a:rPr lang="en-US" altLang="ko-KR" sz="2000" dirty="0">
                <a:solidFill>
                  <a:srgbClr val="00B050"/>
                </a:solidFill>
              </a:rPr>
              <a:t> </a:t>
            </a:r>
            <a:r>
              <a:rPr lang="ko-KR" altLang="en-US" sz="2000" dirty="0">
                <a:solidFill>
                  <a:srgbClr val="00B050"/>
                </a:solidFill>
              </a:rPr>
              <a:t>경우 유용</a:t>
            </a:r>
            <a:endParaRPr lang="en-US" altLang="ko-KR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 // </a:t>
            </a:r>
            <a:r>
              <a:rPr lang="ko-KR" altLang="en-US" sz="2000" dirty="0">
                <a:solidFill>
                  <a:srgbClr val="00B050"/>
                </a:solidFill>
              </a:rPr>
              <a:t>그 외에도 다양한 응용</a:t>
            </a:r>
            <a:r>
              <a:rPr lang="en-US" altLang="ko-KR" sz="2000" dirty="0">
                <a:solidFill>
                  <a:srgbClr val="00B050"/>
                </a:solidFill>
              </a:rPr>
              <a:t>/</a:t>
            </a:r>
            <a:r>
              <a:rPr lang="ko-KR" altLang="en-US" sz="2000" dirty="0">
                <a:solidFill>
                  <a:srgbClr val="00B050"/>
                </a:solidFill>
              </a:rPr>
              <a:t>특화 알고리즘이 존재한다</a:t>
            </a:r>
            <a:endParaRPr lang="en-US" altLang="ko-KR" sz="2000" dirty="0">
              <a:solidFill>
                <a:srgbClr val="00B050"/>
              </a:solidFill>
            </a:endParaRPr>
          </a:p>
          <a:p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4817911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774281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Search Algorithm: </a:t>
            </a:r>
            <a:r>
              <a:rPr lang="ko-KR" altLang="en-US" sz="2400" dirty="0"/>
              <a:t>해 탐색 알고리즘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최적 해를 구하는 일반적인 접근법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검색 공간을 설정하여 전체 공간 또는 가능성 있는 공간 탐색</a:t>
            </a:r>
            <a:endParaRPr lang="en-US" altLang="ko-KR" sz="2400" dirty="0"/>
          </a:p>
          <a:p>
            <a:r>
              <a:rPr lang="en-US" altLang="ko-KR" sz="2400" dirty="0"/>
              <a:t>Backtracking: </a:t>
            </a:r>
            <a:r>
              <a:rPr lang="ko-KR" altLang="en-US" sz="2400" dirty="0"/>
              <a:t>백트래킹 기법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검색 공간 가지치기</a:t>
            </a:r>
            <a:endParaRPr lang="en-US" altLang="ko-KR" sz="2400" dirty="0"/>
          </a:p>
          <a:p>
            <a:r>
              <a:rPr lang="en-US" altLang="ko-KR" sz="2400" dirty="0"/>
              <a:t>Branch and Bound: </a:t>
            </a:r>
            <a:r>
              <a:rPr lang="ko-KR" altLang="en-US" sz="2400" dirty="0"/>
              <a:t>분기 한정 기법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좋은 해를 먼저 탐색하여 검색 공간을 효율적으로 정리</a:t>
            </a:r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62828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Simulated Annealing: </a:t>
            </a:r>
            <a:r>
              <a:rPr lang="ko-KR" altLang="en-US" sz="2400" dirty="0"/>
              <a:t>모의 담금질 기법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관찰된 좋은 해 주변 영역을 검색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시간에 따라 변화를 줄여나가 최적 해에 수렴</a:t>
            </a:r>
            <a:endParaRPr lang="en-US" altLang="ko-KR" sz="2400" dirty="0"/>
          </a:p>
          <a:p>
            <a:r>
              <a:rPr lang="en-US" altLang="ko-KR" sz="2400" dirty="0"/>
              <a:t>Genetic Algorithm: </a:t>
            </a:r>
            <a:r>
              <a:rPr lang="ko-KR" altLang="en-US" sz="2400" dirty="0"/>
              <a:t>유전자 알고리즘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관찰된 여러 좋은 해들 주변 영역을 검색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building block </a:t>
            </a:r>
            <a:r>
              <a:rPr lang="ko-KR" altLang="en-US" sz="2400" dirty="0"/>
              <a:t>재조합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exploration(</a:t>
            </a:r>
            <a:r>
              <a:rPr lang="ko-KR" altLang="en-US" sz="2400" dirty="0"/>
              <a:t>탐험</a:t>
            </a:r>
            <a:r>
              <a:rPr lang="en-US" altLang="ko-KR" sz="2400" dirty="0"/>
              <a:t>, </a:t>
            </a:r>
            <a:r>
              <a:rPr lang="ko-KR" altLang="en-US" sz="2400" dirty="0"/>
              <a:t>탐사</a:t>
            </a:r>
            <a:r>
              <a:rPr lang="en-US" altLang="ko-KR" sz="2400" dirty="0"/>
              <a:t>) vs Exploitation(</a:t>
            </a:r>
            <a:r>
              <a:rPr lang="ko-KR" altLang="en-US" sz="2400" dirty="0"/>
              <a:t>활용</a:t>
            </a:r>
            <a:r>
              <a:rPr lang="en-US" altLang="ko-KR" sz="2400" dirty="0"/>
              <a:t>, </a:t>
            </a:r>
            <a:r>
              <a:rPr lang="ko-KR" altLang="en-US" sz="2400" dirty="0"/>
              <a:t>착취</a:t>
            </a:r>
            <a:r>
              <a:rPr lang="en-US" altLang="ko-KR" sz="2400" dirty="0"/>
              <a:t>)</a:t>
            </a:r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036522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Backtracking for TSP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774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/>
              <a:t>BacktrackTSP</a:t>
            </a:r>
            <a:r>
              <a:rPr lang="en-US" altLang="ko-KR" dirty="0"/>
              <a:t>( cycle ):</a:t>
            </a:r>
          </a:p>
          <a:p>
            <a:pPr marL="0" indent="0">
              <a:buNone/>
            </a:pPr>
            <a:r>
              <a:rPr lang="en-US" altLang="ko-KR" dirty="0"/>
              <a:t>if ( cycle == </a:t>
            </a:r>
            <a:r>
              <a:rPr lang="ko-KR" altLang="en-US" dirty="0"/>
              <a:t>완전한 해 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bestSolution</a:t>
            </a:r>
            <a:r>
              <a:rPr lang="en-US" altLang="ko-KR" dirty="0"/>
              <a:t>( cycle, distance )</a:t>
            </a:r>
          </a:p>
          <a:p>
            <a:pPr marL="0" indent="0">
              <a:buNone/>
            </a:pPr>
            <a:r>
              <a:rPr lang="en-US" altLang="ko-KR" dirty="0"/>
              <a:t>else</a:t>
            </a:r>
          </a:p>
          <a:p>
            <a:pPr marL="0" indent="0">
              <a:buNone/>
            </a:pPr>
            <a:r>
              <a:rPr lang="en-US" altLang="ko-KR" dirty="0"/>
              <a:t>    for ( cycle</a:t>
            </a:r>
            <a:r>
              <a:rPr lang="ko-KR" altLang="en-US" dirty="0"/>
              <a:t>을 확장 가능한 모든 </a:t>
            </a:r>
            <a:r>
              <a:rPr lang="en-US" altLang="ko-KR" dirty="0"/>
              <a:t>v )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newcycle</a:t>
            </a:r>
            <a:r>
              <a:rPr lang="en-US" altLang="ko-KR" dirty="0"/>
              <a:t> = cycle + v</a:t>
            </a:r>
          </a:p>
          <a:p>
            <a:pPr marL="0" indent="0">
              <a:buNone/>
            </a:pPr>
            <a:r>
              <a:rPr lang="en-US" altLang="ko-KR" dirty="0"/>
              <a:t>        if ( distance( </a:t>
            </a:r>
            <a:r>
              <a:rPr lang="en-US" altLang="ko-KR" dirty="0" err="1"/>
              <a:t>newcycle</a:t>
            </a:r>
            <a:r>
              <a:rPr lang="en-US" altLang="ko-KR" dirty="0"/>
              <a:t> ) &lt; distance( </a:t>
            </a:r>
            <a:r>
              <a:rPr lang="en-US" altLang="ko-KR" dirty="0" err="1"/>
              <a:t>bestSolution</a:t>
            </a:r>
            <a:r>
              <a:rPr lang="en-US" altLang="ko-KR" dirty="0"/>
              <a:t> ) )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sz="1800" dirty="0">
                <a:solidFill>
                  <a:srgbClr val="00B050"/>
                </a:solidFill>
              </a:rPr>
              <a:t>// </a:t>
            </a:r>
            <a:r>
              <a:rPr lang="ko-KR" altLang="en-US" sz="1800" dirty="0">
                <a:solidFill>
                  <a:srgbClr val="00B050"/>
                </a:solidFill>
              </a:rPr>
              <a:t>불필요한 탐색 공간을 제거하기 위한 </a:t>
            </a:r>
            <a:r>
              <a:rPr lang="ko-KR" altLang="en-US" sz="1800" dirty="0" err="1">
                <a:solidFill>
                  <a:srgbClr val="00B050"/>
                </a:solidFill>
              </a:rPr>
              <a:t>조건문</a:t>
            </a:r>
            <a:endParaRPr lang="en-US" altLang="ko-KR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            </a:t>
            </a:r>
            <a:r>
              <a:rPr lang="en-US" altLang="ko-KR" dirty="0" err="1"/>
              <a:t>BacktrackTSP</a:t>
            </a:r>
            <a:r>
              <a:rPr lang="en-US" altLang="ko-KR" dirty="0"/>
              <a:t>( </a:t>
            </a:r>
            <a:r>
              <a:rPr lang="en-US" altLang="ko-KR" dirty="0" err="1"/>
              <a:t>newcycle</a:t>
            </a:r>
            <a:r>
              <a:rPr lang="en-US" altLang="ko-KR" dirty="0"/>
              <a:t> 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8202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Backtracking for TSP –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다음과 같은 그래프에서 시작 정점이 </a:t>
            </a:r>
            <a:r>
              <a:rPr lang="en-US" altLang="ko-KR" sz="2400" dirty="0"/>
              <a:t>A</a:t>
            </a:r>
            <a:r>
              <a:rPr lang="ko-KR" altLang="en-US" sz="2400" dirty="0"/>
              <a:t>일 때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초기값</a:t>
            </a:r>
            <a:r>
              <a:rPr lang="en-US" altLang="ko-KR" sz="2400" dirty="0"/>
              <a:t>: cycle = [ A ], </a:t>
            </a:r>
            <a:r>
              <a:rPr lang="en-US" altLang="ko-KR" sz="2400" dirty="0" err="1"/>
              <a:t>bestSolution</a:t>
            </a:r>
            <a:r>
              <a:rPr lang="en-US" altLang="ko-KR" sz="2400" dirty="0"/>
              <a:t> = ( [ A ], </a:t>
            </a:r>
            <a:r>
              <a:rPr lang="ko-KR" altLang="en-US" sz="2400" dirty="0"/>
              <a:t>∞ 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 err="1"/>
              <a:t>BacktrackTSP</a:t>
            </a:r>
            <a:r>
              <a:rPr lang="en-US" altLang="ko-KR" sz="2400" dirty="0"/>
              <a:t>( cycle ) </a:t>
            </a:r>
            <a:r>
              <a:rPr lang="ko-KR" altLang="en-US" sz="2400" dirty="0"/>
              <a:t>호출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463" y="1766689"/>
            <a:ext cx="174307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9808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Backtracking for TSP –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cycle [A]</a:t>
            </a:r>
            <a:r>
              <a:rPr lang="ko-KR" altLang="en-US" sz="2400" dirty="0"/>
              <a:t>에 추가할 정점을 확인한다</a:t>
            </a:r>
            <a:endParaRPr lang="en-US" altLang="ko-KR" sz="2400" dirty="0"/>
          </a:p>
          <a:p>
            <a:r>
              <a:rPr lang="ko-KR" altLang="en-US" sz="2400" dirty="0"/>
              <a:t>후보 정점은 </a:t>
            </a:r>
            <a:r>
              <a:rPr lang="en-US" altLang="ko-KR" sz="2400" dirty="0"/>
              <a:t>{ B, C, D, E }</a:t>
            </a:r>
          </a:p>
          <a:p>
            <a:r>
              <a:rPr lang="en-US" altLang="ko-KR" sz="2400" dirty="0"/>
              <a:t>B</a:t>
            </a:r>
            <a:r>
              <a:rPr lang="ko-KR" altLang="en-US" sz="2400" dirty="0"/>
              <a:t>부터 확인한다</a:t>
            </a:r>
            <a:endParaRPr lang="en-US" altLang="ko-KR" sz="2400" dirty="0"/>
          </a:p>
          <a:p>
            <a:r>
              <a:rPr lang="en-US" altLang="ko-KR" sz="2400" dirty="0" err="1"/>
              <a:t>newcycle</a:t>
            </a:r>
            <a:r>
              <a:rPr lang="en-US" altLang="ko-KR" sz="2400" dirty="0"/>
              <a:t> = [ A, B ]</a:t>
            </a:r>
            <a:r>
              <a:rPr lang="ko-KR" altLang="en-US" sz="2400" dirty="0"/>
              <a:t>라고 할 때</a:t>
            </a:r>
            <a:endParaRPr lang="en-US" altLang="ko-KR" sz="2400" dirty="0"/>
          </a:p>
          <a:p>
            <a:r>
              <a:rPr lang="en-US" altLang="ko-KR" sz="2400" dirty="0"/>
              <a:t>distance( </a:t>
            </a:r>
            <a:r>
              <a:rPr lang="en-US" altLang="ko-KR" sz="2400" dirty="0" err="1"/>
              <a:t>newcycle</a:t>
            </a:r>
            <a:r>
              <a:rPr lang="en-US" altLang="ko-KR" sz="2400" dirty="0"/>
              <a:t> ) = 2    </a:t>
            </a:r>
            <a:r>
              <a:rPr lang="en-US" altLang="ko-KR" sz="2000" dirty="0">
                <a:solidFill>
                  <a:srgbClr val="00B050"/>
                </a:solidFill>
              </a:rPr>
              <a:t>// weight( A, B )</a:t>
            </a:r>
            <a:endParaRPr lang="ko-KR" altLang="en-US" sz="2400" dirty="0">
              <a:solidFill>
                <a:srgbClr val="00B05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5" y="0"/>
            <a:ext cx="174307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285" y="3669382"/>
            <a:ext cx="319087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023525" y="1347614"/>
            <a:ext cx="10967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best</a:t>
            </a:r>
          </a:p>
          <a:p>
            <a:pPr algn="r"/>
            <a:r>
              <a:rPr lang="en-US" altLang="ko-KR" dirty="0"/>
              <a:t>distance:</a:t>
            </a:r>
          </a:p>
          <a:p>
            <a:pPr algn="r"/>
            <a:r>
              <a:rPr lang="ko-KR" altLang="en-US" dirty="0"/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1835843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5187</TotalTime>
  <Words>3021</Words>
  <Application>Microsoft Office PowerPoint</Application>
  <PresentationFormat>화면 슬라이드 쇼(16:9)</PresentationFormat>
  <Paragraphs>403</Paragraphs>
  <Slides>66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66</vt:i4>
      </vt:variant>
    </vt:vector>
  </HeadingPairs>
  <TitlesOfParts>
    <vt:vector size="71" baseType="lpstr">
      <vt:lpstr>맑은 고딕</vt:lpstr>
      <vt:lpstr>Arial</vt:lpstr>
      <vt:lpstr>Cambria Math</vt:lpstr>
      <vt:lpstr>Office 테마</vt:lpstr>
      <vt:lpstr>1_Office 테마</vt:lpstr>
      <vt:lpstr>KCA2019 ☆여름방학특강☆</vt:lpstr>
      <vt:lpstr>해 탐색 알고리즘</vt:lpstr>
      <vt:lpstr>해 탐색 알고리즘</vt:lpstr>
      <vt:lpstr>해 탐색 알고리즘</vt:lpstr>
      <vt:lpstr>Backtracking (백트래킹)</vt:lpstr>
      <vt:lpstr>Backtracking for TSP</vt:lpstr>
      <vt:lpstr>Backtracking for TSP</vt:lpstr>
      <vt:lpstr>Backtracking for TSP – example</vt:lpstr>
      <vt:lpstr>Backtracking for TSP – example</vt:lpstr>
      <vt:lpstr>Backtracking for TSP – example</vt:lpstr>
      <vt:lpstr>Backtracking for TSP – example</vt:lpstr>
      <vt:lpstr>Backtracking for TSP – example</vt:lpstr>
      <vt:lpstr>Backtracking for TSP – example</vt:lpstr>
      <vt:lpstr>Backtracking for TSP – example</vt:lpstr>
      <vt:lpstr>Backtracking for TSP – example</vt:lpstr>
      <vt:lpstr>Backtracking – 시간 복잡도</vt:lpstr>
      <vt:lpstr>Backtracking의 한계</vt:lpstr>
      <vt:lpstr>Branch and Bound</vt:lpstr>
      <vt:lpstr>Branch and Bound</vt:lpstr>
      <vt:lpstr>Branch and Bound</vt:lpstr>
      <vt:lpstr>Branch and Bound</vt:lpstr>
      <vt:lpstr>Branch and Bound</vt:lpstr>
      <vt:lpstr>Branch and Bound for TSP</vt:lpstr>
      <vt:lpstr>Branch and Bound for TSP</vt:lpstr>
      <vt:lpstr>Branch and Bound for TSP</vt:lpstr>
      <vt:lpstr>Branch and Bound for TSP</vt:lpstr>
      <vt:lpstr>Branch and Bound for TSP</vt:lpstr>
      <vt:lpstr>Branch and Bound for TSP</vt:lpstr>
      <vt:lpstr>Branch and Bound for TSP</vt:lpstr>
      <vt:lpstr>Branch and Bound for TSP</vt:lpstr>
      <vt:lpstr>Branch and Bound for TSP</vt:lpstr>
      <vt:lpstr>Branch and Bound</vt:lpstr>
      <vt:lpstr>Simulated Annealing</vt:lpstr>
      <vt:lpstr>Simulated Annealing</vt:lpstr>
      <vt:lpstr>Simulated Annealing</vt:lpstr>
      <vt:lpstr>Simulated Annealing</vt:lpstr>
      <vt:lpstr>Simulated Annealing</vt:lpstr>
      <vt:lpstr>Simulated Annealing</vt:lpstr>
      <vt:lpstr>Simulated Annealing</vt:lpstr>
      <vt:lpstr>Simulated Annealing</vt:lpstr>
      <vt:lpstr>Simulated Annealing</vt:lpstr>
      <vt:lpstr>Simulated Annealing</vt:lpstr>
      <vt:lpstr>Simulated Annealing</vt:lpstr>
      <vt:lpstr>Simulated Annealing</vt:lpstr>
      <vt:lpstr>Genetic Algorithm</vt:lpstr>
      <vt:lpstr>Genetic Algorithm</vt:lpstr>
      <vt:lpstr>Genetic Algorithm for TSP</vt:lpstr>
      <vt:lpstr>Genetic Algorithm for TSP</vt:lpstr>
      <vt:lpstr>Genetic Algorithm – Basic Operator</vt:lpstr>
      <vt:lpstr>Genetic Algorithm – Basic Operator</vt:lpstr>
      <vt:lpstr>Genetic Algorithm – Basic Operator</vt:lpstr>
      <vt:lpstr>Genetic Algorithm – Basic Operator</vt:lpstr>
      <vt:lpstr>Genetic Algorithm – Basic Operator</vt:lpstr>
      <vt:lpstr>Genetic Algorithm – Basic Operator</vt:lpstr>
      <vt:lpstr>Genetic Algorithm – Basic Operator</vt:lpstr>
      <vt:lpstr>Genetic Algorithm – example</vt:lpstr>
      <vt:lpstr>Genetic Algorithm – example</vt:lpstr>
      <vt:lpstr>Genetic Algorithm – example</vt:lpstr>
      <vt:lpstr>Genetic Algorithm – example</vt:lpstr>
      <vt:lpstr>Genetic Algorithm – example</vt:lpstr>
      <vt:lpstr>Genetic Algorithm – example</vt:lpstr>
      <vt:lpstr>Genetic Algorithm</vt:lpstr>
      <vt:lpstr>Genetic Algorithm</vt:lpstr>
      <vt:lpstr>Genetic Algorithm</vt:lpstr>
      <vt:lpstr>요약</vt:lpstr>
      <vt:lpstr>요약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KCA2019 ☆여름방학특강☆</dc:title>
  <dc:creator>Microsoft Corporation</dc:creator>
  <cp:lastModifiedBy>정 주원</cp:lastModifiedBy>
  <cp:revision>72</cp:revision>
  <dcterms:created xsi:type="dcterms:W3CDTF">2006-10-05T04:04:58Z</dcterms:created>
  <dcterms:modified xsi:type="dcterms:W3CDTF">2019-08-06T07:40:34Z</dcterms:modified>
</cp:coreProperties>
</file>