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91" r:id="rId7"/>
    <p:sldId id="262" r:id="rId8"/>
    <p:sldId id="263" r:id="rId9"/>
    <p:sldId id="279" r:id="rId10"/>
    <p:sldId id="269" r:id="rId11"/>
    <p:sldId id="270" r:id="rId12"/>
    <p:sldId id="271" r:id="rId13"/>
    <p:sldId id="272" r:id="rId14"/>
    <p:sldId id="273" r:id="rId15"/>
    <p:sldId id="264" r:id="rId16"/>
    <p:sldId id="274" r:id="rId17"/>
    <p:sldId id="265" r:id="rId18"/>
    <p:sldId id="266" r:id="rId19"/>
    <p:sldId id="280" r:id="rId20"/>
    <p:sldId id="276" r:id="rId21"/>
    <p:sldId id="277" r:id="rId22"/>
    <p:sldId id="281" r:id="rId23"/>
    <p:sldId id="278" r:id="rId24"/>
    <p:sldId id="267" r:id="rId25"/>
    <p:sldId id="282" r:id="rId26"/>
    <p:sldId id="283" r:id="rId27"/>
    <p:sldId id="284" r:id="rId28"/>
    <p:sldId id="268" r:id="rId29"/>
    <p:sldId id="275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3A911ED0-0200-424B-A177-00544B953CBF}">
          <p14:sldIdLst>
            <p14:sldId id="257"/>
            <p14:sldId id="258"/>
            <p14:sldId id="259"/>
            <p14:sldId id="260"/>
            <p14:sldId id="261"/>
            <p14:sldId id="291"/>
          </p14:sldIdLst>
        </p14:section>
        <p14:section name="Fork" id="{91FC7F05-BD37-4390-A8A2-2CA720151A97}">
          <p14:sldIdLst>
            <p14:sldId id="262"/>
            <p14:sldId id="263"/>
            <p14:sldId id="279"/>
            <p14:sldId id="269"/>
            <p14:sldId id="270"/>
            <p14:sldId id="271"/>
            <p14:sldId id="272"/>
            <p14:sldId id="273"/>
            <p14:sldId id="264"/>
            <p14:sldId id="274"/>
            <p14:sldId id="265"/>
          </p14:sldIdLst>
        </p14:section>
        <p14:section name="Reaping" id="{5D947A6E-1CB9-4AD5-90B5-B1E3C89B2643}">
          <p14:sldIdLst>
            <p14:sldId id="266"/>
            <p14:sldId id="280"/>
            <p14:sldId id="276"/>
            <p14:sldId id="277"/>
            <p14:sldId id="281"/>
            <p14:sldId id="278"/>
            <p14:sldId id="267"/>
            <p14:sldId id="282"/>
            <p14:sldId id="283"/>
            <p14:sldId id="284"/>
            <p14:sldId id="268"/>
            <p14:sldId id="275"/>
          </p14:sldIdLst>
        </p14:section>
        <p14:section name="Exec" id="{206BE4A3-7CD0-43FF-97C5-0F15158C30B9}">
          <p14:sldIdLst>
            <p14:sldId id="285"/>
            <p14:sldId id="286"/>
            <p14:sldId id="287"/>
          </p14:sldIdLst>
        </p14:section>
        <p14:section name="Example" id="{933D1503-2F8D-46D0-A1DF-B8E5DFF37C78}">
          <p14:sldIdLst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ABB18-008D-4AA3-BC57-2477497B6192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08030-4495-47DF-9E30-A5F0D15A7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08030-4495-47DF-9E30-A5F0D15A732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A5B37-F648-46CB-9A1E-4267AB41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FDE0C3-CE62-4ADD-B06F-D5CA85C6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C8398-8B67-4D30-8708-E7BECF6D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B288A-A69B-414C-9E8F-CE6E4357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6EF35-3120-46D2-881D-C1E417A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8884-9BA9-4FC8-BFD5-83162D87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7C58F-064C-4DCB-9D79-0EE90545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7B6F-80EC-42D1-ACE3-2AF62BD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A773C-0005-4774-A074-7E1DC29F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98335-801A-43CD-90BD-6D46399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9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57F1-BE23-40E7-B8A2-C7D12498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0931D-3CD7-4E34-B724-C8E6756E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AB30F-F97B-4F7B-8170-B47935B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07760-3E5D-4F05-BECB-A70B572B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E8F0-0E35-48AC-8615-37218A1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538F1-C2B3-49E2-B3D9-9EFFA557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31B2C-FCFD-4C94-97F2-03410175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09A22-0ADF-44A2-80B8-E67FCDE5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D0F7-39AB-433E-9E75-68C67792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2CB2-48DC-4C61-BAF3-C89EA188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06454-5F1E-489D-AAE8-C36C319B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BBAE1-02EC-4DDD-A6DF-8824D20C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06266-F23D-4D2F-98D3-EAA153A6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A4CA9-D800-40F3-A2A9-33CEFE83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DE615-B5DE-405E-AC08-5A5DBC95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6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F930-F099-4A69-8309-CD011774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BC5BB-1024-4507-869C-20DB7B485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42EF4-1D72-4540-89B1-F4221DBE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B7036-33AF-48EC-9848-8CBEC05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19FCE-289E-4A73-A06D-A9A197A1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AAEB0-1338-4610-AA9C-EA4EDCF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4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464C-FFE4-4C7E-9D54-DDB39278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7BB29-FAD3-47DD-AB69-0089ED38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7365D-8E72-4806-A9B4-1EC799F4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20384-DAF0-4E8F-8A58-41157C077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55C846-2716-49ED-9BD2-6E7FBAEE3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485A3-5762-4A20-84F7-7911F5D6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92642E-249C-46C4-B222-1EA9E149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A77CC-829B-49B3-8023-B632187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7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C4F82-1823-474E-A0F0-A9F72512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65D72-096B-4793-BF94-4D42C3F2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DC904-DEFA-4946-BB4D-C32E9B24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AEB3A-3BAD-4D90-9D4D-35E47274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3206F-8D94-4DAB-A44E-074887B0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C18A65-A0BB-4303-A6E4-82B51328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E6B74-39AD-40CF-97BD-DC45B675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239C7-D8A7-4F0A-B144-DEFE0A59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4EF97-5384-468F-AC0A-46523ABB3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606C8-2775-4C1B-B7F3-5F1B8E88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C5E2F-166D-4F17-BCEF-2F14C9D7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8061F-05E9-4AA0-BE10-2EFD3343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90CA3-8FAB-4C9B-A6D3-A19F13B0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8E1-0C12-4C64-86E4-EC2EBA41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88B9B-6773-48F4-98E7-DBDBB2045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D26C3-05BF-4FB3-9E00-B5A3218F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8B9A0-F59A-4C3A-8E0E-3003969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EED5-EECC-4496-8A27-E11D60F6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A2771-E8F5-4F80-8118-BF45B178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3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3C957-22A3-4B14-9355-CA6EF0EC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83489-24B0-40FE-B536-19E081AD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F0223-AD0F-4BF3-8E68-90B47133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C872-6A6A-4F69-A3AC-855502D4AB2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B7553-0D3C-45CD-89B9-DB889C0F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15CC0-E4C3-42E2-91FA-FD556569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6E92-1811-420B-8CCD-3EFEAF0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s.tistory.com/3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1</a:t>
            </a:r>
            <a:r>
              <a:rPr lang="en-US" altLang="ko-KR" dirty="0">
                <a:ea typeface="맑은 고딕"/>
              </a:rPr>
              <a:t>6</a:t>
            </a:r>
            <a:r>
              <a:rPr lang="ko-KR" altLang="en-US" dirty="0">
                <a:ea typeface="맑은 고딕"/>
              </a:rPr>
              <a:t>차시 - </a:t>
            </a:r>
            <a:r>
              <a:rPr lang="en-US" altLang="ko-KR" dirty="0">
                <a:ea typeface="맑은 고딕"/>
              </a:rPr>
              <a:t>Process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295764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46881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fork()</a:t>
            </a:r>
            <a:r>
              <a:rPr lang="ko-KR" altLang="en-US" dirty="0"/>
              <a:t>를 이용하여 현재 </a:t>
            </a:r>
            <a:r>
              <a:rPr lang="en-US" altLang="ko-KR" dirty="0"/>
              <a:t>process</a:t>
            </a:r>
            <a:r>
              <a:rPr lang="ko-KR" altLang="en-US" dirty="0"/>
              <a:t>로부터 새로운 </a:t>
            </a:r>
            <a:r>
              <a:rPr lang="en-US" altLang="ko-KR" dirty="0"/>
              <a:t>process</a:t>
            </a:r>
            <a:r>
              <a:rPr lang="ko-KR" altLang="en-US" dirty="0"/>
              <a:t>를 생성할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parent process</a:t>
            </a:r>
            <a:r>
              <a:rPr lang="ko-KR" altLang="en-US" dirty="0"/>
              <a:t>와 </a:t>
            </a:r>
            <a:r>
              <a:rPr lang="en-US" altLang="ko-KR" dirty="0"/>
              <a:t>child process</a:t>
            </a:r>
            <a:r>
              <a:rPr lang="ko-KR" altLang="en-US" dirty="0"/>
              <a:t>에서의 </a:t>
            </a:r>
            <a:r>
              <a:rPr lang="en-US" altLang="ko-KR" dirty="0"/>
              <a:t>fork()</a:t>
            </a:r>
            <a:r>
              <a:rPr lang="ko-KR" altLang="en-US" dirty="0"/>
              <a:t>의 </a:t>
            </a:r>
            <a:r>
              <a:rPr lang="ko-KR" altLang="en-US" dirty="0" err="1"/>
              <a:t>반환값이</a:t>
            </a:r>
            <a:r>
              <a:rPr lang="ko-KR" altLang="en-US" dirty="0"/>
              <a:t> 의미하는 바를 각각 알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6260123" y="67166"/>
            <a:ext cx="5767754" cy="6614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&lt;sys/</a:t>
            </a:r>
            <a:r>
              <a:rPr lang="en-US" altLang="ko-KR" sz="2000" dirty="0" err="1"/>
              <a:t>types.h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void main( void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pid_t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“Before fork: %d\n”, </a:t>
            </a:r>
            <a:r>
              <a:rPr lang="en-US" altLang="ko-KR" sz="2000" dirty="0" err="1"/>
              <a:t>getpid</a:t>
            </a:r>
            <a:r>
              <a:rPr lang="en-US" altLang="ko-KR" sz="2000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if (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== 0 )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“child PID: %d\n”, </a:t>
            </a:r>
            <a:r>
              <a:rPr lang="en-US" altLang="ko-KR" sz="2000" dirty="0" err="1"/>
              <a:t>getpid</a:t>
            </a:r>
            <a:r>
              <a:rPr lang="en-US" altLang="ko-KR" sz="2000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: %d\n”,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} else</a:t>
            </a:r>
            <a:r>
              <a:rPr lang="ko-KR" altLang="en-US" sz="2000" dirty="0"/>
              <a:t> </a:t>
            </a:r>
            <a:r>
              <a:rPr lang="en-US" altLang="ko-KR" sz="2000" dirty="0"/>
              <a:t>if (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&gt; 0 )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“parent PID: %d\n”, </a:t>
            </a:r>
            <a:r>
              <a:rPr lang="en-US" altLang="ko-KR" sz="2000" dirty="0" err="1"/>
              <a:t>getpid</a:t>
            </a:r>
            <a:r>
              <a:rPr lang="en-US" altLang="ko-KR" sz="2000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: %d\n”,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}</a:t>
            </a:r>
            <a:r>
              <a:rPr lang="ko-KR" altLang="en-US" sz="2000" dirty="0"/>
              <a:t> </a:t>
            </a:r>
            <a:r>
              <a:rPr lang="en-US" altLang="ko-KR" sz="2000" dirty="0"/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“fail to fork: %d\n”, </a:t>
            </a:r>
            <a:r>
              <a:rPr lang="en-US" altLang="ko-KR" sz="2000" dirty="0" err="1"/>
              <a:t>pid</a:t>
            </a:r>
            <a:r>
              <a:rPr lang="en-US" altLang="ko-KR" sz="2000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37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46881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fork()</a:t>
            </a:r>
            <a:r>
              <a:rPr lang="ko-KR" altLang="en-US" dirty="0"/>
              <a:t>를 이용하여 현재 </a:t>
            </a:r>
            <a:r>
              <a:rPr lang="en-US" altLang="ko-KR" dirty="0"/>
              <a:t>process</a:t>
            </a:r>
            <a:r>
              <a:rPr lang="ko-KR" altLang="en-US" dirty="0"/>
              <a:t>로부터 새로운 </a:t>
            </a:r>
            <a:r>
              <a:rPr lang="en-US" altLang="ko-KR" dirty="0"/>
              <a:t>process</a:t>
            </a:r>
            <a:r>
              <a:rPr lang="ko-KR" altLang="en-US" dirty="0"/>
              <a:t>를 생성할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parent process</a:t>
            </a:r>
            <a:r>
              <a:rPr lang="ko-KR" altLang="en-US" dirty="0"/>
              <a:t>와 </a:t>
            </a:r>
            <a:r>
              <a:rPr lang="en-US" altLang="ko-KR" dirty="0"/>
              <a:t>child process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변수를 서로 공유하지 않는다는 것을 인지할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6283569" y="96782"/>
            <a:ext cx="5750167" cy="655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#include &lt;</a:t>
            </a:r>
            <a:r>
              <a:rPr lang="en-US" altLang="ko-KR" sz="2200" dirty="0" err="1"/>
              <a:t>stdio.h</a:t>
            </a:r>
            <a:r>
              <a:rPr lang="en-US" altLang="ko-KR" sz="2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200" dirty="0"/>
              <a:t>#include &lt;sys/</a:t>
            </a:r>
            <a:r>
              <a:rPr lang="en-US" altLang="ko-KR" sz="2200" dirty="0" err="1"/>
              <a:t>types.h</a:t>
            </a:r>
            <a:r>
              <a:rPr lang="en-US" altLang="ko-KR" sz="2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#include &lt;</a:t>
            </a:r>
            <a:r>
              <a:rPr lang="en-US" altLang="ko-KR" sz="2200" dirty="0" err="1"/>
              <a:t>unistd.h</a:t>
            </a:r>
            <a:r>
              <a:rPr lang="en-US" altLang="ko-KR" sz="22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void main( void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 x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</a:t>
            </a:r>
            <a:r>
              <a:rPr lang="en-US" altLang="ko-KR" sz="2200" dirty="0" err="1"/>
              <a:t>pid_t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pid</a:t>
            </a:r>
            <a:r>
              <a:rPr lang="en-US" altLang="ko-KR" sz="2200" dirty="0"/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if ( </a:t>
            </a:r>
            <a:r>
              <a:rPr lang="en-US" altLang="ko-KR" sz="2200" dirty="0" err="1"/>
              <a:t>pid</a:t>
            </a:r>
            <a:r>
              <a:rPr lang="en-US" altLang="ko-KR" sz="2200" dirty="0"/>
              <a:t> == 0 )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    </a:t>
            </a:r>
            <a:r>
              <a:rPr lang="en-US" altLang="ko-KR" sz="2200" dirty="0" err="1"/>
              <a:t>printf</a:t>
            </a:r>
            <a:r>
              <a:rPr lang="en-US" altLang="ko-KR" sz="2200" dirty="0"/>
              <a:t>( “child has x =  %d\n”, ++x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/>
              <a:t>}</a:t>
            </a:r>
            <a:r>
              <a:rPr lang="ko-KR" altLang="en-US" sz="2200" dirty="0"/>
              <a:t> </a:t>
            </a:r>
            <a:r>
              <a:rPr lang="en-US" altLang="ko-KR" sz="2200" dirty="0"/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    </a:t>
            </a:r>
            <a:r>
              <a:rPr lang="en-US" altLang="ko-KR" sz="2200" dirty="0" err="1"/>
              <a:t>printf</a:t>
            </a:r>
            <a:r>
              <a:rPr lang="en-US" altLang="ko-KR" sz="2200" dirty="0"/>
              <a:t>( “parent has x = %d\n”, --x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    </a:t>
            </a:r>
            <a:r>
              <a:rPr lang="en-US" altLang="ko-KR" sz="2200" dirty="0" err="1"/>
              <a:t>printf</a:t>
            </a:r>
            <a:r>
              <a:rPr lang="en-US" altLang="ko-KR" sz="2200" dirty="0"/>
              <a:t>( “Bye from process %d with %d\n”, </a:t>
            </a:r>
            <a:r>
              <a:rPr lang="en-US" altLang="ko-KR" sz="2200" dirty="0" err="1"/>
              <a:t>getpid</a:t>
            </a:r>
            <a:r>
              <a:rPr lang="en-US" altLang="ko-KR" sz="2200" dirty="0"/>
              <a:t>(), x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65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 - QUIZ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예제가 실행될 때 출력되는 순서는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01357" y="1721504"/>
            <a:ext cx="3985386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#include &lt;</a:t>
            </a:r>
            <a:r>
              <a:rPr lang="en-US" altLang="ko-KR" sz="2800" dirty="0" err="1"/>
              <a:t>stdio.h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#include &lt;sys/</a:t>
            </a:r>
            <a:r>
              <a:rPr lang="en-US" altLang="ko-KR" sz="2800" dirty="0" err="1"/>
              <a:t>types.h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#include &lt;</a:t>
            </a:r>
            <a:r>
              <a:rPr lang="en-US" altLang="ko-KR" sz="2800" dirty="0" err="1"/>
              <a:t>unistd.h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r>
              <a:rPr lang="en-US" altLang="ko-KR" sz="2800" dirty="0"/>
              <a:t>void main( void ) {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 “L0\n” );</a:t>
            </a:r>
          </a:p>
          <a:p>
            <a:r>
              <a:rPr lang="en-US" altLang="ko-KR" sz="2800" dirty="0"/>
              <a:t>    fork();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 “L1\n” );</a:t>
            </a:r>
          </a:p>
          <a:p>
            <a:r>
              <a:rPr lang="en-US" altLang="ko-KR" sz="2800" dirty="0"/>
              <a:t>    fork();</a:t>
            </a:r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printf</a:t>
            </a:r>
            <a:r>
              <a:rPr lang="en-US" altLang="ko-KR" sz="2800" dirty="0"/>
              <a:t>( “Bye\n” );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grpSp>
        <p:nvGrpSpPr>
          <p:cNvPr id="50" name="Group 29"/>
          <p:cNvGrpSpPr>
            <a:grpSpLocks/>
          </p:cNvGrpSpPr>
          <p:nvPr/>
        </p:nvGrpSpPr>
        <p:grpSpPr bwMode="auto">
          <a:xfrm>
            <a:off x="2519646" y="5349875"/>
            <a:ext cx="457200" cy="336550"/>
            <a:chOff x="3072" y="3120"/>
            <a:chExt cx="288" cy="212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L0</a:t>
              </a:r>
            </a:p>
          </p:txBody>
        </p:sp>
      </p:grpSp>
      <p:grpSp>
        <p:nvGrpSpPr>
          <p:cNvPr id="53" name="Group 28"/>
          <p:cNvGrpSpPr>
            <a:grpSpLocks/>
          </p:cNvGrpSpPr>
          <p:nvPr/>
        </p:nvGrpSpPr>
        <p:grpSpPr bwMode="auto">
          <a:xfrm>
            <a:off x="2976846" y="4664075"/>
            <a:ext cx="533400" cy="1022350"/>
            <a:chOff x="3360" y="2688"/>
            <a:chExt cx="336" cy="644"/>
          </a:xfrm>
        </p:grpSpPr>
        <p:sp>
          <p:nvSpPr>
            <p:cNvPr id="54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5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600">
                    <a:latin typeface="Courier New" pitchFamily="49" charset="0"/>
                    <a:ea typeface="굴림" pitchFamily="50" charset="-127"/>
                  </a:rPr>
                  <a:t>L1</a:t>
                </a:r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ko-KR" sz="1600">
                    <a:latin typeface="Courier New" pitchFamily="49" charset="0"/>
                    <a:ea typeface="굴림" pitchFamily="50" charset="-127"/>
                  </a:rPr>
                  <a:t>L1</a:t>
                </a:r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Group 26"/>
          <p:cNvGrpSpPr>
            <a:grpSpLocks/>
          </p:cNvGrpSpPr>
          <p:nvPr/>
        </p:nvGrpSpPr>
        <p:grpSpPr bwMode="auto">
          <a:xfrm>
            <a:off x="3510246" y="4359275"/>
            <a:ext cx="627063" cy="1327150"/>
            <a:chOff x="3696" y="2496"/>
            <a:chExt cx="395" cy="836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9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 - QUIZ (2/3)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4462" y="950248"/>
            <a:ext cx="4079632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types.h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void main( void )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"L0\n“ );</a:t>
            </a:r>
          </a:p>
          <a:p>
            <a:r>
              <a:rPr lang="en-US" altLang="ko-KR" sz="2400" dirty="0"/>
              <a:t>    if ( fork() != 0 )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“L1\n“ );    </a:t>
            </a:r>
          </a:p>
          <a:p>
            <a:r>
              <a:rPr lang="en-US" altLang="ko-KR" sz="2400" dirty="0"/>
              <a:t>        if ( fork() != 0 )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"L2\n“ );</a:t>
            </a:r>
          </a:p>
          <a:p>
            <a:r>
              <a:rPr lang="en-US" altLang="ko-KR" sz="2400" dirty="0"/>
              <a:t>            fork();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"Bye\n“ 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예제가 실행될 때 출력되는 순서는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021683" y="508024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2107283" y="5461244"/>
            <a:ext cx="457200" cy="336550"/>
            <a:chOff x="3360" y="3024"/>
            <a:chExt cx="288" cy="21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360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360" y="3024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L0</a:t>
              </a: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2564483" y="4165844"/>
            <a:ext cx="1617663" cy="1631950"/>
            <a:chOff x="3648" y="2208"/>
            <a:chExt cx="1019" cy="1028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648" y="3024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L1</a:t>
              </a: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648" y="24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320" y="2208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6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3021683" y="4775444"/>
            <a:ext cx="1160463" cy="1022350"/>
            <a:chOff x="3936" y="2592"/>
            <a:chExt cx="731" cy="644"/>
          </a:xfrm>
        </p:grpSpPr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936" y="278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936" y="3024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L2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320" y="2592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555083" y="5156444"/>
            <a:ext cx="627063" cy="641350"/>
            <a:chOff x="4272" y="2832"/>
            <a:chExt cx="395" cy="404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4320" y="3024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320" y="2832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272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8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fork() - QUIZ (3/3)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4462" y="973694"/>
            <a:ext cx="4079632" cy="56323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types.h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void main( void )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"L0\n“ );</a:t>
            </a:r>
          </a:p>
          <a:p>
            <a:r>
              <a:rPr lang="en-US" altLang="ko-KR" sz="2400" dirty="0"/>
              <a:t>    if ( fork() == 0 )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“L1\n“ );    </a:t>
            </a:r>
          </a:p>
          <a:p>
            <a:r>
              <a:rPr lang="en-US" altLang="ko-KR" sz="2400" dirty="0"/>
              <a:t>        if ( fork() == 0 ) {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"L2\n“ );</a:t>
            </a:r>
          </a:p>
          <a:p>
            <a:r>
              <a:rPr lang="en-US" altLang="ko-KR" sz="2400" dirty="0"/>
              <a:t>            fork();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"Bye\n“ 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예제가 실행될 때 출력되는 순서는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2338754" y="5332290"/>
            <a:ext cx="457200" cy="336550"/>
            <a:chOff x="3408" y="2976"/>
            <a:chExt cx="288" cy="212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L0</a:t>
              </a: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2795954" y="4951290"/>
            <a:ext cx="627063" cy="717550"/>
            <a:chOff x="3696" y="2736"/>
            <a:chExt cx="395" cy="452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L1</a:t>
              </a: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8" name="Group 27"/>
          <p:cNvGrpSpPr>
            <a:grpSpLocks/>
          </p:cNvGrpSpPr>
          <p:nvPr/>
        </p:nvGrpSpPr>
        <p:grpSpPr bwMode="auto">
          <a:xfrm>
            <a:off x="3710354" y="4189290"/>
            <a:ext cx="627063" cy="717550"/>
            <a:chOff x="4272" y="2256"/>
            <a:chExt cx="395" cy="452"/>
          </a:xfrm>
        </p:grpSpPr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4" name="Group 26"/>
          <p:cNvGrpSpPr>
            <a:grpSpLocks/>
          </p:cNvGrpSpPr>
          <p:nvPr/>
        </p:nvGrpSpPr>
        <p:grpSpPr bwMode="auto">
          <a:xfrm>
            <a:off x="3253154" y="4570290"/>
            <a:ext cx="627063" cy="717550"/>
            <a:chOff x="3984" y="2496"/>
            <a:chExt cx="395" cy="452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Bye</a:t>
              </a:r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pitchFamily="50" charset="-127"/>
                </a:rPr>
                <a:t>L2</a:t>
              </a: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9262" y="5814647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수평선 상의 출력 순서는 명확하지만 수직선 상의 출력 순서는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의 </a:t>
            </a:r>
            <a:r>
              <a:rPr lang="en-US" altLang="ko-KR" dirty="0"/>
              <a:t>scheduling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context switch</a:t>
            </a:r>
            <a:r>
              <a:rPr lang="ko-KR" altLang="en-US" dirty="0"/>
              <a:t>가 어떻게</a:t>
            </a:r>
            <a:endParaRPr lang="en-US" altLang="ko-KR" dirty="0"/>
          </a:p>
          <a:p>
            <a:r>
              <a:rPr lang="ko-KR" altLang="en-US" dirty="0"/>
              <a:t>이루어지느냐에</a:t>
            </a:r>
            <a:r>
              <a:rPr lang="en-US" altLang="ko-KR" dirty="0"/>
              <a:t> </a:t>
            </a:r>
            <a:r>
              <a:rPr lang="ko-KR" altLang="en-US" dirty="0"/>
              <a:t>따라 달라진다는 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24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45092-2400-4DB7-AD70-AEB798E2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exit( int status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C570B-57B8-4C61-B1D6-47AA04C3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child process</a:t>
            </a:r>
            <a:r>
              <a:rPr lang="ko-KR" altLang="en-US" dirty="0"/>
              <a:t>에서 그냥 </a:t>
            </a:r>
            <a:r>
              <a:rPr lang="en-US" altLang="ko-KR" dirty="0"/>
              <a:t>return</a:t>
            </a:r>
            <a:r>
              <a:rPr lang="ko-KR" altLang="en-US" dirty="0"/>
              <a:t>하지 않고 </a:t>
            </a:r>
            <a:r>
              <a:rPr lang="en-US" altLang="ko-KR" dirty="0"/>
              <a:t>exit()</a:t>
            </a:r>
            <a:r>
              <a:rPr lang="ko-KR" altLang="en-US" dirty="0"/>
              <a:t>을 통해 </a:t>
            </a:r>
            <a:r>
              <a:rPr lang="en-US" altLang="ko-KR" dirty="0"/>
              <a:t>process</a:t>
            </a:r>
            <a:r>
              <a:rPr lang="ko-KR" altLang="en-US" dirty="0"/>
              <a:t>를 종료하면 </a:t>
            </a:r>
            <a:r>
              <a:rPr lang="ko-KR" altLang="en-US" dirty="0" err="1"/>
              <a:t>인자값을</a:t>
            </a:r>
            <a:r>
              <a:rPr lang="ko-KR" altLang="en-US" dirty="0"/>
              <a:t> </a:t>
            </a:r>
            <a:r>
              <a:rPr lang="en-US" altLang="ko-KR" dirty="0"/>
              <a:t>parent process</a:t>
            </a:r>
            <a:r>
              <a:rPr lang="ko-KR" altLang="en-US" dirty="0"/>
              <a:t>에게 전달할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status </a:t>
            </a:r>
            <a:r>
              <a:rPr lang="ko-KR" altLang="en-US" dirty="0"/>
              <a:t>값에 따른 의미는 정의되어 있지 않으며 개발자 정의로 직접 원하는 의미를 담아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보통 </a:t>
            </a:r>
            <a:r>
              <a:rPr lang="en-US" altLang="ko-KR" dirty="0"/>
              <a:t>status==0</a:t>
            </a:r>
            <a:r>
              <a:rPr lang="ko-KR" altLang="en-US" dirty="0"/>
              <a:t>은 정상 종료를 의미한다</a:t>
            </a:r>
            <a:r>
              <a:rPr lang="en-US" altLang="ko-KR" dirty="0"/>
              <a:t>. </a:t>
            </a:r>
            <a:r>
              <a:rPr lang="ko-KR" altLang="en-US" strike="sngStrike" dirty="0"/>
              <a:t>암묵적인 룰</a:t>
            </a:r>
            <a:endParaRPr lang="en-US" altLang="ko-KR" strike="sngStrik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int </a:t>
            </a:r>
            <a:r>
              <a:rPr lang="en-US" altLang="ko-KR" dirty="0" err="1"/>
              <a:t>atexit</a:t>
            </a:r>
            <a:r>
              <a:rPr lang="en-US" altLang="ko-KR" dirty="0"/>
              <a:t>( void (*</a:t>
            </a:r>
            <a:r>
              <a:rPr lang="en-US" altLang="ko-KR" dirty="0" err="1"/>
              <a:t>func</a:t>
            </a:r>
            <a:r>
              <a:rPr lang="en-US" altLang="ko-KR" dirty="0"/>
              <a:t>)( void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  exit()</a:t>
            </a:r>
            <a:r>
              <a:rPr lang="ko-KR" altLang="en-US" dirty="0"/>
              <a:t>함수 직전에 올 수 있는 함수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  </a:t>
            </a:r>
            <a:r>
              <a:rPr lang="ko-KR" altLang="en-US" dirty="0"/>
              <a:t>인자로 전달되는 함수는 하나의 출력문을 담고 있어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  exit</a:t>
            </a:r>
            <a:r>
              <a:rPr lang="ko-KR" altLang="en-US" dirty="0"/>
              <a:t>된 상황에 대한 설명을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65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exit() -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6805246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다음 예제와 같이 사용한다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exit()</a:t>
            </a:r>
            <a:r>
              <a:rPr lang="ko-KR" altLang="en-US" dirty="0"/>
              <a:t>함수로 종료하지 않아도 종료 시 </a:t>
            </a:r>
            <a:r>
              <a:rPr lang="en-US" altLang="ko-KR" dirty="0" err="1"/>
              <a:t>atexit</a:t>
            </a:r>
            <a:r>
              <a:rPr lang="en-US" altLang="ko-KR" dirty="0"/>
              <a:t>()</a:t>
            </a:r>
            <a:r>
              <a:rPr lang="ko-KR" altLang="en-US" dirty="0"/>
              <a:t>의 함수가 수행된다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child process</a:t>
            </a:r>
            <a:r>
              <a:rPr lang="ko-KR" altLang="en-US" dirty="0"/>
              <a:t>가 종료될 때 </a:t>
            </a:r>
            <a:r>
              <a:rPr lang="en-US" altLang="ko-KR" dirty="0"/>
              <a:t>exit()</a:t>
            </a:r>
            <a:r>
              <a:rPr lang="ko-KR" altLang="en-US" dirty="0"/>
              <a:t>의 인자로 전달된 </a:t>
            </a:r>
            <a:r>
              <a:rPr lang="en-US" altLang="ko-KR" dirty="0"/>
              <a:t>status</a:t>
            </a:r>
            <a:r>
              <a:rPr lang="ko-KR" altLang="en-US" dirty="0"/>
              <a:t>가 </a:t>
            </a:r>
            <a:r>
              <a:rPr lang="en-US" altLang="ko-KR" dirty="0"/>
              <a:t>parent process</a:t>
            </a:r>
            <a:r>
              <a:rPr lang="ko-KR" altLang="en-US" dirty="0"/>
              <a:t>에서 어떻게 사용되는지는 잠시 후에</a:t>
            </a:r>
            <a:r>
              <a:rPr lang="en-US" altLang="ko-KR" dirty="0"/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parent process</a:t>
            </a:r>
            <a:r>
              <a:rPr lang="ko-KR" altLang="en-US" dirty="0"/>
              <a:t>에서 </a:t>
            </a:r>
            <a:r>
              <a:rPr lang="en-US" altLang="ko-KR" dirty="0"/>
              <a:t>exit()</a:t>
            </a:r>
            <a:r>
              <a:rPr lang="ko-KR" altLang="en-US" dirty="0"/>
              <a:t>으로 종료할 경우 그 </a:t>
            </a:r>
            <a:r>
              <a:rPr lang="ko-KR" altLang="en-US" dirty="0" err="1"/>
              <a:t>인자값은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process</a:t>
            </a:r>
            <a:r>
              <a:rPr lang="ko-KR" altLang="en-US" dirty="0"/>
              <a:t>에게 전달되는데 큰 의미는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4124" y="586166"/>
            <a:ext cx="4132863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&lt;sys/</a:t>
            </a:r>
            <a:r>
              <a:rPr lang="en-US" altLang="ko-KR" sz="2400" dirty="0" err="1"/>
              <a:t>types,h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void cleanup( void )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 "cleaning up\n“ );</a:t>
            </a:r>
          </a:p>
          <a:p>
            <a:r>
              <a:rPr lang="en-US" altLang="ko-KR" sz="2400" dirty="0"/>
              <a:t>}</a:t>
            </a:r>
          </a:p>
          <a:p>
            <a:endParaRPr lang="en-US" altLang="ko-KR" sz="2400" dirty="0"/>
          </a:p>
          <a:p>
            <a:r>
              <a:rPr lang="en-US" altLang="ko-KR" sz="2400" dirty="0"/>
              <a:t>void main( void ) {</a:t>
            </a:r>
          </a:p>
          <a:p>
            <a:r>
              <a:rPr lang="en-US" altLang="ko-KR" sz="2400" dirty="0"/>
              <a:t>    …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atexit</a:t>
            </a:r>
            <a:r>
              <a:rPr lang="en-US" altLang="ko-KR" sz="2400" dirty="0"/>
              <a:t>( cleanup );</a:t>
            </a:r>
          </a:p>
          <a:p>
            <a:r>
              <a:rPr lang="en-US" altLang="ko-KR" sz="2400" dirty="0"/>
              <a:t>    fork();</a:t>
            </a:r>
          </a:p>
          <a:p>
            <a:r>
              <a:rPr lang="en-US" altLang="ko-KR" sz="2400" dirty="0"/>
              <a:t>    …</a:t>
            </a:r>
          </a:p>
          <a:p>
            <a:r>
              <a:rPr lang="en-US" altLang="ko-KR" sz="2400" dirty="0"/>
              <a:t>    exit( 0 );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92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22A6-D8FA-4329-B154-38AFAA9C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7E2C3-817C-4F90-B7A0-8DAC9AD2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child process</a:t>
            </a:r>
            <a:r>
              <a:rPr lang="ko-KR" altLang="en-US" dirty="0"/>
              <a:t>가 종료되면 그 </a:t>
            </a:r>
            <a:r>
              <a:rPr lang="en-US" altLang="ko-KR" dirty="0"/>
              <a:t>process</a:t>
            </a:r>
            <a:r>
              <a:rPr lang="ko-KR" altLang="en-US" dirty="0"/>
              <a:t>의 </a:t>
            </a:r>
            <a:r>
              <a:rPr lang="en-US" altLang="ko-KR" dirty="0"/>
              <a:t>context</a:t>
            </a:r>
            <a:r>
              <a:rPr lang="ko-KR" altLang="en-US" dirty="0"/>
              <a:t>는 </a:t>
            </a:r>
            <a:r>
              <a:rPr lang="en-US" altLang="ko-KR" dirty="0"/>
              <a:t>parent process</a:t>
            </a:r>
            <a:r>
              <a:rPr lang="ko-KR" altLang="en-US" dirty="0"/>
              <a:t>에서 요구할 것을 대비하여 사라지지 않고 남아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en-US" altLang="ko-KR" dirty="0"/>
              <a:t>context</a:t>
            </a:r>
            <a:r>
              <a:rPr lang="ko-KR" altLang="en-US" dirty="0"/>
              <a:t>는 </a:t>
            </a:r>
            <a:r>
              <a:rPr lang="en-US" altLang="ko-KR" dirty="0"/>
              <a:t>parent process</a:t>
            </a:r>
            <a:r>
              <a:rPr lang="ko-KR" altLang="en-US" dirty="0"/>
              <a:t>에서 자원을 회수해줄 때까지 남아 있으며 만약</a:t>
            </a:r>
            <a:r>
              <a:rPr lang="en-US" altLang="ko-KR" dirty="0"/>
              <a:t> </a:t>
            </a:r>
            <a:r>
              <a:rPr lang="ko-KR" altLang="en-US" dirty="0"/>
              <a:t>회수되기 전에 </a:t>
            </a:r>
            <a:r>
              <a:rPr lang="en-US" altLang="ko-KR" dirty="0"/>
              <a:t>parent process</a:t>
            </a:r>
            <a:r>
              <a:rPr lang="ko-KR" altLang="en-US" dirty="0"/>
              <a:t>가 종료된다면 회수 권한이 </a:t>
            </a:r>
            <a:r>
              <a:rPr lang="en-US" altLang="ko-KR" dirty="0" err="1"/>
              <a:t>init</a:t>
            </a:r>
            <a:r>
              <a:rPr lang="en-US" altLang="ko-KR" dirty="0"/>
              <a:t> process</a:t>
            </a:r>
            <a:r>
              <a:rPr lang="ko-KR" altLang="en-US" dirty="0"/>
              <a:t>에게로 넘어가 회수된다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en-US" altLang="ko-KR" sz="2000" dirty="0" err="1">
                <a:solidFill>
                  <a:srgbClr val="00B050"/>
                </a:solidFill>
              </a:rPr>
              <a:t>init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process: </a:t>
            </a:r>
            <a:r>
              <a:rPr lang="ko-KR" altLang="en-US" sz="2000" dirty="0" err="1">
                <a:solidFill>
                  <a:srgbClr val="00B050"/>
                </a:solidFill>
              </a:rPr>
              <a:t>컴퓨처가</a:t>
            </a:r>
            <a:r>
              <a:rPr lang="ko-KR" altLang="en-US" sz="2000" dirty="0">
                <a:solidFill>
                  <a:srgbClr val="00B050"/>
                </a:solidFill>
              </a:rPr>
              <a:t> 켜지면 처음 만들어지는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로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모든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는 이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의 자손이다</a:t>
            </a:r>
            <a:r>
              <a:rPr lang="en-US" altLang="ko-KR" sz="2000" dirty="0">
                <a:solidFill>
                  <a:srgbClr val="00B050"/>
                </a:solidFill>
              </a:rPr>
              <a:t>. PID</a:t>
            </a:r>
            <a:r>
              <a:rPr lang="ko-KR" altLang="en-US" sz="2000" dirty="0">
                <a:solidFill>
                  <a:srgbClr val="00B050"/>
                </a:solidFill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이 때</a:t>
            </a:r>
            <a:r>
              <a:rPr lang="en-US" altLang="ko-KR" dirty="0"/>
              <a:t>, parent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가 </a:t>
            </a:r>
            <a:r>
              <a:rPr lang="en-US" altLang="ko-KR" dirty="0"/>
              <a:t>child process</a:t>
            </a:r>
            <a:r>
              <a:rPr lang="ko-KR" altLang="en-US" dirty="0"/>
              <a:t>의 자원을 회수해주지 않고 계속 방치한다면 사용 가능한 자원이 점점 줄어든다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무한히 돌아가는 </a:t>
            </a:r>
            <a:r>
              <a:rPr lang="en-US" altLang="ko-KR" sz="2000" dirty="0">
                <a:solidFill>
                  <a:srgbClr val="00B050"/>
                </a:solidFill>
              </a:rPr>
              <a:t>server</a:t>
            </a:r>
            <a:r>
              <a:rPr lang="ko-KR" altLang="en-US" sz="2000" dirty="0">
                <a:solidFill>
                  <a:srgbClr val="00B050"/>
                </a:solidFill>
              </a:rPr>
              <a:t>에서 종료된 </a:t>
            </a:r>
            <a:r>
              <a:rPr lang="en-US" altLang="ko-KR" sz="2000" dirty="0">
                <a:solidFill>
                  <a:srgbClr val="00B050"/>
                </a:solidFill>
              </a:rPr>
              <a:t>client</a:t>
            </a:r>
            <a:r>
              <a:rPr lang="ko-KR" altLang="en-US" sz="2000" dirty="0">
                <a:solidFill>
                  <a:srgbClr val="00B050"/>
                </a:solidFill>
              </a:rPr>
              <a:t>의 자원을 회수해주지 않는다면 </a:t>
            </a:r>
            <a:r>
              <a:rPr lang="en-US" altLang="ko-KR" sz="2000" dirty="0">
                <a:solidFill>
                  <a:srgbClr val="00B050"/>
                </a:solidFill>
              </a:rPr>
              <a:t>PID</a:t>
            </a:r>
            <a:r>
              <a:rPr lang="ko-KR" altLang="en-US" sz="2000" dirty="0">
                <a:solidFill>
                  <a:srgbClr val="00B050"/>
                </a:solidFill>
              </a:rPr>
              <a:t>가 모자라 더 이상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를 만들 수 없게 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4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A616-E667-4C59-9CC4-C75E448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 - int</a:t>
            </a:r>
            <a:r>
              <a:rPr lang="ko-KR" altLang="en-US" dirty="0"/>
              <a:t> </a:t>
            </a:r>
            <a:r>
              <a:rPr lang="en-US" altLang="ko-KR" dirty="0"/>
              <a:t>wait(</a:t>
            </a:r>
            <a:r>
              <a:rPr lang="ko-KR" altLang="en-US" dirty="0"/>
              <a:t> </a:t>
            </a:r>
            <a:r>
              <a:rPr lang="en-US" altLang="ko-KR" dirty="0"/>
              <a:t>int*</a:t>
            </a:r>
            <a:r>
              <a:rPr lang="ko-KR" altLang="en-US" dirty="0"/>
              <a:t> </a:t>
            </a:r>
            <a:r>
              <a:rPr lang="en-US" altLang="ko-KR" dirty="0" err="1"/>
              <a:t>child_status</a:t>
            </a:r>
            <a:r>
              <a:rPr lang="en-US" altLang="ko-KR" dirty="0"/>
              <a:t>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CFECD-3BDA-43FB-982D-77D238AA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가 </a:t>
            </a: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ko-KR" altLang="en-US" b="1" dirty="0"/>
              <a:t>자원을 회수</a:t>
            </a:r>
            <a:r>
              <a:rPr lang="ko-KR" altLang="en-US" dirty="0"/>
              <a:t>해주는 작업을 </a:t>
            </a:r>
            <a:r>
              <a:rPr lang="en-US" altLang="ko-KR" b="1" dirty="0"/>
              <a:t>Reaping</a:t>
            </a:r>
            <a:r>
              <a:rPr lang="ko-KR" altLang="en-US" dirty="0"/>
              <a:t>이라고 하며 이 때 사용되는 </a:t>
            </a:r>
            <a:r>
              <a:rPr lang="en-US" altLang="ko-KR" dirty="0"/>
              <a:t>system call</a:t>
            </a:r>
            <a:r>
              <a:rPr lang="ko-KR" altLang="en-US" dirty="0"/>
              <a:t>이 </a:t>
            </a:r>
            <a:r>
              <a:rPr lang="en-US" altLang="ko-KR" dirty="0"/>
              <a:t>wait()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wait()</a:t>
            </a:r>
            <a:r>
              <a:rPr lang="ko-KR" altLang="en-US" dirty="0"/>
              <a:t>의 </a:t>
            </a:r>
            <a:r>
              <a:rPr lang="ko-KR" altLang="en-US" dirty="0" err="1"/>
              <a:t>인자값으로는</a:t>
            </a:r>
            <a:r>
              <a:rPr lang="ko-KR" altLang="en-US" dirty="0"/>
              <a:t> </a:t>
            </a:r>
            <a:r>
              <a:rPr lang="en-US" altLang="ko-KR" dirty="0"/>
              <a:t>int*</a:t>
            </a:r>
            <a:r>
              <a:rPr lang="ko-KR" altLang="en-US" dirty="0"/>
              <a:t>형 변수가 전달되며 </a:t>
            </a:r>
            <a:r>
              <a:rPr lang="en-US" altLang="ko-KR" dirty="0"/>
              <a:t>child process</a:t>
            </a:r>
            <a:r>
              <a:rPr lang="ko-KR" altLang="en-US" dirty="0"/>
              <a:t>에서 </a:t>
            </a:r>
            <a:r>
              <a:rPr lang="en-US" altLang="ko-KR" dirty="0"/>
              <a:t>exit()</a:t>
            </a:r>
            <a:r>
              <a:rPr lang="ko-KR" altLang="en-US" dirty="0"/>
              <a:t>을 통해 </a:t>
            </a:r>
            <a:r>
              <a:rPr lang="en-US" altLang="ko-KR" dirty="0"/>
              <a:t>status</a:t>
            </a:r>
            <a:r>
              <a:rPr lang="ko-KR" altLang="en-US" dirty="0"/>
              <a:t>를 전달했다면 </a:t>
            </a:r>
            <a:r>
              <a:rPr lang="en-US" altLang="ko-KR" dirty="0"/>
              <a:t>system call</a:t>
            </a:r>
            <a:r>
              <a:rPr lang="ko-KR" altLang="en-US" dirty="0"/>
              <a:t>이 반환될 때 이 변수에 그 </a:t>
            </a:r>
            <a:r>
              <a:rPr lang="en-US" altLang="ko-KR" dirty="0"/>
              <a:t>status</a:t>
            </a:r>
            <a:r>
              <a:rPr lang="ko-KR" altLang="en-US" dirty="0"/>
              <a:t>가 전달된다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status</a:t>
            </a:r>
            <a:r>
              <a:rPr lang="ko-KR" altLang="en-US" dirty="0"/>
              <a:t>를 받지 않을 것이라면 </a:t>
            </a:r>
            <a:r>
              <a:rPr lang="ko-KR" altLang="en-US" dirty="0" err="1"/>
              <a:t>인자값으로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을 전달할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err="1"/>
              <a:t>반환값</a:t>
            </a:r>
            <a:r>
              <a:rPr lang="ko-KR" altLang="en-US" dirty="0" err="1"/>
              <a:t>은</a:t>
            </a:r>
            <a:r>
              <a:rPr lang="ko-KR" altLang="en-US" dirty="0"/>
              <a:t> </a:t>
            </a:r>
            <a:r>
              <a:rPr lang="en-US" altLang="ko-KR" dirty="0"/>
              <a:t>reaping</a:t>
            </a:r>
            <a:r>
              <a:rPr lang="ko-KR" altLang="en-US" dirty="0"/>
              <a:t>된 </a:t>
            </a:r>
            <a:r>
              <a:rPr lang="en-US" altLang="ko-KR" b="1" dirty="0"/>
              <a:t>child process</a:t>
            </a:r>
            <a:r>
              <a:rPr lang="ko-KR" altLang="en-US" b="1" dirty="0"/>
              <a:t>의 </a:t>
            </a:r>
            <a:r>
              <a:rPr lang="en-US" altLang="ko-KR" b="1" dirty="0"/>
              <a:t>PID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en-US" altLang="ko-KR" dirty="0"/>
              <a:t>fork()</a:t>
            </a:r>
            <a:r>
              <a:rPr lang="ko-KR" altLang="en-US" dirty="0"/>
              <a:t>했다면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en-US" altLang="ko-KR" dirty="0"/>
              <a:t>wait()</a:t>
            </a:r>
            <a:r>
              <a:rPr lang="ko-KR" altLang="en-US" dirty="0"/>
              <a:t>해주어야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parent process</a:t>
            </a:r>
            <a:r>
              <a:rPr lang="ko-KR" altLang="en-US" dirty="0"/>
              <a:t>와 </a:t>
            </a: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en-US" altLang="ko-KR" dirty="0"/>
              <a:t>synchronizing</a:t>
            </a:r>
            <a:r>
              <a:rPr lang="ko-KR" altLang="en-US" dirty="0"/>
              <a:t>에 사용되기도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6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 -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wait(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 err="1"/>
              <a:t>child_status</a:t>
            </a:r>
            <a:r>
              <a:rPr lang="en-US" altLang="ko-KR" dirty="0"/>
              <a:t> );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2" y="2328619"/>
            <a:ext cx="11057676" cy="334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3F57F-06C2-4FAF-8B00-A64C195F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r>
              <a:rPr lang="ko-KR" altLang="en-US" dirty="0"/>
              <a:t>란 무엇인가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11DC1-2EE3-4CC3-BB4F-04E7D495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</a:t>
            </a:r>
            <a:r>
              <a:rPr lang="ko-KR" altLang="en-US" dirty="0"/>
              <a:t>과는 다르다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program</a:t>
            </a:r>
            <a:r>
              <a:rPr lang="ko-KR" altLang="en-US" sz="2000" dirty="0">
                <a:solidFill>
                  <a:srgbClr val="00B050"/>
                </a:solidFill>
              </a:rPr>
              <a:t>은 </a:t>
            </a:r>
            <a:r>
              <a:rPr lang="en-US" altLang="ko-KR" sz="2000" dirty="0">
                <a:solidFill>
                  <a:srgbClr val="00B050"/>
                </a:solidFill>
              </a:rPr>
              <a:t>disk</a:t>
            </a:r>
            <a:r>
              <a:rPr lang="ko-KR" altLang="en-US" sz="2000" dirty="0">
                <a:solidFill>
                  <a:srgbClr val="00B050"/>
                </a:solidFill>
              </a:rPr>
              <a:t>에 있는 </a:t>
            </a:r>
            <a:r>
              <a:rPr lang="en-US" altLang="ko-KR" sz="2000" dirty="0">
                <a:solidFill>
                  <a:srgbClr val="00B050"/>
                </a:solidFill>
              </a:rPr>
              <a:t>instruction</a:t>
            </a:r>
            <a:r>
              <a:rPr lang="ko-KR" altLang="en-US" sz="2000" dirty="0">
                <a:solidFill>
                  <a:srgbClr val="00B050"/>
                </a:solidFill>
              </a:rPr>
              <a:t>과 </a:t>
            </a:r>
            <a:r>
              <a:rPr lang="en-US" altLang="ko-KR" sz="2000" dirty="0">
                <a:solidFill>
                  <a:srgbClr val="00B050"/>
                </a:solidFill>
              </a:rPr>
              <a:t>static data</a:t>
            </a:r>
            <a:r>
              <a:rPr lang="ko-KR" altLang="en-US" sz="2000" dirty="0">
                <a:solidFill>
                  <a:srgbClr val="00B050"/>
                </a:solidFill>
              </a:rPr>
              <a:t>의 집합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// program</a:t>
            </a:r>
            <a:r>
              <a:rPr lang="ko-KR" altLang="en-US" sz="2000" dirty="0">
                <a:solidFill>
                  <a:srgbClr val="00B050"/>
                </a:solidFill>
              </a:rPr>
              <a:t>이 실행되어야 비로소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가 된다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</a:p>
          <a:p>
            <a:r>
              <a:rPr lang="en-US" altLang="ko-KR" dirty="0"/>
              <a:t>program</a:t>
            </a:r>
            <a:r>
              <a:rPr lang="ko-KR" altLang="en-US" dirty="0"/>
              <a:t>이 실행된 형태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program</a:t>
            </a:r>
            <a:r>
              <a:rPr lang="ko-KR" altLang="en-US" dirty="0"/>
              <a:t>으로 여러 개의 </a:t>
            </a:r>
            <a:r>
              <a:rPr lang="en-US" altLang="ko-KR" dirty="0"/>
              <a:t>process</a:t>
            </a:r>
            <a:r>
              <a:rPr lang="ko-KR" altLang="en-US" dirty="0"/>
              <a:t>를 생성할 수 있다</a:t>
            </a:r>
            <a:endParaRPr lang="en-US" altLang="ko-KR" dirty="0"/>
          </a:p>
          <a:p>
            <a:r>
              <a:rPr lang="en-US" altLang="ko-KR" dirty="0"/>
              <a:t>memory</a:t>
            </a:r>
            <a:r>
              <a:rPr lang="ko-KR" altLang="en-US" dirty="0"/>
              <a:t>에 </a:t>
            </a:r>
            <a:r>
              <a:rPr lang="en-US" altLang="ko-KR" dirty="0"/>
              <a:t>instructions</a:t>
            </a:r>
            <a:r>
              <a:rPr lang="ko-KR" altLang="en-US" dirty="0"/>
              <a:t>와 </a:t>
            </a:r>
            <a:r>
              <a:rPr lang="en-US" altLang="ko-KR" dirty="0"/>
              <a:t>data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en-US" altLang="ko-KR" dirty="0"/>
              <a:t>register</a:t>
            </a:r>
            <a:r>
              <a:rPr lang="ko-KR" altLang="en-US" dirty="0"/>
              <a:t>에 </a:t>
            </a:r>
            <a:r>
              <a:rPr lang="en-US" altLang="ko-KR" dirty="0"/>
              <a:t>program counter, stack pointer </a:t>
            </a:r>
            <a:r>
              <a:rPr lang="ko-KR" altLang="en-US" dirty="0"/>
              <a:t>등 존재</a:t>
            </a:r>
            <a:endParaRPr lang="en-US" altLang="ko-KR" dirty="0"/>
          </a:p>
          <a:p>
            <a:r>
              <a:rPr lang="en-US" altLang="ko-KR" dirty="0"/>
              <a:t>create, destroy, wait, run, ready </a:t>
            </a:r>
            <a:r>
              <a:rPr lang="ko-KR" altLang="en-US" dirty="0"/>
              <a:t>등의 상태</a:t>
            </a:r>
            <a:endParaRPr lang="en-US" altLang="ko-KR" dirty="0"/>
          </a:p>
          <a:p>
            <a:r>
              <a:rPr lang="en-US" altLang="ko-KR" dirty="0"/>
              <a:t>single-thread </a:t>
            </a:r>
            <a:r>
              <a:rPr lang="ko-KR" altLang="en-US" dirty="0"/>
              <a:t>환경에서 응용프로그램은 </a:t>
            </a:r>
            <a:r>
              <a:rPr lang="en-US" altLang="ko-KR" dirty="0"/>
              <a:t>process </a:t>
            </a:r>
            <a:r>
              <a:rPr lang="ko-KR" altLang="en-US" dirty="0"/>
              <a:t>단위로 실행</a:t>
            </a:r>
          </a:p>
        </p:txBody>
      </p:sp>
    </p:spTree>
    <p:extLst>
      <p:ext uri="{BB962C8B-B14F-4D97-AF65-F5344CB8AC3E}">
        <p14:creationId xmlns:p14="http://schemas.microsoft.com/office/powerpoint/2010/main" val="140565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wait()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3632" y="348516"/>
            <a:ext cx="6307016" cy="626329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stdlib.h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&lt;sys/</a:t>
            </a:r>
            <a:r>
              <a:rPr lang="en-US" altLang="ko-KR" sz="2000" dirty="0" err="1"/>
              <a:t>types.h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&lt;sys/</a:t>
            </a:r>
            <a:r>
              <a:rPr lang="en-US" altLang="ko-KR" sz="2000" dirty="0" err="1"/>
              <a:t>wait.h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void main( void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child_status</a:t>
            </a:r>
            <a:r>
              <a:rPr lang="en-US" altLang="ko-KR" sz="2000" dirty="0"/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if ( fork() == 0 )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"HC: hello from child\n“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"HP: hello from parent\n“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wait( &amp;</a:t>
            </a:r>
            <a:r>
              <a:rPr lang="en-US" altLang="ko-KR" sz="2000" dirty="0" err="1"/>
              <a:t>child_status</a:t>
            </a:r>
            <a:r>
              <a:rPr lang="en-US" altLang="ko-KR" sz="20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"CT: child has terminated\n“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 "Bye\n“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    exit(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283677" y="584932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64677" y="4858727"/>
            <a:ext cx="428625" cy="1022350"/>
            <a:chOff x="4224" y="2688"/>
            <a:chExt cx="270" cy="644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charset="-127"/>
                </a:rPr>
                <a:t>HP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charset="-127"/>
                </a:rPr>
                <a:t>HC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2045677" y="4858727"/>
            <a:ext cx="550863" cy="990600"/>
            <a:chOff x="4464" y="2688"/>
            <a:chExt cx="347" cy="624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charset="-127"/>
                </a:rPr>
                <a:t>Bye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2579077" y="5163527"/>
            <a:ext cx="381000" cy="685800"/>
            <a:chOff x="4800" y="2880"/>
            <a:chExt cx="240" cy="432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2960077" y="5544527"/>
            <a:ext cx="428625" cy="336550"/>
            <a:chOff x="5040" y="3120"/>
            <a:chExt cx="270" cy="212"/>
          </a:xfrm>
        </p:grpSpPr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charset="-127"/>
                </a:rPr>
                <a:t>CT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3341077" y="5544527"/>
            <a:ext cx="550863" cy="336550"/>
            <a:chOff x="5280" y="3120"/>
            <a:chExt cx="347" cy="212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ko-KR" sz="1600">
                  <a:latin typeface="Courier New" pitchFamily="49" charset="0"/>
                  <a:ea typeface="굴림" charset="-127"/>
                </a:rPr>
                <a:t>Bye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B3CFECD-3BDA-43FB-982D-77D238AA6A8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446063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wait()</a:t>
            </a:r>
            <a:r>
              <a:rPr lang="ko-KR" altLang="en-US" dirty="0"/>
              <a:t>을 통한 </a:t>
            </a:r>
            <a:r>
              <a:rPr lang="en-US" altLang="ko-KR" dirty="0"/>
              <a:t>parent process</a:t>
            </a:r>
            <a:r>
              <a:rPr lang="ko-KR" altLang="en-US" dirty="0"/>
              <a:t>와 </a:t>
            </a: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en-US" altLang="ko-KR" dirty="0"/>
              <a:t>synchronizing </a:t>
            </a:r>
            <a:r>
              <a:rPr lang="ko-KR" altLang="en-US" dirty="0"/>
              <a:t>기법을 알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7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wait() – macro-function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exit status </a:t>
            </a:r>
            <a:r>
              <a:rPr lang="ko-KR" altLang="en-US" dirty="0"/>
              <a:t>정보를 얻기 위해 </a:t>
            </a:r>
            <a:r>
              <a:rPr lang="en-US" altLang="ko-KR" dirty="0"/>
              <a:t>macro-function WIFEXITED</a:t>
            </a:r>
            <a:r>
              <a:rPr lang="ko-KR" altLang="en-US" dirty="0"/>
              <a:t>와 </a:t>
            </a:r>
            <a:r>
              <a:rPr lang="en-US" altLang="ko-KR" dirty="0"/>
              <a:t>WEXITSTATUS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WIFEXITED(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child_status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child_status</a:t>
            </a:r>
            <a:r>
              <a:rPr lang="en-US" altLang="ko-KR" dirty="0"/>
              <a:t> bit-string</a:t>
            </a:r>
            <a:r>
              <a:rPr lang="ko-KR" altLang="en-US" dirty="0"/>
              <a:t>의 일부로 정상 종료 여부 판단</a:t>
            </a:r>
            <a:endParaRPr lang="en-US" altLang="ko-KR" dirty="0"/>
          </a:p>
          <a:p>
            <a:r>
              <a:rPr lang="en-US" altLang="ko-KR" dirty="0"/>
              <a:t>WEXITSTATUS(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child_status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child_status</a:t>
            </a:r>
            <a:r>
              <a:rPr lang="en-US" altLang="ko-KR" dirty="0"/>
              <a:t> bit-string</a:t>
            </a:r>
            <a:r>
              <a:rPr lang="ko-KR" altLang="en-US" dirty="0"/>
              <a:t>의 일부로 종료 상태를 나타내는 값 판단</a:t>
            </a:r>
          </a:p>
        </p:txBody>
      </p:sp>
    </p:spTree>
    <p:extLst>
      <p:ext uri="{BB962C8B-B14F-4D97-AF65-F5344CB8AC3E}">
        <p14:creationId xmlns:p14="http://schemas.microsoft.com/office/powerpoint/2010/main" val="303538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wait() – macro-function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3" y="1883141"/>
            <a:ext cx="10893354" cy="4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63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wait()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892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child process</a:t>
            </a:r>
            <a:r>
              <a:rPr lang="ko-KR" altLang="en-US" dirty="0"/>
              <a:t>를 생성하여 </a:t>
            </a:r>
            <a:r>
              <a:rPr lang="en-US" altLang="ko-KR" dirty="0"/>
              <a:t>child process</a:t>
            </a:r>
            <a:r>
              <a:rPr lang="ko-KR" altLang="en-US" dirty="0"/>
              <a:t>가 정상 종료 되었다면 그 </a:t>
            </a:r>
            <a:r>
              <a:rPr lang="en-US" altLang="ko-KR" dirty="0"/>
              <a:t>PID</a:t>
            </a:r>
            <a:r>
              <a:rPr lang="ko-KR" altLang="en-US" dirty="0"/>
              <a:t>와 종료 상태를 출력하는 프로그램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종료 상태로는 해당 </a:t>
            </a:r>
            <a:r>
              <a:rPr lang="en-US" altLang="ko-KR" dirty="0"/>
              <a:t>child process</a:t>
            </a:r>
            <a:r>
              <a:rPr lang="ko-KR" altLang="en-US" dirty="0"/>
              <a:t>가 생성된 순서를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8415" y="213950"/>
            <a:ext cx="5932393" cy="6494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&lt;sys/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&lt;sys/</a:t>
            </a:r>
            <a:r>
              <a:rPr lang="en-US" altLang="ko-KR" sz="1600" dirty="0" err="1"/>
              <a:t>wait.h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 void )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pid_t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[N];    </a:t>
            </a:r>
            <a:r>
              <a:rPr lang="en-US" altLang="ko-KR" sz="1400" dirty="0">
                <a:solidFill>
                  <a:srgbClr val="00B050"/>
                </a:solidFill>
              </a:rPr>
              <a:t>// N</a:t>
            </a:r>
            <a:r>
              <a:rPr lang="ko-KR" altLang="en-US" sz="1400" dirty="0">
                <a:solidFill>
                  <a:srgbClr val="00B050"/>
                </a:solidFill>
              </a:rPr>
              <a:t>은 임의의 값으로 넣어줄 것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</a:t>
            </a:r>
          </a:p>
          <a:p>
            <a:r>
              <a:rPr lang="en-US" altLang="ko-KR" sz="1600" dirty="0"/>
              <a:t>        if ( (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fork() ) == 0 )</a:t>
            </a:r>
          </a:p>
          <a:p>
            <a:r>
              <a:rPr lang="en-US" altLang="ko-KR" sz="1600" dirty="0"/>
              <a:t>            exit(100+i);    // Child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pid_t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 = wait( &amp;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if ( WIFEXITED(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 ) )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"Child %d terminated with exit status %d\n",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, WEXITSTATUS(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 ) );</a:t>
            </a:r>
          </a:p>
          <a:p>
            <a:r>
              <a:rPr lang="en-US" altLang="ko-KR" sz="1600" dirty="0"/>
              <a:t>        else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"Child %d terminate abnormally\n",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 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0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E6D8-C7FB-4DA1-9AFA-91657BFC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Reaping – </a:t>
            </a:r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waitpid</a:t>
            </a:r>
            <a:r>
              <a:rPr lang="en-US" altLang="ko-KR" dirty="0"/>
              <a:t>( </a:t>
            </a:r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</a:t>
            </a:r>
            <a:r>
              <a:rPr lang="en-US" altLang="ko-KR" dirty="0" err="1"/>
              <a:t>int</a:t>
            </a:r>
            <a:r>
              <a:rPr lang="en-US" altLang="ko-KR" dirty="0"/>
              <a:t> *status, </a:t>
            </a:r>
            <a:r>
              <a:rPr lang="en-US" altLang="ko-KR" dirty="0" err="1"/>
              <a:t>int</a:t>
            </a:r>
            <a:r>
              <a:rPr lang="en-US" altLang="ko-KR" dirty="0"/>
              <a:t> options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DEBC6-2D49-4950-A68E-2C09262C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825624"/>
            <a:ext cx="10925908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wait()</a:t>
            </a:r>
            <a:r>
              <a:rPr lang="ko-KR" altLang="en-US" dirty="0"/>
              <a:t>을 사용하면 </a:t>
            </a:r>
            <a:r>
              <a:rPr lang="en-US" altLang="ko-KR" dirty="0"/>
              <a:t>child process</a:t>
            </a:r>
            <a:r>
              <a:rPr lang="ko-KR" altLang="en-US" dirty="0"/>
              <a:t>가 종료된 순서대로 </a:t>
            </a:r>
            <a:r>
              <a:rPr lang="en-US" altLang="ko-KR" dirty="0"/>
              <a:t>reaping</a:t>
            </a:r>
            <a:r>
              <a:rPr lang="ko-KR" altLang="en-US" dirty="0"/>
              <a:t>되며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child process</a:t>
            </a:r>
            <a:r>
              <a:rPr lang="ko-KR" altLang="en-US" dirty="0"/>
              <a:t>가 종료되어 </a:t>
            </a:r>
            <a:r>
              <a:rPr lang="en-US" altLang="ko-KR" dirty="0"/>
              <a:t>reaping</a:t>
            </a:r>
            <a:r>
              <a:rPr lang="ko-KR" altLang="en-US" dirty="0"/>
              <a:t>을 기다리고 있다면 </a:t>
            </a:r>
            <a:r>
              <a:rPr lang="en-US" altLang="ko-KR" dirty="0"/>
              <a:t>OS </a:t>
            </a:r>
            <a:r>
              <a:rPr lang="ko-KR" altLang="en-US" dirty="0"/>
              <a:t>나름의 알고리즘에 따라 </a:t>
            </a:r>
            <a:r>
              <a:rPr lang="en-US" altLang="ko-KR" dirty="0"/>
              <a:t>reaping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그런데 만약</a:t>
            </a:r>
            <a:r>
              <a:rPr lang="en-US" altLang="ko-KR" dirty="0"/>
              <a:t>, child process</a:t>
            </a:r>
            <a:r>
              <a:rPr lang="ko-KR" altLang="en-US" dirty="0"/>
              <a:t>가 </a:t>
            </a:r>
            <a:r>
              <a:rPr lang="en-US" altLang="ko-KR" dirty="0"/>
              <a:t>fork</a:t>
            </a:r>
            <a:r>
              <a:rPr lang="ko-KR" altLang="en-US" dirty="0"/>
              <a:t>된 순서라던가 특정한 순서에 따라 </a:t>
            </a:r>
            <a:r>
              <a:rPr lang="en-US" altLang="ko-KR" dirty="0"/>
              <a:t>reaping</a:t>
            </a:r>
            <a:r>
              <a:rPr lang="ko-KR" altLang="en-US" dirty="0"/>
              <a:t>을 하고 싶다면</a:t>
            </a:r>
            <a:r>
              <a:rPr lang="en-US" altLang="ko-KR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이 때 사용하는 것이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 err="1"/>
              <a:t>pid</a:t>
            </a:r>
            <a:r>
              <a:rPr lang="ko-KR" altLang="en-US" dirty="0"/>
              <a:t>인 </a:t>
            </a:r>
            <a:r>
              <a:rPr lang="en-US" altLang="ko-KR" dirty="0"/>
              <a:t>process</a:t>
            </a:r>
            <a:r>
              <a:rPr lang="ko-KR" altLang="en-US" dirty="0"/>
              <a:t>를 </a:t>
            </a:r>
            <a:r>
              <a:rPr lang="en-US" altLang="ko-KR" dirty="0"/>
              <a:t>reaping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option: 0</a:t>
            </a:r>
            <a:r>
              <a:rPr lang="ko-KR" altLang="en-US" dirty="0"/>
              <a:t>일 경우 해당 </a:t>
            </a:r>
            <a:r>
              <a:rPr lang="en-US" altLang="ko-KR" dirty="0"/>
              <a:t>process</a:t>
            </a:r>
            <a:r>
              <a:rPr lang="ko-KR" altLang="en-US" dirty="0"/>
              <a:t>가 종료될 때까지 대기하다가 </a:t>
            </a:r>
            <a:r>
              <a:rPr lang="en-US" altLang="ko-KR" dirty="0"/>
              <a:t>reaping, WNOHANG</a:t>
            </a:r>
            <a:r>
              <a:rPr lang="ko-KR" altLang="en-US" dirty="0"/>
              <a:t>일 경우 해당 </a:t>
            </a:r>
            <a:r>
              <a:rPr lang="en-US" altLang="ko-KR" dirty="0"/>
              <a:t>process </a:t>
            </a:r>
            <a:r>
              <a:rPr lang="ko-KR" altLang="en-US" dirty="0"/>
              <a:t>실행 중이면 </a:t>
            </a:r>
            <a:r>
              <a:rPr lang="en-US" altLang="ko-KR" dirty="0"/>
              <a:t>return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82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 – </a:t>
            </a:r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waitpid</a:t>
            </a:r>
            <a:r>
              <a:rPr lang="en-US" altLang="ko-KR" dirty="0"/>
              <a:t>( </a:t>
            </a:r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en-US" altLang="ko-KR" dirty="0" err="1"/>
              <a:t>pid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</a:t>
            </a:r>
            <a:r>
              <a:rPr lang="en-US" altLang="ko-KR" dirty="0" err="1"/>
              <a:t>int</a:t>
            </a:r>
            <a:r>
              <a:rPr lang="en-US" altLang="ko-KR" dirty="0"/>
              <a:t> *status, </a:t>
            </a:r>
            <a:r>
              <a:rPr lang="en-US" altLang="ko-KR" dirty="0" err="1"/>
              <a:t>int</a:t>
            </a:r>
            <a:r>
              <a:rPr lang="en-US" altLang="ko-KR" dirty="0"/>
              <a:t> options );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" y="1903604"/>
            <a:ext cx="10691448" cy="419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83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waitpid</a:t>
            </a:r>
            <a:r>
              <a:rPr lang="en-US" altLang="ko-KR" dirty="0"/>
              <a:t>() –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4999892" cy="50323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child process</a:t>
            </a:r>
            <a:r>
              <a:rPr lang="ko-KR" altLang="en-US" dirty="0"/>
              <a:t>를 생성하여 </a:t>
            </a:r>
            <a:r>
              <a:rPr lang="en-US" altLang="ko-KR" dirty="0"/>
              <a:t>child process</a:t>
            </a:r>
            <a:r>
              <a:rPr lang="ko-KR" altLang="en-US" dirty="0"/>
              <a:t>가 정상 종료 되었다면 그 </a:t>
            </a:r>
            <a:r>
              <a:rPr lang="en-US" altLang="ko-KR" dirty="0"/>
              <a:t>PID</a:t>
            </a:r>
            <a:r>
              <a:rPr lang="ko-KR" altLang="en-US" dirty="0"/>
              <a:t>와 종료 상태를 출력하는 프로그램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종료 상태로는 해당 </a:t>
            </a:r>
            <a:r>
              <a:rPr lang="en-US" altLang="ko-KR" dirty="0"/>
              <a:t>child process</a:t>
            </a:r>
            <a:r>
              <a:rPr lang="ko-KR" altLang="en-US" dirty="0"/>
              <a:t>가 생성된 순서를 전달한다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앞 예제에서 </a:t>
            </a:r>
            <a:r>
              <a:rPr lang="en-US" altLang="ko-KR" sz="2000" dirty="0">
                <a:solidFill>
                  <a:srgbClr val="00B050"/>
                </a:solidFill>
              </a:rPr>
              <a:t>wait()</a:t>
            </a:r>
            <a:r>
              <a:rPr lang="ko-KR" altLang="en-US" sz="2000" dirty="0">
                <a:solidFill>
                  <a:srgbClr val="00B050"/>
                </a:solidFill>
              </a:rPr>
              <a:t>만 </a:t>
            </a:r>
            <a:r>
              <a:rPr lang="en-US" altLang="ko-KR" sz="2000" dirty="0" err="1">
                <a:solidFill>
                  <a:srgbClr val="00B050"/>
                </a:solidFill>
              </a:rPr>
              <a:t>waitpid</a:t>
            </a:r>
            <a:r>
              <a:rPr lang="en-US" altLang="ko-KR" sz="2000" dirty="0">
                <a:solidFill>
                  <a:srgbClr val="00B050"/>
                </a:solidFill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</a:rPr>
              <a:t>로 변경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8415" y="213950"/>
            <a:ext cx="5932393" cy="6494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stdlib.h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&lt;sys/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#include &lt;sys/</a:t>
            </a:r>
            <a:r>
              <a:rPr lang="en-US" altLang="ko-KR" sz="1600" dirty="0" err="1"/>
              <a:t>wait.h</a:t>
            </a:r>
            <a:r>
              <a:rPr lang="en-US" altLang="ko-KR" sz="1600" dirty="0"/>
              <a:t>&gt; </a:t>
            </a:r>
          </a:p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 void )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pid_t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[N];    </a:t>
            </a:r>
            <a:r>
              <a:rPr lang="en-US" altLang="ko-KR" sz="1400" dirty="0">
                <a:solidFill>
                  <a:srgbClr val="00B050"/>
                </a:solidFill>
              </a:rPr>
              <a:t>// N</a:t>
            </a:r>
            <a:r>
              <a:rPr lang="ko-KR" altLang="en-US" sz="1400" dirty="0">
                <a:solidFill>
                  <a:srgbClr val="00B050"/>
                </a:solidFill>
              </a:rPr>
              <a:t>은 임의의 값으로 넣어줄 것</a:t>
            </a:r>
            <a:endParaRPr lang="en-US" altLang="ko-KR" sz="1600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</a:t>
            </a:r>
          </a:p>
          <a:p>
            <a:r>
              <a:rPr lang="en-US" altLang="ko-KR" sz="1600" dirty="0"/>
              <a:t>        if ( (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fork() ) == 0 )</a:t>
            </a:r>
          </a:p>
          <a:p>
            <a:r>
              <a:rPr lang="en-US" altLang="ko-KR" sz="1600" dirty="0"/>
              <a:t>            exit(100+i);    // Child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 )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pid_t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waitpid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&amp;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, 0 );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if ( WIFEXITED(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 ) )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"Child %d terminated with exit status %d\n",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, WEXITSTATUS( </a:t>
            </a:r>
            <a:r>
              <a:rPr lang="en-US" altLang="ko-KR" sz="1600" dirty="0" err="1"/>
              <a:t>child_status</a:t>
            </a:r>
            <a:r>
              <a:rPr lang="en-US" altLang="ko-KR" sz="1600" dirty="0"/>
              <a:t> ) );</a:t>
            </a:r>
          </a:p>
          <a:p>
            <a:r>
              <a:rPr lang="en-US" altLang="ko-KR" sz="1600" dirty="0"/>
              <a:t>        else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"Child %d terminate abnormally\n", </a:t>
            </a:r>
            <a:r>
              <a:rPr lang="en-US" altLang="ko-KR" sz="1600" dirty="0" err="1"/>
              <a:t>wpid</a:t>
            </a:r>
            <a:r>
              <a:rPr lang="en-US" altLang="ko-KR" sz="1600" dirty="0"/>
              <a:t> );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98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wait()</a:t>
            </a:r>
            <a:r>
              <a:rPr lang="ko-KR" altLang="en-US" dirty="0"/>
              <a:t>과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wait() </a:t>
            </a:r>
            <a:r>
              <a:rPr lang="ko-KR" altLang="en-US" dirty="0"/>
              <a:t>수행 시 </a:t>
            </a:r>
            <a:r>
              <a:rPr lang="en-US" altLang="ko-KR" dirty="0"/>
              <a:t>parent process</a:t>
            </a:r>
            <a:r>
              <a:rPr lang="ko-KR" altLang="en-US" dirty="0"/>
              <a:t>에서 </a:t>
            </a:r>
            <a:r>
              <a:rPr lang="en-US" altLang="ko-KR" dirty="0"/>
              <a:t>reaping</a:t>
            </a:r>
            <a:r>
              <a:rPr lang="ko-KR" altLang="en-US" dirty="0"/>
              <a:t>을 하는 순서가 무작위이며 실행할 때마다 그 순서가 달라지지만 </a:t>
            </a:r>
            <a:r>
              <a:rPr lang="en-US" altLang="ko-KR" dirty="0" err="1"/>
              <a:t>waitpid</a:t>
            </a:r>
            <a:r>
              <a:rPr lang="en-US" altLang="ko-KR" dirty="0"/>
              <a:t>() </a:t>
            </a:r>
            <a:r>
              <a:rPr lang="ko-KR" altLang="en-US" dirty="0"/>
              <a:t>수행 시 항상 </a:t>
            </a:r>
            <a:r>
              <a:rPr lang="en-US" altLang="ko-KR" dirty="0"/>
              <a:t>fork()</a:t>
            </a:r>
            <a:r>
              <a:rPr lang="ko-KR" altLang="en-US" dirty="0"/>
              <a:t>된 순서대로 </a:t>
            </a:r>
            <a:r>
              <a:rPr lang="en-US" altLang="ko-KR" dirty="0"/>
              <a:t>reaping</a:t>
            </a:r>
            <a:r>
              <a:rPr lang="ko-KR" altLang="en-US" dirty="0"/>
              <a:t>됨을 알 수 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물론 </a:t>
            </a:r>
            <a:r>
              <a:rPr lang="en-US" altLang="ko-KR" sz="2000" dirty="0" err="1">
                <a:solidFill>
                  <a:srgbClr val="00B050"/>
                </a:solidFill>
              </a:rPr>
              <a:t>waitpid</a:t>
            </a:r>
            <a:r>
              <a:rPr lang="en-US" altLang="ko-KR" sz="2000" dirty="0">
                <a:solidFill>
                  <a:srgbClr val="00B050"/>
                </a:solidFill>
              </a:rPr>
              <a:t>()</a:t>
            </a:r>
            <a:r>
              <a:rPr lang="ko-KR" altLang="en-US" sz="2000" dirty="0">
                <a:solidFill>
                  <a:srgbClr val="00B050"/>
                </a:solidFill>
              </a:rPr>
              <a:t>에 전달하는 </a:t>
            </a:r>
            <a:r>
              <a:rPr lang="en-US" altLang="ko-KR" sz="2000" dirty="0" err="1">
                <a:solidFill>
                  <a:srgbClr val="00B050"/>
                </a:solidFill>
              </a:rPr>
              <a:t>pid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fork() </a:t>
            </a:r>
            <a:r>
              <a:rPr lang="ko-KR" altLang="en-US" sz="2000" dirty="0">
                <a:solidFill>
                  <a:srgbClr val="00B050"/>
                </a:solidFill>
              </a:rPr>
              <a:t>순이 아니면 그 특정 순서를 </a:t>
            </a:r>
            <a:r>
              <a:rPr lang="ko-KR" altLang="en-US" sz="2000" dirty="0" err="1">
                <a:solidFill>
                  <a:srgbClr val="00B050"/>
                </a:solidFill>
              </a:rPr>
              <a:t>따르겠지만ㅋ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wait()                                        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63" y="4554417"/>
            <a:ext cx="5921375" cy="1468438"/>
          </a:xfrm>
          <a:prstGeom prst="rect">
            <a:avLst/>
          </a:prstGeom>
          <a:solidFill>
            <a:srgbClr val="99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ea typeface="굴림" charset="-127"/>
              </a:rPr>
              <a:t>Child 3565 terminated with exit status 103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ea typeface="굴림" charset="-127"/>
              </a:rPr>
              <a:t>Child 3564 terminated with exit status 102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ea typeface="굴림" charset="-127"/>
              </a:rPr>
              <a:t>Child 3563 terminated with exit status 101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ea typeface="굴림" charset="-127"/>
              </a:rPr>
              <a:t>Child 3562 terminated with exit status 100</a:t>
            </a:r>
          </a:p>
          <a:p>
            <a:pPr algn="l">
              <a:lnSpc>
                <a:spcPct val="100000"/>
              </a:lnSpc>
            </a:pPr>
            <a:r>
              <a:rPr lang="en-US" altLang="ko-KR" dirty="0">
                <a:latin typeface="Courier New" pitchFamily="49" charset="0"/>
                <a:ea typeface="굴림" charset="-127"/>
              </a:rPr>
              <a:t>Child 3566 terminated with exit status 104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96868" y="4554417"/>
            <a:ext cx="5921375" cy="1468438"/>
          </a:xfrm>
          <a:prstGeom prst="rect">
            <a:avLst/>
          </a:prstGeom>
          <a:solidFill>
            <a:srgbClr val="99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Child 3568 terminated with exit status 100</a:t>
            </a: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Child 3569 terminated with exit status 101</a:t>
            </a: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Child 3570 terminated with exit status 102</a:t>
            </a: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Child 3571 terminated with exit status 103</a:t>
            </a:r>
          </a:p>
          <a:p>
            <a:pPr algn="l">
              <a:lnSpc>
                <a:spcPct val="100000"/>
              </a:lnSpc>
            </a:pPr>
            <a:r>
              <a:rPr lang="en-US" altLang="ko-KR">
                <a:latin typeface="Courier New" pitchFamily="49" charset="0"/>
                <a:ea typeface="굴림" charset="-127"/>
              </a:rPr>
              <a:t>Child 3572 terminated with exit status 104</a:t>
            </a:r>
          </a:p>
        </p:txBody>
      </p:sp>
    </p:spTree>
    <p:extLst>
      <p:ext uri="{BB962C8B-B14F-4D97-AF65-F5344CB8AC3E}">
        <p14:creationId xmlns:p14="http://schemas.microsoft.com/office/powerpoint/2010/main" val="162488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4B39-949F-402E-8FF3-72B9B060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 - Zombie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1C1D0-B403-4719-A3DA-9FD27A54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종료되었지만 </a:t>
            </a:r>
            <a:r>
              <a:rPr lang="en-US" altLang="ko-KR" dirty="0"/>
              <a:t>parent process</a:t>
            </a:r>
            <a:r>
              <a:rPr lang="ko-KR" altLang="en-US" dirty="0"/>
              <a:t>에서 </a:t>
            </a:r>
            <a:r>
              <a:rPr lang="en-US" altLang="ko-KR" b="1" dirty="0"/>
              <a:t>reaping</a:t>
            </a:r>
            <a:r>
              <a:rPr lang="ko-KR" altLang="en-US" b="1" dirty="0"/>
              <a:t>을 해주지 않은 </a:t>
            </a:r>
            <a:r>
              <a:rPr lang="en-US" altLang="ko-KR" b="1" dirty="0"/>
              <a:t>child process</a:t>
            </a:r>
            <a:r>
              <a:rPr lang="ko-KR" altLang="en-US" dirty="0"/>
              <a:t>는 </a:t>
            </a:r>
            <a:r>
              <a:rPr lang="en-US" altLang="ko-KR" b="1" dirty="0"/>
              <a:t>Zombie process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zombie</a:t>
            </a:r>
            <a:r>
              <a:rPr lang="ko-KR" altLang="en-US" dirty="0"/>
              <a:t>를 만들어보자☆</a:t>
            </a:r>
            <a:endParaRPr lang="en-US" altLang="ko-K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solidFill>
                  <a:prstClr val="black"/>
                </a:solidFill>
              </a:rPr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</a:rPr>
              <a:t>네크로멘ㅅ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parent process</a:t>
            </a:r>
            <a:r>
              <a:rPr lang="ko-KR" altLang="en-US" dirty="0"/>
              <a:t>가 </a:t>
            </a:r>
            <a:r>
              <a:rPr lang="en-US" altLang="ko-KR" dirty="0"/>
              <a:t>reaping</a:t>
            </a:r>
            <a:r>
              <a:rPr lang="ko-KR" altLang="en-US" dirty="0"/>
              <a:t>을                                            하지 않으며 종료되지도 않아                                             </a:t>
            </a:r>
            <a:r>
              <a:rPr lang="en-US" altLang="ko-KR" dirty="0"/>
              <a:t>reaping </a:t>
            </a:r>
            <a:r>
              <a:rPr lang="ko-KR" altLang="en-US" dirty="0"/>
              <a:t>권한을 가진 채 </a:t>
            </a:r>
            <a:r>
              <a:rPr lang="en-US" altLang="ko-KR" dirty="0"/>
              <a:t>child                                            process</a:t>
            </a:r>
            <a:r>
              <a:rPr lang="ko-KR" altLang="en-US" dirty="0"/>
              <a:t>를 방치 중이다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106" y="2789545"/>
            <a:ext cx="6009658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&lt;sys/</a:t>
            </a:r>
            <a:r>
              <a:rPr lang="en-US" altLang="ko-KR" dirty="0" err="1"/>
              <a:t>types.h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void main( void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if ( fork() == 0 ) {    </a:t>
            </a:r>
            <a:r>
              <a:rPr lang="en-US" altLang="ko-KR" dirty="0">
                <a:solidFill>
                  <a:srgbClr val="00B050"/>
                </a:solidFill>
              </a:rPr>
              <a:t>// Child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("Terminating Child, PID = %d\n", </a:t>
            </a:r>
            <a:r>
              <a:rPr lang="en-US" altLang="ko-KR" dirty="0" err="1"/>
              <a:t>getpid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exit(0);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("Running Parent, PID = %d\n", </a:t>
            </a:r>
            <a:r>
              <a:rPr lang="en-US" altLang="ko-KR" dirty="0" err="1"/>
              <a:t>getpid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while (1) ;    </a:t>
            </a:r>
            <a:r>
              <a:rPr lang="en-US" altLang="ko-KR" dirty="0">
                <a:solidFill>
                  <a:srgbClr val="00B050"/>
                </a:solidFill>
              </a:rPr>
              <a:t>// Infinite loop in Parent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97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Reaping - Zombie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0990"/>
          </a:xfrm>
        </p:spPr>
        <p:txBody>
          <a:bodyPr>
            <a:normAutofit/>
          </a:bodyPr>
          <a:lstStyle/>
          <a:p>
            <a:r>
              <a:rPr lang="en-US" altLang="ko-KR" i="1" dirty="0">
                <a:latin typeface="Courier New" pitchFamily="49" charset="0"/>
                <a:ea typeface="굴림" charset="-127"/>
              </a:rPr>
              <a:t>~$ ./</a:t>
            </a:r>
            <a:r>
              <a:rPr lang="en-US" altLang="ko-KR" i="1" dirty="0">
                <a:solidFill>
                  <a:srgbClr val="002060"/>
                </a:solidFill>
                <a:latin typeface="Courier New" pitchFamily="49" charset="0"/>
                <a:ea typeface="굴림" charset="-127"/>
              </a:rPr>
              <a:t>zombie</a:t>
            </a:r>
            <a:r>
              <a:rPr lang="en-US" altLang="ko-KR" i="1" dirty="0">
                <a:latin typeface="Courier New" pitchFamily="49" charset="0"/>
                <a:ea typeface="굴림" charset="-127"/>
              </a:rPr>
              <a:t> &amp;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같이 실행파일 뒤에 </a:t>
            </a:r>
            <a:r>
              <a:rPr lang="en-US" altLang="ko-KR" dirty="0"/>
              <a:t>‘&amp;’</a:t>
            </a:r>
            <a:r>
              <a:rPr lang="ko-KR" altLang="en-US" dirty="0"/>
              <a:t>를 붙여</a:t>
            </a:r>
            <a:r>
              <a:rPr lang="en-US" altLang="ko-KR" dirty="0"/>
              <a:t> </a:t>
            </a:r>
            <a:r>
              <a:rPr lang="ko-KR" altLang="en-US" dirty="0"/>
              <a:t>실행하면 </a:t>
            </a:r>
            <a:r>
              <a:rPr lang="en-US" altLang="ko-KR" dirty="0"/>
              <a:t>background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ko-KR" altLang="en-US" dirty="0"/>
              <a:t>그 상태에서 </a:t>
            </a:r>
            <a:r>
              <a:rPr lang="en-US" altLang="ko-KR" i="1" dirty="0">
                <a:latin typeface="Courier New" pitchFamily="49" charset="0"/>
                <a:ea typeface="굴림" charset="-127"/>
              </a:rPr>
              <a:t>~$ </a:t>
            </a:r>
            <a:r>
              <a:rPr lang="en-US" altLang="ko-KR" i="1" dirty="0" err="1">
                <a:latin typeface="Courier New" pitchFamily="49" charset="0"/>
                <a:ea typeface="굴림" charset="-127"/>
              </a:rPr>
              <a:t>ps</a:t>
            </a:r>
            <a:r>
              <a:rPr lang="ko-KR" altLang="en-US" dirty="0"/>
              <a:t> 를 통해 실행 중인 프로그램 확인</a:t>
            </a:r>
          </a:p>
          <a:p>
            <a:endParaRPr lang="en-US" altLang="ko-KR" dirty="0"/>
          </a:p>
          <a:p>
            <a:r>
              <a:rPr lang="en-US" altLang="ko-KR" dirty="0"/>
              <a:t>Zombie process</a:t>
            </a:r>
            <a:r>
              <a:rPr lang="ko-KR" altLang="en-US" dirty="0"/>
              <a:t>는 </a:t>
            </a:r>
            <a:r>
              <a:rPr lang="en-US" altLang="ko-KR" dirty="0"/>
              <a:t>process </a:t>
            </a:r>
            <a:r>
              <a:rPr lang="ko-KR" altLang="en-US" dirty="0"/>
              <a:t>이름 뒤에 </a:t>
            </a:r>
            <a:r>
              <a:rPr lang="en-US" altLang="ko-KR" dirty="0"/>
              <a:t>&lt;defunct&gt; </a:t>
            </a:r>
            <a:r>
              <a:rPr lang="ko-KR" altLang="en-US" dirty="0"/>
              <a:t>가 붙는다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kill </a:t>
            </a:r>
            <a:r>
              <a:rPr lang="en-US" altLang="ko-KR" i="1" dirty="0">
                <a:solidFill>
                  <a:srgbClr val="002060"/>
                </a:solidFill>
              </a:rPr>
              <a:t>PID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i="1" dirty="0">
                <a:solidFill>
                  <a:srgbClr val="002060"/>
                </a:solidFill>
              </a:rPr>
              <a:t>PID</a:t>
            </a:r>
            <a:r>
              <a:rPr lang="ko-KR" altLang="en-US" dirty="0"/>
              <a:t>인 </a:t>
            </a:r>
            <a:r>
              <a:rPr lang="en-US" altLang="ko-KR" dirty="0"/>
              <a:t>process </a:t>
            </a:r>
            <a:r>
              <a:rPr lang="ko-KR" altLang="en-US" dirty="0"/>
              <a:t>종료하면 그것의 </a:t>
            </a: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en-US" altLang="ko-KR" dirty="0"/>
              <a:t>reaping </a:t>
            </a:r>
            <a:r>
              <a:rPr lang="ko-KR" altLang="en-US" dirty="0"/>
              <a:t>권한은 </a:t>
            </a:r>
            <a:r>
              <a:rPr lang="en-US" altLang="ko-KR" dirty="0" err="1"/>
              <a:t>init</a:t>
            </a:r>
            <a:r>
              <a:rPr lang="en-US" altLang="ko-KR" dirty="0"/>
              <a:t> process</a:t>
            </a:r>
            <a:r>
              <a:rPr lang="ko-KR" altLang="en-US" dirty="0"/>
              <a:t>에게 넘어가며 </a:t>
            </a:r>
            <a:r>
              <a:rPr lang="en-US" altLang="ko-KR" dirty="0"/>
              <a:t>reaping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00B050"/>
                </a:solidFill>
              </a:rPr>
              <a:t>  // </a:t>
            </a:r>
            <a:r>
              <a:rPr lang="ko-KR" altLang="en-US" sz="2400" dirty="0">
                <a:solidFill>
                  <a:srgbClr val="00B050"/>
                </a:solidFill>
              </a:rPr>
              <a:t>반대로 </a:t>
            </a:r>
            <a:r>
              <a:rPr lang="en-US" altLang="ko-KR" sz="2400" dirty="0">
                <a:solidFill>
                  <a:srgbClr val="00B050"/>
                </a:solidFill>
              </a:rPr>
              <a:t>parent process</a:t>
            </a:r>
            <a:r>
              <a:rPr lang="ko-KR" altLang="en-US" sz="2400" dirty="0">
                <a:solidFill>
                  <a:srgbClr val="00B050"/>
                </a:solidFill>
              </a:rPr>
              <a:t>가 먼저 종료되고 </a:t>
            </a:r>
            <a:r>
              <a:rPr lang="en-US" altLang="ko-KR" sz="2400" dirty="0">
                <a:solidFill>
                  <a:srgbClr val="00B050"/>
                </a:solidFill>
              </a:rPr>
              <a:t>child process</a:t>
            </a:r>
            <a:r>
              <a:rPr lang="ko-KR" altLang="en-US" sz="2400" dirty="0">
                <a:solidFill>
                  <a:srgbClr val="00B050"/>
                </a:solidFill>
              </a:rPr>
              <a:t>가 계속 돌아가는 경우는 별 문제가 되지 않는다</a:t>
            </a:r>
            <a:r>
              <a:rPr lang="en-US" altLang="ko-KR" sz="2400" dirty="0">
                <a:solidFill>
                  <a:srgbClr val="00B050"/>
                </a:solidFill>
              </a:rPr>
              <a:t>. parent process</a:t>
            </a:r>
            <a:r>
              <a:rPr lang="ko-KR" altLang="en-US" sz="2400" dirty="0">
                <a:solidFill>
                  <a:srgbClr val="00B050"/>
                </a:solidFill>
              </a:rPr>
              <a:t>는 </a:t>
            </a:r>
            <a:r>
              <a:rPr lang="en-US" altLang="ko-KR" sz="2400" dirty="0" err="1">
                <a:solidFill>
                  <a:srgbClr val="00B050"/>
                </a:solidFill>
              </a:rPr>
              <a:t>init</a:t>
            </a:r>
            <a:r>
              <a:rPr lang="en-US" altLang="ko-KR" sz="2400" dirty="0">
                <a:solidFill>
                  <a:srgbClr val="00B050"/>
                </a:solidFill>
              </a:rPr>
              <a:t> process</a:t>
            </a:r>
            <a:r>
              <a:rPr lang="ko-KR" altLang="en-US" sz="2400" dirty="0">
                <a:solidFill>
                  <a:srgbClr val="00B050"/>
                </a:solidFill>
              </a:rPr>
              <a:t>에 의해 </a:t>
            </a:r>
            <a:r>
              <a:rPr lang="en-US" altLang="ko-KR" sz="2400" dirty="0">
                <a:solidFill>
                  <a:srgbClr val="00B050"/>
                </a:solidFill>
              </a:rPr>
              <a:t>reaping</a:t>
            </a:r>
            <a:r>
              <a:rPr lang="ko-KR" altLang="en-US" sz="2400" dirty="0">
                <a:solidFill>
                  <a:srgbClr val="00B050"/>
                </a:solidFill>
              </a:rPr>
              <a:t>되었고 </a:t>
            </a:r>
            <a:r>
              <a:rPr lang="en-US" altLang="ko-KR" sz="2400" dirty="0">
                <a:solidFill>
                  <a:srgbClr val="00B050"/>
                </a:solidFill>
              </a:rPr>
              <a:t>child process</a:t>
            </a:r>
            <a:r>
              <a:rPr lang="ko-KR" altLang="en-US" sz="2400" dirty="0">
                <a:solidFill>
                  <a:srgbClr val="00B050"/>
                </a:solidFill>
              </a:rPr>
              <a:t>도 그러할 것이기에</a:t>
            </a:r>
            <a:r>
              <a:rPr lang="en-US" altLang="ko-KR" sz="2400" dirty="0">
                <a:solidFill>
                  <a:srgbClr val="00B050"/>
                </a:solidFill>
              </a:rPr>
              <a:t>.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8104-F11D-4CA5-A0C2-3431DF0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6BB57-FF51-4E63-96E3-9BF57DAD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컴퓨터에서 여러 개의 </a:t>
            </a:r>
            <a:r>
              <a:rPr lang="en-US" altLang="ko-KR" dirty="0"/>
              <a:t>process</a:t>
            </a:r>
            <a:r>
              <a:rPr lang="ko-KR" altLang="en-US" dirty="0"/>
              <a:t>를 동시에 실행하기 위한 기법</a:t>
            </a:r>
            <a:endParaRPr lang="en-US" altLang="ko-KR" dirty="0"/>
          </a:p>
          <a:p>
            <a:r>
              <a:rPr lang="ko-KR" altLang="en-US" dirty="0"/>
              <a:t>일정한 간격으로 </a:t>
            </a:r>
            <a:r>
              <a:rPr lang="en-US" altLang="ko-KR" dirty="0"/>
              <a:t>process</a:t>
            </a:r>
            <a:r>
              <a:rPr lang="ko-KR" altLang="en-US" dirty="0"/>
              <a:t>들이 번갈아 가며 실행된다</a:t>
            </a:r>
            <a:endParaRPr lang="en-US" altLang="ko-KR" dirty="0"/>
          </a:p>
          <a:p>
            <a:r>
              <a:rPr lang="en-US" altLang="ko-KR" dirty="0"/>
              <a:t>process-A</a:t>
            </a:r>
            <a:r>
              <a:rPr lang="ko-KR" altLang="en-US" dirty="0"/>
              <a:t>에서 </a:t>
            </a:r>
            <a:r>
              <a:rPr lang="en-US" altLang="ko-KR" dirty="0"/>
              <a:t>process-B</a:t>
            </a:r>
            <a:r>
              <a:rPr lang="ko-KR" altLang="en-US" dirty="0"/>
              <a:t>로 넘어갈 때 </a:t>
            </a:r>
            <a:r>
              <a:rPr lang="en-US" altLang="ko-KR" dirty="0"/>
              <a:t>process-A</a:t>
            </a:r>
            <a:r>
              <a:rPr lang="ko-KR" altLang="en-US" dirty="0"/>
              <a:t>의 정보는 </a:t>
            </a:r>
            <a:r>
              <a:rPr lang="en-US" altLang="ko-KR" dirty="0"/>
              <a:t>OS</a:t>
            </a:r>
            <a:r>
              <a:rPr lang="ko-KR" altLang="en-US" dirty="0"/>
              <a:t>에 의해 </a:t>
            </a:r>
            <a:r>
              <a:rPr lang="en-US" altLang="ko-KR" dirty="0"/>
              <a:t>kernel </a:t>
            </a:r>
            <a:r>
              <a:rPr lang="ko-KR" altLang="en-US" dirty="0"/>
              <a:t>영역에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 실행되던 </a:t>
            </a:r>
            <a:r>
              <a:rPr lang="en-US" altLang="ko-KR" dirty="0"/>
              <a:t>process</a:t>
            </a:r>
            <a:r>
              <a:rPr lang="ko-KR" altLang="en-US" dirty="0"/>
              <a:t>의 정보를 저장하고 다른 </a:t>
            </a:r>
            <a:r>
              <a:rPr lang="en-US" altLang="ko-KR" dirty="0"/>
              <a:t>process</a:t>
            </a:r>
            <a:r>
              <a:rPr lang="ko-KR" altLang="en-US" dirty="0"/>
              <a:t>를 실행시키는 과정이 바로 </a:t>
            </a:r>
            <a:r>
              <a:rPr lang="en-US" altLang="ko-KR" dirty="0"/>
              <a:t>Context Switching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77DA5-3061-4937-ACDD-EA006CBE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0" y="4816241"/>
            <a:ext cx="379147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8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execl</a:t>
            </a:r>
            <a:r>
              <a:rPr lang="en-US" altLang="ko-KR" dirty="0"/>
              <a:t>( char *path, char *arg0, …, 0 );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831" y="1825624"/>
            <a:ext cx="10738338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실행 중인 </a:t>
            </a:r>
            <a:r>
              <a:rPr lang="en-US" altLang="ko-KR" dirty="0"/>
              <a:t>process</a:t>
            </a:r>
            <a:r>
              <a:rPr lang="ko-KR" altLang="en-US" dirty="0"/>
              <a:t>를 </a:t>
            </a:r>
            <a:r>
              <a:rPr lang="en-US" altLang="ko-KR" dirty="0"/>
              <a:t>path </a:t>
            </a:r>
            <a:r>
              <a:rPr lang="ko-KR" altLang="en-US" dirty="0"/>
              <a:t>경로에 있는 다른 </a:t>
            </a:r>
            <a:r>
              <a:rPr lang="en-US" altLang="ko-KR" dirty="0"/>
              <a:t>process</a:t>
            </a:r>
            <a:r>
              <a:rPr lang="ko-KR" altLang="en-US" dirty="0"/>
              <a:t>로 대체하는 </a:t>
            </a:r>
            <a:r>
              <a:rPr lang="en-US" altLang="ko-KR" dirty="0"/>
              <a:t>system call</a:t>
            </a:r>
          </a:p>
          <a:p>
            <a:r>
              <a:rPr lang="ko-KR" altLang="en-US" dirty="0" err="1"/>
              <a:t>첫번째</a:t>
            </a:r>
            <a:r>
              <a:rPr lang="ko-KR" altLang="en-US" dirty="0"/>
              <a:t> 인자는 실행할 </a:t>
            </a:r>
            <a:r>
              <a:rPr lang="en-US" altLang="ko-KR" dirty="0"/>
              <a:t>program</a:t>
            </a:r>
            <a:r>
              <a:rPr lang="ko-KR" altLang="en-US" dirty="0"/>
              <a:t>의 이름이고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arg0, arg1, … </a:t>
            </a:r>
            <a:r>
              <a:rPr lang="ko-KR" altLang="en-US" dirty="0"/>
              <a:t>으로 인자를 넣어주며 마지막 인자 뒤에는 항상 </a:t>
            </a:r>
            <a:r>
              <a:rPr lang="en-US" altLang="ko-KR" dirty="0"/>
              <a:t>NULL</a:t>
            </a:r>
            <a:r>
              <a:rPr lang="ko-KR" altLang="en-US" dirty="0"/>
              <a:t>을 넣어 인자 전달이 끝났음을 명시</a:t>
            </a:r>
            <a:endParaRPr lang="en-US" altLang="ko-KR" dirty="0"/>
          </a:p>
          <a:p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을 반환하며</a:t>
            </a:r>
            <a:r>
              <a:rPr lang="en-US" altLang="ko-KR" dirty="0"/>
              <a:t>, </a:t>
            </a:r>
            <a:r>
              <a:rPr lang="ko-KR" altLang="en-US" dirty="0"/>
              <a:t>성공 시 이를 수행한 </a:t>
            </a:r>
            <a:r>
              <a:rPr lang="en-US" altLang="ko-KR" dirty="0"/>
              <a:t>process</a:t>
            </a:r>
            <a:r>
              <a:rPr lang="ko-KR" altLang="en-US" dirty="0"/>
              <a:t>는 이미 다른 </a:t>
            </a:r>
            <a:r>
              <a:rPr lang="en-US" altLang="ko-KR" dirty="0"/>
              <a:t>process</a:t>
            </a:r>
            <a:r>
              <a:rPr lang="ko-KR" altLang="en-US" dirty="0"/>
              <a:t>로 덮어씌워졌으므로 아무것도 반환하지 않은 채 새 </a:t>
            </a:r>
            <a:r>
              <a:rPr lang="en-US" altLang="ko-KR" dirty="0"/>
              <a:t>process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fork() </a:t>
            </a:r>
            <a:r>
              <a:rPr lang="ko-KR" altLang="en-US" dirty="0"/>
              <a:t>후 </a:t>
            </a:r>
            <a:r>
              <a:rPr lang="en-US" altLang="ko-KR" dirty="0"/>
              <a:t>child process</a:t>
            </a:r>
            <a:r>
              <a:rPr lang="ko-KR" altLang="en-US" dirty="0"/>
              <a:t>에서 호출</a:t>
            </a:r>
            <a:endParaRPr lang="en-US" altLang="ko-KR" dirty="0"/>
          </a:p>
          <a:p>
            <a:r>
              <a:rPr lang="ko-KR" altLang="en-US" dirty="0"/>
              <a:t>대체하고자 하는 </a:t>
            </a:r>
            <a:r>
              <a:rPr lang="en-US" altLang="ko-KR" dirty="0"/>
              <a:t>program</a:t>
            </a:r>
            <a:r>
              <a:rPr lang="ko-KR" altLang="en-US" dirty="0"/>
              <a:t>의 경로를 알지 못한다면 </a:t>
            </a:r>
            <a:r>
              <a:rPr lang="en-US" altLang="ko-KR" dirty="0"/>
              <a:t>terminal</a:t>
            </a:r>
            <a:r>
              <a:rPr lang="ko-KR" altLang="en-US" dirty="0"/>
              <a:t>에서 </a:t>
            </a:r>
            <a:r>
              <a:rPr lang="en-US" altLang="ko-KR" dirty="0"/>
              <a:t>~$ </a:t>
            </a:r>
            <a:r>
              <a:rPr lang="en-US" altLang="ko-KR" dirty="0" err="1"/>
              <a:t>whereis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002060"/>
                </a:solidFill>
              </a:rPr>
              <a:t>program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i="1" dirty="0">
                <a:solidFill>
                  <a:srgbClr val="002060"/>
                </a:solidFill>
              </a:rPr>
              <a:t>program</a:t>
            </a:r>
            <a:r>
              <a:rPr lang="ko-KR" altLang="en-US" dirty="0"/>
              <a:t>의 경로를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963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execl</a:t>
            </a:r>
            <a:r>
              <a:rPr lang="en-US" altLang="ko-KR" dirty="0"/>
              <a:t>( char *path, char *arg0, …, 0 );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9" y="2023818"/>
            <a:ext cx="11296962" cy="395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52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exec() </a:t>
            </a:r>
            <a:r>
              <a:rPr lang="ko-KR" altLang="en-US" dirty="0"/>
              <a:t>계열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execl</a:t>
            </a:r>
            <a:r>
              <a:rPr lang="en-US" altLang="ko-KR" dirty="0"/>
              <a:t>() </a:t>
            </a:r>
            <a:r>
              <a:rPr lang="ko-KR" altLang="en-US" dirty="0"/>
              <a:t>외에도 다른 </a:t>
            </a:r>
            <a:r>
              <a:rPr lang="en-US" altLang="ko-KR" dirty="0"/>
              <a:t>process</a:t>
            </a:r>
            <a:r>
              <a:rPr lang="ko-KR" altLang="en-US" dirty="0"/>
              <a:t>로 대체하는 여러 방식이 존재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8" y="2375687"/>
            <a:ext cx="9472246" cy="436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2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fork()</a:t>
            </a:r>
            <a:r>
              <a:rPr lang="ko-KR" altLang="en-US" dirty="0"/>
              <a:t>와 </a:t>
            </a:r>
            <a:r>
              <a:rPr lang="ko-KR" altLang="en-US" dirty="0" err="1"/>
              <a:t>조건문을</a:t>
            </a:r>
            <a:r>
              <a:rPr lang="ko-KR" altLang="en-US" dirty="0"/>
              <a:t> 이용하여 아래 그림과 같은 순서로 출력되는 코드를 작성해보자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아까 봤던 것들이다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잘 떠올려가며 구현해보자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모범답안은 앞에 있다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 err="1">
                <a:solidFill>
                  <a:srgbClr val="00B050"/>
                </a:solidFill>
              </a:rPr>
              <a:t>저어어어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 err="1">
                <a:solidFill>
                  <a:srgbClr val="00B050"/>
                </a:solidFill>
              </a:rPr>
              <a:t>앞에ㅋ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필요한 </a:t>
            </a:r>
            <a:r>
              <a:rPr lang="en-US" altLang="ko-KR" sz="2000" dirty="0">
                <a:solidFill>
                  <a:srgbClr val="00B050"/>
                </a:solidFill>
              </a:rPr>
              <a:t>header file</a:t>
            </a:r>
            <a:r>
              <a:rPr lang="ko-KR" altLang="en-US" sz="2000" dirty="0">
                <a:solidFill>
                  <a:srgbClr val="00B050"/>
                </a:solidFill>
              </a:rPr>
              <a:t>을 </a:t>
            </a:r>
            <a:r>
              <a:rPr lang="en-US" altLang="ko-KR" sz="2000" dirty="0">
                <a:solidFill>
                  <a:srgbClr val="00B050"/>
                </a:solidFill>
              </a:rPr>
              <a:t>include</a:t>
            </a:r>
            <a:r>
              <a:rPr lang="ko-KR" altLang="en-US" sz="2000" dirty="0">
                <a:solidFill>
                  <a:srgbClr val="00B050"/>
                </a:solidFill>
              </a:rPr>
              <a:t>하는 것을 잊지 말자</a:t>
            </a:r>
            <a:r>
              <a:rPr lang="en-US" altLang="ko-KR" sz="2000" dirty="0">
                <a:solidFill>
                  <a:srgbClr val="00B050"/>
                </a:solidFill>
              </a:rPr>
              <a:t>!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3" y="3827701"/>
            <a:ext cx="7221416" cy="276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7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☆</a:t>
            </a:r>
            <a:r>
              <a:rPr lang="en-US" altLang="ko-KR" dirty="0"/>
              <a:t>CHALLENGE</a:t>
            </a:r>
            <a:r>
              <a:rPr lang="ko-KR" altLang="en-US" dirty="0"/>
              <a:t>☆ </a:t>
            </a:r>
            <a:r>
              <a:rPr lang="en-US" altLang="ko-KR" dirty="0" err="1"/>
              <a:t>MyShell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/>
              <a:t>터미널</a:t>
            </a:r>
            <a:r>
              <a:rPr lang="en-US" altLang="ko-KR" dirty="0"/>
              <a:t>(</a:t>
            </a:r>
            <a:r>
              <a:rPr lang="ko-KR" altLang="en-US" dirty="0" err="1"/>
              <a:t>쉘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비슷한 역할을 수행하는 프로그램 제작</a:t>
            </a:r>
            <a:endParaRPr lang="en-US" altLang="ko-KR" dirty="0"/>
          </a:p>
          <a:p>
            <a:r>
              <a:rPr lang="ko-KR" altLang="en-US" dirty="0"/>
              <a:t>사용자에게 명령을 받아서 프로그램을 실행</a:t>
            </a:r>
            <a:endParaRPr lang="en-US" altLang="ko-KR" dirty="0"/>
          </a:p>
          <a:p>
            <a:r>
              <a:rPr lang="ko-KR" altLang="en-US" dirty="0"/>
              <a:t>명령을 입력하면</a:t>
            </a:r>
            <a:r>
              <a:rPr lang="en-US" altLang="ko-KR" dirty="0"/>
              <a:t>, </a:t>
            </a:r>
            <a:r>
              <a:rPr lang="ko-KR" altLang="en-US" dirty="0"/>
              <a:t>명령어에 대한 프로그램을 실행하고 종료될 때까지 대기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다음은 예시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$ ls </a:t>
            </a:r>
            <a:r>
              <a:rPr lang="ko-KR" altLang="en-US" sz="2000" dirty="0">
                <a:solidFill>
                  <a:srgbClr val="00B050"/>
                </a:solidFill>
              </a:rPr>
              <a:t>입력 시 파일 명령 프로그램인 </a:t>
            </a:r>
            <a:r>
              <a:rPr lang="en-US" altLang="ko-KR" sz="2000" dirty="0">
                <a:solidFill>
                  <a:srgbClr val="00B050"/>
                </a:solidFill>
              </a:rPr>
              <a:t>ls </a:t>
            </a:r>
            <a:r>
              <a:rPr lang="ko-KR" altLang="en-US" sz="2000" dirty="0">
                <a:solidFill>
                  <a:srgbClr val="00B050"/>
                </a:solidFill>
              </a:rPr>
              <a:t>수행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$ who </a:t>
            </a:r>
            <a:r>
              <a:rPr lang="ko-KR" altLang="en-US" sz="2000" dirty="0">
                <a:solidFill>
                  <a:srgbClr val="00B050"/>
                </a:solidFill>
              </a:rPr>
              <a:t>입력 시 현재 시스템에 접속 중인 사람 목록을 보여주는 </a:t>
            </a:r>
            <a:r>
              <a:rPr lang="en-US" altLang="ko-KR" sz="2000" dirty="0">
                <a:solidFill>
                  <a:srgbClr val="00B050"/>
                </a:solidFill>
              </a:rPr>
              <a:t>who </a:t>
            </a:r>
            <a:r>
              <a:rPr lang="ko-KR" altLang="en-US" sz="2000" dirty="0">
                <a:solidFill>
                  <a:srgbClr val="00B050"/>
                </a:solidFill>
              </a:rPr>
              <a:t>명령어 실행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다음 슬라이드의 빈 칸을 </a:t>
            </a:r>
            <a:r>
              <a:rPr lang="ko-KR" altLang="en-US" dirty="0" err="1"/>
              <a:t>채워보자ㅎ</a:t>
            </a:r>
            <a:endParaRPr lang="en-US" altLang="ko-KR" dirty="0"/>
          </a:p>
          <a:p>
            <a:r>
              <a:rPr lang="en-US" altLang="ko-KR" dirty="0"/>
              <a:t>fork(), wait(), exec()</a:t>
            </a:r>
            <a:r>
              <a:rPr lang="ko-KR" altLang="en-US" dirty="0"/>
              <a:t>을 이용하여 구현하면 </a:t>
            </a:r>
            <a:r>
              <a:rPr lang="ko-KR" altLang="en-US" dirty="0" err="1"/>
              <a:t>된다ㅎ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</a:t>
            </a:r>
            <a:r>
              <a:rPr lang="ko-KR" altLang="en-US" dirty="0"/>
              <a:t>☆ </a:t>
            </a:r>
            <a:r>
              <a:rPr lang="en-US" altLang="ko-KR" dirty="0" err="1"/>
              <a:t>MyShell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(</a:t>
            </a:r>
            <a:r>
              <a:rPr lang="ko-KR" altLang="en-US" dirty="0"/>
              <a:t>숙제</a:t>
            </a:r>
            <a:r>
              <a:rPr lang="en-US" altLang="ko-KR" dirty="0"/>
              <a:t>^^)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7" y="1414218"/>
            <a:ext cx="10670846" cy="517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36123" y="6113640"/>
            <a:ext cx="520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TMI: </a:t>
            </a:r>
            <a:r>
              <a:rPr lang="en-US" altLang="ko-KR" dirty="0" err="1">
                <a:solidFill>
                  <a:srgbClr val="00B050"/>
                </a:solidFill>
              </a:rPr>
              <a:t>jkpark</a:t>
            </a:r>
            <a:r>
              <a:rPr lang="ko-KR" altLang="en-US" dirty="0">
                <a:solidFill>
                  <a:srgbClr val="00B050"/>
                </a:solidFill>
              </a:rPr>
              <a:t>은 </a:t>
            </a:r>
            <a:r>
              <a:rPr lang="en-US" altLang="ko-KR" dirty="0">
                <a:solidFill>
                  <a:srgbClr val="00B050"/>
                </a:solidFill>
              </a:rPr>
              <a:t>SSLAB </a:t>
            </a:r>
            <a:r>
              <a:rPr lang="ko-KR" altLang="en-US" dirty="0">
                <a:solidFill>
                  <a:srgbClr val="00B050"/>
                </a:solidFill>
              </a:rPr>
              <a:t>조교님 이름인 것 </a:t>
            </a:r>
            <a:r>
              <a:rPr lang="ko-KR" altLang="en-US" dirty="0" err="1">
                <a:solidFill>
                  <a:srgbClr val="00B050"/>
                </a:solidFill>
              </a:rPr>
              <a:t>같다ㅋ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DCD34-B3D6-4E17-BFBE-42D89C7F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9A474-3C89-46A9-B361-469F69CB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18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process</a:t>
            </a:r>
            <a:r>
              <a:rPr lang="ko-KR" altLang="en-US" dirty="0"/>
              <a:t>의 상태 정보 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/>
              <a:t>PCB</a:t>
            </a:r>
            <a:r>
              <a:rPr lang="ko-KR" altLang="en-US" dirty="0"/>
              <a:t>에 들어있다</a:t>
            </a:r>
            <a:r>
              <a:rPr lang="en-US" altLang="ko-KR" dirty="0"/>
              <a:t>) </a:t>
            </a:r>
            <a:r>
              <a:rPr lang="en-US" altLang="ko-KR" sz="2000" dirty="0">
                <a:solidFill>
                  <a:srgbClr val="00B050"/>
                </a:solidFill>
              </a:rPr>
              <a:t>// process control block</a:t>
            </a:r>
            <a:endParaRPr lang="en-US" altLang="ko-KR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context switch </a:t>
            </a:r>
            <a:r>
              <a:rPr lang="ko-KR" altLang="en-US" dirty="0"/>
              <a:t>시 </a:t>
            </a:r>
            <a:r>
              <a:rPr lang="en-US" altLang="ko-KR" dirty="0"/>
              <a:t>kernel </a:t>
            </a:r>
            <a:r>
              <a:rPr lang="ko-KR" altLang="en-US" dirty="0"/>
              <a:t>영역에 저장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PID: </a:t>
            </a:r>
            <a:r>
              <a:rPr lang="en-US" altLang="ko-KR" b="1" dirty="0"/>
              <a:t>P</a:t>
            </a:r>
            <a:r>
              <a:rPr lang="en-US" altLang="ko-KR" dirty="0"/>
              <a:t>rocess </a:t>
            </a:r>
            <a:r>
              <a:rPr lang="en-US" altLang="ko-KR" b="1" dirty="0"/>
              <a:t>Id</a:t>
            </a:r>
            <a:r>
              <a:rPr lang="en-US" altLang="ko-KR" dirty="0"/>
              <a:t>entifier. </a:t>
            </a:r>
            <a:r>
              <a:rPr lang="ko-KR" altLang="en-US" dirty="0"/>
              <a:t>각각의 </a:t>
            </a:r>
            <a:r>
              <a:rPr lang="en-US" altLang="ko-KR" dirty="0"/>
              <a:t>process</a:t>
            </a:r>
            <a:r>
              <a:rPr lang="ko-KR" altLang="en-US" dirty="0"/>
              <a:t>가 고유로 가지고 있는 숫자로 </a:t>
            </a:r>
            <a:r>
              <a:rPr lang="en-US" altLang="ko-KR" dirty="0"/>
              <a:t>process</a:t>
            </a:r>
            <a:r>
              <a:rPr lang="ko-KR" altLang="en-US" dirty="0"/>
              <a:t>를 식별하는 데 사용된다</a:t>
            </a:r>
            <a:r>
              <a:rPr lang="en-US" altLang="ko-KR" dirty="0"/>
              <a:t>. </a:t>
            </a:r>
            <a:r>
              <a:rPr lang="ko-KR" altLang="en-US" dirty="0"/>
              <a:t>낮은 숫자부터 순차적으로 부여 </a:t>
            </a:r>
            <a:r>
              <a:rPr lang="en-US" altLang="ko-KR" dirty="0"/>
              <a:t>( </a:t>
            </a:r>
            <a:r>
              <a:rPr lang="en-US" altLang="ko-KR" dirty="0" err="1"/>
              <a:t>getpid</a:t>
            </a:r>
            <a:r>
              <a:rPr lang="en-US" altLang="ko-KR" dirty="0"/>
              <a:t>() system call</a:t>
            </a:r>
            <a:r>
              <a:rPr lang="ko-KR" altLang="en-US" dirty="0"/>
              <a:t>로 해당 </a:t>
            </a:r>
            <a:r>
              <a:rPr lang="en-US" altLang="ko-KR" dirty="0"/>
              <a:t>process</a:t>
            </a:r>
            <a:r>
              <a:rPr lang="ko-KR" altLang="en-US" dirty="0"/>
              <a:t>의 </a:t>
            </a:r>
            <a:r>
              <a:rPr lang="en-US" altLang="ko-KR" dirty="0"/>
              <a:t>PID</a:t>
            </a:r>
            <a:r>
              <a:rPr lang="ko-KR" altLang="en-US" dirty="0"/>
              <a:t>를 얻을 수 있다</a:t>
            </a:r>
            <a:r>
              <a:rPr lang="en-US" altLang="ko-KR" dirty="0"/>
              <a:t>. 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200" dirty="0">
                <a:solidFill>
                  <a:srgbClr val="00B050"/>
                </a:solidFill>
              </a:rPr>
              <a:t>  // system call: OS </a:t>
            </a:r>
            <a:r>
              <a:rPr lang="ko-KR" altLang="en-US" sz="2200" dirty="0">
                <a:solidFill>
                  <a:srgbClr val="00B050"/>
                </a:solidFill>
              </a:rPr>
              <a:t>내에 구현되어 있으며 </a:t>
            </a:r>
            <a:r>
              <a:rPr lang="en-US" altLang="ko-KR" sz="2200" dirty="0">
                <a:solidFill>
                  <a:srgbClr val="00B050"/>
                </a:solidFill>
              </a:rPr>
              <a:t>kernel </a:t>
            </a:r>
            <a:r>
              <a:rPr lang="ko-KR" altLang="en-US" sz="2200" dirty="0">
                <a:solidFill>
                  <a:srgbClr val="00B050"/>
                </a:solidFill>
              </a:rPr>
              <a:t>영역에 접근할 수 있는 </a:t>
            </a:r>
            <a:r>
              <a:rPr lang="en-US" altLang="ko-KR" sz="2200" dirty="0">
                <a:solidFill>
                  <a:srgbClr val="00B050"/>
                </a:solidFill>
              </a:rPr>
              <a:t>interface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200" dirty="0">
                <a:solidFill>
                  <a:srgbClr val="00B050"/>
                </a:solidFill>
              </a:rPr>
              <a:t>  // </a:t>
            </a:r>
            <a:r>
              <a:rPr lang="ko-KR" altLang="en-US" sz="2200" dirty="0">
                <a:solidFill>
                  <a:srgbClr val="00B050"/>
                </a:solidFill>
              </a:rPr>
              <a:t>응용프로그램이 접근 권한을 갖지 않는 영역에 접근하기 위해 필요</a:t>
            </a:r>
            <a:endParaRPr lang="en-US" altLang="ko-KR" sz="2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PC(program counter): RIP(register instruction pointer)</a:t>
            </a:r>
            <a:r>
              <a:rPr lang="ko-KR" altLang="en-US" dirty="0"/>
              <a:t>라고도 하며</a:t>
            </a:r>
            <a:r>
              <a:rPr lang="en-US" altLang="ko-KR" dirty="0"/>
              <a:t>, </a:t>
            </a:r>
            <a:r>
              <a:rPr lang="ko-KR" altLang="en-US" dirty="0"/>
              <a:t>다음에 실행할 </a:t>
            </a:r>
            <a:r>
              <a:rPr lang="en-US" altLang="ko-KR" dirty="0"/>
              <a:t>instruction</a:t>
            </a:r>
            <a:r>
              <a:rPr lang="ko-KR" altLang="en-US" dirty="0"/>
              <a:t>을 가리키고 있다</a:t>
            </a:r>
            <a:r>
              <a:rPr lang="en-US" altLang="ko-KR" dirty="0"/>
              <a:t>. instruction</a:t>
            </a:r>
            <a:r>
              <a:rPr lang="ko-KR" altLang="en-US" dirty="0"/>
              <a:t>이 한 줄 실행될 때마다 </a:t>
            </a:r>
            <a:r>
              <a:rPr lang="en-US" altLang="ko-KR" dirty="0"/>
              <a:t>update</a:t>
            </a:r>
            <a:r>
              <a:rPr lang="ko-KR" altLang="en-US" dirty="0"/>
              <a:t>된다</a:t>
            </a:r>
            <a:r>
              <a:rPr lang="en-US" altLang="ko-KR" dirty="0"/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자세한 이야기는 </a:t>
            </a:r>
            <a:r>
              <a:rPr lang="en-US" altLang="ko-KR" sz="2000" dirty="0">
                <a:solidFill>
                  <a:srgbClr val="00B050"/>
                </a:solidFill>
              </a:rPr>
              <a:t>3-1 </a:t>
            </a:r>
            <a:r>
              <a:rPr lang="ko-KR" altLang="en-US" sz="2000" dirty="0">
                <a:solidFill>
                  <a:srgbClr val="00B050"/>
                </a:solidFill>
              </a:rPr>
              <a:t>컴퓨터구조론</a:t>
            </a:r>
            <a:r>
              <a:rPr lang="en-US" altLang="ko-KR" sz="2000" dirty="0">
                <a:solidFill>
                  <a:srgbClr val="00B050"/>
                </a:solidFill>
              </a:rPr>
              <a:t>1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2DCE-FBF7-4C4F-A683-C8174A9A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B32F1-0023-42B0-9999-DA436A04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State: </a:t>
            </a:r>
            <a:r>
              <a:rPr lang="ko-KR" altLang="en-US" dirty="0"/>
              <a:t>처음 실행되었을 때는 </a:t>
            </a:r>
            <a:r>
              <a:rPr lang="en-US" altLang="ko-KR" dirty="0"/>
              <a:t>create, </a:t>
            </a:r>
            <a:r>
              <a:rPr lang="ko-KR" altLang="en-US" dirty="0"/>
              <a:t>실행 중일 때는 </a:t>
            </a:r>
            <a:r>
              <a:rPr lang="en-US" altLang="ko-KR" dirty="0"/>
              <a:t>run, I/O </a:t>
            </a:r>
            <a:r>
              <a:rPr lang="ko-KR" altLang="en-US" dirty="0"/>
              <a:t>등의 작업으로 </a:t>
            </a:r>
            <a:r>
              <a:rPr lang="en-US" altLang="ko-KR" dirty="0"/>
              <a:t>CPU </a:t>
            </a:r>
            <a:r>
              <a:rPr lang="ko-KR" altLang="en-US" dirty="0"/>
              <a:t>자원을 포기하고 있을 때는 </a:t>
            </a:r>
            <a:r>
              <a:rPr lang="en-US" altLang="ko-KR" dirty="0"/>
              <a:t>wait(</a:t>
            </a:r>
            <a:r>
              <a:rPr lang="ko-KR" altLang="en-US" dirty="0"/>
              <a:t>또는 </a:t>
            </a:r>
            <a:r>
              <a:rPr lang="en-US" altLang="ko-KR" dirty="0"/>
              <a:t>block), </a:t>
            </a:r>
            <a:r>
              <a:rPr lang="ko-KR" altLang="en-US" dirty="0"/>
              <a:t>실행 가능하나 다른 </a:t>
            </a:r>
            <a:r>
              <a:rPr lang="en-US" altLang="ko-KR" dirty="0"/>
              <a:t>process</a:t>
            </a:r>
            <a:r>
              <a:rPr lang="ko-KR" altLang="en-US" dirty="0"/>
              <a:t>가 실행 중이라 대기할 때는 </a:t>
            </a:r>
            <a:r>
              <a:rPr lang="en-US" altLang="ko-KR" dirty="0"/>
              <a:t>ready, </a:t>
            </a:r>
            <a:r>
              <a:rPr lang="ko-KR" altLang="en-US" dirty="0"/>
              <a:t>실행 종료를 위해 빠져나갈 때는 </a:t>
            </a:r>
            <a:r>
              <a:rPr lang="en-US" altLang="ko-KR" dirty="0"/>
              <a:t>terminated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Registers: </a:t>
            </a:r>
            <a:r>
              <a:rPr lang="ko-KR" altLang="en-US" dirty="0"/>
              <a:t>해당 </a:t>
            </a:r>
            <a:r>
              <a:rPr lang="en-US" altLang="ko-KR" dirty="0"/>
              <a:t>process</a:t>
            </a:r>
            <a:r>
              <a:rPr lang="ko-KR" altLang="en-US" dirty="0"/>
              <a:t>가 실행되는 동안 사용한 </a:t>
            </a:r>
            <a:r>
              <a:rPr lang="en-US" altLang="ko-KR" dirty="0"/>
              <a:t>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우린 지금까지 변수들이 </a:t>
            </a:r>
            <a:r>
              <a:rPr lang="en-US" altLang="ko-KR" sz="2000" dirty="0">
                <a:solidFill>
                  <a:srgbClr val="00B050"/>
                </a:solidFill>
              </a:rPr>
              <a:t>memory</a:t>
            </a:r>
            <a:r>
              <a:rPr lang="ko-KR" altLang="en-US" sz="2000" dirty="0">
                <a:solidFill>
                  <a:srgbClr val="00B050"/>
                </a:solidFill>
              </a:rPr>
              <a:t>에 있다고 배워왔지만 사실 </a:t>
            </a:r>
            <a:r>
              <a:rPr lang="ko-KR" altLang="en-US" sz="2000" dirty="0" err="1">
                <a:solidFill>
                  <a:srgbClr val="00B050"/>
                </a:solidFill>
              </a:rPr>
              <a:t>주소값이</a:t>
            </a:r>
            <a:r>
              <a:rPr lang="ko-KR" altLang="en-US" sz="2000" dirty="0">
                <a:solidFill>
                  <a:srgbClr val="00B050"/>
                </a:solidFill>
              </a:rPr>
              <a:t> 필요한 것만 </a:t>
            </a:r>
            <a:r>
              <a:rPr lang="en-US" altLang="ko-KR" sz="2000" dirty="0">
                <a:solidFill>
                  <a:srgbClr val="00B050"/>
                </a:solidFill>
              </a:rPr>
              <a:t>memory</a:t>
            </a:r>
            <a:r>
              <a:rPr lang="ko-KR" altLang="en-US" sz="2000" dirty="0">
                <a:solidFill>
                  <a:srgbClr val="00B050"/>
                </a:solidFill>
              </a:rPr>
              <a:t>에 존재하고 일반적인 변수들은 </a:t>
            </a:r>
            <a:r>
              <a:rPr lang="en-US" altLang="ko-KR" sz="2000" dirty="0">
                <a:solidFill>
                  <a:srgbClr val="00B050"/>
                </a:solidFill>
              </a:rPr>
              <a:t>register</a:t>
            </a:r>
            <a:r>
              <a:rPr lang="ko-KR" altLang="en-US" sz="2000" dirty="0">
                <a:solidFill>
                  <a:srgbClr val="00B050"/>
                </a:solidFill>
              </a:rPr>
              <a:t>에 존재한다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 err="1">
                <a:solidFill>
                  <a:srgbClr val="00B050"/>
                </a:solidFill>
              </a:rPr>
              <a:t>왜냐</a:t>
            </a:r>
            <a:r>
              <a:rPr lang="en-US" altLang="ko-KR" sz="2000" dirty="0">
                <a:solidFill>
                  <a:srgbClr val="00B050"/>
                </a:solidFill>
              </a:rPr>
              <a:t>, register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memory</a:t>
            </a:r>
            <a:r>
              <a:rPr lang="ko-KR" altLang="en-US" sz="2000" dirty="0">
                <a:solidFill>
                  <a:srgbClr val="00B050"/>
                </a:solidFill>
              </a:rPr>
              <a:t>보다 빠르니까</a:t>
            </a:r>
            <a:r>
              <a:rPr lang="en-US" altLang="ko-KR" sz="2000" dirty="0">
                <a:solidFill>
                  <a:srgbClr val="00B050"/>
                </a:solidFill>
              </a:rPr>
              <a:t>! </a:t>
            </a:r>
            <a:r>
              <a:rPr lang="ko-KR" altLang="en-US" sz="2000" dirty="0">
                <a:solidFill>
                  <a:srgbClr val="00B050"/>
                </a:solidFill>
              </a:rPr>
              <a:t>아무튼 </a:t>
            </a:r>
            <a:r>
              <a:rPr lang="en-US" altLang="ko-KR" sz="2000" dirty="0">
                <a:solidFill>
                  <a:srgbClr val="00B050"/>
                </a:solidFill>
              </a:rPr>
              <a:t>register</a:t>
            </a:r>
            <a:r>
              <a:rPr lang="ko-KR" altLang="en-US" sz="2000" dirty="0">
                <a:solidFill>
                  <a:srgbClr val="00B050"/>
                </a:solidFill>
              </a:rPr>
              <a:t>는 한정되어 있어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들끼리 돌려 쓰기 때문에 </a:t>
            </a:r>
            <a:r>
              <a:rPr lang="en-US" altLang="ko-KR" sz="2000" dirty="0">
                <a:solidFill>
                  <a:srgbClr val="00B050"/>
                </a:solidFill>
              </a:rPr>
              <a:t>context switch</a:t>
            </a:r>
            <a:r>
              <a:rPr lang="ko-KR" altLang="en-US" sz="2000" dirty="0">
                <a:solidFill>
                  <a:srgbClr val="00B050"/>
                </a:solidFill>
              </a:rPr>
              <a:t>를 하기 전에 저장해준다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dirty="0"/>
              <a:t>CPU scheduling </a:t>
            </a:r>
            <a:r>
              <a:rPr lang="ko-KR" altLang="en-US" dirty="0"/>
              <a:t>정보</a:t>
            </a:r>
            <a:r>
              <a:rPr lang="en-US" altLang="ko-KR" dirty="0"/>
              <a:t>: ready </a:t>
            </a:r>
            <a:r>
              <a:rPr lang="ko-KR" altLang="en-US" dirty="0"/>
              <a:t>상태인 </a:t>
            </a:r>
            <a:r>
              <a:rPr lang="en-US" altLang="ko-KR" dirty="0"/>
              <a:t>process</a:t>
            </a:r>
            <a:r>
              <a:rPr lang="ko-KR" altLang="en-US" dirty="0"/>
              <a:t>들 중 어느 것을 실행할지 결정하는데 이용되는 정보</a:t>
            </a:r>
            <a:endParaRPr lang="en-US" altLang="ko-K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그 외 여러 가지</a:t>
            </a:r>
            <a:r>
              <a:rPr lang="en-US" altLang="ko-KR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301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요청에 따라 </a:t>
            </a:r>
            <a:r>
              <a:rPr lang="en-US" altLang="ko-KR" dirty="0"/>
              <a:t>kernel</a:t>
            </a:r>
            <a:r>
              <a:rPr lang="ko-KR" altLang="en-US" dirty="0"/>
              <a:t>에 접근하기 위한 </a:t>
            </a:r>
            <a:r>
              <a:rPr lang="en-US" altLang="ko-KR" dirty="0"/>
              <a:t>interface</a:t>
            </a:r>
          </a:p>
          <a:p>
            <a:r>
              <a:rPr lang="ko-KR" altLang="en-US" dirty="0"/>
              <a:t>함수와 비슷하게 생겼지만 함수와는 다르다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kernel</a:t>
            </a:r>
            <a:r>
              <a:rPr lang="ko-KR" altLang="en-US" dirty="0"/>
              <a:t>과 </a:t>
            </a:r>
            <a:r>
              <a:rPr lang="en-US" altLang="ko-KR" dirty="0"/>
              <a:t>application</a:t>
            </a:r>
            <a:r>
              <a:rPr lang="ko-KR" altLang="en-US" dirty="0"/>
              <a:t>은 </a:t>
            </a:r>
            <a:r>
              <a:rPr lang="en-US" altLang="ko-KR" dirty="0"/>
              <a:t>CPU </a:t>
            </a:r>
            <a:r>
              <a:rPr lang="ko-KR" altLang="en-US" dirty="0"/>
              <a:t>권한 수준</a:t>
            </a:r>
            <a:r>
              <a:rPr lang="en-US" altLang="ko-KR" dirty="0"/>
              <a:t>, HW </a:t>
            </a:r>
            <a:r>
              <a:rPr lang="ko-KR" altLang="en-US" dirty="0"/>
              <a:t>접근 능력이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application</a:t>
            </a:r>
            <a:r>
              <a:rPr lang="ko-KR" altLang="en-US" dirty="0"/>
              <a:t>에서 </a:t>
            </a:r>
            <a:r>
              <a:rPr lang="en-US" altLang="ko-KR" dirty="0"/>
              <a:t>kernel </a:t>
            </a:r>
            <a:r>
              <a:rPr lang="ko-KR" altLang="en-US" dirty="0"/>
              <a:t>수준의 접근이 필요할 때 사용하는 것이 </a:t>
            </a:r>
            <a:r>
              <a:rPr lang="en-US" altLang="ko-KR" dirty="0"/>
              <a:t>system call</a:t>
            </a:r>
          </a:p>
          <a:p>
            <a:r>
              <a:rPr lang="en-US" altLang="ko-KR" dirty="0"/>
              <a:t>system call </a:t>
            </a:r>
            <a:r>
              <a:rPr lang="ko-KR" altLang="en-US" dirty="0"/>
              <a:t>→ </a:t>
            </a:r>
            <a:r>
              <a:rPr lang="en-US" altLang="ko-KR" dirty="0"/>
              <a:t>kernel </a:t>
            </a:r>
            <a:r>
              <a:rPr lang="ko-KR" altLang="en-US" dirty="0"/>
              <a:t>모드로 변경 → 처리 → </a:t>
            </a:r>
            <a:r>
              <a:rPr lang="en-US" altLang="ko-KR" dirty="0"/>
              <a:t>user </a:t>
            </a:r>
            <a:r>
              <a:rPr lang="ko-KR" altLang="en-US" dirty="0"/>
              <a:t>모드로 복귀</a:t>
            </a:r>
            <a:endParaRPr lang="en-US" altLang="ko-KR" dirty="0"/>
          </a:p>
          <a:p>
            <a:r>
              <a:rPr lang="en-US" altLang="ko-KR" dirty="0"/>
              <a:t>process </a:t>
            </a:r>
            <a:r>
              <a:rPr lang="ko-KR" altLang="en-US" dirty="0"/>
              <a:t>제어</a:t>
            </a:r>
            <a:r>
              <a:rPr lang="en-US" altLang="ko-KR" dirty="0"/>
              <a:t>, file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장치 관리</a:t>
            </a:r>
            <a:r>
              <a:rPr lang="en-US" altLang="ko-KR" dirty="0"/>
              <a:t>, </a:t>
            </a:r>
            <a:r>
              <a:rPr lang="ko-KR" altLang="en-US" dirty="0"/>
              <a:t>정보 유지</a:t>
            </a:r>
            <a:r>
              <a:rPr lang="en-US" altLang="ko-KR" dirty="0"/>
              <a:t>, </a:t>
            </a:r>
            <a:r>
              <a:rPr lang="ko-KR" altLang="en-US" dirty="0"/>
              <a:t>통신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종류가 궁금하다면 </a:t>
            </a:r>
            <a:r>
              <a:rPr lang="en-US" altLang="ko-KR" dirty="0">
                <a:hlinkClick r:id="rId2"/>
              </a:rPr>
              <a:t>https://sens.tistory.com/34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위 </a:t>
            </a:r>
            <a:r>
              <a:rPr lang="ko-KR" altLang="en-US" sz="2000" dirty="0" err="1">
                <a:solidFill>
                  <a:srgbClr val="00B050"/>
                </a:solidFill>
              </a:rPr>
              <a:t>블로그는</a:t>
            </a:r>
            <a:r>
              <a:rPr lang="ko-KR" altLang="en-US" sz="2000" dirty="0">
                <a:solidFill>
                  <a:srgbClr val="00B050"/>
                </a:solidFill>
              </a:rPr>
              <a:t> 저와 전혀 관계 없는 곳임을 밝힙니다</a:t>
            </a:r>
            <a:r>
              <a:rPr lang="en-US" altLang="ko-KR" sz="2000" dirty="0">
                <a:solidFill>
                  <a:srgbClr val="00B050"/>
                </a:solidFill>
              </a:rPr>
              <a:t>?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7F3F-9156-42BD-8852-522FD292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fork( void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3488A-1E74-442D-ADCB-70E3D02B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새로운 </a:t>
            </a:r>
            <a:r>
              <a:rPr lang="en-US" altLang="ko-KR" dirty="0"/>
              <a:t>process</a:t>
            </a:r>
            <a:r>
              <a:rPr lang="ko-KR" altLang="en-US" dirty="0"/>
              <a:t>를 생성하는 </a:t>
            </a:r>
            <a:r>
              <a:rPr lang="en-US" altLang="ko-KR" dirty="0"/>
              <a:t>system call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process</a:t>
            </a:r>
            <a:r>
              <a:rPr lang="ko-KR" altLang="en-US" dirty="0"/>
              <a:t>를 </a:t>
            </a:r>
            <a:r>
              <a:rPr lang="en-US" altLang="ko-KR" dirty="0"/>
              <a:t>parent process, </a:t>
            </a:r>
            <a:r>
              <a:rPr lang="ko-KR" altLang="en-US" dirty="0"/>
              <a:t>새로 생성된 </a:t>
            </a:r>
            <a:r>
              <a:rPr lang="en-US" altLang="ko-KR" dirty="0"/>
              <a:t>process</a:t>
            </a:r>
            <a:r>
              <a:rPr lang="ko-KR" altLang="en-US" dirty="0"/>
              <a:t>를 </a:t>
            </a:r>
            <a:r>
              <a:rPr lang="en-US" altLang="ko-KR" dirty="0"/>
              <a:t>child process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instruction</a:t>
            </a:r>
            <a:r>
              <a:rPr lang="ko-KR" altLang="en-US" dirty="0"/>
              <a:t>은 물론이고 </a:t>
            </a:r>
            <a:r>
              <a:rPr lang="en-US" altLang="ko-KR" dirty="0"/>
              <a:t>context</a:t>
            </a:r>
            <a:r>
              <a:rPr lang="ko-KR" altLang="en-US" dirty="0"/>
              <a:t>까지 복사된다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PID</a:t>
            </a:r>
            <a:r>
              <a:rPr lang="ko-KR" altLang="en-US" sz="2000" dirty="0">
                <a:solidFill>
                  <a:srgbClr val="00B050"/>
                </a:solidFill>
              </a:rPr>
              <a:t>를 뺀 모든 것을 복사한다고 봐도 무방하다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PC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fork </a:t>
            </a:r>
            <a:r>
              <a:rPr lang="ko-KR" altLang="en-US" sz="2000" dirty="0">
                <a:solidFill>
                  <a:srgbClr val="00B050"/>
                </a:solidFill>
              </a:rPr>
              <a:t>호출 직후를 가리키고 있어 </a:t>
            </a:r>
            <a:r>
              <a:rPr lang="en-US" altLang="ko-KR" sz="2000" dirty="0">
                <a:solidFill>
                  <a:srgbClr val="00B050"/>
                </a:solidFill>
              </a:rPr>
              <a:t>child process</a:t>
            </a:r>
            <a:r>
              <a:rPr lang="ko-KR" altLang="en-US" sz="2000" dirty="0">
                <a:solidFill>
                  <a:srgbClr val="00B050"/>
                </a:solidFill>
              </a:rPr>
              <a:t>는 </a:t>
            </a:r>
            <a:r>
              <a:rPr lang="en-US" altLang="ko-KR" sz="2000" dirty="0">
                <a:solidFill>
                  <a:srgbClr val="00B050"/>
                </a:solidFill>
              </a:rPr>
              <a:t>fork </a:t>
            </a:r>
            <a:r>
              <a:rPr lang="ko-KR" altLang="en-US" sz="2000" dirty="0">
                <a:solidFill>
                  <a:srgbClr val="00B050"/>
                </a:solidFill>
              </a:rPr>
              <a:t>반환부터 시작</a:t>
            </a:r>
            <a:endParaRPr lang="en-US" altLang="ko-K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‘</a:t>
            </a:r>
            <a:r>
              <a:rPr lang="ko-KR" altLang="en-US" dirty="0"/>
              <a:t>복사</a:t>
            </a:r>
            <a:r>
              <a:rPr lang="en-US" altLang="ko-KR" dirty="0"/>
              <a:t>’</a:t>
            </a:r>
            <a:r>
              <a:rPr lang="ko-KR" altLang="en-US" dirty="0"/>
              <a:t>이기에 변수 등을 공유하지 않고 서로 다른 메모리 공간을 사용한다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때로는 자원 절약을 위해 복사한 척</a:t>
            </a:r>
            <a:r>
              <a:rPr lang="en-US" altLang="ko-KR" sz="2000" dirty="0">
                <a:solidFill>
                  <a:srgbClr val="00B050"/>
                </a:solidFill>
              </a:rPr>
              <a:t>(?!)</a:t>
            </a:r>
            <a:r>
              <a:rPr lang="ko-KR" altLang="en-US" sz="2000" dirty="0">
                <a:solidFill>
                  <a:srgbClr val="00B050"/>
                </a:solidFill>
              </a:rPr>
              <a:t>만 하고 복사하지 않고 있을 수도 있다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변수가 변경되거나 할 때 그제서야 복사한다거나</a:t>
            </a:r>
            <a:r>
              <a:rPr lang="en-US" altLang="ko-KR" sz="2000" dirty="0">
                <a:solidFill>
                  <a:srgbClr val="00B050"/>
                </a:solidFill>
              </a:rPr>
              <a:t>…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17E8-E653-4BF5-B149-001BEED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fork( void 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E49C-CAA9-4EB1-9239-61F393DD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parent process</a:t>
            </a:r>
            <a:r>
              <a:rPr lang="ko-KR" altLang="en-US" dirty="0"/>
              <a:t>는 방금 생성한 </a:t>
            </a:r>
            <a:r>
              <a:rPr lang="en-US" altLang="ko-KR" dirty="0"/>
              <a:t>child process</a:t>
            </a:r>
            <a:r>
              <a:rPr lang="ko-KR" altLang="en-US" dirty="0"/>
              <a:t>의 </a:t>
            </a:r>
            <a:r>
              <a:rPr lang="en-US" altLang="ko-KR" dirty="0"/>
              <a:t>PID</a:t>
            </a:r>
            <a:r>
              <a:rPr lang="ko-KR" altLang="en-US" dirty="0"/>
              <a:t>를 반환하고 </a:t>
            </a:r>
            <a:r>
              <a:rPr lang="en-US" altLang="ko-KR" dirty="0"/>
              <a:t>child process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fork()</a:t>
            </a:r>
            <a:r>
              <a:rPr lang="ko-KR" altLang="en-US" dirty="0"/>
              <a:t>의 </a:t>
            </a:r>
            <a:r>
              <a:rPr lang="ko-KR" altLang="en-US" dirty="0" err="1"/>
              <a:t>반환값을</a:t>
            </a:r>
            <a:r>
              <a:rPr lang="ko-KR" altLang="en-US" dirty="0"/>
              <a:t> 이용하여 </a:t>
            </a:r>
            <a:r>
              <a:rPr lang="en-US" altLang="ko-KR" dirty="0"/>
              <a:t>parent process</a:t>
            </a:r>
            <a:r>
              <a:rPr lang="ko-KR" altLang="en-US" dirty="0"/>
              <a:t>와 </a:t>
            </a:r>
            <a:r>
              <a:rPr lang="en-US" altLang="ko-KR" dirty="0"/>
              <a:t>child process</a:t>
            </a:r>
            <a:r>
              <a:rPr lang="ko-KR" altLang="en-US" dirty="0"/>
              <a:t>의 역할 분리 가능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 ( 0 != fork() ) { … } </a:t>
            </a:r>
            <a:r>
              <a:rPr lang="ko-KR" altLang="en-US" dirty="0"/>
              <a:t>를 할 경우 </a:t>
            </a:r>
            <a:r>
              <a:rPr lang="en-US" altLang="ko-KR" dirty="0"/>
              <a:t>parent process</a:t>
            </a:r>
            <a:r>
              <a:rPr lang="ko-KR" altLang="en-US" dirty="0"/>
              <a:t>에서만 실행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if ( 0 == fork() ) { … } </a:t>
            </a:r>
            <a:r>
              <a:rPr lang="ko-KR" altLang="en-US" dirty="0"/>
              <a:t>를 할 경우 </a:t>
            </a:r>
            <a:r>
              <a:rPr lang="en-US" altLang="ko-KR" dirty="0"/>
              <a:t>child process</a:t>
            </a:r>
            <a:r>
              <a:rPr lang="ko-KR" altLang="en-US" dirty="0"/>
              <a:t>에서만 실행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61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fork( void );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5" y="2187941"/>
            <a:ext cx="11117930" cy="362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3213</Words>
  <Application>Microsoft Office PowerPoint</Application>
  <PresentationFormat>와이드스크린</PresentationFormat>
  <Paragraphs>389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Courier New</vt:lpstr>
      <vt:lpstr>Office 테마</vt:lpstr>
      <vt:lpstr>KCA2019 ☆여름방학특강☆</vt:lpstr>
      <vt:lpstr>Process란 무엇인가!</vt:lpstr>
      <vt:lpstr>Context Switching</vt:lpstr>
      <vt:lpstr>Context</vt:lpstr>
      <vt:lpstr>Context</vt:lpstr>
      <vt:lpstr>System Call</vt:lpstr>
      <vt:lpstr>int fork( void );</vt:lpstr>
      <vt:lpstr>int fork( void );</vt:lpstr>
      <vt:lpstr>int fork( void );</vt:lpstr>
      <vt:lpstr>fork() - example</vt:lpstr>
      <vt:lpstr>fork() - example</vt:lpstr>
      <vt:lpstr>fork() - QUIZ (1/3)</vt:lpstr>
      <vt:lpstr>fork() - QUIZ (2/3)</vt:lpstr>
      <vt:lpstr>fork() - QUIZ (3/3)</vt:lpstr>
      <vt:lpstr>void exit( int status );</vt:lpstr>
      <vt:lpstr>exit() - example</vt:lpstr>
      <vt:lpstr>Reaping</vt:lpstr>
      <vt:lpstr>Reaping - int wait( int* child_status );</vt:lpstr>
      <vt:lpstr>Reaping - int wait( int* child_status );</vt:lpstr>
      <vt:lpstr>wait() – example</vt:lpstr>
      <vt:lpstr>wait() – macro-function</vt:lpstr>
      <vt:lpstr>wait() – macro-function</vt:lpstr>
      <vt:lpstr>wait() – example</vt:lpstr>
      <vt:lpstr>Reaping – pid_t waitpid( pid_t pid,                       int *status, int options );</vt:lpstr>
      <vt:lpstr>Reaping – pid_t waitpid( pid_t pid,                       int *status, int options );</vt:lpstr>
      <vt:lpstr>waitpid() – example</vt:lpstr>
      <vt:lpstr>wait()과 waitpid()</vt:lpstr>
      <vt:lpstr>Reaping - Zombie</vt:lpstr>
      <vt:lpstr>Reaping - Zombie</vt:lpstr>
      <vt:lpstr>int execl( char *path, char *arg0, …, 0 );</vt:lpstr>
      <vt:lpstr>int execl( char *path, char *arg0, …, 0 );</vt:lpstr>
      <vt:lpstr>exec() 계열</vt:lpstr>
      <vt:lpstr>실습 문제</vt:lpstr>
      <vt:lpstr>☆CHALLENGE☆ MyShell 만들기</vt:lpstr>
      <vt:lpstr>CHALLENGE☆ MyShell 만들기 (숙제^^)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Peter</dc:creator>
  <cp:lastModifiedBy>정 주원</cp:lastModifiedBy>
  <cp:revision>40</cp:revision>
  <dcterms:created xsi:type="dcterms:W3CDTF">2019-06-07T07:08:50Z</dcterms:created>
  <dcterms:modified xsi:type="dcterms:W3CDTF">2019-08-08T07:31:06Z</dcterms:modified>
</cp:coreProperties>
</file>