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50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4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</p:spPr>
        <p:txBody>
          <a:bodyPr lIns="68760" rIns="68760" tIns="34200" bIns="34200" anchor="b"/>
          <a:p>
            <a:pPr algn="ctr">
              <a:lnSpc>
                <a:spcPct val="90000"/>
              </a:lnSpc>
            </a:pPr>
            <a:r>
              <a:rPr b="0" lang="ko-KR" sz="45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ko-KR" sz="4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fld id="{B3CEE6F3-75AA-49AB-A69C-E55F082AD1E7}" type="datetime">
              <a:rPr b="0" lang="en-US" sz="900" spc="-1" strike="noStrike">
                <a:solidFill>
                  <a:srgbClr val="8b8b8b"/>
                </a:solidFill>
                <a:latin typeface="맑은 고딕"/>
              </a:rPr>
              <a:t>1/13/20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lIns="68760" rIns="68760" tIns="34200" bIns="3420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lIns="68760" rIns="68760" tIns="34200" bIns="34200" anchor="ctr"/>
          <a:p>
            <a:pPr algn="r">
              <a:lnSpc>
                <a:spcPct val="100000"/>
              </a:lnSpc>
            </a:pPr>
            <a:fld id="{C4435EE8-9578-40FE-9B38-0FE2D5A09B65}" type="slidenum">
              <a:rPr b="0" lang="en-US" sz="900" spc="-1" strike="noStrike">
                <a:solidFill>
                  <a:srgbClr val="8b8b8b"/>
                </a:solidFill>
                <a:latin typeface="맑은 고딕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Click to edit the outline text format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</a:rPr>
              <a:t>Second Outline Level</a:t>
            </a:r>
            <a:endParaRPr b="0" lang="ko-KR" sz="15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</a:rPr>
              <a:t>Third Outline Level</a:t>
            </a:r>
            <a:endParaRPr b="0" lang="ko-KR" sz="14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</a:rPr>
              <a:t>Fourth Outline Level</a:t>
            </a:r>
            <a:endParaRPr b="0" lang="ko-KR" sz="14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Fifth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Sixth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Seventh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68760" rIns="68760" tIns="34200" bIns="34200"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마스터 텍스트 스타일을 편집하려면 클릭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두 번째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857160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</a:rPr>
              <a:t>세 번째 수준</a:t>
            </a:r>
            <a:endParaRPr b="0" lang="ko-KR" sz="1500" spc="-1" strike="noStrike">
              <a:solidFill>
                <a:srgbClr val="000000"/>
              </a:solidFill>
              <a:latin typeface="맑은 고딕"/>
            </a:endParaRPr>
          </a:p>
          <a:p>
            <a:pPr lvl="3" marL="1200240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</a:rPr>
              <a:t>네 번째 수준</a:t>
            </a:r>
            <a:endParaRPr b="0" lang="ko-KR" sz="1400" spc="-1" strike="noStrike">
              <a:solidFill>
                <a:srgbClr val="000000"/>
              </a:solidFill>
              <a:latin typeface="맑은 고딕"/>
            </a:endParaRPr>
          </a:p>
          <a:p>
            <a:pPr lvl="4" marL="1542960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</a:rPr>
              <a:t>다섯 번째 수준</a:t>
            </a:r>
            <a:endParaRPr b="0" lang="ko-KR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fld id="{DA400B2F-20E7-461B-9BC1-E8A56B32483E}" type="datetime">
              <a:rPr b="0" lang="en-US" sz="900" spc="-1" strike="noStrike">
                <a:solidFill>
                  <a:srgbClr val="8b8b8b"/>
                </a:solidFill>
                <a:latin typeface="맑은 고딕"/>
              </a:rPr>
              <a:t>1/13/20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lIns="68760" rIns="68760" tIns="34200" bIns="3420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lIns="68760" rIns="68760" tIns="34200" bIns="34200" anchor="ctr"/>
          <a:p>
            <a:pPr algn="r">
              <a:lnSpc>
                <a:spcPct val="100000"/>
              </a:lnSpc>
            </a:pPr>
            <a:fld id="{F87CA961-E143-4296-878E-F1C9B6CA815B}" type="slidenum">
              <a:rPr b="0" lang="en-US" sz="900" spc="-1" strike="noStrike">
                <a:solidFill>
                  <a:srgbClr val="8b8b8b"/>
                </a:solidFill>
                <a:latin typeface="맑은 고딕"/>
              </a:rPr>
              <a:t>1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b"/>
          <a:p>
            <a:pPr algn="ctr">
              <a:lnSpc>
                <a:spcPct val="90000"/>
              </a:lnSpc>
            </a:pPr>
            <a:r>
              <a:rPr b="0" lang="ko-KR" sz="45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KCA2019</a:t>
            </a:r>
            <a:br/>
            <a:r>
              <a:rPr b="0" lang="ko-KR" sz="45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☆</a:t>
            </a:r>
            <a:r>
              <a:rPr b="0" lang="ko-KR" sz="45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여름방학특강☆</a:t>
            </a:r>
            <a:endParaRPr b="0" lang="ko-KR" sz="4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143000" y="2701440"/>
            <a:ext cx="6857640" cy="12416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rmAutofit/>
          </a:bodyPr>
          <a:p>
            <a:pPr algn="ctr">
              <a:lnSpc>
                <a:spcPct val="90000"/>
              </a:lnSpc>
              <a:spcBef>
                <a:spcPts val="75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17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차시 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Signal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5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51"/>
              </a:spcBef>
            </a:pPr>
            <a:endParaRPr b="0" lang="en-US" sz="18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75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By. Peter J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8880" y="4815720"/>
            <a:ext cx="9109080" cy="2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b050"/>
                </a:solidFill>
                <a:latin typeface="맑은 고딕"/>
              </a:rPr>
              <a:t>// </a:t>
            </a:r>
            <a:r>
              <a:rPr b="0" lang="en-US" sz="1400" spc="-1" strike="noStrike">
                <a:solidFill>
                  <a:srgbClr val="00b050"/>
                </a:solidFill>
                <a:latin typeface="맑은 고딕"/>
              </a:rPr>
              <a:t>건국대학교 컴퓨터공학과 진현욱 교수님</a:t>
            </a:r>
            <a:r>
              <a:rPr b="0" lang="en-US" sz="1400" spc="-1" strike="noStrike">
                <a:solidFill>
                  <a:srgbClr val="00b050"/>
                </a:solidFill>
                <a:latin typeface="맑은 고딕"/>
              </a:rPr>
              <a:t>, </a:t>
            </a:r>
            <a:r>
              <a:rPr b="0" lang="en-US" sz="1400" spc="-1" strike="noStrike">
                <a:solidFill>
                  <a:srgbClr val="00b050"/>
                </a:solidFill>
                <a:latin typeface="맑은 고딕"/>
              </a:rPr>
              <a:t>최윤정 교수님</a:t>
            </a:r>
            <a:r>
              <a:rPr b="0" lang="en-US" sz="1400" spc="-1" strike="noStrike">
                <a:solidFill>
                  <a:srgbClr val="00b050"/>
                </a:solidFill>
                <a:latin typeface="맑은 고딕"/>
              </a:rPr>
              <a:t>, </a:t>
            </a:r>
            <a:r>
              <a:rPr b="0" lang="en-US" sz="1400" spc="-1" strike="noStrike">
                <a:solidFill>
                  <a:srgbClr val="00b050"/>
                </a:solidFill>
                <a:latin typeface="맑은 고딕"/>
              </a:rPr>
              <a:t>김강일 교수님의 수업자료를 참고하였음을 밝힙니다</a:t>
            </a:r>
            <a:r>
              <a:rPr b="0" lang="en-US" sz="1400" spc="-1" strike="noStrike">
                <a:solidFill>
                  <a:srgbClr val="00b050"/>
                </a:solidFill>
                <a:latin typeface="맑은 고딕"/>
              </a:rPr>
              <a:t>.</a:t>
            </a:r>
            <a:endParaRPr b="0" lang="en-US" sz="1400" spc="-1" strike="noStrike"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Process Groups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2384280" y="1995480"/>
            <a:ext cx="982440" cy="885600"/>
          </a:xfrm>
          <a:prstGeom prst="ellipse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굴림"/>
              </a:rPr>
              <a:t>Fore-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굴림"/>
              </a:rPr>
              <a:t>ground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굴림"/>
              </a:rPr>
              <a:t>job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4579920" y="1995480"/>
            <a:ext cx="982440" cy="863280"/>
          </a:xfrm>
          <a:prstGeom prst="ellipse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굴림"/>
              </a:rPr>
              <a:t>Back-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굴림"/>
              </a:rPr>
              <a:t>ground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굴림"/>
              </a:rPr>
              <a:t>job #1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6734160" y="1995480"/>
            <a:ext cx="983880" cy="885600"/>
          </a:xfrm>
          <a:prstGeom prst="ellipse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굴림"/>
              </a:rPr>
              <a:t>Back-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굴림"/>
              </a:rPr>
              <a:t>ground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굴림"/>
              </a:rPr>
              <a:t>job #2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4584600" y="671400"/>
            <a:ext cx="983880" cy="775800"/>
          </a:xfrm>
          <a:prstGeom prst="ellipse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굴림"/>
              </a:rPr>
              <a:t>Shell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1825560" y="3181320"/>
            <a:ext cx="983880" cy="775800"/>
          </a:xfrm>
          <a:prstGeom prst="ellipse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굴림"/>
              </a:rPr>
              <a:t>Child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2951280" y="3181320"/>
            <a:ext cx="983880" cy="775800"/>
          </a:xfrm>
          <a:prstGeom prst="ellipse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굴림"/>
              </a:rPr>
              <a:t>Child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0" name="Line 8"/>
          <p:cNvSpPr/>
          <p:nvPr/>
        </p:nvSpPr>
        <p:spPr>
          <a:xfrm flipH="1">
            <a:off x="2392200" y="2817360"/>
            <a:ext cx="182520" cy="3700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9"/>
          <p:cNvSpPr/>
          <p:nvPr/>
        </p:nvSpPr>
        <p:spPr>
          <a:xfrm>
            <a:off x="3171600" y="2814480"/>
            <a:ext cx="163440" cy="3618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10"/>
          <p:cNvSpPr/>
          <p:nvPr/>
        </p:nvSpPr>
        <p:spPr>
          <a:xfrm>
            <a:off x="5079960" y="1433160"/>
            <a:ext cx="360" cy="5572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Line 11"/>
          <p:cNvSpPr/>
          <p:nvPr/>
        </p:nvSpPr>
        <p:spPr>
          <a:xfrm flipH="1">
            <a:off x="3254040" y="1341000"/>
            <a:ext cx="1481400" cy="8017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Line 12"/>
          <p:cNvSpPr/>
          <p:nvPr/>
        </p:nvSpPr>
        <p:spPr>
          <a:xfrm>
            <a:off x="5454360" y="1301400"/>
            <a:ext cx="1413000" cy="8334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13"/>
          <p:cNvSpPr/>
          <p:nvPr/>
        </p:nvSpPr>
        <p:spPr>
          <a:xfrm>
            <a:off x="3786480" y="837000"/>
            <a:ext cx="8211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굴림"/>
              </a:rPr>
              <a:t>pid=10</a:t>
            </a:r>
            <a:endParaRPr b="0" lang="en-US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굴림"/>
              </a:rPr>
              <a:t>pgid=10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6" name="CustomShape 14"/>
          <p:cNvSpPr/>
          <p:nvPr/>
        </p:nvSpPr>
        <p:spPr>
          <a:xfrm>
            <a:off x="1552680" y="1888920"/>
            <a:ext cx="2442960" cy="2647440"/>
          </a:xfrm>
          <a:prstGeom prst="rect">
            <a:avLst/>
          </a:prstGeom>
          <a:noFill/>
          <a:ln cap="rnd" w="12600">
            <a:solidFill>
              <a:schemeClr val="tx1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15"/>
          <p:cNvSpPr/>
          <p:nvPr/>
        </p:nvSpPr>
        <p:spPr>
          <a:xfrm>
            <a:off x="1874520" y="4584600"/>
            <a:ext cx="18698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1600" spc="-1" strike="noStrike">
                <a:solidFill>
                  <a:srgbClr val="000000"/>
                </a:solidFill>
                <a:latin typeface="Arial"/>
                <a:ea typeface="굴림"/>
              </a:rPr>
              <a:t>Foreground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US" sz="1600" spc="-1" strike="noStrike">
                <a:solidFill>
                  <a:srgbClr val="000000"/>
                </a:solidFill>
                <a:latin typeface="Arial"/>
                <a:ea typeface="굴림"/>
              </a:rPr>
              <a:t>process group 20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8" name="CustomShape 16"/>
          <p:cNvSpPr/>
          <p:nvPr/>
        </p:nvSpPr>
        <p:spPr>
          <a:xfrm>
            <a:off x="4492800" y="1888920"/>
            <a:ext cx="1176120" cy="1085400"/>
          </a:xfrm>
          <a:prstGeom prst="rect">
            <a:avLst/>
          </a:prstGeom>
          <a:noFill/>
          <a:ln cap="rnd" w="12600">
            <a:solidFill>
              <a:schemeClr val="tx1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7"/>
          <p:cNvSpPr/>
          <p:nvPr/>
        </p:nvSpPr>
        <p:spPr>
          <a:xfrm>
            <a:off x="4194000" y="2970000"/>
            <a:ext cx="18698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1600" spc="-1" strike="noStrike">
                <a:solidFill>
                  <a:srgbClr val="000000"/>
                </a:solidFill>
                <a:latin typeface="Arial"/>
                <a:ea typeface="굴림"/>
              </a:rPr>
              <a:t>Background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US" sz="1600" spc="-1" strike="noStrike">
                <a:solidFill>
                  <a:srgbClr val="000000"/>
                </a:solidFill>
                <a:latin typeface="Arial"/>
                <a:ea typeface="굴림"/>
              </a:rPr>
              <a:t>process group 32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0" name="CustomShape 18"/>
          <p:cNvSpPr/>
          <p:nvPr/>
        </p:nvSpPr>
        <p:spPr>
          <a:xfrm>
            <a:off x="6303600" y="2976480"/>
            <a:ext cx="18698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1600" spc="-1" strike="noStrike">
                <a:solidFill>
                  <a:srgbClr val="000000"/>
                </a:solidFill>
                <a:latin typeface="Arial"/>
                <a:ea typeface="굴림"/>
              </a:rPr>
              <a:t>Background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US" sz="1600" spc="-1" strike="noStrike">
                <a:solidFill>
                  <a:srgbClr val="000000"/>
                </a:solidFill>
                <a:latin typeface="Arial"/>
                <a:ea typeface="굴림"/>
              </a:rPr>
              <a:t>process group 40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1" name="CustomShape 19"/>
          <p:cNvSpPr/>
          <p:nvPr/>
        </p:nvSpPr>
        <p:spPr>
          <a:xfrm>
            <a:off x="6630840" y="1888920"/>
            <a:ext cx="1176120" cy="1085400"/>
          </a:xfrm>
          <a:prstGeom prst="rect">
            <a:avLst/>
          </a:prstGeom>
          <a:noFill/>
          <a:ln cap="rnd" w="12600">
            <a:solidFill>
              <a:schemeClr val="tx1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0"/>
          <p:cNvSpPr/>
          <p:nvPr/>
        </p:nvSpPr>
        <p:spPr>
          <a:xfrm>
            <a:off x="1587960" y="2132280"/>
            <a:ext cx="8211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굴림"/>
              </a:rPr>
              <a:t>pid=20</a:t>
            </a:r>
            <a:endParaRPr b="0" lang="en-US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굴림"/>
              </a:rPr>
              <a:t>pgid=20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3" name="CustomShape 21"/>
          <p:cNvSpPr/>
          <p:nvPr/>
        </p:nvSpPr>
        <p:spPr>
          <a:xfrm>
            <a:off x="5650200" y="2183040"/>
            <a:ext cx="8211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굴림"/>
              </a:rPr>
              <a:t>pid=32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굴림"/>
              </a:rPr>
              <a:t>pgid=32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4" name="CustomShape 22"/>
          <p:cNvSpPr/>
          <p:nvPr/>
        </p:nvSpPr>
        <p:spPr>
          <a:xfrm>
            <a:off x="7761600" y="2210040"/>
            <a:ext cx="8211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굴림"/>
              </a:rPr>
              <a:t>pid=40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굴림"/>
              </a:rPr>
              <a:t>pgid=40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5" name="CustomShape 23"/>
          <p:cNvSpPr/>
          <p:nvPr/>
        </p:nvSpPr>
        <p:spPr>
          <a:xfrm>
            <a:off x="1887840" y="3988080"/>
            <a:ext cx="8211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굴림"/>
              </a:rPr>
              <a:t>pid=21</a:t>
            </a:r>
            <a:endParaRPr b="0" lang="en-US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굴림"/>
              </a:rPr>
              <a:t>pgid=20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6" name="CustomShape 24"/>
          <p:cNvSpPr/>
          <p:nvPr/>
        </p:nvSpPr>
        <p:spPr>
          <a:xfrm>
            <a:off x="3030840" y="3997440"/>
            <a:ext cx="8211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굴림"/>
              </a:rPr>
              <a:t>pid=22</a:t>
            </a:r>
            <a:endParaRPr b="0" lang="en-US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굴림"/>
              </a:rPr>
              <a:t>pgid=20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CustomShape 25"/>
          <p:cNvSpPr/>
          <p:nvPr/>
        </p:nvSpPr>
        <p:spPr>
          <a:xfrm>
            <a:off x="5098680" y="4121640"/>
            <a:ext cx="32439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process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생성 시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pgid == pid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fork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시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pgid == pid of parent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Process Groups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PID: process ID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PGID: process group ID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getpid():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자신의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PID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얻어오기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getppid(): parent process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의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PID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얻어오기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getpgrp():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자신의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PGID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얻어오기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setpgid():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자신의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PGID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변경하기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Kill Command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를 통한 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Signal 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보내기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628560" y="1369080"/>
            <a:ext cx="7886520" cy="377388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>
            <a:norm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terminal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에서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shell command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를 통해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signal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전송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process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또는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process group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에 전달 가능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~$ kill –</a:t>
            </a:r>
            <a:r>
              <a:rPr b="0" i="1" lang="ko-KR" sz="2100" spc="-1" strike="noStrike">
                <a:solidFill>
                  <a:srgbClr val="002060"/>
                </a:solidFill>
                <a:latin typeface="맑은 고딕"/>
              </a:rPr>
              <a:t>option pid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~$ kill –</a:t>
            </a:r>
            <a:r>
              <a:rPr b="0" i="1" lang="ko-KR" sz="2100" spc="-1" strike="noStrike">
                <a:solidFill>
                  <a:srgbClr val="002060"/>
                </a:solidFill>
                <a:latin typeface="맑은 고딕"/>
              </a:rPr>
              <a:t>option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 -</a:t>
            </a:r>
            <a:r>
              <a:rPr b="0" i="1" lang="ko-KR" sz="2100" spc="-1" strike="noStrike">
                <a:solidFill>
                  <a:srgbClr val="002060"/>
                </a:solidFill>
                <a:latin typeface="맑은 고딕"/>
              </a:rPr>
              <a:t>pgid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~$ kill -9 24818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pid==24818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인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process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종료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~$ kill -9 -24817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pgid==24817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인 모든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process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종료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// -9: SIGKILL. process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를 종료시키는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signal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32" name="Picture 2" descr=""/>
          <p:cNvPicPr/>
          <p:nvPr/>
        </p:nvPicPr>
        <p:blipFill>
          <a:blip r:embed="rId1"/>
          <a:stretch/>
        </p:blipFill>
        <p:spPr>
          <a:xfrm>
            <a:off x="5757840" y="2211840"/>
            <a:ext cx="3177360" cy="279432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Keyboard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를 통한 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Signal 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보내기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ctrl-c (SIGINT)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foreground process group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의 모든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process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종료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ctrl-z (SIGSTP)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foreground process group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의 모든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process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정지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// SIGCONT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전달 시 이어하기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// ~$ fg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로 가장 최근에 실행한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process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이어하기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// process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명시해주면 해당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process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이어하기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System Call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을 통한 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Signal 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보내기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int kill( pid_t pid, int sig_no );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특정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PID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를 가진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process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에게 특정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signal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전송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shell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에서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kill command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를 사용하는 것과 동일한 역할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PID &gt; 0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이면 특정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process,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아니면 해당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group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의 모든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process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//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여기엔 자기 자신도 포함된다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System Call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을 통한 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Signal 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보내기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38" name="Picture 2" descr=""/>
          <p:cNvPicPr/>
          <p:nvPr/>
        </p:nvPicPr>
        <p:blipFill>
          <a:blip r:embed="rId1"/>
          <a:stretch/>
        </p:blipFill>
        <p:spPr>
          <a:xfrm>
            <a:off x="707760" y="1774440"/>
            <a:ext cx="7728120" cy="245304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kill() – example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932000" y="123480"/>
            <a:ext cx="4087080" cy="489636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  <a:ea typeface="굴림"/>
              </a:rPr>
              <a:t>#include &lt;stdio.h&gt;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  <a:ea typeface="굴림"/>
              </a:rPr>
              <a:t>#include &lt;sys/types.h&gt;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  <a:ea typeface="굴림"/>
              </a:rPr>
              <a:t>#include &lt;sys/wait.h&gt;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  <a:ea typeface="굴림"/>
              </a:rPr>
              <a:t>#include &lt;unistd.h&gt;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  <a:ea typeface="굴림"/>
              </a:rPr>
              <a:t>#include &lt;signal.h&gt;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  <a:ea typeface="굴림"/>
              </a:rPr>
              <a:t>void main( void ) {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  <a:ea typeface="굴림"/>
              </a:rPr>
              <a:t>    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  <a:ea typeface="굴림"/>
              </a:rPr>
              <a:t>pid_t pid[N];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  <a:ea typeface="굴림"/>
              </a:rPr>
              <a:t>    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  <a:ea typeface="굴림"/>
              </a:rPr>
              <a:t>int i, child_status;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  <a:ea typeface="굴림"/>
              </a:rPr>
              <a:t>    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  <a:ea typeface="굴림"/>
              </a:rPr>
              <a:t>for ( i = 0; i &lt; N; i++ )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  <a:ea typeface="굴림"/>
              </a:rPr>
              <a:t>        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  <a:ea typeface="굴림"/>
              </a:rPr>
              <a:t>if ((pid[i] = fork()) == 0)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  <a:ea typeface="굴림"/>
              </a:rPr>
              <a:t>            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  <a:ea typeface="굴림"/>
              </a:rPr>
              <a:t>while(1);     </a:t>
            </a:r>
            <a:r>
              <a:rPr b="0" lang="ko-KR" sz="1100" spc="-1" strike="noStrike">
                <a:solidFill>
                  <a:srgbClr val="00b050"/>
                </a:solidFill>
                <a:latin typeface="맑은 고딕"/>
                <a:ea typeface="굴림"/>
              </a:rPr>
              <a:t>// Child infinite loop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  <a:ea typeface="굴림"/>
              </a:rPr>
              <a:t>    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  <a:ea typeface="굴림"/>
              </a:rPr>
              <a:t>for ( i = 0; i &lt; N; i++ ) {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  <a:ea typeface="굴림"/>
              </a:rPr>
              <a:t>        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  <a:ea typeface="굴림"/>
              </a:rPr>
              <a:t>printf( "Killing process %d\n", pid[i] );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  <a:ea typeface="굴림"/>
              </a:rPr>
              <a:t>        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  <a:ea typeface="굴림"/>
              </a:rPr>
              <a:t>kill(pid[i], SIGINT);    </a:t>
            </a:r>
            <a:r>
              <a:rPr b="0" lang="ko-KR" sz="1100" spc="-1" strike="noStrike">
                <a:solidFill>
                  <a:srgbClr val="00b050"/>
                </a:solidFill>
                <a:latin typeface="맑은 고딕"/>
                <a:ea typeface="굴림"/>
              </a:rPr>
              <a:t>// Terminates the child processes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  <a:ea typeface="굴림"/>
              </a:rPr>
              <a:t>    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  <a:ea typeface="굴림"/>
              </a:rPr>
              <a:t>}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  <a:ea typeface="굴림"/>
              </a:rPr>
              <a:t>    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  <a:ea typeface="굴림"/>
              </a:rPr>
              <a:t>for ( i = 0; i &lt; N; i++ ) {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  <a:ea typeface="굴림"/>
              </a:rPr>
              <a:t>        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  <a:ea typeface="굴림"/>
              </a:rPr>
              <a:t>pid_t wpid = wait(&amp;child_status); </a:t>
            </a:r>
            <a:r>
              <a:rPr b="0" lang="ko-KR" sz="1100" spc="-1" strike="noStrike">
                <a:solidFill>
                  <a:srgbClr val="00b050"/>
                </a:solidFill>
                <a:latin typeface="맑은 고딕"/>
                <a:ea typeface="굴림"/>
              </a:rPr>
              <a:t>// Reaping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  <a:ea typeface="굴림"/>
              </a:rPr>
              <a:t>        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  <a:ea typeface="굴림"/>
              </a:rPr>
              <a:t>if (WIFEXITED(child_status))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  <a:ea typeface="굴림"/>
              </a:rPr>
              <a:t>            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  <a:ea typeface="굴림"/>
              </a:rPr>
              <a:t>printf("Child %d terminated with exit status %d\n",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  <a:ea typeface="굴림"/>
              </a:rPr>
              <a:t> 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  <a:ea typeface="굴림"/>
              </a:rPr>
              <a:t>wpid, WEXITSTATUS(child_status));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  <a:ea typeface="굴림"/>
              </a:rPr>
              <a:t>        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  <a:ea typeface="굴림"/>
              </a:rPr>
              <a:t>else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  <a:ea typeface="굴림"/>
              </a:rPr>
              <a:t>            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  <a:ea typeface="굴림"/>
              </a:rPr>
              <a:t>printf("Child %d terminated abnormally\n", wpid);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  <a:ea typeface="굴림"/>
              </a:rPr>
              <a:t>    </a:t>
            </a:r>
            <a:r>
              <a:rPr b="0" lang="ko-KR" sz="1100" spc="-1" strike="noStrike">
                <a:solidFill>
                  <a:srgbClr val="000000"/>
                </a:solidFill>
                <a:latin typeface="맑은 고딕"/>
                <a:ea typeface="굴림"/>
              </a:rPr>
              <a:t>}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맑은 고딕"/>
                <a:ea typeface="굴림"/>
              </a:rPr>
              <a:t>}</a:t>
            </a:r>
            <a:endParaRPr b="0" lang="ko-KR" sz="1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628560" y="1369080"/>
            <a:ext cx="2790720" cy="32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>
            <a:normAutofit/>
          </a:bodyPr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en-US" sz="2100" spc="-1" strike="noStrike">
                <a:solidFill>
                  <a:srgbClr val="000000"/>
                </a:solidFill>
                <a:latin typeface="맑은 고딕"/>
              </a:rPr>
              <a:t>[ </a:t>
            </a:r>
            <a:r>
              <a:rPr b="0" lang="en-US" sz="2100" spc="-1" strike="noStrike">
                <a:solidFill>
                  <a:srgbClr val="000000"/>
                </a:solidFill>
                <a:latin typeface="맑은 고딕"/>
              </a:rPr>
              <a:t>학습 목표 </a:t>
            </a:r>
            <a:r>
              <a:rPr b="0" lang="en-US" sz="2100" spc="-1" strike="noStrike">
                <a:solidFill>
                  <a:srgbClr val="000000"/>
                </a:solidFill>
                <a:latin typeface="맑은 고딕"/>
              </a:rPr>
              <a:t>] </a:t>
            </a:r>
            <a:endParaRPr b="0" lang="en-US" sz="2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맑은 고딕"/>
              </a:rPr>
              <a:t>system call</a:t>
            </a:r>
            <a:r>
              <a:rPr b="0" lang="en-US" sz="2100" spc="-1" strike="noStrike">
                <a:solidFill>
                  <a:srgbClr val="000000"/>
                </a:solidFill>
                <a:latin typeface="맑은 고딕"/>
              </a:rPr>
              <a:t>을 이용하여 </a:t>
            </a:r>
            <a:r>
              <a:rPr b="0" lang="en-US" sz="2100" spc="-1" strike="noStrike">
                <a:solidFill>
                  <a:srgbClr val="000000"/>
                </a:solidFill>
                <a:latin typeface="맑은 고딕"/>
              </a:rPr>
              <a:t>signal</a:t>
            </a:r>
            <a:r>
              <a:rPr b="0" lang="en-US" sz="2100" spc="-1" strike="noStrike">
                <a:solidFill>
                  <a:srgbClr val="000000"/>
                </a:solidFill>
                <a:latin typeface="맑은 고딕"/>
              </a:rPr>
              <a:t>을 보낼 수 있다</a:t>
            </a:r>
            <a:r>
              <a:rPr b="0" lang="en-US" sz="21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2100" spc="-1" strike="noStrike"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Signal Handler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611640" y="1369080"/>
            <a:ext cx="7920360" cy="321840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 marL="171360" indent="-171000" algn="just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signal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을 처리하기 위한 함수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 algn="just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signal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을 나타내는 정수값 </a:t>
            </a:r>
            <a:r>
              <a:rPr b="1" lang="ko-KR" sz="2100" spc="-1" strike="noStrike">
                <a:solidFill>
                  <a:srgbClr val="000000"/>
                </a:solidFill>
                <a:latin typeface="맑은 고딕"/>
              </a:rPr>
              <a:t>signo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와 함수 포인터 </a:t>
            </a:r>
            <a:r>
              <a:rPr b="1" lang="ko-KR" sz="2100" spc="-1" strike="noStrike">
                <a:solidFill>
                  <a:srgbClr val="000000"/>
                </a:solidFill>
                <a:latin typeface="맑은 고딕"/>
              </a:rPr>
              <a:t>handler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를 인자로 받아 인자로 받은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signo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가 나타내는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signal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이 발생하면 인자로 받은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handler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함수가 호출되도록 한다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 algn="just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함수 포인터 자리에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SIG_DFL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을 넣을 경우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default action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이 수행되며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, SIG_IGN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을 넣을 경우 해당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signal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이 무시된다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 algn="just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기존에 설정되어 있던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handler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의 함수 포인터를 반환한다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 algn="just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handler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함수는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int signo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를 인자로 받는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void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형 함수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algn="just">
              <a:lnSpc>
                <a:spcPct val="90000"/>
              </a:lnSpc>
              <a:spcBef>
                <a:spcPts val="751"/>
              </a:spcBef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 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Signal Handler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handler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을 설정하는 것을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installing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이라 하며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handler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함수가 호출되는 것을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catching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또는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handling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이라 한다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일반적으로 수행할 것을 수행한 후 해당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signal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의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default action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도 수행하도록 한다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//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완전 다른 일을 하는 게 아니라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,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어떤 일을 처리하고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default action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을 수행하는 것으로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.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//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그렇지 않으면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signal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이 제 역할을 하지 않는다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!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Signal Handler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47" name="Picture 2" descr=""/>
          <p:cNvPicPr/>
          <p:nvPr/>
        </p:nvPicPr>
        <p:blipFill>
          <a:blip r:embed="rId1"/>
          <a:stretch/>
        </p:blipFill>
        <p:spPr>
          <a:xfrm>
            <a:off x="495360" y="1702440"/>
            <a:ext cx="8152920" cy="2597040"/>
          </a:xfrm>
          <a:prstGeom prst="rect">
            <a:avLst/>
          </a:prstGeom>
          <a:ln>
            <a:noFill/>
          </a:ln>
        </p:spPr>
      </p:pic>
      <p:sp>
        <p:nvSpPr>
          <p:cNvPr id="148" name="CustomShape 2"/>
          <p:cNvSpPr/>
          <p:nvPr/>
        </p:nvSpPr>
        <p:spPr>
          <a:xfrm>
            <a:off x="551520" y="4371840"/>
            <a:ext cx="7652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맑은 고딕"/>
              </a:rPr>
              <a:t>// handler_t * signal( int signum, handler_t * handler ) </a:t>
            </a:r>
            <a:r>
              <a:rPr b="0" lang="en-US" sz="1800" spc="-1" strike="noStrike">
                <a:solidFill>
                  <a:srgbClr val="00b050"/>
                </a:solidFill>
                <a:latin typeface="맑은 고딕"/>
              </a:rPr>
              <a:t>라고도 나타낸다</a:t>
            </a:r>
            <a:r>
              <a:rPr b="0" lang="en-US" sz="1800" spc="-1" strike="noStrike">
                <a:solidFill>
                  <a:srgbClr val="00b050"/>
                </a:solidFill>
                <a:latin typeface="맑은 고딕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Signal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OS kernel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에서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process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에 간단한 정보를 전달하는 신호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system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또는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process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에 발생한 임의의 이벤트 신호를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process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에 전달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OS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가 알아서 보내거나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, system call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에 의해 요구 받아 보내기도 한다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각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signal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은 정수형으로 정의되어 있으며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이를 수신한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process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는 전달된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signal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의 종류만 파악할 수 있다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signal handler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에서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signal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처리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Si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gn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al 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H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an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dl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er 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- e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xa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m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pl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e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4572000" y="1059480"/>
            <a:ext cx="4447080" cy="39600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lIns="68760" rIns="68760" tIns="34200" bIns="34200"/>
          <a:p>
            <a:pPr>
              <a:lnSpc>
                <a:spcPct val="12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맑은 고딕"/>
                <a:ea typeface="굴림"/>
              </a:rPr>
              <a:t>#include &lt;stdio.h&gt;</a:t>
            </a:r>
            <a:endParaRPr b="0" lang="ko-KR" sz="1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2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맑은 고딕"/>
                <a:ea typeface="굴림"/>
              </a:rPr>
              <a:t>#include &lt;sys/types.h&gt;</a:t>
            </a:r>
            <a:endParaRPr b="0" lang="ko-KR" sz="1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2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맑은 고딕"/>
                <a:ea typeface="굴림"/>
              </a:rPr>
              <a:t>#include &lt;sys/wait.h&gt;</a:t>
            </a:r>
            <a:endParaRPr b="0" lang="ko-KR" sz="1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2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맑은 고딕"/>
                <a:ea typeface="굴림"/>
              </a:rPr>
              <a:t>#include &lt;unistd.h&gt;</a:t>
            </a:r>
            <a:endParaRPr b="0" lang="ko-KR" sz="1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2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맑은 고딕"/>
                <a:ea typeface="굴림"/>
              </a:rPr>
              <a:t>#include &lt;signal.h&gt;</a:t>
            </a:r>
            <a:endParaRPr b="0" lang="ko-KR" sz="1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20000"/>
              </a:lnSpc>
            </a:pPr>
            <a:endParaRPr b="0" lang="ko-KR" sz="1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2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맑은 고딕"/>
                <a:ea typeface="굴림"/>
              </a:rPr>
              <a:t>void int_handler( int sig ) {</a:t>
            </a:r>
            <a:endParaRPr b="0" lang="ko-KR" sz="1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2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맑은 고딕"/>
                <a:ea typeface="굴림"/>
              </a:rPr>
              <a:t>    </a:t>
            </a:r>
            <a:r>
              <a:rPr b="1" lang="ko-KR" sz="1000" spc="-1" strike="noStrike">
                <a:solidFill>
                  <a:srgbClr val="000000"/>
                </a:solidFill>
                <a:latin typeface="맑은 고딕"/>
                <a:ea typeface="굴림"/>
              </a:rPr>
              <a:t>printf( "Process %d received signal %d\n ", getpid(), sig);</a:t>
            </a:r>
            <a:endParaRPr b="0" lang="ko-KR" sz="1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2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맑은 고딕"/>
                <a:ea typeface="굴림"/>
              </a:rPr>
              <a:t>    </a:t>
            </a:r>
            <a:r>
              <a:rPr b="1" lang="ko-KR" sz="1000" spc="-1" strike="noStrike">
                <a:solidFill>
                  <a:srgbClr val="000000"/>
                </a:solidFill>
                <a:latin typeface="맑은 고딕"/>
                <a:ea typeface="굴림"/>
              </a:rPr>
              <a:t>exit(0);</a:t>
            </a:r>
            <a:endParaRPr b="0" lang="ko-KR" sz="1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2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맑은 고딕"/>
                <a:ea typeface="굴림"/>
              </a:rPr>
              <a:t>}</a:t>
            </a:r>
            <a:endParaRPr b="0" lang="ko-KR" sz="1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20000"/>
              </a:lnSpc>
            </a:pPr>
            <a:endParaRPr b="0" lang="ko-KR" sz="1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2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맑은 고딕"/>
                <a:ea typeface="굴림"/>
              </a:rPr>
              <a:t>void main( void ) {</a:t>
            </a:r>
            <a:endParaRPr b="0" lang="ko-KR" sz="1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2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맑은 고딕"/>
                <a:ea typeface="굴림"/>
              </a:rPr>
              <a:t>    </a:t>
            </a:r>
            <a:r>
              <a:rPr b="1" lang="ko-KR" sz="1000" spc="-1" strike="noStrike">
                <a:solidFill>
                  <a:srgbClr val="000000"/>
                </a:solidFill>
                <a:latin typeface="맑은 고딕"/>
                <a:ea typeface="굴림"/>
              </a:rPr>
              <a:t>pid_t pid[N];</a:t>
            </a:r>
            <a:endParaRPr b="0" lang="ko-KR" sz="1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2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맑은 고딕"/>
                <a:ea typeface="굴림"/>
              </a:rPr>
              <a:t>    </a:t>
            </a:r>
            <a:r>
              <a:rPr b="1" lang="ko-KR" sz="1000" spc="-1" strike="noStrike">
                <a:solidFill>
                  <a:srgbClr val="000000"/>
                </a:solidFill>
                <a:latin typeface="맑은 고딕"/>
                <a:ea typeface="굴림"/>
              </a:rPr>
              <a:t>int i, child_status;</a:t>
            </a:r>
            <a:endParaRPr b="0" lang="ko-KR" sz="1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2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맑은 고딕"/>
                <a:ea typeface="굴림"/>
              </a:rPr>
              <a:t>    </a:t>
            </a:r>
            <a:r>
              <a:rPr b="1" lang="ko-KR" sz="1000" spc="-1" strike="noStrike">
                <a:solidFill>
                  <a:srgbClr val="000000"/>
                </a:solidFill>
                <a:latin typeface="맑은 고딕"/>
                <a:ea typeface="굴림"/>
              </a:rPr>
              <a:t>signal( SIGINT, int_handler );</a:t>
            </a:r>
            <a:endParaRPr b="0" lang="ko-KR" sz="1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20000"/>
              </a:lnSpc>
            </a:pPr>
            <a:endParaRPr b="0" lang="ko-KR" sz="1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2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맑은 고딕"/>
                <a:ea typeface="굴림"/>
              </a:rPr>
              <a:t>    </a:t>
            </a:r>
            <a:r>
              <a:rPr b="1" lang="ko-KR" sz="1000" spc="-1" strike="noStrike">
                <a:solidFill>
                  <a:srgbClr val="000000"/>
                </a:solidFill>
                <a:latin typeface="맑은 고딕"/>
                <a:ea typeface="굴림"/>
              </a:rPr>
              <a:t>for ( i = 0; i &lt; N; i++ )</a:t>
            </a:r>
            <a:endParaRPr b="0" lang="ko-KR" sz="1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2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맑은 고딕"/>
                <a:ea typeface="굴림"/>
              </a:rPr>
              <a:t>        </a:t>
            </a:r>
            <a:r>
              <a:rPr b="1" lang="ko-KR" sz="1000" spc="-1" strike="noStrike">
                <a:solidFill>
                  <a:srgbClr val="000000"/>
                </a:solidFill>
                <a:latin typeface="맑은 고딕"/>
                <a:ea typeface="굴림"/>
              </a:rPr>
              <a:t>if ((pid[i] = fork()) == 0)</a:t>
            </a:r>
            <a:endParaRPr b="0" lang="ko-KR" sz="1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2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맑은 고딕"/>
                <a:ea typeface="굴림"/>
              </a:rPr>
              <a:t>            </a:t>
            </a:r>
            <a:r>
              <a:rPr b="1" lang="ko-KR" sz="1000" spc="-1" strike="noStrike">
                <a:solidFill>
                  <a:srgbClr val="000000"/>
                </a:solidFill>
                <a:latin typeface="맑은 고딕"/>
                <a:ea typeface="굴림"/>
              </a:rPr>
              <a:t>while(1);     </a:t>
            </a:r>
            <a:r>
              <a:rPr b="1" lang="ko-KR" sz="1000" spc="-1" strike="noStrike">
                <a:solidFill>
                  <a:srgbClr val="00b050"/>
                </a:solidFill>
                <a:latin typeface="맑은 고딕"/>
                <a:ea typeface="굴림"/>
              </a:rPr>
              <a:t>// Child infinite loop</a:t>
            </a:r>
            <a:endParaRPr b="0" lang="ko-KR" sz="1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2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맑은 고딕"/>
                <a:ea typeface="굴림"/>
              </a:rPr>
              <a:t>    …</a:t>
            </a:r>
            <a:endParaRPr b="0" lang="ko-KR" sz="1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2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맑은 고딕"/>
                <a:ea typeface="굴림"/>
              </a:rPr>
              <a:t>}</a:t>
            </a:r>
            <a:endParaRPr b="0" lang="ko-KR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628560" y="1369080"/>
            <a:ext cx="3655080" cy="32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>
            <a:normAutofit/>
          </a:bodyPr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맑은 고딕"/>
              </a:rPr>
              <a:t>직전 예제를 일부 수정한다</a:t>
            </a:r>
            <a:r>
              <a:rPr b="0" lang="en-US" sz="21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en-US" sz="2100" spc="-1" strike="noStrike">
                <a:solidFill>
                  <a:srgbClr val="000000"/>
                </a:solidFill>
                <a:latin typeface="맑은 고딕"/>
              </a:rPr>
              <a:t>[ </a:t>
            </a:r>
            <a:r>
              <a:rPr b="0" lang="en-US" sz="2100" spc="-1" strike="noStrike">
                <a:solidFill>
                  <a:srgbClr val="000000"/>
                </a:solidFill>
                <a:latin typeface="맑은 고딕"/>
              </a:rPr>
              <a:t>학습 목표 </a:t>
            </a:r>
            <a:r>
              <a:rPr b="0" lang="en-US" sz="2100" spc="-1" strike="noStrike">
                <a:solidFill>
                  <a:srgbClr val="000000"/>
                </a:solidFill>
                <a:latin typeface="맑은 고딕"/>
              </a:rPr>
              <a:t>]</a:t>
            </a:r>
            <a:endParaRPr b="0" lang="en-US" sz="2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맑은 고딕"/>
              </a:rPr>
              <a:t>system call</a:t>
            </a:r>
            <a:r>
              <a:rPr b="0" lang="en-US" sz="2100" spc="-1" strike="noStrike">
                <a:solidFill>
                  <a:srgbClr val="000000"/>
                </a:solidFill>
                <a:latin typeface="맑은 고딕"/>
              </a:rPr>
              <a:t>을 이용하여 </a:t>
            </a:r>
            <a:r>
              <a:rPr b="0" lang="en-US" sz="2100" spc="-1" strike="noStrike">
                <a:solidFill>
                  <a:srgbClr val="000000"/>
                </a:solidFill>
                <a:latin typeface="맑은 고딕"/>
              </a:rPr>
              <a:t>signal</a:t>
            </a:r>
            <a:r>
              <a:rPr b="0" lang="en-US" sz="2100" spc="-1" strike="noStrike">
                <a:solidFill>
                  <a:srgbClr val="000000"/>
                </a:solidFill>
                <a:latin typeface="맑은 고딕"/>
              </a:rPr>
              <a:t>을 보낼 수 있다</a:t>
            </a:r>
            <a:r>
              <a:rPr b="0" lang="en-US" sz="21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2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맑은 고딕"/>
              </a:rPr>
              <a:t>signal handler</a:t>
            </a:r>
            <a:r>
              <a:rPr b="0" lang="en-US" sz="2100" spc="-1" strike="noStrike">
                <a:solidFill>
                  <a:srgbClr val="000000"/>
                </a:solidFill>
                <a:latin typeface="맑은 고딕"/>
              </a:rPr>
              <a:t>를 이용하여 특정 </a:t>
            </a:r>
            <a:r>
              <a:rPr b="0" lang="en-US" sz="2100" spc="-1" strike="noStrike">
                <a:solidFill>
                  <a:srgbClr val="000000"/>
                </a:solidFill>
                <a:latin typeface="맑은 고딕"/>
              </a:rPr>
              <a:t>signal</a:t>
            </a:r>
            <a:r>
              <a:rPr b="0" lang="en-US" sz="2100" spc="-1" strike="noStrike">
                <a:solidFill>
                  <a:srgbClr val="000000"/>
                </a:solidFill>
                <a:latin typeface="맑은 고딕"/>
              </a:rPr>
              <a:t>이 전달되었을 때 수행할 일을 설정할 수 있다</a:t>
            </a:r>
            <a:r>
              <a:rPr b="0" lang="en-US" sz="21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21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Si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gn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al 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H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an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dl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er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628560" y="1369080"/>
            <a:ext cx="7886520" cy="377388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int sigaction(int signum, const struct sigaction *act, struct sigaction *oldact);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을 통해서도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handler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를 설치할 수 있다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// sigaction()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은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POSIX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표준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struct sigaction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의 멤버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sa_handler: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해당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signal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이 전달되었을 때 실행할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handler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주소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sa_flags: NO_MASK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등의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option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signum: action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을 설정해줄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signal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act: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현재 설정해주려는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action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이 담긴 구조체 주소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oldact: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기존에 설정되어 있는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action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을 받아오는 구조체 주소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ex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a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m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pl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e 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– 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al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ar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m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()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지정한 시간이 지난 후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SIGALRM signal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을 전송하는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system call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default action: process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종료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56" name="Picture 2" descr=""/>
          <p:cNvPicPr/>
          <p:nvPr/>
        </p:nvPicPr>
        <p:blipFill>
          <a:blip r:embed="rId1"/>
          <a:stretch/>
        </p:blipFill>
        <p:spPr>
          <a:xfrm>
            <a:off x="683640" y="2298600"/>
            <a:ext cx="7772400" cy="257688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example – sleep()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지정한 시간 동안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process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를 대기 상태로 변경하였다가 지정한 시간이 모두 지나거나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, signal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을 수신하면 대기 상태에서 풀리도록 하는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system call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시간이 다 지나기 전에 깨어나면 남은 대기 시간 반환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59" name="Picture 2" descr=""/>
          <p:cNvPicPr/>
          <p:nvPr/>
        </p:nvPicPr>
        <p:blipFill>
          <a:blip r:embed="rId1"/>
          <a:stretch/>
        </p:blipFill>
        <p:spPr>
          <a:xfrm>
            <a:off x="1115640" y="2761920"/>
            <a:ext cx="6912360" cy="222696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실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습 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#1 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끄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적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여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보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기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61" name="Picture 2" descr=""/>
          <p:cNvPicPr/>
          <p:nvPr/>
        </p:nvPicPr>
        <p:blipFill>
          <a:blip r:embed="rId1"/>
          <a:stretch/>
        </p:blipFill>
        <p:spPr>
          <a:xfrm>
            <a:off x="769320" y="1054440"/>
            <a:ext cx="5386680" cy="4037400"/>
          </a:xfrm>
          <a:prstGeom prst="rect">
            <a:avLst/>
          </a:prstGeom>
          <a:ln>
            <a:noFill/>
          </a:ln>
        </p:spPr>
      </p:pic>
      <p:sp>
        <p:nvSpPr>
          <p:cNvPr id="162" name="CustomShape 2"/>
          <p:cNvSpPr/>
          <p:nvPr/>
        </p:nvSpPr>
        <p:spPr>
          <a:xfrm>
            <a:off x="5100480" y="1267920"/>
            <a:ext cx="2791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맑은 고딕"/>
              </a:rPr>
              <a:t>// </a:t>
            </a:r>
            <a:r>
              <a:rPr b="0" lang="en-US" sz="1800" spc="-1" strike="noStrike">
                <a:solidFill>
                  <a:srgbClr val="00b050"/>
                </a:solidFill>
                <a:latin typeface="맑은 고딕"/>
              </a:rPr>
              <a:t>실행 후 </a:t>
            </a:r>
            <a:r>
              <a:rPr b="0" lang="en-US" sz="1800" spc="-1" strike="noStrike">
                <a:solidFill>
                  <a:srgbClr val="00b050"/>
                </a:solidFill>
                <a:latin typeface="맑은 고딕"/>
              </a:rPr>
              <a:t>ctrl-c</a:t>
            </a:r>
            <a:r>
              <a:rPr b="0" lang="en-US" sz="1800" spc="-1" strike="noStrike">
                <a:solidFill>
                  <a:srgbClr val="00b050"/>
                </a:solidFill>
                <a:latin typeface="맑은 고딕"/>
              </a:rPr>
              <a:t>를 해보자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실습 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#2 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끄적여보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기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64" name="Picture 2" descr=""/>
          <p:cNvPicPr/>
          <p:nvPr/>
        </p:nvPicPr>
        <p:blipFill>
          <a:blip r:embed="rId1"/>
          <a:stretch/>
        </p:blipFill>
        <p:spPr>
          <a:xfrm>
            <a:off x="412560" y="1126440"/>
            <a:ext cx="8335440" cy="3893400"/>
          </a:xfrm>
          <a:prstGeom prst="rect">
            <a:avLst/>
          </a:prstGeom>
          <a:ln>
            <a:noFill/>
          </a:ln>
        </p:spPr>
      </p:pic>
      <p:sp>
        <p:nvSpPr>
          <p:cNvPr id="165" name="CustomShape 2"/>
          <p:cNvSpPr/>
          <p:nvPr/>
        </p:nvSpPr>
        <p:spPr>
          <a:xfrm>
            <a:off x="5135760" y="1267920"/>
            <a:ext cx="164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맑은 고딕"/>
              </a:rPr>
              <a:t>// </a:t>
            </a:r>
            <a:r>
              <a:rPr b="0" lang="en-US" sz="1800" spc="-1" strike="noStrike">
                <a:solidFill>
                  <a:srgbClr val="00b050"/>
                </a:solidFill>
                <a:latin typeface="맑은 고딕"/>
              </a:rPr>
              <a:t>실행 후 대기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실습 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#3 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끄적여보기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67" name="Picture 3" descr=""/>
          <p:cNvPicPr/>
          <p:nvPr/>
        </p:nvPicPr>
        <p:blipFill>
          <a:blip r:embed="rId1"/>
          <a:stretch/>
        </p:blipFill>
        <p:spPr>
          <a:xfrm>
            <a:off x="179640" y="1144440"/>
            <a:ext cx="6048360" cy="3947400"/>
          </a:xfrm>
          <a:prstGeom prst="rect">
            <a:avLst/>
          </a:prstGeom>
          <a:ln>
            <a:noFill/>
          </a:ln>
        </p:spPr>
      </p:pic>
      <p:sp>
        <p:nvSpPr>
          <p:cNvPr id="168" name="CustomShape 2"/>
          <p:cNvSpPr/>
          <p:nvPr/>
        </p:nvSpPr>
        <p:spPr>
          <a:xfrm>
            <a:off x="5428080" y="4497120"/>
            <a:ext cx="37101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맑은 고딕"/>
              </a:rPr>
              <a:t>// p.20</a:t>
            </a:r>
            <a:r>
              <a:rPr b="0" lang="en-US" sz="1800" spc="-1" strike="noStrike">
                <a:solidFill>
                  <a:srgbClr val="00b050"/>
                </a:solidFill>
                <a:latin typeface="맑은 고딕"/>
              </a:rPr>
              <a:t>은 그냥 </a:t>
            </a:r>
            <a:r>
              <a:rPr b="0" lang="en-US" sz="1800" spc="-1" strike="noStrike">
                <a:solidFill>
                  <a:srgbClr val="00b050"/>
                </a:solidFill>
                <a:latin typeface="맑은 고딕"/>
              </a:rPr>
              <a:t>signal </a:t>
            </a:r>
            <a:r>
              <a:rPr b="0" lang="en-US" sz="1800" spc="-1" strike="noStrike">
                <a:solidFill>
                  <a:srgbClr val="00b050"/>
                </a:solidFill>
                <a:latin typeface="맑은 고딕"/>
              </a:rPr>
              <a:t>종류 소개고</a:t>
            </a:r>
            <a:r>
              <a:rPr b="0" lang="en-US" sz="1800" spc="-1" strike="noStrike">
                <a:solidFill>
                  <a:srgbClr val="00b050"/>
                </a:solidFill>
                <a:latin typeface="맑은 고딕"/>
              </a:rPr>
              <a:t>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맑은 고딕"/>
              </a:rPr>
              <a:t>// p.21</a:t>
            </a:r>
            <a:r>
              <a:rPr b="0" lang="en-US" sz="1800" spc="-1" strike="noStrike">
                <a:solidFill>
                  <a:srgbClr val="00b050"/>
                </a:solidFill>
                <a:latin typeface="맑은 고딕"/>
              </a:rPr>
              <a:t>은 그냥 </a:t>
            </a:r>
            <a:r>
              <a:rPr b="0" lang="en-US" sz="1800" spc="-1" strike="noStrike">
                <a:solidFill>
                  <a:srgbClr val="00b050"/>
                </a:solidFill>
                <a:latin typeface="맑은 고딕"/>
              </a:rPr>
              <a:t>kill() </a:t>
            </a:r>
            <a:r>
              <a:rPr b="0" lang="en-US" sz="1800" spc="-1" strike="noStrike">
                <a:solidFill>
                  <a:srgbClr val="00b050"/>
                </a:solidFill>
                <a:latin typeface="맑은 고딕"/>
              </a:rPr>
              <a:t>함수 설명임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5135760" y="1267920"/>
            <a:ext cx="164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맑은 고딕"/>
              </a:rPr>
              <a:t>// </a:t>
            </a:r>
            <a:r>
              <a:rPr b="0" lang="en-US" sz="1800" spc="-1" strike="noStrike">
                <a:solidFill>
                  <a:srgbClr val="00b050"/>
                </a:solidFill>
                <a:latin typeface="맑은 고딕"/>
              </a:rPr>
              <a:t>실행 후 대기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Shell Programs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명령어를 입력하면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program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을 실행시키는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application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// sh: Original Unix shell (Stephen Bourne, AT&amp;T Bell Labs, 1977)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// csh/tcsh: BSD Unix C shell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// bash: “Bourne-Again” Shell (default Linux shell)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지난 시간 숙제로 이 비슷한 일을 하는 코드를 작성해보는 것이 있었다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!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//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다들 해봤으리라 믿는다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.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적어도 시도는 해봤으리라…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Shell Programs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73" name="Picture 2" descr=""/>
          <p:cNvPicPr/>
          <p:nvPr/>
        </p:nvPicPr>
        <p:blipFill>
          <a:blip r:embed="rId1"/>
          <a:stretch/>
        </p:blipFill>
        <p:spPr>
          <a:xfrm>
            <a:off x="1868400" y="1370160"/>
            <a:ext cx="5406480" cy="3261960"/>
          </a:xfrm>
          <a:prstGeom prst="rect">
            <a:avLst/>
          </a:prstGeom>
          <a:ln>
            <a:noFill/>
          </a:ln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Shell Programs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75" name="Picture 2" descr=""/>
          <p:cNvPicPr/>
          <p:nvPr/>
        </p:nvPicPr>
        <p:blipFill>
          <a:blip r:embed="rId1"/>
          <a:stretch/>
        </p:blipFill>
        <p:spPr>
          <a:xfrm>
            <a:off x="1691640" y="1059480"/>
            <a:ext cx="5760360" cy="405288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Signal – example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628560" y="1369080"/>
            <a:ext cx="7886520" cy="350100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>
            <a:norm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각각의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signal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마다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default action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이 정해져 있으며 따로 설정해주지 않았다면 해당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signal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이 도착했을 때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default action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이 수행된다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주로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ID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보다는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define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된 이름을 사용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89" name="Picture 2" descr=""/>
          <p:cNvPicPr/>
          <p:nvPr/>
        </p:nvPicPr>
        <p:blipFill>
          <a:blip r:embed="rId1"/>
          <a:stretch/>
        </p:blipFill>
        <p:spPr>
          <a:xfrm>
            <a:off x="370800" y="2715840"/>
            <a:ext cx="8402400" cy="2154600"/>
          </a:xfrm>
          <a:prstGeom prst="rect">
            <a:avLst/>
          </a:prstGeom>
          <a:ln>
            <a:noFill/>
          </a:ln>
        </p:spPr>
      </p:pic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Shell Programs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628560" y="1369080"/>
            <a:ext cx="7886520" cy="377388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우리의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shell program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은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foreground job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에 대해 잘 작동한다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// foreground job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이 완료되기까지 기다렸다가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prompt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출력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background job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에 대해서는 기다리지 않고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prompt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를 출력하니 잘 작동하는 것…이 아니다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거기까지는 잘 작동하지만…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parent process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인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shell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이 종료되지 않기 때문에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reaping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되지 않아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background job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종료 시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zombie process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가 된다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이는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memory leak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를 야기하고 성능 저하를 일으킨다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⇒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SIGCHLD handler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에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wait() system call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등록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Handler 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사용 시 주의점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 marL="171360" indent="-171000" algn="just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handler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는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main program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과 동시 수행되며 동일한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global data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를 공유하기에 처리하기 까다롭다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algn="just">
              <a:lnSpc>
                <a:spcPct val="90000"/>
              </a:lnSpc>
              <a:spcBef>
                <a:spcPts val="751"/>
              </a:spcBef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//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잘못하면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global data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가 손상될 수 있다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 algn="just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어떤 전역변수가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update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되다가 변경된 값이 저장되지 않은 채 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context switch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가 일어났는데 그 후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handler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가 그 전역변수에 접근한다면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?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algn="just">
              <a:lnSpc>
                <a:spcPct val="90000"/>
              </a:lnSpc>
              <a:spcBef>
                <a:spcPts val="751"/>
              </a:spcBef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//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이런 경우를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race condition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이라고 한다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.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algn="just">
              <a:lnSpc>
                <a:spcPct val="90000"/>
              </a:lnSpc>
              <a:spcBef>
                <a:spcPts val="751"/>
              </a:spcBef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// software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가 가지고 있는 가장 흔한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error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중 하나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algn="just">
              <a:lnSpc>
                <a:spcPct val="90000"/>
              </a:lnSpc>
              <a:spcBef>
                <a:spcPts val="751"/>
              </a:spcBef>
            </a:pP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algn="just">
              <a:lnSpc>
                <a:spcPct val="90000"/>
              </a:lnSpc>
              <a:spcBef>
                <a:spcPts val="751"/>
              </a:spcBef>
            </a:pP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algn="just">
              <a:lnSpc>
                <a:spcPct val="90000"/>
              </a:lnSpc>
              <a:spcBef>
                <a:spcPts val="751"/>
              </a:spcBef>
            </a:pP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안전한 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handler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를 위한 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Guidelines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628560" y="1369080"/>
            <a:ext cx="7886520" cy="377388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handler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함수 최대한 간결화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aync-signal-safe function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사용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// _exit, write, wait, waitpid, sleep, kill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등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117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개의 안전한 함수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handler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의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error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와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function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의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error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착각하지 않도록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errno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관리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// handler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의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error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로 덮어씌우기 전에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save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해두고 이후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restore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일시적으로 접근을 막아 공유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data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에서의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race condition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예방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global-variable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은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volatile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로 선언하여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memory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에 저장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global-flag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는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volatile sig_atomic_t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로 선언하여 읽고 쓸 수만 있을 뿐 연산이 불가능하며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변경 도중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context switch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가 일어나지 않도록 한다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안전한 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handler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를 위한 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Guidelines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83" name="Picture 2" descr=""/>
          <p:cNvPicPr/>
          <p:nvPr/>
        </p:nvPicPr>
        <p:blipFill>
          <a:blip r:embed="rId1"/>
          <a:srcRect l="0" t="17092" r="0" b="0"/>
          <a:stretch/>
        </p:blipFill>
        <p:spPr>
          <a:xfrm>
            <a:off x="1115640" y="1038240"/>
            <a:ext cx="6912360" cy="4125600"/>
          </a:xfrm>
          <a:prstGeom prst="rect">
            <a:avLst/>
          </a:prstGeom>
          <a:ln>
            <a:noFill/>
          </a:ln>
        </p:spPr>
      </p:pic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Blocking and Unblocking Signals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628560" y="1369080"/>
            <a:ext cx="7886520" cy="377388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>
            <a:norm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Implicit blocking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어떤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signal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을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handling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하고 있을 때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kernel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은 해당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signal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을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block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하여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handler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가 처리하고 있는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signal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로 인해 그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handler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가 중단되지 않는다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// nested signal handling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방지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Explicit blocking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sigprocmask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함수를 이용하여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block/unblock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을 수행한다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// sigemptyset – Create empty set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// sigfillset – Add every signal number to set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// sigaddset – Add signal number to set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// sigdelset – Delete signal number from set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Signal Masking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sigemptyset()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signal set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을 비어있는 상태로 초기화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88" name="Picture 2" descr=""/>
          <p:cNvPicPr/>
          <p:nvPr/>
        </p:nvPicPr>
        <p:blipFill>
          <a:blip r:embed="rId1"/>
          <a:stretch/>
        </p:blipFill>
        <p:spPr>
          <a:xfrm>
            <a:off x="312120" y="2420640"/>
            <a:ext cx="8568000" cy="2383200"/>
          </a:xfrm>
          <a:prstGeom prst="rect">
            <a:avLst/>
          </a:prstGeom>
          <a:ln>
            <a:noFill/>
          </a:ln>
        </p:spPr>
      </p:pic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Signal Masking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sigfillset()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signal set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을 채운 상태로 초기화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91" name="Picture 2" descr=""/>
          <p:cNvPicPr/>
          <p:nvPr/>
        </p:nvPicPr>
        <p:blipFill>
          <a:blip r:embed="rId1"/>
          <a:stretch/>
        </p:blipFill>
        <p:spPr>
          <a:xfrm>
            <a:off x="395640" y="2532240"/>
            <a:ext cx="8352720" cy="2275200"/>
          </a:xfrm>
          <a:prstGeom prst="rect">
            <a:avLst/>
          </a:prstGeom>
          <a:ln>
            <a:noFill/>
          </a:ln>
        </p:spPr>
      </p:pic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Signal Masking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sigaddset()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signal set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에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signal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추가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94" name="Picture 2" descr=""/>
          <p:cNvPicPr/>
          <p:nvPr/>
        </p:nvPicPr>
        <p:blipFill>
          <a:blip r:embed="rId1"/>
          <a:stretch/>
        </p:blipFill>
        <p:spPr>
          <a:xfrm>
            <a:off x="395640" y="2425680"/>
            <a:ext cx="8352720" cy="2305800"/>
          </a:xfrm>
          <a:prstGeom prst="rect">
            <a:avLst/>
          </a:prstGeom>
          <a:ln>
            <a:noFill/>
          </a:ln>
        </p:spPr>
      </p:pic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Signal Masking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sigdelset()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signal set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에서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signal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제거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97" name="Picture 2" descr=""/>
          <p:cNvPicPr/>
          <p:nvPr/>
        </p:nvPicPr>
        <p:blipFill>
          <a:blip r:embed="rId1"/>
          <a:stretch/>
        </p:blipFill>
        <p:spPr>
          <a:xfrm>
            <a:off x="403920" y="2427840"/>
            <a:ext cx="8344080" cy="2297880"/>
          </a:xfrm>
          <a:prstGeom prst="rect">
            <a:avLst/>
          </a:prstGeom>
          <a:ln>
            <a:noFill/>
          </a:ln>
        </p:spPr>
      </p:pic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Signal Masking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628560" y="1369080"/>
            <a:ext cx="7886520" cy="377388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sigprocmask()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signal mask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변경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// how==SIG_BLOCK: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기존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signal mask +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새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signal mask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// how==SIG_SETMASK: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새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signal mask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로 대체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// how==SIG_UNBLOCK: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새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signal mask –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기존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signal mask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00" name="Picture 2" descr=""/>
          <p:cNvPicPr/>
          <p:nvPr/>
        </p:nvPicPr>
        <p:blipFill>
          <a:blip r:embed="rId1"/>
          <a:stretch/>
        </p:blipFill>
        <p:spPr>
          <a:xfrm>
            <a:off x="1331640" y="2117880"/>
            <a:ext cx="6480360" cy="187452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Signal – example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91" name="Picture 2" descr=""/>
          <p:cNvPicPr/>
          <p:nvPr/>
        </p:nvPicPr>
        <p:blipFill>
          <a:blip r:embed="rId1"/>
          <a:stretch/>
        </p:blipFill>
        <p:spPr>
          <a:xfrm>
            <a:off x="251640" y="1131480"/>
            <a:ext cx="6048360" cy="374904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6363720" y="1131480"/>
            <a:ext cx="2391120" cy="22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default action: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①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process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종료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②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process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종료 및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비정상 종료 처리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③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SIGCONT signal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전송 시까지 정지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④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signal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무시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Signal Masking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02" name="Picture 2" descr=""/>
          <p:cNvPicPr/>
          <p:nvPr/>
        </p:nvPicPr>
        <p:blipFill>
          <a:blip r:embed="rId1"/>
          <a:stretch/>
        </p:blipFill>
        <p:spPr>
          <a:xfrm>
            <a:off x="1691640" y="1004400"/>
            <a:ext cx="5760360" cy="3993480"/>
          </a:xfrm>
          <a:prstGeom prst="rect">
            <a:avLst/>
          </a:prstGeom>
          <a:ln>
            <a:noFill/>
          </a:ln>
        </p:spPr>
      </p:pic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  <a:ea typeface="굴림"/>
              </a:rPr>
              <a:t>Synchronizing Flows to Avoid Races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job list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를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global data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로 설정하여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child process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가 생성되면 그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pid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를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list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에 추가하고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종료될 때 그것을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list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에서 제거하려 한다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05" name="Picture 2" descr=""/>
          <p:cNvPicPr/>
          <p:nvPr/>
        </p:nvPicPr>
        <p:blipFill>
          <a:blip r:embed="rId1"/>
          <a:stretch/>
        </p:blipFill>
        <p:spPr>
          <a:xfrm>
            <a:off x="1978200" y="2034360"/>
            <a:ext cx="5185800" cy="2985480"/>
          </a:xfrm>
          <a:prstGeom prst="rect">
            <a:avLst/>
          </a:prstGeom>
          <a:ln>
            <a:noFill/>
          </a:ln>
        </p:spPr>
      </p:pic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  <a:ea typeface="굴림"/>
              </a:rPr>
              <a:t>Synchronizing Flows to Avoid Races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07" name="Picture 2" descr=""/>
          <p:cNvPicPr/>
          <p:nvPr/>
        </p:nvPicPr>
        <p:blipFill>
          <a:blip r:embed="rId1"/>
          <a:stretch/>
        </p:blipFill>
        <p:spPr>
          <a:xfrm>
            <a:off x="899640" y="1347480"/>
            <a:ext cx="7344360" cy="3696840"/>
          </a:xfrm>
          <a:prstGeom prst="rect">
            <a:avLst/>
          </a:prstGeom>
          <a:ln>
            <a:noFill/>
          </a:ln>
        </p:spPr>
      </p:pic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  <a:ea typeface="굴림"/>
              </a:rPr>
              <a:t>Synchronizing Flows to Avoid Races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628560" y="1369080"/>
            <a:ext cx="7886520" cy="377388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>
            <a:normAutofit/>
          </a:bodyPr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그런데 문제가 있다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이 ‘단순한 쉘’은 너무나도 당연하게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parent process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가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child process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보다 먼저 실행된다고 가정하고 있다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즉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, parent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의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addjob( pid );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이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child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의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deletejob( pid );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보다 먼저 호출될 것이라고 생각하고 있다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child process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가 먼저 실행될 경우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deletejob()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은 있지도 않은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job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을 삭제하려 할 것이며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해당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job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은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addjob()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이후 절대 삭제되지 못한다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  <a:ea typeface="굴림"/>
              </a:rPr>
              <a:t>Synchronizing Flows to Avoid Races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628560" y="1369080"/>
            <a:ext cx="7886520" cy="378288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따라서 우리는 코드를 일부 수정해줄 것이다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fork()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하기 전에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SIGCHLD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를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block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해놓고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fork()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후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child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에서는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SIGCHLD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를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unblock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하며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parent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에서는 모든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signal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을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block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하고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addjob()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후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parent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의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signal mask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를 초기 상태로 돌린다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이로써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while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문 한 바퀴 도는 동안에는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SIGCHLD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를 받지 않는다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//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다만 그 사이에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SIGCHLD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가 여러 번 발생할 수 있는 경우에는 일부 누락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  <a:ea typeface="굴림"/>
              </a:rPr>
              <a:t>Synchronizing Flows to Avoid Races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5940000" y="1512000"/>
            <a:ext cx="8047440" cy="336348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>
            <a:norm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//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보다 자연스러운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Shell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// programming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을 위해서는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// waitpid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의 세번째 인자 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// option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에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WNOHANG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을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//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넣어준다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//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첫번째 인자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pid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에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-1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을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//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넣으면 어떤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process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든지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// reaping ( == wait() )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14" name="Picture 4" descr=""/>
          <p:cNvPicPr/>
          <p:nvPr/>
        </p:nvPicPr>
        <p:blipFill>
          <a:blip r:embed="rId1"/>
          <a:stretch/>
        </p:blipFill>
        <p:spPr>
          <a:xfrm>
            <a:off x="135360" y="1148400"/>
            <a:ext cx="5804280" cy="3492720"/>
          </a:xfrm>
          <a:prstGeom prst="rect">
            <a:avLst/>
          </a:prstGeom>
          <a:ln>
            <a:noFill/>
          </a:ln>
        </p:spPr>
      </p:pic>
      <p:sp>
        <p:nvSpPr>
          <p:cNvPr id="215" name="CustomShape 3"/>
          <p:cNvSpPr/>
          <p:nvPr/>
        </p:nvSpPr>
        <p:spPr>
          <a:xfrm>
            <a:off x="163800" y="4641480"/>
            <a:ext cx="8979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while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문 한 바퀴 돌아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addjob()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이 호출된 후에야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SIGCHLD handler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가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deletejob()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호출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Signal Handler 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내 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Race Condition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global data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로 선언된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int global = 0;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에 대하여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parent process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에서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fork()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후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global++;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child process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종료 시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SIGCHLD handler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에서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global--;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global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에 접근하는 동안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signal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이 전달되지 않도록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signal mask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를 통해 처리해둔 상태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따라서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global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에 연산을 수행하고 그것이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update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되기 전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그 사이에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context switch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가 발생하지 않을 것이다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Signal Handler 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내 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Race Condition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19" name="Picture 2" descr=""/>
          <p:cNvPicPr/>
          <p:nvPr/>
        </p:nvPicPr>
        <p:blipFill>
          <a:blip r:embed="rId1"/>
          <a:stretch/>
        </p:blipFill>
        <p:spPr>
          <a:xfrm>
            <a:off x="107640" y="1275480"/>
            <a:ext cx="4169520" cy="3528000"/>
          </a:xfrm>
          <a:prstGeom prst="rect">
            <a:avLst/>
          </a:prstGeom>
          <a:ln>
            <a:noFill/>
          </a:ln>
        </p:spPr>
      </p:pic>
      <p:pic>
        <p:nvPicPr>
          <p:cNvPr id="220" name="Picture 2" descr=""/>
          <p:cNvPicPr/>
          <p:nvPr/>
        </p:nvPicPr>
        <p:blipFill>
          <a:blip r:embed="rId2"/>
          <a:stretch/>
        </p:blipFill>
        <p:spPr>
          <a:xfrm>
            <a:off x="4411800" y="1269720"/>
            <a:ext cx="4624560" cy="2597760"/>
          </a:xfrm>
          <a:prstGeom prst="rect">
            <a:avLst/>
          </a:prstGeom>
          <a:ln>
            <a:noFill/>
          </a:ln>
        </p:spPr>
      </p:pic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Sig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nal 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Ha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ndl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er 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내 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Ra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ce 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Co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ndi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tio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n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이를 실행해보면…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23" name="Picture 2" descr=""/>
          <p:cNvPicPr/>
          <p:nvPr/>
        </p:nvPicPr>
        <p:blipFill>
          <a:blip r:embed="rId1"/>
          <a:stretch/>
        </p:blipFill>
        <p:spPr>
          <a:xfrm>
            <a:off x="1187640" y="1856160"/>
            <a:ext cx="6768360" cy="2940840"/>
          </a:xfrm>
          <a:prstGeom prst="rect">
            <a:avLst/>
          </a:prstGeom>
          <a:ln>
            <a:noFill/>
          </a:ln>
        </p:spPr>
      </p:pic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Signal Handler 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내 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Race Condition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앞서 언급된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shell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예제처럼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global++;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가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global--;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보다 먼저 수행될 것을 보장해야 한다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그런데 이미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signal mask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가 하나 설정되어 있어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, signal mask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를 추가하면 복잡해진다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아까 설정했던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signal mask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를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signal mask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가 아닌 다른 방식으로 처리할 수 있을까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?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Signal 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보내기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67640" y="1369080"/>
            <a:ext cx="8208720" cy="377388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>
            <a:norm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kernel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에서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destination process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의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context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의 일부를 변경시킴으로써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destination process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에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signal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을 보낸다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언제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?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kernel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이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system event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를 발견했을 경우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// divide-by-zero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를 시도할 경우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SIGFPE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// child process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가 종료되었을 경우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SIGCHLD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특정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process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또는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process group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에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kill command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가 보내질 경우 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다른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process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에서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kill system call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을 통해 특정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process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에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signal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을 보낼 것을 명시적으로 요청할 경우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Signal Handler 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내 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Race Condition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이럴 때 사용하는 것이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atomic variable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28" name="Picture 2" descr=""/>
          <p:cNvPicPr/>
          <p:nvPr/>
        </p:nvPicPr>
        <p:blipFill>
          <a:blip r:embed="rId1"/>
          <a:stretch/>
        </p:blipFill>
        <p:spPr>
          <a:xfrm>
            <a:off x="323640" y="1779840"/>
            <a:ext cx="4066920" cy="3133440"/>
          </a:xfrm>
          <a:prstGeom prst="rect">
            <a:avLst/>
          </a:prstGeom>
          <a:ln>
            <a:noFill/>
          </a:ln>
        </p:spPr>
      </p:pic>
      <p:pic>
        <p:nvPicPr>
          <p:cNvPr id="229" name="Picture 3" descr=""/>
          <p:cNvPicPr/>
          <p:nvPr/>
        </p:nvPicPr>
        <p:blipFill>
          <a:blip r:embed="rId2"/>
          <a:stretch/>
        </p:blipFill>
        <p:spPr>
          <a:xfrm>
            <a:off x="4547520" y="1779840"/>
            <a:ext cx="4396680" cy="187200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Signal </a:t>
            </a: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받기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 marL="171360" indent="-171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kernel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이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destination process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로 하여금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signal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을 받도록 한다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algn="just">
              <a:lnSpc>
                <a:spcPct val="100000"/>
              </a:lnSpc>
            </a:pP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signal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을 받으면…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algn="just">
              <a:lnSpc>
                <a:spcPct val="100000"/>
              </a:lnSpc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CASE 1: signal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을 무시하고 아무것도 하지 않는다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algn="just">
              <a:lnSpc>
                <a:spcPct val="100000"/>
              </a:lnSpc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CASE 2: process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를 종료한다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algn="just">
              <a:lnSpc>
                <a:spcPct val="100000"/>
              </a:lnSpc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CASE 3: signal handler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라는 함수를 이용해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signal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을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catch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하여 지정된 일을 수행한다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algn="just">
              <a:lnSpc>
                <a:spcPct val="100000"/>
              </a:lnSpc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// signal handler: signal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을 처리하기 위한 함수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algn="just">
              <a:lnSpc>
                <a:spcPct val="100000"/>
              </a:lnSpc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//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자세한 설명은 이후에 하도록 하겠다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algn="just">
              <a:lnSpc>
                <a:spcPct val="100000"/>
              </a:lnSpc>
            </a:pP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algn="just">
              <a:lnSpc>
                <a:spcPct val="100000"/>
              </a:lnSpc>
            </a:pP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Signal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28560" y="1369080"/>
            <a:ext cx="7886520" cy="377388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>
            <a:norm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보내졌으나 받지 않은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signal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은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pending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된다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//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그런데 도착 여부가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queue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가 아닌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bit-sign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으로 저장되기에 같은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signal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이 처리되기 전에 둘 이상 쌓이면 누락되어 하나로 취급된다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.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특정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signal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을 받지 않으려면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block bit-string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에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1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을 넣어둠으로써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signal handler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가 처리하지 못하도록 할 수 있다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// block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된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signal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도 전달은 되지만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unblock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될 때까지 처리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X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// application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단위로 설정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해제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pending, blocked bit-string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은 각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process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의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context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에 존재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handler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조건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: pending &amp; ~blocked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Signal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 marL="171360" indent="-171000" algn="just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signal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을 보냈다고 바로 전달되지는 않는다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 algn="just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kernel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이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OS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에 존재하는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pending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을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check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하고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, context switch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가 일어나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CPU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자원이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destination process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로 넘어갈 때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signal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전달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 algn="just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그 전에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system call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에 의해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kernel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영역에 들어갔다 나올 경우에도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pending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을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check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하여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signal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전달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90000"/>
              </a:lnSpc>
            </a:pPr>
            <a:r>
              <a:rPr b="0" lang="ko-KR" sz="3300" spc="-1" strike="noStrike">
                <a:solidFill>
                  <a:srgbClr val="000000"/>
                </a:solidFill>
                <a:latin typeface="맑은 고딕"/>
              </a:rPr>
              <a:t>Process Groups</a:t>
            </a:r>
            <a:endParaRPr b="0" lang="ko-KR" sz="3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28560" y="1369080"/>
            <a:ext cx="7886520" cy="377388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>
            <a:norm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shell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하위에 여러 개의 작업 존재 가능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//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하나의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foreground job + n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개의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background job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// foreground job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이 끝날 때까지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$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이 뜨지 않는다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.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명령 불가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// background job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은 명령 끝에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&amp;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를 붙여 수행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shell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의 하위 작업들은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group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단위로 묶인다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child process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는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parent process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와 같은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group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//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같은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parent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를 둔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child process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는 같은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group (pgid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동일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)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// setpgid()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로 독립 가능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각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process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는 하나의 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process group</a:t>
            </a:r>
            <a:r>
              <a:rPr b="0" lang="ko-KR" sz="2100" spc="-1" strike="noStrike">
                <a:solidFill>
                  <a:srgbClr val="000000"/>
                </a:solidFill>
                <a:latin typeface="맑은 고딕"/>
              </a:rPr>
              <a:t>에 속해 있다</a:t>
            </a:r>
            <a:endParaRPr b="0" lang="ko-KR" sz="21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//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즉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,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둘 이상의 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process group</a:t>
            </a:r>
            <a:r>
              <a:rPr b="0" lang="ko-KR" sz="1800" spc="-1" strike="noStrike">
                <a:solidFill>
                  <a:srgbClr val="00b050"/>
                </a:solidFill>
                <a:latin typeface="맑은 고딕"/>
              </a:rPr>
              <a:t>에 공존할 수 없다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</TotalTime>
  <Application>LibreOffice/6.0.7.3$Linux_X86_64 LibreOffice_project/00m0$Build-3</Application>
  <Words>2483</Words>
  <Paragraphs>352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2019-07-28T06:12:34Z</dcterms:created>
  <dc:creator>Peter J</dc:creator>
  <dc:description/>
  <dc:language>en-US</dc:language>
  <cp:lastModifiedBy/>
  <dcterms:modified xsi:type="dcterms:W3CDTF">2020-01-13T13:27:59Z</dcterms:modified>
  <cp:revision>42</cp:revision>
  <dc:subject/>
  <dc:title>KCA2019 ☆여름방학특강☆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화면 슬라이드 쇼(16:9)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50</vt:i4>
  </property>
</Properties>
</file>