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2" r:id="rId6"/>
    <p:sldId id="260" r:id="rId7"/>
    <p:sldId id="264" r:id="rId8"/>
    <p:sldId id="263" r:id="rId9"/>
    <p:sldId id="266" r:id="rId10"/>
    <p:sldId id="265" r:id="rId11"/>
    <p:sldId id="267" r:id="rId12"/>
    <p:sldId id="268" r:id="rId13"/>
    <p:sldId id="269" r:id="rId14"/>
    <p:sldId id="270" r:id="rId15"/>
    <p:sldId id="272" r:id="rId16"/>
    <p:sldId id="273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PC" id="{3B859BA9-4285-4942-B620-1529E5F0208A}">
          <p14:sldIdLst>
            <p14:sldId id="257"/>
            <p14:sldId id="258"/>
            <p14:sldId id="259"/>
            <p14:sldId id="261"/>
          </p14:sldIdLst>
        </p14:section>
        <p14:section name="SysV MQ" id="{7A1AC5C9-ACD5-4B73-B539-DD1FBCEA3F38}">
          <p14:sldIdLst>
            <p14:sldId id="262"/>
            <p14:sldId id="260"/>
            <p14:sldId id="264"/>
            <p14:sldId id="263"/>
            <p14:sldId id="266"/>
            <p14:sldId id="265"/>
            <p14:sldId id="267"/>
            <p14:sldId id="268"/>
            <p14:sldId id="269"/>
          </p14:sldIdLst>
        </p14:section>
        <p14:section name="POSIX MQ" id="{98B8A300-0C5E-4416-A451-1A2DBECC0E45}">
          <p14:sldIdLst>
            <p14:sldId id="270"/>
            <p14:sldId id="272"/>
            <p14:sldId id="273"/>
            <p14:sldId id="271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hallenge" id="{3C60072B-F3EF-4A43-AE0F-33A1F83497D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8" autoAdjust="0"/>
    <p:restoredTop sz="94660"/>
  </p:normalViewPr>
  <p:slideViewPr>
    <p:cSldViewPr>
      <p:cViewPr varScale="1">
        <p:scale>
          <a:sx n="58" d="100"/>
          <a:sy n="58" d="100"/>
        </p:scale>
        <p:origin x="720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A5B37-F648-46CB-9A1E-4267AB41C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FDE0C3-CE62-4ADD-B06F-D5CA85C62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C8398-8B67-4D30-8708-E7BECF6DA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C872-6A6A-4F69-A3AC-855502D4AB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7B288A-A69B-414C-9E8F-CE6E43572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56EF35-3120-46D2-881D-C1E417A9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E92-1811-420B-8CCD-3EFEAF0982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2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C8884-9BA9-4FC8-BFD5-83162D87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27C58F-064C-4DCB-9D79-0EE905454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E7B6F-80EC-42D1-ACE3-2AF62BD9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C872-6A6A-4F69-A3AC-855502D4AB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3A773C-0005-4774-A074-7E1DC29FD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C98335-801A-43CD-90BD-6D46399C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E92-1811-420B-8CCD-3EFEAF0982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96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3C57F1-BE23-40E7-B8A2-C7D124981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0931D-3CD7-4E34-B724-C8E6756E5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EAB30F-F97B-4F7B-8170-B47935BD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C872-6A6A-4F69-A3AC-855502D4AB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07760-3E5D-4F05-BECB-A70B572B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30E8F0-0E35-48AC-8615-37218A11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E92-1811-420B-8CCD-3EFEAF0982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61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538F1-C2B3-49E2-B3D9-9EFFA557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931B2C-FCFD-4C94-97F2-034101750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209A22-0ADF-44A2-80B8-E67FCDE5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C872-6A6A-4F69-A3AC-855502D4AB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3D0F7-39AB-433E-9E75-68C67792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C2CB2-48DC-4C61-BAF3-C89EA188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E92-1811-420B-8CCD-3EFEAF0982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44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06454-5F1E-489D-AAE8-C36C319B5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CBBAE1-02EC-4DDD-A6DF-8824D20C9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E06266-F23D-4D2F-98D3-EAA153A6E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C872-6A6A-4F69-A3AC-855502D4AB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9A4CA9-D800-40F3-A2A9-33CEFE83B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6DE615-B5DE-405E-AC08-5A5DBC95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E92-1811-420B-8CCD-3EFEAF0982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2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8F930-F099-4A69-8309-CD011774F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BBC5BB-1024-4507-869C-20DB7B485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942EF4-1D72-4540-89B1-F4221DBE0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2B7036-33AF-48EC-9848-8CBEC052E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C872-6A6A-4F69-A3AC-855502D4AB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B19FCE-289E-4A73-A06D-A9A197A1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5AAEB0-1338-4610-AA9C-EA4EDCF0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E92-1811-420B-8CCD-3EFEAF0982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81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A464C-FFE4-4C7E-9D54-DDB39278F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6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7BB29-FAD3-47DD-AB69-0089ED380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B7365D-8E72-4806-A9B4-1EC799F49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120384-DAF0-4E8F-8A58-41157C077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55C846-2716-49ED-9BD2-6E7FBAEE3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8485A3-5762-4A20-84F7-7911F5D6A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C872-6A6A-4F69-A3AC-855502D4AB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92642E-249C-46C4-B222-1EA9E149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EA77CC-829B-49B3-8023-B632187A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E92-1811-420B-8CCD-3EFEAF0982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98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C4F82-1823-474E-A0F0-A9F72512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A65D72-096B-4793-BF94-4D42C3F25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C872-6A6A-4F69-A3AC-855502D4AB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1DC904-DEFA-4946-BB4D-C32E9B24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AAEB3A-3BAD-4D90-9D4D-35E472740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E92-1811-420B-8CCD-3EFEAF0982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47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73206F-8D94-4DAB-A44E-074887B0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C872-6A6A-4F69-A3AC-855502D4AB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C18A65-A0BB-4303-A6E4-82B51328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3E6B74-39AD-40CF-97BD-DC45B675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E92-1811-420B-8CCD-3EFEAF0982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3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239C7-D8A7-4F0A-B144-DEFE0A598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4EF97-5384-468F-AC0A-46523ABB3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9606C8-2775-4C1B-B7F3-5F1B8E881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9C5E2F-166D-4F17-BCEF-2F14C9D7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C872-6A6A-4F69-A3AC-855502D4AB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58061F-05E9-4AA0-BE10-2EFD3343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F90CA3-8FAB-4C9B-A6D3-A19F13B0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E92-1811-420B-8CCD-3EFEAF0982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6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7C8E1-0C12-4C64-86E4-EC2EBA41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888B9B-6773-48F4-98E7-DBDBB2045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CD26C3-05BF-4FB3-9E00-B5A3218F0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E8B9A0-F59A-4C3A-8E0E-30039697B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C872-6A6A-4F69-A3AC-855502D4AB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58EED5-EECC-4496-8A27-E11D60F6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3A2771-E8F5-4F80-8118-BF45B1783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E92-1811-420B-8CCD-3EFEAF0982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19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E3C957-22A3-4B14-9355-CA6EF0EC7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6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E83489-24B0-40FE-B536-19E081ADE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F0223-AD0F-4BF3-8E68-90B47133A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69BC872-6A6A-4F69-A3AC-855502D4AB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6B7553-0D3C-45CD-89B9-DB889C0F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15CC0-E4C3-42E2-91FA-FD5565692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E1CC6E92-1811-420B-8CCD-3EFEAF0982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83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KCA2019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☆</a:t>
            </a:r>
            <a:r>
              <a:rPr lang="ko-KR" altLang="en-US" dirty="0" err="1">
                <a:ea typeface="맑은 고딕"/>
              </a:rPr>
              <a:t>여름방학특강</a:t>
            </a:r>
            <a:r>
              <a:rPr lang="ko-KR" altLang="en-US" dirty="0">
                <a:ea typeface="맑은 고딕"/>
              </a:rPr>
              <a:t>☆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68579" tIns="34289" rIns="68579" bIns="34289" rtlCol="0" anchor="t">
            <a:normAutofit fontScale="92500" lnSpcReduction="10000"/>
          </a:bodyPr>
          <a:lstStyle/>
          <a:p>
            <a:r>
              <a:rPr lang="ko-KR" altLang="en-US" dirty="0">
                <a:ea typeface="맑은 고딕"/>
              </a:rPr>
              <a:t>1</a:t>
            </a:r>
            <a:r>
              <a:rPr lang="en-US" altLang="ko-KR" dirty="0">
                <a:ea typeface="맑은 고딕"/>
              </a:rPr>
              <a:t>8</a:t>
            </a:r>
            <a:r>
              <a:rPr lang="ko-KR" altLang="en-US" dirty="0" err="1">
                <a:ea typeface="맑은 고딕"/>
              </a:rPr>
              <a:t>차시</a:t>
            </a:r>
            <a:r>
              <a:rPr lang="ko-KR" altLang="en-US" dirty="0">
                <a:ea typeface="맑은 고딕"/>
              </a:rPr>
              <a:t> - </a:t>
            </a:r>
            <a:r>
              <a:rPr lang="en-US" altLang="ko-KR">
                <a:ea typeface="맑은 고딕"/>
              </a:rPr>
              <a:t>Message Queue</a:t>
            </a:r>
            <a:endParaRPr lang="ko-KR" dirty="0"/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algn="r"/>
            <a:r>
              <a:rPr lang="ko-KR" altLang="en-US" dirty="0">
                <a:ea typeface="맑은 고딕"/>
              </a:rPr>
              <a:t>By. Peter J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01251-DF2C-4797-83B3-415AA261948F}"/>
              </a:ext>
            </a:extLst>
          </p:cNvPr>
          <p:cNvSpPr txBox="1"/>
          <p:nvPr/>
        </p:nvSpPr>
        <p:spPr>
          <a:xfrm>
            <a:off x="38819" y="4815697"/>
            <a:ext cx="9109494" cy="2846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79" tIns="34289" rIns="68579" bIns="3428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85783"/>
            <a:r>
              <a:rPr lang="ko-KR" altLang="en-US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 err="1">
                <a:solidFill>
                  <a:srgbClr val="00B050"/>
                </a:solidFill>
              </a:rPr>
              <a:t>건국대학교</a:t>
            </a:r>
            <a:r>
              <a:rPr lang="ko-KR" altLang="en-US" sz="1400" dirty="0">
                <a:solidFill>
                  <a:srgbClr val="00B050"/>
                </a:solidFill>
              </a:rPr>
              <a:t> </a:t>
            </a:r>
            <a:r>
              <a:rPr lang="ko-KR" altLang="en-US" sz="1400" dirty="0" err="1">
                <a:solidFill>
                  <a:srgbClr val="00B050"/>
                </a:solidFill>
              </a:rPr>
              <a:t>컴퓨터공학과</a:t>
            </a:r>
            <a:r>
              <a:rPr lang="ko-KR" altLang="en-US" sz="1400" dirty="0">
                <a:solidFill>
                  <a:srgbClr val="00B050"/>
                </a:solidFill>
              </a:rPr>
              <a:t> </a:t>
            </a:r>
            <a:r>
              <a:rPr lang="ko-KR" altLang="en-US" sz="1400" dirty="0" err="1">
                <a:solidFill>
                  <a:srgbClr val="00B050"/>
                </a:solidFill>
              </a:rPr>
              <a:t>진현욱</a:t>
            </a:r>
            <a:r>
              <a:rPr lang="ko-KR" altLang="en-US" sz="1400" dirty="0">
                <a:solidFill>
                  <a:srgbClr val="00B050"/>
                </a:solidFill>
              </a:rPr>
              <a:t> 교수님, </a:t>
            </a:r>
            <a:r>
              <a:rPr lang="ko-KR" altLang="en-US" sz="1400" dirty="0" err="1">
                <a:solidFill>
                  <a:srgbClr val="00B050"/>
                </a:solidFill>
              </a:rPr>
              <a:t>최윤정</a:t>
            </a:r>
            <a:r>
              <a:rPr lang="ko-KR" altLang="en-US" sz="1400" dirty="0">
                <a:solidFill>
                  <a:srgbClr val="00B050"/>
                </a:solidFill>
              </a:rPr>
              <a:t> 교수님, </a:t>
            </a:r>
            <a:r>
              <a:rPr lang="ko-KR" altLang="en-US" sz="1400" dirty="0" err="1">
                <a:solidFill>
                  <a:srgbClr val="00B050"/>
                </a:solidFill>
              </a:rPr>
              <a:t>김강일</a:t>
            </a:r>
            <a:r>
              <a:rPr lang="ko-KR" altLang="en-US" sz="1400" dirty="0">
                <a:solidFill>
                  <a:srgbClr val="00B050"/>
                </a:solidFill>
              </a:rPr>
              <a:t> 교수님의 </a:t>
            </a:r>
            <a:r>
              <a:rPr lang="ko-KR" altLang="en-US" sz="1400" dirty="0" err="1">
                <a:solidFill>
                  <a:srgbClr val="00B050"/>
                </a:solidFill>
              </a:rPr>
              <a:t>수업자료를</a:t>
            </a:r>
            <a:r>
              <a:rPr lang="ko-KR" altLang="en-US" sz="1400" dirty="0">
                <a:solidFill>
                  <a:srgbClr val="00B050"/>
                </a:solidFill>
              </a:rPr>
              <a:t> 참고하였음을 밝힙니다.</a:t>
            </a:r>
          </a:p>
        </p:txBody>
      </p:sp>
    </p:spTree>
    <p:extLst>
      <p:ext uri="{BB962C8B-B14F-4D97-AF65-F5344CB8AC3E}">
        <p14:creationId xmlns:p14="http://schemas.microsoft.com/office/powerpoint/2010/main" val="1127515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ea typeface="굴림" charset="-127"/>
              </a:rPr>
              <a:t>int</a:t>
            </a:r>
            <a:r>
              <a:rPr lang="en-US" altLang="ko-KR" dirty="0">
                <a:ea typeface="굴림" charset="-127"/>
              </a:rPr>
              <a:t> </a:t>
            </a:r>
            <a:r>
              <a:rPr lang="en-US" altLang="ko-KR" dirty="0" err="1">
                <a:ea typeface="굴림" charset="-127"/>
              </a:rPr>
              <a:t>msgsnd</a:t>
            </a:r>
            <a:r>
              <a:rPr lang="en-US" altLang="ko-KR" dirty="0">
                <a:ea typeface="굴림" charset="-127"/>
              </a:rPr>
              <a:t>(</a:t>
            </a:r>
            <a:r>
              <a:rPr lang="en-US" altLang="ko-KR" dirty="0" err="1">
                <a:ea typeface="굴림" charset="-127"/>
              </a:rPr>
              <a:t>int</a:t>
            </a:r>
            <a:r>
              <a:rPr lang="en-US" altLang="ko-KR" dirty="0">
                <a:ea typeface="굴림" charset="-127"/>
              </a:rPr>
              <a:t> </a:t>
            </a:r>
            <a:r>
              <a:rPr lang="en-US" altLang="ko-KR" dirty="0" err="1">
                <a:ea typeface="굴림" charset="-127"/>
              </a:rPr>
              <a:t>msgid</a:t>
            </a:r>
            <a:r>
              <a:rPr lang="en-US" altLang="ko-KR" dirty="0">
                <a:ea typeface="굴림" charset="-127"/>
              </a:rPr>
              <a:t>, </a:t>
            </a:r>
            <a:r>
              <a:rPr lang="en-US" altLang="ko-KR" dirty="0" err="1">
                <a:ea typeface="굴림" charset="-127"/>
              </a:rPr>
              <a:t>const</a:t>
            </a:r>
            <a:r>
              <a:rPr lang="en-US" altLang="ko-KR" dirty="0">
                <a:ea typeface="굴림" charset="-127"/>
              </a:rPr>
              <a:t> void *</a:t>
            </a:r>
            <a:r>
              <a:rPr lang="en-US" altLang="ko-KR" dirty="0" err="1">
                <a:ea typeface="굴림" charset="-127"/>
              </a:rPr>
              <a:t>ptr</a:t>
            </a:r>
            <a:r>
              <a:rPr lang="en-US" altLang="ko-KR" dirty="0">
                <a:ea typeface="굴림" charset="-127"/>
              </a:rPr>
              <a:t>,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                        </a:t>
            </a:r>
            <a:r>
              <a:rPr lang="en-US" altLang="ko-KR" dirty="0" err="1">
                <a:ea typeface="굴림" charset="-127"/>
              </a:rPr>
              <a:t>size_t</a:t>
            </a:r>
            <a:r>
              <a:rPr lang="en-US" altLang="ko-KR" dirty="0">
                <a:ea typeface="굴림" charset="-127"/>
              </a:rPr>
              <a:t> </a:t>
            </a:r>
            <a:r>
              <a:rPr lang="en-US" altLang="ko-KR" dirty="0" err="1">
                <a:ea typeface="굴림" charset="-127"/>
              </a:rPr>
              <a:t>nbytes</a:t>
            </a:r>
            <a:r>
              <a:rPr lang="en-US" altLang="ko-KR" dirty="0">
                <a:ea typeface="굴림" charset="-127"/>
              </a:rPr>
              <a:t>, </a:t>
            </a:r>
            <a:r>
              <a:rPr lang="en-US" altLang="ko-KR" dirty="0" err="1">
                <a:ea typeface="굴림" charset="-127"/>
              </a:rPr>
              <a:t>int</a:t>
            </a:r>
            <a:r>
              <a:rPr lang="en-US" altLang="ko-KR" dirty="0">
                <a:ea typeface="굴림" charset="-127"/>
              </a:rPr>
              <a:t> flag);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MQ</a:t>
            </a:r>
            <a:r>
              <a:rPr lang="ko-KR" altLang="en-US" sz="2400" dirty="0"/>
              <a:t>의 맨 뒤에 </a:t>
            </a:r>
            <a:r>
              <a:rPr lang="en-US" altLang="ko-KR" sz="2400" dirty="0"/>
              <a:t>message</a:t>
            </a:r>
            <a:r>
              <a:rPr lang="ko-KR" altLang="en-US" sz="2400" dirty="0"/>
              <a:t>를 삽입하는 </a:t>
            </a:r>
            <a:r>
              <a:rPr lang="en-US" altLang="ko-KR" sz="2400" dirty="0"/>
              <a:t>system call</a:t>
            </a:r>
          </a:p>
          <a:p>
            <a:endParaRPr lang="en-US" altLang="ko-KR" sz="2400" dirty="0"/>
          </a:p>
          <a:p>
            <a:r>
              <a:rPr lang="en-US" altLang="ko-KR" sz="2400" dirty="0" err="1"/>
              <a:t>msgid</a:t>
            </a:r>
            <a:r>
              <a:rPr lang="en-US" altLang="ko-KR" sz="2400" dirty="0"/>
              <a:t>: message</a:t>
            </a:r>
            <a:r>
              <a:rPr lang="ko-KR" altLang="en-US" sz="2400" dirty="0"/>
              <a:t>를 넣을 </a:t>
            </a:r>
            <a:r>
              <a:rPr lang="en-US" altLang="ko-KR" sz="2400" dirty="0"/>
              <a:t>MQ</a:t>
            </a:r>
            <a:r>
              <a:rPr lang="ko-KR" altLang="en-US" sz="2400" dirty="0"/>
              <a:t>의 </a:t>
            </a:r>
            <a:r>
              <a:rPr lang="en-US" altLang="ko-KR" sz="2400" dirty="0"/>
              <a:t>ID</a:t>
            </a:r>
          </a:p>
          <a:p>
            <a:r>
              <a:rPr lang="en-US" altLang="ko-KR" sz="2400" dirty="0" err="1"/>
              <a:t>ptr</a:t>
            </a:r>
            <a:r>
              <a:rPr lang="en-US" altLang="ko-KR" sz="2400" dirty="0"/>
              <a:t>: </a:t>
            </a:r>
            <a:r>
              <a:rPr lang="ko-KR" altLang="en-US" sz="2400" dirty="0"/>
              <a:t>보낼 </a:t>
            </a:r>
            <a:r>
              <a:rPr lang="en-US" altLang="ko-KR" sz="2400" dirty="0"/>
              <a:t>message</a:t>
            </a:r>
            <a:r>
              <a:rPr lang="ko-KR" altLang="en-US" sz="2400" dirty="0"/>
              <a:t>가 담긴 </a:t>
            </a:r>
            <a:r>
              <a:rPr lang="en-US" altLang="ko-KR" sz="2400" dirty="0"/>
              <a:t>buffer</a:t>
            </a:r>
            <a:r>
              <a:rPr lang="ko-KR" altLang="en-US" sz="2400" dirty="0"/>
              <a:t>의 시작 주소</a:t>
            </a:r>
            <a:endParaRPr lang="en-US" altLang="ko-KR" sz="2400" dirty="0"/>
          </a:p>
          <a:p>
            <a:r>
              <a:rPr lang="en-US" altLang="ko-KR" sz="2400" dirty="0" err="1"/>
              <a:t>nbytes</a:t>
            </a:r>
            <a:r>
              <a:rPr lang="en-US" altLang="ko-KR" sz="2400" dirty="0"/>
              <a:t>: </a:t>
            </a:r>
            <a:r>
              <a:rPr lang="ko-KR" altLang="en-US" sz="2400" dirty="0"/>
              <a:t>보낼 </a:t>
            </a:r>
            <a:r>
              <a:rPr lang="en-US" altLang="ko-KR" sz="2400" dirty="0"/>
              <a:t>message</a:t>
            </a:r>
            <a:r>
              <a:rPr lang="ko-KR" altLang="en-US" sz="2400" dirty="0"/>
              <a:t>가 담긴 </a:t>
            </a:r>
            <a:r>
              <a:rPr lang="en-US" altLang="ko-KR" sz="2400" dirty="0"/>
              <a:t>buffer</a:t>
            </a:r>
            <a:r>
              <a:rPr lang="ko-KR" altLang="en-US" sz="2400" dirty="0"/>
              <a:t>의 </a:t>
            </a:r>
            <a:r>
              <a:rPr lang="en-US" altLang="ko-KR" sz="2400" dirty="0"/>
              <a:t>size</a:t>
            </a:r>
          </a:p>
          <a:p>
            <a:r>
              <a:rPr lang="en-US" altLang="ko-KR" sz="2400" dirty="0" err="1"/>
              <a:t>flage</a:t>
            </a:r>
            <a:r>
              <a:rPr lang="en-US" altLang="ko-KR" sz="2400" dirty="0"/>
              <a:t>: IPC_NOWAIT </a:t>
            </a:r>
            <a:r>
              <a:rPr lang="ko-KR" altLang="en-US" sz="2400" dirty="0"/>
              <a:t>등의 </a:t>
            </a:r>
            <a:r>
              <a:rPr lang="en-US" altLang="ko-KR" sz="2400" dirty="0"/>
              <a:t>option</a:t>
            </a:r>
          </a:p>
          <a:p>
            <a:endParaRPr lang="en-US" altLang="ko-KR" sz="2400" dirty="0"/>
          </a:p>
          <a:p>
            <a:r>
              <a:rPr lang="en-US" altLang="ko-KR" sz="2400" dirty="0"/>
              <a:t>return: </a:t>
            </a:r>
            <a:r>
              <a:rPr lang="ko-KR" altLang="en-US" sz="2400" dirty="0"/>
              <a:t>성공여부</a:t>
            </a:r>
          </a:p>
        </p:txBody>
      </p:sp>
    </p:spTree>
    <p:extLst>
      <p:ext uri="{BB962C8B-B14F-4D97-AF65-F5344CB8AC3E}">
        <p14:creationId xmlns:p14="http://schemas.microsoft.com/office/powerpoint/2010/main" val="263652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ea typeface="굴림" charset="-127"/>
              </a:rPr>
              <a:t>int</a:t>
            </a:r>
            <a:r>
              <a:rPr lang="en-US" altLang="ko-KR" dirty="0">
                <a:ea typeface="굴림" charset="-127"/>
              </a:rPr>
              <a:t> </a:t>
            </a:r>
            <a:r>
              <a:rPr lang="en-US" altLang="ko-KR" dirty="0" err="1">
                <a:ea typeface="굴림" charset="-127"/>
              </a:rPr>
              <a:t>msgrcv</a:t>
            </a:r>
            <a:r>
              <a:rPr lang="en-US" altLang="ko-KR" dirty="0">
                <a:ea typeface="굴림" charset="-127"/>
              </a:rPr>
              <a:t>(</a:t>
            </a:r>
            <a:r>
              <a:rPr lang="en-US" altLang="ko-KR" dirty="0" err="1">
                <a:ea typeface="굴림" charset="-127"/>
              </a:rPr>
              <a:t>int</a:t>
            </a:r>
            <a:r>
              <a:rPr lang="en-US" altLang="ko-KR" dirty="0">
                <a:ea typeface="굴림" charset="-127"/>
              </a:rPr>
              <a:t> </a:t>
            </a:r>
            <a:r>
              <a:rPr lang="en-US" altLang="ko-KR" dirty="0" err="1">
                <a:ea typeface="굴림" charset="-127"/>
              </a:rPr>
              <a:t>msgid</a:t>
            </a:r>
            <a:r>
              <a:rPr lang="en-US" altLang="ko-KR" dirty="0">
                <a:ea typeface="굴림" charset="-127"/>
              </a:rPr>
              <a:t>, void *</a:t>
            </a:r>
            <a:r>
              <a:rPr lang="en-US" altLang="ko-KR" dirty="0" err="1">
                <a:ea typeface="굴림" charset="-127"/>
              </a:rPr>
              <a:t>ptr</a:t>
            </a:r>
            <a:r>
              <a:rPr lang="en-US" altLang="ko-KR" dirty="0">
                <a:ea typeface="굴림" charset="-127"/>
              </a:rPr>
              <a:t>,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          </a:t>
            </a:r>
            <a:r>
              <a:rPr lang="en-US" altLang="ko-KR" dirty="0" err="1">
                <a:ea typeface="굴림" charset="-127"/>
              </a:rPr>
              <a:t>size_t</a:t>
            </a:r>
            <a:r>
              <a:rPr lang="en-US" altLang="ko-KR" dirty="0">
                <a:ea typeface="굴림" charset="-127"/>
              </a:rPr>
              <a:t> </a:t>
            </a:r>
            <a:r>
              <a:rPr lang="en-US" altLang="ko-KR" dirty="0" err="1">
                <a:ea typeface="굴림" charset="-127"/>
              </a:rPr>
              <a:t>nbytes</a:t>
            </a:r>
            <a:r>
              <a:rPr lang="en-US" altLang="ko-KR" dirty="0">
                <a:ea typeface="굴림" charset="-127"/>
              </a:rPr>
              <a:t>, long type, </a:t>
            </a:r>
            <a:r>
              <a:rPr lang="en-US" altLang="ko-KR" dirty="0" err="1">
                <a:ea typeface="굴림" charset="-127"/>
              </a:rPr>
              <a:t>int</a:t>
            </a:r>
            <a:r>
              <a:rPr lang="en-US" altLang="ko-KR" dirty="0">
                <a:ea typeface="굴림" charset="-127"/>
              </a:rPr>
              <a:t> flag);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dirty="0"/>
              <a:t>MQ</a:t>
            </a:r>
            <a:r>
              <a:rPr lang="ko-KR" altLang="en-US" sz="2400" dirty="0"/>
              <a:t>의 맨 앞에 있는 </a:t>
            </a:r>
            <a:r>
              <a:rPr lang="en-US" altLang="ko-KR" sz="2400" dirty="0"/>
              <a:t>message</a:t>
            </a:r>
            <a:r>
              <a:rPr lang="ko-KR" altLang="en-US" sz="2400" dirty="0"/>
              <a:t>를 꺼내오는 </a:t>
            </a:r>
            <a:r>
              <a:rPr lang="en-US" altLang="ko-KR" sz="2400" dirty="0"/>
              <a:t>system call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dirty="0" err="1"/>
              <a:t>msgid</a:t>
            </a:r>
            <a:r>
              <a:rPr lang="en-US" altLang="ko-KR" sz="2400" dirty="0"/>
              <a:t>: message</a:t>
            </a:r>
            <a:r>
              <a:rPr lang="ko-KR" altLang="en-US" sz="2400" dirty="0"/>
              <a:t>를 꺼낼 </a:t>
            </a:r>
            <a:r>
              <a:rPr lang="en-US" altLang="ko-KR" sz="2400" dirty="0"/>
              <a:t>MQ</a:t>
            </a:r>
            <a:r>
              <a:rPr lang="ko-KR" altLang="en-US" sz="2400" dirty="0"/>
              <a:t>의 </a:t>
            </a:r>
            <a:r>
              <a:rPr lang="en-US" altLang="ko-KR" sz="2400" dirty="0"/>
              <a:t>ID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dirty="0" err="1"/>
              <a:t>ptr</a:t>
            </a:r>
            <a:r>
              <a:rPr lang="en-US" altLang="ko-KR" sz="2400" dirty="0"/>
              <a:t>: message</a:t>
            </a:r>
            <a:r>
              <a:rPr lang="ko-KR" altLang="en-US" sz="2400" dirty="0"/>
              <a:t>를 받을 </a:t>
            </a:r>
            <a:r>
              <a:rPr lang="en-US" altLang="ko-KR" sz="2400" dirty="0"/>
              <a:t>buffer</a:t>
            </a:r>
            <a:r>
              <a:rPr lang="ko-KR" altLang="en-US" sz="2400" dirty="0"/>
              <a:t>의 시작 주소</a:t>
            </a:r>
            <a:endParaRPr lang="en-US" altLang="ko-KR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dirty="0" err="1"/>
              <a:t>nbytes</a:t>
            </a:r>
            <a:r>
              <a:rPr lang="en-US" altLang="ko-KR" sz="2400" dirty="0"/>
              <a:t>: message</a:t>
            </a:r>
            <a:r>
              <a:rPr lang="ko-KR" altLang="en-US" sz="2400" dirty="0"/>
              <a:t>를 받을 </a:t>
            </a:r>
            <a:r>
              <a:rPr lang="en-US" altLang="ko-KR" sz="2400" dirty="0"/>
              <a:t>buffer</a:t>
            </a:r>
            <a:r>
              <a:rPr lang="ko-KR" altLang="en-US" sz="2400" dirty="0"/>
              <a:t>의 </a:t>
            </a:r>
            <a:r>
              <a:rPr lang="en-US" altLang="ko-KR" sz="2400" dirty="0"/>
              <a:t>size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dirty="0"/>
              <a:t>type: 0</a:t>
            </a:r>
            <a:r>
              <a:rPr lang="ko-KR" altLang="en-US" sz="2400" dirty="0"/>
              <a:t>일 경우 다음에 오는 무엇이든</a:t>
            </a:r>
            <a:r>
              <a:rPr lang="en-US" altLang="ko-KR" sz="2400" dirty="0"/>
              <a:t>; </a:t>
            </a:r>
            <a:r>
              <a:rPr lang="ko-KR" altLang="en-US" sz="2400" dirty="0"/>
              <a:t>양수일 경우 다음에 오는 것 중 </a:t>
            </a:r>
            <a:r>
              <a:rPr lang="en-US" altLang="ko-KR" sz="2400" dirty="0" err="1"/>
              <a:t>mtype</a:t>
            </a:r>
            <a:r>
              <a:rPr lang="ko-KR" altLang="en-US" sz="2400" dirty="0"/>
              <a:t>이 </a:t>
            </a:r>
            <a:r>
              <a:rPr lang="en-US" altLang="ko-KR" sz="2400" dirty="0"/>
              <a:t>type</a:t>
            </a:r>
            <a:r>
              <a:rPr lang="ko-KR" altLang="en-US" sz="2400" dirty="0"/>
              <a:t>과 같은 것</a:t>
            </a:r>
            <a:r>
              <a:rPr lang="en-US" altLang="ko-KR" sz="2400" dirty="0"/>
              <a:t>; </a:t>
            </a:r>
            <a:r>
              <a:rPr lang="ko-KR" altLang="en-US" sz="2400" dirty="0"/>
              <a:t>음수일 경우 다음에 오는 것 중 </a:t>
            </a:r>
            <a:r>
              <a:rPr lang="en-US" altLang="ko-KR" sz="2400" dirty="0" err="1"/>
              <a:t>mtype</a:t>
            </a:r>
            <a:r>
              <a:rPr lang="ko-KR" altLang="en-US" sz="2400" dirty="0"/>
              <a:t>이 </a:t>
            </a:r>
            <a:r>
              <a:rPr lang="en-US" altLang="ko-KR" sz="2400" dirty="0"/>
              <a:t>type </a:t>
            </a:r>
            <a:r>
              <a:rPr lang="ko-KR" altLang="en-US" sz="2400" dirty="0"/>
              <a:t>이하인 것</a:t>
            </a:r>
            <a:endParaRPr lang="en-US" altLang="ko-KR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dirty="0"/>
              <a:t>flag: MSG_NOERROR</a:t>
            </a:r>
            <a:r>
              <a:rPr lang="ko-KR" altLang="en-US" sz="2400" dirty="0"/>
              <a:t> 등의 </a:t>
            </a:r>
            <a:r>
              <a:rPr lang="en-US" altLang="ko-KR" sz="2400" dirty="0"/>
              <a:t>option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dirty="0"/>
              <a:t>return: </a:t>
            </a:r>
            <a:r>
              <a:rPr lang="ko-KR" altLang="en-US" sz="2400" dirty="0"/>
              <a:t>성공 여부</a:t>
            </a:r>
          </a:p>
        </p:txBody>
      </p:sp>
    </p:spTree>
    <p:extLst>
      <p:ext uri="{BB962C8B-B14F-4D97-AF65-F5344CB8AC3E}">
        <p14:creationId xmlns:p14="http://schemas.microsoft.com/office/powerpoint/2010/main" val="2881671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SysV</a:t>
            </a:r>
            <a:r>
              <a:rPr lang="en-US" altLang="ko-KR" dirty="0"/>
              <a:t> MQ – example (sender)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37932"/>
            <a:ext cx="6480720" cy="3926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4967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SysV</a:t>
            </a:r>
            <a:r>
              <a:rPr lang="en-US" altLang="ko-KR" dirty="0"/>
              <a:t> MQ – example (receiver)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686" y="1059582"/>
            <a:ext cx="7198628" cy="3893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6942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1D127-D407-450B-B1B2-C21F49E3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POSIX message queue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3B97B8-108B-4B87-BDDC-4B2CCDAC2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POSIX: Portable Operating System Interface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서로 다른 </a:t>
            </a:r>
            <a:r>
              <a:rPr lang="en-US" altLang="ko-KR" sz="2400" dirty="0"/>
              <a:t>UNIX OS</a:t>
            </a:r>
            <a:r>
              <a:rPr lang="ko-KR" altLang="en-US" sz="2400" dirty="0"/>
              <a:t>의 공통 </a:t>
            </a:r>
            <a:r>
              <a:rPr lang="en-US" altLang="ko-KR" sz="2400" dirty="0"/>
              <a:t>API</a:t>
            </a:r>
            <a:r>
              <a:rPr lang="ko-KR" altLang="en-US" sz="2400" dirty="0"/>
              <a:t>를 정리하여 이식성이 높은 </a:t>
            </a:r>
            <a:r>
              <a:rPr lang="en-US" altLang="ko-KR" sz="2400" dirty="0"/>
              <a:t>UNIX application</a:t>
            </a:r>
            <a:r>
              <a:rPr lang="ko-KR" altLang="en-US" sz="2400" dirty="0"/>
              <a:t>을 개발하기 위한 목적으로 </a:t>
            </a:r>
            <a:r>
              <a:rPr lang="en-US" altLang="ko-KR" sz="2400" dirty="0"/>
              <a:t>IEEE</a:t>
            </a:r>
            <a:r>
              <a:rPr lang="ko-KR" altLang="en-US" sz="2400" dirty="0"/>
              <a:t>가 책정한 </a:t>
            </a:r>
            <a:r>
              <a:rPr lang="en-US" altLang="ko-KR" sz="2400" dirty="0"/>
              <a:t>application interface </a:t>
            </a:r>
            <a:r>
              <a:rPr lang="ko-KR" altLang="en-US" sz="2400" dirty="0"/>
              <a:t>규격 </a:t>
            </a:r>
            <a:endParaRPr lang="en-US" altLang="ko-KR" sz="2400" dirty="0"/>
          </a:p>
          <a:p>
            <a:r>
              <a:rPr lang="en-US" altLang="ko-KR" sz="2400" dirty="0" err="1"/>
              <a:t>SysV</a:t>
            </a:r>
            <a:r>
              <a:rPr lang="ko-KR" altLang="en-US" sz="2400" dirty="0"/>
              <a:t>에 비해 </a:t>
            </a:r>
            <a:r>
              <a:rPr lang="en-US" altLang="ko-KR" sz="2400" dirty="0"/>
              <a:t>file I/O</a:t>
            </a:r>
            <a:r>
              <a:rPr lang="ko-KR" altLang="en-US" sz="2400" dirty="0"/>
              <a:t>에 더 가까운 </a:t>
            </a:r>
            <a:r>
              <a:rPr lang="en-US" altLang="ko-KR" sz="2400" dirty="0"/>
              <a:t>interface</a:t>
            </a:r>
          </a:p>
          <a:p>
            <a:endParaRPr lang="en-US" altLang="ko-KR" sz="2400" dirty="0"/>
          </a:p>
          <a:p>
            <a:r>
              <a:rPr lang="en-US" altLang="ko-KR" sz="2400" dirty="0"/>
              <a:t>header: &lt;</a:t>
            </a:r>
            <a:r>
              <a:rPr lang="en-US" altLang="ko-KR" sz="2400" dirty="0" err="1"/>
              <a:t>fcntl.h</a:t>
            </a:r>
            <a:r>
              <a:rPr lang="en-US" altLang="ko-KR" sz="2400" dirty="0"/>
              <a:t>&gt;, &lt;sys/</a:t>
            </a:r>
            <a:r>
              <a:rPr lang="en-US" altLang="ko-KR" sz="2400"/>
              <a:t>stat</a:t>
            </a:r>
            <a:r>
              <a:rPr lang="en-US" altLang="ko-KR" sz="2400" dirty="0" err="1"/>
              <a:t>.h</a:t>
            </a:r>
            <a:r>
              <a:rPr lang="en-US" altLang="ko-KR" sz="2400" dirty="0"/>
              <a:t>&gt;, &lt;</a:t>
            </a:r>
            <a:r>
              <a:rPr lang="en-US" altLang="ko-KR" sz="2400" dirty="0" err="1"/>
              <a:t>mqueue.h</a:t>
            </a:r>
            <a:r>
              <a:rPr lang="en-US" altLang="ko-KR" sz="2400" dirty="0"/>
              <a:t>&gt;</a:t>
            </a:r>
          </a:p>
          <a:p>
            <a:r>
              <a:rPr lang="ko-KR" altLang="en-US" sz="2400" dirty="0"/>
              <a:t>컴파일 시 </a:t>
            </a:r>
            <a:r>
              <a:rPr lang="en-US" altLang="ko-KR" sz="2400" dirty="0"/>
              <a:t>–</a:t>
            </a:r>
            <a:r>
              <a:rPr lang="en-US" altLang="ko-KR" sz="2400" dirty="0" err="1"/>
              <a:t>lrt</a:t>
            </a:r>
            <a:r>
              <a:rPr lang="en-US" altLang="ko-KR" sz="2400" dirty="0"/>
              <a:t> </a:t>
            </a:r>
            <a:r>
              <a:rPr lang="ko-KR" altLang="en-US" sz="2400" dirty="0"/>
              <a:t>옵션을 추가하여 </a:t>
            </a:r>
            <a:r>
              <a:rPr lang="en-US" altLang="ko-KR" sz="2400" dirty="0"/>
              <a:t>/</a:t>
            </a:r>
            <a:r>
              <a:rPr lang="en-US" altLang="ko-KR" sz="2400" dirty="0" err="1"/>
              <a:t>usr</a:t>
            </a:r>
            <a:r>
              <a:rPr lang="en-US" altLang="ko-KR" sz="2400" dirty="0"/>
              <a:t>/lib</a:t>
            </a:r>
            <a:r>
              <a:rPr lang="ko-KR" altLang="en-US" sz="2400" dirty="0"/>
              <a:t>의 </a:t>
            </a:r>
            <a:r>
              <a:rPr lang="en-US" altLang="ko-KR" sz="2400" dirty="0" err="1"/>
              <a:t>librt.a</a:t>
            </a:r>
            <a:r>
              <a:rPr lang="en-US" altLang="ko-KR" sz="2400" dirty="0"/>
              <a:t> </a:t>
            </a:r>
            <a:r>
              <a:rPr lang="ko-KR" altLang="en-US" sz="2400" dirty="0"/>
              <a:t>정적 라이브러리 파일과 </a:t>
            </a:r>
            <a:r>
              <a:rPr lang="en-US" altLang="ko-KR" sz="2400" dirty="0"/>
              <a:t>linking</a:t>
            </a:r>
            <a:r>
              <a:rPr lang="ko-KR" altLang="en-US" sz="2400" dirty="0"/>
              <a:t>해주어야 한다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2192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EDE19-89DA-4D58-B7FF-3FE700126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ea typeface="굴림" charset="-127"/>
              </a:rPr>
              <a:t>mqd_t</a:t>
            </a:r>
            <a:r>
              <a:rPr lang="en-US" altLang="ko-KR" dirty="0">
                <a:ea typeface="굴림" charset="-127"/>
              </a:rPr>
              <a:t> </a:t>
            </a:r>
            <a:r>
              <a:rPr lang="en-US" altLang="ko-KR" dirty="0" err="1">
                <a:ea typeface="굴림" charset="-127"/>
              </a:rPr>
              <a:t>mq_open</a:t>
            </a:r>
            <a:r>
              <a:rPr lang="en-US" altLang="ko-KR" dirty="0">
                <a:ea typeface="굴림" charset="-127"/>
              </a:rPr>
              <a:t>( const char *name,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                                       int </a:t>
            </a:r>
            <a:r>
              <a:rPr lang="en-US" altLang="ko-KR" dirty="0" err="1">
                <a:ea typeface="굴림" charset="-127"/>
              </a:rPr>
              <a:t>oflag</a:t>
            </a:r>
            <a:r>
              <a:rPr lang="en-US" altLang="ko-KR" dirty="0">
                <a:ea typeface="굴림" charset="-127"/>
              </a:rPr>
              <a:t> );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8F874F-BE2A-461F-B1CC-794546F71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400" dirty="0"/>
              <a:t>새로운</a:t>
            </a:r>
            <a:r>
              <a:rPr lang="en-US" altLang="ko-KR" sz="2400" dirty="0"/>
              <a:t> MQ</a:t>
            </a:r>
            <a:r>
              <a:rPr lang="ko-KR" altLang="en-US" sz="2400" dirty="0"/>
              <a:t>를 생성하거나 기존에 존재하는 </a:t>
            </a:r>
            <a:r>
              <a:rPr lang="en-US" altLang="ko-KR" sz="2400" dirty="0"/>
              <a:t>MQ</a:t>
            </a:r>
            <a:r>
              <a:rPr lang="ko-KR" altLang="en-US" sz="2400" dirty="0"/>
              <a:t>에 접근하는 </a:t>
            </a:r>
            <a:r>
              <a:rPr lang="en-US" altLang="ko-KR" sz="2400" dirty="0"/>
              <a:t>system call</a:t>
            </a:r>
          </a:p>
          <a:p>
            <a:endParaRPr lang="en-US" altLang="ko-KR" sz="2400" dirty="0"/>
          </a:p>
          <a:p>
            <a:r>
              <a:rPr lang="en-US" altLang="ko-KR" sz="2400" dirty="0"/>
              <a:t>name: MQ</a:t>
            </a:r>
            <a:r>
              <a:rPr lang="ko-KR" altLang="en-US" sz="2400" dirty="0"/>
              <a:t>의 </a:t>
            </a:r>
            <a:r>
              <a:rPr lang="en-US" altLang="ko-KR" sz="2400" dirty="0"/>
              <a:t>descriptor</a:t>
            </a:r>
            <a:r>
              <a:rPr lang="ko-KR" altLang="en-US" sz="2400" dirty="0"/>
              <a:t>를 결정할 </a:t>
            </a:r>
            <a:r>
              <a:rPr lang="en-US" altLang="ko-KR" sz="2400" dirty="0"/>
              <a:t>identifier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B050"/>
                </a:solidFill>
              </a:rPr>
              <a:t>// MQ </a:t>
            </a:r>
            <a:r>
              <a:rPr lang="ko-KR" altLang="en-US" sz="2200" dirty="0">
                <a:solidFill>
                  <a:srgbClr val="00B050"/>
                </a:solidFill>
              </a:rPr>
              <a:t>생성 시 가상 파일 시스템에 </a:t>
            </a:r>
            <a:r>
              <a:rPr lang="en-US" altLang="ko-KR" sz="2200" dirty="0">
                <a:solidFill>
                  <a:srgbClr val="00B050"/>
                </a:solidFill>
              </a:rPr>
              <a:t>/dev/</a:t>
            </a:r>
            <a:r>
              <a:rPr lang="en-US" altLang="ko-KR" sz="2200" i="1" dirty="0">
                <a:solidFill>
                  <a:srgbClr val="00B050"/>
                </a:solidFill>
              </a:rPr>
              <a:t>name</a:t>
            </a:r>
            <a:r>
              <a:rPr lang="en-US" altLang="ko-KR" sz="2200" dirty="0">
                <a:solidFill>
                  <a:srgbClr val="00B050"/>
                </a:solidFill>
              </a:rPr>
              <a:t> </a:t>
            </a:r>
            <a:r>
              <a:rPr lang="ko-KR" altLang="en-US" sz="2200" dirty="0">
                <a:solidFill>
                  <a:srgbClr val="00B050"/>
                </a:solidFill>
              </a:rPr>
              <a:t>생성</a:t>
            </a:r>
            <a:endParaRPr lang="en-US" altLang="ko-KR" sz="2200" dirty="0">
              <a:solidFill>
                <a:srgbClr val="00B050"/>
              </a:solidFill>
            </a:endParaRPr>
          </a:p>
          <a:p>
            <a:r>
              <a:rPr lang="en-US" altLang="ko-KR" sz="2400" dirty="0" err="1"/>
              <a:t>oflag</a:t>
            </a:r>
            <a:r>
              <a:rPr lang="en-US" altLang="ko-KR" sz="2400" dirty="0"/>
              <a:t>: O_RDONLY, O_WRONLY, O_RDWR, O_NONBLOCK </a:t>
            </a:r>
            <a:r>
              <a:rPr lang="ko-KR" altLang="en-US" sz="2400" dirty="0"/>
              <a:t>등의 </a:t>
            </a:r>
            <a:r>
              <a:rPr lang="en-US" altLang="ko-KR" sz="2400" dirty="0"/>
              <a:t>option</a:t>
            </a:r>
          </a:p>
          <a:p>
            <a:endParaRPr lang="en-US" altLang="ko-KR" sz="2400" dirty="0"/>
          </a:p>
          <a:p>
            <a:r>
              <a:rPr lang="en-US" altLang="ko-KR" sz="2400" dirty="0"/>
              <a:t>return: </a:t>
            </a:r>
            <a:r>
              <a:rPr lang="ko-KR" altLang="en-US" sz="2400" dirty="0"/>
              <a:t>성공 여부</a:t>
            </a:r>
          </a:p>
        </p:txBody>
      </p:sp>
    </p:spTree>
    <p:extLst>
      <p:ext uri="{BB962C8B-B14F-4D97-AF65-F5344CB8AC3E}">
        <p14:creationId xmlns:p14="http://schemas.microsoft.com/office/powerpoint/2010/main" val="2100805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F0CBC-09B6-4BBE-8BD3-6E0A7F40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부여할 수 있는 </a:t>
            </a:r>
            <a:r>
              <a:rPr lang="en-US" altLang="ko-KR" dirty="0"/>
              <a:t>flag option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2FDCADD-279D-45E8-B974-EDBD30608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470" y="1990427"/>
            <a:ext cx="8103060" cy="202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6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C2D18-64FE-4613-BB39-E19002CF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ko-KR" dirty="0"/>
              <a:t>mqd_t mq_open(const char * name, int</a:t>
            </a:r>
            <a:br>
              <a:rPr lang="fr-FR" altLang="ko-KR" dirty="0"/>
            </a:br>
            <a:r>
              <a:rPr lang="fr-FR" altLang="ko-KR" dirty="0"/>
              <a:t>    oflag, mode_t mode, struct mq_attr *attr);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860A2-9541-4E2D-B6C6-44B790AF0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좀더 세부적인 설정을 위해서는</a:t>
            </a:r>
            <a:r>
              <a:rPr lang="en-US" altLang="ko-KR" sz="2400" dirty="0"/>
              <a:t>…</a:t>
            </a:r>
          </a:p>
          <a:p>
            <a:endParaRPr lang="en-US" altLang="ko-KR" sz="2400" dirty="0"/>
          </a:p>
          <a:p>
            <a:r>
              <a:rPr lang="en-US" altLang="ko-KR" sz="2400" dirty="0"/>
              <a:t>mode: </a:t>
            </a:r>
            <a:r>
              <a:rPr lang="ko-KR" altLang="en-US" sz="2400" dirty="0"/>
              <a:t>권한 설정</a:t>
            </a:r>
            <a:endParaRPr lang="en-US" altLang="ko-KR" sz="2400" dirty="0"/>
          </a:p>
          <a:p>
            <a:r>
              <a:rPr lang="en-US" altLang="ko-KR" sz="2400" dirty="0" err="1"/>
              <a:t>attr</a:t>
            </a:r>
            <a:r>
              <a:rPr lang="en-US" altLang="ko-KR" sz="2400" dirty="0"/>
              <a:t>: </a:t>
            </a:r>
            <a:r>
              <a:rPr lang="ko-KR" altLang="en-US" sz="2400" dirty="0"/>
              <a:t>특성 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DF6316-36CF-4F39-BFEF-8BD06DE7C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11" y="3291831"/>
            <a:ext cx="7363378" cy="140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8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A5B50-5E5F-45BC-804E-6D79DBE9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mqd_t</a:t>
            </a:r>
            <a:r>
              <a:rPr lang="en-US" altLang="ko-KR" dirty="0"/>
              <a:t> </a:t>
            </a:r>
            <a:r>
              <a:rPr lang="en-US" altLang="ko-KR" dirty="0" err="1"/>
              <a:t>mq_send</a:t>
            </a:r>
            <a:r>
              <a:rPr lang="en-US" altLang="ko-KR" dirty="0"/>
              <a:t>( </a:t>
            </a:r>
            <a:r>
              <a:rPr lang="en-US" altLang="ko-KR" dirty="0" err="1"/>
              <a:t>mqd_t</a:t>
            </a:r>
            <a:r>
              <a:rPr lang="en-US" altLang="ko-KR" dirty="0"/>
              <a:t> </a:t>
            </a:r>
            <a:r>
              <a:rPr lang="en-US" altLang="ko-KR" dirty="0" err="1"/>
              <a:t>mqdes</a:t>
            </a:r>
            <a:r>
              <a:rPr lang="en-US" altLang="ko-KR" dirty="0"/>
              <a:t>, const char</a:t>
            </a:r>
            <a:br>
              <a:rPr lang="en-US" altLang="ko-KR" dirty="0"/>
            </a:br>
            <a:r>
              <a:rPr lang="en-US" altLang="ko-KR" dirty="0"/>
              <a:t>     *</a:t>
            </a:r>
            <a:r>
              <a:rPr lang="en-US" altLang="ko-KR" dirty="0" err="1"/>
              <a:t>msg_ptr</a:t>
            </a:r>
            <a:r>
              <a:rPr lang="en-US" altLang="ko-KR" dirty="0"/>
              <a:t>, </a:t>
            </a:r>
            <a:r>
              <a:rPr lang="en-US" altLang="ko-KR" dirty="0" err="1"/>
              <a:t>size_t</a:t>
            </a:r>
            <a:r>
              <a:rPr lang="en-US" altLang="ko-KR" dirty="0"/>
              <a:t> </a:t>
            </a:r>
            <a:r>
              <a:rPr lang="en-US" altLang="ko-KR" dirty="0" err="1"/>
              <a:t>msg_len</a:t>
            </a:r>
            <a:r>
              <a:rPr lang="en-US" altLang="ko-KR" dirty="0"/>
              <a:t>, unsigned </a:t>
            </a:r>
            <a:r>
              <a:rPr lang="en-US" altLang="ko-KR" dirty="0" err="1"/>
              <a:t>prio</a:t>
            </a:r>
            <a:r>
              <a:rPr lang="en-US" altLang="ko-KR" dirty="0"/>
              <a:t> );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70C2F-9B2C-4F43-8519-D94774865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774282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/>
              <a:t>MQ</a:t>
            </a:r>
            <a:r>
              <a:rPr lang="ko-KR" altLang="en-US" sz="2400" dirty="0"/>
              <a:t>에 </a:t>
            </a:r>
            <a:r>
              <a:rPr lang="en-US" altLang="ko-KR" sz="2400" dirty="0"/>
              <a:t>message</a:t>
            </a:r>
            <a:r>
              <a:rPr lang="ko-KR" altLang="en-US" sz="2400" dirty="0"/>
              <a:t>를 전달하는 </a:t>
            </a:r>
            <a:r>
              <a:rPr lang="en-US" altLang="ko-KR" sz="2400" dirty="0"/>
              <a:t>system call</a:t>
            </a:r>
          </a:p>
          <a:p>
            <a:endParaRPr lang="en-US" altLang="ko-KR" sz="2400" dirty="0"/>
          </a:p>
          <a:p>
            <a:r>
              <a:rPr lang="en-US" altLang="ko-KR" sz="2400" dirty="0" err="1"/>
              <a:t>mqdes</a:t>
            </a:r>
            <a:r>
              <a:rPr lang="en-US" altLang="ko-KR" sz="2400" dirty="0"/>
              <a:t>: MQ</a:t>
            </a:r>
            <a:r>
              <a:rPr lang="ko-KR" altLang="en-US" sz="2400" dirty="0"/>
              <a:t>의 </a:t>
            </a:r>
            <a:r>
              <a:rPr lang="en-US" altLang="ko-KR" sz="2400" dirty="0"/>
              <a:t>descriptor</a:t>
            </a:r>
          </a:p>
          <a:p>
            <a:r>
              <a:rPr lang="en-US" altLang="ko-KR" sz="2400" dirty="0" err="1"/>
              <a:t>msg_ptr</a:t>
            </a:r>
            <a:r>
              <a:rPr lang="en-US" altLang="ko-KR" sz="2400" dirty="0"/>
              <a:t>: </a:t>
            </a:r>
            <a:r>
              <a:rPr lang="ko-KR" altLang="en-US" sz="2400" dirty="0"/>
              <a:t>보낼 </a:t>
            </a:r>
            <a:r>
              <a:rPr lang="en-US" altLang="ko-KR" sz="2400" dirty="0"/>
              <a:t>message</a:t>
            </a:r>
            <a:r>
              <a:rPr lang="ko-KR" altLang="en-US" sz="2400" dirty="0"/>
              <a:t>가 담긴 </a:t>
            </a:r>
            <a:r>
              <a:rPr lang="en-US" altLang="ko-KR" sz="2400" dirty="0"/>
              <a:t>buffer</a:t>
            </a:r>
            <a:r>
              <a:rPr lang="ko-KR" altLang="en-US" sz="2400" dirty="0"/>
              <a:t>의 시작 주소</a:t>
            </a:r>
            <a:endParaRPr lang="en-US" altLang="ko-KR" sz="2400" dirty="0"/>
          </a:p>
          <a:p>
            <a:r>
              <a:rPr lang="en-US" altLang="ko-KR" sz="2400" dirty="0" err="1"/>
              <a:t>msg_len</a:t>
            </a:r>
            <a:r>
              <a:rPr lang="en-US" altLang="ko-KR" sz="2400" dirty="0"/>
              <a:t>: </a:t>
            </a:r>
            <a:r>
              <a:rPr lang="ko-KR" altLang="en-US" sz="2400" dirty="0"/>
              <a:t>보낼 </a:t>
            </a:r>
            <a:r>
              <a:rPr lang="en-US" altLang="ko-KR" sz="2400" dirty="0"/>
              <a:t>message</a:t>
            </a:r>
            <a:r>
              <a:rPr lang="ko-KR" altLang="en-US" sz="2400" dirty="0"/>
              <a:t>가 담긴 </a:t>
            </a:r>
            <a:r>
              <a:rPr lang="en-US" altLang="ko-KR" sz="2400" dirty="0"/>
              <a:t>buffer</a:t>
            </a:r>
            <a:r>
              <a:rPr lang="ko-KR" altLang="en-US" sz="2400" dirty="0"/>
              <a:t>의 </a:t>
            </a:r>
            <a:r>
              <a:rPr lang="en-US" altLang="ko-KR" sz="2400" dirty="0"/>
              <a:t>size</a:t>
            </a:r>
          </a:p>
          <a:p>
            <a:r>
              <a:rPr lang="en-US" altLang="ko-KR" sz="2400" dirty="0" err="1"/>
              <a:t>prio</a:t>
            </a:r>
            <a:r>
              <a:rPr lang="en-US" altLang="ko-KR" sz="2400" dirty="0"/>
              <a:t>: message</a:t>
            </a:r>
            <a:r>
              <a:rPr lang="ko-KR" altLang="en-US" sz="2400" dirty="0"/>
              <a:t>의 우선순위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</a:t>
            </a:r>
            <a:r>
              <a:rPr lang="ko-KR" altLang="en-US" sz="2000" dirty="0">
                <a:solidFill>
                  <a:srgbClr val="00B050"/>
                </a:solidFill>
              </a:rPr>
              <a:t>내부적으로</a:t>
            </a:r>
            <a:r>
              <a:rPr lang="en-US" altLang="ko-KR" sz="2000" dirty="0">
                <a:solidFill>
                  <a:srgbClr val="00B050"/>
                </a:solidFill>
              </a:rPr>
              <a:t> </a:t>
            </a:r>
            <a:r>
              <a:rPr lang="en-US" altLang="ko-KR" sz="2000" dirty="0" err="1">
                <a:solidFill>
                  <a:srgbClr val="00B050"/>
                </a:solidFill>
              </a:rPr>
              <a:t>prio</a:t>
            </a:r>
            <a:r>
              <a:rPr lang="en-US" altLang="ko-KR" sz="2000" dirty="0">
                <a:solidFill>
                  <a:srgbClr val="00B050"/>
                </a:solidFill>
              </a:rPr>
              <a:t> </a:t>
            </a:r>
            <a:r>
              <a:rPr lang="ko-KR" altLang="en-US" sz="2000" dirty="0">
                <a:solidFill>
                  <a:srgbClr val="00B050"/>
                </a:solidFill>
              </a:rPr>
              <a:t>값이 큰 것이 앞에 오게 자동 정렬</a:t>
            </a:r>
            <a:endParaRPr lang="en-US" altLang="ko-KR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return: </a:t>
            </a:r>
            <a:r>
              <a:rPr lang="ko-KR" altLang="en-US" sz="2400" dirty="0"/>
              <a:t>성공 여부</a:t>
            </a:r>
          </a:p>
        </p:txBody>
      </p:sp>
    </p:spTree>
    <p:extLst>
      <p:ext uri="{BB962C8B-B14F-4D97-AF65-F5344CB8AC3E}">
        <p14:creationId xmlns:p14="http://schemas.microsoft.com/office/powerpoint/2010/main" val="3418957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CE2E1-1CAC-4599-A06C-3F19CF0AC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73846"/>
            <a:ext cx="8208912" cy="994172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mqd_t</a:t>
            </a:r>
            <a:r>
              <a:rPr lang="en-US" altLang="ko-KR" dirty="0"/>
              <a:t> </a:t>
            </a:r>
            <a:r>
              <a:rPr lang="en-US" altLang="ko-KR" dirty="0" err="1"/>
              <a:t>mq_receive</a:t>
            </a:r>
            <a:r>
              <a:rPr lang="en-US" altLang="ko-KR" dirty="0"/>
              <a:t>(</a:t>
            </a:r>
            <a:r>
              <a:rPr lang="en-US" altLang="ko-KR" dirty="0" err="1"/>
              <a:t>mqd_t</a:t>
            </a:r>
            <a:r>
              <a:rPr lang="en-US" altLang="ko-KR" dirty="0"/>
              <a:t> </a:t>
            </a:r>
            <a:r>
              <a:rPr lang="en-US" altLang="ko-KR" dirty="0" err="1"/>
              <a:t>mqdes</a:t>
            </a:r>
            <a:r>
              <a:rPr lang="en-US" altLang="ko-KR" dirty="0"/>
              <a:t>, char * </a:t>
            </a:r>
            <a:r>
              <a:rPr lang="en-US" altLang="ko-KR" dirty="0" err="1"/>
              <a:t>msg_ptr</a:t>
            </a:r>
            <a:r>
              <a:rPr lang="en-US" altLang="ko-KR" dirty="0"/>
              <a:t>, </a:t>
            </a:r>
            <a:r>
              <a:rPr lang="en-US" altLang="ko-KR" dirty="0" err="1"/>
              <a:t>size_t</a:t>
            </a:r>
            <a:r>
              <a:rPr lang="en-US" altLang="ko-KR" dirty="0"/>
              <a:t> </a:t>
            </a:r>
            <a:r>
              <a:rPr lang="en-US" altLang="ko-KR" dirty="0" err="1"/>
              <a:t>msg_len</a:t>
            </a:r>
            <a:r>
              <a:rPr lang="en-US" altLang="ko-KR" dirty="0"/>
              <a:t>, unsigned * </a:t>
            </a:r>
            <a:r>
              <a:rPr lang="en-US" altLang="ko-KR" dirty="0" err="1"/>
              <a:t>msg_prio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460525-F7F4-4469-AABE-9CAA89030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dirty="0"/>
              <a:t>MQ</a:t>
            </a:r>
            <a:r>
              <a:rPr lang="ko-KR" altLang="en-US" sz="2400" dirty="0"/>
              <a:t>에서 가장 </a:t>
            </a:r>
            <a:r>
              <a:rPr lang="en-US" altLang="ko-KR" sz="2400" dirty="0"/>
              <a:t>priority</a:t>
            </a:r>
            <a:r>
              <a:rPr lang="ko-KR" altLang="en-US" sz="2400" dirty="0"/>
              <a:t>가 높은 </a:t>
            </a:r>
            <a:r>
              <a:rPr lang="en-US" altLang="ko-KR" sz="2400" dirty="0"/>
              <a:t>message</a:t>
            </a:r>
            <a:r>
              <a:rPr lang="ko-KR" altLang="en-US" sz="2400" dirty="0"/>
              <a:t>를 읽어오는 </a:t>
            </a:r>
            <a:r>
              <a:rPr lang="en-US" altLang="ko-KR" sz="2400" dirty="0"/>
              <a:t>system call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dirty="0" err="1"/>
              <a:t>mqdes</a:t>
            </a:r>
            <a:r>
              <a:rPr lang="en-US" altLang="ko-KR" sz="2400" dirty="0"/>
              <a:t>: MQ</a:t>
            </a:r>
            <a:r>
              <a:rPr lang="ko-KR" altLang="en-US" sz="2400" dirty="0"/>
              <a:t>의 </a:t>
            </a:r>
            <a:r>
              <a:rPr lang="en-US" altLang="ko-KR" sz="2400" dirty="0"/>
              <a:t>descriptor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dirty="0" err="1"/>
              <a:t>msg_ptr</a:t>
            </a:r>
            <a:r>
              <a:rPr lang="en-US" altLang="ko-KR" sz="2400" dirty="0"/>
              <a:t>: message</a:t>
            </a:r>
            <a:r>
              <a:rPr lang="ko-KR" altLang="en-US" sz="2400" dirty="0"/>
              <a:t>를 받을 </a:t>
            </a:r>
            <a:r>
              <a:rPr lang="en-US" altLang="ko-KR" sz="2400" dirty="0"/>
              <a:t>buffer</a:t>
            </a:r>
            <a:r>
              <a:rPr lang="ko-KR" altLang="en-US" sz="2400" dirty="0"/>
              <a:t>의 시작 주소</a:t>
            </a:r>
            <a:endParaRPr lang="en-US" altLang="ko-KR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dirty="0" err="1"/>
              <a:t>msg_len</a:t>
            </a:r>
            <a:r>
              <a:rPr lang="en-US" altLang="ko-KR" sz="2400" dirty="0"/>
              <a:t>: message</a:t>
            </a:r>
            <a:r>
              <a:rPr lang="ko-KR" altLang="en-US" sz="2400" dirty="0"/>
              <a:t>를 받을 </a:t>
            </a:r>
            <a:r>
              <a:rPr lang="en-US" altLang="ko-KR" sz="2400" dirty="0"/>
              <a:t>buffer</a:t>
            </a:r>
            <a:r>
              <a:rPr lang="ko-KR" altLang="en-US" sz="2400" dirty="0"/>
              <a:t>의 </a:t>
            </a:r>
            <a:r>
              <a:rPr lang="en-US" altLang="ko-KR" sz="2400" dirty="0"/>
              <a:t>size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dirty="0" err="1"/>
              <a:t>msg_prio</a:t>
            </a:r>
            <a:r>
              <a:rPr lang="en-US" altLang="ko-KR" sz="2400" dirty="0"/>
              <a:t>: NULL</a:t>
            </a:r>
            <a:r>
              <a:rPr lang="ko-KR" altLang="en-US" sz="2400" dirty="0"/>
              <a:t>이 아닐 경우</a:t>
            </a:r>
            <a:r>
              <a:rPr lang="en-US" altLang="ko-KR" sz="2400" dirty="0"/>
              <a:t>, </a:t>
            </a:r>
            <a:r>
              <a:rPr lang="ko-KR" altLang="en-US" sz="2400" dirty="0"/>
              <a:t>가져온 </a:t>
            </a:r>
            <a:r>
              <a:rPr lang="en-US" altLang="ko-KR" sz="2400" dirty="0"/>
              <a:t>message</a:t>
            </a:r>
            <a:r>
              <a:rPr lang="ko-KR" altLang="en-US" sz="2400" dirty="0"/>
              <a:t>의 우선순위 복사</a:t>
            </a:r>
            <a:endParaRPr lang="en-US" altLang="ko-KR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dirty="0"/>
              <a:t>return:</a:t>
            </a:r>
            <a:r>
              <a:rPr lang="ko-KR" altLang="en-US" sz="2400" dirty="0"/>
              <a:t> 읽은 </a:t>
            </a:r>
            <a:r>
              <a:rPr lang="en-US" altLang="ko-KR" sz="2400" dirty="0"/>
              <a:t>message</a:t>
            </a:r>
            <a:r>
              <a:rPr lang="ko-KR" altLang="en-US" sz="2400" dirty="0"/>
              <a:t>의 </a:t>
            </a:r>
            <a:r>
              <a:rPr lang="en-US" altLang="ko-KR" sz="2400" dirty="0"/>
              <a:t>byte</a:t>
            </a:r>
            <a:r>
              <a:rPr lang="ko-KR" altLang="en-US" sz="2400" dirty="0"/>
              <a:t>수</a:t>
            </a:r>
            <a:r>
              <a:rPr lang="en-US" altLang="ko-KR" sz="2400" dirty="0"/>
              <a:t>; </a:t>
            </a:r>
            <a:r>
              <a:rPr lang="ko-KR" altLang="en-US" sz="2400" dirty="0"/>
              <a:t>실패 시 </a:t>
            </a:r>
            <a:r>
              <a:rPr lang="en-US" altLang="ko-KR" sz="2400" dirty="0"/>
              <a:t>-1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2466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IPC: Inter-Process Communication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2400" dirty="0"/>
              <a:t>컴퓨터 내부 통신</a:t>
            </a:r>
            <a:r>
              <a:rPr lang="ko-KR" altLang="en-US" sz="1800" dirty="0">
                <a:solidFill>
                  <a:srgbClr val="00B050"/>
                </a:solidFill>
              </a:rPr>
              <a:t>    </a:t>
            </a:r>
            <a:r>
              <a:rPr lang="en-US" altLang="ko-KR" sz="1800" dirty="0">
                <a:solidFill>
                  <a:srgbClr val="00B050"/>
                </a:solidFill>
              </a:rPr>
              <a:t>// network</a:t>
            </a:r>
            <a:r>
              <a:rPr lang="ko-KR" altLang="en-US" sz="1800" dirty="0">
                <a:solidFill>
                  <a:srgbClr val="00B050"/>
                </a:solidFill>
              </a:rPr>
              <a:t>가 아니다</a:t>
            </a:r>
            <a:r>
              <a:rPr lang="en-US" altLang="ko-KR" sz="1800" dirty="0">
                <a:solidFill>
                  <a:srgbClr val="00B050"/>
                </a:solidFill>
              </a:rPr>
              <a:t>!</a:t>
            </a:r>
            <a:endParaRPr lang="en-US" altLang="ko-KR" sz="2400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dirty="0"/>
              <a:t>Pipe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 dirty="0"/>
              <a:t>  stream oriented communication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 dirty="0"/>
              <a:t>  byte </a:t>
            </a:r>
            <a:r>
              <a:rPr lang="ko-KR" altLang="en-US" sz="2400" dirty="0"/>
              <a:t>단위로 경계 불분명하게 전달</a:t>
            </a:r>
            <a:r>
              <a:rPr lang="ko-KR" altLang="en-US" sz="1800" dirty="0">
                <a:solidFill>
                  <a:srgbClr val="00B050"/>
                </a:solidFill>
              </a:rPr>
              <a:t>    </a:t>
            </a:r>
            <a:r>
              <a:rPr lang="en-US" altLang="ko-KR" sz="1800" dirty="0">
                <a:solidFill>
                  <a:srgbClr val="00B050"/>
                </a:solidFill>
              </a:rPr>
              <a:t>// </a:t>
            </a:r>
            <a:r>
              <a:rPr lang="ko-KR" altLang="en-US" sz="1800" dirty="0">
                <a:solidFill>
                  <a:srgbClr val="00B050"/>
                </a:solidFill>
              </a:rPr>
              <a:t>컴퓨터에서 흔한 방식</a:t>
            </a:r>
            <a:endParaRPr lang="en-US" altLang="ko-KR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dirty="0"/>
              <a:t>Message Queue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 dirty="0"/>
              <a:t>  message oriented communication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 dirty="0"/>
              <a:t>  message </a:t>
            </a:r>
            <a:r>
              <a:rPr lang="ko-KR" altLang="en-US" sz="2400" dirty="0"/>
              <a:t>단위로 나뉘어 전달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보낼 때 </a:t>
            </a:r>
            <a:r>
              <a:rPr lang="en-US" altLang="ko-KR" sz="2400" dirty="0"/>
              <a:t>OS</a:t>
            </a:r>
            <a:r>
              <a:rPr lang="ko-KR" altLang="en-US" sz="2400" dirty="0"/>
              <a:t>의 도움으로 </a:t>
            </a:r>
            <a:r>
              <a:rPr lang="en-US" altLang="ko-KR" sz="2400" dirty="0"/>
              <a:t>kernel</a:t>
            </a:r>
            <a:r>
              <a:rPr lang="ko-KR" altLang="en-US" sz="2400" dirty="0"/>
              <a:t> 영역에 복사한 뒤</a:t>
            </a:r>
            <a:r>
              <a:rPr lang="en-US" altLang="ko-KR" sz="2400" dirty="0"/>
              <a:t>, </a:t>
            </a:r>
            <a:r>
              <a:rPr lang="ko-KR" altLang="en-US" sz="2400" dirty="0"/>
              <a:t>받을 때 </a:t>
            </a:r>
            <a:r>
              <a:rPr lang="en-US" altLang="ko-KR" sz="2400" dirty="0"/>
              <a:t>OS </a:t>
            </a:r>
            <a:r>
              <a:rPr lang="ko-KR" altLang="en-US" sz="2400" dirty="0"/>
              <a:t>도움으로 자신의 </a:t>
            </a:r>
            <a:r>
              <a:rPr lang="en-US" altLang="ko-KR" sz="2400" dirty="0"/>
              <a:t>address space</a:t>
            </a:r>
            <a:r>
              <a:rPr lang="ko-KR" altLang="en-US" sz="2400" dirty="0"/>
              <a:t>에 복사</a:t>
            </a:r>
            <a:endParaRPr lang="en-US" altLang="ko-KR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29646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2C511-573B-4902-8867-DDF7C9AE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굴림" charset="-127"/>
              </a:rPr>
              <a:t>mqd_t</a:t>
            </a:r>
            <a:r>
              <a:rPr lang="en-US" altLang="ko-KR" dirty="0">
                <a:ea typeface="굴림" charset="-127"/>
              </a:rPr>
              <a:t> </a:t>
            </a:r>
            <a:r>
              <a:rPr lang="en-US" altLang="ko-KR" dirty="0" err="1">
                <a:ea typeface="굴림" charset="-127"/>
              </a:rPr>
              <a:t>mq_close</a:t>
            </a:r>
            <a:r>
              <a:rPr lang="en-US" altLang="ko-KR" dirty="0">
                <a:ea typeface="굴림" charset="-127"/>
              </a:rPr>
              <a:t>( </a:t>
            </a:r>
            <a:r>
              <a:rPr lang="en-US" altLang="ko-KR" dirty="0" err="1">
                <a:ea typeface="굴림" charset="-127"/>
              </a:rPr>
              <a:t>mqd_t</a:t>
            </a:r>
            <a:r>
              <a:rPr lang="en-US" altLang="ko-KR" dirty="0">
                <a:ea typeface="굴림" charset="-127"/>
              </a:rPr>
              <a:t> </a:t>
            </a:r>
            <a:r>
              <a:rPr lang="en-US" altLang="ko-KR" dirty="0" err="1">
                <a:ea typeface="굴림" charset="-127"/>
              </a:rPr>
              <a:t>mqdes</a:t>
            </a:r>
            <a:r>
              <a:rPr lang="en-US" altLang="ko-KR" dirty="0">
                <a:ea typeface="굴림" charset="-127"/>
              </a:rPr>
              <a:t> );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35FF09-759A-4E6F-B315-29590B63C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MQ</a:t>
            </a:r>
            <a:r>
              <a:rPr lang="ko-KR" altLang="en-US" sz="2400" dirty="0"/>
              <a:t> </a:t>
            </a:r>
            <a:r>
              <a:rPr lang="en-US" altLang="ko-KR" sz="2400" dirty="0"/>
              <a:t>descriptor</a:t>
            </a:r>
            <a:r>
              <a:rPr lang="ko-KR" altLang="en-US" sz="2400" dirty="0"/>
              <a:t>를 이용하여 </a:t>
            </a:r>
            <a:r>
              <a:rPr lang="en-US" altLang="ko-KR" sz="2400" dirty="0"/>
              <a:t>MQ</a:t>
            </a:r>
            <a:r>
              <a:rPr lang="ko-KR" altLang="en-US" sz="2400" dirty="0"/>
              <a:t>를 닫는 </a:t>
            </a:r>
            <a:r>
              <a:rPr lang="en-US" altLang="ko-KR" sz="2400" dirty="0"/>
              <a:t>system call</a:t>
            </a:r>
          </a:p>
          <a:p>
            <a:r>
              <a:rPr lang="ko-KR" altLang="en-US" sz="2400" dirty="0"/>
              <a:t>해당 </a:t>
            </a:r>
            <a:r>
              <a:rPr lang="en-US" altLang="ko-KR" sz="2400" dirty="0"/>
              <a:t>process</a:t>
            </a:r>
            <a:r>
              <a:rPr lang="ko-KR" altLang="en-US" sz="2400" dirty="0"/>
              <a:t>에서 더 이상 그 </a:t>
            </a:r>
            <a:r>
              <a:rPr lang="en-US" altLang="ko-KR" sz="2400" dirty="0"/>
              <a:t>MQ</a:t>
            </a:r>
            <a:r>
              <a:rPr lang="ko-KR" altLang="en-US" sz="2400" dirty="0"/>
              <a:t>를 사용하지 않겠다는 것이지 </a:t>
            </a:r>
            <a:r>
              <a:rPr lang="en-US" altLang="ko-KR" sz="2400" dirty="0"/>
              <a:t>MQ</a:t>
            </a:r>
            <a:r>
              <a:rPr lang="ko-KR" altLang="en-US" sz="2400" dirty="0"/>
              <a:t>를 완전이 제거하는 것은 아니다</a:t>
            </a:r>
            <a:r>
              <a:rPr lang="en-US" altLang="ko-KR" sz="2400" dirty="0"/>
              <a:t>!</a:t>
            </a:r>
          </a:p>
          <a:p>
            <a:endParaRPr lang="en-US" altLang="ko-KR" sz="2400" dirty="0"/>
          </a:p>
          <a:p>
            <a:r>
              <a:rPr lang="en-US" altLang="ko-KR" sz="2400" dirty="0" err="1"/>
              <a:t>mqdes</a:t>
            </a:r>
            <a:r>
              <a:rPr lang="en-US" altLang="ko-KR" sz="2400" dirty="0"/>
              <a:t>: MQ</a:t>
            </a:r>
            <a:r>
              <a:rPr lang="ko-KR" altLang="en-US" sz="2400" dirty="0"/>
              <a:t>의 </a:t>
            </a:r>
            <a:r>
              <a:rPr lang="en-US" altLang="ko-KR" sz="2400" dirty="0"/>
              <a:t>descriptor</a:t>
            </a:r>
          </a:p>
          <a:p>
            <a:endParaRPr lang="en-US" altLang="ko-KR" sz="2400" dirty="0"/>
          </a:p>
          <a:p>
            <a:r>
              <a:rPr lang="en-US" altLang="ko-KR" sz="2400" dirty="0"/>
              <a:t>return:</a:t>
            </a:r>
            <a:r>
              <a:rPr lang="ko-KR" altLang="en-US" sz="2400" dirty="0"/>
              <a:t> 성공 여부</a:t>
            </a:r>
          </a:p>
        </p:txBody>
      </p:sp>
    </p:spTree>
    <p:extLst>
      <p:ext uri="{BB962C8B-B14F-4D97-AF65-F5344CB8AC3E}">
        <p14:creationId xmlns:p14="http://schemas.microsoft.com/office/powerpoint/2010/main" val="4218189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2C511-573B-4902-8867-DDF7C9AE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mqd_t</a:t>
            </a:r>
            <a:r>
              <a:rPr lang="en-US" altLang="ko-KR" dirty="0"/>
              <a:t> </a:t>
            </a:r>
            <a:r>
              <a:rPr lang="en-US" altLang="ko-KR" dirty="0" err="1"/>
              <a:t>mq_unlink</a:t>
            </a:r>
            <a:r>
              <a:rPr lang="en-US" altLang="ko-KR" dirty="0"/>
              <a:t>(const char * name);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35FF09-759A-4E6F-B315-29590B63C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MQ</a:t>
            </a:r>
            <a:r>
              <a:rPr lang="ko-KR" altLang="en-US" sz="2400" dirty="0"/>
              <a:t>를 제거하는 </a:t>
            </a:r>
            <a:r>
              <a:rPr lang="en-US" altLang="ko-KR" sz="2400" dirty="0"/>
              <a:t>system call</a:t>
            </a:r>
          </a:p>
          <a:p>
            <a:r>
              <a:rPr lang="en-US" altLang="ko-KR" sz="2400" dirty="0"/>
              <a:t>MQ</a:t>
            </a:r>
            <a:r>
              <a:rPr lang="ko-KR" altLang="en-US" sz="2400" dirty="0"/>
              <a:t>를 생성할 때 사용한 </a:t>
            </a:r>
            <a:r>
              <a:rPr lang="en-US" altLang="ko-KR" sz="2400" dirty="0"/>
              <a:t>name</a:t>
            </a:r>
            <a:r>
              <a:rPr lang="ko-KR" altLang="en-US" sz="2400" dirty="0"/>
              <a:t>을 이용하여 제거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name: MQ</a:t>
            </a:r>
            <a:r>
              <a:rPr lang="ko-KR" altLang="en-US" sz="2400" dirty="0"/>
              <a:t>의 </a:t>
            </a:r>
            <a:r>
              <a:rPr lang="en-US" altLang="ko-KR" sz="2400" dirty="0"/>
              <a:t>identifier</a:t>
            </a:r>
          </a:p>
          <a:p>
            <a:endParaRPr lang="en-US" altLang="ko-KR" sz="2400" dirty="0"/>
          </a:p>
          <a:p>
            <a:r>
              <a:rPr lang="en-US" altLang="ko-KR" sz="2400" dirty="0"/>
              <a:t>return:</a:t>
            </a:r>
            <a:r>
              <a:rPr lang="ko-KR" altLang="en-US" sz="2400" dirty="0"/>
              <a:t> 성공 여부</a:t>
            </a:r>
          </a:p>
        </p:txBody>
      </p:sp>
    </p:spTree>
    <p:extLst>
      <p:ext uri="{BB962C8B-B14F-4D97-AF65-F5344CB8AC3E}">
        <p14:creationId xmlns:p14="http://schemas.microsoft.com/office/powerpoint/2010/main" val="1096817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72D56-63F5-433F-8F22-65925E58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POSIX MQ – example (sender)</a:t>
            </a:r>
            <a:endParaRPr lang="ko-KR" altLang="en-US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273AEAED-8347-4B18-A9FE-4671999D2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126" y="1132684"/>
            <a:ext cx="6311748" cy="373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6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72D56-63F5-433F-8F22-65925E58C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6"/>
            <a:ext cx="7886700" cy="994172"/>
          </a:xfrm>
        </p:spPr>
        <p:txBody>
          <a:bodyPr/>
          <a:lstStyle/>
          <a:p>
            <a:r>
              <a:rPr lang="en-US" altLang="ko-KR"/>
              <a:t>POSIX MQ – example (receiver)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8614373-166C-49FB-802A-4D23C38DE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101" y="1132684"/>
            <a:ext cx="7309798" cy="373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39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9D6C9-83A0-4766-9ECF-2BA134B2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구현해보자☆ 대리 계산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067EF9-88DD-4FE8-84E4-9BED1B2D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더하기</a:t>
            </a:r>
            <a:r>
              <a:rPr lang="en-US" altLang="ko-KR" sz="2400" dirty="0"/>
              <a:t>, </a:t>
            </a:r>
            <a:r>
              <a:rPr lang="ko-KR" altLang="en-US" sz="2400" dirty="0"/>
              <a:t>빼기</a:t>
            </a:r>
            <a:r>
              <a:rPr lang="en-US" altLang="ko-KR" sz="2400" dirty="0"/>
              <a:t>, </a:t>
            </a:r>
            <a:r>
              <a:rPr lang="ko-KR" altLang="en-US" sz="2400" dirty="0"/>
              <a:t>곱하기</a:t>
            </a:r>
            <a:r>
              <a:rPr lang="en-US" altLang="ko-KR" sz="2400" dirty="0"/>
              <a:t>, </a:t>
            </a:r>
            <a:r>
              <a:rPr lang="ko-KR" altLang="en-US" sz="2400" dirty="0"/>
              <a:t>나누기 연산하는 프로세스 생성</a:t>
            </a:r>
          </a:p>
          <a:p>
            <a:r>
              <a:rPr lang="ko-KR" altLang="en-US" sz="2400" dirty="0"/>
              <a:t>메인 프로그램에서 연산과 연산 할 값을 받고 위 프로세스로 전송</a:t>
            </a:r>
          </a:p>
          <a:p>
            <a:r>
              <a:rPr lang="ko-KR" altLang="en-US" sz="2400" dirty="0"/>
              <a:t>전송 받은 연산 프로세스는 계산하고 다시 메인 프로그램으로 결과 전송</a:t>
            </a:r>
          </a:p>
          <a:p>
            <a:r>
              <a:rPr lang="en-US" altLang="ko-KR" sz="2400" dirty="0"/>
              <a:t>POSIX Message Queue </a:t>
            </a:r>
            <a:r>
              <a:rPr lang="ko-KR" altLang="en-US" sz="2400" dirty="0"/>
              <a:t>사용해서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D8D4B5-46A2-4BE9-AA31-2EBCD4D78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7" y="3795886"/>
            <a:ext cx="4896546" cy="123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7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IPC: Inter-Process Communication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dirty="0"/>
              <a:t>Shared Memory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 dirty="0"/>
              <a:t>  message queue</a:t>
            </a:r>
            <a:r>
              <a:rPr lang="ko-KR" altLang="en-US" sz="2400" dirty="0"/>
              <a:t>의 </a:t>
            </a:r>
            <a:r>
              <a:rPr lang="en-US" altLang="ko-KR" sz="2400" dirty="0"/>
              <a:t>2</a:t>
            </a:r>
            <a:r>
              <a:rPr lang="ko-KR" altLang="en-US" sz="2400" dirty="0"/>
              <a:t>중 </a:t>
            </a:r>
            <a:r>
              <a:rPr lang="en-US" altLang="ko-KR" sz="2400" dirty="0"/>
              <a:t>copy </a:t>
            </a:r>
            <a:r>
              <a:rPr lang="ko-KR" altLang="en-US" sz="2400" dirty="0"/>
              <a:t>라는 비효율성 보완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 dirty="0"/>
              <a:t>  copy </a:t>
            </a:r>
            <a:r>
              <a:rPr lang="ko-KR" altLang="en-US" sz="2400" dirty="0"/>
              <a:t>없이 </a:t>
            </a:r>
            <a:r>
              <a:rPr lang="en-US" altLang="ko-KR" sz="2400" dirty="0"/>
              <a:t>process</a:t>
            </a:r>
            <a:r>
              <a:rPr lang="ko-KR" altLang="en-US" sz="2400" dirty="0"/>
              <a:t> 사이에 공간 공유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같은 </a:t>
            </a:r>
            <a:r>
              <a:rPr lang="en-US" altLang="ko-KR" sz="2400" dirty="0"/>
              <a:t>PM</a:t>
            </a:r>
            <a:r>
              <a:rPr lang="ko-KR" altLang="en-US" sz="2400" dirty="0"/>
              <a:t>를 각자의 </a:t>
            </a:r>
            <a:r>
              <a:rPr lang="en-US" altLang="ko-KR" sz="2400" dirty="0"/>
              <a:t>VM</a:t>
            </a:r>
            <a:r>
              <a:rPr lang="ko-KR" altLang="en-US" sz="2400" dirty="0"/>
              <a:t>에 할당하여 사용</a:t>
            </a:r>
            <a:endParaRPr lang="en-US" altLang="ko-KR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dirty="0"/>
              <a:t>Semaphore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 dirty="0"/>
              <a:t>  shared memory</a:t>
            </a:r>
            <a:r>
              <a:rPr lang="ko-KR" altLang="en-US" sz="2400" dirty="0"/>
              <a:t>에서 발생할 수 있는 </a:t>
            </a:r>
            <a:r>
              <a:rPr lang="en-US" altLang="ko-KR" sz="2400" dirty="0"/>
              <a:t>race condition </a:t>
            </a:r>
            <a:r>
              <a:rPr lang="ko-KR" altLang="en-US" sz="2400" dirty="0"/>
              <a:t>해결 수단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보통 </a:t>
            </a:r>
            <a:r>
              <a:rPr lang="en-US" altLang="ko-KR" sz="2400" dirty="0"/>
              <a:t>shared memory</a:t>
            </a:r>
            <a:r>
              <a:rPr lang="ko-KR" altLang="en-US" sz="2400" dirty="0"/>
              <a:t>와 </a:t>
            </a:r>
            <a:r>
              <a:rPr lang="en-US" altLang="ko-KR" sz="2400" dirty="0"/>
              <a:t>semaphore</a:t>
            </a:r>
            <a:r>
              <a:rPr lang="ko-KR" altLang="en-US" sz="2400" dirty="0"/>
              <a:t>는 함께 다닌다</a:t>
            </a:r>
          </a:p>
        </p:txBody>
      </p:sp>
    </p:spTree>
    <p:extLst>
      <p:ext uri="{BB962C8B-B14F-4D97-AF65-F5344CB8AC3E}">
        <p14:creationId xmlns:p14="http://schemas.microsoft.com/office/powerpoint/2010/main" val="1528947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SysV</a:t>
            </a:r>
            <a:r>
              <a:rPr lang="en-US" altLang="ko-KR" dirty="0"/>
              <a:t> vs POSIX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dirty="0"/>
              <a:t>System V IPC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 dirty="0"/>
              <a:t>  AT&amp;T</a:t>
            </a:r>
            <a:r>
              <a:rPr lang="ko-KR" altLang="en-US" sz="2400" dirty="0"/>
              <a:t>의 </a:t>
            </a:r>
            <a:r>
              <a:rPr lang="en-US" altLang="ko-KR" sz="2400" dirty="0"/>
              <a:t>UNIX OS</a:t>
            </a:r>
            <a:r>
              <a:rPr lang="ko-KR" altLang="en-US" sz="2400" dirty="0"/>
              <a:t>에서 비롯된 보편적인 방식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 dirty="0"/>
              <a:t>  System V Release 4 (SVR4) </a:t>
            </a:r>
            <a:r>
              <a:rPr lang="ko-KR" altLang="en-US" sz="2400" dirty="0"/>
              <a:t>가 상업적으로 가장 성공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 dirty="0"/>
              <a:t>  Message Queue, Shared Memory, Semaphore </a:t>
            </a:r>
            <a:r>
              <a:rPr lang="ko-KR" altLang="en-US" sz="2400" dirty="0"/>
              <a:t>지원</a:t>
            </a:r>
            <a:endParaRPr lang="en-US" altLang="ko-KR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dirty="0"/>
              <a:t>POSIX IPC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 dirty="0"/>
              <a:t>  OS </a:t>
            </a:r>
            <a:r>
              <a:rPr lang="ko-KR" altLang="en-US" sz="2400" dirty="0"/>
              <a:t>간 호환성 유지를 위해 </a:t>
            </a:r>
            <a:r>
              <a:rPr lang="en-US" altLang="ko-KR" sz="2400" dirty="0"/>
              <a:t>IEEE</a:t>
            </a:r>
            <a:r>
              <a:rPr lang="ko-KR" altLang="en-US" sz="2400" dirty="0"/>
              <a:t>에서 지정한 표준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 dirty="0"/>
              <a:t>  </a:t>
            </a:r>
            <a:r>
              <a:rPr lang="en-US" altLang="ko-KR" sz="2400" dirty="0" err="1"/>
              <a:t>SysV</a:t>
            </a:r>
            <a:r>
              <a:rPr lang="ko-KR" altLang="en-US" sz="2400" dirty="0"/>
              <a:t>와 차이는 있지만 월등히 개선된 것은 아니기에 여전히 표준이 아닌 </a:t>
            </a:r>
            <a:r>
              <a:rPr lang="en-US" altLang="ko-KR" sz="2400" dirty="0" err="1"/>
              <a:t>SysV</a:t>
            </a:r>
            <a:r>
              <a:rPr lang="ko-KR" altLang="en-US" sz="2400" dirty="0"/>
              <a:t>를 사용하는 이들도 많다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 dirty="0"/>
              <a:t>  Pipe, Message Queue, Shared Memory, Semaphore </a:t>
            </a:r>
            <a:r>
              <a:rPr lang="ko-KR" altLang="en-US" sz="2400" dirty="0"/>
              <a:t>지원</a:t>
            </a:r>
            <a:endParaRPr lang="en-US" altLang="ko-KR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747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SysV</a:t>
            </a:r>
            <a:r>
              <a:rPr lang="en-US" altLang="ko-KR" dirty="0"/>
              <a:t> Message 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kernel</a:t>
            </a:r>
            <a:r>
              <a:rPr lang="ko-KR" altLang="en-US" sz="2400" dirty="0"/>
              <a:t>에서 생성된 </a:t>
            </a:r>
            <a:r>
              <a:rPr lang="en-US" altLang="ko-KR" sz="2400" dirty="0"/>
              <a:t>queue</a:t>
            </a:r>
            <a:r>
              <a:rPr lang="ko-KR" altLang="en-US" sz="2400" dirty="0"/>
              <a:t>에 의한 </a:t>
            </a:r>
            <a:r>
              <a:rPr lang="en-US" altLang="ko-KR" sz="2400" dirty="0"/>
              <a:t>message </a:t>
            </a:r>
            <a:r>
              <a:rPr lang="ko-KR" altLang="en-US" sz="2400" dirty="0"/>
              <a:t>교환</a:t>
            </a:r>
            <a:endParaRPr lang="en-US" altLang="ko-KR" sz="2400" dirty="0"/>
          </a:p>
          <a:p>
            <a:r>
              <a:rPr lang="ko-KR" altLang="en-US" sz="2400" dirty="0"/>
              <a:t>하나의 </a:t>
            </a:r>
            <a:r>
              <a:rPr lang="en-US" altLang="ko-KR" sz="2400" dirty="0"/>
              <a:t>queue</a:t>
            </a:r>
            <a:r>
              <a:rPr lang="ko-KR" altLang="en-US" sz="2400" dirty="0"/>
              <a:t>로 </a:t>
            </a:r>
            <a:r>
              <a:rPr lang="en-US" altLang="ko-KR" sz="2400" dirty="0"/>
              <a:t>multi-task </a:t>
            </a:r>
            <a:r>
              <a:rPr lang="ko-KR" altLang="en-US" sz="2400" dirty="0"/>
              <a:t>통신 가능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776" y="2261270"/>
            <a:ext cx="4794448" cy="2686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174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SysV</a:t>
            </a:r>
            <a:r>
              <a:rPr lang="en-US" altLang="ko-KR" dirty="0"/>
              <a:t> Message 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dirty="0"/>
              <a:t>message format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 dirty="0"/>
              <a:t>  long + α </a:t>
            </a:r>
            <a:r>
              <a:rPr lang="ko-KR" altLang="en-US" sz="2400" dirty="0"/>
              <a:t>구조체로 구성</a:t>
            </a:r>
            <a:endParaRPr lang="en-US" altLang="ko-KR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 dirty="0"/>
              <a:t>  </a:t>
            </a:r>
            <a:r>
              <a:rPr lang="en-US" altLang="ko-KR" sz="2400" dirty="0" err="1"/>
              <a:t>mtype</a:t>
            </a:r>
            <a:r>
              <a:rPr lang="en-US" altLang="ko-KR" sz="2400" dirty="0"/>
              <a:t>: </a:t>
            </a:r>
            <a:r>
              <a:rPr lang="ko-KR" altLang="en-US" sz="2400" dirty="0"/>
              <a:t>반드시 설정해야 하며 사용자 정의로 정의되는 </a:t>
            </a:r>
            <a:r>
              <a:rPr lang="ko-KR" altLang="en-US" sz="2400" dirty="0" err="1"/>
              <a:t>양수값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 dirty="0"/>
              <a:t>  </a:t>
            </a:r>
            <a:r>
              <a:rPr lang="en-US" altLang="ko-KR" sz="2400" dirty="0" err="1"/>
              <a:t>mtext</a:t>
            </a:r>
            <a:r>
              <a:rPr lang="en-US" altLang="ko-KR" sz="2400" dirty="0"/>
              <a:t>: </a:t>
            </a:r>
            <a:r>
              <a:rPr lang="ko-KR" altLang="en-US" sz="2400" dirty="0"/>
              <a:t>실제 </a:t>
            </a:r>
            <a:r>
              <a:rPr lang="en-US" altLang="ko-KR" sz="2400" dirty="0"/>
              <a:t>message. </a:t>
            </a:r>
            <a:r>
              <a:rPr lang="ko-KR" altLang="en-US" sz="2400" dirty="0" err="1"/>
              <a:t>자료형과</a:t>
            </a:r>
            <a:r>
              <a:rPr lang="ko-KR" altLang="en-US" sz="2400" dirty="0"/>
              <a:t> 길이는 사용자 정의</a:t>
            </a:r>
            <a:endParaRPr lang="en-US" altLang="ko-K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75" y="2211710"/>
            <a:ext cx="56324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61338" y="1131590"/>
            <a:ext cx="4487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>
                <a:solidFill>
                  <a:srgbClr val="00B050"/>
                </a:solidFill>
              </a:rPr>
              <a:t>내부적으로 맨 앞 </a:t>
            </a:r>
            <a:r>
              <a:rPr lang="en-US" altLang="ko-KR" dirty="0">
                <a:solidFill>
                  <a:srgbClr val="00B050"/>
                </a:solidFill>
              </a:rPr>
              <a:t>long-size</a:t>
            </a:r>
            <a:r>
              <a:rPr lang="ko-KR" altLang="en-US" dirty="0">
                <a:solidFill>
                  <a:srgbClr val="00B050"/>
                </a:solidFill>
              </a:rPr>
              <a:t>만 </a:t>
            </a:r>
            <a:r>
              <a:rPr lang="en-US" altLang="ko-KR" dirty="0">
                <a:solidFill>
                  <a:srgbClr val="00B050"/>
                </a:solidFill>
              </a:rPr>
              <a:t>type</a:t>
            </a:r>
            <a:r>
              <a:rPr lang="ko-KR" altLang="en-US" dirty="0">
                <a:solidFill>
                  <a:srgbClr val="00B050"/>
                </a:solidFill>
              </a:rPr>
              <a:t>으로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>
                <a:solidFill>
                  <a:srgbClr val="00B050"/>
                </a:solidFill>
              </a:rPr>
              <a:t>취급되고 나머지는 </a:t>
            </a:r>
            <a:r>
              <a:rPr lang="en-US" altLang="ko-KR" dirty="0">
                <a:solidFill>
                  <a:srgbClr val="00B050"/>
                </a:solidFill>
              </a:rPr>
              <a:t>message</a:t>
            </a:r>
            <a:r>
              <a:rPr lang="ko-KR" altLang="en-US" dirty="0">
                <a:solidFill>
                  <a:srgbClr val="00B050"/>
                </a:solidFill>
              </a:rPr>
              <a:t>로 취급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// N</a:t>
            </a:r>
            <a:r>
              <a:rPr lang="ko-KR" altLang="en-US" dirty="0">
                <a:solidFill>
                  <a:srgbClr val="00B050"/>
                </a:solidFill>
              </a:rPr>
              <a:t>개의 자료를 </a:t>
            </a:r>
            <a:r>
              <a:rPr lang="en-US" altLang="ko-KR" dirty="0">
                <a:solidFill>
                  <a:srgbClr val="00B050"/>
                </a:solidFill>
              </a:rPr>
              <a:t>message</a:t>
            </a:r>
            <a:r>
              <a:rPr lang="ko-KR" altLang="en-US" dirty="0">
                <a:solidFill>
                  <a:srgbClr val="00B050"/>
                </a:solidFill>
              </a:rPr>
              <a:t>로 설정 가능</a:t>
            </a:r>
            <a:endParaRPr lang="en-US" altLang="ko-K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906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SysV</a:t>
            </a:r>
            <a:r>
              <a:rPr lang="en-US" altLang="ko-KR" dirty="0"/>
              <a:t> Message 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172800">
              <a:lnSpc>
                <a:spcPct val="100000"/>
              </a:lnSpc>
              <a:spcBef>
                <a:spcPts val="0"/>
              </a:spcBef>
            </a:pPr>
            <a:r>
              <a:rPr lang="en-US" altLang="ko-KR" sz="2400" dirty="0"/>
              <a:t>MQ</a:t>
            </a:r>
            <a:r>
              <a:rPr lang="ko-KR" altLang="en-US" sz="2400" dirty="0"/>
              <a:t>를 한 번 생성하면 사용자가 직접 제거할 때까지 사라지지 않는다</a:t>
            </a:r>
            <a:endParaRPr lang="en-US" altLang="ko-KR" sz="2400" dirty="0"/>
          </a:p>
          <a:p>
            <a:pPr indent="-172800">
              <a:lnSpc>
                <a:spcPct val="100000"/>
              </a:lnSpc>
              <a:spcBef>
                <a:spcPts val="0"/>
              </a:spcBef>
            </a:pPr>
            <a:r>
              <a:rPr lang="ko-KR" altLang="en-US" sz="2400" dirty="0"/>
              <a:t>이를 사용하는 모든 </a:t>
            </a:r>
            <a:r>
              <a:rPr lang="en-US" altLang="ko-KR" sz="2400" dirty="0"/>
              <a:t>process</a:t>
            </a:r>
            <a:r>
              <a:rPr lang="ko-KR" altLang="en-US" sz="2400" dirty="0"/>
              <a:t>가 종료되더라도 </a:t>
            </a:r>
            <a:r>
              <a:rPr lang="en-US" altLang="ko-KR" sz="2400" dirty="0"/>
              <a:t>MQ</a:t>
            </a:r>
            <a:r>
              <a:rPr lang="ko-KR" altLang="en-US" sz="2400" dirty="0"/>
              <a:t>는 남아있다</a:t>
            </a:r>
            <a:endParaRPr lang="en-US" altLang="ko-KR" sz="2400" dirty="0"/>
          </a:p>
          <a:p>
            <a:pPr indent="-172800">
              <a:lnSpc>
                <a:spcPct val="100000"/>
              </a:lnSpc>
              <a:spcBef>
                <a:spcPts val="0"/>
              </a:spcBef>
            </a:pPr>
            <a:r>
              <a:rPr lang="ko-KR" altLang="en-US" sz="2400" dirty="0"/>
              <a:t>사용하지 않는 </a:t>
            </a:r>
            <a:r>
              <a:rPr lang="en-US" altLang="ko-KR" sz="2400" dirty="0"/>
              <a:t>MQ</a:t>
            </a:r>
            <a:r>
              <a:rPr lang="ko-KR" altLang="en-US" sz="2400" dirty="0"/>
              <a:t>가 있는지 확인하고 </a:t>
            </a:r>
            <a:r>
              <a:rPr lang="en-US" altLang="ko-KR" sz="2400" dirty="0" err="1"/>
              <a:t>ipcrm</a:t>
            </a:r>
            <a:r>
              <a:rPr lang="en-US" altLang="ko-KR" sz="2400" dirty="0"/>
              <a:t> </a:t>
            </a:r>
            <a:r>
              <a:rPr lang="ko-KR" altLang="en-US" sz="2400" dirty="0"/>
              <a:t>명령어를 사용하여 제거 가능</a:t>
            </a:r>
            <a:endParaRPr lang="en-US" altLang="ko-KR" sz="2400" dirty="0"/>
          </a:p>
          <a:p>
            <a:pPr indent="-172800">
              <a:lnSpc>
                <a:spcPct val="100000"/>
              </a:lnSpc>
              <a:spcBef>
                <a:spcPts val="0"/>
              </a:spcBef>
            </a:pPr>
            <a:endParaRPr lang="en-US" altLang="ko-KR" sz="2400" dirty="0"/>
          </a:p>
          <a:p>
            <a:pPr indent="-172800">
              <a:lnSpc>
                <a:spcPct val="100000"/>
              </a:lnSpc>
              <a:spcBef>
                <a:spcPts val="0"/>
              </a:spcBef>
            </a:pPr>
            <a:r>
              <a:rPr lang="en-US" altLang="ko-KR" sz="2400" dirty="0"/>
              <a:t>header: &lt;sys/</a:t>
            </a:r>
            <a:r>
              <a:rPr lang="en-US" altLang="ko-KR" sz="2400" dirty="0" err="1"/>
              <a:t>types.h</a:t>
            </a:r>
            <a:r>
              <a:rPr lang="en-US" altLang="ko-KR" sz="2400" dirty="0"/>
              <a:t>&gt;, &lt;sys/</a:t>
            </a:r>
            <a:r>
              <a:rPr lang="en-US" altLang="ko-KR" sz="2400" dirty="0" err="1"/>
              <a:t>ipc.h</a:t>
            </a:r>
            <a:r>
              <a:rPr lang="en-US" altLang="ko-KR" sz="2400" dirty="0"/>
              <a:t>&gt;, &lt;sys/</a:t>
            </a:r>
            <a:r>
              <a:rPr lang="en-US" altLang="ko-KR" sz="2400" dirty="0" err="1"/>
              <a:t>msg.h</a:t>
            </a:r>
            <a:r>
              <a:rPr lang="en-US" altLang="ko-KR" sz="2400" dirty="0"/>
              <a:t>&gt;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33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err="1"/>
              <a:t>int</a:t>
            </a:r>
            <a:r>
              <a:rPr lang="en-US" altLang="ko-KR" sz="3600" dirty="0"/>
              <a:t> </a:t>
            </a:r>
            <a:r>
              <a:rPr lang="en-US" altLang="ko-KR" sz="3600" dirty="0" err="1"/>
              <a:t>msgget</a:t>
            </a:r>
            <a:r>
              <a:rPr lang="en-US" altLang="ko-KR" sz="3600" dirty="0"/>
              <a:t>( </a:t>
            </a:r>
            <a:r>
              <a:rPr lang="en-US" altLang="ko-KR" sz="3600" dirty="0" err="1"/>
              <a:t>key_t</a:t>
            </a:r>
            <a:r>
              <a:rPr lang="en-US" altLang="ko-KR" sz="3600" dirty="0"/>
              <a:t> key, </a:t>
            </a:r>
            <a:r>
              <a:rPr lang="en-US" altLang="ko-KR" sz="3600" dirty="0" err="1"/>
              <a:t>int</a:t>
            </a:r>
            <a:r>
              <a:rPr lang="en-US" altLang="ko-KR" sz="3600" dirty="0"/>
              <a:t> flag );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2400" dirty="0"/>
              <a:t>새로운</a:t>
            </a:r>
            <a:r>
              <a:rPr lang="en-US" altLang="ko-KR" sz="2400" dirty="0"/>
              <a:t> MQ</a:t>
            </a:r>
            <a:r>
              <a:rPr lang="ko-KR" altLang="en-US" sz="2400" dirty="0"/>
              <a:t>를 생성하거나 기존에 존재하는 </a:t>
            </a:r>
            <a:r>
              <a:rPr lang="en-US" altLang="ko-KR" sz="2400" dirty="0"/>
              <a:t>MQ</a:t>
            </a:r>
            <a:r>
              <a:rPr lang="ko-KR" altLang="en-US" sz="2400" dirty="0"/>
              <a:t>에 접근하는 </a:t>
            </a:r>
            <a:r>
              <a:rPr lang="en-US" altLang="ko-KR" sz="2400" dirty="0"/>
              <a:t>system call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dirty="0"/>
              <a:t>key: </a:t>
            </a:r>
            <a:r>
              <a:rPr lang="ko-KR" altLang="en-US" sz="2400" dirty="0"/>
              <a:t>접근하고자 하는 </a:t>
            </a:r>
            <a:r>
              <a:rPr lang="en-US" altLang="ko-KR" sz="2400" dirty="0"/>
              <a:t>MQ</a:t>
            </a:r>
            <a:r>
              <a:rPr lang="ko-KR" altLang="en-US" sz="2400" dirty="0"/>
              <a:t>의 </a:t>
            </a:r>
            <a:r>
              <a:rPr lang="en-US" altLang="ko-KR" sz="2400" dirty="0"/>
              <a:t>identifier</a:t>
            </a:r>
            <a:r>
              <a:rPr lang="ko-KR" altLang="en-US" sz="2400" dirty="0"/>
              <a:t>로</a:t>
            </a:r>
            <a:r>
              <a:rPr lang="en-US" altLang="ko-KR" sz="2400" dirty="0"/>
              <a:t>, </a:t>
            </a:r>
            <a:r>
              <a:rPr lang="ko-KR" altLang="en-US" sz="2400" dirty="0"/>
              <a:t>이것에 접근하려는 모든 </a:t>
            </a:r>
            <a:r>
              <a:rPr lang="en-US" altLang="ko-KR" sz="2400" dirty="0"/>
              <a:t>process</a:t>
            </a:r>
            <a:r>
              <a:rPr lang="ko-KR" altLang="en-US" sz="2400" dirty="0"/>
              <a:t>에서 같은 </a:t>
            </a:r>
            <a:r>
              <a:rPr lang="en-US" altLang="ko-KR" sz="2400" dirty="0"/>
              <a:t>key</a:t>
            </a:r>
            <a:r>
              <a:rPr lang="ko-KR" altLang="en-US" sz="2400" dirty="0"/>
              <a:t>값을 사용</a:t>
            </a:r>
            <a:r>
              <a:rPr lang="en-US" altLang="ko-KR" sz="2400" dirty="0"/>
              <a:t>; </a:t>
            </a:r>
            <a:r>
              <a:rPr lang="ko-KR" altLang="en-US" sz="2400" dirty="0"/>
              <a:t>중복 방지를 위해 </a:t>
            </a:r>
            <a:r>
              <a:rPr lang="en-US" altLang="ko-KR" sz="2400" dirty="0"/>
              <a:t>hard-coded </a:t>
            </a:r>
            <a:r>
              <a:rPr lang="ko-KR" altLang="en-US" sz="2400" dirty="0"/>
              <a:t>또는 </a:t>
            </a:r>
            <a:r>
              <a:rPr lang="en-US" altLang="ko-KR" sz="2400" dirty="0" err="1"/>
              <a:t>ftok</a:t>
            </a:r>
            <a:r>
              <a:rPr lang="en-US" altLang="ko-KR" sz="2400" dirty="0"/>
              <a:t>() 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dirty="0"/>
              <a:t>flag: IPC_CREAT, IPC_EXCL </a:t>
            </a:r>
            <a:r>
              <a:rPr lang="ko-KR" altLang="en-US" sz="2400" dirty="0"/>
              <a:t>등의 </a:t>
            </a:r>
            <a:r>
              <a:rPr lang="en-US" altLang="ko-KR" sz="2400" dirty="0"/>
              <a:t>option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00B050"/>
                </a:solidFill>
              </a:rPr>
              <a:t>  // </a:t>
            </a:r>
            <a:r>
              <a:rPr lang="ko-KR" altLang="en-US" sz="1800" dirty="0">
                <a:solidFill>
                  <a:srgbClr val="00B050"/>
                </a:solidFill>
              </a:rPr>
              <a:t>최하의 몇 </a:t>
            </a:r>
            <a:r>
              <a:rPr lang="en-US" altLang="ko-KR" sz="1800" dirty="0">
                <a:solidFill>
                  <a:srgbClr val="00B050"/>
                </a:solidFill>
              </a:rPr>
              <a:t>bit</a:t>
            </a:r>
            <a:r>
              <a:rPr lang="ko-KR" altLang="en-US" sz="1800" dirty="0">
                <a:solidFill>
                  <a:srgbClr val="00B050"/>
                </a:solidFill>
              </a:rPr>
              <a:t>는 </a:t>
            </a:r>
            <a:r>
              <a:rPr lang="en-US" altLang="ko-KR" sz="1800" dirty="0">
                <a:solidFill>
                  <a:srgbClr val="00B050"/>
                </a:solidFill>
              </a:rPr>
              <a:t>queue</a:t>
            </a:r>
            <a:r>
              <a:rPr lang="ko-KR" altLang="en-US" sz="1800" dirty="0">
                <a:solidFill>
                  <a:srgbClr val="00B050"/>
                </a:solidFill>
              </a:rPr>
              <a:t>에 대한 </a:t>
            </a:r>
            <a:r>
              <a:rPr lang="en-US" altLang="ko-KR" sz="1800" dirty="0">
                <a:solidFill>
                  <a:srgbClr val="00B050"/>
                </a:solidFill>
              </a:rPr>
              <a:t>permission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dirty="0"/>
              <a:t>return: MQ</a:t>
            </a:r>
            <a:r>
              <a:rPr lang="ko-KR" altLang="en-US" sz="2400" dirty="0"/>
              <a:t>의 </a:t>
            </a:r>
            <a:r>
              <a:rPr lang="en-US" altLang="ko-KR" sz="2400" dirty="0"/>
              <a:t>ID    </a:t>
            </a:r>
            <a:r>
              <a:rPr lang="en-US" altLang="ko-KR" sz="1800" dirty="0">
                <a:solidFill>
                  <a:srgbClr val="00B050"/>
                </a:solidFill>
              </a:rPr>
              <a:t>// MQ</a:t>
            </a:r>
            <a:r>
              <a:rPr lang="ko-KR" altLang="en-US" sz="1800" dirty="0">
                <a:solidFill>
                  <a:srgbClr val="00B050"/>
                </a:solidFill>
              </a:rPr>
              <a:t>마다 고유하며 </a:t>
            </a:r>
            <a:r>
              <a:rPr lang="en-US" altLang="ko-KR" sz="1800" dirty="0">
                <a:solidFill>
                  <a:srgbClr val="00B050"/>
                </a:solidFill>
              </a:rPr>
              <a:t>key</a:t>
            </a:r>
            <a:r>
              <a:rPr lang="ko-KR" altLang="en-US" sz="1800" dirty="0">
                <a:solidFill>
                  <a:srgbClr val="00B050"/>
                </a:solidFill>
              </a:rPr>
              <a:t>값과는 별개로 생성</a:t>
            </a:r>
            <a:endParaRPr lang="ko-KR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730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msgctl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msgid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cmd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                        </a:t>
            </a:r>
            <a:r>
              <a:rPr lang="en-US" altLang="ko-KR" dirty="0" err="1"/>
              <a:t>struct</a:t>
            </a:r>
            <a:r>
              <a:rPr lang="en-US" altLang="ko-KR" dirty="0"/>
              <a:t> </a:t>
            </a:r>
            <a:r>
              <a:rPr lang="en-US" altLang="ko-KR" dirty="0" err="1"/>
              <a:t>msqid_ds</a:t>
            </a:r>
            <a:r>
              <a:rPr lang="en-US" altLang="ko-KR" dirty="0"/>
              <a:t> *</a:t>
            </a:r>
            <a:r>
              <a:rPr lang="en-US" altLang="ko-KR" dirty="0" err="1"/>
              <a:t>buf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400" dirty="0"/>
              <a:t>control command</a:t>
            </a:r>
            <a:r>
              <a:rPr lang="ko-KR" altLang="en-US" sz="2400" dirty="0"/>
              <a:t>를 선택적 시행하는 </a:t>
            </a:r>
            <a:r>
              <a:rPr lang="en-US" altLang="ko-KR" sz="2400" dirty="0"/>
              <a:t>system call</a:t>
            </a:r>
          </a:p>
          <a:p>
            <a:endParaRPr lang="en-US" altLang="ko-KR" sz="2400" dirty="0"/>
          </a:p>
          <a:p>
            <a:r>
              <a:rPr lang="en-US" altLang="ko-KR" sz="2400" dirty="0" err="1"/>
              <a:t>msgid</a:t>
            </a:r>
            <a:r>
              <a:rPr lang="en-US" altLang="ko-KR" sz="2400" dirty="0"/>
              <a:t>: command</a:t>
            </a:r>
            <a:r>
              <a:rPr lang="ko-KR" altLang="en-US" sz="2400" dirty="0"/>
              <a:t>를 보낼 </a:t>
            </a:r>
            <a:r>
              <a:rPr lang="en-US" altLang="ko-KR" sz="2400" dirty="0"/>
              <a:t>MQ</a:t>
            </a:r>
            <a:r>
              <a:rPr lang="ko-KR" altLang="en-US" sz="2400" dirty="0"/>
              <a:t>의</a:t>
            </a:r>
            <a:r>
              <a:rPr lang="en-US" altLang="ko-KR" sz="2400" dirty="0"/>
              <a:t> ID</a:t>
            </a:r>
          </a:p>
          <a:p>
            <a:r>
              <a:rPr lang="en-US" altLang="ko-KR" sz="2400" dirty="0" err="1"/>
              <a:t>cmd</a:t>
            </a:r>
            <a:r>
              <a:rPr lang="en-US" altLang="ko-KR" sz="2400" dirty="0"/>
              <a:t>: </a:t>
            </a:r>
            <a:r>
              <a:rPr lang="ko-KR" altLang="en-US" sz="2400" dirty="0"/>
              <a:t>시행할 </a:t>
            </a:r>
            <a:r>
              <a:rPr lang="en-US" altLang="ko-KR" sz="2400" dirty="0"/>
              <a:t>command</a:t>
            </a:r>
            <a:r>
              <a:rPr lang="en-US" altLang="ko-KR" sz="1800" dirty="0">
                <a:solidFill>
                  <a:srgbClr val="00B050"/>
                </a:solidFill>
              </a:rPr>
              <a:t>  // IPC_RMID </a:t>
            </a:r>
            <a:r>
              <a:rPr lang="ko-KR" altLang="en-US" sz="1800" dirty="0">
                <a:solidFill>
                  <a:srgbClr val="00B050"/>
                </a:solidFill>
              </a:rPr>
              <a:t>전달 시 </a:t>
            </a:r>
            <a:r>
              <a:rPr lang="en-US" altLang="ko-KR" sz="1800" dirty="0">
                <a:solidFill>
                  <a:srgbClr val="00B050"/>
                </a:solidFill>
              </a:rPr>
              <a:t>MQ</a:t>
            </a:r>
            <a:r>
              <a:rPr lang="ko-KR" altLang="en-US" sz="1800" dirty="0">
                <a:solidFill>
                  <a:srgbClr val="00B050"/>
                </a:solidFill>
              </a:rPr>
              <a:t>를 </a:t>
            </a:r>
            <a:r>
              <a:rPr lang="en-US" altLang="ko-KR" sz="1800" dirty="0">
                <a:solidFill>
                  <a:srgbClr val="00B050"/>
                </a:solidFill>
              </a:rPr>
              <a:t>destroy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B050"/>
                </a:solidFill>
              </a:rPr>
              <a:t>  // sender</a:t>
            </a:r>
            <a:r>
              <a:rPr lang="ko-KR" altLang="en-US" sz="1800" dirty="0">
                <a:solidFill>
                  <a:srgbClr val="00B050"/>
                </a:solidFill>
              </a:rPr>
              <a:t>에서 </a:t>
            </a:r>
            <a:r>
              <a:rPr lang="en-US" altLang="ko-KR" sz="1800" dirty="0">
                <a:solidFill>
                  <a:srgbClr val="00B050"/>
                </a:solidFill>
              </a:rPr>
              <a:t>RM </a:t>
            </a:r>
            <a:r>
              <a:rPr lang="ko-KR" altLang="en-US" sz="1800" dirty="0">
                <a:solidFill>
                  <a:srgbClr val="00B050"/>
                </a:solidFill>
              </a:rPr>
              <a:t>시 </a:t>
            </a:r>
            <a:r>
              <a:rPr lang="en-US" altLang="ko-KR" sz="1800" dirty="0">
                <a:solidFill>
                  <a:srgbClr val="00B050"/>
                </a:solidFill>
              </a:rPr>
              <a:t>receiver</a:t>
            </a:r>
            <a:r>
              <a:rPr lang="ko-KR" altLang="en-US" sz="1800" dirty="0">
                <a:solidFill>
                  <a:srgbClr val="00B050"/>
                </a:solidFill>
              </a:rPr>
              <a:t>가 꺼내기 전에 사라질 수 있으니 주의</a:t>
            </a:r>
            <a:endParaRPr lang="en-US" altLang="ko-KR" sz="1600" dirty="0">
              <a:solidFill>
                <a:srgbClr val="00B050"/>
              </a:solidFill>
            </a:endParaRPr>
          </a:p>
          <a:p>
            <a:r>
              <a:rPr lang="en-US" altLang="ko-KR" sz="2400" dirty="0" err="1"/>
              <a:t>buf</a:t>
            </a:r>
            <a:r>
              <a:rPr lang="en-US" altLang="ko-KR" sz="2400" dirty="0"/>
              <a:t>: MQ</a:t>
            </a:r>
            <a:r>
              <a:rPr lang="ko-KR" altLang="en-US" sz="2400" dirty="0"/>
              <a:t>의 상태 저장</a:t>
            </a:r>
            <a:r>
              <a:rPr lang="en-US" altLang="ko-KR" sz="1800" dirty="0">
                <a:solidFill>
                  <a:srgbClr val="00B050"/>
                </a:solidFill>
              </a:rPr>
              <a:t>  // </a:t>
            </a:r>
            <a:r>
              <a:rPr lang="ko-KR" altLang="en-US" sz="1800" dirty="0">
                <a:solidFill>
                  <a:srgbClr val="00B050"/>
                </a:solidFill>
              </a:rPr>
              <a:t>읽거나 변경 가능</a:t>
            </a:r>
            <a:endParaRPr lang="en-US" altLang="ko-KR" sz="2400" dirty="0">
              <a:solidFill>
                <a:srgbClr val="00B050"/>
              </a:solidFill>
            </a:endParaRPr>
          </a:p>
          <a:p>
            <a:endParaRPr lang="en-US" altLang="ko-KR" sz="2400" dirty="0"/>
          </a:p>
          <a:p>
            <a:r>
              <a:rPr lang="en-US" altLang="ko-KR" sz="2400" dirty="0"/>
              <a:t>return: </a:t>
            </a:r>
            <a:r>
              <a:rPr lang="ko-KR" altLang="en-US" sz="2400" dirty="0"/>
              <a:t>성공 여부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01031041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1124</Words>
  <Application>Microsoft Office PowerPoint</Application>
  <PresentationFormat>화면 슬라이드 쇼(16:9)</PresentationFormat>
  <Paragraphs>151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1_Office 테마</vt:lpstr>
      <vt:lpstr>KCA2019 ☆여름방학특강☆</vt:lpstr>
      <vt:lpstr>IPC: Inter-Process Communication</vt:lpstr>
      <vt:lpstr>IPC: Inter-Process Communication</vt:lpstr>
      <vt:lpstr>SysV vs POSIX</vt:lpstr>
      <vt:lpstr>SysV Message Queue</vt:lpstr>
      <vt:lpstr>SysV Message Queue</vt:lpstr>
      <vt:lpstr>SysV Message Queue</vt:lpstr>
      <vt:lpstr>int msgget( key_t key, int flag );</vt:lpstr>
      <vt:lpstr>int msgctl(int msgid, int cmd,                         struct msqid_ds *buf);</vt:lpstr>
      <vt:lpstr>int msgsnd(int msgid, const void *ptr,                         size_t nbytes, int flag);</vt:lpstr>
      <vt:lpstr>int msgrcv(int msgid, void *ptr,           size_t nbytes, long type, int flag);</vt:lpstr>
      <vt:lpstr>SysV MQ – example (sender)</vt:lpstr>
      <vt:lpstr>SysV MQ – example (receiver)</vt:lpstr>
      <vt:lpstr>POSIX message queue</vt:lpstr>
      <vt:lpstr>mqd_t mq_open( const char *name,                                        int oflag );</vt:lpstr>
      <vt:lpstr>부여할 수 있는 flag option</vt:lpstr>
      <vt:lpstr>mqd_t mq_open(const char * name, int     oflag, mode_t mode, struct mq_attr *attr);</vt:lpstr>
      <vt:lpstr>mqd_t mq_send( mqd_t mqdes, const char      *msg_ptr, size_t msg_len, unsigned prio );</vt:lpstr>
      <vt:lpstr>mqd_t mq_receive(mqd_t mqdes, char * msg_ptr, size_t msg_len, unsigned * msg_prio);</vt:lpstr>
      <vt:lpstr>mqd_t mq_close( mqd_t mqdes );</vt:lpstr>
      <vt:lpstr>mqd_t mq_unlink(const char * name);</vt:lpstr>
      <vt:lpstr>POSIX MQ – example (sender)</vt:lpstr>
      <vt:lpstr>POSIX MQ – example (receiver)</vt:lpstr>
      <vt:lpstr>구현해보자☆ 대리 계산 프로그램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KCA2019 ☆여름방학특강☆</dc:title>
  <dc:creator>Peter J</dc:creator>
  <cp:lastModifiedBy>정 주원</cp:lastModifiedBy>
  <cp:revision>25</cp:revision>
  <dcterms:created xsi:type="dcterms:W3CDTF">2019-07-28T12:44:42Z</dcterms:created>
  <dcterms:modified xsi:type="dcterms:W3CDTF">2019-08-29T08:26:19Z</dcterms:modified>
</cp:coreProperties>
</file>