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8" r:id="rId18"/>
    <p:sldId id="274" r:id="rId19"/>
    <p:sldId id="271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read" id="{7A921F9A-F7CD-409A-9BD6-7AD2C9EEFB9F}">
          <p14:sldIdLst>
            <p14:sldId id="257"/>
            <p14:sldId id="258"/>
            <p14:sldId id="259"/>
            <p14:sldId id="260"/>
          </p14:sldIdLst>
        </p14:section>
        <p14:section name="MultiThread" id="{056A5C29-0468-4A63-A022-E88EE5DBED90}">
          <p14:sldIdLst>
            <p14:sldId id="262"/>
            <p14:sldId id="261"/>
            <p14:sldId id="263"/>
            <p14:sldId id="264"/>
          </p14:sldIdLst>
        </p14:section>
        <p14:section name="Synchronization" id="{37EB24BB-C4AD-4680-8CCE-254949F4FB65}">
          <p14:sldIdLst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8"/>
            <p14:sldId id="274"/>
            <p14:sldId id="271"/>
            <p14:sldId id="275"/>
          </p14:sldIdLst>
        </p14:section>
        <p14:section name="Challange" id="{58206C26-0D6B-4DD3-95C9-CD26DBCFE74B}">
          <p14:sldIdLst>
            <p14:sldId id="276"/>
          </p14:sldIdLst>
        </p14:section>
        <p14:section name="Deadlock" id="{345CE9F1-7A77-4FC4-BD0A-EB5B82094473}">
          <p14:sldIdLst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995FE-FB8E-4948-8EFC-EF7DB3AC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BE3173-A946-4FB5-9253-A51CA705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D27AB-7574-4F07-BFE6-44F717EA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558E-8A46-40D3-B2F2-4A61B019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326B6-6348-4C4D-AAC4-0B240853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3C22-3103-4ED0-A7FF-12A7DCAB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877C0-C74C-4EB8-BB47-F7657B8A3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2BA31-13BF-4E76-8C8C-7871ECC9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D9EA2-E0AE-4A55-BB02-0A55F2FF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D20EA-C2FC-48F9-857A-FBB2D795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3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29CFC-9941-43EE-AE92-2B0819F28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8FDD9-2D6E-4609-8D08-A82DB4EEC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585ED-2E9B-4AF0-A09D-375744A0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52EA1-FA22-4ED0-89D8-3E5A9FFB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270FF-8E5C-4F89-B31B-B833CEA2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3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C015-2B29-460A-BC5E-BF16D83F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1A688-6E93-4D65-8F1C-AF790DC0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50260-711F-404F-9CF6-89DA1BDF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4927B-49BE-4CE2-9F7F-1337D3AE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7C03C-2083-4929-A7AB-595CE28C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006EB-1177-489C-87C6-22D1B806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455F2-55AE-4BC3-98C2-7A7661FA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79508-C708-4C78-9950-37ED2B79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D0961-9E38-4264-ACD9-0C5B79B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AA8C-BDA7-4AB8-A27B-C6E5E6C9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8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97519-A6AE-458F-8D73-0C1F84A6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B0F7-EBFE-4839-8885-6F544984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E0C37-22F8-44C1-849C-AC6738EF9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8B509-6347-4807-AFC3-30F6E587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684CC-A99F-4F79-BAEF-A876CECE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A1305-AF24-42F7-A087-AEC34EAC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2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40BF9-0A64-4B71-8248-48715DE4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50D48-6223-4861-AEDA-E5166BB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CAC67-8169-41BD-BCD4-862E4C78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3BC929-D072-42B9-BE09-17502597F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7EDBE9-594F-4B7C-ABA7-6D3AF0FB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BA146-4303-4274-8356-517BF7CD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FF10DA-D443-403F-9C77-A748977E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2C9584-4E60-44F9-A910-392125D6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4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1BB0-0E99-46D9-A581-B043CC10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B8DF7-A67F-4B66-9F0E-F8FCD914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24946-1AD7-40E1-8A5E-22265316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CDBB0-AE8B-4097-93B4-61A8C3E5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7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06FBD-E06C-4020-B22A-9F3F9D72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D7CFDC-EE27-41E8-A208-84A8B490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B7B49-D376-4321-8335-64FE072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E705-3D70-496C-9625-FCB5D0A6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C5B9C-8B68-41CE-B724-CE2D9597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2EF92-3F08-4409-B1C0-86C78B39F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39BF4-EEF2-486E-9BF0-49585442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8542F-077F-4465-ADFF-641129F3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6B894-DB05-4F37-A567-3BBE9A6C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176AE-286C-42B6-9597-5C3E5175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51CDB-49B0-41FE-A956-E42D52725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C7BCC-05B5-4260-B56E-119D510C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9CDD-8DD0-49FA-9A1F-228C6F5A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C862-9F3B-4C87-8B34-216CE28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9D311-E1DD-456A-A8AB-43341725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FD697-C834-4C55-866B-3B1420ED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1E707-40F7-48C5-BF86-B949C039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FD199-B706-4503-B30C-231922661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69E6-BB43-46B2-93B4-06BE4BD4D1B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01AFD-6FDD-4CA2-BCCD-25AFB1B67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87FF2-2EDB-49FC-BB1D-5EF7F5B92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3C0E-FC61-49D2-934E-C5A116BDF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4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39" tIns="45719" rIns="91439" bIns="45719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1</a:t>
            </a:r>
            <a:r>
              <a:rPr lang="en-US" altLang="ko-KR" dirty="0">
                <a:ea typeface="맑은 고딕"/>
              </a:rPr>
              <a:t>9</a:t>
            </a:r>
            <a:r>
              <a:rPr lang="ko-KR" altLang="en-US" dirty="0">
                <a:ea typeface="맑은 고딕"/>
              </a:rPr>
              <a:t>차시 - </a:t>
            </a:r>
            <a:r>
              <a:rPr lang="en-US" altLang="ko-KR" dirty="0">
                <a:ea typeface="맑은 고딕"/>
              </a:rPr>
              <a:t>Multi-Thread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9" y="6420929"/>
            <a:ext cx="12145992" cy="379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39" tIns="45719" rIns="91439" bIns="4571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54"/>
            <a:r>
              <a:rPr lang="ko-KR" altLang="en-US" sz="1867" dirty="0">
                <a:solidFill>
                  <a:srgbClr val="00B050"/>
                </a:solidFill>
              </a:rPr>
              <a:t>// </a:t>
            </a:r>
            <a:r>
              <a:rPr lang="ko-KR" altLang="en-US" sz="1867" dirty="0" err="1">
                <a:solidFill>
                  <a:srgbClr val="00B050"/>
                </a:solidFill>
              </a:rPr>
              <a:t>건국대학교</a:t>
            </a:r>
            <a:r>
              <a:rPr lang="ko-KR" altLang="en-US" sz="1867" dirty="0">
                <a:solidFill>
                  <a:srgbClr val="00B050"/>
                </a:solidFill>
              </a:rPr>
              <a:t> </a:t>
            </a:r>
            <a:r>
              <a:rPr lang="ko-KR" altLang="en-US" sz="1867" dirty="0" err="1">
                <a:solidFill>
                  <a:srgbClr val="00B050"/>
                </a:solidFill>
              </a:rPr>
              <a:t>컴퓨터공학과</a:t>
            </a:r>
            <a:r>
              <a:rPr lang="ko-KR" altLang="en-US" sz="1867" dirty="0">
                <a:solidFill>
                  <a:srgbClr val="00B050"/>
                </a:solidFill>
              </a:rPr>
              <a:t> </a:t>
            </a:r>
            <a:r>
              <a:rPr lang="ko-KR" altLang="en-US" sz="1867" dirty="0" err="1">
                <a:solidFill>
                  <a:srgbClr val="00B050"/>
                </a:solidFill>
              </a:rPr>
              <a:t>진현욱</a:t>
            </a:r>
            <a:r>
              <a:rPr lang="ko-KR" altLang="en-US" sz="1867" dirty="0">
                <a:solidFill>
                  <a:srgbClr val="00B050"/>
                </a:solidFill>
              </a:rPr>
              <a:t> 교수님, </a:t>
            </a:r>
            <a:r>
              <a:rPr lang="ko-KR" altLang="en-US" sz="1867" dirty="0" err="1">
                <a:solidFill>
                  <a:srgbClr val="00B050"/>
                </a:solidFill>
              </a:rPr>
              <a:t>최윤정</a:t>
            </a:r>
            <a:r>
              <a:rPr lang="ko-KR" altLang="en-US" sz="1867" dirty="0">
                <a:solidFill>
                  <a:srgbClr val="00B050"/>
                </a:solidFill>
              </a:rPr>
              <a:t> 교수님, </a:t>
            </a:r>
            <a:r>
              <a:rPr lang="ko-KR" altLang="en-US" sz="1867" dirty="0" err="1">
                <a:solidFill>
                  <a:srgbClr val="00B050"/>
                </a:solidFill>
              </a:rPr>
              <a:t>김강일</a:t>
            </a:r>
            <a:r>
              <a:rPr lang="ko-KR" altLang="en-US" sz="1867" dirty="0">
                <a:solidFill>
                  <a:srgbClr val="00B050"/>
                </a:solidFill>
              </a:rPr>
              <a:t> 교수님의 </a:t>
            </a:r>
            <a:r>
              <a:rPr lang="ko-KR" altLang="en-US" sz="1867" dirty="0" err="1">
                <a:solidFill>
                  <a:srgbClr val="00B050"/>
                </a:solidFill>
              </a:rPr>
              <a:t>수업자료를</a:t>
            </a:r>
            <a:r>
              <a:rPr lang="ko-KR" altLang="en-US" sz="1867" dirty="0">
                <a:solidFill>
                  <a:srgbClr val="00B050"/>
                </a:solidFill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112751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2341A-533B-4BF9-99E6-50FF9A75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8B781A-3907-41CB-9D32-77BD93DF6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89" y="1449083"/>
            <a:ext cx="8694822" cy="52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3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FB777-99D3-4622-929D-A866FF4D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D2754-428F-4EEB-90A7-92A3B431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thread </a:t>
            </a:r>
            <a:r>
              <a:rPr lang="ko-KR" altLang="en-US" dirty="0"/>
              <a:t>사이에 간격을 둔다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D309C-58D6-4A91-BB09-A0825788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6" y="2412545"/>
            <a:ext cx="5702968" cy="4204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88F823-3FB9-423D-9B9F-02E72AE28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13" y="1356066"/>
            <a:ext cx="5261304" cy="5261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7D2F6-15FF-4326-82D9-B66651616D4A}"/>
              </a:ext>
            </a:extLst>
          </p:cNvPr>
          <p:cNvSpPr txBox="1"/>
          <p:nvPr/>
        </p:nvSpPr>
        <p:spPr>
          <a:xfrm>
            <a:off x="8821155" y="365125"/>
            <a:ext cx="278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병렬화 </a:t>
            </a:r>
            <a:r>
              <a:rPr lang="en-US" altLang="ko-KR" dirty="0">
                <a:solidFill>
                  <a:srgbClr val="00B050"/>
                </a:solidFill>
              </a:rPr>
              <a:t>X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이럴 거면 왜 </a:t>
            </a:r>
            <a:r>
              <a:rPr lang="en-US" altLang="ko-KR" dirty="0">
                <a:solidFill>
                  <a:srgbClr val="00B050"/>
                </a:solidFill>
              </a:rPr>
              <a:t>thread</a:t>
            </a:r>
            <a:r>
              <a:rPr lang="ko-KR" altLang="en-US" dirty="0">
                <a:solidFill>
                  <a:srgbClr val="00B050"/>
                </a:solidFill>
              </a:rPr>
              <a:t>를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BD323-8E82-4EFC-8DAA-C08AD933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7AC02-BED5-4DC2-AEA7-DC30AA4A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/>
              <a:t>race condition</a:t>
            </a:r>
            <a:r>
              <a:rPr lang="ko-KR" altLang="en-US" dirty="0"/>
              <a:t>이 발생할 위험이 있는 구간</a:t>
            </a:r>
            <a:endParaRPr lang="en-US" altLang="ko-KR" dirty="0"/>
          </a:p>
          <a:p>
            <a:r>
              <a:rPr lang="ko-KR" altLang="en-US" dirty="0"/>
              <a:t>공유 </a:t>
            </a:r>
            <a:r>
              <a:rPr lang="en-US" altLang="ko-KR" dirty="0"/>
              <a:t>data</a:t>
            </a:r>
            <a:r>
              <a:rPr lang="ko-KR" altLang="en-US" dirty="0"/>
              <a:t>에 접근하는 부분은 여기에 해당</a:t>
            </a:r>
            <a:endParaRPr lang="en-US" altLang="ko-KR" dirty="0"/>
          </a:p>
          <a:p>
            <a:r>
              <a:rPr lang="ko-KR" altLang="en-US" dirty="0"/>
              <a:t>이 구간만큼은 병렬적으로 수행하지 않아야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따라서</a:t>
            </a:r>
            <a:r>
              <a:rPr lang="en-US" altLang="ko-KR" sz="2000" dirty="0">
                <a:solidFill>
                  <a:srgbClr val="00B050"/>
                </a:solidFill>
              </a:rPr>
              <a:t>, CS</a:t>
            </a:r>
            <a:r>
              <a:rPr lang="ko-KR" altLang="en-US" sz="2000" dirty="0">
                <a:solidFill>
                  <a:srgbClr val="00B050"/>
                </a:solidFill>
              </a:rPr>
              <a:t>이 길수록 병렬성이 떨어진다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근데 너무 짧아서 자주 사용될 경우</a:t>
            </a:r>
            <a:r>
              <a:rPr lang="en-US" altLang="ko-KR" sz="2000" dirty="0">
                <a:solidFill>
                  <a:srgbClr val="00B050"/>
                </a:solidFill>
              </a:rPr>
              <a:t>, OS </a:t>
            </a:r>
            <a:r>
              <a:rPr lang="ko-KR" altLang="en-US" sz="2000" dirty="0">
                <a:solidFill>
                  <a:srgbClr val="00B050"/>
                </a:solidFill>
              </a:rPr>
              <a:t>영역에 접근하는 빈도가 많아 </a:t>
            </a:r>
            <a:r>
              <a:rPr lang="ko-KR" altLang="en-US" sz="2000">
                <a:solidFill>
                  <a:srgbClr val="00B050"/>
                </a:solidFill>
              </a:rPr>
              <a:t>오래걸린다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Mutual Exclusion: </a:t>
            </a:r>
            <a:r>
              <a:rPr lang="ko-KR" altLang="en-US" dirty="0"/>
              <a:t>상호 배제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하나의 </a:t>
            </a:r>
            <a:r>
              <a:rPr lang="en-US" altLang="ko-KR" dirty="0"/>
              <a:t>CS </a:t>
            </a:r>
            <a:r>
              <a:rPr lang="ko-KR" altLang="en-US" dirty="0"/>
              <a:t>내에서는 단 하나의 </a:t>
            </a:r>
            <a:r>
              <a:rPr lang="en-US" altLang="ko-KR" dirty="0"/>
              <a:t>thread</a:t>
            </a:r>
            <a:r>
              <a:rPr lang="ko-KR" altLang="en-US" dirty="0"/>
              <a:t>만이 실행될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Atomicity: </a:t>
            </a:r>
            <a:r>
              <a:rPr lang="ko-KR" altLang="en-US" dirty="0" err="1"/>
              <a:t>원자성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CS </a:t>
            </a:r>
            <a:r>
              <a:rPr lang="ko-KR" altLang="en-US" dirty="0"/>
              <a:t>내에서는 </a:t>
            </a:r>
            <a:r>
              <a:rPr lang="en-US" altLang="ko-KR" dirty="0"/>
              <a:t>context switch</a:t>
            </a:r>
            <a:r>
              <a:rPr lang="ko-KR" altLang="en-US" dirty="0"/>
              <a:t>가 발생하지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8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05C20-B5A1-4062-94F3-A5AD7221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D190A-9CAF-4AE0-AB8D-1BCD69EE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MUT</a:t>
            </a:r>
            <a:r>
              <a:rPr lang="en-US" altLang="ko-KR" dirty="0" err="1"/>
              <a:t>ual</a:t>
            </a:r>
            <a:r>
              <a:rPr lang="en-US" altLang="ko-KR" dirty="0"/>
              <a:t> </a:t>
            </a:r>
            <a:r>
              <a:rPr lang="en-US" altLang="ko-KR" b="1" dirty="0" err="1"/>
              <a:t>EX</a:t>
            </a:r>
            <a:r>
              <a:rPr lang="en-US" altLang="ko-KR" dirty="0" err="1"/>
              <a:t>clusion</a:t>
            </a:r>
            <a:endParaRPr lang="en-US" altLang="ko-KR" dirty="0"/>
          </a:p>
          <a:p>
            <a:r>
              <a:rPr lang="en-US" altLang="ko-KR" dirty="0"/>
              <a:t>critical section</a:t>
            </a:r>
            <a:r>
              <a:rPr lang="ko-KR" altLang="en-US" dirty="0"/>
              <a:t>에 들어갔을 때</a:t>
            </a:r>
            <a:r>
              <a:rPr lang="en-US" altLang="ko-KR" dirty="0"/>
              <a:t>, </a:t>
            </a:r>
            <a:r>
              <a:rPr lang="ko-KR" altLang="en-US" dirty="0"/>
              <a:t>다른 객체로부터의 접근을 막기 위한 </a:t>
            </a:r>
            <a:r>
              <a:rPr lang="en-US" altLang="ko-KR" dirty="0"/>
              <a:t>key</a:t>
            </a:r>
          </a:p>
          <a:p>
            <a:r>
              <a:rPr lang="en-US" altLang="ko-KR" dirty="0"/>
              <a:t>critical section </a:t>
            </a:r>
            <a:r>
              <a:rPr lang="ko-KR" altLang="en-US" dirty="0"/>
              <a:t>당 하나 필요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61BF2-5CFA-41E6-AB25-D0E87157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75" y="3111310"/>
            <a:ext cx="5085350" cy="35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263CE-5ABF-4500-8C5E-50CC0FB4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 </a:t>
            </a:r>
            <a:r>
              <a:rPr lang="en-US" altLang="ko-KR" dirty="0"/>
              <a:t>Initiation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51CE2-3738-42F8-9D7E-7638088E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전역변수로 선언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상수를 이용한 정적 초기화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>
                <a:ea typeface="굴림" pitchFamily="50" charset="-127"/>
              </a:rPr>
              <a:t>  </a:t>
            </a:r>
            <a:r>
              <a:rPr lang="en-US" altLang="ko-KR" dirty="0" err="1">
                <a:ea typeface="굴림" pitchFamily="50" charset="-127"/>
              </a:rPr>
              <a:t>pthread_mutext_t</a:t>
            </a:r>
            <a:r>
              <a:rPr lang="en-US" altLang="ko-KR" dirty="0">
                <a:ea typeface="굴림" pitchFamily="50" charset="-127"/>
              </a:rPr>
              <a:t> mutex = PTHREAD_MUTEX_INITIALIZER;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함수를 이용한 동적 초기화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int </a:t>
            </a:r>
            <a:r>
              <a:rPr lang="en-US" altLang="ko-KR" dirty="0" err="1"/>
              <a:t>pthread_mutex_init</a:t>
            </a:r>
            <a:r>
              <a:rPr lang="en-US" altLang="ko-KR" dirty="0"/>
              <a:t>( </a:t>
            </a:r>
            <a:r>
              <a:rPr lang="en-US" altLang="ko-KR" dirty="0" err="1"/>
              <a:t>pthread_mutex_t</a:t>
            </a:r>
            <a:r>
              <a:rPr lang="en-US" altLang="ko-KR" dirty="0"/>
              <a:t> *mutex,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                                               </a:t>
            </a:r>
            <a:r>
              <a:rPr lang="en-US" altLang="ko-KR" dirty="0" err="1"/>
              <a:t>pthread_mutexattr_t</a:t>
            </a:r>
            <a:r>
              <a:rPr lang="en-US" altLang="ko-KR" dirty="0"/>
              <a:t> *</a:t>
            </a:r>
            <a:r>
              <a:rPr lang="en-US" altLang="ko-KR" dirty="0" err="1"/>
              <a:t>attr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mutex: global </a:t>
            </a:r>
            <a:r>
              <a:rPr lang="ko-KR" altLang="en-US" sz="2000" dirty="0">
                <a:solidFill>
                  <a:srgbClr val="00B050"/>
                </a:solidFill>
              </a:rPr>
              <a:t>선언된 </a:t>
            </a:r>
            <a:r>
              <a:rPr lang="en-US" altLang="ko-KR" sz="2000" dirty="0">
                <a:solidFill>
                  <a:srgbClr val="00B050"/>
                </a:solidFill>
              </a:rPr>
              <a:t>mutex</a:t>
            </a:r>
            <a:r>
              <a:rPr lang="ko-KR" altLang="en-US" sz="2000" dirty="0">
                <a:solidFill>
                  <a:srgbClr val="00B050"/>
                </a:solidFill>
              </a:rPr>
              <a:t>의 주소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en-US" altLang="ko-KR" sz="2000" dirty="0" err="1">
                <a:solidFill>
                  <a:srgbClr val="00B050"/>
                </a:solidFill>
              </a:rPr>
              <a:t>attr</a:t>
            </a:r>
            <a:r>
              <a:rPr lang="en-US" altLang="ko-KR" sz="2000" dirty="0">
                <a:solidFill>
                  <a:srgbClr val="00B050"/>
                </a:solidFill>
              </a:rPr>
              <a:t>: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mutex</a:t>
            </a:r>
            <a:r>
              <a:rPr lang="ko-KR" altLang="en-US" sz="2000" dirty="0">
                <a:solidFill>
                  <a:srgbClr val="00B050"/>
                </a:solidFill>
              </a:rPr>
              <a:t> 설정</a:t>
            </a:r>
            <a:r>
              <a:rPr lang="en-US" altLang="ko-KR" sz="2000" dirty="0">
                <a:solidFill>
                  <a:srgbClr val="00B050"/>
                </a:solidFill>
              </a:rPr>
              <a:t>; NULL</a:t>
            </a:r>
            <a:r>
              <a:rPr lang="ko-KR" altLang="en-US" sz="2000" dirty="0">
                <a:solidFill>
                  <a:srgbClr val="00B050"/>
                </a:solidFill>
              </a:rPr>
              <a:t>일 경우 </a:t>
            </a:r>
            <a:r>
              <a:rPr lang="en-US" altLang="ko-KR" sz="2000" dirty="0">
                <a:solidFill>
                  <a:srgbClr val="00B050"/>
                </a:solidFill>
              </a:rPr>
              <a:t>default </a:t>
            </a:r>
            <a:r>
              <a:rPr lang="ko-KR" altLang="en-US" sz="2000" dirty="0">
                <a:solidFill>
                  <a:srgbClr val="00B050"/>
                </a:solidFill>
              </a:rPr>
              <a:t>설정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return: </a:t>
            </a:r>
            <a:r>
              <a:rPr lang="ko-KR" altLang="en-US" sz="2000" dirty="0">
                <a:solidFill>
                  <a:srgbClr val="00B050"/>
                </a:solidFill>
              </a:rPr>
              <a:t>성공 여부</a:t>
            </a:r>
            <a:r>
              <a:rPr lang="en-US" altLang="ko-KR" sz="2000" dirty="0">
                <a:solidFill>
                  <a:srgbClr val="00B050"/>
                </a:solidFill>
              </a:rPr>
              <a:t>; </a:t>
            </a:r>
            <a:r>
              <a:rPr lang="ko-KR" altLang="en-US" sz="2000" dirty="0">
                <a:solidFill>
                  <a:srgbClr val="00B050"/>
                </a:solidFill>
              </a:rPr>
              <a:t>실패 시 </a:t>
            </a:r>
            <a:r>
              <a:rPr lang="en-US" altLang="ko-KR" sz="2000" dirty="0">
                <a:solidFill>
                  <a:srgbClr val="00B050"/>
                </a:solidFill>
              </a:rPr>
              <a:t>-1</a:t>
            </a:r>
            <a:r>
              <a:rPr lang="ko-KR" altLang="en-US" sz="2000" dirty="0">
                <a:solidFill>
                  <a:srgbClr val="00B050"/>
                </a:solidFill>
              </a:rPr>
              <a:t>이 아니라 에러코드</a:t>
            </a:r>
          </a:p>
        </p:txBody>
      </p:sp>
    </p:spTree>
    <p:extLst>
      <p:ext uri="{BB962C8B-B14F-4D97-AF65-F5344CB8AC3E}">
        <p14:creationId xmlns:p14="http://schemas.microsoft.com/office/powerpoint/2010/main" val="197281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EB40-B3DF-4673-9525-973A499B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pthread_mutex_lock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dirty="0" err="1"/>
              <a:t>pthread_mutex_t</a:t>
            </a:r>
            <a:r>
              <a:rPr lang="en-US" altLang="ko-KR" dirty="0"/>
              <a:t> *mutex);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969E8-5266-4BE8-9127-B23BB7D5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r>
              <a:rPr lang="ko-KR" altLang="en-US" dirty="0"/>
              <a:t>에 진입하며 다른 </a:t>
            </a:r>
            <a:r>
              <a:rPr lang="en-US" altLang="ko-KR" dirty="0"/>
              <a:t>thread</a:t>
            </a:r>
            <a:r>
              <a:rPr lang="ko-KR" altLang="en-US" dirty="0"/>
              <a:t>에서 접근할 수 없도록 </a:t>
            </a:r>
            <a:r>
              <a:rPr lang="en-US" altLang="ko-KR" dirty="0"/>
              <a:t>lock</a:t>
            </a:r>
            <a:r>
              <a:rPr lang="ko-KR" altLang="en-US" dirty="0"/>
              <a:t>을 걸어주는 </a:t>
            </a:r>
            <a:r>
              <a:rPr lang="en-US" altLang="ko-KR" dirty="0"/>
              <a:t>system call</a:t>
            </a:r>
          </a:p>
          <a:p>
            <a:r>
              <a:rPr lang="ko-KR" altLang="en-US" dirty="0"/>
              <a:t>여기에 도달했는데 이미 다른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r>
              <a:rPr lang="en-US" altLang="ko-KR" dirty="0"/>
              <a:t>lock</a:t>
            </a:r>
            <a:r>
              <a:rPr lang="ko-KR" altLang="en-US" dirty="0"/>
              <a:t>을 걸어 놓은 상태라면 그것이 풀릴 때까지 대기한다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대기 중인 </a:t>
            </a:r>
            <a:r>
              <a:rPr lang="en-US" altLang="ko-KR" sz="2000" dirty="0">
                <a:solidFill>
                  <a:srgbClr val="00B050"/>
                </a:solidFill>
              </a:rPr>
              <a:t>thread</a:t>
            </a:r>
            <a:r>
              <a:rPr lang="ko-KR" altLang="en-US" sz="2000" dirty="0">
                <a:solidFill>
                  <a:srgbClr val="00B050"/>
                </a:solidFill>
              </a:rPr>
              <a:t>에게는 </a:t>
            </a:r>
            <a:r>
              <a:rPr lang="en-US" altLang="ko-KR" sz="2000" dirty="0">
                <a:solidFill>
                  <a:srgbClr val="00B050"/>
                </a:solidFill>
              </a:rPr>
              <a:t>context switch</a:t>
            </a:r>
            <a:r>
              <a:rPr lang="ko-KR" altLang="en-US" sz="2000" dirty="0">
                <a:solidFill>
                  <a:srgbClr val="00B050"/>
                </a:solidFill>
              </a:rPr>
              <a:t>가 일어나지 않는다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mutex: global </a:t>
            </a:r>
            <a:r>
              <a:rPr lang="ko-KR" altLang="en-US" dirty="0"/>
              <a:t>선언된 </a:t>
            </a:r>
            <a:r>
              <a:rPr lang="en-US" altLang="ko-KR" dirty="0"/>
              <a:t>mutex </a:t>
            </a:r>
            <a:r>
              <a:rPr lang="ko-KR" altLang="en-US" dirty="0"/>
              <a:t>변수의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return:</a:t>
            </a:r>
            <a:r>
              <a:rPr lang="ko-KR" altLang="en-US" dirty="0"/>
              <a:t> 성공 여부</a:t>
            </a:r>
            <a:r>
              <a:rPr lang="en-US" altLang="ko-KR" dirty="0"/>
              <a:t>;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이 아닌 에러 코드</a:t>
            </a:r>
          </a:p>
        </p:txBody>
      </p:sp>
    </p:spTree>
    <p:extLst>
      <p:ext uri="{BB962C8B-B14F-4D97-AF65-F5344CB8AC3E}">
        <p14:creationId xmlns:p14="http://schemas.microsoft.com/office/powerpoint/2010/main" val="426644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EB40-B3DF-4673-9525-973A499B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pthread_mutex_trylock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dirty="0" err="1"/>
              <a:t>pthread_mutex_t</a:t>
            </a:r>
            <a:r>
              <a:rPr lang="en-US" altLang="ko-KR" dirty="0"/>
              <a:t> *mutex);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969E8-5266-4BE8-9127-B23BB7D5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r>
              <a:rPr lang="ko-KR" altLang="en-US" dirty="0"/>
              <a:t>에 진입하며 다른 </a:t>
            </a:r>
            <a:r>
              <a:rPr lang="en-US" altLang="ko-KR" dirty="0"/>
              <a:t>thread</a:t>
            </a:r>
            <a:r>
              <a:rPr lang="ko-KR" altLang="en-US" dirty="0"/>
              <a:t>에서 접근할 수 없도록 </a:t>
            </a:r>
            <a:r>
              <a:rPr lang="en-US" altLang="ko-KR" dirty="0"/>
              <a:t>lock</a:t>
            </a:r>
            <a:r>
              <a:rPr lang="ko-KR" altLang="en-US" dirty="0"/>
              <a:t>을 걸 것을 시도하는 </a:t>
            </a:r>
            <a:r>
              <a:rPr lang="en-US" altLang="ko-KR" dirty="0"/>
              <a:t>system call</a:t>
            </a:r>
          </a:p>
          <a:p>
            <a:r>
              <a:rPr lang="ko-KR" altLang="en-US" dirty="0"/>
              <a:t>여기에 도달했는데 이미 다른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r>
              <a:rPr lang="en-US" altLang="ko-KR" dirty="0"/>
              <a:t>lock</a:t>
            </a:r>
            <a:r>
              <a:rPr lang="ko-KR" altLang="en-US" dirty="0"/>
              <a:t>을 걸어 놓은 상태라면 기다리지 않고 </a:t>
            </a:r>
            <a:r>
              <a:rPr lang="en-US" altLang="ko-KR" dirty="0"/>
              <a:t>error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보통 반환 값이 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r>
              <a:rPr lang="ko-KR" altLang="en-US" sz="2000" dirty="0">
                <a:solidFill>
                  <a:srgbClr val="00B050"/>
                </a:solidFill>
              </a:rPr>
              <a:t>이 아니라면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다른 일을 먼저 처리하거나 </a:t>
            </a:r>
            <a:r>
              <a:rPr lang="en-US" altLang="ko-KR" sz="2000" dirty="0">
                <a:solidFill>
                  <a:srgbClr val="00B050"/>
                </a:solidFill>
              </a:rPr>
              <a:t>CS</a:t>
            </a:r>
            <a:r>
              <a:rPr lang="ko-KR" altLang="en-US" sz="2000" dirty="0">
                <a:solidFill>
                  <a:srgbClr val="00B050"/>
                </a:solidFill>
              </a:rPr>
              <a:t>에 진입하지 않는다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mutex: global </a:t>
            </a:r>
            <a:r>
              <a:rPr lang="ko-KR" altLang="en-US" dirty="0"/>
              <a:t>선언된 </a:t>
            </a:r>
            <a:r>
              <a:rPr lang="en-US" altLang="ko-KR" dirty="0"/>
              <a:t>mutex </a:t>
            </a:r>
            <a:r>
              <a:rPr lang="ko-KR" altLang="en-US" dirty="0"/>
              <a:t>변수의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return:</a:t>
            </a:r>
            <a:r>
              <a:rPr lang="ko-KR" altLang="en-US" dirty="0"/>
              <a:t> 성공 여부</a:t>
            </a:r>
            <a:r>
              <a:rPr lang="en-US" altLang="ko-KR" dirty="0"/>
              <a:t>;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이 아닌 에러 코드</a:t>
            </a:r>
          </a:p>
        </p:txBody>
      </p:sp>
    </p:spTree>
    <p:extLst>
      <p:ext uri="{BB962C8B-B14F-4D97-AF65-F5344CB8AC3E}">
        <p14:creationId xmlns:p14="http://schemas.microsoft.com/office/powerpoint/2010/main" val="125582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EB40-B3DF-4673-9525-973A499B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pthread_mutex_timedlock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                          </a:t>
            </a:r>
            <a:r>
              <a:rPr lang="en-US" altLang="ko-KR" dirty="0" err="1"/>
              <a:t>pthread_mutex_t</a:t>
            </a:r>
            <a:r>
              <a:rPr lang="en-US" altLang="ko-KR" dirty="0"/>
              <a:t> *mutex,</a:t>
            </a:r>
            <a:br>
              <a:rPr lang="en-US" altLang="ko-KR" dirty="0"/>
            </a:br>
            <a:r>
              <a:rPr lang="en-US" altLang="ko-KR" dirty="0"/>
              <a:t>                   struct </a:t>
            </a:r>
            <a:r>
              <a:rPr lang="en-US" altLang="ko-KR" dirty="0" err="1"/>
              <a:t>timespec</a:t>
            </a:r>
            <a:r>
              <a:rPr lang="en-US" altLang="ko-KR" dirty="0"/>
              <a:t>* </a:t>
            </a:r>
            <a:r>
              <a:rPr lang="en-US" altLang="ko-KR" dirty="0" err="1"/>
              <a:t>abs_timeout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969E8-5266-4BE8-9127-B23BB7D5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critical section</a:t>
            </a:r>
            <a:r>
              <a:rPr lang="ko-KR" altLang="en-US" dirty="0"/>
              <a:t>에 진입하며 다른 </a:t>
            </a:r>
            <a:r>
              <a:rPr lang="en-US" altLang="ko-KR" dirty="0"/>
              <a:t>thread</a:t>
            </a:r>
            <a:r>
              <a:rPr lang="ko-KR" altLang="en-US" dirty="0"/>
              <a:t>에서 접근할 수 없도록 </a:t>
            </a:r>
            <a:r>
              <a:rPr lang="en-US" altLang="ko-KR" dirty="0"/>
              <a:t>lock</a:t>
            </a:r>
            <a:r>
              <a:rPr lang="ko-KR" altLang="en-US" dirty="0"/>
              <a:t>을 걸 것을 시도하는 </a:t>
            </a:r>
            <a:r>
              <a:rPr lang="en-US" altLang="ko-KR" dirty="0"/>
              <a:t>system call</a:t>
            </a:r>
          </a:p>
          <a:p>
            <a:r>
              <a:rPr lang="ko-KR" altLang="en-US" dirty="0"/>
              <a:t>여기에 도달했는데 이미 다른 </a:t>
            </a:r>
            <a:r>
              <a:rPr lang="en-US" altLang="ko-KR" dirty="0"/>
              <a:t>thread</a:t>
            </a:r>
            <a:r>
              <a:rPr lang="ko-KR" altLang="en-US" dirty="0"/>
              <a:t>에서 </a:t>
            </a:r>
            <a:r>
              <a:rPr lang="en-US" altLang="ko-KR" dirty="0"/>
              <a:t>lock</a:t>
            </a:r>
            <a:r>
              <a:rPr lang="ko-KR" altLang="en-US" dirty="0"/>
              <a:t>을 걸어 놓은 상태라면 </a:t>
            </a:r>
            <a:r>
              <a:rPr lang="en-US" altLang="ko-KR" dirty="0" err="1"/>
              <a:t>abs_timeout</a:t>
            </a:r>
            <a:r>
              <a:rPr lang="ko-KR" altLang="en-US" dirty="0"/>
              <a:t>만큼 기다려보고 </a:t>
            </a:r>
            <a:r>
              <a:rPr lang="en-US" altLang="ko-KR" dirty="0"/>
              <a:t>error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</a:t>
            </a:r>
            <a:r>
              <a:rPr lang="ko-KR" altLang="en-US" sz="2000" dirty="0">
                <a:solidFill>
                  <a:srgbClr val="00B050"/>
                </a:solidFill>
              </a:rPr>
              <a:t>보통 반환 값이 </a:t>
            </a:r>
            <a:r>
              <a:rPr lang="en-US" altLang="ko-KR" sz="2000" dirty="0">
                <a:solidFill>
                  <a:srgbClr val="00B050"/>
                </a:solidFill>
              </a:rPr>
              <a:t>0</a:t>
            </a:r>
            <a:r>
              <a:rPr lang="ko-KR" altLang="en-US" sz="2000" dirty="0">
                <a:solidFill>
                  <a:srgbClr val="00B050"/>
                </a:solidFill>
              </a:rPr>
              <a:t>이 아니라면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다른 일을 먼저 처리하거나 </a:t>
            </a:r>
            <a:r>
              <a:rPr lang="en-US" altLang="ko-KR" sz="2000" dirty="0">
                <a:solidFill>
                  <a:srgbClr val="00B050"/>
                </a:solidFill>
              </a:rPr>
              <a:t>CS</a:t>
            </a:r>
            <a:r>
              <a:rPr lang="ko-KR" altLang="en-US" sz="2000" dirty="0">
                <a:solidFill>
                  <a:srgbClr val="00B050"/>
                </a:solidFill>
              </a:rPr>
              <a:t>에 진입하지 않는다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mutex: global </a:t>
            </a:r>
            <a:r>
              <a:rPr lang="ko-KR" altLang="en-US" dirty="0"/>
              <a:t>선언된 </a:t>
            </a:r>
            <a:r>
              <a:rPr lang="en-US" altLang="ko-KR" dirty="0"/>
              <a:t>mutex </a:t>
            </a:r>
            <a:r>
              <a:rPr lang="ko-KR" altLang="en-US" dirty="0"/>
              <a:t>변수의 주소</a:t>
            </a:r>
            <a:endParaRPr lang="en-US" altLang="ko-KR" dirty="0"/>
          </a:p>
          <a:p>
            <a:r>
              <a:rPr lang="en-US" altLang="ko-KR" dirty="0" err="1"/>
              <a:t>abs_timeout</a:t>
            </a:r>
            <a:r>
              <a:rPr lang="en-US" altLang="ko-KR" dirty="0"/>
              <a:t>: lock</a:t>
            </a:r>
            <a:r>
              <a:rPr lang="ko-KR" altLang="en-US" dirty="0"/>
              <a:t>이 해제되길 기다려볼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return:</a:t>
            </a:r>
            <a:r>
              <a:rPr lang="ko-KR" altLang="en-US" dirty="0"/>
              <a:t> 성공 여부</a:t>
            </a:r>
            <a:r>
              <a:rPr lang="en-US" altLang="ko-KR" dirty="0"/>
              <a:t>;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이 아닌 에러 코드</a:t>
            </a:r>
          </a:p>
        </p:txBody>
      </p:sp>
    </p:spTree>
    <p:extLst>
      <p:ext uri="{BB962C8B-B14F-4D97-AF65-F5344CB8AC3E}">
        <p14:creationId xmlns:p14="http://schemas.microsoft.com/office/powerpoint/2010/main" val="171764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EB40-B3DF-4673-9525-973A499B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pthread_mutex_unlock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dirty="0" err="1"/>
              <a:t>pthread_mutex_t</a:t>
            </a:r>
            <a:r>
              <a:rPr lang="en-US" altLang="ko-KR" dirty="0"/>
              <a:t> *mutex);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969E8-5266-4BE8-9127-B23BB7D5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r>
              <a:rPr lang="ko-KR" altLang="en-US" dirty="0"/>
              <a:t>에서 빠져나오며 이제 다른 </a:t>
            </a:r>
            <a:r>
              <a:rPr lang="en-US" altLang="ko-KR" dirty="0"/>
              <a:t>thread</a:t>
            </a:r>
            <a:r>
              <a:rPr lang="ko-KR" altLang="en-US" dirty="0"/>
              <a:t>에서 접근할 수 있도록 </a:t>
            </a:r>
            <a:r>
              <a:rPr lang="en-US" altLang="ko-KR" dirty="0"/>
              <a:t>lock</a:t>
            </a:r>
            <a:r>
              <a:rPr lang="ko-KR" altLang="en-US" dirty="0"/>
              <a:t>을 해제하는 </a:t>
            </a:r>
            <a:r>
              <a:rPr lang="en-US" altLang="ko-KR" dirty="0"/>
              <a:t>system call</a:t>
            </a:r>
          </a:p>
          <a:p>
            <a:endParaRPr lang="en-US" altLang="ko-KR" dirty="0"/>
          </a:p>
          <a:p>
            <a:r>
              <a:rPr lang="en-US" altLang="ko-KR" dirty="0"/>
              <a:t>mutex: global </a:t>
            </a:r>
            <a:r>
              <a:rPr lang="ko-KR" altLang="en-US" dirty="0"/>
              <a:t>선언된 </a:t>
            </a:r>
            <a:r>
              <a:rPr lang="en-US" altLang="ko-KR" dirty="0"/>
              <a:t>mutex </a:t>
            </a:r>
            <a:r>
              <a:rPr lang="ko-KR" altLang="en-US" dirty="0"/>
              <a:t>변수의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return:</a:t>
            </a:r>
            <a:r>
              <a:rPr lang="ko-KR" altLang="en-US" dirty="0"/>
              <a:t> 성공 여부</a:t>
            </a:r>
            <a:r>
              <a:rPr lang="en-US" altLang="ko-KR" dirty="0"/>
              <a:t>;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이 아닌 에러 코드</a:t>
            </a:r>
          </a:p>
        </p:txBody>
      </p:sp>
    </p:spTree>
    <p:extLst>
      <p:ext uri="{BB962C8B-B14F-4D97-AF65-F5344CB8AC3E}">
        <p14:creationId xmlns:p14="http://schemas.microsoft.com/office/powerpoint/2010/main" val="413464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C7F85-D5F8-431E-AE77-235DDAF3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pthread_mutex_destroy</a:t>
            </a:r>
            <a:r>
              <a:rPr lang="en-US" altLang="ko-KR" dirty="0"/>
              <a:t>(</a:t>
            </a:r>
            <a:br>
              <a:rPr lang="en-US" altLang="ko-KR" dirty="0"/>
            </a:br>
            <a:r>
              <a:rPr lang="en-US" altLang="ko-KR" dirty="0"/>
              <a:t>                    </a:t>
            </a:r>
            <a:r>
              <a:rPr lang="en-US" altLang="ko-KR" dirty="0" err="1"/>
              <a:t>pthread_mutex_t</a:t>
            </a:r>
            <a:r>
              <a:rPr lang="en-US" altLang="ko-KR" dirty="0"/>
              <a:t> *mutex);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8A48-09C2-4C4B-B170-27F19BE3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이상 사용하지 않는 </a:t>
            </a:r>
            <a:r>
              <a:rPr lang="en-US" altLang="ko-KR" dirty="0"/>
              <a:t>mutex</a:t>
            </a:r>
            <a:r>
              <a:rPr lang="ko-KR" altLang="en-US" dirty="0"/>
              <a:t>를 제거하는 </a:t>
            </a:r>
            <a:r>
              <a:rPr lang="en-US" altLang="ko-KR" dirty="0"/>
              <a:t>system call</a:t>
            </a:r>
          </a:p>
          <a:p>
            <a:endParaRPr lang="en-US" altLang="ko-KR" dirty="0"/>
          </a:p>
          <a:p>
            <a:r>
              <a:rPr lang="en-US" altLang="ko-KR" dirty="0"/>
              <a:t>mutex: global </a:t>
            </a:r>
            <a:r>
              <a:rPr lang="ko-KR" altLang="en-US" dirty="0"/>
              <a:t>선언된 </a:t>
            </a:r>
            <a:r>
              <a:rPr lang="en-US" altLang="ko-KR" dirty="0"/>
              <a:t>mutex </a:t>
            </a:r>
            <a:r>
              <a:rPr lang="ko-KR" altLang="en-US" dirty="0"/>
              <a:t>변수의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return: </a:t>
            </a:r>
            <a:r>
              <a:rPr lang="ko-KR" altLang="en-US" dirty="0"/>
              <a:t>성공 여부</a:t>
            </a:r>
            <a:r>
              <a:rPr lang="en-US" altLang="ko-KR" dirty="0"/>
              <a:t>;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이 아닌 에러 코드</a:t>
            </a:r>
          </a:p>
        </p:txBody>
      </p:sp>
    </p:spTree>
    <p:extLst>
      <p:ext uri="{BB962C8B-B14F-4D97-AF65-F5344CB8AC3E}">
        <p14:creationId xmlns:p14="http://schemas.microsoft.com/office/powerpoint/2010/main" val="158111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81D04-512A-463C-A999-9AE1F408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F04B7-B08F-40B4-B54C-08F4E306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strike="sngStrike" dirty="0"/>
              <a:t>실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의 실행 단위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지금까지 우리가 살펴본</a:t>
            </a:r>
            <a:r>
              <a:rPr lang="en-US" altLang="ko-KR" dirty="0"/>
              <a:t>) </a:t>
            </a:r>
            <a:r>
              <a:rPr lang="ko-KR" altLang="en-US" dirty="0"/>
              <a:t>보통의 경우 한의 </a:t>
            </a:r>
            <a:r>
              <a:rPr lang="en-US" altLang="ko-KR" dirty="0"/>
              <a:t>process</a:t>
            </a:r>
            <a:r>
              <a:rPr lang="ko-KR" altLang="en-US" dirty="0"/>
              <a:t>에 하나의 </a:t>
            </a:r>
            <a:r>
              <a:rPr lang="en-US" altLang="ko-KR" dirty="0"/>
              <a:t>thread </a:t>
            </a:r>
            <a:r>
              <a:rPr lang="ko-KR" altLang="en-US" dirty="0"/>
              <a:t>존재</a:t>
            </a:r>
            <a:endParaRPr lang="en-US" altLang="ko-KR" dirty="0"/>
          </a:p>
          <a:p>
            <a:r>
              <a:rPr lang="en-US" altLang="ko-KR" dirty="0"/>
              <a:t>CPU scheduling</a:t>
            </a:r>
            <a:r>
              <a:rPr lang="ko-KR" altLang="en-US" dirty="0"/>
              <a:t>은 </a:t>
            </a:r>
            <a:r>
              <a:rPr lang="en-US" altLang="ko-KR" dirty="0"/>
              <a:t>thread </a:t>
            </a:r>
            <a:r>
              <a:rPr lang="ko-KR" altLang="en-US" dirty="0"/>
              <a:t>단위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context switch</a:t>
            </a:r>
            <a:r>
              <a:rPr lang="ko-KR" altLang="en-US" sz="2000" dirty="0">
                <a:solidFill>
                  <a:srgbClr val="00B050"/>
                </a:solidFill>
              </a:rPr>
              <a:t>가 </a:t>
            </a:r>
            <a:r>
              <a:rPr lang="en-US" altLang="ko-KR" sz="2000" dirty="0">
                <a:solidFill>
                  <a:srgbClr val="00B050"/>
                </a:solidFill>
              </a:rPr>
              <a:t>process </a:t>
            </a:r>
            <a:r>
              <a:rPr lang="ko-KR" altLang="en-US" sz="2000" dirty="0">
                <a:solidFill>
                  <a:srgbClr val="00B050"/>
                </a:solidFill>
              </a:rPr>
              <a:t>단위로 보인 건 하나의 </a:t>
            </a:r>
            <a:r>
              <a:rPr lang="en-US" altLang="ko-KR" sz="2000" dirty="0">
                <a:solidFill>
                  <a:srgbClr val="00B050"/>
                </a:solidFill>
              </a:rPr>
              <a:t>process</a:t>
            </a:r>
            <a:r>
              <a:rPr lang="ko-KR" altLang="en-US" sz="2000" dirty="0">
                <a:solidFill>
                  <a:srgbClr val="00B050"/>
                </a:solidFill>
              </a:rPr>
              <a:t>에 하나의 </a:t>
            </a:r>
            <a:r>
              <a:rPr lang="en-US" altLang="ko-KR" sz="2000" dirty="0">
                <a:solidFill>
                  <a:srgbClr val="00B050"/>
                </a:solidFill>
              </a:rPr>
              <a:t>thread</a:t>
            </a:r>
            <a:r>
              <a:rPr lang="ko-KR" altLang="en-US" sz="2000" dirty="0">
                <a:solidFill>
                  <a:srgbClr val="00B050"/>
                </a:solidFill>
              </a:rPr>
              <a:t>가 있었기에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dirty="0"/>
              <a:t>같은 </a:t>
            </a:r>
            <a:r>
              <a:rPr lang="en-US" altLang="ko-KR" dirty="0"/>
              <a:t>process </a:t>
            </a:r>
            <a:r>
              <a:rPr lang="ko-KR" altLang="en-US" dirty="0"/>
              <a:t>내의 </a:t>
            </a:r>
            <a:r>
              <a:rPr lang="en-US" altLang="ko-KR" dirty="0"/>
              <a:t>thread</a:t>
            </a:r>
            <a:r>
              <a:rPr lang="ko-KR" altLang="en-US" dirty="0"/>
              <a:t>들은 </a:t>
            </a:r>
            <a:r>
              <a:rPr lang="en-US" altLang="ko-KR" dirty="0"/>
              <a:t>context</a:t>
            </a:r>
            <a:r>
              <a:rPr lang="ko-KR" altLang="en-US" dirty="0"/>
              <a:t>를 공유하여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en-US" altLang="ko-KR" dirty="0"/>
              <a:t>code</a:t>
            </a:r>
            <a:r>
              <a:rPr lang="ko-KR" altLang="en-US" dirty="0"/>
              <a:t>와 </a:t>
            </a:r>
            <a:r>
              <a:rPr lang="en-US" altLang="ko-KR" dirty="0"/>
              <a:t>global data</a:t>
            </a:r>
            <a:r>
              <a:rPr lang="ko-KR" altLang="en-US" dirty="0"/>
              <a:t>를 갖는다</a:t>
            </a:r>
            <a:endParaRPr lang="en-US" altLang="ko-KR" dirty="0"/>
          </a:p>
          <a:p>
            <a:r>
              <a:rPr lang="ko-KR" altLang="en-US" dirty="0"/>
              <a:t>공유하고자 하는 영역을 </a:t>
            </a:r>
            <a:r>
              <a:rPr lang="en-US" altLang="ko-KR" dirty="0"/>
              <a:t>global </a:t>
            </a:r>
            <a:r>
              <a:rPr lang="ko-KR" altLang="en-US" dirty="0"/>
              <a:t>선언함으로써 쉽게 공유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process-process</a:t>
            </a:r>
            <a:r>
              <a:rPr lang="ko-KR" altLang="en-US" sz="2000" dirty="0">
                <a:solidFill>
                  <a:srgbClr val="00B050"/>
                </a:solidFill>
              </a:rPr>
              <a:t>보다 </a:t>
            </a:r>
            <a:r>
              <a:rPr lang="en-US" altLang="ko-KR" sz="2000" dirty="0">
                <a:solidFill>
                  <a:srgbClr val="00B050"/>
                </a:solidFill>
              </a:rPr>
              <a:t>thread-thread</a:t>
            </a:r>
            <a:r>
              <a:rPr lang="ko-KR" altLang="en-US" sz="2000" dirty="0">
                <a:solidFill>
                  <a:srgbClr val="00B050"/>
                </a:solidFill>
              </a:rPr>
              <a:t>가 </a:t>
            </a:r>
            <a:r>
              <a:rPr lang="en-US" altLang="ko-KR" sz="2000" dirty="0">
                <a:solidFill>
                  <a:srgbClr val="00B050"/>
                </a:solidFill>
              </a:rPr>
              <a:t>data </a:t>
            </a:r>
            <a:r>
              <a:rPr lang="ko-KR" altLang="en-US" sz="2000" dirty="0">
                <a:solidFill>
                  <a:srgbClr val="00B050"/>
                </a:solidFill>
              </a:rPr>
              <a:t>공유에 용이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register, stack </a:t>
            </a:r>
            <a:r>
              <a:rPr lang="ko-KR" altLang="en-US" sz="2000" dirty="0">
                <a:solidFill>
                  <a:srgbClr val="00B050"/>
                </a:solidFill>
              </a:rPr>
              <a:t>등은 각자 하나씩 갖는다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6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179BF-64D1-4ABE-9BA3-95C1871F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C8CD787-4B57-4ABD-8E5A-8F952395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59" y="1674297"/>
            <a:ext cx="5890819" cy="31425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1DCFDC-73E6-482F-A2A7-63EB221F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00" y="2767264"/>
            <a:ext cx="5890819" cy="39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4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8DD37-A004-4B76-8B2C-C38C604A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구현해보자☆ </a:t>
            </a:r>
            <a:r>
              <a:rPr lang="en-US" altLang="ko-KR" dirty="0"/>
              <a:t>race condition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4AF9E-9489-483C-AEC1-17DA951E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11" y="1825625"/>
            <a:ext cx="10746378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다음과 같이 코딩하면 </a:t>
            </a:r>
            <a:r>
              <a:rPr lang="en-US" altLang="ko-KR" dirty="0"/>
              <a:t>race condition</a:t>
            </a:r>
            <a:r>
              <a:rPr lang="ko-KR" altLang="en-US" dirty="0"/>
              <a:t>이 발생한다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race</a:t>
            </a:r>
            <a:r>
              <a:rPr lang="ko-KR" altLang="en-US" dirty="0"/>
              <a:t> </a:t>
            </a:r>
            <a:r>
              <a:rPr lang="en-US" altLang="ko-KR" dirty="0"/>
              <a:t>condition</a:t>
            </a:r>
            <a:r>
              <a:rPr lang="ko-KR" altLang="en-US" dirty="0"/>
              <a:t>이 발생하지 않도록 고쳐보자</a:t>
            </a:r>
            <a:r>
              <a:rPr lang="en-US" altLang="ko-KR" dirty="0"/>
              <a:t>^^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/>
              <a:t>                                      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</a:rPr>
              <a:t>정말 발생하는지 궁금하다면 이대로 실행해보라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398DC6-C1FB-4240-966B-29351AA1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2795875"/>
            <a:ext cx="4898571" cy="39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2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B61BA-2390-45E2-9358-86A72E07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29363-64A3-4F9B-AE5B-7BD66CC1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 이상의 </a:t>
            </a:r>
            <a:r>
              <a:rPr lang="en-US" altLang="ko-KR" dirty="0"/>
              <a:t>mutex</a:t>
            </a:r>
            <a:r>
              <a:rPr lang="ko-KR" altLang="en-US" dirty="0"/>
              <a:t>가 존재할 때</a:t>
            </a:r>
            <a:r>
              <a:rPr lang="en-US" altLang="ko-KR" dirty="0"/>
              <a:t>, </a:t>
            </a:r>
            <a:r>
              <a:rPr lang="ko-KR" altLang="en-US" dirty="0"/>
              <a:t>서로 다른 </a:t>
            </a:r>
            <a:r>
              <a:rPr lang="en-US" altLang="ko-KR" dirty="0"/>
              <a:t>thread</a:t>
            </a:r>
            <a:r>
              <a:rPr lang="ko-KR" altLang="en-US" dirty="0"/>
              <a:t>에서 각각 하나씩을 </a:t>
            </a:r>
            <a:r>
              <a:rPr lang="en-US" altLang="ko-KR" dirty="0"/>
              <a:t>lock</a:t>
            </a:r>
            <a:r>
              <a:rPr lang="ko-KR" altLang="en-US" dirty="0"/>
              <a:t>한 상태로 다른 </a:t>
            </a:r>
            <a:r>
              <a:rPr lang="en-US" altLang="ko-KR" dirty="0"/>
              <a:t>mutex</a:t>
            </a:r>
            <a:r>
              <a:rPr lang="ko-KR" altLang="en-US" dirty="0"/>
              <a:t>가 </a:t>
            </a:r>
            <a:r>
              <a:rPr lang="en-US" altLang="ko-KR" dirty="0"/>
              <a:t>unlock</a:t>
            </a:r>
            <a:r>
              <a:rPr lang="ko-KR" altLang="en-US" dirty="0"/>
              <a:t>되길 기다리는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508E5-41DA-445F-B459-F99370D0E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02" y="2802618"/>
            <a:ext cx="6259179" cy="4020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DA172-F425-4E75-B561-B0EC40483C0C}"/>
              </a:ext>
            </a:extLst>
          </p:cNvPr>
          <p:cNvSpPr txBox="1"/>
          <p:nvPr/>
        </p:nvSpPr>
        <p:spPr>
          <a:xfrm>
            <a:off x="6794369" y="6454083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이미지 출처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 err="1">
                <a:solidFill>
                  <a:srgbClr val="00B050"/>
                </a:solidFill>
              </a:rPr>
              <a:t>정통기</a:t>
            </a:r>
            <a:r>
              <a:rPr lang="ko-KR" altLang="en-US" dirty="0">
                <a:solidFill>
                  <a:srgbClr val="00B050"/>
                </a:solidFill>
              </a:rPr>
              <a:t> 수업자료 </a:t>
            </a:r>
            <a:r>
              <a:rPr lang="en-US" altLang="ko-KR" dirty="0">
                <a:solidFill>
                  <a:srgbClr val="00B050"/>
                </a:solidFill>
              </a:rPr>
              <a:t>by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윤경로</a:t>
            </a:r>
            <a:r>
              <a:rPr lang="ko-KR" altLang="en-US" dirty="0">
                <a:solidFill>
                  <a:srgbClr val="00B050"/>
                </a:solidFill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403192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A572A-138B-4B97-8347-16ED4A69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726AE9-55C0-4E49-86B5-6180C7920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014" y="1347537"/>
            <a:ext cx="7523972" cy="53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D4AC5-5EE6-445F-BFF5-7F26FEC1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D0A903-91BB-4FBC-B836-CCD6937D3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70" y="1654091"/>
            <a:ext cx="9311260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B9310-3FAF-4D58-816D-673E2746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F7EC37A-2AAD-4437-BF83-FDCBFCFE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850" y="1654091"/>
            <a:ext cx="7418300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7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5B9E-A3C9-414C-8801-578F4C33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Multi-Thread program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A03A-BB04-4725-A496-53332927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en-US" altLang="ko-KR" dirty="0"/>
              <a:t>process </a:t>
            </a:r>
            <a:r>
              <a:rPr lang="ko-KR" altLang="en-US" dirty="0"/>
              <a:t>내에서 여러 개의 </a:t>
            </a:r>
            <a:r>
              <a:rPr lang="en-US" altLang="ko-KR" dirty="0"/>
              <a:t>thread</a:t>
            </a:r>
            <a:r>
              <a:rPr lang="ko-KR" altLang="en-US" dirty="0"/>
              <a:t>를 생성하여 병렬적으로 일을 수행하도록 하는 </a:t>
            </a:r>
            <a:r>
              <a:rPr lang="en-US" altLang="ko-KR" dirty="0"/>
              <a:t>program</a:t>
            </a:r>
          </a:p>
          <a:p>
            <a:endParaRPr lang="en-US" altLang="ko-KR" dirty="0"/>
          </a:p>
          <a:p>
            <a:r>
              <a:rPr lang="en-US" altLang="ko-KR" dirty="0"/>
              <a:t>header: &lt;</a:t>
            </a:r>
            <a:r>
              <a:rPr lang="en-US" altLang="ko-KR" dirty="0" err="1"/>
              <a:t>pthread.h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컴파일 시 </a:t>
            </a:r>
            <a:r>
              <a:rPr lang="en-US" altLang="ko-KR" dirty="0"/>
              <a:t>–</a:t>
            </a:r>
            <a:r>
              <a:rPr lang="en-US" altLang="ko-KR" dirty="0" err="1"/>
              <a:t>lpthread</a:t>
            </a:r>
            <a:r>
              <a:rPr lang="en-US" altLang="ko-KR" dirty="0"/>
              <a:t> </a:t>
            </a:r>
            <a:r>
              <a:rPr lang="ko-KR" altLang="en-US" dirty="0"/>
              <a:t>옵션을 추가하여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</a:t>
            </a:r>
            <a:r>
              <a:rPr lang="ko-KR" altLang="en-US" dirty="0"/>
              <a:t>의 </a:t>
            </a:r>
            <a:r>
              <a:rPr lang="en-US" altLang="ko-KR" dirty="0" err="1"/>
              <a:t>pthread.a</a:t>
            </a:r>
            <a:r>
              <a:rPr lang="en-US" altLang="ko-KR" dirty="0"/>
              <a:t> </a:t>
            </a:r>
            <a:r>
              <a:rPr lang="ko-KR" altLang="en-US" dirty="0"/>
              <a:t>정적 라이브러리 파일과 </a:t>
            </a:r>
            <a:r>
              <a:rPr lang="en-US" altLang="ko-KR" dirty="0"/>
              <a:t>linking</a:t>
            </a:r>
            <a:r>
              <a:rPr lang="ko-KR" altLang="en-US" dirty="0"/>
              <a:t>해주어야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39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683D3-03DD-45CE-AEF7-F8A04DB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pthread_create</a:t>
            </a:r>
            <a:r>
              <a:rPr lang="en-US" altLang="ko-KR" dirty="0"/>
              <a:t>(</a:t>
            </a:r>
            <a:r>
              <a:rPr lang="en-US" altLang="ko-KR" dirty="0" err="1"/>
              <a:t>pthread_t</a:t>
            </a:r>
            <a:r>
              <a:rPr lang="en-US" altLang="ko-KR" dirty="0"/>
              <a:t> *thread,</a:t>
            </a:r>
            <a:br>
              <a:rPr lang="en-US" altLang="ko-KR" dirty="0"/>
            </a:br>
            <a:r>
              <a:rPr lang="en-US" altLang="ko-KR" dirty="0"/>
              <a:t>                         const </a:t>
            </a:r>
            <a:r>
              <a:rPr lang="en-US" altLang="ko-KR" dirty="0" err="1"/>
              <a:t>pthread_attr_t</a:t>
            </a:r>
            <a:r>
              <a:rPr lang="en-US" altLang="ko-KR" dirty="0"/>
              <a:t> *</a:t>
            </a:r>
            <a:r>
              <a:rPr lang="en-US" altLang="ko-KR" dirty="0" err="1"/>
              <a:t>attr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         void *(*start)(void *), void *</a:t>
            </a:r>
            <a:r>
              <a:rPr lang="en-US" altLang="ko-KR" dirty="0" err="1"/>
              <a:t>arg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53611-C27E-44D3-8DF0-0B325D6AC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</a:t>
            </a:r>
            <a:r>
              <a:rPr lang="ko-KR" altLang="en-US" dirty="0"/>
              <a:t>를 생성하는 </a:t>
            </a:r>
            <a:r>
              <a:rPr lang="en-US" altLang="ko-KR" dirty="0"/>
              <a:t>system call</a:t>
            </a:r>
          </a:p>
          <a:p>
            <a:endParaRPr lang="en-US" altLang="ko-KR" dirty="0"/>
          </a:p>
          <a:p>
            <a:r>
              <a:rPr lang="en-US" altLang="ko-KR" dirty="0"/>
              <a:t>thread: </a:t>
            </a:r>
            <a:r>
              <a:rPr lang="ko-KR" altLang="en-US" dirty="0"/>
              <a:t>생성된 </a:t>
            </a: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id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 err="1"/>
              <a:t>attr</a:t>
            </a:r>
            <a:r>
              <a:rPr lang="en-US" altLang="ko-KR" dirty="0"/>
              <a:t>: thread</a:t>
            </a:r>
            <a:r>
              <a:rPr lang="ko-KR" altLang="en-US" dirty="0"/>
              <a:t>의 특성 설정</a:t>
            </a:r>
            <a:r>
              <a:rPr lang="en-US" altLang="ko-KR" dirty="0"/>
              <a:t>; NULL</a:t>
            </a:r>
            <a:r>
              <a:rPr lang="ko-KR" altLang="en-US" dirty="0"/>
              <a:t>일 경우 </a:t>
            </a:r>
            <a:r>
              <a:rPr lang="en-US" altLang="ko-KR" dirty="0"/>
              <a:t>default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start: thread</a:t>
            </a:r>
            <a:r>
              <a:rPr lang="ko-KR" altLang="en-US" dirty="0"/>
              <a:t>가 생성되고 실행될 함수의 함수 포인터</a:t>
            </a:r>
            <a:endParaRPr lang="en-US" altLang="ko-KR" dirty="0"/>
          </a:p>
          <a:p>
            <a:r>
              <a:rPr lang="en-US" altLang="ko-KR" dirty="0" err="1"/>
              <a:t>arg</a:t>
            </a:r>
            <a:r>
              <a:rPr lang="en-US" altLang="ko-KR" dirty="0"/>
              <a:t>: start()</a:t>
            </a:r>
            <a:r>
              <a:rPr lang="ko-KR" altLang="en-US" dirty="0"/>
              <a:t> 함수에 전달될 인자 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N</a:t>
            </a:r>
            <a:r>
              <a:rPr lang="ko-KR" altLang="en-US" sz="2000" dirty="0">
                <a:solidFill>
                  <a:srgbClr val="00B050"/>
                </a:solidFill>
              </a:rPr>
              <a:t>개의 인자를 전달해야 한다면 보통 구조체로 묶어서 전달한다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return:</a:t>
            </a:r>
            <a:r>
              <a:rPr lang="ko-KR" altLang="en-US" dirty="0"/>
              <a:t> 성공 여부</a:t>
            </a:r>
            <a:r>
              <a:rPr lang="en-US" altLang="ko-KR" dirty="0"/>
              <a:t>;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이 아니라 에러코드</a:t>
            </a:r>
          </a:p>
        </p:txBody>
      </p:sp>
    </p:spTree>
    <p:extLst>
      <p:ext uri="{BB962C8B-B14F-4D97-AF65-F5344CB8AC3E}">
        <p14:creationId xmlns:p14="http://schemas.microsoft.com/office/powerpoint/2010/main" val="297088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38CF-8ABC-495D-BD7D-882A125D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en-US" altLang="ko-KR" dirty="0" err="1"/>
              <a:t>pthread_join</a:t>
            </a:r>
            <a:r>
              <a:rPr lang="en-US" altLang="ko-KR" dirty="0"/>
              <a:t>(</a:t>
            </a:r>
            <a:r>
              <a:rPr lang="en-US" altLang="ko-KR" dirty="0" err="1"/>
              <a:t>pthread_t</a:t>
            </a:r>
            <a:r>
              <a:rPr lang="en-US" altLang="ko-KR" dirty="0"/>
              <a:t> thread,</a:t>
            </a:r>
            <a:br>
              <a:rPr lang="en-US" altLang="ko-KR" dirty="0"/>
            </a:br>
            <a:r>
              <a:rPr lang="en-US" altLang="ko-KR" dirty="0"/>
              <a:t>                               void **</a:t>
            </a:r>
            <a:r>
              <a:rPr lang="en-US" altLang="ko-KR" dirty="0" err="1"/>
              <a:t>value_ptr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C8DC4-B8EE-48B5-85AB-27B79E4B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종료되길 기다리는 </a:t>
            </a:r>
            <a:r>
              <a:rPr lang="en-US" altLang="ko-KR" dirty="0"/>
              <a:t>system call</a:t>
            </a:r>
          </a:p>
          <a:p>
            <a:endParaRPr lang="en-US" altLang="ko-KR" dirty="0"/>
          </a:p>
          <a:p>
            <a:r>
              <a:rPr lang="en-US" altLang="ko-KR" dirty="0"/>
              <a:t>thread: </a:t>
            </a:r>
            <a:r>
              <a:rPr lang="ko-KR" altLang="en-US" dirty="0"/>
              <a:t>종료되길 기다리는 대상 </a:t>
            </a:r>
            <a:r>
              <a:rPr lang="en-US" altLang="ko-KR" dirty="0"/>
              <a:t>thread</a:t>
            </a:r>
          </a:p>
          <a:p>
            <a:r>
              <a:rPr lang="en-US" altLang="ko-KR" dirty="0" err="1"/>
              <a:t>value_ptr</a:t>
            </a:r>
            <a:r>
              <a:rPr lang="en-US" altLang="ko-KR" dirty="0"/>
              <a:t>:</a:t>
            </a:r>
            <a:r>
              <a:rPr lang="ko-KR" altLang="en-US" dirty="0"/>
              <a:t> 종료된 </a:t>
            </a:r>
            <a:r>
              <a:rPr lang="en-US" altLang="ko-KR" dirty="0"/>
              <a:t>thread</a:t>
            </a:r>
            <a:r>
              <a:rPr lang="ko-KR" altLang="en-US" dirty="0"/>
              <a:t>의 </a:t>
            </a:r>
            <a:r>
              <a:rPr lang="en-US" altLang="ko-KR" dirty="0"/>
              <a:t>return</a:t>
            </a:r>
            <a:r>
              <a:rPr lang="ko-KR" altLang="en-US" dirty="0"/>
              <a:t>값을 받아올 변수의 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return:</a:t>
            </a:r>
            <a:r>
              <a:rPr lang="ko-KR" altLang="en-US" dirty="0"/>
              <a:t> 성공 여부</a:t>
            </a:r>
            <a:r>
              <a:rPr lang="en-US" altLang="ko-KR" dirty="0"/>
              <a:t>; </a:t>
            </a:r>
            <a:r>
              <a:rPr lang="ko-KR" altLang="en-US" dirty="0"/>
              <a:t>실패 시 </a:t>
            </a:r>
            <a:r>
              <a:rPr lang="en-US" altLang="ko-KR" dirty="0"/>
              <a:t>-1</a:t>
            </a:r>
            <a:r>
              <a:rPr lang="ko-KR" altLang="en-US" dirty="0"/>
              <a:t>이 아니라 에러코드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40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77584-6791-4B0F-B977-5A98E9AA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- example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F1D99F0-6EEA-4C38-B4DD-0576CB6EA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7" y="1512806"/>
            <a:ext cx="6802369" cy="43513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768A18-61B8-4BF1-93BB-DF9669F0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41" y="4476294"/>
            <a:ext cx="5553937" cy="2188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6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F8CA9-15AE-4FC5-B0E9-C89D90BF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C6375-BCC9-4125-8002-53FD7685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그런데 문제가 있다</a:t>
            </a:r>
            <a:r>
              <a:rPr lang="en-US" altLang="ko-KR" dirty="0"/>
              <a:t>!!!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가 하나일 경우에는 상관 없지만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thread</a:t>
            </a:r>
            <a:r>
              <a:rPr lang="ko-KR" altLang="en-US" dirty="0"/>
              <a:t>에서 동일한 </a:t>
            </a:r>
            <a:r>
              <a:rPr lang="en-US" altLang="ko-KR" dirty="0"/>
              <a:t>global data</a:t>
            </a:r>
            <a:r>
              <a:rPr lang="ko-KR" altLang="en-US" dirty="0"/>
              <a:t>에 접근하게 될 경우 </a:t>
            </a:r>
            <a:r>
              <a:rPr lang="en-US" altLang="ko-KR" dirty="0"/>
              <a:t>race condition</a:t>
            </a:r>
            <a:r>
              <a:rPr lang="ko-KR" altLang="en-US" dirty="0"/>
              <a:t>이 발생할 수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  // race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condition: </a:t>
            </a:r>
            <a:r>
              <a:rPr lang="ko-KR" altLang="en-US" sz="2000" dirty="0">
                <a:solidFill>
                  <a:srgbClr val="00B050"/>
                </a:solidFill>
              </a:rPr>
              <a:t>어떤 </a:t>
            </a:r>
            <a:r>
              <a:rPr lang="en-US" altLang="ko-KR" sz="2000" dirty="0">
                <a:solidFill>
                  <a:srgbClr val="00B050"/>
                </a:solidFill>
              </a:rPr>
              <a:t>thread A</a:t>
            </a:r>
            <a:r>
              <a:rPr lang="ko-KR" altLang="en-US" sz="2000" dirty="0">
                <a:solidFill>
                  <a:srgbClr val="00B050"/>
                </a:solidFill>
              </a:rPr>
              <a:t>에서 </a:t>
            </a:r>
            <a:r>
              <a:rPr lang="en-US" altLang="ko-KR" sz="2000" dirty="0">
                <a:solidFill>
                  <a:srgbClr val="00B050"/>
                </a:solidFill>
              </a:rPr>
              <a:t>X</a:t>
            </a:r>
            <a:r>
              <a:rPr lang="ko-KR" altLang="en-US" sz="2000" dirty="0">
                <a:solidFill>
                  <a:srgbClr val="00B050"/>
                </a:solidFill>
              </a:rPr>
              <a:t>의 값을 변경할 때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연산만 수행되고 그 연산 결과가 </a:t>
            </a:r>
            <a:r>
              <a:rPr lang="en-US" altLang="ko-KR" sz="2000" dirty="0">
                <a:solidFill>
                  <a:srgbClr val="00B050"/>
                </a:solidFill>
              </a:rPr>
              <a:t>X</a:t>
            </a:r>
            <a:r>
              <a:rPr lang="ko-KR" altLang="en-US" sz="2000" dirty="0">
                <a:solidFill>
                  <a:srgbClr val="00B050"/>
                </a:solidFill>
              </a:rPr>
              <a:t>에 </a:t>
            </a:r>
            <a:r>
              <a:rPr lang="en-US" altLang="ko-KR" sz="2000" dirty="0">
                <a:solidFill>
                  <a:srgbClr val="00B050"/>
                </a:solidFill>
              </a:rPr>
              <a:t>update</a:t>
            </a:r>
            <a:r>
              <a:rPr lang="ko-KR" altLang="en-US" sz="2000" dirty="0">
                <a:solidFill>
                  <a:srgbClr val="00B050"/>
                </a:solidFill>
              </a:rPr>
              <a:t>하기 전에 </a:t>
            </a:r>
            <a:r>
              <a:rPr lang="en-US" altLang="ko-KR" sz="2000" dirty="0">
                <a:solidFill>
                  <a:srgbClr val="00B050"/>
                </a:solidFill>
              </a:rPr>
              <a:t>context switch</a:t>
            </a:r>
            <a:r>
              <a:rPr lang="ko-KR" altLang="en-US" sz="2000" dirty="0">
                <a:solidFill>
                  <a:srgbClr val="00B050"/>
                </a:solidFill>
              </a:rPr>
              <a:t>가 일어날 수 있다</a:t>
            </a:r>
            <a:r>
              <a:rPr lang="en-US" altLang="ko-KR" sz="2000" dirty="0">
                <a:solidFill>
                  <a:srgbClr val="00B050"/>
                </a:solidFill>
              </a:rPr>
              <a:t>. </a:t>
            </a:r>
            <a:r>
              <a:rPr lang="ko-KR" altLang="en-US" sz="2000" dirty="0">
                <a:solidFill>
                  <a:srgbClr val="00B050"/>
                </a:solidFill>
              </a:rPr>
              <a:t>이 때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다른 </a:t>
            </a:r>
            <a:r>
              <a:rPr lang="en-US" altLang="ko-KR" sz="2000" dirty="0">
                <a:solidFill>
                  <a:srgbClr val="00B050"/>
                </a:solidFill>
              </a:rPr>
              <a:t>thread B</a:t>
            </a:r>
            <a:r>
              <a:rPr lang="ko-KR" altLang="en-US" sz="2000" dirty="0">
                <a:solidFill>
                  <a:srgbClr val="00B050"/>
                </a:solidFill>
              </a:rPr>
              <a:t>에서 </a:t>
            </a:r>
            <a:r>
              <a:rPr lang="en-US" altLang="ko-KR" sz="2000" dirty="0">
                <a:solidFill>
                  <a:srgbClr val="00B050"/>
                </a:solidFill>
              </a:rPr>
              <a:t>X</a:t>
            </a:r>
            <a:r>
              <a:rPr lang="ko-KR" altLang="en-US" sz="2000" dirty="0">
                <a:solidFill>
                  <a:srgbClr val="00B050"/>
                </a:solidFill>
              </a:rPr>
              <a:t>의 값을 사용하면 잘못된 값을 사용하게 되고</a:t>
            </a:r>
            <a:r>
              <a:rPr lang="en-US" altLang="ko-KR" sz="2000" dirty="0">
                <a:solidFill>
                  <a:srgbClr val="00B050"/>
                </a:solidFill>
              </a:rPr>
              <a:t>, thread</a:t>
            </a:r>
            <a:r>
              <a:rPr lang="ko-KR" altLang="en-US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A</a:t>
            </a:r>
            <a:r>
              <a:rPr lang="ko-KR" altLang="en-US" sz="2000" dirty="0">
                <a:solidFill>
                  <a:srgbClr val="00B050"/>
                </a:solidFill>
              </a:rPr>
              <a:t>로 돌아왔을 땐 다른 </a:t>
            </a:r>
            <a:r>
              <a:rPr lang="en-US" altLang="ko-KR" sz="2000" dirty="0">
                <a:solidFill>
                  <a:srgbClr val="00B050"/>
                </a:solidFill>
              </a:rPr>
              <a:t>thread</a:t>
            </a:r>
            <a:r>
              <a:rPr lang="ko-KR" altLang="en-US" sz="2000" dirty="0">
                <a:solidFill>
                  <a:srgbClr val="00B050"/>
                </a:solidFill>
              </a:rPr>
              <a:t>에서 값이 변경된 </a:t>
            </a:r>
            <a:r>
              <a:rPr lang="en-US" altLang="ko-KR" sz="2000" dirty="0">
                <a:solidFill>
                  <a:srgbClr val="00B050"/>
                </a:solidFill>
              </a:rPr>
              <a:t>X</a:t>
            </a:r>
            <a:r>
              <a:rPr lang="ko-KR" altLang="en-US" sz="2000" dirty="0">
                <a:solidFill>
                  <a:srgbClr val="00B050"/>
                </a:solidFill>
              </a:rPr>
              <a:t>가 </a:t>
            </a:r>
            <a:r>
              <a:rPr lang="en-US" altLang="ko-KR" sz="2000" dirty="0">
                <a:solidFill>
                  <a:srgbClr val="00B050"/>
                </a:solidFill>
              </a:rPr>
              <a:t>thread A</a:t>
            </a:r>
            <a:r>
              <a:rPr lang="ko-KR" altLang="en-US" sz="2000" dirty="0">
                <a:solidFill>
                  <a:srgbClr val="00B050"/>
                </a:solidFill>
              </a:rPr>
              <a:t>에서의 연산 결과로 덮어 씌워져 연산이 누락된 효과가 발생한다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r>
              <a:rPr lang="ko-KR" altLang="en-US" dirty="0"/>
              <a:t>이를 해결하기 위해서 필요한 것이 </a:t>
            </a:r>
            <a:r>
              <a:rPr lang="en-US" altLang="ko-KR"/>
              <a:t>synchronization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56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962</Words>
  <Application>Microsoft Office PowerPoint</Application>
  <PresentationFormat>와이드스크린</PresentationFormat>
  <Paragraphs>126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맑은 고딕</vt:lpstr>
      <vt:lpstr>Arial</vt:lpstr>
      <vt:lpstr>Office 테마</vt:lpstr>
      <vt:lpstr>KCA2019 ☆여름방학특강☆</vt:lpstr>
      <vt:lpstr>Thread</vt:lpstr>
      <vt:lpstr>Thread</vt:lpstr>
      <vt:lpstr>Thread</vt:lpstr>
      <vt:lpstr>Multi-Thread program</vt:lpstr>
      <vt:lpstr>int pthread_create(pthread_t *thread,                          const pthread_attr_t *attr,                  void *(*start)(void *), void *arg);</vt:lpstr>
      <vt:lpstr>int pthread_join(pthread_t thread,                                void **value_ptr);</vt:lpstr>
      <vt:lpstr>thread - example</vt:lpstr>
      <vt:lpstr>Race Condition</vt:lpstr>
      <vt:lpstr>Race Condition</vt:lpstr>
      <vt:lpstr>Synchronization</vt:lpstr>
      <vt:lpstr>Critical Section</vt:lpstr>
      <vt:lpstr>Mutex</vt:lpstr>
      <vt:lpstr>Mutex Initiation</vt:lpstr>
      <vt:lpstr>int pthread_mutex_lock(                     pthread_mutex_t *mutex);</vt:lpstr>
      <vt:lpstr>int pthread_mutex_trylock(                     pthread_mutex_t *mutex);</vt:lpstr>
      <vt:lpstr>int pthread_mutex_timedlock(                           pthread_mutex_t *mutex,                    struct timespec* abs_timeout);</vt:lpstr>
      <vt:lpstr>int pthread_mutex_unlock(                     pthread_mutex_t *mutex);</vt:lpstr>
      <vt:lpstr>int pthread_mutex_destroy(                     pthread_mutex_t *mutex);</vt:lpstr>
      <vt:lpstr>mutex - example</vt:lpstr>
      <vt:lpstr>구현해보자☆ race condition</vt:lpstr>
      <vt:lpstr>Deadlock</vt:lpstr>
      <vt:lpstr>Deadlock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KCA2019 ☆여름방학특강☆</dc:title>
  <dc:creator>정 주원</dc:creator>
  <cp:lastModifiedBy>정 주원</cp:lastModifiedBy>
  <cp:revision>19</cp:revision>
  <dcterms:created xsi:type="dcterms:W3CDTF">2019-08-02T06:37:31Z</dcterms:created>
  <dcterms:modified xsi:type="dcterms:W3CDTF">2019-08-03T08:24:09Z</dcterms:modified>
</cp:coreProperties>
</file>