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63" r:id="rId3"/>
    <p:sldId id="264" r:id="rId4"/>
    <p:sldId id="265" r:id="rId5"/>
    <p:sldId id="266" r:id="rId6"/>
    <p:sldId id="267" r:id="rId7"/>
    <p:sldId id="273" r:id="rId8"/>
    <p:sldId id="268" r:id="rId9"/>
    <p:sldId id="269" r:id="rId10"/>
    <p:sldId id="270" r:id="rId11"/>
    <p:sldId id="271" r:id="rId12"/>
    <p:sldId id="272" r:id="rId13"/>
    <p:sldId id="275" r:id="rId14"/>
    <p:sldId id="274" r:id="rId15"/>
    <p:sldId id="277" r:id="rId16"/>
    <p:sldId id="278" r:id="rId17"/>
    <p:sldId id="276" r:id="rId18"/>
    <p:sldId id="258" r:id="rId19"/>
    <p:sldId id="259" r:id="rId20"/>
    <p:sldId id="260" r:id="rId21"/>
    <p:sldId id="261" r:id="rId22"/>
    <p:sldId id="262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mer" id="{AFB6EAE1-A00B-43D1-82C6-DCE04DEF2C05}">
          <p14:sldIdLst>
            <p14:sldId id="257"/>
            <p14:sldId id="263"/>
            <p14:sldId id="264"/>
            <p14:sldId id="265"/>
            <p14:sldId id="266"/>
            <p14:sldId id="267"/>
            <p14:sldId id="273"/>
            <p14:sldId id="268"/>
            <p14:sldId id="269"/>
            <p14:sldId id="270"/>
            <p14:sldId id="271"/>
            <p14:sldId id="272"/>
            <p14:sldId id="275"/>
            <p14:sldId id="274"/>
            <p14:sldId id="277"/>
            <p14:sldId id="278"/>
            <p14:sldId id="276"/>
          </p14:sldIdLst>
        </p14:section>
        <p14:section name="arg" id="{EF398D33-FE87-4341-B305-49D0CBFCEEA6}">
          <p14:sldIdLst>
            <p14:sldId id="258"/>
            <p14:sldId id="259"/>
            <p14:sldId id="260"/>
            <p14:sldId id="261"/>
            <p14:sldId id="262"/>
          </p14:sldIdLst>
        </p14:section>
        <p14:section name="fileIO" id="{64029B64-EE95-485F-B4AB-BB54E5CB0A99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Fin" id="{E045AFB0-8044-409D-AE82-2ED0BEB860AE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6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D7BB6-6603-4E8F-A70C-21BB92A6BD74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0112E-6B00-47B0-A510-E71D623F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7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0112E-6B00-47B0-A510-E71D623F469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6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5A120-8F01-4FEB-B2D7-B1DE9A5AE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5A645A-1658-45E3-9F70-9AC7C1BCC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00D5A-A25D-4F70-B52B-46921173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9DD3-330D-4B04-8116-846A0DE9716D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D6000-26FF-4316-BCEE-07F09A77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1D817-D4A6-402C-97FF-98B4506B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A66-FC3C-4D70-B240-D05E53B2F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1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1BB8F-6C67-4392-8935-02AA4274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37CA5B-9C68-40E3-B6F3-D679EAC3E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3EEAD-FDA9-4115-A263-10631271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9DD3-330D-4B04-8116-846A0DE9716D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0F7FC-EF54-4861-9C1D-F6C906CD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E9F9D-4C16-4AC3-915D-7EADAD64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A66-FC3C-4D70-B240-D05E53B2F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C90D6B-EFB7-44A9-9115-4CFFFC006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140787-0768-47AA-A80B-E3592086B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B08BB-F03E-4B98-8692-260D51E0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9DD3-330D-4B04-8116-846A0DE9716D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8D7F2-9353-4C9D-A80E-FAD06B25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5B45C-113B-4F9A-9AC4-259D9DEB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A66-FC3C-4D70-B240-D05E53B2F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82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5346-CD00-4A29-93DD-0FADA018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7B776-3B35-4A9A-AD9D-60CF897C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CD258-E070-4701-A8AD-B4633689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9DD3-330D-4B04-8116-846A0DE9716D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7012F-7543-4081-A8C1-E837978D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839CC-976A-4AF5-BCC9-263DA354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A66-FC3C-4D70-B240-D05E53B2F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6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12788-ADDD-4B08-B5BE-06CCCB37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CF76B-2D0A-44C2-9CC2-2DFD4CD79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8060D-022D-469F-8F86-6062BC34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9DD3-330D-4B04-8116-846A0DE9716D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64F55-7AE1-431D-BB18-950D66EB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27947-B850-4641-A56D-6010EAF7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A66-FC3C-4D70-B240-D05E53B2F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7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A6AC7-B095-4DAC-A826-1527F976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0939D-6548-4E61-81F4-09E5FB5EA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9FC670-28C7-4876-9FB1-A2F82F957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15315-5A26-468D-BEC5-E6D7F574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9DD3-330D-4B04-8116-846A0DE9716D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E383D-B8CC-4BC0-AAA5-9D830981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16AF4-C06D-48AF-A725-A9B3968D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A66-FC3C-4D70-B240-D05E53B2F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30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574D2-AE69-4B3D-BC73-CBCD178F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1DE17-4F76-4CC9-B511-E5C4A6671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4F7841-2D71-41F6-96D8-01E02FA2B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D2D7E2-F12E-45B2-8779-C28487360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D0D6FB-4721-4A81-94AA-004C00835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7B3A10-7CCC-4736-A503-51589B29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9DD3-330D-4B04-8116-846A0DE9716D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7B370F-1759-4A6A-A539-82D4872D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6B9A61-CD4A-477F-81A6-3EF80D30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A66-FC3C-4D70-B240-D05E53B2F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73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26BA5-E6C5-4A7E-94A7-C42A9009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3358B9-FCC6-4058-8187-246EFE70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9DD3-330D-4B04-8116-846A0DE9716D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6E1D12-7F8A-49BB-BB1A-1DDD04C1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0F6F7-765C-4A01-9472-1B2BFB3B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A66-FC3C-4D70-B240-D05E53B2F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2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7933E5-C85D-4072-9301-88F8288F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9DD3-330D-4B04-8116-846A0DE9716D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252180-81D9-4053-92A6-D9172037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5633A8-D585-4C0D-A193-D6904B1F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A66-FC3C-4D70-B240-D05E53B2F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00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D4FD1-F709-47BC-BAE1-AE868406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52274-3442-40CA-8931-A6E423932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46EDFC-F360-4CE8-9A81-EA7DC610D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082F1-9347-4392-A654-FDDF6046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9DD3-330D-4B04-8116-846A0DE9716D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77124-5D7C-4A33-835A-572E2964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099DD7-92E1-487B-853F-FA9895B5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A66-FC3C-4D70-B240-D05E53B2F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4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50614-A259-4F38-8E6E-4DA3C1C6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A3D92C-3021-4A7D-9F58-CA204C2B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6CE9E0-16AA-4022-B450-FA7BC1194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989EB-0AFA-4E15-9D65-A8568E37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9DD3-330D-4B04-8116-846A0DE9716D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A4E40E-7F5A-4237-94AD-D72CFC8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7C4EA8-2447-47C9-891F-A839A168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A66-FC3C-4D70-B240-D05E53B2F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95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65BB26-FF23-4F96-B1A9-B4CBAAB3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14A501-ACCC-468A-BF4E-0C518BFDF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8C70D-0AB1-4B8B-90C3-F5FFAC453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29DD3-330D-4B04-8116-846A0DE9716D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1ED49-43AF-4811-823D-193D3051C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7C949-AFEA-47F2-8F8B-B7041B49B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20A66-FC3C-4D70-B240-D05E53B2F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6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KCA2019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☆</a:t>
            </a:r>
            <a:r>
              <a:rPr lang="ko-KR" altLang="en-US" dirty="0" err="1">
                <a:ea typeface="맑은 고딕"/>
              </a:rPr>
              <a:t>여름방학특강</a:t>
            </a:r>
            <a:r>
              <a:rPr lang="ko-KR" altLang="en-US" dirty="0">
                <a:ea typeface="맑은 고딕"/>
              </a:rPr>
              <a:t>☆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39" tIns="45719" rIns="91439" bIns="45719" rtlCol="0" anchor="t">
            <a:normAutofit fontScale="92500" lnSpcReduction="10000"/>
          </a:bodyPr>
          <a:lstStyle/>
          <a:p>
            <a:r>
              <a:rPr lang="en-US" altLang="ko-KR" dirty="0">
                <a:ea typeface="맑은 고딕"/>
              </a:rPr>
              <a:t>20</a:t>
            </a:r>
            <a:r>
              <a:rPr lang="ko-KR" altLang="en-US" dirty="0">
                <a:ea typeface="맑은 고딕"/>
              </a:rPr>
              <a:t>차시 - </a:t>
            </a:r>
            <a:r>
              <a:rPr lang="en-US" altLang="ko-KR" dirty="0">
                <a:ea typeface="맑은 고딕"/>
              </a:rPr>
              <a:t>Outro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algn="r"/>
            <a:r>
              <a:rPr lang="ko-KR" altLang="en-US" dirty="0">
                <a:ea typeface="맑은 고딕"/>
              </a:rPr>
              <a:t>By. Peter 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01251-DF2C-4797-83B3-415AA261948F}"/>
              </a:ext>
            </a:extLst>
          </p:cNvPr>
          <p:cNvSpPr txBox="1"/>
          <p:nvPr/>
        </p:nvSpPr>
        <p:spPr>
          <a:xfrm>
            <a:off x="51759" y="6420929"/>
            <a:ext cx="12145992" cy="379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354"/>
            <a:r>
              <a:rPr lang="ko-KR" altLang="en-US" sz="1867" dirty="0">
                <a:solidFill>
                  <a:srgbClr val="00B050"/>
                </a:solidFill>
              </a:rPr>
              <a:t>// </a:t>
            </a:r>
            <a:r>
              <a:rPr lang="ko-KR" altLang="en-US" sz="1867" dirty="0" err="1">
                <a:solidFill>
                  <a:srgbClr val="00B050"/>
                </a:solidFill>
              </a:rPr>
              <a:t>건국대학교</a:t>
            </a:r>
            <a:r>
              <a:rPr lang="ko-KR" altLang="en-US" sz="1867" dirty="0">
                <a:solidFill>
                  <a:srgbClr val="00B050"/>
                </a:solidFill>
              </a:rPr>
              <a:t> </a:t>
            </a:r>
            <a:r>
              <a:rPr lang="ko-KR" altLang="en-US" sz="1867" dirty="0" err="1">
                <a:solidFill>
                  <a:srgbClr val="00B050"/>
                </a:solidFill>
              </a:rPr>
              <a:t>컴퓨터공학과</a:t>
            </a:r>
            <a:r>
              <a:rPr lang="ko-KR" altLang="en-US" sz="1867" dirty="0">
                <a:solidFill>
                  <a:srgbClr val="00B050"/>
                </a:solidFill>
              </a:rPr>
              <a:t> </a:t>
            </a:r>
            <a:r>
              <a:rPr lang="ko-KR" altLang="en-US" sz="1867" dirty="0" err="1">
                <a:solidFill>
                  <a:srgbClr val="00B050"/>
                </a:solidFill>
              </a:rPr>
              <a:t>진현욱</a:t>
            </a:r>
            <a:r>
              <a:rPr lang="ko-KR" altLang="en-US" sz="1867" dirty="0">
                <a:solidFill>
                  <a:srgbClr val="00B050"/>
                </a:solidFill>
              </a:rPr>
              <a:t> 교수님, </a:t>
            </a:r>
            <a:r>
              <a:rPr lang="ko-KR" altLang="en-US" sz="1867" dirty="0" err="1">
                <a:solidFill>
                  <a:srgbClr val="00B050"/>
                </a:solidFill>
              </a:rPr>
              <a:t>최윤정</a:t>
            </a:r>
            <a:r>
              <a:rPr lang="ko-KR" altLang="en-US" sz="1867" dirty="0">
                <a:solidFill>
                  <a:srgbClr val="00B050"/>
                </a:solidFill>
              </a:rPr>
              <a:t> 교수님, </a:t>
            </a:r>
            <a:r>
              <a:rPr lang="ko-KR" altLang="en-US" sz="1867" dirty="0" err="1">
                <a:solidFill>
                  <a:srgbClr val="00B050"/>
                </a:solidFill>
              </a:rPr>
              <a:t>김강일</a:t>
            </a:r>
            <a:r>
              <a:rPr lang="ko-KR" altLang="en-US" sz="1867" dirty="0">
                <a:solidFill>
                  <a:srgbClr val="00B050"/>
                </a:solidFill>
              </a:rPr>
              <a:t> 교수님의 </a:t>
            </a:r>
            <a:r>
              <a:rPr lang="ko-KR" altLang="en-US" sz="1867" dirty="0" err="1">
                <a:solidFill>
                  <a:srgbClr val="00B050"/>
                </a:solidFill>
              </a:rPr>
              <a:t>수업자료를</a:t>
            </a:r>
            <a:r>
              <a:rPr lang="ko-KR" altLang="en-US" sz="1867" dirty="0">
                <a:solidFill>
                  <a:srgbClr val="00B050"/>
                </a:solidFill>
              </a:rPr>
              <a:t> 참고하였음을 밝힙니다.</a:t>
            </a:r>
          </a:p>
        </p:txBody>
      </p:sp>
    </p:spTree>
    <p:extLst>
      <p:ext uri="{BB962C8B-B14F-4D97-AF65-F5344CB8AC3E}">
        <p14:creationId xmlns:p14="http://schemas.microsoft.com/office/powerpoint/2010/main" val="112751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E0A6A-FD56-4D81-B124-75C4EA83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interval timer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C35F5-303E-4A14-B4C0-8B81B1AE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9" y="1825624"/>
            <a:ext cx="11293642" cy="503237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주기적으로 </a:t>
            </a:r>
            <a:r>
              <a:rPr lang="en-US" altLang="ko-KR" dirty="0"/>
              <a:t>SIGALRM</a:t>
            </a:r>
          </a:p>
          <a:p>
            <a:r>
              <a:rPr lang="en-US" altLang="ko-KR" dirty="0"/>
              <a:t>signal </a:t>
            </a:r>
            <a:r>
              <a:rPr lang="ko-KR" altLang="en-US" dirty="0"/>
              <a:t>특성 상 누적되면 누락되므로 한 </a:t>
            </a:r>
            <a:r>
              <a:rPr lang="en-US" altLang="ko-KR" dirty="0"/>
              <a:t>process </a:t>
            </a:r>
            <a:r>
              <a:rPr lang="ko-KR" altLang="en-US" dirty="0"/>
              <a:t>당 하나의 </a:t>
            </a:r>
            <a:r>
              <a:rPr lang="en-US" altLang="ko-KR" dirty="0"/>
              <a:t>timer</a:t>
            </a:r>
          </a:p>
          <a:p>
            <a:r>
              <a:rPr lang="en-US" altLang="ko-KR" dirty="0"/>
              <a:t>alarm() </a:t>
            </a:r>
            <a:r>
              <a:rPr lang="ko-KR" altLang="en-US" dirty="0"/>
              <a:t>함수와 내부적으로 같은 </a:t>
            </a:r>
            <a:r>
              <a:rPr lang="en-US" altLang="ko-KR" dirty="0"/>
              <a:t>timer </a:t>
            </a:r>
            <a:r>
              <a:rPr lang="ko-KR" altLang="en-US" dirty="0"/>
              <a:t>사용하므로 동시 사용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setitimer</a:t>
            </a:r>
            <a:r>
              <a:rPr lang="en-US" altLang="ko-KR" dirty="0"/>
              <a:t>( int which, struct </a:t>
            </a:r>
            <a:r>
              <a:rPr lang="en-US" altLang="ko-KR" dirty="0" err="1"/>
              <a:t>itimerval</a:t>
            </a:r>
            <a:r>
              <a:rPr lang="en-US" altLang="ko-KR" dirty="0"/>
              <a:t> *new, struct </a:t>
            </a:r>
            <a:r>
              <a:rPr lang="en-US" altLang="ko-KR" dirty="0" err="1"/>
              <a:t>itimerval</a:t>
            </a:r>
            <a:r>
              <a:rPr lang="en-US" altLang="ko-KR" dirty="0"/>
              <a:t> *old );</a:t>
            </a:r>
          </a:p>
          <a:p>
            <a:r>
              <a:rPr lang="en-US" altLang="ko-KR" dirty="0"/>
              <a:t>which: ITIMER_REAL, ITIMER_VIRTUAL, ITIMER_PROF </a:t>
            </a:r>
            <a:r>
              <a:rPr lang="ko-KR" altLang="en-US" dirty="0"/>
              <a:t>등의 </a:t>
            </a:r>
            <a:r>
              <a:rPr lang="en-US" altLang="ko-KR" dirty="0"/>
              <a:t>option</a:t>
            </a:r>
          </a:p>
          <a:p>
            <a:r>
              <a:rPr lang="en-US" altLang="ko-KR" dirty="0"/>
              <a:t>old: NULL</a:t>
            </a:r>
            <a:r>
              <a:rPr lang="ko-KR" altLang="en-US" dirty="0"/>
              <a:t>이 아닐 경우 아직 시간이 남아있던 이전</a:t>
            </a:r>
            <a:r>
              <a:rPr lang="en-US" altLang="ko-KR" dirty="0"/>
              <a:t> timer</a:t>
            </a:r>
          </a:p>
          <a:p>
            <a:r>
              <a:rPr lang="en-US" altLang="ko-KR" dirty="0"/>
              <a:t>new: </a:t>
            </a:r>
            <a:r>
              <a:rPr lang="ko-KR" altLang="en-US" dirty="0"/>
              <a:t>새로 설정할 </a:t>
            </a:r>
            <a:r>
              <a:rPr lang="en-US" altLang="ko-KR" dirty="0"/>
              <a:t>timer</a:t>
            </a:r>
          </a:p>
          <a:p>
            <a:endParaRPr lang="en-US" altLang="ko-KR" dirty="0"/>
          </a:p>
          <a:p>
            <a:r>
              <a:rPr lang="en-US" altLang="ko-KR" dirty="0"/>
              <a:t>header: &lt;sys/</a:t>
            </a:r>
            <a:r>
              <a:rPr lang="en-US" altLang="ko-KR" dirty="0" err="1"/>
              <a:t>time.h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44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CA205-81FB-4CB0-A920-4D4E9DCB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interval timer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90787-9AE5-4C38-8856-F96605C1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struct </a:t>
            </a:r>
            <a:r>
              <a:rPr lang="en-US" altLang="ko-KR" dirty="0" err="1"/>
              <a:t>itimerval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    struct </a:t>
            </a:r>
            <a:r>
              <a:rPr lang="en-US" altLang="ko-KR" dirty="0" err="1"/>
              <a:t>timeval</a:t>
            </a:r>
            <a:r>
              <a:rPr lang="en-US" altLang="ko-KR" dirty="0"/>
              <a:t> </a:t>
            </a:r>
            <a:r>
              <a:rPr lang="en-US" altLang="ko-KR" dirty="0" err="1"/>
              <a:t>it_interval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struct </a:t>
            </a:r>
            <a:r>
              <a:rPr lang="en-US" altLang="ko-KR" dirty="0" err="1"/>
              <a:t>timeval</a:t>
            </a:r>
            <a:r>
              <a:rPr lang="en-US" altLang="ko-KR" dirty="0"/>
              <a:t> </a:t>
            </a:r>
            <a:r>
              <a:rPr lang="en-US" altLang="ko-KR" dirty="0" err="1"/>
              <a:t>it_value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};</a:t>
            </a:r>
          </a:p>
          <a:p>
            <a:r>
              <a:rPr lang="en-US" altLang="ko-KR" dirty="0"/>
              <a:t>struct </a:t>
            </a:r>
            <a:r>
              <a:rPr lang="en-US" altLang="ko-KR" dirty="0" err="1"/>
              <a:t>timeval</a:t>
            </a:r>
            <a:r>
              <a:rPr lang="ko-KR" altLang="en-US" dirty="0"/>
              <a:t>은 </a:t>
            </a:r>
            <a:r>
              <a:rPr lang="en-US" altLang="ko-KR" dirty="0" err="1"/>
              <a:t>gettimeofday</a:t>
            </a:r>
            <a:r>
              <a:rPr lang="en-US" altLang="ko-KR" dirty="0"/>
              <a:t>()</a:t>
            </a:r>
            <a:r>
              <a:rPr lang="ko-KR" altLang="en-US" dirty="0"/>
              <a:t>에 사용된 바로 그것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struct </a:t>
            </a:r>
            <a:r>
              <a:rPr lang="en-US" altLang="ko-KR" sz="2000" dirty="0" err="1">
                <a:solidFill>
                  <a:srgbClr val="00B050"/>
                </a:solidFill>
              </a:rPr>
              <a:t>timeval</a:t>
            </a:r>
            <a:r>
              <a:rPr lang="en-US" altLang="ko-KR" sz="2000" dirty="0">
                <a:solidFill>
                  <a:srgbClr val="00B050"/>
                </a:solidFill>
              </a:rPr>
              <a:t> {    long </a:t>
            </a:r>
            <a:r>
              <a:rPr lang="en-US" altLang="ko-KR" sz="2000" dirty="0" err="1">
                <a:solidFill>
                  <a:srgbClr val="00B050"/>
                </a:solidFill>
              </a:rPr>
              <a:t>tv_sec</a:t>
            </a:r>
            <a:r>
              <a:rPr lang="en-US" altLang="ko-KR" sz="2000" dirty="0">
                <a:solidFill>
                  <a:srgbClr val="00B050"/>
                </a:solidFill>
              </a:rPr>
              <a:t>;    long </a:t>
            </a:r>
            <a:r>
              <a:rPr lang="en-US" altLang="ko-KR" sz="2000" dirty="0" err="1">
                <a:solidFill>
                  <a:srgbClr val="00B050"/>
                </a:solidFill>
              </a:rPr>
              <a:t>tv_usec</a:t>
            </a:r>
            <a:r>
              <a:rPr lang="en-US" altLang="ko-KR" sz="2000" dirty="0">
                <a:solidFill>
                  <a:srgbClr val="00B050"/>
                </a:solidFill>
              </a:rPr>
              <a:t>;    };</a:t>
            </a:r>
          </a:p>
          <a:p>
            <a:r>
              <a:rPr lang="en-US" altLang="ko-KR" dirty="0" err="1"/>
              <a:t>it_value</a:t>
            </a:r>
            <a:r>
              <a:rPr lang="en-US" altLang="ko-KR" dirty="0"/>
              <a:t>: 0</a:t>
            </a:r>
            <a:r>
              <a:rPr lang="ko-KR" altLang="en-US" dirty="0"/>
              <a:t>일 때 </a:t>
            </a:r>
            <a:r>
              <a:rPr lang="en-US" altLang="ko-KR" dirty="0"/>
              <a:t>interval </a:t>
            </a:r>
            <a:r>
              <a:rPr lang="ko-KR" altLang="en-US" dirty="0"/>
              <a:t>무시하고 </a:t>
            </a:r>
            <a:r>
              <a:rPr lang="en-US" altLang="ko-KR" dirty="0" err="1"/>
              <a:t>itimer</a:t>
            </a:r>
            <a:r>
              <a:rPr lang="en-US" altLang="ko-KR" dirty="0"/>
              <a:t> </a:t>
            </a:r>
            <a:r>
              <a:rPr lang="ko-KR" altLang="en-US" dirty="0"/>
              <a:t>종료</a:t>
            </a:r>
            <a:r>
              <a:rPr lang="en-US" altLang="ko-KR" dirty="0"/>
              <a:t>; 0</a:t>
            </a:r>
            <a:r>
              <a:rPr lang="ko-KR" altLang="en-US" dirty="0"/>
              <a:t>이 아닐 때 다음 알림까지 남은 시간</a:t>
            </a:r>
            <a:endParaRPr lang="en-US" altLang="ko-KR" dirty="0"/>
          </a:p>
          <a:p>
            <a:r>
              <a:rPr lang="en-US" altLang="ko-KR" dirty="0" err="1"/>
              <a:t>it_interval</a:t>
            </a:r>
            <a:r>
              <a:rPr lang="en-US" altLang="ko-KR" dirty="0"/>
              <a:t>: 0</a:t>
            </a:r>
            <a:r>
              <a:rPr lang="ko-KR" altLang="en-US" dirty="0"/>
              <a:t>일 때 </a:t>
            </a:r>
            <a:r>
              <a:rPr lang="en-US" altLang="ko-KR" dirty="0"/>
              <a:t>one shot timer; 0</a:t>
            </a:r>
            <a:r>
              <a:rPr lang="ko-KR" altLang="en-US" dirty="0"/>
              <a:t>이 아닐 때 반복 주기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804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E9969-BEE4-4A58-A3EC-FF12407D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POSIX timer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2FEB6-AB4E-4516-8AC9-A78E51D1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ko-KR" altLang="en-US" dirty="0"/>
              <a:t>가상 </a:t>
            </a:r>
            <a:r>
              <a:rPr lang="en-US" altLang="ko-KR" dirty="0"/>
              <a:t>timer</a:t>
            </a:r>
            <a:r>
              <a:rPr lang="ko-KR" altLang="en-US" dirty="0"/>
              <a:t>를 만들어 사용 후 제거</a:t>
            </a:r>
            <a:endParaRPr lang="en-US" altLang="ko-KR" dirty="0"/>
          </a:p>
          <a:p>
            <a:r>
              <a:rPr lang="ko-KR" altLang="en-US" dirty="0"/>
              <a:t>한 </a:t>
            </a:r>
            <a:r>
              <a:rPr lang="en-US" altLang="ko-KR" dirty="0"/>
              <a:t>process</a:t>
            </a:r>
            <a:r>
              <a:rPr lang="ko-KR" altLang="en-US" dirty="0"/>
              <a:t>에서 여러 </a:t>
            </a:r>
            <a:r>
              <a:rPr lang="en-US" altLang="ko-KR" dirty="0"/>
              <a:t>timer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Multi-thread </a:t>
            </a:r>
            <a:r>
              <a:rPr lang="ko-KR" altLang="en-US" sz="2000" dirty="0">
                <a:solidFill>
                  <a:srgbClr val="00B050"/>
                </a:solidFill>
              </a:rPr>
              <a:t>환경에서 용이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en-US" altLang="ko-KR" dirty="0"/>
              <a:t>header: &lt;</a:t>
            </a:r>
            <a:r>
              <a:rPr lang="en-US" altLang="ko-KR" dirty="0" err="1"/>
              <a:t>signal.h</a:t>
            </a:r>
            <a:r>
              <a:rPr lang="en-US" altLang="ko-KR" dirty="0"/>
              <a:t>&gt;, &lt;</a:t>
            </a:r>
            <a:r>
              <a:rPr lang="en-US" altLang="ko-KR" dirty="0" err="1"/>
              <a:t>timer.h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clockid</a:t>
            </a:r>
            <a:r>
              <a:rPr lang="ko-KR" altLang="en-US" dirty="0"/>
              <a:t> </a:t>
            </a:r>
            <a:r>
              <a:rPr lang="en-US" altLang="ko-KR" dirty="0"/>
              <a:t>option:</a:t>
            </a:r>
          </a:p>
          <a:p>
            <a:r>
              <a:rPr lang="en-US" altLang="ko-KR" dirty="0"/>
              <a:t>CLOCK_MONOTONIC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도중에 변경 불가</a:t>
            </a:r>
            <a:r>
              <a:rPr lang="en-US" altLang="ko-KR" dirty="0"/>
              <a:t>; </a:t>
            </a:r>
            <a:r>
              <a:rPr lang="ko-KR" altLang="en-US" dirty="0"/>
              <a:t>상대적 </a:t>
            </a:r>
            <a:r>
              <a:rPr lang="en-US" altLang="ko-KR" dirty="0"/>
              <a:t>timer</a:t>
            </a:r>
            <a:r>
              <a:rPr lang="ko-KR" altLang="en-US" dirty="0"/>
              <a:t>에 사용</a:t>
            </a:r>
            <a:endParaRPr lang="en-US" altLang="ko-KR" dirty="0"/>
          </a:p>
          <a:p>
            <a:r>
              <a:rPr lang="en-US" altLang="ko-KR" dirty="0"/>
              <a:t>CLOCK_REALTIME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도중에 변경 가능 </a:t>
            </a:r>
            <a:r>
              <a:rPr lang="en-US" altLang="ko-KR" dirty="0"/>
              <a:t>( </a:t>
            </a:r>
            <a:r>
              <a:rPr lang="ko-KR" altLang="en-US" dirty="0"/>
              <a:t>권한 필요 </a:t>
            </a:r>
            <a:r>
              <a:rPr lang="en-US" altLang="ko-KR" dirty="0"/>
              <a:t>); </a:t>
            </a:r>
            <a:r>
              <a:rPr lang="ko-KR" altLang="en-US" dirty="0"/>
              <a:t>절대적 </a:t>
            </a:r>
            <a:r>
              <a:rPr lang="en-US" altLang="ko-KR" dirty="0"/>
              <a:t>timer</a:t>
            </a:r>
            <a:r>
              <a:rPr lang="ko-KR" altLang="en-US" dirty="0"/>
              <a:t>에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439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CA205-81FB-4CB0-A920-4D4E9DCB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POSIX timer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90787-9AE5-4C38-8856-F96605C1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struct </a:t>
            </a:r>
            <a:r>
              <a:rPr lang="en-US" altLang="ko-KR" dirty="0" err="1"/>
              <a:t>itimerspec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    struct </a:t>
            </a:r>
            <a:r>
              <a:rPr lang="en-US" altLang="ko-KR" dirty="0" err="1"/>
              <a:t>timespec</a:t>
            </a:r>
            <a:r>
              <a:rPr lang="en-US" altLang="ko-KR" dirty="0"/>
              <a:t> </a:t>
            </a:r>
            <a:r>
              <a:rPr lang="en-US" altLang="ko-KR" dirty="0" err="1"/>
              <a:t>it_interval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struct </a:t>
            </a:r>
            <a:r>
              <a:rPr lang="en-US" altLang="ko-KR" dirty="0" err="1"/>
              <a:t>timespec</a:t>
            </a:r>
            <a:r>
              <a:rPr lang="en-US" altLang="ko-KR" dirty="0"/>
              <a:t> </a:t>
            </a:r>
            <a:r>
              <a:rPr lang="en-US" altLang="ko-KR" dirty="0" err="1"/>
              <a:t>it_value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};</a:t>
            </a:r>
          </a:p>
          <a:p>
            <a:r>
              <a:rPr lang="en-US" altLang="ko-KR" dirty="0"/>
              <a:t>struct </a:t>
            </a:r>
            <a:r>
              <a:rPr lang="en-US" altLang="ko-KR" dirty="0" err="1"/>
              <a:t>timespec</a:t>
            </a:r>
            <a:r>
              <a:rPr lang="ko-KR" altLang="en-US" dirty="0"/>
              <a:t>은 </a:t>
            </a:r>
            <a:r>
              <a:rPr lang="en-US" altLang="ko-KR" dirty="0" err="1"/>
              <a:t>clock_gettime</a:t>
            </a:r>
            <a:r>
              <a:rPr lang="en-US" altLang="ko-KR" dirty="0"/>
              <a:t>()</a:t>
            </a:r>
            <a:r>
              <a:rPr lang="ko-KR" altLang="en-US" dirty="0"/>
              <a:t>에 사용된 바로 그것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struct </a:t>
            </a:r>
            <a:r>
              <a:rPr lang="en-US" altLang="ko-KR" sz="2000" dirty="0" err="1">
                <a:solidFill>
                  <a:srgbClr val="00B050"/>
                </a:solidFill>
              </a:rPr>
              <a:t>timespec</a:t>
            </a:r>
            <a:r>
              <a:rPr lang="en-US" altLang="ko-KR" sz="2000" dirty="0">
                <a:solidFill>
                  <a:srgbClr val="00B050"/>
                </a:solidFill>
              </a:rPr>
              <a:t> {    </a:t>
            </a:r>
            <a:r>
              <a:rPr lang="en-US" altLang="ko-KR" sz="2000" dirty="0" err="1">
                <a:solidFill>
                  <a:srgbClr val="00B050"/>
                </a:solidFill>
              </a:rPr>
              <a:t>time_t</a:t>
            </a: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 err="1">
                <a:solidFill>
                  <a:srgbClr val="00B050"/>
                </a:solidFill>
              </a:rPr>
              <a:t>tv_sec</a:t>
            </a:r>
            <a:r>
              <a:rPr lang="en-US" altLang="ko-KR" sz="2000" dirty="0">
                <a:solidFill>
                  <a:srgbClr val="00B050"/>
                </a:solidFill>
              </a:rPr>
              <a:t>;    long </a:t>
            </a:r>
            <a:r>
              <a:rPr lang="en-US" altLang="ko-KR" sz="2000" dirty="0" err="1">
                <a:solidFill>
                  <a:srgbClr val="00B050"/>
                </a:solidFill>
              </a:rPr>
              <a:t>tv_nsec</a:t>
            </a:r>
            <a:r>
              <a:rPr lang="en-US" altLang="ko-KR" sz="2000" dirty="0">
                <a:solidFill>
                  <a:srgbClr val="00B050"/>
                </a:solidFill>
              </a:rPr>
              <a:t>;    };</a:t>
            </a:r>
          </a:p>
          <a:p>
            <a:r>
              <a:rPr lang="en-US" altLang="ko-KR" dirty="0" err="1"/>
              <a:t>it_value</a:t>
            </a:r>
            <a:r>
              <a:rPr lang="en-US" altLang="ko-KR" dirty="0"/>
              <a:t>: 0</a:t>
            </a:r>
            <a:r>
              <a:rPr lang="ko-KR" altLang="en-US" dirty="0"/>
              <a:t>일 때 </a:t>
            </a:r>
            <a:r>
              <a:rPr lang="en-US" altLang="ko-KR" dirty="0"/>
              <a:t>interval </a:t>
            </a:r>
            <a:r>
              <a:rPr lang="ko-KR" altLang="en-US" dirty="0"/>
              <a:t>무시하고 </a:t>
            </a:r>
            <a:r>
              <a:rPr lang="en-US" altLang="ko-KR" dirty="0" err="1"/>
              <a:t>itimer</a:t>
            </a:r>
            <a:r>
              <a:rPr lang="en-US" altLang="ko-KR" dirty="0"/>
              <a:t> </a:t>
            </a:r>
            <a:r>
              <a:rPr lang="ko-KR" altLang="en-US" dirty="0"/>
              <a:t>종료</a:t>
            </a:r>
            <a:r>
              <a:rPr lang="en-US" altLang="ko-KR" dirty="0"/>
              <a:t>; 0</a:t>
            </a:r>
            <a:r>
              <a:rPr lang="ko-KR" altLang="en-US" dirty="0"/>
              <a:t>이 아닐 때 다음 알림까지 남은 시간</a:t>
            </a:r>
            <a:endParaRPr lang="en-US" altLang="ko-KR" dirty="0"/>
          </a:p>
          <a:p>
            <a:r>
              <a:rPr lang="en-US" altLang="ko-KR" dirty="0" err="1"/>
              <a:t>it_interval</a:t>
            </a:r>
            <a:r>
              <a:rPr lang="en-US" altLang="ko-KR" dirty="0"/>
              <a:t>: 0</a:t>
            </a:r>
            <a:r>
              <a:rPr lang="ko-KR" altLang="en-US" dirty="0"/>
              <a:t>일 때 </a:t>
            </a:r>
            <a:r>
              <a:rPr lang="en-US" altLang="ko-KR" dirty="0"/>
              <a:t>one shot timer; 0</a:t>
            </a:r>
            <a:r>
              <a:rPr lang="ko-KR" altLang="en-US" dirty="0"/>
              <a:t>이 아닐 때 반복 주기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92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69081-416F-4645-AB6E-BDA1C3E5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POSIX timer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CA37E3-24D3-4A4A-9F0E-7B65CB99B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329" y="2406317"/>
            <a:ext cx="10975342" cy="318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5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A7598-9EA3-4ABA-941F-E23FC4BD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Overrun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B5B32-BC4B-48E7-9284-FCE8CE33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interval</a:t>
            </a:r>
            <a:r>
              <a:rPr lang="ko-KR" altLang="en-US" dirty="0"/>
              <a:t>로 설정된 시간보다 알림 간격이 길어지는 경우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Interrupt Handling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/>
              <a:t>  timer</a:t>
            </a:r>
            <a:r>
              <a:rPr lang="ko-KR" altLang="en-US" dirty="0"/>
              <a:t>는 활성화된 후 오랫동안 실행되므로 항상 연기 가능한 함수로 수행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Scheduling Behavior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/>
              <a:t>  process</a:t>
            </a:r>
            <a:r>
              <a:rPr lang="ko-KR" altLang="en-US" dirty="0"/>
              <a:t>를 정시에 깨우지만 다른 </a:t>
            </a:r>
            <a:r>
              <a:rPr lang="en-US" altLang="ko-KR" dirty="0"/>
              <a:t>process</a:t>
            </a:r>
            <a:r>
              <a:rPr lang="ko-KR" altLang="en-US" dirty="0"/>
              <a:t>가 수행 중이기에 </a:t>
            </a:r>
            <a:r>
              <a:rPr lang="en-US" altLang="ko-KR" dirty="0"/>
              <a:t>scheduling</a:t>
            </a:r>
            <a:r>
              <a:rPr lang="ko-KR" altLang="en-US" dirty="0"/>
              <a:t>을 기다리는 경우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Timer Overrun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/>
              <a:t>  </a:t>
            </a:r>
            <a:r>
              <a:rPr lang="ko-KR" altLang="en-US" dirty="0"/>
              <a:t>설정된 </a:t>
            </a:r>
            <a:r>
              <a:rPr lang="en-US" altLang="ko-KR" dirty="0"/>
              <a:t>interval</a:t>
            </a:r>
            <a:r>
              <a:rPr lang="ko-KR" altLang="en-US" dirty="0"/>
              <a:t> 값이 너무 세밀해서 </a:t>
            </a:r>
            <a:r>
              <a:rPr lang="en-US" altLang="ko-KR" dirty="0"/>
              <a:t>timer</a:t>
            </a:r>
            <a:r>
              <a:rPr lang="ko-KR" altLang="en-US" dirty="0"/>
              <a:t>의 세분성이 그것보다 큰 단위인 경우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08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766E5-44BB-43E5-A694-73B2C724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Overrun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2E54C-6C27-4ACF-83E4-AEFA3858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interval timer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하나의 알림 외에는 무시된다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signal</a:t>
            </a:r>
            <a:r>
              <a:rPr lang="ko-KR" altLang="en-US" dirty="0"/>
              <a:t>은 누적되지 않기에 얼마나 누락되었는지 알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POSIX timer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하나의 알림 외에는 무시된다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누적된 것이 있다면 몇 번 누적되었는지 횟수는 알 수 있다</a:t>
            </a:r>
          </a:p>
        </p:txBody>
      </p:sp>
    </p:spTree>
    <p:extLst>
      <p:ext uri="{BB962C8B-B14F-4D97-AF65-F5344CB8AC3E}">
        <p14:creationId xmlns:p14="http://schemas.microsoft.com/office/powerpoint/2010/main" val="292984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B534D-3D5E-418F-B819-812F9A1F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</a:t>
            </a:r>
            <a:r>
              <a:rPr lang="ko-KR" altLang="en-US" dirty="0"/>
              <a:t>자체 </a:t>
            </a:r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B0A66-AD97-42AD-A277-ACC244B4D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컴퓨터의 현재 시각은 이 </a:t>
            </a:r>
            <a:r>
              <a:rPr lang="en-US" altLang="ko-KR" dirty="0"/>
              <a:t>timer</a:t>
            </a:r>
            <a:r>
              <a:rPr lang="ko-KR" altLang="en-US" dirty="0"/>
              <a:t>를 따른다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process</a:t>
            </a:r>
            <a:r>
              <a:rPr lang="ko-KR" altLang="en-US" dirty="0"/>
              <a:t> </a:t>
            </a:r>
            <a:r>
              <a:rPr lang="en-US" altLang="ko-KR" dirty="0"/>
              <a:t>scheduling</a:t>
            </a:r>
            <a:r>
              <a:rPr lang="ko-KR" altLang="en-US" dirty="0"/>
              <a:t>에도 활용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system call time( </a:t>
            </a:r>
            <a:r>
              <a:rPr lang="en-US" altLang="ko-KR" dirty="0" err="1"/>
              <a:t>time_t</a:t>
            </a:r>
            <a:r>
              <a:rPr lang="en-US" altLang="ko-KR" dirty="0"/>
              <a:t>* tm );</a:t>
            </a:r>
          </a:p>
          <a:p>
            <a:pPr marL="0" indent="0">
              <a:buNone/>
            </a:pPr>
            <a:r>
              <a:rPr lang="en-US" altLang="ko-KR" dirty="0"/>
              <a:t>  tm</a:t>
            </a:r>
            <a:r>
              <a:rPr lang="ko-KR" altLang="en-US" dirty="0"/>
              <a:t>이 가리키는 변수에 </a:t>
            </a:r>
            <a:r>
              <a:rPr lang="en-US" altLang="ko-KR" dirty="0"/>
              <a:t>1970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일로부터 얼마나 흘렀는지 저장</a:t>
            </a:r>
            <a:endParaRPr lang="en-US" altLang="ko-KR" dirty="0"/>
          </a:p>
          <a:p>
            <a:r>
              <a:rPr lang="en-US" altLang="ko-KR" dirty="0"/>
              <a:t>system call </a:t>
            </a:r>
            <a:r>
              <a:rPr lang="en-US" altLang="ko-KR" dirty="0" err="1"/>
              <a:t>ctime</a:t>
            </a:r>
            <a:r>
              <a:rPr lang="en-US" altLang="ko-KR" dirty="0"/>
              <a:t>( </a:t>
            </a:r>
            <a:r>
              <a:rPr lang="en-US" altLang="ko-KR" dirty="0" err="1"/>
              <a:t>time_t</a:t>
            </a:r>
            <a:r>
              <a:rPr lang="en-US" altLang="ko-KR" dirty="0"/>
              <a:t>* tm );</a:t>
            </a:r>
          </a:p>
          <a:p>
            <a:pPr marL="0" indent="0">
              <a:buNone/>
            </a:pPr>
            <a:r>
              <a:rPr lang="en-US" altLang="ko-KR" dirty="0"/>
              <a:t>  time()</a:t>
            </a:r>
            <a:r>
              <a:rPr lang="ko-KR" altLang="en-US" dirty="0"/>
              <a:t>으로 받아온 시간을 문자열로 반환</a:t>
            </a:r>
          </a:p>
        </p:txBody>
      </p:sp>
    </p:spTree>
    <p:extLst>
      <p:ext uri="{BB962C8B-B14F-4D97-AF65-F5344CB8AC3E}">
        <p14:creationId xmlns:p14="http://schemas.microsoft.com/office/powerpoint/2010/main" val="3226513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A1590-F667-4165-8177-C99F0E68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main()</a:t>
            </a:r>
            <a:r>
              <a:rPr lang="ko-KR" altLang="en-US" dirty="0"/>
              <a:t> 명령 인수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571EA-648A-4B81-B54E-E87D7B52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</a:t>
            </a:r>
            <a:r>
              <a:rPr lang="ko-KR" altLang="en-US" dirty="0"/>
              <a:t>에 실행 </a:t>
            </a:r>
            <a:r>
              <a:rPr lang="en-US" altLang="ko-KR" dirty="0"/>
              <a:t>option</a:t>
            </a:r>
            <a:r>
              <a:rPr lang="ko-KR" altLang="en-US" dirty="0"/>
              <a:t>을 주는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void main( int </a:t>
            </a:r>
            <a:r>
              <a:rPr lang="en-US" altLang="ko-KR" dirty="0" err="1"/>
              <a:t>argc</a:t>
            </a:r>
            <a:r>
              <a:rPr lang="en-US" altLang="ko-KR" dirty="0"/>
              <a:t>, char* </a:t>
            </a:r>
            <a:r>
              <a:rPr lang="en-US" altLang="ko-KR" dirty="0" err="1"/>
              <a:t>argv</a:t>
            </a:r>
            <a:r>
              <a:rPr lang="en-US" altLang="ko-KR" dirty="0"/>
              <a:t>[] ) { … }</a:t>
            </a:r>
          </a:p>
          <a:p>
            <a:r>
              <a:rPr lang="en-US" altLang="ko-KR" dirty="0" err="1"/>
              <a:t>argc</a:t>
            </a:r>
            <a:r>
              <a:rPr lang="en-US" altLang="ko-KR" dirty="0"/>
              <a:t>: </a:t>
            </a:r>
            <a:r>
              <a:rPr lang="ko-KR" altLang="en-US" dirty="0"/>
              <a:t>인자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r>
              <a:rPr lang="en-US" altLang="ko-KR" dirty="0" err="1"/>
              <a:t>argv</a:t>
            </a:r>
            <a:r>
              <a:rPr lang="en-US" altLang="ko-KR" dirty="0"/>
              <a:t>: </a:t>
            </a:r>
            <a:r>
              <a:rPr lang="ko-KR" altLang="en-US" dirty="0"/>
              <a:t>인자가 저장된 문자열 배열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~$ filename</a:t>
            </a:r>
            <a:r>
              <a:rPr lang="ko-KR" altLang="en-US" dirty="0"/>
              <a:t> </a:t>
            </a:r>
            <a:r>
              <a:rPr lang="en-US" altLang="ko-KR" dirty="0"/>
              <a:t>arg1 arg2 arg3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956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530F8-7CB3-4CB8-AEB9-AD7BE8D9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main() </a:t>
            </a:r>
            <a:r>
              <a:rPr lang="ko-KR" altLang="en-US" dirty="0"/>
              <a:t>명령 인수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1DBA0-A829-4B13-BD89-B1BACE9DC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 err="1"/>
              <a:t>argv</a:t>
            </a:r>
            <a:r>
              <a:rPr lang="en-US" altLang="ko-KR" dirty="0"/>
              <a:t>[0]</a:t>
            </a:r>
            <a:r>
              <a:rPr lang="ko-KR" altLang="en-US" dirty="0"/>
              <a:t>에는 항상 실행파일의 이름이 들어간다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ko-KR" altLang="en-US" dirty="0"/>
              <a:t>실행파일 옆에 띄어쓰기 단위로 적어준 인자는 </a:t>
            </a:r>
            <a:r>
              <a:rPr lang="en-US" altLang="ko-KR" dirty="0" err="1"/>
              <a:t>argv</a:t>
            </a:r>
            <a:r>
              <a:rPr lang="en-US" altLang="ko-KR" dirty="0"/>
              <a:t>[1]</a:t>
            </a:r>
            <a:r>
              <a:rPr lang="ko-KR" altLang="en-US" dirty="0"/>
              <a:t>부터 차례대로 들어간다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/>
              <a:t>~$</a:t>
            </a:r>
            <a:r>
              <a:rPr lang="ko-KR" altLang="en-US" dirty="0"/>
              <a:t> </a:t>
            </a:r>
            <a:r>
              <a:rPr lang="en-US" altLang="ko-KR" dirty="0"/>
              <a:t>filename</a:t>
            </a:r>
            <a:r>
              <a:rPr lang="ko-KR" altLang="en-US" dirty="0"/>
              <a:t> </a:t>
            </a:r>
            <a:r>
              <a:rPr lang="en-US" altLang="ko-KR" dirty="0"/>
              <a:t>arg1</a:t>
            </a:r>
            <a:r>
              <a:rPr lang="ko-KR" altLang="en-US" dirty="0"/>
              <a:t> </a:t>
            </a:r>
            <a:r>
              <a:rPr lang="en-US" altLang="ko-KR" dirty="0"/>
              <a:t>arg2</a:t>
            </a:r>
            <a:r>
              <a:rPr lang="ko-KR" altLang="en-US" dirty="0"/>
              <a:t> </a:t>
            </a:r>
            <a:r>
              <a:rPr lang="en-US" altLang="ko-KR" dirty="0"/>
              <a:t>arg3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 err="1"/>
              <a:t>argc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 err="1"/>
              <a:t>argv</a:t>
            </a:r>
            <a:r>
              <a:rPr lang="en-US" altLang="ko-KR" dirty="0"/>
              <a:t>[0] = “filename”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 err="1"/>
              <a:t>argv</a:t>
            </a:r>
            <a:r>
              <a:rPr lang="en-US" altLang="ko-KR" dirty="0"/>
              <a:t>[1] = “arg1”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 err="1"/>
              <a:t>argv</a:t>
            </a:r>
            <a:r>
              <a:rPr lang="en-US" altLang="ko-KR" dirty="0"/>
              <a:t>[2] = “arg2”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 err="1"/>
              <a:t>argv</a:t>
            </a:r>
            <a:r>
              <a:rPr lang="en-US" altLang="ko-KR" dirty="0"/>
              <a:t>[3] = “arg3”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70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428EB-D38D-4DD6-B12D-5F8D5802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시간을 반환하는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E2FB6-217E-4CFE-B2A3-6EBEE26F2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system call </a:t>
            </a:r>
            <a:r>
              <a:rPr lang="ko-KR" altLang="en-US" dirty="0"/>
              <a:t>내에서 시간 구조체 값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가지 방식의 시간 함수</a:t>
            </a:r>
            <a:endParaRPr lang="en-US" altLang="ko-KR" dirty="0"/>
          </a:p>
          <a:p>
            <a:r>
              <a:rPr lang="en-US" altLang="ko-KR" dirty="0" err="1"/>
              <a:t>gettimeofday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‘1970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일로부터 얼마나 지났는가</a:t>
            </a:r>
            <a:r>
              <a:rPr lang="en-US" altLang="ko-KR" dirty="0"/>
              <a:t>’</a:t>
            </a:r>
            <a:r>
              <a:rPr lang="ko-KR" altLang="en-US" dirty="0"/>
              <a:t>로 시간 판단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obsolescent(</a:t>
            </a:r>
            <a:r>
              <a:rPr lang="ko-KR" altLang="en-US" dirty="0"/>
              <a:t>구식 함수</a:t>
            </a:r>
            <a:r>
              <a:rPr lang="en-US" altLang="ko-KR" dirty="0"/>
              <a:t>): </a:t>
            </a:r>
            <a:r>
              <a:rPr lang="ko-KR" altLang="en-US" dirty="0"/>
              <a:t>향후 지원 중단될 수 있다</a:t>
            </a:r>
            <a:endParaRPr lang="en-US" altLang="ko-KR" dirty="0"/>
          </a:p>
          <a:p>
            <a:r>
              <a:rPr lang="en-US" altLang="ko-KR" dirty="0" err="1"/>
              <a:t>clock_gettime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option</a:t>
            </a:r>
            <a:r>
              <a:rPr lang="ko-KR" altLang="en-US" dirty="0"/>
              <a:t>에 따라 다양한 시간 반환</a:t>
            </a:r>
          </a:p>
        </p:txBody>
      </p:sp>
    </p:spTree>
    <p:extLst>
      <p:ext uri="{BB962C8B-B14F-4D97-AF65-F5344CB8AC3E}">
        <p14:creationId xmlns:p14="http://schemas.microsoft.com/office/powerpoint/2010/main" val="4291457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2C4F9-B7F1-4812-88DF-A420146E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main() </a:t>
            </a:r>
            <a:r>
              <a:rPr lang="ko-KR" altLang="en-US" dirty="0"/>
              <a:t>명령 인수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50B7E-F26E-4939-8555-6F98F6E05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ko-KR" altLang="en-US" dirty="0" err="1"/>
              <a:t>인자값은</a:t>
            </a:r>
            <a:r>
              <a:rPr lang="ko-KR" altLang="en-US" dirty="0"/>
              <a:t> 항상 문자열의 형태로 띄어쓰기 단위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정수 값을 사용하고 싶다면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  <a:r>
              <a:rPr lang="ko-KR" altLang="en-US" dirty="0"/>
              <a:t>의 </a:t>
            </a:r>
            <a:r>
              <a:rPr lang="en-US" altLang="ko-KR" dirty="0" err="1"/>
              <a:t>atoi</a:t>
            </a:r>
            <a:r>
              <a:rPr lang="en-US" altLang="ko-KR" dirty="0"/>
              <a:t>() </a:t>
            </a:r>
            <a:r>
              <a:rPr lang="ko-KR" altLang="en-US" dirty="0"/>
              <a:t>함수를 사용하여 정수로 변환 가능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arr</a:t>
            </a:r>
            <a:r>
              <a:rPr lang="en-US" altLang="ko-KR" dirty="0"/>
              <a:t>[argc-1];</a:t>
            </a:r>
          </a:p>
          <a:p>
            <a:pPr marL="0" indent="0">
              <a:buNone/>
            </a:pPr>
            <a:r>
              <a:rPr lang="en-US" altLang="ko-KR" dirty="0"/>
              <a:t>for ( int </a:t>
            </a:r>
            <a:r>
              <a:rPr lang="en-US" altLang="ko-KR" dirty="0" err="1"/>
              <a:t>i</a:t>
            </a:r>
            <a:r>
              <a:rPr lang="en-US" altLang="ko-KR" dirty="0"/>
              <a:t> = 1;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argc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 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  // </a:t>
            </a:r>
            <a:r>
              <a:rPr lang="ko-KR" altLang="en-US" sz="2000" dirty="0">
                <a:solidFill>
                  <a:srgbClr val="00B050"/>
                </a:solidFill>
              </a:rPr>
              <a:t>실행파일명을 제외하고 정수 배열에 넣기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arr</a:t>
            </a:r>
            <a:r>
              <a:rPr lang="en-US" altLang="ko-KR" dirty="0"/>
              <a:t>[i-1] = </a:t>
            </a:r>
            <a:r>
              <a:rPr lang="en-US" altLang="ko-KR" dirty="0" err="1"/>
              <a:t>argv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501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21BB8-A9CC-4FC9-87BD-24096333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main() </a:t>
            </a:r>
            <a:r>
              <a:rPr lang="ko-KR" altLang="en-US" dirty="0"/>
              <a:t>명령 인수 </a:t>
            </a:r>
            <a:r>
              <a:rPr lang="en-US" altLang="ko-KR" dirty="0"/>
              <a:t>–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9EFE8-F447-43AD-B52D-020335580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429"/>
            <a:ext cx="7195457" cy="4901747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#include &lt;</a:t>
            </a:r>
            <a:r>
              <a:rPr lang="en-US" altLang="ko-KR" sz="2000" dirty="0" err="1"/>
              <a:t>stdlib.h</a:t>
            </a:r>
            <a:r>
              <a:rPr lang="en-US" altLang="ko-KR" sz="2000" dirty="0"/>
              <a:t>&gt;  </a:t>
            </a:r>
            <a:r>
              <a:rPr lang="en-US" altLang="ko-KR" sz="2000" dirty="0">
                <a:solidFill>
                  <a:srgbClr val="00B050"/>
                </a:solidFill>
              </a:rPr>
              <a:t>// exit()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void main(int </a:t>
            </a:r>
            <a:r>
              <a:rPr lang="en-US" altLang="ko-KR" sz="2000" dirty="0" err="1"/>
              <a:t>argc</a:t>
            </a:r>
            <a:r>
              <a:rPr lang="en-US" altLang="ko-KR" sz="2000" dirty="0"/>
              <a:t>, char* </a:t>
            </a:r>
            <a:r>
              <a:rPr lang="en-US" altLang="ko-KR" sz="2000" dirty="0" err="1"/>
              <a:t>argv</a:t>
            </a:r>
            <a:r>
              <a:rPr lang="en-US" altLang="ko-KR" sz="2000" dirty="0"/>
              <a:t>[])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  // </a:t>
            </a:r>
            <a:r>
              <a:rPr lang="ko-KR" altLang="en-US" sz="2000" dirty="0">
                <a:solidFill>
                  <a:srgbClr val="00B050"/>
                </a:solidFill>
              </a:rPr>
              <a:t>옵션 지정하지 않았을 때 에러 출력하고 종료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 dirty="0"/>
              <a:t>    </a:t>
            </a:r>
            <a:r>
              <a:rPr lang="en-US" altLang="ko-KR" sz="2000" dirty="0"/>
              <a:t>if (</a:t>
            </a:r>
            <a:r>
              <a:rPr lang="en-US" altLang="ko-KR" sz="2000" dirty="0" err="1"/>
              <a:t>argc</a:t>
            </a:r>
            <a:r>
              <a:rPr lang="en-US" altLang="ko-KR" sz="2000" dirty="0"/>
              <a:t> == 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fputs</a:t>
            </a:r>
            <a:r>
              <a:rPr lang="en-US" altLang="ko-KR" sz="2000" dirty="0"/>
              <a:t>("</a:t>
            </a:r>
            <a:r>
              <a:rPr lang="ko-KR" altLang="en-US" sz="2000" dirty="0"/>
              <a:t>에러</a:t>
            </a:r>
            <a:r>
              <a:rPr lang="en-US" altLang="ko-KR" sz="2000" dirty="0"/>
              <a:t>! </a:t>
            </a:r>
            <a:r>
              <a:rPr lang="ko-KR" altLang="en-US" sz="2000" dirty="0"/>
              <a:t>옵션을 입력하지 않으셨군요</a:t>
            </a:r>
            <a:r>
              <a:rPr lang="en-US" altLang="ko-KR" sz="2000" dirty="0"/>
              <a:t>...\n", stderr);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        exit(1);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  // </a:t>
            </a:r>
            <a:r>
              <a:rPr lang="ko-KR" altLang="en-US" sz="2000" dirty="0">
                <a:solidFill>
                  <a:srgbClr val="00B050"/>
                </a:solidFill>
              </a:rPr>
              <a:t>옵션 개수 출력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 dirty="0"/>
              <a:t>   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("%d </a:t>
            </a:r>
            <a:r>
              <a:rPr lang="ko-KR" altLang="en-US" sz="2000" dirty="0"/>
              <a:t>개의 옵션을 입력하셨군요</a:t>
            </a:r>
            <a:r>
              <a:rPr lang="en-US" altLang="ko-KR" sz="2000" dirty="0"/>
              <a:t>\n\n", </a:t>
            </a:r>
            <a:r>
              <a:rPr lang="en-US" altLang="ko-KR" sz="2000" dirty="0" err="1"/>
              <a:t>argc</a:t>
            </a:r>
            <a:r>
              <a:rPr lang="en-US" altLang="ko-KR" sz="2000" dirty="0"/>
              <a:t> - 1);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  // </a:t>
            </a:r>
            <a:r>
              <a:rPr lang="ko-KR" altLang="en-US" sz="2000" dirty="0">
                <a:solidFill>
                  <a:srgbClr val="00B050"/>
                </a:solidFill>
              </a:rPr>
              <a:t>옵션 배열의 요소들을 하나씩 출력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 dirty="0"/>
              <a:t>    </a:t>
            </a:r>
            <a:r>
              <a:rPr lang="en-US" altLang="ko-KR" sz="2000" dirty="0"/>
              <a:t>for (int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1;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argc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argv</a:t>
            </a:r>
            <a:r>
              <a:rPr lang="en-US" altLang="ko-KR" sz="2000" dirty="0"/>
              <a:t>[%d] = %s\n",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argv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4125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045CD-A69A-4896-ADDA-FA3E8C93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main() </a:t>
            </a:r>
            <a:r>
              <a:rPr lang="ko-KR" altLang="en-US" dirty="0"/>
              <a:t>명령 인수 </a:t>
            </a:r>
            <a:r>
              <a:rPr lang="en-US" altLang="ko-KR" dirty="0"/>
              <a:t>– example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30DF3-0EAA-4D37-834B-01763B101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31"/>
            <a:ext cx="5634789" cy="503237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main( int </a:t>
            </a:r>
            <a:r>
              <a:rPr lang="en-US" altLang="ko-KR" dirty="0" err="1"/>
              <a:t>argc</a:t>
            </a:r>
            <a:r>
              <a:rPr lang="en-US" altLang="ko-KR" dirty="0"/>
              <a:t>, char* </a:t>
            </a:r>
            <a:r>
              <a:rPr lang="en-US" altLang="ko-KR" dirty="0" err="1"/>
              <a:t>argv</a:t>
            </a:r>
            <a:r>
              <a:rPr lang="en-US" altLang="ko-KR" dirty="0"/>
              <a:t>[] ) {</a:t>
            </a:r>
          </a:p>
          <a:p>
            <a:pPr marL="0" indent="0">
              <a:buNone/>
            </a:pPr>
            <a:r>
              <a:rPr lang="en-US" altLang="ko-KR" dirty="0"/>
              <a:t>    int sum = 0;</a:t>
            </a:r>
          </a:p>
          <a:p>
            <a:pPr marL="0" indent="0">
              <a:buNone/>
            </a:pPr>
            <a:r>
              <a:rPr lang="en-US" altLang="ko-KR" dirty="0"/>
              <a:t>    int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for ( </a:t>
            </a:r>
            <a:r>
              <a:rPr lang="en-US" altLang="ko-KR" dirty="0" err="1"/>
              <a:t>i</a:t>
            </a:r>
            <a:r>
              <a:rPr lang="en-US" altLang="ko-KR" dirty="0"/>
              <a:t> = 1;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argc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 )</a:t>
            </a:r>
          </a:p>
          <a:p>
            <a:pPr marL="0" indent="0">
              <a:buNone/>
            </a:pPr>
            <a:r>
              <a:rPr lang="en-US" altLang="ko-KR" dirty="0"/>
              <a:t>        sum += </a:t>
            </a:r>
            <a:r>
              <a:rPr lang="en-US" altLang="ko-KR" dirty="0" err="1"/>
              <a:t>atoi</a:t>
            </a:r>
            <a:r>
              <a:rPr lang="en-US" altLang="ko-KR" dirty="0"/>
              <a:t>( </a:t>
            </a:r>
            <a:r>
              <a:rPr lang="en-US" altLang="ko-KR" dirty="0" err="1"/>
              <a:t>argv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 “SUM: %d\n”, sum 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FB55B-4CBB-4C79-97DC-D4811D4AD5C1}"/>
              </a:ext>
            </a:extLst>
          </p:cNvPr>
          <p:cNvSpPr txBox="1"/>
          <p:nvPr/>
        </p:nvSpPr>
        <p:spPr>
          <a:xfrm>
            <a:off x="6809874" y="1690688"/>
            <a:ext cx="529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정수가 아닌 인자에 대한 예외처리는 생략한다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그러므로 정수만 전달하자</a:t>
            </a:r>
            <a:r>
              <a:rPr lang="en-US" altLang="ko-KR" dirty="0">
                <a:solidFill>
                  <a:srgbClr val="00B050"/>
                </a:solidFill>
              </a:rPr>
              <a:t>…</a:t>
            </a:r>
            <a:r>
              <a:rPr lang="ko-KR" altLang="en-US" dirty="0" err="1">
                <a:solidFill>
                  <a:srgbClr val="00B050"/>
                </a:solidFill>
              </a:rPr>
              <a:t>ㅎ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930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9BCCA-598C-49CE-A434-3ED16F95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F7DDC-FD0C-455C-A5CC-5FC5DCF4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text file: data</a:t>
            </a:r>
            <a:r>
              <a:rPr lang="ko-KR" altLang="en-US" dirty="0"/>
              <a:t>가 </a:t>
            </a:r>
            <a:r>
              <a:rPr lang="en-US" altLang="ko-KR" dirty="0"/>
              <a:t>ASCII</a:t>
            </a:r>
            <a:r>
              <a:rPr lang="ko-KR" altLang="en-US" dirty="0"/>
              <a:t>코드로 저장되어 사람이 읽을 수 있다</a:t>
            </a:r>
            <a:endParaRPr lang="en-US" altLang="ko-KR" dirty="0"/>
          </a:p>
          <a:p>
            <a:r>
              <a:rPr lang="en-US" altLang="ko-KR" dirty="0"/>
              <a:t>binary file: data</a:t>
            </a:r>
            <a:r>
              <a:rPr lang="ko-KR" altLang="en-US" dirty="0"/>
              <a:t>가 </a:t>
            </a:r>
            <a:r>
              <a:rPr lang="en-US" altLang="ko-KR" dirty="0"/>
              <a:t>binary</a:t>
            </a:r>
            <a:r>
              <a:rPr lang="ko-KR" altLang="en-US" dirty="0"/>
              <a:t>코드로 저장되어 사람은 읽기 어렵다</a:t>
            </a:r>
            <a:endParaRPr lang="en-US" altLang="ko-KR" dirty="0"/>
          </a:p>
          <a:p>
            <a:r>
              <a:rPr lang="ko-KR" altLang="en-US" dirty="0"/>
              <a:t>아무튼 일련의 연속된 </a:t>
            </a:r>
            <a:r>
              <a:rPr lang="en-US" altLang="ko-KR" dirty="0"/>
              <a:t>byte</a:t>
            </a:r>
          </a:p>
          <a:p>
            <a:r>
              <a:rPr lang="ko-KR" altLang="en-US" dirty="0"/>
              <a:t>각</a:t>
            </a:r>
            <a:r>
              <a:rPr lang="en-US" altLang="ko-KR" dirty="0"/>
              <a:t> byte</a:t>
            </a:r>
            <a:r>
              <a:rPr lang="ko-KR" altLang="en-US" dirty="0"/>
              <a:t>가 어떻게 해석되는지는 주어진 문제에 따라 프로그래머가 해석하여 처리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file </a:t>
            </a:r>
            <a:r>
              <a:rPr lang="ko-KR" altLang="en-US" dirty="0"/>
              <a:t>읽기</a:t>
            </a:r>
            <a:r>
              <a:rPr lang="en-US" altLang="ko-KR" dirty="0"/>
              <a:t>(</a:t>
            </a:r>
            <a:r>
              <a:rPr lang="ko-KR" altLang="en-US" dirty="0"/>
              <a:t>열기</a:t>
            </a:r>
            <a:r>
              <a:rPr lang="en-US" altLang="ko-KR" dirty="0"/>
              <a:t>, </a:t>
            </a:r>
            <a:r>
              <a:rPr lang="ko-KR" altLang="en-US" dirty="0"/>
              <a:t>닫기</a:t>
            </a:r>
            <a:r>
              <a:rPr lang="en-US" altLang="ko-KR" dirty="0"/>
              <a:t>),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내용 접근</a:t>
            </a:r>
            <a:r>
              <a:rPr lang="en-US" altLang="ko-KR" dirty="0"/>
              <a:t>, library </a:t>
            </a:r>
            <a:r>
              <a:rPr lang="ko-KR" altLang="en-US" dirty="0"/>
              <a:t>등을 알아보자</a:t>
            </a:r>
          </a:p>
        </p:txBody>
      </p:sp>
      <p:pic>
        <p:nvPicPr>
          <p:cNvPr id="4" name="_x72118512" descr="EMB00000448b9ee">
            <a:extLst>
              <a:ext uri="{FF2B5EF4-FFF2-40B4-BE49-F238E27FC236}">
                <a16:creationId xmlns:a16="http://schemas.microsoft.com/office/drawing/2014/main" id="{C0E75E62-EFC6-4648-AE02-DFAB6958B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7348" y="3762774"/>
            <a:ext cx="4392612" cy="20050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8589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EDDD3-0CA1-48E0-8090-BFED8035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D83B4-C16E-4432-9101-06978C209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file</a:t>
            </a:r>
            <a:r>
              <a:rPr lang="ko-KR" altLang="en-US" dirty="0"/>
              <a:t>을 다룰 때 반드시 다음과 같은 순서를 지켜야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file </a:t>
            </a:r>
            <a:r>
              <a:rPr lang="ko-KR" altLang="en-US" dirty="0"/>
              <a:t>열기 성공 시에만 읽기</a:t>
            </a:r>
            <a:r>
              <a:rPr lang="en-US" altLang="ko-KR" dirty="0"/>
              <a:t>/</a:t>
            </a:r>
            <a:r>
              <a:rPr lang="ko-KR" altLang="en-US" dirty="0"/>
              <a:t>쓰기 가능</a:t>
            </a:r>
            <a:endParaRPr lang="en-US" altLang="ko-KR" dirty="0"/>
          </a:p>
          <a:p>
            <a:r>
              <a:rPr lang="en-US" altLang="ko-KR" dirty="0"/>
              <a:t>FILE </a:t>
            </a:r>
            <a:r>
              <a:rPr lang="ko-KR" altLang="en-US" dirty="0"/>
              <a:t>구조체를 이용하여 </a:t>
            </a:r>
            <a:r>
              <a:rPr lang="en-US" altLang="ko-KR" dirty="0"/>
              <a:t>disk file </a:t>
            </a:r>
            <a:r>
              <a:rPr lang="ko-KR" altLang="en-US" dirty="0"/>
              <a:t>접근</a:t>
            </a:r>
            <a:endParaRPr lang="en-US" altLang="ko-KR" dirty="0"/>
          </a:p>
          <a:p>
            <a:r>
              <a:rPr lang="en-US" altLang="ko-KR" dirty="0"/>
              <a:t>FILE </a:t>
            </a:r>
            <a:r>
              <a:rPr lang="ko-KR" altLang="en-US" dirty="0"/>
              <a:t>구조체를 가리키는 포인터를 </a:t>
            </a:r>
            <a:r>
              <a:rPr lang="en-US" altLang="ko-KR" dirty="0"/>
              <a:t>file </a:t>
            </a:r>
            <a:r>
              <a:rPr lang="ko-KR" altLang="en-US" dirty="0"/>
              <a:t>포인터라 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FILE*</a:t>
            </a:r>
            <a:r>
              <a:rPr lang="ko-KR" altLang="en-US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 err="1">
                <a:solidFill>
                  <a:srgbClr val="00B050"/>
                </a:solidFill>
              </a:rPr>
              <a:t>fp</a:t>
            </a:r>
            <a:r>
              <a:rPr lang="en-US" altLang="ko-KR" sz="2000" dirty="0">
                <a:solidFill>
                  <a:srgbClr val="00B050"/>
                </a:solidFill>
              </a:rPr>
              <a:t>;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4" name="_x72119440" descr="EMB00000448b9f1">
            <a:extLst>
              <a:ext uri="{FF2B5EF4-FFF2-40B4-BE49-F238E27FC236}">
                <a16:creationId xmlns:a16="http://schemas.microsoft.com/office/drawing/2014/main" id="{9B400885-03DD-45B6-BF5C-E5B50589C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5318" y="2478505"/>
            <a:ext cx="5281708" cy="17484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7022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724D6-07BE-4D95-9278-CBB7CB52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처리 </a:t>
            </a:r>
            <a:r>
              <a:rPr lang="en-US" altLang="ko-KR" dirty="0"/>
              <a:t>– </a:t>
            </a:r>
            <a:r>
              <a:rPr lang="ko-KR" altLang="en-US" dirty="0"/>
              <a:t>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9148B-6648-419C-BC68-935C87ABE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*</a:t>
            </a:r>
            <a:r>
              <a:rPr lang="en-US" altLang="ko-KR" dirty="0" err="1"/>
              <a:t>fopen</a:t>
            </a:r>
            <a:r>
              <a:rPr lang="en-US" altLang="ko-KR" dirty="0"/>
              <a:t>( const char *name, const char *mode );</a:t>
            </a:r>
          </a:p>
          <a:p>
            <a:r>
              <a:rPr lang="en-US" altLang="ko-KR" dirty="0"/>
              <a:t>name: file</a:t>
            </a:r>
            <a:r>
              <a:rPr lang="ko-KR" altLang="en-US" dirty="0"/>
              <a:t>의 이름</a:t>
            </a:r>
            <a:endParaRPr lang="en-US" altLang="ko-KR" dirty="0"/>
          </a:p>
          <a:p>
            <a:r>
              <a:rPr lang="en-US" altLang="ko-KR" dirty="0"/>
              <a:t>mode: file</a:t>
            </a:r>
            <a:r>
              <a:rPr lang="ko-KR" altLang="en-US" dirty="0"/>
              <a:t>을 여는 </a:t>
            </a:r>
            <a:r>
              <a:rPr lang="en-US" altLang="ko-KR" dirty="0"/>
              <a:t>mode (</a:t>
            </a:r>
            <a:r>
              <a:rPr lang="ko-KR" altLang="en-US" dirty="0"/>
              <a:t>둘 이상 붙여 사용 가능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AFE0EB-CF38-4CF2-BF8C-07E7787AB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2155"/>
            <a:ext cx="7090263" cy="2950720"/>
          </a:xfrm>
          <a:prstGeom prst="rect">
            <a:avLst/>
          </a:prstGeom>
        </p:spPr>
      </p:pic>
      <p:pic>
        <p:nvPicPr>
          <p:cNvPr id="5" name="_x72118768" descr="EMB00000448b9f8">
            <a:extLst>
              <a:ext uri="{FF2B5EF4-FFF2-40B4-BE49-F238E27FC236}">
                <a16:creationId xmlns:a16="http://schemas.microsoft.com/office/drawing/2014/main" id="{93A41624-3D71-475C-AA07-7E7B4B11F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3236" y="49213"/>
            <a:ext cx="5110638" cy="17764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829940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BA6D6-610A-4FF6-B115-53CC2778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처리 </a:t>
            </a:r>
            <a:r>
              <a:rPr lang="en-US" altLang="ko-KR" dirty="0"/>
              <a:t>– </a:t>
            </a:r>
            <a:r>
              <a:rPr lang="ko-KR" altLang="en-US" dirty="0"/>
              <a:t>닫기 </a:t>
            </a:r>
            <a:r>
              <a:rPr lang="en-US" altLang="ko-KR" dirty="0"/>
              <a:t>&amp;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78480-0B42-42EB-864A-4EB24A66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닫기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fclose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*stream</a:t>
            </a:r>
            <a:r>
              <a:rPr lang="ko-KR" altLang="en-US" dirty="0"/>
              <a:t> 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stream: </a:t>
            </a:r>
            <a:r>
              <a:rPr lang="ko-KR" altLang="en-US" dirty="0"/>
              <a:t>닫을 </a:t>
            </a:r>
            <a:r>
              <a:rPr lang="en-US" altLang="ko-KR" dirty="0"/>
              <a:t>file</a:t>
            </a:r>
            <a:r>
              <a:rPr lang="ko-KR" altLang="en-US" dirty="0"/>
              <a:t>의 </a:t>
            </a:r>
            <a:r>
              <a:rPr lang="en-US" altLang="ko-KR" dirty="0"/>
              <a:t>file </a:t>
            </a:r>
            <a:r>
              <a:rPr lang="ko-KR" altLang="en-US" dirty="0"/>
              <a:t>포인터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</a:t>
            </a:r>
            <a:endParaRPr lang="en-US" altLang="ko-KR" dirty="0"/>
          </a:p>
          <a:p>
            <a:r>
              <a:rPr lang="en-US" altLang="ko-KR" dirty="0"/>
              <a:t>int remove( const char* path );</a:t>
            </a:r>
          </a:p>
          <a:p>
            <a:r>
              <a:rPr lang="en-US" altLang="ko-KR" dirty="0"/>
              <a:t>path: </a:t>
            </a:r>
            <a:r>
              <a:rPr lang="ko-KR" altLang="en-US" dirty="0"/>
              <a:t>삭제할 </a:t>
            </a:r>
            <a:r>
              <a:rPr lang="en-US" altLang="ko-KR" dirty="0"/>
              <a:t>file</a:t>
            </a:r>
            <a:r>
              <a:rPr lang="ko-KR" altLang="en-US" dirty="0"/>
              <a:t>이 존재하는 경로 </a:t>
            </a:r>
            <a:r>
              <a:rPr lang="en-US" altLang="ko-KR" dirty="0"/>
              <a:t>(</a:t>
            </a:r>
            <a:r>
              <a:rPr lang="ko-KR" altLang="en-US" dirty="0"/>
              <a:t>상대경로 또는 절대경로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경고 없이 완전히 삭제되므로 주의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030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E35CF-EBF8-4C4E-A2EA-228F5BC5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처리 </a:t>
            </a:r>
            <a:r>
              <a:rPr lang="en-US" altLang="ko-KR" dirty="0"/>
              <a:t>–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7A4B1-5695-4E5A-BFCE-AA9C888B4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</a:t>
            </a:r>
            <a:r>
              <a:rPr lang="ko-KR" altLang="en-US" dirty="0"/>
              <a:t>을 열자 마자 다시 닫고 삭제해버리는 프로그램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strike="sngStrike" dirty="0">
                <a:solidFill>
                  <a:srgbClr val="00B050"/>
                </a:solidFill>
              </a:rPr>
              <a:t>  // </a:t>
            </a:r>
            <a:r>
              <a:rPr lang="ko-KR" altLang="en-US" sz="2000" strike="sngStrike" dirty="0">
                <a:solidFill>
                  <a:srgbClr val="00B050"/>
                </a:solidFill>
              </a:rPr>
              <a:t>이게 뭔 </a:t>
            </a:r>
            <a:r>
              <a:rPr lang="ko-KR" altLang="en-US" sz="2000" strike="sngStrike" dirty="0" err="1">
                <a:solidFill>
                  <a:srgbClr val="00B050"/>
                </a:solidFill>
              </a:rPr>
              <a:t>뻘ㅈ</a:t>
            </a:r>
            <a:r>
              <a:rPr lang="en-US" altLang="ko-KR" sz="2000" strike="sngStrike" dirty="0">
                <a:solidFill>
                  <a:srgbClr val="00B050"/>
                </a:solidFill>
              </a:rPr>
              <a:t>…</a:t>
            </a:r>
            <a:endParaRPr lang="ko-KR" altLang="en-US" strike="sngStrike" dirty="0">
              <a:solidFill>
                <a:srgbClr val="00B05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24F366-A874-4E8B-9510-8FD9C530C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792" y="2396024"/>
            <a:ext cx="8510754" cy="42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62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E3447-1BC0-44D2-AEBE-6E2F5E4D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처리 </a:t>
            </a:r>
            <a:r>
              <a:rPr lang="en-US" altLang="ko-KR" dirty="0"/>
              <a:t>– </a:t>
            </a:r>
            <a:r>
              <a:rPr lang="ko-KR" altLang="en-US" dirty="0"/>
              <a:t>입출력 함수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5CFF7C2-3C45-408E-9A99-FBC9FA17B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778" y="1690688"/>
            <a:ext cx="11408444" cy="20830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718FAF3-B2E2-4622-80EE-8DDB09173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226" y="4146212"/>
            <a:ext cx="9257548" cy="234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81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7DEED-498E-400F-A86D-19CD2F22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처리 </a:t>
            </a:r>
            <a:r>
              <a:rPr lang="en-US" altLang="ko-KR" dirty="0"/>
              <a:t>– example: copy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A1A2B-4F65-4A00-BA1B-D8BE85F7E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166" y="1690688"/>
            <a:ext cx="4530634" cy="449971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// </a:t>
            </a:r>
            <a:r>
              <a:rPr lang="ko-KR" altLang="en-US" sz="1400" dirty="0"/>
              <a:t>두번째 파일을 쓰기 모드로 연다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if( (fp2 = </a:t>
            </a:r>
            <a:r>
              <a:rPr lang="en-US" altLang="ko-KR" sz="1400" dirty="0" err="1"/>
              <a:t>fopen</a:t>
            </a:r>
            <a:r>
              <a:rPr lang="en-US" altLang="ko-KR" sz="1400" dirty="0"/>
              <a:t>(file2, "w")) == NULL 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fprintf</a:t>
            </a:r>
            <a:r>
              <a:rPr lang="en-US" altLang="ko-KR" sz="1400" dirty="0"/>
              <a:t>(stderr,"</a:t>
            </a:r>
            <a:r>
              <a:rPr lang="ko-KR" altLang="en-US" sz="1400" dirty="0"/>
              <a:t>복사 파일 </a:t>
            </a:r>
            <a:r>
              <a:rPr lang="en-US" altLang="ko-KR" sz="1400" dirty="0"/>
              <a:t>%s</a:t>
            </a:r>
            <a:r>
              <a:rPr lang="ko-KR" altLang="en-US" sz="1400" dirty="0"/>
              <a:t>을 열 수 없습니다</a:t>
            </a:r>
            <a:r>
              <a:rPr lang="en-US" altLang="ko-KR" sz="1400" dirty="0"/>
              <a:t>.\n", file2);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exit(1);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// </a:t>
            </a:r>
            <a:r>
              <a:rPr lang="ko-KR" altLang="en-US" sz="1400" dirty="0"/>
              <a:t>첫번째 파일을 두번째 파일로 복사한다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while( </a:t>
            </a:r>
            <a:r>
              <a:rPr lang="en-US" altLang="ko-KR" sz="1400" dirty="0" err="1"/>
              <a:t>fgets</a:t>
            </a:r>
            <a:r>
              <a:rPr lang="en-US" altLang="ko-KR" sz="1400" dirty="0"/>
              <a:t>(buffer, 100, fp1) != NULL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fputs</a:t>
            </a:r>
            <a:r>
              <a:rPr lang="en-US" altLang="ko-KR" sz="1400" dirty="0"/>
              <a:t>(buffer, fp2);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fclose</a:t>
            </a:r>
            <a:r>
              <a:rPr lang="en-US" altLang="ko-KR" sz="1400" dirty="0"/>
              <a:t>(fp1);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fclose</a:t>
            </a:r>
            <a:r>
              <a:rPr lang="en-US" altLang="ko-KR" sz="1400" dirty="0"/>
              <a:t>(fp2);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}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B63C3D-45FF-4F87-B5FB-1B0C3D95331F}"/>
              </a:ext>
            </a:extLst>
          </p:cNvPr>
          <p:cNvSpPr/>
          <p:nvPr/>
        </p:nvSpPr>
        <p:spPr>
          <a:xfrm>
            <a:off x="838200" y="1690688"/>
            <a:ext cx="5257800" cy="47204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stdlib.h</a:t>
            </a:r>
            <a:r>
              <a:rPr lang="en-US" altLang="ko-KR" sz="140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int main(void)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FILE *fp1, *fp2;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char file1[100], file2[100];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char buffer[256]; //</a:t>
            </a:r>
            <a:r>
              <a:rPr lang="ko-KR" altLang="en-US" sz="1400" dirty="0"/>
              <a:t>파일에서 한 </a:t>
            </a:r>
            <a:r>
              <a:rPr lang="ko-KR" altLang="en-US" sz="1400" dirty="0" err="1"/>
              <a:t>라인씩</a:t>
            </a:r>
            <a:r>
              <a:rPr lang="ko-KR" altLang="en-US" sz="1400" dirty="0"/>
              <a:t> 읽어 저장</a:t>
            </a:r>
          </a:p>
          <a:p>
            <a:pPr>
              <a:lnSpc>
                <a:spcPct val="120000"/>
              </a:lnSpc>
            </a:pPr>
            <a:r>
              <a:rPr lang="ko-KR" altLang="en-US" sz="1400" dirty="0"/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sz="1400" dirty="0"/>
              <a:t>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원본 파일 이름</a:t>
            </a:r>
            <a:r>
              <a:rPr lang="en-US" altLang="ko-KR" sz="1400" dirty="0"/>
              <a:t>:  ");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("%s", file1);	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복사 파일 이름</a:t>
            </a:r>
            <a:r>
              <a:rPr lang="en-US" altLang="ko-KR" sz="1400" dirty="0"/>
              <a:t>:  ");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("%s", file2);	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// </a:t>
            </a:r>
            <a:r>
              <a:rPr lang="ko-KR" altLang="en-US" sz="1400" dirty="0"/>
              <a:t>첫번째 파일을 읽기 모드로 연다</a:t>
            </a:r>
            <a:r>
              <a:rPr lang="en-US" altLang="ko-KR" sz="14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if( (fp1 = </a:t>
            </a:r>
            <a:r>
              <a:rPr lang="en-US" altLang="ko-KR" sz="1400" dirty="0" err="1"/>
              <a:t>fopen</a:t>
            </a:r>
            <a:r>
              <a:rPr lang="en-US" altLang="ko-KR" sz="1400" dirty="0"/>
              <a:t>(file1, "r")) == NULL ) {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fprintf</a:t>
            </a:r>
            <a:r>
              <a:rPr lang="en-US" altLang="ko-KR" sz="1400" dirty="0"/>
              <a:t>(stderr,"</a:t>
            </a:r>
            <a:r>
              <a:rPr lang="ko-KR" altLang="en-US" sz="1400" dirty="0"/>
              <a:t>원본 파일 </a:t>
            </a:r>
            <a:r>
              <a:rPr lang="en-US" altLang="ko-KR" sz="1400" dirty="0"/>
              <a:t>%s</a:t>
            </a:r>
            <a:r>
              <a:rPr lang="ko-KR" altLang="en-US" sz="1400" dirty="0"/>
              <a:t>을 열 수 없습니다</a:t>
            </a:r>
            <a:r>
              <a:rPr lang="en-US" altLang="ko-KR" sz="1400" dirty="0"/>
              <a:t>.\n", file1);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    exit(1);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8540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41396-7C0A-4B9B-AE6B-5D1D78A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 </a:t>
            </a:r>
            <a:r>
              <a:rPr lang="en-US" altLang="ko-KR" dirty="0" err="1"/>
              <a:t>gettimeofday</a:t>
            </a:r>
            <a:r>
              <a:rPr lang="en-US" altLang="ko-KR" dirty="0"/>
              <a:t>(struct </a:t>
            </a:r>
            <a:r>
              <a:rPr lang="en-US" altLang="ko-KR" dirty="0" err="1"/>
              <a:t>timeval</a:t>
            </a:r>
            <a:r>
              <a:rPr lang="en-US" altLang="ko-KR" dirty="0"/>
              <a:t> *tv</a:t>
            </a:r>
            <a:br>
              <a:rPr lang="en-US" altLang="ko-KR" dirty="0"/>
            </a:br>
            <a:r>
              <a:rPr lang="en-US" altLang="ko-KR" dirty="0"/>
              <a:t>                         , struct </a:t>
            </a:r>
            <a:r>
              <a:rPr lang="en-US" altLang="ko-KR" dirty="0" err="1"/>
              <a:t>timezone</a:t>
            </a:r>
            <a:r>
              <a:rPr lang="en-US" altLang="ko-KR" dirty="0"/>
              <a:t> *</a:t>
            </a:r>
            <a:r>
              <a:rPr lang="en-US" altLang="ko-KR" dirty="0" err="1"/>
              <a:t>tz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6660CE-BBD7-4A86-B605-8C535011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시간을 </a:t>
            </a:r>
            <a:r>
              <a:rPr lang="ko-KR" altLang="en-US" dirty="0" err="1"/>
              <a:t>마이크로초</a:t>
            </a:r>
            <a:r>
              <a:rPr lang="ko-KR" altLang="en-US" dirty="0"/>
              <a:t> 단위까지 가져온다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header: &lt;sys/</a:t>
            </a:r>
            <a:r>
              <a:rPr lang="en-US" altLang="ko-KR" dirty="0" err="1"/>
              <a:t>time.h</a:t>
            </a:r>
            <a:r>
              <a:rPr lang="en-US" altLang="ko-KR" dirty="0"/>
              <a:t>&gt;, &lt;</a:t>
            </a:r>
            <a:r>
              <a:rPr lang="en-US" altLang="ko-KR" dirty="0" err="1"/>
              <a:t>unistd.h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struct </a:t>
            </a:r>
            <a:r>
              <a:rPr lang="en-US" altLang="ko-KR" dirty="0" err="1"/>
              <a:t>timeval</a:t>
            </a:r>
            <a:r>
              <a:rPr lang="en-US" altLang="ko-KR" dirty="0"/>
              <a:t> {    long </a:t>
            </a:r>
            <a:r>
              <a:rPr lang="en-US" altLang="ko-KR" dirty="0" err="1"/>
              <a:t>tv_sec</a:t>
            </a:r>
            <a:r>
              <a:rPr lang="en-US" altLang="ko-KR" dirty="0"/>
              <a:t>;    long </a:t>
            </a:r>
            <a:r>
              <a:rPr lang="en-US" altLang="ko-KR" dirty="0" err="1"/>
              <a:t>tv_usec</a:t>
            </a:r>
            <a:r>
              <a:rPr lang="en-US" altLang="ko-KR" dirty="0"/>
              <a:t>;    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tv: </a:t>
            </a:r>
            <a:r>
              <a:rPr lang="ko-KR" altLang="en-US" dirty="0"/>
              <a:t>현재 시스템 시간을 저장</a:t>
            </a:r>
            <a:r>
              <a:rPr lang="en-US" altLang="ko-KR" dirty="0"/>
              <a:t>; </a:t>
            </a:r>
            <a:r>
              <a:rPr lang="en-US" altLang="ko-KR" dirty="0" err="1"/>
              <a:t>tv_sec</a:t>
            </a:r>
            <a:r>
              <a:rPr lang="en-US" altLang="ko-KR" dirty="0"/>
              <a:t> </a:t>
            </a:r>
            <a:r>
              <a:rPr lang="ko-KR" altLang="en-US" dirty="0"/>
              <a:t>초 </a:t>
            </a:r>
            <a:r>
              <a:rPr lang="en-US" altLang="ko-KR" dirty="0"/>
              <a:t>+ </a:t>
            </a:r>
            <a:r>
              <a:rPr lang="en-US" altLang="ko-KR" dirty="0" err="1"/>
              <a:t>tv_usec</a:t>
            </a:r>
            <a:r>
              <a:rPr lang="en-US" altLang="ko-KR" dirty="0"/>
              <a:t> </a:t>
            </a:r>
            <a:r>
              <a:rPr lang="ko-KR" altLang="en-US" dirty="0" err="1"/>
              <a:t>마이크로초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struct </a:t>
            </a:r>
            <a:r>
              <a:rPr lang="en-US" altLang="ko-KR" dirty="0" err="1"/>
              <a:t>timezone</a:t>
            </a:r>
            <a:r>
              <a:rPr lang="en-US" altLang="ko-KR" dirty="0"/>
              <a:t> {   int </a:t>
            </a:r>
            <a:r>
              <a:rPr lang="en-US" altLang="ko-KR" dirty="0" err="1"/>
              <a:t>tz_minuteswest</a:t>
            </a:r>
            <a:r>
              <a:rPr lang="en-US" altLang="ko-KR" dirty="0"/>
              <a:t>;    int </a:t>
            </a:r>
            <a:r>
              <a:rPr lang="en-US" altLang="ko-KR" dirty="0" err="1"/>
              <a:t>tz_dsttime</a:t>
            </a:r>
            <a:r>
              <a:rPr lang="en-US" altLang="ko-KR" dirty="0"/>
              <a:t>  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원래 </a:t>
            </a:r>
            <a:r>
              <a:rPr lang="ko-KR" altLang="en-US" dirty="0" err="1"/>
              <a:t>그리니치로부터의</a:t>
            </a:r>
            <a:r>
              <a:rPr lang="ko-KR" altLang="en-US" dirty="0"/>
              <a:t> 시간 보정을 위한 인자였으나 이제 이 구조체를 사용하지 않아 </a:t>
            </a:r>
            <a:r>
              <a:rPr lang="en-US" altLang="ko-KR" dirty="0" err="1"/>
              <a:t>tz</a:t>
            </a:r>
            <a:r>
              <a:rPr lang="ko-KR" altLang="en-US" dirty="0"/>
              <a:t>값은 그냥 </a:t>
            </a:r>
            <a:r>
              <a:rPr lang="en-US" altLang="ko-KR" dirty="0"/>
              <a:t>NULL</a:t>
            </a:r>
            <a:r>
              <a:rPr lang="ko-KR" altLang="en-US" dirty="0"/>
              <a:t>을 전달해주면 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return:</a:t>
            </a:r>
            <a:r>
              <a:rPr lang="ko-KR" altLang="en-US" dirty="0"/>
              <a:t> 성공 여부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6821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C6BCC-B25E-4BAE-AF85-8FCFB79C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8F339-8FBA-4320-A784-8C9B90C4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 때</a:t>
            </a:r>
            <a:r>
              <a:rPr lang="en-US" altLang="ko-KR" dirty="0"/>
              <a:t>, mode</a:t>
            </a:r>
            <a:r>
              <a:rPr lang="ko-KR" altLang="en-US" dirty="0"/>
              <a:t>에 </a:t>
            </a:r>
            <a:r>
              <a:rPr lang="en-US" altLang="ko-KR" dirty="0"/>
              <a:t>b</a:t>
            </a:r>
            <a:r>
              <a:rPr lang="ko-KR" altLang="en-US" dirty="0"/>
              <a:t>를 추가해야 사용 가능</a:t>
            </a:r>
            <a:endParaRPr lang="en-US" altLang="ko-KR" dirty="0"/>
          </a:p>
          <a:p>
            <a:r>
              <a:rPr lang="en-US" altLang="ko-KR" dirty="0"/>
              <a:t>Text </a:t>
            </a:r>
            <a:r>
              <a:rPr lang="ko-KR" altLang="en-US" dirty="0"/>
              <a:t>파일처럼 한 </a:t>
            </a:r>
            <a:r>
              <a:rPr lang="ko-KR" altLang="en-US" dirty="0" err="1"/>
              <a:t>라인씩</a:t>
            </a:r>
            <a:r>
              <a:rPr lang="ko-KR" altLang="en-US" dirty="0"/>
              <a:t> 읽거나 쓸 수 없고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byte</a:t>
            </a:r>
            <a:r>
              <a:rPr lang="ko-KR" altLang="en-US" dirty="0"/>
              <a:t>단위로 </a:t>
            </a:r>
            <a:r>
              <a:rPr lang="en-US" altLang="ko-KR" dirty="0"/>
              <a:t>count</a:t>
            </a:r>
            <a:r>
              <a:rPr lang="ko-KR" altLang="en-US" dirty="0"/>
              <a:t>만큼의 반복이 </a:t>
            </a:r>
            <a:r>
              <a:rPr lang="en-US" altLang="ko-KR" dirty="0" err="1"/>
              <a:t>fread</a:t>
            </a:r>
            <a:r>
              <a:rPr lang="en-US" altLang="ko-KR" dirty="0"/>
              <a:t>/</a:t>
            </a:r>
            <a:r>
              <a:rPr lang="en-US" altLang="ko-KR" dirty="0" err="1"/>
              <a:t>fwrite</a:t>
            </a:r>
            <a:r>
              <a:rPr lang="en-US" altLang="ko-KR" dirty="0"/>
              <a:t> </a:t>
            </a:r>
            <a:r>
              <a:rPr lang="ko-KR" altLang="en-US" dirty="0"/>
              <a:t>함수에서 실행된다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넉넉한 반복 횟수와 넉넉한 </a:t>
            </a:r>
            <a:r>
              <a:rPr lang="en-US" altLang="ko-KR" dirty="0"/>
              <a:t>buffer </a:t>
            </a:r>
            <a:r>
              <a:rPr lang="ko-KR" altLang="en-US" dirty="0"/>
              <a:t>공간 필요</a:t>
            </a:r>
          </a:p>
        </p:txBody>
      </p:sp>
    </p:spTree>
    <p:extLst>
      <p:ext uri="{BB962C8B-B14F-4D97-AF65-F5344CB8AC3E}">
        <p14:creationId xmlns:p14="http://schemas.microsoft.com/office/powerpoint/2010/main" val="4273480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97D33-5FCD-4689-82CC-0C9536C3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– example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C0DAE0-8AFD-49FF-8BB6-EDA9A07E6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957" y="1578158"/>
            <a:ext cx="4826560" cy="50387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4326B0-78B8-4C4E-810C-C179F2D3D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600" y="1590072"/>
            <a:ext cx="5803054" cy="486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45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B99C7-FD32-4C7C-B01E-0DC1329E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</a:t>
            </a:r>
            <a:r>
              <a:rPr lang="ko-KR" altLang="en-US" dirty="0"/>
              <a:t>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13734-0698-4FCD-B4E3-0F3BDE2DE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ko-KR" altLang="en-US" dirty="0"/>
              <a:t>순차 접근 </a:t>
            </a:r>
            <a:r>
              <a:rPr lang="en-US" altLang="ko-KR" dirty="0"/>
              <a:t>(Sequential Access)</a:t>
            </a:r>
          </a:p>
          <a:p>
            <a:pPr marL="0" indent="0">
              <a:buNone/>
            </a:pPr>
            <a:r>
              <a:rPr lang="en-US" altLang="ko-KR" dirty="0"/>
              <a:t>  file</a:t>
            </a:r>
            <a:r>
              <a:rPr lang="ko-KR" altLang="en-US" dirty="0"/>
              <a:t>의 처음부터 순차적으로 읽거나 기록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임의 접근 </a:t>
            </a:r>
            <a:r>
              <a:rPr lang="en-US" altLang="ko-KR" dirty="0"/>
              <a:t>(Random Access)</a:t>
            </a:r>
          </a:p>
          <a:p>
            <a:pPr marL="0" indent="0">
              <a:buNone/>
            </a:pPr>
            <a:r>
              <a:rPr lang="en-US" altLang="ko-KR" dirty="0"/>
              <a:t>  file</a:t>
            </a:r>
            <a:r>
              <a:rPr lang="ko-KR" altLang="en-US" dirty="0"/>
              <a:t>의 어느 </a:t>
            </a:r>
            <a:r>
              <a:rPr lang="ko-KR" altLang="en-US" dirty="0" err="1"/>
              <a:t>위치에서든지</a:t>
            </a:r>
            <a:r>
              <a:rPr lang="ko-KR" altLang="en-US" dirty="0"/>
              <a:t> 읽거나 기록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위치 지시자 </a:t>
            </a:r>
            <a:r>
              <a:rPr lang="en-US" altLang="ko-KR" dirty="0"/>
              <a:t>(File Position Indicator)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읽기</a:t>
            </a:r>
            <a:r>
              <a:rPr lang="en-US" altLang="ko-KR" dirty="0"/>
              <a:t>/</a:t>
            </a:r>
            <a:r>
              <a:rPr lang="ko-KR" altLang="en-US" dirty="0"/>
              <a:t>쓰기가 이루어지고 있는 위치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강제로 이동시킴으로써 임의 접근 가능</a:t>
            </a:r>
          </a:p>
        </p:txBody>
      </p:sp>
      <p:pic>
        <p:nvPicPr>
          <p:cNvPr id="4" name="_x32440856" descr="EMB00000448ba23">
            <a:extLst>
              <a:ext uri="{FF2B5EF4-FFF2-40B4-BE49-F238E27FC236}">
                <a16:creationId xmlns:a16="http://schemas.microsoft.com/office/drawing/2014/main" id="{3617DD37-1318-4F96-9B78-7212358E8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8108" y="1825624"/>
            <a:ext cx="3524398" cy="476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6273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879EF-341B-4881-8349-164C5F40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임의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90B8E5-B586-4F12-97DE-4115A572E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 </a:t>
            </a:r>
            <a:r>
              <a:rPr lang="en-US" altLang="ko-KR" dirty="0" err="1"/>
              <a:t>fseek</a:t>
            </a:r>
            <a:r>
              <a:rPr lang="en-US" altLang="ko-KR" dirty="0"/>
              <a:t>( FILE *</a:t>
            </a:r>
            <a:r>
              <a:rPr lang="en-US" altLang="ko-KR" dirty="0" err="1"/>
              <a:t>fp</a:t>
            </a:r>
            <a:r>
              <a:rPr lang="en-US" altLang="ko-KR" dirty="0"/>
              <a:t>, long offset, int origin ); </a:t>
            </a:r>
          </a:p>
          <a:p>
            <a:endParaRPr lang="en-US" altLang="ko-KR" dirty="0"/>
          </a:p>
          <a:p>
            <a:r>
              <a:rPr lang="en-US" altLang="ko-KR" dirty="0"/>
              <a:t>origin</a:t>
            </a:r>
            <a:r>
              <a:rPr lang="ko-KR" altLang="en-US" dirty="0"/>
              <a:t>에 들어가는 상수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C251CD-6BF3-44EB-9E85-6A1DDCC55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94" y="3416027"/>
            <a:ext cx="8059611" cy="1170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E4F931-171B-4B9A-AA19-2A1293588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84" y="4730939"/>
            <a:ext cx="10300230" cy="192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24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6D793-F6A1-4507-B3FB-6062FA7A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☆종강☆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A29CB-B3FE-4197-8D08-3045D820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수고하셨습니다ㅎ</a:t>
            </a:r>
            <a:endParaRPr lang="en-US" altLang="ko-KR" dirty="0"/>
          </a:p>
          <a:p>
            <a:r>
              <a:rPr lang="ko-KR" altLang="en-US" dirty="0"/>
              <a:t>근데 앞으로 수고할 날이 더 많을 겁니다</a:t>
            </a:r>
            <a:r>
              <a:rPr lang="en-US" altLang="ko-KR" dirty="0"/>
              <a:t>(…).</a:t>
            </a:r>
          </a:p>
          <a:p>
            <a:r>
              <a:rPr lang="ko-KR" altLang="en-US" dirty="0"/>
              <a:t>이번 학기 시스템프로그래밍 수강생들 </a:t>
            </a:r>
            <a:r>
              <a:rPr lang="ko-KR" altLang="en-US" dirty="0" err="1"/>
              <a:t>화이팅</a:t>
            </a:r>
            <a:r>
              <a:rPr lang="ko-KR" altLang="en-US" dirty="0"/>
              <a:t>☆</a:t>
            </a:r>
            <a:endParaRPr lang="en-US" altLang="ko-KR" dirty="0"/>
          </a:p>
          <a:p>
            <a:r>
              <a:rPr lang="ko-KR" altLang="en-US" dirty="0"/>
              <a:t>멘토링 붙으면 뵙겠습니다</a:t>
            </a:r>
            <a:r>
              <a:rPr lang="en-US" altLang="ko-KR" dirty="0"/>
              <a:t>…</a:t>
            </a:r>
            <a:r>
              <a:rPr lang="ko-KR" altLang="en-US" dirty="0"/>
              <a:t>☆</a:t>
            </a:r>
            <a:endParaRPr lang="en-US" altLang="ko-KR" dirty="0"/>
          </a:p>
          <a:p>
            <a:r>
              <a:rPr lang="ko-KR" altLang="en-US" dirty="0"/>
              <a:t>아마 이번 학기는 스터디에 참여하지 않을 예정이니</a:t>
            </a:r>
            <a:r>
              <a:rPr lang="en-US" altLang="ko-KR" dirty="0"/>
              <a:t>… </a:t>
            </a:r>
            <a:r>
              <a:rPr lang="ko-KR" altLang="en-US" dirty="0" err="1"/>
              <a:t>시프</a:t>
            </a:r>
            <a:r>
              <a:rPr lang="ko-KR" altLang="en-US" dirty="0"/>
              <a:t> 멘토링 때 </a:t>
            </a:r>
            <a:r>
              <a:rPr lang="ko-KR" altLang="en-US" dirty="0" err="1"/>
              <a:t>뵈어요ㅎ</a:t>
            </a:r>
            <a:endParaRPr lang="en-US" altLang="ko-KR" dirty="0"/>
          </a:p>
          <a:p>
            <a:r>
              <a:rPr lang="ko-KR" altLang="en-US" dirty="0"/>
              <a:t>뭐 또 지난 학기처럼 </a:t>
            </a:r>
            <a:r>
              <a:rPr lang="ko-KR" altLang="en-US" dirty="0" err="1"/>
              <a:t>튜터라던가</a:t>
            </a:r>
            <a:r>
              <a:rPr lang="ko-KR" altLang="en-US" dirty="0"/>
              <a:t> 수업 </a:t>
            </a:r>
            <a:r>
              <a:rPr lang="ko-KR" altLang="en-US" dirty="0" err="1"/>
              <a:t>랜선</a:t>
            </a:r>
            <a:r>
              <a:rPr lang="ko-KR" altLang="en-US" dirty="0"/>
              <a:t> 스터디 같은 걸 저질러버릴지도 </a:t>
            </a:r>
            <a:r>
              <a:rPr lang="ko-KR" altLang="en-US" dirty="0" err="1"/>
              <a:t>모르겠지만ㅋ</a:t>
            </a:r>
            <a:endParaRPr lang="en-US" altLang="ko-KR" dirty="0"/>
          </a:p>
          <a:p>
            <a:r>
              <a:rPr lang="ko-KR" altLang="en-US" dirty="0"/>
              <a:t>아무튼 이걸로 방학특강은 끝</a:t>
            </a:r>
            <a:r>
              <a:rPr lang="en-US" altLang="ko-KR" dirty="0"/>
              <a:t>!!!</a:t>
            </a:r>
            <a:r>
              <a:rPr lang="ko-KR" altLang="en-US"/>
              <a:t>입니다☆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30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57DBF-9F93-4B66-BC99-11419CD0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clock_gettime</a:t>
            </a:r>
            <a:r>
              <a:rPr lang="en-US" altLang="ko-KR" dirty="0"/>
              <a:t>(</a:t>
            </a:r>
            <a:r>
              <a:rPr lang="en-US" altLang="ko-KR" dirty="0" err="1"/>
              <a:t>clockid_t</a:t>
            </a:r>
            <a:r>
              <a:rPr lang="en-US" altLang="ko-KR" dirty="0"/>
              <a:t> </a:t>
            </a:r>
            <a:r>
              <a:rPr lang="en-US" altLang="ko-KR" dirty="0" err="1"/>
              <a:t>clock_id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                       struct </a:t>
            </a:r>
            <a:r>
              <a:rPr lang="en-US" altLang="ko-KR" dirty="0" err="1"/>
              <a:t>timespec</a:t>
            </a:r>
            <a:r>
              <a:rPr lang="en-US" altLang="ko-KR" dirty="0"/>
              <a:t> *</a:t>
            </a:r>
            <a:r>
              <a:rPr lang="en-US" altLang="ko-KR" dirty="0" err="1"/>
              <a:t>tp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8D53A-71A9-4715-91B0-80B306C73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시간을 </a:t>
            </a:r>
            <a:r>
              <a:rPr lang="ko-KR" altLang="en-US" dirty="0" err="1"/>
              <a:t>나노초</a:t>
            </a:r>
            <a:r>
              <a:rPr lang="ko-KR" altLang="en-US" dirty="0"/>
              <a:t> 단위까지 가져온다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header: &lt;</a:t>
            </a:r>
            <a:r>
              <a:rPr lang="en-US" altLang="ko-KR" dirty="0" err="1"/>
              <a:t>time.h</a:t>
            </a:r>
            <a:r>
              <a:rPr lang="en-US" altLang="ko-KR" dirty="0"/>
              <a:t>&gt;    compile-option: -</a:t>
            </a:r>
            <a:r>
              <a:rPr lang="en-US" altLang="ko-KR" dirty="0" err="1"/>
              <a:t>lrt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 err="1"/>
              <a:t>clock_id</a:t>
            </a:r>
            <a:r>
              <a:rPr lang="en-US" altLang="ko-KR" dirty="0"/>
              <a:t>: </a:t>
            </a:r>
            <a:r>
              <a:rPr lang="ko-KR" altLang="en-US" dirty="0"/>
              <a:t>어떤 시간을 알고 싶은가</a:t>
            </a:r>
            <a:endParaRPr lang="en-US" altLang="ko-K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CLOCK_REALTIME: </a:t>
            </a:r>
            <a:r>
              <a:rPr lang="ko-KR" altLang="en-US" sz="2000" dirty="0">
                <a:solidFill>
                  <a:srgbClr val="00B050"/>
                </a:solidFill>
              </a:rPr>
              <a:t>시스템의 실제 시간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CLOCK_PROCESS_CPUTIME_ID: process</a:t>
            </a:r>
            <a:r>
              <a:rPr lang="ko-KR" altLang="en-US" sz="2000" dirty="0">
                <a:solidFill>
                  <a:srgbClr val="00B050"/>
                </a:solidFill>
              </a:rPr>
              <a:t>의 </a:t>
            </a:r>
            <a:r>
              <a:rPr lang="en-US" altLang="ko-KR" sz="2000" dirty="0">
                <a:solidFill>
                  <a:srgbClr val="00B050"/>
                </a:solidFill>
              </a:rPr>
              <a:t>CPU</a:t>
            </a:r>
            <a:r>
              <a:rPr lang="ko-KR" altLang="en-US" sz="2000" dirty="0">
                <a:solidFill>
                  <a:srgbClr val="00B050"/>
                </a:solidFill>
              </a:rPr>
              <a:t> 사용 시간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CLOCK_THREAD_CPUTIME_ID: thread</a:t>
            </a:r>
            <a:r>
              <a:rPr lang="ko-KR" altLang="en-US" sz="2000" dirty="0">
                <a:solidFill>
                  <a:srgbClr val="00B050"/>
                </a:solidFill>
              </a:rPr>
              <a:t>의 </a:t>
            </a:r>
            <a:r>
              <a:rPr lang="en-US" altLang="ko-KR" sz="2000" dirty="0">
                <a:solidFill>
                  <a:srgbClr val="00B050"/>
                </a:solidFill>
              </a:rPr>
              <a:t>CPU </a:t>
            </a:r>
            <a:r>
              <a:rPr lang="ko-KR" altLang="en-US" sz="2000" dirty="0">
                <a:solidFill>
                  <a:srgbClr val="00B050"/>
                </a:solidFill>
              </a:rPr>
              <a:t>사용 시간</a:t>
            </a:r>
            <a:endParaRPr lang="en-US" altLang="ko-KR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struct </a:t>
            </a:r>
            <a:r>
              <a:rPr lang="en-US" altLang="ko-KR" dirty="0" err="1"/>
              <a:t>timespec</a:t>
            </a:r>
            <a:r>
              <a:rPr lang="en-US" altLang="ko-KR" dirty="0"/>
              <a:t> {    </a:t>
            </a:r>
            <a:r>
              <a:rPr lang="en-US" altLang="ko-KR" dirty="0" err="1"/>
              <a:t>time_t</a:t>
            </a:r>
            <a:r>
              <a:rPr lang="en-US" altLang="ko-KR" dirty="0"/>
              <a:t> </a:t>
            </a:r>
            <a:r>
              <a:rPr lang="en-US" altLang="ko-KR" dirty="0" err="1"/>
              <a:t>tv_sec</a:t>
            </a:r>
            <a:r>
              <a:rPr lang="en-US" altLang="ko-KR" dirty="0"/>
              <a:t>;    long </a:t>
            </a:r>
            <a:r>
              <a:rPr lang="en-US" altLang="ko-KR" dirty="0" err="1"/>
              <a:t>tv_nsec</a:t>
            </a:r>
            <a:r>
              <a:rPr lang="en-US" altLang="ko-KR" dirty="0"/>
              <a:t>;    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 err="1"/>
              <a:t>tp</a:t>
            </a:r>
            <a:r>
              <a:rPr lang="en-US" altLang="ko-KR" dirty="0"/>
              <a:t>: </a:t>
            </a:r>
            <a:r>
              <a:rPr lang="ko-KR" altLang="en-US" dirty="0"/>
              <a:t>얻고자 하는 시간을 저장</a:t>
            </a:r>
            <a:r>
              <a:rPr lang="en-US" altLang="ko-KR" dirty="0"/>
              <a:t>; </a:t>
            </a:r>
            <a:r>
              <a:rPr lang="en-US" altLang="ko-KR" dirty="0" err="1"/>
              <a:t>tv_sec</a:t>
            </a:r>
            <a:r>
              <a:rPr lang="en-US" altLang="ko-KR" dirty="0"/>
              <a:t> </a:t>
            </a:r>
            <a:r>
              <a:rPr lang="ko-KR" altLang="en-US" dirty="0"/>
              <a:t>초 </a:t>
            </a:r>
            <a:r>
              <a:rPr lang="en-US" altLang="ko-KR" dirty="0"/>
              <a:t>+ </a:t>
            </a:r>
            <a:r>
              <a:rPr lang="en-US" altLang="ko-KR" dirty="0" err="1"/>
              <a:t>tv_nsec</a:t>
            </a:r>
            <a:r>
              <a:rPr lang="ko-KR" altLang="en-US" dirty="0"/>
              <a:t> </a:t>
            </a:r>
            <a:r>
              <a:rPr lang="ko-KR" altLang="en-US" dirty="0" err="1"/>
              <a:t>나노초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return: </a:t>
            </a:r>
            <a:r>
              <a:rPr lang="ko-KR" altLang="en-US" dirty="0"/>
              <a:t>성공 여부</a:t>
            </a:r>
          </a:p>
        </p:txBody>
      </p:sp>
    </p:spTree>
    <p:extLst>
      <p:ext uri="{BB962C8B-B14F-4D97-AF65-F5344CB8AC3E}">
        <p14:creationId xmlns:p14="http://schemas.microsoft.com/office/powerpoint/2010/main" val="273337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D8318-B046-4D87-A05C-BA586676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Sleeping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FA3C8-29C5-4EBB-A590-B5BADB9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일정 시간 동안 </a:t>
            </a:r>
            <a:r>
              <a:rPr lang="en-US" altLang="ko-KR" dirty="0"/>
              <a:t>CPU</a:t>
            </a:r>
            <a:r>
              <a:rPr lang="ko-KR" altLang="en-US" dirty="0"/>
              <a:t>를 사용하지 않는 상태로 만드는 것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매우 짧은 시간을 지정할 경우</a:t>
            </a:r>
            <a:r>
              <a:rPr lang="en-US" altLang="ko-KR" dirty="0"/>
              <a:t>, </a:t>
            </a:r>
            <a:r>
              <a:rPr lang="ko-KR" altLang="en-US" dirty="0"/>
              <a:t>잘 안 맞을 수도</a:t>
            </a:r>
            <a:r>
              <a:rPr lang="en-US" altLang="ko-KR" dirty="0"/>
              <a:t>…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주로 성능 측정 및 디버깅 용으로만 사용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unsigned int sleep( unsigned int seconds );</a:t>
            </a:r>
            <a:r>
              <a:rPr lang="en-US" altLang="ko-KR" sz="2000" dirty="0">
                <a:solidFill>
                  <a:srgbClr val="00B050"/>
                </a:solidFill>
              </a:rPr>
              <a:t>    // &lt;</a:t>
            </a:r>
            <a:r>
              <a:rPr lang="en-US" altLang="ko-KR" sz="2000" dirty="0" err="1">
                <a:solidFill>
                  <a:srgbClr val="00B050"/>
                </a:solidFill>
              </a:rPr>
              <a:t>unistd.h</a:t>
            </a:r>
            <a:r>
              <a:rPr lang="en-US" altLang="ko-KR" sz="2000" dirty="0">
                <a:solidFill>
                  <a:srgbClr val="00B050"/>
                </a:solidFill>
              </a:rPr>
              <a:t>&gt;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dirty="0"/>
              <a:t>  지정 시간 경과 또는 </a:t>
            </a:r>
            <a:r>
              <a:rPr lang="en-US" altLang="ko-KR" dirty="0"/>
              <a:t>signal </a:t>
            </a:r>
            <a:r>
              <a:rPr lang="ko-KR" altLang="en-US" dirty="0"/>
              <a:t>수신 시 남은 시간 반환 </a:t>
            </a:r>
            <a:r>
              <a:rPr lang="en-US" altLang="ko-KR" dirty="0"/>
              <a:t>(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int </a:t>
            </a:r>
            <a:r>
              <a:rPr lang="en-US" altLang="ko-KR" dirty="0" err="1"/>
              <a:t>usleep</a:t>
            </a:r>
            <a:r>
              <a:rPr lang="en-US" altLang="ko-KR" dirty="0"/>
              <a:t>( </a:t>
            </a:r>
            <a:r>
              <a:rPr lang="en-US" altLang="ko-KR" dirty="0" err="1"/>
              <a:t>useconds_t</a:t>
            </a:r>
            <a:r>
              <a:rPr lang="en-US" altLang="ko-KR" dirty="0"/>
              <a:t> </a:t>
            </a:r>
            <a:r>
              <a:rPr lang="en-US" altLang="ko-KR" dirty="0" err="1"/>
              <a:t>usec</a:t>
            </a:r>
            <a:r>
              <a:rPr lang="en-US" altLang="ko-KR" dirty="0"/>
              <a:t> );</a:t>
            </a:r>
            <a:r>
              <a:rPr lang="en-US" altLang="ko-KR" sz="2000" dirty="0">
                <a:solidFill>
                  <a:srgbClr val="00B050"/>
                </a:solidFill>
              </a:rPr>
              <a:t>    // &lt;</a:t>
            </a:r>
            <a:r>
              <a:rPr lang="en-US" altLang="ko-KR" sz="2000" dirty="0" err="1">
                <a:solidFill>
                  <a:srgbClr val="00B050"/>
                </a:solidFill>
              </a:rPr>
              <a:t>unistd.h</a:t>
            </a:r>
            <a:r>
              <a:rPr lang="en-US" altLang="ko-KR" sz="2000" dirty="0">
                <a:solidFill>
                  <a:srgbClr val="00B050"/>
                </a:solidFill>
              </a:rPr>
              <a:t>&gt;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/>
              <a:t>  </a:t>
            </a:r>
            <a:r>
              <a:rPr lang="ko-KR" altLang="en-US" dirty="0"/>
              <a:t>성공 여부 반환</a:t>
            </a:r>
            <a:r>
              <a:rPr lang="en-US" altLang="ko-KR" dirty="0"/>
              <a:t>; </a:t>
            </a:r>
            <a:r>
              <a:rPr lang="ko-KR" altLang="en-US" dirty="0"/>
              <a:t>실패 시 상세 오류는 </a:t>
            </a:r>
            <a:r>
              <a:rPr lang="en-US" altLang="ko-KR" dirty="0" err="1"/>
              <a:t>errno</a:t>
            </a:r>
            <a:r>
              <a:rPr lang="ko-KR" altLang="en-US" dirty="0"/>
              <a:t>에 설정 </a:t>
            </a:r>
            <a:r>
              <a:rPr lang="en-US" altLang="ko-KR" dirty="0"/>
              <a:t>(</a:t>
            </a:r>
            <a:r>
              <a:rPr lang="ko-KR" altLang="en-US" dirty="0" err="1"/>
              <a:t>마이크로초</a:t>
            </a:r>
            <a:r>
              <a:rPr lang="en-US" altLang="ko-KR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int </a:t>
            </a:r>
            <a:r>
              <a:rPr lang="en-US" altLang="ko-KR" dirty="0" err="1"/>
              <a:t>nanosleep</a:t>
            </a:r>
            <a:r>
              <a:rPr lang="en-US" altLang="ko-KR" dirty="0"/>
              <a:t>( const struct </a:t>
            </a:r>
            <a:r>
              <a:rPr lang="en-US" altLang="ko-KR" dirty="0" err="1"/>
              <a:t>timespec</a:t>
            </a:r>
            <a:r>
              <a:rPr lang="en-US" altLang="ko-KR" dirty="0"/>
              <a:t>* </a:t>
            </a:r>
            <a:r>
              <a:rPr lang="en-US" altLang="ko-KR" dirty="0" err="1"/>
              <a:t>rqtp</a:t>
            </a:r>
            <a:r>
              <a:rPr lang="en-US" altLang="ko-KR" dirty="0"/>
              <a:t>, struct </a:t>
            </a:r>
            <a:r>
              <a:rPr lang="en-US" altLang="ko-KR" dirty="0" err="1"/>
              <a:t>timespec</a:t>
            </a:r>
            <a:r>
              <a:rPr lang="en-US" altLang="ko-KR" dirty="0"/>
              <a:t>* </a:t>
            </a:r>
            <a:r>
              <a:rPr lang="en-US" altLang="ko-KR" dirty="0" err="1"/>
              <a:t>rmtp</a:t>
            </a:r>
            <a:r>
              <a:rPr lang="en-US" altLang="ko-KR" dirty="0"/>
              <a:t> );</a:t>
            </a:r>
            <a:r>
              <a:rPr lang="en-US" altLang="ko-KR" sz="2000" dirty="0">
                <a:solidFill>
                  <a:srgbClr val="00B050"/>
                </a:solidFill>
              </a:rPr>
              <a:t>    // &lt;</a:t>
            </a:r>
            <a:r>
              <a:rPr lang="en-US" altLang="ko-KR" sz="2000" dirty="0" err="1">
                <a:solidFill>
                  <a:srgbClr val="00B050"/>
                </a:solidFill>
              </a:rPr>
              <a:t>time.h</a:t>
            </a:r>
            <a:r>
              <a:rPr lang="en-US" altLang="ko-KR" sz="2000" dirty="0">
                <a:solidFill>
                  <a:srgbClr val="00B050"/>
                </a:solidFill>
              </a:rPr>
              <a:t>&gt;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dirty="0"/>
              <a:t>  성공 여부 반환</a:t>
            </a:r>
            <a:r>
              <a:rPr lang="en-US" altLang="ko-KR" dirty="0"/>
              <a:t>; </a:t>
            </a:r>
            <a:r>
              <a:rPr lang="ko-KR" altLang="en-US" dirty="0"/>
              <a:t>중단 시 </a:t>
            </a:r>
            <a:r>
              <a:rPr lang="en-US" altLang="ko-KR" dirty="0" err="1"/>
              <a:t>rmtp</a:t>
            </a:r>
            <a:r>
              <a:rPr lang="ko-KR" altLang="en-US" dirty="0"/>
              <a:t>에 남은 시간 저장 </a:t>
            </a:r>
            <a:r>
              <a:rPr lang="en-US" altLang="ko-KR" dirty="0"/>
              <a:t>(</a:t>
            </a:r>
            <a:r>
              <a:rPr lang="ko-KR" altLang="en-US" dirty="0" err="1"/>
              <a:t>나노초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09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31823-602A-4B93-AB6B-9F24BB5D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Alarm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46439-5FB7-4D58-88DF-0D19936DD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alarm( n );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호출한 </a:t>
            </a:r>
            <a:r>
              <a:rPr lang="en-US" altLang="ko-KR" dirty="0"/>
              <a:t>process</a:t>
            </a:r>
            <a:r>
              <a:rPr lang="ko-KR" altLang="en-US" dirty="0"/>
              <a:t>에 </a:t>
            </a:r>
            <a:r>
              <a:rPr lang="en-US" altLang="ko-KR" dirty="0"/>
              <a:t>n</a:t>
            </a:r>
            <a:r>
              <a:rPr lang="ko-KR" altLang="en-US" dirty="0"/>
              <a:t>초 후에 </a:t>
            </a:r>
            <a:r>
              <a:rPr lang="en-US" altLang="ko-KR" dirty="0"/>
              <a:t>SIGALRM</a:t>
            </a:r>
            <a:r>
              <a:rPr lang="ko-KR" altLang="en-US" dirty="0"/>
              <a:t>을 보내도록 하는 </a:t>
            </a:r>
            <a:r>
              <a:rPr lang="en-US" altLang="ko-KR" dirty="0"/>
              <a:t>system call</a:t>
            </a:r>
          </a:p>
          <a:p>
            <a:r>
              <a:rPr lang="ko-KR" altLang="en-US" dirty="0"/>
              <a:t>여러 개 설정되면 그 중 가장 최근의 </a:t>
            </a:r>
            <a:r>
              <a:rPr lang="ko-KR" altLang="en-US" dirty="0" err="1"/>
              <a:t>설정값으로</a:t>
            </a:r>
            <a:r>
              <a:rPr lang="ko-KR" altLang="en-US" dirty="0"/>
              <a:t> 덮어씌워진다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unsigned int alarm( unsigned int seconds );</a:t>
            </a:r>
          </a:p>
          <a:p>
            <a:r>
              <a:rPr lang="en-US" altLang="ko-KR" dirty="0"/>
              <a:t>seconds: </a:t>
            </a:r>
            <a:r>
              <a:rPr lang="ko-KR" altLang="en-US" dirty="0"/>
              <a:t>몇 초 후에 </a:t>
            </a:r>
            <a:r>
              <a:rPr lang="en-US" altLang="ko-KR" dirty="0"/>
              <a:t>SIGALRM</a:t>
            </a:r>
            <a:r>
              <a:rPr lang="ko-KR" altLang="en-US" dirty="0"/>
              <a:t>을 보낼 것인가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SIGALRM</a:t>
            </a:r>
            <a:r>
              <a:rPr lang="ko-KR" altLang="en-US" sz="2000" dirty="0">
                <a:solidFill>
                  <a:srgbClr val="00B050"/>
                </a:solidFill>
              </a:rPr>
              <a:t>의 </a:t>
            </a:r>
            <a:r>
              <a:rPr lang="en-US" altLang="ko-KR" sz="2000" dirty="0">
                <a:solidFill>
                  <a:srgbClr val="00B050"/>
                </a:solidFill>
              </a:rPr>
              <a:t>default action</a:t>
            </a:r>
            <a:r>
              <a:rPr lang="ko-KR" altLang="en-US" sz="2000" dirty="0">
                <a:solidFill>
                  <a:srgbClr val="00B050"/>
                </a:solidFill>
              </a:rPr>
              <a:t>은 </a:t>
            </a:r>
            <a:r>
              <a:rPr lang="en-US" altLang="ko-KR" sz="2000" dirty="0">
                <a:solidFill>
                  <a:srgbClr val="00B050"/>
                </a:solidFill>
              </a:rPr>
              <a:t>process </a:t>
            </a:r>
            <a:r>
              <a:rPr lang="ko-KR" altLang="en-US" sz="2000" dirty="0">
                <a:solidFill>
                  <a:srgbClr val="00B050"/>
                </a:solidFill>
              </a:rPr>
              <a:t>종료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return:</a:t>
            </a:r>
            <a:r>
              <a:rPr lang="ko-KR" altLang="en-US" dirty="0"/>
              <a:t> 이전에 설정한 </a:t>
            </a:r>
            <a:r>
              <a:rPr lang="en-US" altLang="ko-KR" dirty="0"/>
              <a:t>alarm</a:t>
            </a:r>
            <a:r>
              <a:rPr lang="ko-KR" altLang="en-US" dirty="0"/>
              <a:t>의 남은 시간</a:t>
            </a:r>
            <a:r>
              <a:rPr lang="en-US" altLang="ko-KR" dirty="0"/>
              <a:t>; </a:t>
            </a:r>
            <a:r>
              <a:rPr lang="ko-KR" altLang="en-US" dirty="0"/>
              <a:t>없으면 </a:t>
            </a:r>
            <a:r>
              <a:rPr lang="en-US" altLang="ko-KR" dirty="0"/>
              <a:t>0</a:t>
            </a:r>
          </a:p>
          <a:p>
            <a:r>
              <a:rPr lang="en-US" altLang="ko-KR" dirty="0"/>
              <a:t>header: &lt;</a:t>
            </a:r>
            <a:r>
              <a:rPr lang="en-US" altLang="ko-KR" dirty="0" err="1"/>
              <a:t>unistd.h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48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884C-7C65-4957-8A71-5C5D5DB4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Alarm - example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789B526-A791-4458-A550-9F95558A0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506" y="1462465"/>
            <a:ext cx="8694824" cy="5077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697A2F-835D-4EFE-AE60-78EF530B7854}"/>
              </a:ext>
            </a:extLst>
          </p:cNvPr>
          <p:cNvSpPr txBox="1"/>
          <p:nvPr/>
        </p:nvSpPr>
        <p:spPr>
          <a:xfrm>
            <a:off x="5125453" y="4860758"/>
            <a:ext cx="5315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변동사항이 없다면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시스템프로그래밍 첫번째 과제 </a:t>
            </a:r>
            <a:r>
              <a:rPr lang="en-US" altLang="ko-KR" dirty="0">
                <a:solidFill>
                  <a:srgbClr val="00B050"/>
                </a:solidFill>
              </a:rPr>
              <a:t>BOMB-LAB</a:t>
            </a:r>
            <a:r>
              <a:rPr lang="ko-KR" altLang="en-US" dirty="0">
                <a:solidFill>
                  <a:srgbClr val="00B050"/>
                </a:solidFill>
              </a:rPr>
              <a:t>에서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오답을 입력할 경우 </a:t>
            </a:r>
            <a:r>
              <a:rPr lang="en-US" altLang="ko-KR" dirty="0">
                <a:solidFill>
                  <a:srgbClr val="00B050"/>
                </a:solidFill>
              </a:rPr>
              <a:t>alarm()</a:t>
            </a:r>
            <a:r>
              <a:rPr lang="ko-KR" altLang="en-US" dirty="0">
                <a:solidFill>
                  <a:srgbClr val="00B050"/>
                </a:solidFill>
              </a:rPr>
              <a:t>이 호출되어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이 폭발</a:t>
            </a:r>
            <a:r>
              <a:rPr lang="en-US" altLang="ko-KR" dirty="0">
                <a:solidFill>
                  <a:srgbClr val="00B050"/>
                </a:solidFill>
              </a:rPr>
              <a:t>(?)</a:t>
            </a:r>
            <a:r>
              <a:rPr lang="ko-KR" altLang="en-US" dirty="0">
                <a:solidFill>
                  <a:srgbClr val="00B050"/>
                </a:solidFill>
              </a:rPr>
              <a:t>을 볼 수 있을 것이다☆</a:t>
            </a:r>
          </a:p>
        </p:txBody>
      </p:sp>
    </p:spTree>
    <p:extLst>
      <p:ext uri="{BB962C8B-B14F-4D97-AF65-F5344CB8AC3E}">
        <p14:creationId xmlns:p14="http://schemas.microsoft.com/office/powerpoint/2010/main" val="268735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C6951-DFAA-40AF-94C6-96AE508C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Alarm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F7CBF-EDF1-4641-916A-CA963384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alarm()</a:t>
            </a:r>
            <a:r>
              <a:rPr lang="ko-KR" altLang="en-US" dirty="0"/>
              <a:t>은 </a:t>
            </a:r>
            <a:r>
              <a:rPr lang="en-US" altLang="ko-KR" dirty="0"/>
              <a:t>one shot timer</a:t>
            </a:r>
            <a:r>
              <a:rPr lang="ko-KR" altLang="en-US" dirty="0"/>
              <a:t>로 한 번 </a:t>
            </a:r>
            <a:r>
              <a:rPr lang="en-US" altLang="ko-KR" dirty="0"/>
              <a:t>trigger </a:t>
            </a:r>
            <a:r>
              <a:rPr lang="ko-KR" altLang="en-US" dirty="0"/>
              <a:t>후 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때로는 주기적으로 </a:t>
            </a:r>
            <a:r>
              <a:rPr lang="en-US" altLang="ko-KR" dirty="0"/>
              <a:t>n</a:t>
            </a:r>
            <a:r>
              <a:rPr lang="ko-KR" altLang="en-US" dirty="0"/>
              <a:t>초마다 시간을 측정해야 하는 경우가 있는데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65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14D1B-0B82-461D-9821-B46CDD3F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694D7-EF1A-4AED-AC0B-A2BC53480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002060"/>
                </a:solidFill>
              </a:rPr>
              <a:t>value</a:t>
            </a:r>
            <a:r>
              <a:rPr lang="ko-KR" altLang="en-US" i="1" dirty="0">
                <a:solidFill>
                  <a:srgbClr val="002060"/>
                </a:solidFill>
              </a:rPr>
              <a:t> </a:t>
            </a:r>
            <a:r>
              <a:rPr lang="ko-KR" altLang="en-US" dirty="0"/>
              <a:t>초 후부터 시작하여 </a:t>
            </a:r>
            <a:r>
              <a:rPr lang="en-US" altLang="ko-KR" i="1" dirty="0">
                <a:solidFill>
                  <a:srgbClr val="002060"/>
                </a:solidFill>
              </a:rPr>
              <a:t>interval </a:t>
            </a:r>
            <a:r>
              <a:rPr lang="ko-KR" altLang="en-US" dirty="0"/>
              <a:t>초 마다 알린다</a:t>
            </a:r>
            <a:endParaRPr lang="en-US" altLang="ko-KR" dirty="0"/>
          </a:p>
          <a:p>
            <a:r>
              <a:rPr lang="ko-KR" altLang="en-US" dirty="0"/>
              <a:t>내부적으로는 </a:t>
            </a:r>
            <a:r>
              <a:rPr lang="en-US" altLang="ko-KR" dirty="0"/>
              <a:t>value--;</a:t>
            </a:r>
            <a:r>
              <a:rPr lang="ko-KR" altLang="en-US" dirty="0"/>
              <a:t>하여 </a:t>
            </a:r>
            <a:r>
              <a:rPr lang="en-US" altLang="ko-KR" dirty="0"/>
              <a:t>0</a:t>
            </a:r>
            <a:r>
              <a:rPr lang="ko-KR" altLang="en-US" dirty="0"/>
              <a:t>이 되면 알리고 </a:t>
            </a:r>
            <a:r>
              <a:rPr lang="en-US" altLang="ko-KR" dirty="0"/>
              <a:t>value = interval;</a:t>
            </a:r>
          </a:p>
          <a:p>
            <a:r>
              <a:rPr lang="en-US" altLang="ko-KR" dirty="0"/>
              <a:t>interval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일 경우 </a:t>
            </a:r>
            <a:r>
              <a:rPr lang="en-US" altLang="ko-KR" dirty="0"/>
              <a:t>alarm()</a:t>
            </a:r>
            <a:r>
              <a:rPr lang="ko-KR" altLang="en-US" dirty="0"/>
              <a:t>처럼 </a:t>
            </a:r>
            <a:r>
              <a:rPr lang="en-US" altLang="ko-KR" dirty="0"/>
              <a:t>one shot timer</a:t>
            </a:r>
            <a:r>
              <a:rPr lang="ko-KR" altLang="en-US" dirty="0"/>
              <a:t>로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가지 방식의 </a:t>
            </a:r>
            <a:r>
              <a:rPr lang="en-US" altLang="ko-KR" dirty="0"/>
              <a:t>timer</a:t>
            </a:r>
          </a:p>
          <a:p>
            <a:r>
              <a:rPr lang="en-US" altLang="ko-KR" dirty="0"/>
              <a:t>Interval timer ( </a:t>
            </a:r>
            <a:r>
              <a:rPr lang="en-US" altLang="ko-KR" dirty="0" err="1"/>
              <a:t>a.k.a</a:t>
            </a:r>
            <a:r>
              <a:rPr lang="en-US" altLang="ko-KR" dirty="0"/>
              <a:t> </a:t>
            </a:r>
            <a:r>
              <a:rPr lang="en-US" altLang="ko-KR" dirty="0" err="1"/>
              <a:t>itimer</a:t>
            </a:r>
            <a:r>
              <a:rPr lang="en-US" altLang="ko-KR" dirty="0"/>
              <a:t> )</a:t>
            </a:r>
          </a:p>
          <a:p>
            <a:r>
              <a:rPr lang="en-US" altLang="ko-KR" dirty="0"/>
              <a:t>POSIX timer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Message Queue </a:t>
            </a:r>
            <a:r>
              <a:rPr lang="ko-KR" altLang="en-US" sz="2000" dirty="0">
                <a:solidFill>
                  <a:srgbClr val="00B050"/>
                </a:solidFill>
              </a:rPr>
              <a:t>때 봤던 그 표준</a:t>
            </a:r>
            <a:r>
              <a:rPr lang="en-US" altLang="ko-KR" sz="2000" dirty="0">
                <a:solidFill>
                  <a:srgbClr val="00B050"/>
                </a:solidFill>
              </a:rPr>
              <a:t>,</a:t>
            </a:r>
            <a:r>
              <a:rPr lang="ko-KR" altLang="en-US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>
                <a:solidFill>
                  <a:srgbClr val="00B050"/>
                </a:solidFill>
              </a:rPr>
              <a:t>POSIX </a:t>
            </a:r>
            <a:r>
              <a:rPr lang="ko-KR" altLang="en-US" sz="2000" dirty="0">
                <a:solidFill>
                  <a:srgbClr val="00B050"/>
                </a:solidFill>
              </a:rPr>
              <a:t>맞다</a:t>
            </a:r>
          </a:p>
        </p:txBody>
      </p:sp>
    </p:spTree>
    <p:extLst>
      <p:ext uri="{BB962C8B-B14F-4D97-AF65-F5344CB8AC3E}">
        <p14:creationId xmlns:p14="http://schemas.microsoft.com/office/powerpoint/2010/main" val="284213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1959</Words>
  <Application>Microsoft Office PowerPoint</Application>
  <PresentationFormat>와이드스크린</PresentationFormat>
  <Paragraphs>304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KCA2019 ☆여름방학특강☆</vt:lpstr>
      <vt:lpstr>시간을 반환하는 함수</vt:lpstr>
      <vt:lpstr>int gettimeofday(struct timeval *tv                          , struct timezone *tz);</vt:lpstr>
      <vt:lpstr>int clock_gettime(clockid_t clock_id,                            struct timespec *tp);</vt:lpstr>
      <vt:lpstr>Sleeping</vt:lpstr>
      <vt:lpstr>Alarm</vt:lpstr>
      <vt:lpstr>Alarm - example</vt:lpstr>
      <vt:lpstr>Alarm</vt:lpstr>
      <vt:lpstr>Timer</vt:lpstr>
      <vt:lpstr>interval timer</vt:lpstr>
      <vt:lpstr>interval timer</vt:lpstr>
      <vt:lpstr>POSIX timer</vt:lpstr>
      <vt:lpstr>POSIX timer</vt:lpstr>
      <vt:lpstr>POSIX timer</vt:lpstr>
      <vt:lpstr>Overrun</vt:lpstr>
      <vt:lpstr>Overrun</vt:lpstr>
      <vt:lpstr>OS 자체 timer</vt:lpstr>
      <vt:lpstr>main() 명령 인수</vt:lpstr>
      <vt:lpstr>main() 명령 인수</vt:lpstr>
      <vt:lpstr>main() 명령 인수</vt:lpstr>
      <vt:lpstr>main() 명령 인수 – example</vt:lpstr>
      <vt:lpstr>main() 명령 인수 – example 2</vt:lpstr>
      <vt:lpstr>File</vt:lpstr>
      <vt:lpstr>File 처리</vt:lpstr>
      <vt:lpstr>File 처리 – 열기</vt:lpstr>
      <vt:lpstr>File 처리 – 닫기 &amp; 삭제</vt:lpstr>
      <vt:lpstr>File 처리 – example</vt:lpstr>
      <vt:lpstr>File 처리 – 입출력 함수</vt:lpstr>
      <vt:lpstr>File 처리 – example: copy</vt:lpstr>
      <vt:lpstr>Binary File</vt:lpstr>
      <vt:lpstr>Binary File – example</vt:lpstr>
      <vt:lpstr>File 접근</vt:lpstr>
      <vt:lpstr>File 임의 접근</vt:lpstr>
      <vt:lpstr>☆종강☆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KCA2019 ☆여름방학특강☆</dc:title>
  <dc:creator>정 주원</dc:creator>
  <cp:lastModifiedBy>정 주원</cp:lastModifiedBy>
  <cp:revision>27</cp:revision>
  <dcterms:created xsi:type="dcterms:W3CDTF">2019-08-03T08:24:54Z</dcterms:created>
  <dcterms:modified xsi:type="dcterms:W3CDTF">2019-08-04T11:39:45Z</dcterms:modified>
</cp:coreProperties>
</file>