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65" r:id="rId4"/>
    <p:sldId id="271" r:id="rId5"/>
    <p:sldId id="273" r:id="rId6"/>
    <p:sldId id="274" r:id="rId7"/>
    <p:sldId id="275" r:id="rId8"/>
    <p:sldId id="276" r:id="rId9"/>
    <p:sldId id="277" r:id="rId10"/>
    <p:sldId id="291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95" r:id="rId20"/>
    <p:sldId id="296" r:id="rId21"/>
    <p:sldId id="298" r:id="rId22"/>
    <p:sldId id="293" r:id="rId23"/>
    <p:sldId id="292" r:id="rId24"/>
    <p:sldId id="288" r:id="rId25"/>
    <p:sldId id="294" r:id="rId26"/>
    <p:sldId id="297" r:id="rId2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A97D726-204D-45AC-BC4A-C3259534B948}">
  <a:tblStyle styleId="{1A97D726-204D-45AC-BC4A-C3259534B94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0C5400C-D1C7-4257-A735-14021FFC4CC4}" styleName="Table_1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A7D1784-3E9E-48C2-97DC-A58D75D91467}" styleName="Table_2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7127FCE-C660-41C9-A7E4-CE2821C4C37C}" styleName="Table_3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23EFAF4-3EF9-4A84-A3F3-8484A01B50E1}" styleName="Table_4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3317F21-1664-46E8-9B06-5BD9E61C2B25}" styleName="Table_5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45" autoAdjust="0"/>
  </p:normalViewPr>
  <p:slideViewPr>
    <p:cSldViewPr snapToGrid="0" snapToObjects="1">
      <p:cViewPr varScale="1">
        <p:scale>
          <a:sx n="85" d="100"/>
          <a:sy n="85" d="100"/>
        </p:scale>
        <p:origin x="-2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C9047-27BD-5742-9EFC-2224B14EA4C9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A66BB-760F-E147-974A-6E98BAB7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62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2947378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We support</a:t>
            </a:r>
            <a:r>
              <a:rPr lang="en-US" baseline="0" dirty="0" smtClean="0"/>
              <a:t> all the JMS spec stuff, also other stuff e.g. virtual destinations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Multiple clients Java C/C++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Multiple protocols (</a:t>
            </a:r>
            <a:r>
              <a:rPr lang="en-US" baseline="0" dirty="0" err="1" smtClean="0"/>
              <a:t>OpenWire</a:t>
            </a:r>
            <a:r>
              <a:rPr lang="en-US" baseline="0" dirty="0" smtClean="0"/>
              <a:t>, STOMP AMQP 1.0).  Can use our libraries or your own libraries so we can talk your protocol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MQTT (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), AMQP 1.0 for more JMS specific stuff, STOMP (text oriented protocol, easy to write), </a:t>
            </a:r>
            <a:r>
              <a:rPr lang="en-US" baseline="0" dirty="0" err="1" smtClean="0"/>
              <a:t>OpenWire</a:t>
            </a:r>
            <a:r>
              <a:rPr lang="en-US" baseline="0" dirty="0" smtClean="0"/>
              <a:t> is the native protocol of A-MQ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Standalone – most common.  Embedded – good for largest retailer who has it embedded in every cash register to feedback real-time data.  Talks over VM transport (not over network) – uses a network of brokers to feedback info to a centralized standalone broker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Memory</a:t>
            </a:r>
            <a:r>
              <a:rPr lang="en-US" baseline="0" dirty="0" smtClean="0"/>
              <a:t> based – equivalent of zero persistent.  Very fast but non-reliable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RDBMS – lots of writes, not so many reads.  A little chatty.  Writing it as a blob (inefficient) plus an update to say “marked handled”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File based -  hash maps on disk.  Very fast, high throughput,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so not a typical dB – can ‘t query it.  </a:t>
            </a:r>
            <a:r>
              <a:rPr lang="en-US" baseline="0" dirty="0" err="1" smtClean="0"/>
              <a:t>kahaDB</a:t>
            </a:r>
            <a:r>
              <a:rPr lang="en-US" baseline="0" dirty="0" smtClean="0"/>
              <a:t> is home grown and created specifically for A-MQ.  Recommended FS is local storage (fastest), otherwise shared FS (requirements are that must provide proper file locking NFSv4 or SAN appliance).  </a:t>
            </a:r>
            <a:r>
              <a:rPr lang="en-US" baseline="0" dirty="0" err="1" smtClean="0"/>
              <a:t>HornetQ</a:t>
            </a:r>
            <a:r>
              <a:rPr lang="en-US" baseline="0" dirty="0" smtClean="0"/>
              <a:t> has it’s own replicated </a:t>
            </a:r>
            <a:r>
              <a:rPr lang="en-US" baseline="0" dirty="0" err="1" smtClean="0"/>
              <a:t>datastore</a:t>
            </a:r>
            <a:r>
              <a:rPr lang="en-US" baseline="0" dirty="0" smtClean="0"/>
              <a:t> which RH believes is better than the replicated version of </a:t>
            </a:r>
            <a:r>
              <a:rPr lang="en-US" baseline="0" dirty="0" err="1" smtClean="0"/>
              <a:t>leveldb</a:t>
            </a:r>
            <a:r>
              <a:rPr lang="en-US" baseline="0" dirty="0" smtClean="0"/>
              <a:t>.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This is specific to</a:t>
            </a:r>
            <a:r>
              <a:rPr lang="en-US" baseline="0" dirty="0" smtClean="0"/>
              <a:t> A-MQ – doesn’t translate 1-1 with other broker technologies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How do I failover in-flight messages? How do I distribute load?  2 separate use cases that are treated differently in A-MQ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NWOB is active-active – does intelligent store and forward messages around.  Allows us to scale-out.  9/10 the bottleneck are slow consumers – not the producer or network. 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Easiest way to scale up is the to scale up the number of consumers.  So we use a load-balanced network of brokers.  When a producer sends a message to a broker, the broker will pass it around until it finds a broker that has a consumer listening for that message.  Never a lose a message, but it is possible to have a stuck message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Master/Slave pairs (active-passive) is the automated failover solution for our current inflight messages (or stuck messages).  Most applications have a manual failover procedure.  Master/slave pairs are automated failover.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Both writing to some sort of shared store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Slave is running but has no open connectors.  Just waiting for a lock to come available when the master goes down.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In A-MQ – you don’t manually dictate who is master or slave.  They can switch roles.  Also, you can have as many slaves as you want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Very important to have a file system that implements proper file locking, otherwise there lies a potential to corrupt </a:t>
            </a:r>
            <a:r>
              <a:rPr lang="en-US" baseline="0" dirty="0" err="1" smtClean="0"/>
              <a:t>kahadb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Can span data centers (active-active)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No share of persistent store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If there are no consumers</a:t>
            </a:r>
            <a:r>
              <a:rPr lang="en-US" baseline="0" dirty="0" smtClean="0"/>
              <a:t> in Data Center 1, the message is forwarded to Data Center 2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Broker 1 knows everything about which consumers are listening and what queues / topics they’re interested in (intelligent store and forward)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This is a common architecture that we’ve seen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We have failover and scaling of our current production load, plus failover of inflight messages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The only time we can have stuck messages is if the complete data center is down.  They will be released when the data center comes back online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</a:t>
            </a:r>
            <a:r>
              <a:rPr lang="en-US" baseline="0" dirty="0" smtClean="0"/>
              <a:t> Lots of cool features like producer flow control, tweaks for optimization are described in this book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26650" y="2273179"/>
            <a:ext cx="7490700" cy="1417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03327" y="6311924"/>
            <a:ext cx="360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7328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phic top, text bottom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327" y="6311924"/>
            <a:ext cx="360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826650" y="5212664"/>
            <a:ext cx="7490700" cy="52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defRPr sz="14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41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2"/>
          </p:nvPr>
        </p:nvSpPr>
        <p:spPr>
          <a:xfrm>
            <a:off x="826650" y="1239700"/>
            <a:ext cx="7490700" cy="438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26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3327" y="6311924"/>
            <a:ext cx="360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26700" y="2167900"/>
            <a:ext cx="7490700" cy="352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41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ubTitle" idx="2"/>
          </p:nvPr>
        </p:nvSpPr>
        <p:spPr>
          <a:xfrm>
            <a:off x="826650" y="1239701"/>
            <a:ext cx="7490700" cy="875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511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hyperlink" Target="http://activemq.apach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600" y="2109787"/>
            <a:ext cx="1752600" cy="55721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x="1033517" y="3222296"/>
            <a:ext cx="7244255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 Hat JBoss </a:t>
            </a:r>
            <a:r>
              <a:rPr lang="en-US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A-MQ </a:t>
            </a: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600" y="2109787"/>
            <a:ext cx="1752600" cy="55721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x="1698798" y="3222297"/>
            <a:ext cx="6209106" cy="6933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Generation Messaging</a:t>
            </a:r>
          </a:p>
          <a:p>
            <a:pPr>
              <a:spcBef>
                <a:spcPts val="0"/>
              </a:spcBef>
              <a:buNone/>
            </a:pP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764817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27" y="562687"/>
            <a:ext cx="8512722" cy="5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688344" y="6487296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7132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74" y="1722399"/>
            <a:ext cx="8298050" cy="404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417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A-MQ 7 Broker: Consolidation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8108" y="6517178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80418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417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A-MQ 7 Broker: Highlights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1" y="1423594"/>
            <a:ext cx="5909796" cy="48883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Pure </a:t>
            </a:r>
            <a:r>
              <a:rPr lang="en" sz="2000" dirty="0"/>
              <a:t>Java, high-performance (non-blocking) message </a:t>
            </a:r>
            <a:r>
              <a:rPr lang="en" sz="2000" dirty="0" smtClean="0"/>
              <a:t>broker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Multi-protocol</a:t>
            </a:r>
            <a:r>
              <a:rPr lang="en" sz="2000" dirty="0"/>
              <a:t>: AMQP 1.0, MQTT, STOMP, OpenWire, </a:t>
            </a:r>
            <a:r>
              <a:rPr lang="en" sz="2000" dirty="0" smtClean="0"/>
              <a:t>HornetQ Core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Polyglot</a:t>
            </a:r>
            <a:r>
              <a:rPr lang="en" sz="2000" dirty="0"/>
              <a:t>: Java JMS 1.1, C++, .NET, Python, </a:t>
            </a:r>
            <a:r>
              <a:rPr lang="en" sz="2000" dirty="0" smtClean="0"/>
              <a:t>JavaScript</a:t>
            </a:r>
            <a:r>
              <a:rPr lang="en-US" sz="2000" dirty="0" smtClean="0"/>
              <a:t> </a:t>
            </a:r>
            <a:r>
              <a:rPr lang="en" sz="2000" dirty="0" smtClean="0"/>
              <a:t>(inc</a:t>
            </a:r>
            <a:r>
              <a:rPr lang="en" sz="2000" dirty="0"/>
              <a:t>. </a:t>
            </a:r>
            <a:r>
              <a:rPr lang="en" sz="2000" dirty="0" smtClean="0"/>
              <a:t>Node.js)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Flexible </a:t>
            </a:r>
            <a:r>
              <a:rPr lang="en" sz="2000" dirty="0"/>
              <a:t>persistence: high performance journal or </a:t>
            </a:r>
            <a:r>
              <a:rPr lang="en" sz="2000" dirty="0" smtClean="0"/>
              <a:t>JDBC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Support for large messages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Flexible clustering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High </a:t>
            </a:r>
            <a:r>
              <a:rPr lang="en" sz="2000" dirty="0"/>
              <a:t>availability: shared SAN or shared </a:t>
            </a:r>
            <a:r>
              <a:rPr lang="en" sz="2000" dirty="0" smtClean="0"/>
              <a:t>nothing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Cloud </a:t>
            </a:r>
            <a:r>
              <a:rPr lang="en" sz="2000" dirty="0"/>
              <a:t>Ready: AWS EC2 and Google Compute</a:t>
            </a:r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796" y="2446416"/>
            <a:ext cx="3234199" cy="29693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45432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362889" y="272134"/>
            <a:ext cx="8563673" cy="7070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A-MQ 7 Interconnect Router: Highlights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237127" y="2167899"/>
            <a:ext cx="5784298" cy="38340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AMQP-native </a:t>
            </a:r>
            <a:r>
              <a:rPr lang="en" sz="2000" dirty="0"/>
              <a:t>message </a:t>
            </a:r>
            <a:r>
              <a:rPr lang="en" sz="2000" dirty="0" smtClean="0"/>
              <a:t>router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Supports </a:t>
            </a:r>
            <a:r>
              <a:rPr lang="en" sz="2000" dirty="0"/>
              <a:t>high performance direct </a:t>
            </a:r>
            <a:r>
              <a:rPr lang="en" sz="2000" dirty="0" smtClean="0"/>
              <a:t>messaging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Best </a:t>
            </a:r>
            <a:r>
              <a:rPr lang="en" sz="2000" dirty="0"/>
              <a:t>effort or end-to-end guaranteed </a:t>
            </a:r>
            <a:r>
              <a:rPr lang="en" sz="2000" dirty="0" smtClean="0"/>
              <a:t>delivery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1-to-1 </a:t>
            </a:r>
            <a:r>
              <a:rPr lang="en" sz="2000" dirty="0"/>
              <a:t>or </a:t>
            </a:r>
            <a:r>
              <a:rPr lang="en" sz="2000" dirty="0" smtClean="0"/>
              <a:t>1-to-many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Can </a:t>
            </a:r>
            <a:r>
              <a:rPr lang="en" sz="2000" dirty="0"/>
              <a:t>be used a single instance or connected as a </a:t>
            </a:r>
            <a:r>
              <a:rPr lang="en" sz="2000" dirty="0" smtClean="0"/>
              <a:t>network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Network </a:t>
            </a:r>
            <a:r>
              <a:rPr lang="en" sz="2000" dirty="0"/>
              <a:t>offers shortest-path routing with </a:t>
            </a:r>
            <a:r>
              <a:rPr lang="en" sz="2000" dirty="0" smtClean="0"/>
              <a:t>redundancy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Can </a:t>
            </a:r>
            <a:r>
              <a:rPr lang="en" sz="2000" dirty="0"/>
              <a:t>be used standalone or in conjunction with broker</a:t>
            </a:r>
            <a:br>
              <a:rPr lang="en" sz="2000" dirty="0"/>
            </a:br>
            <a:endParaRPr lang="en" sz="2000" dirty="0"/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196" y="1655834"/>
            <a:ext cx="2235579" cy="24939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Shape 417"/>
          <p:cNvCxnSpPr/>
          <p:nvPr/>
        </p:nvCxnSpPr>
        <p:spPr>
          <a:xfrm>
            <a:off x="6238186" y="2533467"/>
            <a:ext cx="547800" cy="0"/>
          </a:xfrm>
          <a:prstGeom prst="straightConnector1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8" name="Shape 418"/>
          <p:cNvCxnSpPr/>
          <p:nvPr/>
        </p:nvCxnSpPr>
        <p:spPr>
          <a:xfrm>
            <a:off x="7977050" y="2533467"/>
            <a:ext cx="547800" cy="0"/>
          </a:xfrm>
          <a:prstGeom prst="straightConnector1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triangle" w="lg" len="lg"/>
            <a:tailEnd type="none" w="lg" len="lg"/>
          </a:ln>
        </p:spPr>
      </p:cxnSp>
      <p:pic>
        <p:nvPicPr>
          <p:cNvPr id="419" name="Shape 4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124" y="4156700"/>
            <a:ext cx="3207399" cy="21552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73767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Shape 425"/>
          <p:cNvGraphicFramePr/>
          <p:nvPr>
            <p:extLst>
              <p:ext uri="{D42A27DB-BD31-4B8C-83A1-F6EECF244321}">
                <p14:modId xmlns:p14="http://schemas.microsoft.com/office/powerpoint/2010/main" val="96357645"/>
              </p:ext>
            </p:extLst>
          </p:nvPr>
        </p:nvGraphicFramePr>
        <p:xfrm>
          <a:off x="520050" y="1110333"/>
          <a:ext cx="8103900" cy="51751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67375"/>
                <a:gridCol w="3029000"/>
                <a:gridCol w="3307525"/>
              </a:tblGrid>
              <a:tr h="59432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A-MQ 7 Broker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A-MQ 7 Interconnect Router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59432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Intermediary between clients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Intermediary between clients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2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Protocol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Supports AMQP (and others)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Supports AMQP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2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Patterns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1:1 (queue) &amp; 1:many (topic)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1:1 (anycast) &amp; 1:many (multicast)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2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 guarantees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Best-effort or guaranteed delivery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Best-effort or guaranteed delivery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2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Ownership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Takes ownership of messages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 not take ownership of messages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2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Contracts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sender-broker &amp; broker-receiver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sender-receiver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2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availability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Provided by broker clustering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Provided by redundant topology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103327" y="147433"/>
            <a:ext cx="8638656" cy="86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A-MQ 7: Comparing Broker and Router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61493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26" y="1790701"/>
            <a:ext cx="7354749" cy="4174972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417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A-MQ 7 Clients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subTitle" idx="2"/>
          </p:nvPr>
        </p:nvSpPr>
        <p:spPr>
          <a:xfrm>
            <a:off x="826650" y="1239700"/>
            <a:ext cx="7490700" cy="43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Broker and Interconnect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58853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417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A-MQ 7 Clients: Compatibility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subTitle" idx="2"/>
          </p:nvPr>
        </p:nvSpPr>
        <p:spPr>
          <a:xfrm>
            <a:off x="826650" y="1239700"/>
            <a:ext cx="7490700" cy="43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Broker</a:t>
            </a:r>
          </a:p>
        </p:txBody>
      </p: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50" y="1977533"/>
            <a:ext cx="7169050" cy="40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65285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27" y="837367"/>
            <a:ext cx="8437126" cy="5474567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83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A-MQ 7 Console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827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362889" y="272134"/>
            <a:ext cx="8781111" cy="7070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dirty="0" smtClean="0"/>
              <a:t>AMQ7 Topologies </a:t>
            </a:r>
            <a:r>
              <a:rPr lang="mr-IN" dirty="0" smtClean="0"/>
              <a:t>–</a:t>
            </a:r>
            <a:r>
              <a:rPr lang="en-US" dirty="0" smtClean="0"/>
              <a:t> Shared </a:t>
            </a:r>
            <a:r>
              <a:rPr lang="en-US" dirty="0" err="1" smtClean="0"/>
              <a:t>Filesystem</a:t>
            </a:r>
            <a:endParaRPr lang="en" dirty="0"/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1734965" y="2228520"/>
            <a:ext cx="5420346" cy="24209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Tx/>
              <a:buChar char="•"/>
            </a:pPr>
            <a:r>
              <a:rPr lang="en-US" sz="2000" dirty="0" smtClean="0"/>
              <a:t>Essentially the same model as AMQ-6</a:t>
            </a:r>
          </a:p>
          <a:p>
            <a:pPr marL="342900" indent="-342900">
              <a:buFontTx/>
              <a:buChar char="•"/>
            </a:pPr>
            <a:endParaRPr lang="en-US" sz="2000" dirty="0" smtClean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Uses AIO native journaling, or in-memory paging for persistence</a:t>
            </a:r>
          </a:p>
          <a:p>
            <a:pPr marL="342900" indent="-342900">
              <a:buFontTx/>
              <a:buChar char="•"/>
            </a:pPr>
            <a:endParaRPr lang="en" sz="2000" dirty="0"/>
          </a:p>
        </p:txBody>
      </p:sp>
      <p:sp>
        <p:nvSpPr>
          <p:cNvPr id="4" name="Rectangle 3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753488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2514600" y="258050"/>
            <a:ext cx="55695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ActiveMQ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37" y="190875"/>
            <a:ext cx="619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>
            <a:spLocks noGrp="1"/>
          </p:cNvSpPr>
          <p:nvPr>
            <p:ph type="title" idx="4294967295"/>
          </p:nvPr>
        </p:nvSpPr>
        <p:spPr>
          <a:xfrm>
            <a:off x="457200" y="655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What is Apache ActiveMQ?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Top level Apache Software Foundation project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Wildly popular, high performance, reliable message broker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Clustering and Fault Tolerance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Supports publish/subscribe, point to point, message groups, out of band messaging and streaming, distributed transactions, …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Myriad of connectivity options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Native Java, C/C++, and .NET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AMQP 1.0, MQTT 3.1.1, STOMP 2.0, and OpenWire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STOMP protocol enables Ruby, JS, Perl, Python, PHP, ActionScript, ...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Embedded and standalone deployment options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Pre-integrated with open source integration and application frameworks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Deep integration with Spring Framework, OSGi, and Java 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0470" y="6125882"/>
            <a:ext cx="270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4633406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362889" y="272134"/>
            <a:ext cx="8781111" cy="7070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dirty="0"/>
              <a:t>AMQ 7 </a:t>
            </a:r>
            <a:r>
              <a:rPr lang="en-US" dirty="0" smtClean="0"/>
              <a:t>- Shared </a:t>
            </a:r>
            <a:r>
              <a:rPr lang="en-US" dirty="0"/>
              <a:t>Nothing</a:t>
            </a:r>
            <a:endParaRPr lang="en" dirty="0"/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215453" y="1806999"/>
            <a:ext cx="8504728" cy="3273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Tx/>
              <a:buChar char="•"/>
            </a:pPr>
            <a:r>
              <a:rPr lang="en-US" sz="2000" dirty="0" smtClean="0"/>
              <a:t>Brokers </a:t>
            </a:r>
            <a:r>
              <a:rPr lang="en-US" sz="2000" dirty="0"/>
              <a:t>replicate message(s) directly to another broker synchronously before </a:t>
            </a:r>
            <a:r>
              <a:rPr lang="en-US" sz="2000" dirty="0" err="1"/>
              <a:t>ACKing</a:t>
            </a:r>
            <a:r>
              <a:rPr lang="en-US" sz="2000" dirty="0"/>
              <a:t> back to the messaging client, and each broker stores messages in its local storage. </a:t>
            </a:r>
            <a:endParaRPr lang="en-US" sz="2000" dirty="0" smtClean="0"/>
          </a:p>
          <a:p>
            <a:r>
              <a:rPr lang="en-US" sz="2000" dirty="0"/>
              <a:t>	</a:t>
            </a:r>
            <a:endParaRPr lang="en-US" sz="2000" dirty="0" smtClean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this model to save on infrastructure cost. </a:t>
            </a:r>
            <a:endParaRPr lang="en-US" sz="2000" dirty="0" smtClean="0"/>
          </a:p>
          <a:p>
            <a:r>
              <a:rPr lang="en-US" sz="2000" dirty="0"/>
              <a:t>	</a:t>
            </a:r>
            <a:endParaRPr lang="en-US" sz="2000" dirty="0" smtClean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is lower cost from an infrastructure perspective, as there isn't additional cost of buying a clustered </a:t>
            </a:r>
            <a:r>
              <a:rPr lang="en-US" sz="2000" dirty="0" err="1"/>
              <a:t>filesystem</a:t>
            </a:r>
            <a:r>
              <a:rPr lang="en-US" sz="2000" dirty="0"/>
              <a:t>, or cross datacenter replication tools. You would still want a high speed network link across datacenters. 	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69907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350"/>
            <a:ext cx="9144000" cy="5525782"/>
          </a:xfrm>
          <a:prstGeom prst="rect">
            <a:avLst/>
          </a:prstGeom>
        </p:spPr>
      </p:pic>
      <p:sp>
        <p:nvSpPr>
          <p:cNvPr id="7" name="Shape 414"/>
          <p:cNvSpPr txBox="1">
            <a:spLocks noGrp="1"/>
          </p:cNvSpPr>
          <p:nvPr>
            <p:ph type="title"/>
          </p:nvPr>
        </p:nvSpPr>
        <p:spPr>
          <a:xfrm>
            <a:off x="362889" y="107184"/>
            <a:ext cx="8781111" cy="7070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dirty="0" smtClean="0"/>
              <a:t>Topology Comparison</a:t>
            </a:r>
            <a:endParaRPr lang="en" dirty="0"/>
          </a:p>
        </p:txBody>
      </p:sp>
      <p:sp>
        <p:nvSpPr>
          <p:cNvPr id="4" name="Rectangle 3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512611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362889" y="272134"/>
            <a:ext cx="8563673" cy="7070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dirty="0"/>
              <a:t>AMQ 7 </a:t>
            </a:r>
            <a:r>
              <a:rPr lang="en-US" dirty="0" smtClean="0"/>
              <a:t>Roadmap</a:t>
            </a:r>
            <a:endParaRPr lang="en" dirty="0"/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1484487" y="1895734"/>
            <a:ext cx="5784298" cy="38340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Tx/>
              <a:buChar char="•"/>
            </a:pPr>
            <a:r>
              <a:rPr lang="en-US" sz="2000" dirty="0" smtClean="0"/>
              <a:t>AMQ7 is currently late</a:t>
            </a:r>
            <a:r>
              <a:rPr lang="en-US" sz="2000" dirty="0"/>
              <a:t>-stage </a:t>
            </a:r>
            <a:r>
              <a:rPr lang="en-US" sz="2000" dirty="0" smtClean="0"/>
              <a:t>beta</a:t>
            </a:r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GA May 2017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AMQ </a:t>
            </a:r>
            <a:r>
              <a:rPr lang="en-US" sz="2000" dirty="0"/>
              <a:t>7 </a:t>
            </a:r>
            <a:r>
              <a:rPr lang="en-US" sz="2000" dirty="0" smtClean="0"/>
              <a:t>provides a major </a:t>
            </a:r>
            <a:r>
              <a:rPr lang="en-US" sz="2000" dirty="0"/>
              <a:t>update with a new high performance core, featuring low latency file </a:t>
            </a:r>
            <a:r>
              <a:rPr lang="en-US" sz="2000" dirty="0" smtClean="0"/>
              <a:t>journaling </a:t>
            </a:r>
            <a:r>
              <a:rPr lang="en-US" sz="2000" dirty="0"/>
              <a:t>and </a:t>
            </a:r>
            <a:r>
              <a:rPr lang="en-US" sz="2000" dirty="0" smtClean="0"/>
              <a:t>vertical scalable </a:t>
            </a:r>
            <a:r>
              <a:rPr lang="en-US" sz="2000" dirty="0"/>
              <a:t>threading models. 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Choice </a:t>
            </a:r>
            <a:r>
              <a:rPr lang="en-US" sz="2000" dirty="0"/>
              <a:t>of topology &amp; infrastructure: Shared </a:t>
            </a:r>
            <a:r>
              <a:rPr lang="en-US" sz="2000" dirty="0" err="1"/>
              <a:t>Filesystem</a:t>
            </a:r>
            <a:r>
              <a:rPr lang="en-US" sz="2000" dirty="0"/>
              <a:t>, or Broker-to-Broker replication.  </a:t>
            </a:r>
            <a:endParaRPr lang="en-US" sz="2000" dirty="0" smtClean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Fast </a:t>
            </a:r>
            <a:r>
              <a:rPr lang="en-US" sz="2000" dirty="0"/>
              <a:t>scalable core messaging runtime. </a:t>
            </a:r>
            <a:endParaRPr lang="en" sz="2000" dirty="0"/>
          </a:p>
        </p:txBody>
      </p:sp>
      <p:sp>
        <p:nvSpPr>
          <p:cNvPr id="4" name="Rectangle 3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69178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600" y="2109787"/>
            <a:ext cx="1752600" cy="55721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x="1033517" y="3222296"/>
            <a:ext cx="7244255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Messaging as a Service (</a:t>
            </a:r>
            <a:r>
              <a:rPr lang="en-US" sz="3600" b="1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MaaS</a:t>
            </a:r>
            <a:r>
              <a:rPr lang="en-US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214636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826650" y="196537"/>
            <a:ext cx="7490700" cy="5558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Messaging as a Service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826700" y="1011437"/>
            <a:ext cx="7490700" cy="53004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Elastic-scale </a:t>
            </a:r>
            <a:r>
              <a:rPr lang="en" sz="2400" dirty="0"/>
              <a:t>messaging utility built using A-MQ 7 on </a:t>
            </a:r>
            <a:r>
              <a:rPr lang="en" sz="2400" dirty="0" smtClean="0"/>
              <a:t>OpenShift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Separation </a:t>
            </a:r>
            <a:r>
              <a:rPr lang="en" sz="2400" dirty="0"/>
              <a:t>of </a:t>
            </a:r>
            <a:r>
              <a:rPr lang="en" sz="2400" dirty="0" smtClean="0"/>
              <a:t>concerns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Application </a:t>
            </a:r>
            <a:r>
              <a:rPr lang="en" sz="2400" dirty="0"/>
              <a:t>provisioning and monitoring vs. infrastructure </a:t>
            </a:r>
            <a:r>
              <a:rPr lang="en" sz="2400" dirty="0" smtClean="0"/>
              <a:t>administration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Multi-tenancy</a:t>
            </a:r>
            <a:endParaRPr lang="en-US" sz="2400" dirty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Different namespaces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Permissions</a:t>
            </a:r>
            <a:r>
              <a:rPr lang="en" sz="2400" dirty="0"/>
              <a:t>, quotas and </a:t>
            </a:r>
            <a:r>
              <a:rPr lang="en" sz="2400" dirty="0" smtClean="0"/>
              <a:t>limits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Support </a:t>
            </a:r>
            <a:r>
              <a:rPr lang="en" sz="2400" dirty="0"/>
              <a:t>a variety of communication </a:t>
            </a:r>
            <a:r>
              <a:rPr lang="en" sz="2400" dirty="0" smtClean="0"/>
              <a:t>patterns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Request-response </a:t>
            </a:r>
            <a:r>
              <a:rPr lang="en" sz="2400" dirty="0"/>
              <a:t>(point-to-point &amp; service </a:t>
            </a:r>
            <a:r>
              <a:rPr lang="en" sz="2400" dirty="0" smtClean="0"/>
              <a:t>pool)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Pub-sub</a:t>
            </a:r>
            <a:r>
              <a:rPr lang="en" sz="2400" dirty="0"/>
              <a:t>, </a:t>
            </a:r>
            <a:r>
              <a:rPr lang="en" sz="2400" dirty="0" smtClean="0"/>
              <a:t>events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Store-and-forward</a:t>
            </a:r>
            <a:endParaRPr lang="en-US" sz="2400" dirty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Support </a:t>
            </a:r>
            <a:r>
              <a:rPr lang="en" sz="2400" dirty="0"/>
              <a:t>a variety of different </a:t>
            </a:r>
            <a:r>
              <a:rPr lang="en" sz="2400" dirty="0" smtClean="0"/>
              <a:t>protocols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AMQP</a:t>
            </a:r>
            <a:r>
              <a:rPr lang="en" sz="2400" dirty="0"/>
              <a:t>, MQTT, HTTP(1.1&amp; 2)/CoAP, STOMP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21940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362889" y="272134"/>
            <a:ext cx="8563673" cy="7070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dirty="0"/>
              <a:t>AMQ 7 </a:t>
            </a:r>
            <a:r>
              <a:rPr lang="en-US" dirty="0" err="1"/>
              <a:t>MaaS</a:t>
            </a:r>
            <a:r>
              <a:rPr lang="en-US" dirty="0"/>
              <a:t> on </a:t>
            </a:r>
            <a:r>
              <a:rPr lang="en-US" dirty="0" err="1"/>
              <a:t>OpenShift</a:t>
            </a:r>
            <a:endParaRPr lang="en" dirty="0"/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566982" y="1895734"/>
            <a:ext cx="8073821" cy="38340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Tx/>
              <a:buChar char="•"/>
            </a:pPr>
            <a:r>
              <a:rPr lang="en-US" sz="2000" dirty="0"/>
              <a:t>Roadmap item targeted for 2017 year </a:t>
            </a:r>
            <a:r>
              <a:rPr lang="en-US" sz="2000" dirty="0" smtClean="0"/>
              <a:t>end.</a:t>
            </a:r>
          </a:p>
          <a:p>
            <a:pPr marL="342900" indent="-342900">
              <a:buFontTx/>
              <a:buChar char="•"/>
            </a:pPr>
            <a:r>
              <a:rPr lang="en-US" sz="2000" dirty="0" err="1" smtClean="0"/>
              <a:t>Multitenancy</a:t>
            </a:r>
            <a:endParaRPr lang="en-US" sz="2000" dirty="0" smtClean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Elasticity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Abstracted </a:t>
            </a:r>
            <a:r>
              <a:rPr lang="en-US" sz="2000" dirty="0"/>
              <a:t>from static infrastructure</a:t>
            </a:r>
            <a:endParaRPr lang="en" sz="2000" dirty="0"/>
          </a:p>
        </p:txBody>
      </p:sp>
      <p:sp>
        <p:nvSpPr>
          <p:cNvPr id="4" name="Rectangle 3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6065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304800" y="5257800"/>
            <a:ext cx="2209799" cy="13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  <a:p>
            <a:pPr algn="ctr"/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and</a:t>
            </a:r>
          </a:p>
          <a:p>
            <a:pPr algn="ctr"/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51926123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2514600" y="258050"/>
            <a:ext cx="55695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Red Hat JBoss A-MQ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37" y="190875"/>
            <a:ext cx="619125" cy="581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Shape 135"/>
          <p:cNvGraphicFramePr/>
          <p:nvPr>
            <p:extLst>
              <p:ext uri="{D42A27DB-BD31-4B8C-83A1-F6EECF244321}">
                <p14:modId xmlns:p14="http://schemas.microsoft.com/office/powerpoint/2010/main" val="3724982510"/>
              </p:ext>
            </p:extLst>
          </p:nvPr>
        </p:nvGraphicFramePr>
        <p:xfrm>
          <a:off x="149775" y="1447800"/>
          <a:ext cx="8844450" cy="3773684"/>
        </p:xfrm>
        <a:graphic>
          <a:graphicData uri="http://schemas.openxmlformats.org/drawingml/2006/table">
            <a:tbl>
              <a:tblPr>
                <a:noFill/>
                <a:tableStyleId>{623EFAF4-3EF9-4A84-A3F3-8484A01B50E1}</a:tableStyleId>
              </a:tblPr>
              <a:tblGrid>
                <a:gridCol w="1958600"/>
                <a:gridCol w="4774850"/>
                <a:gridCol w="2111000"/>
              </a:tblGrid>
              <a:tr h="381000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 HAT JBOSS A-MQ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0400">
                <a:tc rowSpan="5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Development and tooling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Develop, test, debug, refine, deploy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JBoss Developer Studio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Reliable Messaging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JMS/STOMP/NMS/MQTT, publishing-subscribe/point-2-point, store and forward</a:t>
                      </a:r>
                    </a:p>
                  </a:txBody>
                  <a:tcPr marL="91425" marR="91425" marT="91425" marB="91425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Management and monitoring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System metrics, automated discovery, container status, automatic updates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JBoss Operations Network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hawtio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(Fuse Management Console)</a:t>
                      </a:r>
                    </a:p>
                  </a:txBody>
                  <a:tcPr marL="91425" marR="91425" marT="91425" marB="91425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</a:tr>
              <a:tr h="348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Apache ActiveMQ</a:t>
                      </a:r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6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Container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Life cycle management, resource management, dynamic deployment,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security and provisioning</a:t>
                      </a:r>
                    </a:p>
                  </a:txBody>
                  <a:tcPr marL="91425" marR="91425" marT="91425" marB="91425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Apache Karaf + </a:t>
                      </a:r>
                      <a:r>
                        <a:rPr lang="en-US" sz="1200" b="1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Fabric, </a:t>
                      </a:r>
                      <a:r>
                        <a:rPr lang="en-US" sz="1200" b="1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OpenShift</a:t>
                      </a:r>
                      <a:endParaRPr lang="en" sz="1200" b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 HAT ENTERPRISE LINUX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Windows, UNIX, and other Linux</a:t>
                      </a: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2514600" y="258050"/>
            <a:ext cx="55695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ActiveMQ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37" y="190875"/>
            <a:ext cx="619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title" idx="4294967295"/>
          </p:nvPr>
        </p:nvSpPr>
        <p:spPr>
          <a:xfrm>
            <a:off x="457200" y="655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Configuring Persistence Adapters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File system based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kahaDB - recommended; improved scalability and quick recovery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levelDB - high throughput, quick recovery, better indexing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RDBMS based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jdbcPersistenceAdapter - quick and easy to setup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journaledJDBC - faster than pure JDBC; file journaling with long term JDBC storage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Memory based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memoryPersistenceAdapter – testing only; same as </a:t>
            </a:r>
            <a:r>
              <a:rPr lang="en" sz="1200">
                <a:latin typeface="Droid Sans Mono"/>
                <a:ea typeface="Droid Sans Mono"/>
                <a:cs typeface="Droid Sans Mono"/>
                <a:sym typeface="Droid Sans Mono"/>
              </a:rPr>
              <a:t>&lt;broker persistent=“false”&gt;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8406206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2514600" y="258050"/>
            <a:ext cx="55695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ActiveMQ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37" y="190875"/>
            <a:ext cx="619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>
            <a:spLocks noGrp="1"/>
          </p:cNvSpPr>
          <p:nvPr>
            <p:ph type="title" idx="4294967295"/>
          </p:nvPr>
        </p:nvSpPr>
        <p:spPr>
          <a:xfrm>
            <a:off x="457200" y="655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High Availability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Two complementary approaches: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 b="1">
                <a:latin typeface="Open Sans"/>
                <a:ea typeface="Open Sans"/>
                <a:cs typeface="Open Sans"/>
                <a:sym typeface="Open Sans"/>
              </a:rPr>
              <a:t>Master/Slave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 - access to persistent messages after broker failure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A given message is in one and only one broker (persistence store)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If a broker instance fails, all persistent messages are recoverable upon broker restart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Master/Slave allows a 2nd broker instance (slave) to be ready to process persistent messages upon master (1st broker) failure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Clients should use failover transport to automatically connect to slave</a:t>
            </a:r>
          </a:p>
          <a:p>
            <a: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16666"/>
              <a:buFont typeface="Open Sans"/>
            </a:pPr>
            <a:r>
              <a:rPr lang="en" sz="1200">
                <a:latin typeface="Droid Sans Mono"/>
                <a:ea typeface="Droid Sans Mono"/>
                <a:cs typeface="Droid Sans Mono"/>
                <a:sym typeface="Droid Sans Mono"/>
              </a:rPr>
              <a:t>failover:(tcp://master:61616,tcp://slave:61616)?randomize=false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 b="1">
                <a:latin typeface="Open Sans"/>
                <a:ea typeface="Open Sans"/>
                <a:cs typeface="Open Sans"/>
                <a:sym typeface="Open Sans"/>
              </a:rPr>
              <a:t>Network of Brokers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 - scale out message processes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Messages can be load balanced to consumers across multiple brokers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A message can be forwarded to another broker when a valid consumer is present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Brokers can be configured to prioritize local &amp; nearby brokers to reduce network traffic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473056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2514600" y="258050"/>
            <a:ext cx="55695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ActiveMQ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37" y="190875"/>
            <a:ext cx="619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>
            <a:spLocks noGrp="1"/>
          </p:cNvSpPr>
          <p:nvPr>
            <p:ph type="title" idx="4294967295"/>
          </p:nvPr>
        </p:nvSpPr>
        <p:spPr>
          <a:xfrm>
            <a:off x="457200" y="655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Master/Slave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" y="685800"/>
            <a:ext cx="8229601" cy="61722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464229" y="657694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25798485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2514600" y="258050"/>
            <a:ext cx="55695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ActiveMQ</a:t>
            </a:r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37" y="190875"/>
            <a:ext cx="619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>
            <a:spLocks noGrp="1"/>
          </p:cNvSpPr>
          <p:nvPr>
            <p:ph type="title" idx="4294967295"/>
          </p:nvPr>
        </p:nvSpPr>
        <p:spPr>
          <a:xfrm>
            <a:off x="457200" y="655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Network of Brokers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86000"/>
            <a:ext cx="9144002" cy="36120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620510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2514600" y="258050"/>
            <a:ext cx="55695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ActiveMQ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37" y="190875"/>
            <a:ext cx="619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>
            <a:spLocks noGrp="1"/>
          </p:cNvSpPr>
          <p:nvPr>
            <p:ph type="title" idx="4294967295"/>
          </p:nvPr>
        </p:nvSpPr>
        <p:spPr>
          <a:xfrm>
            <a:off x="457200" y="655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Network of Master/Slave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38400"/>
            <a:ext cx="9144002" cy="35808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329760" y="6427532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94969809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2514600" y="258050"/>
            <a:ext cx="55695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ActiveMQ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37" y="190875"/>
            <a:ext cx="619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>
            <a:spLocks noGrp="1"/>
          </p:cNvSpPr>
          <p:nvPr>
            <p:ph type="title" idx="4294967295"/>
          </p:nvPr>
        </p:nvSpPr>
        <p:spPr>
          <a:xfrm>
            <a:off x="457200" y="655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More Information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905000"/>
            <a:ext cx="3800475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4510500" y="1905000"/>
            <a:ext cx="44811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ActiveMQ in Action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Community website</a:t>
            </a:r>
          </a:p>
          <a:p>
            <a:pPr marL="914400" lvl="1" indent="-304800">
              <a:spcBef>
                <a:spcPts val="0"/>
              </a:spcBef>
              <a:spcAft>
                <a:spcPts val="1000"/>
              </a:spcAft>
              <a:buSzPct val="100000"/>
              <a:buFont typeface="Droid Sans Mono"/>
              <a:buChar char="○"/>
            </a:pPr>
            <a:r>
              <a:rPr lang="en" sz="1200" u="sng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  <a:hlinkClick r:id="rId5"/>
              </a:rPr>
              <a:t>http://activemq.apache.org/</a:t>
            </a:r>
          </a:p>
        </p:txBody>
      </p:sp>
      <p:sp>
        <p:nvSpPr>
          <p:cNvPr id="7" name="Rectangle 6"/>
          <p:cNvSpPr/>
          <p:nvPr/>
        </p:nvSpPr>
        <p:spPr>
          <a:xfrm>
            <a:off x="1583757" y="6621765"/>
            <a:ext cx="5976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Confidential - Do not duplicate or distribute without written permission from Red Hat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58163981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1826</Words>
  <Application>Microsoft Macintosh PowerPoint</Application>
  <PresentationFormat>On-screen Show (4:3)</PresentationFormat>
  <Paragraphs>207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simple-light</vt:lpstr>
      <vt:lpstr>PowerPoint Presentation</vt:lpstr>
      <vt:lpstr>What is Apache ActiveMQ?</vt:lpstr>
      <vt:lpstr>PowerPoint Presentation</vt:lpstr>
      <vt:lpstr>Configuring Persistence Adapters</vt:lpstr>
      <vt:lpstr>High Availability</vt:lpstr>
      <vt:lpstr>Master/Slave</vt:lpstr>
      <vt:lpstr>Network of Brokers</vt:lpstr>
      <vt:lpstr>Network of Master/Slave</vt:lpstr>
      <vt:lpstr>More Information</vt:lpstr>
      <vt:lpstr>PowerPoint Presentation</vt:lpstr>
      <vt:lpstr>PowerPoint Presentation</vt:lpstr>
      <vt:lpstr>A-MQ 7 Broker: Consolidation</vt:lpstr>
      <vt:lpstr>A-MQ 7 Broker: Highlights</vt:lpstr>
      <vt:lpstr>A-MQ 7 Interconnect Router: Highlights</vt:lpstr>
      <vt:lpstr>A-MQ 7: Comparing Broker and Router</vt:lpstr>
      <vt:lpstr>A-MQ 7 Clients</vt:lpstr>
      <vt:lpstr>A-MQ 7 Clients: Compatibility</vt:lpstr>
      <vt:lpstr>A-MQ 7 Console</vt:lpstr>
      <vt:lpstr>AMQ7 Topologies – Shared Filesystem</vt:lpstr>
      <vt:lpstr>AMQ 7 - Shared Nothing</vt:lpstr>
      <vt:lpstr>Topology Comparison</vt:lpstr>
      <vt:lpstr>AMQ 7 Roadmap</vt:lpstr>
      <vt:lpstr>PowerPoint Presentation</vt:lpstr>
      <vt:lpstr>Messaging as a Service</vt:lpstr>
      <vt:lpstr>AMQ 7 MaaS on OpenShift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Simon Green</cp:lastModifiedBy>
  <cp:revision>18</cp:revision>
  <dcterms:modified xsi:type="dcterms:W3CDTF">2017-05-08T19:47:12Z</dcterms:modified>
</cp:coreProperties>
</file>