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81" r:id="rId3"/>
    <p:sldId id="382" r:id="rId4"/>
    <p:sldId id="384" r:id="rId5"/>
    <p:sldId id="391" r:id="rId6"/>
    <p:sldId id="392" r:id="rId7"/>
    <p:sldId id="394" r:id="rId8"/>
    <p:sldId id="395" r:id="rId9"/>
    <p:sldId id="393" r:id="rId10"/>
    <p:sldId id="390" r:id="rId11"/>
    <p:sldId id="396" r:id="rId12"/>
    <p:sldId id="399" r:id="rId13"/>
    <p:sldId id="400" r:id="rId14"/>
    <p:sldId id="358" r:id="rId15"/>
  </p:sldIdLst>
  <p:sldSz cx="9144000" cy="6858000" type="screen4x3"/>
  <p:notesSz cx="6797675" cy="9926638"/>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676D"/>
    <a:srgbClr val="9BBB59"/>
    <a:srgbClr val="BE8351"/>
    <a:srgbClr val="C0504D"/>
    <a:srgbClr val="BED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86385"/>
  </p:normalViewPr>
  <p:slideViewPr>
    <p:cSldViewPr>
      <p:cViewPr varScale="1">
        <p:scale>
          <a:sx n="64" d="100"/>
          <a:sy n="64" d="100"/>
        </p:scale>
        <p:origin x="140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158" d="100"/>
          <a:sy n="158" d="100"/>
        </p:scale>
        <p:origin x="6880" y="22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D019E812-D76A-0E4C-80FD-F60B04B28613}" type="datetimeFigureOut">
              <a:rPr lang="en-US" smtClean="0"/>
              <a:t>2/25/2021</a:t>
            </a:fld>
            <a:endParaRPr lang="en-US"/>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4E2C040-1B11-9A44-9857-42880B2CAA71}" type="slidenum">
              <a:rPr lang="en-US" smtClean="0"/>
              <a:t>‹#›</a:t>
            </a:fld>
            <a:endParaRPr lang="en-US"/>
          </a:p>
        </p:txBody>
      </p:sp>
    </p:spTree>
    <p:extLst>
      <p:ext uri="{BB962C8B-B14F-4D97-AF65-F5344CB8AC3E}">
        <p14:creationId xmlns:p14="http://schemas.microsoft.com/office/powerpoint/2010/main" val="146831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pt-P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pt-PT"/>
          </a:p>
        </p:txBody>
      </p:sp>
      <p:sp>
        <p:nvSpPr>
          <p:cNvPr id="4" name="Date Placeholder 3"/>
          <p:cNvSpPr>
            <a:spLocks noGrp="1"/>
          </p:cNvSpPr>
          <p:nvPr>
            <p:ph type="dt" sz="half" idx="10"/>
          </p:nvPr>
        </p:nvSpPr>
        <p:spPr/>
        <p:txBody>
          <a:bodyPr/>
          <a:lstStyle/>
          <a:p>
            <a:fld id="{FED193E7-A552-4B0B-971B-FB3098B7E772}" type="datetimeFigureOut">
              <a:rPr lang="pt-PT" smtClean="0"/>
              <a:t>25/02/2021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286607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FED193E7-A552-4B0B-971B-FB3098B7E772}" type="datetimeFigureOut">
              <a:rPr lang="pt-PT" smtClean="0"/>
              <a:t>25/02/2021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323045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pt-P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FED193E7-A552-4B0B-971B-FB3098B7E772}" type="datetimeFigureOut">
              <a:rPr lang="pt-PT" smtClean="0"/>
              <a:t>25/02/2021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666459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10"/>
          </p:nvPr>
        </p:nvSpPr>
        <p:spPr/>
        <p:txBody>
          <a:bodyPr/>
          <a:lstStyle/>
          <a:p>
            <a:fld id="{FED193E7-A552-4B0B-971B-FB3098B7E772}" type="datetimeFigureOut">
              <a:rPr lang="pt-PT" smtClean="0"/>
              <a:t>25/02/2021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423687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pt-P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D193E7-A552-4B0B-971B-FB3098B7E772}" type="datetimeFigureOut">
              <a:rPr lang="pt-PT" smtClean="0"/>
              <a:t>25/02/2021</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3888326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Date Placeholder 4"/>
          <p:cNvSpPr>
            <a:spLocks noGrp="1"/>
          </p:cNvSpPr>
          <p:nvPr>
            <p:ph type="dt" sz="half" idx="10"/>
          </p:nvPr>
        </p:nvSpPr>
        <p:spPr/>
        <p:txBody>
          <a:bodyPr/>
          <a:lstStyle/>
          <a:p>
            <a:fld id="{FED193E7-A552-4B0B-971B-FB3098B7E772}" type="datetimeFigureOut">
              <a:rPr lang="pt-PT" smtClean="0"/>
              <a:t>25/02/2021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279090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7" name="Date Placeholder 6"/>
          <p:cNvSpPr>
            <a:spLocks noGrp="1"/>
          </p:cNvSpPr>
          <p:nvPr>
            <p:ph type="dt" sz="half" idx="10"/>
          </p:nvPr>
        </p:nvSpPr>
        <p:spPr/>
        <p:txBody>
          <a:bodyPr/>
          <a:lstStyle/>
          <a:p>
            <a:fld id="{FED193E7-A552-4B0B-971B-FB3098B7E772}" type="datetimeFigureOut">
              <a:rPr lang="pt-PT" smtClean="0"/>
              <a:t>25/02/2021</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32609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t-PT"/>
          </a:p>
        </p:txBody>
      </p:sp>
      <p:sp>
        <p:nvSpPr>
          <p:cNvPr id="3" name="Date Placeholder 2"/>
          <p:cNvSpPr>
            <a:spLocks noGrp="1"/>
          </p:cNvSpPr>
          <p:nvPr>
            <p:ph type="dt" sz="half" idx="10"/>
          </p:nvPr>
        </p:nvSpPr>
        <p:spPr/>
        <p:txBody>
          <a:bodyPr/>
          <a:lstStyle/>
          <a:p>
            <a:fld id="{FED193E7-A552-4B0B-971B-FB3098B7E772}" type="datetimeFigureOut">
              <a:rPr lang="pt-PT" smtClean="0"/>
              <a:t>25/02/2021</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424623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193E7-A552-4B0B-971B-FB3098B7E772}" type="datetimeFigureOut">
              <a:rPr lang="pt-PT" smtClean="0"/>
              <a:t>25/02/2021</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197991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pt-P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193E7-A552-4B0B-971B-FB3098B7E772}" type="datetimeFigureOut">
              <a:rPr lang="pt-PT" smtClean="0"/>
              <a:t>25/02/2021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83019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D193E7-A552-4B0B-971B-FB3098B7E772}" type="datetimeFigureOut">
              <a:rPr lang="pt-PT" smtClean="0"/>
              <a:t>25/02/2021</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AF71B424-9468-462D-9677-D01D1C78864F}" type="slidenum">
              <a:rPr lang="pt-PT" smtClean="0"/>
              <a:t>‹#›</a:t>
            </a:fld>
            <a:endParaRPr lang="pt-PT"/>
          </a:p>
        </p:txBody>
      </p:sp>
    </p:spTree>
    <p:extLst>
      <p:ext uri="{BB962C8B-B14F-4D97-AF65-F5344CB8AC3E}">
        <p14:creationId xmlns:p14="http://schemas.microsoft.com/office/powerpoint/2010/main" val="372929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pt-P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P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193E7-A552-4B0B-971B-FB3098B7E772}" type="datetimeFigureOut">
              <a:rPr lang="pt-PT" smtClean="0"/>
              <a:t>25/02/2021</a:t>
            </a:fld>
            <a:endParaRPr lang="pt-P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71B424-9468-462D-9677-D01D1C78864F}" type="slidenum">
              <a:rPr lang="pt-PT" smtClean="0"/>
              <a:t>‹#›</a:t>
            </a:fld>
            <a:endParaRPr lang="pt-PT"/>
          </a:p>
        </p:txBody>
      </p:sp>
    </p:spTree>
    <p:extLst>
      <p:ext uri="{BB962C8B-B14F-4D97-AF65-F5344CB8AC3E}">
        <p14:creationId xmlns:p14="http://schemas.microsoft.com/office/powerpoint/2010/main" val="1910218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ata.world/"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691680" y="0"/>
            <a:ext cx="7452320" cy="7605464"/>
          </a:xfrm>
        </p:spPr>
        <p:txBody>
          <a:bodyPr>
            <a:normAutofit fontScale="90000"/>
          </a:bodyPr>
          <a:lstStyle/>
          <a:p>
            <a:r>
              <a:rPr lang="en-US" b="1" dirty="0" smtClean="0">
                <a:solidFill>
                  <a:srgbClr val="FFFF00"/>
                </a:solidFill>
              </a:rPr>
              <a:t>Geospatial Location of Active Mines in the United States of America in order to Detect Hidden Relationships of Mineral Distributions Using Programming and Analytical Tools </a:t>
            </a:r>
            <a:br>
              <a:rPr lang="en-US" b="1" dirty="0" smtClean="0">
                <a:solidFill>
                  <a:srgbClr val="FFFF00"/>
                </a:solidFill>
              </a:rPr>
            </a:br>
            <a:r>
              <a:rPr lang="en-US" b="1" dirty="0" smtClean="0">
                <a:solidFill>
                  <a:schemeClr val="bg1">
                    <a:lumMod val="95000"/>
                  </a:schemeClr>
                </a:solidFill>
              </a:rPr>
              <a:t>by</a:t>
            </a:r>
            <a:br>
              <a:rPr lang="en-US" b="1" dirty="0" smtClean="0">
                <a:solidFill>
                  <a:schemeClr val="bg1">
                    <a:lumMod val="95000"/>
                  </a:schemeClr>
                </a:solidFill>
              </a:rPr>
            </a:br>
            <a:r>
              <a:rPr lang="en-US" b="1" dirty="0" smtClean="0">
                <a:solidFill>
                  <a:schemeClr val="bg1">
                    <a:lumMod val="95000"/>
                  </a:schemeClr>
                </a:solidFill>
              </a:rPr>
              <a:t>Ekene, Edmundo, Muhammed</a:t>
            </a:r>
            <a:r>
              <a:rPr lang="en-US" b="1" dirty="0" smtClean="0">
                <a:solidFill>
                  <a:srgbClr val="FFFF00"/>
                </a:solidFill>
              </a:rPr>
              <a:t/>
            </a:r>
            <a:br>
              <a:rPr lang="en-US" b="1" dirty="0" smtClean="0">
                <a:solidFill>
                  <a:srgbClr val="FFFF00"/>
                </a:solidFill>
              </a:rPr>
            </a:br>
            <a:r>
              <a:rPr lang="en-US" sz="2200" b="1" dirty="0" smtClean="0">
                <a:solidFill>
                  <a:schemeClr val="bg1">
                    <a:lumMod val="95000"/>
                  </a:schemeClr>
                </a:solidFill>
              </a:rPr>
              <a:t>February 25, 2021</a:t>
            </a:r>
            <a:r>
              <a:rPr lang="en-US" b="1" dirty="0">
                <a:solidFill>
                  <a:srgbClr val="FFFF00"/>
                </a:solidFill>
              </a:rPr>
              <a:t/>
            </a:r>
            <a:br>
              <a:rPr lang="en-US" b="1" dirty="0">
                <a:solidFill>
                  <a:srgbClr val="FFFF00"/>
                </a:solidFill>
              </a:rPr>
            </a:br>
            <a:r>
              <a:rPr lang="en-US" b="1" dirty="0" smtClean="0">
                <a:solidFill>
                  <a:srgbClr val="FFFF00"/>
                </a:solidFill>
              </a:rPr>
              <a:t/>
            </a:r>
            <a:br>
              <a:rPr lang="en-US" b="1" dirty="0" smtClean="0">
                <a:solidFill>
                  <a:srgbClr val="FFFF00"/>
                </a:solidFill>
              </a:rPr>
            </a:br>
            <a:r>
              <a:rPr lang="en-US" b="1" dirty="0">
                <a:solidFill>
                  <a:srgbClr val="FFFF00"/>
                </a:solidFill>
              </a:rPr>
              <a:t/>
            </a:r>
            <a:br>
              <a:rPr lang="en-US" b="1" dirty="0">
                <a:solidFill>
                  <a:srgbClr val="FFFF00"/>
                </a:solidFill>
              </a:rPr>
            </a:br>
            <a:endParaRPr lang="en-US" b="1" dirty="0">
              <a:solidFill>
                <a:srgbClr val="FFFF00"/>
              </a:solidFill>
            </a:endParaRPr>
          </a:p>
        </p:txBody>
      </p:sp>
    </p:spTree>
    <p:extLst>
      <p:ext uri="{BB962C8B-B14F-4D97-AF65-F5344CB8AC3E}">
        <p14:creationId xmlns:p14="http://schemas.microsoft.com/office/powerpoint/2010/main" val="27058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08720"/>
          </a:xfrm>
        </p:spPr>
        <p:txBody>
          <a:bodyPr/>
          <a:lstStyle/>
          <a:p>
            <a:r>
              <a:rPr lang="en-US" dirty="0" smtClean="0">
                <a:solidFill>
                  <a:srgbClr val="FF0000"/>
                </a:solidFill>
              </a:rPr>
              <a:t>Results and Interpretation</a:t>
            </a:r>
            <a:endParaRPr lang="en-US" dirty="0">
              <a:solidFill>
                <a:srgbClr val="FF0000"/>
              </a:solidFill>
            </a:endParaRPr>
          </a:p>
        </p:txBody>
      </p:sp>
      <p:sp>
        <p:nvSpPr>
          <p:cNvPr id="4" name="Content Placeholder 3"/>
          <p:cNvSpPr>
            <a:spLocks noGrp="1"/>
          </p:cNvSpPr>
          <p:nvPr>
            <p:ph idx="1"/>
          </p:nvPr>
        </p:nvSpPr>
        <p:spPr>
          <a:xfrm>
            <a:off x="0" y="836712"/>
            <a:ext cx="9144000" cy="5949280"/>
          </a:xfrm>
        </p:spPr>
        <p:txBody>
          <a:bodyPr/>
          <a:lstStyle/>
          <a:p>
            <a:pPr marL="0" indent="0">
              <a:buNone/>
            </a:pPr>
            <a:r>
              <a:rPr lang="en-US" dirty="0" smtClean="0"/>
              <a:t>		      6039 mining sites in USA</a:t>
            </a:r>
          </a:p>
          <a:p>
            <a:pPr marL="0" indent="0">
              <a:buNone/>
            </a:pPr>
            <a:r>
              <a:rPr lang="en-US" dirty="0"/>
              <a:t>	</a:t>
            </a:r>
            <a:r>
              <a:rPr lang="en-US" dirty="0" smtClean="0"/>
              <a:t>						</a:t>
            </a:r>
          </a:p>
          <a:p>
            <a:pPr marL="0" indent="0">
              <a:buNone/>
            </a:pPr>
            <a:r>
              <a:rPr lang="en-US" dirty="0"/>
              <a:t>	</a:t>
            </a:r>
            <a:r>
              <a:rPr lang="en-US" dirty="0" smtClean="0"/>
              <a:t>	       3796 mining companies in USA</a:t>
            </a:r>
          </a:p>
          <a:p>
            <a:pPr marL="0" indent="0">
              <a:buNone/>
            </a:pPr>
            <a:r>
              <a:rPr lang="en-US" dirty="0"/>
              <a:t>	</a:t>
            </a:r>
            <a:r>
              <a:rPr lang="en-US" dirty="0" smtClean="0"/>
              <a:t>		</a:t>
            </a:r>
          </a:p>
          <a:p>
            <a:pPr marL="0" indent="0">
              <a:buNone/>
            </a:pPr>
            <a:r>
              <a:rPr lang="en-US" dirty="0"/>
              <a:t>	</a:t>
            </a:r>
            <a:r>
              <a:rPr lang="en-US" dirty="0" smtClean="0"/>
              <a:t>	      At least, each state has a mining site</a:t>
            </a:r>
          </a:p>
          <a:p>
            <a:pPr marL="0" indent="0">
              <a:buNone/>
            </a:pPr>
            <a:r>
              <a:rPr lang="en-US" dirty="0"/>
              <a:t>	</a:t>
            </a:r>
            <a:r>
              <a:rPr lang="en-US" dirty="0" smtClean="0"/>
              <a:t>	    69 solid minerals are being mined in USA</a:t>
            </a:r>
          </a:p>
          <a:p>
            <a:pPr marL="0" indent="0">
              <a:buNone/>
            </a:pPr>
            <a:r>
              <a:rPr lang="en-US" dirty="0"/>
              <a:t>	</a:t>
            </a:r>
            <a:r>
              <a:rPr lang="en-US" dirty="0" smtClean="0"/>
              <a:t>	     Aluminum is being mined by 13 states</a:t>
            </a:r>
          </a:p>
          <a:p>
            <a:pPr marL="0" indent="0">
              <a:buNone/>
            </a:pPr>
            <a:r>
              <a:rPr lang="en-US" dirty="0"/>
              <a:t>	</a:t>
            </a:r>
            <a:r>
              <a:rPr lang="en-US" dirty="0" smtClean="0"/>
              <a:t>	     Copper is being mined by 8 states</a:t>
            </a:r>
          </a:p>
          <a:p>
            <a:pPr marL="0" indent="0">
              <a:buNone/>
            </a:pPr>
            <a:r>
              <a:rPr lang="en-US" dirty="0"/>
              <a:t>	</a:t>
            </a:r>
            <a:r>
              <a:rPr lang="en-US" dirty="0" smtClean="0"/>
              <a:t>	     Gold is being mined by 12 states</a:t>
            </a:r>
          </a:p>
          <a:p>
            <a:pPr marL="0" indent="0">
              <a:buNone/>
            </a:pPr>
            <a:r>
              <a:rPr lang="en-US" dirty="0"/>
              <a:t>	</a:t>
            </a:r>
            <a:r>
              <a:rPr lang="en-US" dirty="0" smtClean="0"/>
              <a:t>	     Iron is being mined by 2 states</a:t>
            </a:r>
          </a:p>
          <a:p>
            <a:pPr marL="0" indent="0">
              <a:buNone/>
            </a:pPr>
            <a:endParaRPr lang="en-US" dirty="0"/>
          </a:p>
        </p:txBody>
      </p:sp>
      <p:pic>
        <p:nvPicPr>
          <p:cNvPr id="1028" name="Picture 4" descr="Image result for mining sites imag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279" y="908720"/>
            <a:ext cx="1963971" cy="8800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hemical &amp; petrochemical plant - mining stock pictures and imag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279" y="1860782"/>
            <a:ext cx="1963971" cy="78766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sa states im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279" y="2625486"/>
            <a:ext cx="2128481" cy="128726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etallic ore - mining stock pictures and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3279" y="3947762"/>
            <a:ext cx="1963971" cy="113742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old image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231026" y="5120191"/>
            <a:ext cx="2016224" cy="1413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82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txBody>
          <a:bodyPr/>
          <a:lstStyle/>
          <a:p>
            <a:r>
              <a:rPr lang="en-US" dirty="0" smtClean="0">
                <a:solidFill>
                  <a:srgbClr val="FF0000"/>
                </a:solidFill>
              </a:rPr>
              <a:t>Interpretation of </a:t>
            </a:r>
            <a:r>
              <a:rPr lang="en-US" dirty="0" smtClean="0">
                <a:solidFill>
                  <a:srgbClr val="FF0000"/>
                </a:solidFill>
              </a:rPr>
              <a:t>Results (Python)</a:t>
            </a:r>
            <a:endParaRPr lang="en-US" dirty="0">
              <a:solidFill>
                <a:srgbClr val="FF0000"/>
              </a:solidFill>
            </a:endParaRPr>
          </a:p>
        </p:txBody>
      </p:sp>
      <p:sp>
        <p:nvSpPr>
          <p:cNvPr id="3" name="Text Placeholder 2"/>
          <p:cNvSpPr>
            <a:spLocks noGrp="1"/>
          </p:cNvSpPr>
          <p:nvPr>
            <p:ph type="body" idx="1"/>
          </p:nvPr>
        </p:nvSpPr>
        <p:spPr>
          <a:xfrm>
            <a:off x="0" y="836713"/>
            <a:ext cx="4497388" cy="576064"/>
          </a:xfrm>
        </p:spPr>
        <p:txBody>
          <a:bodyPr>
            <a:normAutofit fontScale="92500"/>
          </a:bodyPr>
          <a:lstStyle/>
          <a:p>
            <a:r>
              <a:rPr lang="en-US" dirty="0" smtClean="0">
                <a:solidFill>
                  <a:srgbClr val="7030A0"/>
                </a:solidFill>
              </a:rPr>
              <a:t>     Top ten mining companies in USA</a:t>
            </a:r>
            <a:endParaRPr lang="en-US" dirty="0">
              <a:solidFill>
                <a:srgbClr val="7030A0"/>
              </a:solidFill>
            </a:endParaRPr>
          </a:p>
        </p:txBody>
      </p:sp>
      <p:sp>
        <p:nvSpPr>
          <p:cNvPr id="5" name="Text Placeholder 4"/>
          <p:cNvSpPr>
            <a:spLocks noGrp="1"/>
          </p:cNvSpPr>
          <p:nvPr>
            <p:ph type="body" sz="quarter" idx="3"/>
          </p:nvPr>
        </p:nvSpPr>
        <p:spPr>
          <a:xfrm>
            <a:off x="4645025" y="836712"/>
            <a:ext cx="4498975" cy="576065"/>
          </a:xfrm>
        </p:spPr>
        <p:txBody>
          <a:bodyPr/>
          <a:lstStyle/>
          <a:p>
            <a:r>
              <a:rPr lang="en-US" dirty="0" smtClean="0">
                <a:solidFill>
                  <a:srgbClr val="7030A0"/>
                </a:solidFill>
              </a:rPr>
              <a:t>Distribution of commodities</a:t>
            </a:r>
            <a:endParaRPr lang="en-US" dirty="0">
              <a:solidFill>
                <a:srgbClr val="7030A0"/>
              </a:solidFill>
            </a:endParaRPr>
          </a:p>
        </p:txBody>
      </p:sp>
      <p:pic>
        <p:nvPicPr>
          <p:cNvPr id="10" name="Content Placeholder 9"/>
          <p:cNvPicPr>
            <a:picLocks noGrp="1" noChangeAspect="1"/>
          </p:cNvPicPr>
          <p:nvPr>
            <p:ph sz="quarter" idx="4"/>
          </p:nvPr>
        </p:nvPicPr>
        <p:blipFill>
          <a:blip r:embed="rId2"/>
          <a:stretch>
            <a:fillRect/>
          </a:stretch>
        </p:blipFill>
        <p:spPr>
          <a:xfrm>
            <a:off x="4645025" y="1673424"/>
            <a:ext cx="4498975" cy="4779912"/>
          </a:xfrm>
          <a:prstGeom prst="rect">
            <a:avLst/>
          </a:prstGeom>
        </p:spPr>
      </p:pic>
      <p:pic>
        <p:nvPicPr>
          <p:cNvPr id="13" name="Content Placeholder 12"/>
          <p:cNvPicPr>
            <a:picLocks noGrp="1" noChangeAspect="1"/>
          </p:cNvPicPr>
          <p:nvPr>
            <p:ph sz="half" idx="2"/>
          </p:nvPr>
        </p:nvPicPr>
        <p:blipFill>
          <a:blip r:embed="rId3"/>
          <a:stretch>
            <a:fillRect/>
          </a:stretch>
        </p:blipFill>
        <p:spPr>
          <a:xfrm>
            <a:off x="254000" y="1673424"/>
            <a:ext cx="4318000" cy="3266630"/>
          </a:xfrm>
          <a:prstGeom prst="rect">
            <a:avLst/>
          </a:prstGeom>
        </p:spPr>
      </p:pic>
      <p:pic>
        <p:nvPicPr>
          <p:cNvPr id="14" name="Picture 13"/>
          <p:cNvPicPr>
            <a:picLocks noChangeAspect="1"/>
          </p:cNvPicPr>
          <p:nvPr/>
        </p:nvPicPr>
        <p:blipFill>
          <a:blip r:embed="rId4"/>
          <a:stretch>
            <a:fillRect/>
          </a:stretch>
        </p:blipFill>
        <p:spPr>
          <a:xfrm>
            <a:off x="395536" y="4940054"/>
            <a:ext cx="4101851" cy="1801313"/>
          </a:xfrm>
          <a:prstGeom prst="rect">
            <a:avLst/>
          </a:prstGeom>
        </p:spPr>
      </p:pic>
    </p:spTree>
    <p:extLst>
      <p:ext uri="{BB962C8B-B14F-4D97-AF65-F5344CB8AC3E}">
        <p14:creationId xmlns:p14="http://schemas.microsoft.com/office/powerpoint/2010/main" val="7360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txBody>
          <a:bodyPr>
            <a:noAutofit/>
          </a:bodyPr>
          <a:lstStyle/>
          <a:p>
            <a:r>
              <a:rPr lang="en-US" sz="3200" dirty="0" smtClean="0">
                <a:solidFill>
                  <a:srgbClr val="FF0000"/>
                </a:solidFill>
              </a:rPr>
              <a:t>      Commodities </a:t>
            </a:r>
            <a:r>
              <a:rPr lang="en-US" sz="3200" dirty="0">
                <a:solidFill>
                  <a:srgbClr val="FF0000"/>
                </a:solidFill>
              </a:rPr>
              <a:t>associated with Gold, Copper and Iron </a:t>
            </a:r>
            <a:r>
              <a:rPr lang="en-US" sz="3200" dirty="0" smtClean="0">
                <a:solidFill>
                  <a:srgbClr val="FF0000"/>
                </a:solidFill>
              </a:rPr>
              <a:t>deposit within </a:t>
            </a:r>
            <a:r>
              <a:rPr lang="en-US" sz="3200" dirty="0">
                <a:solidFill>
                  <a:srgbClr val="FF0000"/>
                </a:solidFill>
              </a:rPr>
              <a:t>50km </a:t>
            </a:r>
            <a:r>
              <a:rPr lang="en-US" sz="3200" dirty="0" smtClean="0">
                <a:solidFill>
                  <a:srgbClr val="FF0000"/>
                </a:solidFill>
              </a:rPr>
              <a:t>radius </a:t>
            </a:r>
            <a:endParaRPr lang="en-US" sz="3200" dirty="0"/>
          </a:p>
        </p:txBody>
      </p:sp>
      <p:pic>
        <p:nvPicPr>
          <p:cNvPr id="6" name="Content Placeholder 5"/>
          <p:cNvPicPr>
            <a:picLocks noGrp="1" noChangeAspect="1"/>
          </p:cNvPicPr>
          <p:nvPr>
            <p:ph sz="half" idx="2"/>
          </p:nvPr>
        </p:nvPicPr>
        <p:blipFill>
          <a:blip r:embed="rId2"/>
          <a:stretch>
            <a:fillRect/>
          </a:stretch>
        </p:blipFill>
        <p:spPr>
          <a:xfrm>
            <a:off x="4648200" y="836713"/>
            <a:ext cx="4495800" cy="6021286"/>
          </a:xfrm>
          <a:prstGeom prst="rect">
            <a:avLst/>
          </a:prstGeom>
        </p:spPr>
      </p:pic>
      <p:pic>
        <p:nvPicPr>
          <p:cNvPr id="5" name="Content Placeholder 2"/>
          <p:cNvPicPr>
            <a:picLocks noGrp="1" noChangeAspect="1"/>
          </p:cNvPicPr>
          <p:nvPr>
            <p:ph sz="half" idx="1"/>
          </p:nvPr>
        </p:nvPicPr>
        <p:blipFill>
          <a:blip r:embed="rId3"/>
          <a:stretch>
            <a:fillRect/>
          </a:stretch>
        </p:blipFill>
        <p:spPr>
          <a:xfrm>
            <a:off x="179512" y="836712"/>
            <a:ext cx="4316288" cy="6021287"/>
          </a:xfrm>
          <a:prstGeom prst="rect">
            <a:avLst/>
          </a:prstGeom>
        </p:spPr>
      </p:pic>
    </p:spTree>
    <p:extLst>
      <p:ext uri="{BB962C8B-B14F-4D97-AF65-F5344CB8AC3E}">
        <p14:creationId xmlns:p14="http://schemas.microsoft.com/office/powerpoint/2010/main" val="2766150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txBody>
          <a:bodyPr>
            <a:noAutofit/>
          </a:bodyPr>
          <a:lstStyle/>
          <a:p>
            <a:r>
              <a:rPr lang="en-US" sz="3600" dirty="0" smtClean="0">
                <a:solidFill>
                  <a:srgbClr val="FF0000"/>
                </a:solidFill>
              </a:rPr>
              <a:t>      Density </a:t>
            </a:r>
            <a:r>
              <a:rPr lang="en-US" sz="3600" dirty="0">
                <a:solidFill>
                  <a:srgbClr val="FF0000"/>
                </a:solidFill>
              </a:rPr>
              <a:t>of mineralization of Gold, Copper and Iron per </a:t>
            </a:r>
            <a:r>
              <a:rPr lang="en-US" sz="3600" dirty="0" smtClean="0">
                <a:solidFill>
                  <a:srgbClr val="FF0000"/>
                </a:solidFill>
              </a:rPr>
              <a:t>State (deposit/100,000km²)</a:t>
            </a:r>
            <a:endParaRPr lang="en-US" sz="3600" dirty="0"/>
          </a:p>
        </p:txBody>
      </p:sp>
      <p:pic>
        <p:nvPicPr>
          <p:cNvPr id="6" name="Content Placeholder 3"/>
          <p:cNvPicPr>
            <a:picLocks noGrp="1" noChangeAspect="1"/>
          </p:cNvPicPr>
          <p:nvPr>
            <p:ph sz="half" idx="1"/>
          </p:nvPr>
        </p:nvPicPr>
        <p:blipFill>
          <a:blip r:embed="rId2"/>
          <a:stretch>
            <a:fillRect/>
          </a:stretch>
        </p:blipFill>
        <p:spPr>
          <a:xfrm>
            <a:off x="107504" y="908720"/>
            <a:ext cx="4388296" cy="5949279"/>
          </a:xfrm>
          <a:prstGeom prst="rect">
            <a:avLst/>
          </a:prstGeom>
        </p:spPr>
      </p:pic>
      <p:pic>
        <p:nvPicPr>
          <p:cNvPr id="8" name="Content Placeholder 7"/>
          <p:cNvPicPr>
            <a:picLocks noGrp="1" noChangeAspect="1"/>
          </p:cNvPicPr>
          <p:nvPr>
            <p:ph sz="half" idx="2"/>
          </p:nvPr>
        </p:nvPicPr>
        <p:blipFill>
          <a:blip r:embed="rId3"/>
          <a:stretch>
            <a:fillRect/>
          </a:stretch>
        </p:blipFill>
        <p:spPr>
          <a:xfrm>
            <a:off x="4603750" y="908720"/>
            <a:ext cx="4540250" cy="5949279"/>
          </a:xfrm>
          <a:prstGeom prst="rect">
            <a:avLst/>
          </a:prstGeom>
        </p:spPr>
      </p:pic>
    </p:spTree>
    <p:extLst>
      <p:ext uri="{BB962C8B-B14F-4D97-AF65-F5344CB8AC3E}">
        <p14:creationId xmlns:p14="http://schemas.microsoft.com/office/powerpoint/2010/main" val="2130026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4116" y="1484784"/>
            <a:ext cx="6426156" cy="3312368"/>
          </a:xfrm>
        </p:spPr>
        <p:txBody>
          <a:bodyPr wrap="square" lIns="0" tIns="0" rIns="0" bIns="0" anchor="ctr" anchorCtr="0">
            <a:noAutofit/>
          </a:bodyPr>
          <a:lstStyle/>
          <a:p>
            <a:pPr algn="l">
              <a:lnSpc>
                <a:spcPts val="2800"/>
              </a:lnSpc>
              <a:spcAft>
                <a:spcPts val="600"/>
              </a:spcAft>
            </a:pPr>
            <a:r>
              <a:rPr lang="en-US" sz="6600" dirty="0" smtClean="0">
                <a:solidFill>
                  <a:schemeClr val="bg1"/>
                </a:solidFill>
                <a:latin typeface="Circular Std Black" pitchFamily="34" charset="0"/>
                <a:cs typeface="Circular Std Black" pitchFamily="34" charset="0"/>
              </a:rPr>
              <a:t>Thank you!</a:t>
            </a:r>
          </a:p>
          <a:p>
            <a:pPr algn="l">
              <a:lnSpc>
                <a:spcPts val="2800"/>
              </a:lnSpc>
              <a:spcAft>
                <a:spcPts val="600"/>
              </a:spcAft>
            </a:pPr>
            <a:endParaRPr lang="en-US" sz="5400" dirty="0" smtClean="0">
              <a:solidFill>
                <a:schemeClr val="bg1"/>
              </a:solidFill>
              <a:latin typeface="Circular Std Black" pitchFamily="34" charset="0"/>
              <a:cs typeface="Circular Std Black" pitchFamily="34" charset="0"/>
            </a:endParaRPr>
          </a:p>
          <a:p>
            <a:pPr algn="l">
              <a:lnSpc>
                <a:spcPts val="2800"/>
              </a:lnSpc>
              <a:spcAft>
                <a:spcPts val="600"/>
              </a:spcAft>
            </a:pPr>
            <a:endParaRPr lang="en-US" sz="5400" dirty="0" smtClean="0">
              <a:solidFill>
                <a:schemeClr val="bg1"/>
              </a:solidFill>
              <a:latin typeface="Circular Std Black" pitchFamily="34" charset="0"/>
              <a:cs typeface="Circular Std Black" pitchFamily="34" charset="0"/>
            </a:endParaRPr>
          </a:p>
          <a:p>
            <a:pPr algn="l">
              <a:lnSpc>
                <a:spcPts val="2800"/>
              </a:lnSpc>
              <a:spcAft>
                <a:spcPts val="600"/>
              </a:spcAft>
            </a:pPr>
            <a:r>
              <a:rPr lang="en-US" sz="5400" dirty="0" smtClean="0">
                <a:solidFill>
                  <a:schemeClr val="bg1"/>
                </a:solidFill>
                <a:latin typeface="Circular Std Black" pitchFamily="34" charset="0"/>
                <a:cs typeface="Circular Std Black" pitchFamily="34" charset="0"/>
              </a:rPr>
              <a:t>Discussion</a:t>
            </a:r>
            <a:endParaRPr lang="en-US" sz="5400" dirty="0">
              <a:solidFill>
                <a:schemeClr val="bg1"/>
              </a:solidFill>
              <a:latin typeface="Circular Std Black" pitchFamily="34" charset="0"/>
              <a:cs typeface="Circular Std Black" pitchFamily="34" charset="0"/>
            </a:endParaRPr>
          </a:p>
          <a:p>
            <a:pPr algn="l">
              <a:lnSpc>
                <a:spcPts val="2800"/>
              </a:lnSpc>
              <a:spcAft>
                <a:spcPts val="600"/>
              </a:spcAft>
            </a:pPr>
            <a:endParaRPr lang="en-US" sz="6600" dirty="0" smtClean="0">
              <a:solidFill>
                <a:schemeClr val="bg1"/>
              </a:solidFill>
              <a:latin typeface="Circular Std Black" pitchFamily="34" charset="0"/>
              <a:cs typeface="Circular Std Black" pitchFamily="34" charset="0"/>
            </a:endParaRPr>
          </a:p>
        </p:txBody>
      </p:sp>
      <p:sp>
        <p:nvSpPr>
          <p:cNvPr id="6" name="Subtitle 2"/>
          <p:cNvSpPr txBox="1">
            <a:spLocks/>
          </p:cNvSpPr>
          <p:nvPr/>
        </p:nvSpPr>
        <p:spPr>
          <a:xfrm>
            <a:off x="594116" y="4797152"/>
            <a:ext cx="6426156" cy="1152128"/>
          </a:xfrm>
          <a:prstGeom prst="rect">
            <a:avLst/>
          </a:prstGeom>
        </p:spPr>
        <p:txBody>
          <a:bodyPr vert="horz" wrap="square" lIns="0" tIns="0" rIns="0" bIns="0" rtlCol="0" anchor="t"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1600" dirty="0" smtClean="0">
                <a:solidFill>
                  <a:srgbClr val="BED62F"/>
                </a:solidFill>
                <a:latin typeface="Circular Std Black" pitchFamily="34" charset="0"/>
                <a:cs typeface="Circular Std Black" pitchFamily="34" charset="0"/>
              </a:rPr>
              <a:t>Address: </a:t>
            </a:r>
            <a:r>
              <a:rPr lang="en-US" sz="1600" dirty="0" smtClean="0">
                <a:solidFill>
                  <a:prstClr val="white"/>
                </a:solidFill>
                <a:latin typeface="Circular Std Book" pitchFamily="34" charset="0"/>
                <a:cs typeface="Circular Std Book" pitchFamily="34" charset="0"/>
              </a:rPr>
              <a:t>Campus de </a:t>
            </a:r>
            <a:r>
              <a:rPr lang="en-US" sz="1600" dirty="0" err="1" smtClean="0">
                <a:solidFill>
                  <a:prstClr val="white"/>
                </a:solidFill>
                <a:latin typeface="Circular Std Book" pitchFamily="34" charset="0"/>
                <a:cs typeface="Circular Std Book" pitchFamily="34" charset="0"/>
              </a:rPr>
              <a:t>Campolide</a:t>
            </a:r>
            <a:r>
              <a:rPr lang="en-US" sz="1600" dirty="0" smtClean="0">
                <a:solidFill>
                  <a:prstClr val="white"/>
                </a:solidFill>
                <a:latin typeface="Circular Std Book" pitchFamily="34" charset="0"/>
                <a:cs typeface="Circular Std Book" pitchFamily="34" charset="0"/>
              </a:rPr>
              <a:t>, 1070-312 Lisboa, Portugal</a:t>
            </a:r>
          </a:p>
          <a:p>
            <a:pPr algn="l"/>
            <a:r>
              <a:rPr lang="en-US" sz="1600" dirty="0" smtClean="0">
                <a:solidFill>
                  <a:srgbClr val="BED62F"/>
                </a:solidFill>
                <a:latin typeface="Circular Std Black" pitchFamily="34" charset="0"/>
                <a:cs typeface="Circular Std Black" pitchFamily="34" charset="0"/>
              </a:rPr>
              <a:t>Tel: </a:t>
            </a:r>
            <a:r>
              <a:rPr lang="en-US" sz="1600" dirty="0" smtClean="0">
                <a:solidFill>
                  <a:prstClr val="white"/>
                </a:solidFill>
                <a:latin typeface="Circular Std Book" pitchFamily="34" charset="0"/>
                <a:cs typeface="Circular Std Book" pitchFamily="34" charset="0"/>
              </a:rPr>
              <a:t>+351 213 828 610  |  </a:t>
            </a:r>
            <a:r>
              <a:rPr lang="en-US" sz="1600" dirty="0" smtClean="0">
                <a:solidFill>
                  <a:srgbClr val="BED62F"/>
                </a:solidFill>
                <a:latin typeface="Circular Std Black" pitchFamily="34" charset="0"/>
                <a:cs typeface="Circular Std Black" pitchFamily="34" charset="0"/>
              </a:rPr>
              <a:t>Fax: </a:t>
            </a:r>
            <a:r>
              <a:rPr lang="en-US" sz="1600" dirty="0" smtClean="0">
                <a:solidFill>
                  <a:prstClr val="white"/>
                </a:solidFill>
                <a:latin typeface="Circular Std Book" pitchFamily="34" charset="0"/>
                <a:cs typeface="Circular Std Book" pitchFamily="34" charset="0"/>
              </a:rPr>
              <a:t>+351 213 828 611</a:t>
            </a:r>
          </a:p>
          <a:p>
            <a:pPr marL="342900" indent="-342900" algn="l">
              <a:buClr>
                <a:srgbClr val="BED62F"/>
              </a:buClr>
              <a:buFont typeface="Wingdings" pitchFamily="2" charset="2"/>
              <a:buChar char="§"/>
            </a:pPr>
            <a:endParaRPr lang="en-US" sz="1600" dirty="0">
              <a:solidFill>
                <a:prstClr val="white"/>
              </a:solidFill>
              <a:latin typeface="Circular Std Book" pitchFamily="34" charset="0"/>
              <a:cs typeface="Circular Std Book" pitchFamily="34" charset="0"/>
            </a:endParaRPr>
          </a:p>
        </p:txBody>
      </p:sp>
    </p:spTree>
    <p:extLst>
      <p:ext uri="{BB962C8B-B14F-4D97-AF65-F5344CB8AC3E}">
        <p14:creationId xmlns:p14="http://schemas.microsoft.com/office/powerpoint/2010/main" val="569662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08720"/>
          </a:xfrm>
        </p:spPr>
        <p:txBody>
          <a:bodyPr/>
          <a:lstStyle/>
          <a:p>
            <a:r>
              <a:rPr lang="en-US" b="1" dirty="0" smtClean="0">
                <a:solidFill>
                  <a:srgbClr val="C00000"/>
                </a:solidFill>
              </a:rPr>
              <a:t>Objective</a:t>
            </a:r>
            <a:endParaRPr lang="en-US" b="1" dirty="0">
              <a:solidFill>
                <a:srgbClr val="C00000"/>
              </a:solidFill>
            </a:endParaRPr>
          </a:p>
        </p:txBody>
      </p:sp>
      <p:sp>
        <p:nvSpPr>
          <p:cNvPr id="3" name="Content Placeholder 2"/>
          <p:cNvSpPr>
            <a:spLocks noGrp="1"/>
          </p:cNvSpPr>
          <p:nvPr>
            <p:ph idx="1"/>
          </p:nvPr>
        </p:nvSpPr>
        <p:spPr>
          <a:xfrm>
            <a:off x="251520" y="908721"/>
            <a:ext cx="8892480" cy="5949280"/>
          </a:xfrm>
        </p:spPr>
        <p:txBody>
          <a:bodyPr/>
          <a:lstStyle/>
          <a:p>
            <a:pPr marL="0" indent="0">
              <a:buNone/>
            </a:pPr>
            <a:r>
              <a:rPr lang="en-US" dirty="0" smtClean="0"/>
              <a:t>To use a database of identified active mines covering different commodities such as aluminum, copper, gold and iron to understand the distribution of these solid minerals across United States and to reveal possible spatial relationship between these commodities and other sort of solid minerals.</a:t>
            </a:r>
          </a:p>
          <a:p>
            <a:pPr marL="0" indent="0">
              <a:buNone/>
            </a:pPr>
            <a:endParaRPr lang="en-US" dirty="0" smtClean="0"/>
          </a:p>
          <a:p>
            <a:pPr marL="0" indent="0">
              <a:buNone/>
            </a:pPr>
            <a:endParaRPr lang="en-US" dirty="0"/>
          </a:p>
        </p:txBody>
      </p:sp>
      <p:pic>
        <p:nvPicPr>
          <p:cNvPr id="1026" name="Picture 2" descr="Image result for gold mine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4077072"/>
            <a:ext cx="2580421" cy="244038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3113136" y="5166125"/>
            <a:ext cx="380916"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1026303">
            <a:off x="3082870" y="4520607"/>
            <a:ext cx="365180"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994749" y="5166125"/>
            <a:ext cx="39613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rot="10800000">
            <a:off x="5958839" y="4532092"/>
            <a:ext cx="43204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Image result for copper mine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716" y="4093743"/>
            <a:ext cx="2703455" cy="24070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opper mine im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7374" y="4093743"/>
            <a:ext cx="2426635" cy="2423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25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908720"/>
          </a:xfrm>
        </p:spPr>
        <p:txBody>
          <a:bodyPr/>
          <a:lstStyle/>
          <a:p>
            <a:r>
              <a:rPr lang="en-US" b="1" dirty="0" smtClean="0">
                <a:solidFill>
                  <a:srgbClr val="C00000"/>
                </a:solidFill>
              </a:rPr>
              <a:t>Data source</a:t>
            </a:r>
            <a:endParaRPr lang="en-US" b="1" dirty="0">
              <a:solidFill>
                <a:srgbClr val="C00000"/>
              </a:solidFill>
            </a:endParaRPr>
          </a:p>
        </p:txBody>
      </p:sp>
      <p:sp>
        <p:nvSpPr>
          <p:cNvPr id="3" name="Content Placeholder 2"/>
          <p:cNvSpPr>
            <a:spLocks noGrp="1"/>
          </p:cNvSpPr>
          <p:nvPr>
            <p:ph idx="1"/>
          </p:nvPr>
        </p:nvSpPr>
        <p:spPr>
          <a:xfrm>
            <a:off x="0" y="908720"/>
            <a:ext cx="9144000" cy="5949280"/>
          </a:xfrm>
        </p:spPr>
        <p:txBody>
          <a:bodyPr/>
          <a:lstStyle/>
          <a:p>
            <a:pPr marL="0" indent="0">
              <a:buNone/>
            </a:pPr>
            <a:r>
              <a:rPr lang="en-US" b="1" i="1" dirty="0" smtClean="0"/>
              <a:t>     </a:t>
            </a:r>
            <a:r>
              <a:rPr lang="en-US" b="1" i="1" u="sng" dirty="0" smtClean="0">
                <a:hlinkClick r:id="rId2"/>
              </a:rPr>
              <a:t>https</a:t>
            </a:r>
            <a:r>
              <a:rPr lang="en-US" b="1" i="1" u="sng" dirty="0">
                <a:hlinkClick r:id="rId2"/>
              </a:rPr>
              <a:t>://</a:t>
            </a:r>
            <a:r>
              <a:rPr lang="en-US" b="1" i="1" u="sng" dirty="0" smtClean="0">
                <a:hlinkClick r:id="rId2"/>
              </a:rPr>
              <a:t>data.world</a:t>
            </a:r>
            <a:r>
              <a:rPr lang="en-US" b="1" i="1" u="sng" dirty="0" smtClean="0"/>
              <a:t> </a:t>
            </a:r>
          </a:p>
          <a:p>
            <a:pPr marL="0" indent="0">
              <a:buNone/>
            </a:pPr>
            <a:endParaRPr lang="en-US" sz="2000" dirty="0" smtClean="0">
              <a:solidFill>
                <a:srgbClr val="C00000"/>
              </a:solidFill>
            </a:endParaRPr>
          </a:p>
          <a:p>
            <a:pPr marL="0" indent="0">
              <a:buNone/>
            </a:pPr>
            <a:endParaRPr lang="en-US" sz="2000" dirty="0">
              <a:solidFill>
                <a:srgbClr val="C00000"/>
              </a:solidFill>
            </a:endParaRPr>
          </a:p>
          <a:p>
            <a:pPr marL="0" indent="0">
              <a:buNone/>
            </a:pPr>
            <a:r>
              <a:rPr lang="en-US" sz="2000" dirty="0" smtClean="0">
                <a:solidFill>
                  <a:srgbClr val="C00000"/>
                </a:solidFill>
              </a:rPr>
              <a:t> Title of data</a:t>
            </a:r>
            <a:r>
              <a:rPr lang="en-US" sz="2000" dirty="0" smtClean="0"/>
              <a:t>: Active mines </a:t>
            </a:r>
            <a:r>
              <a:rPr lang="en-US" sz="2000" dirty="0"/>
              <a:t>&amp;</a:t>
            </a:r>
            <a:r>
              <a:rPr lang="en-US" sz="2000" dirty="0" smtClean="0"/>
              <a:t> processing plants in the United States of America in 2003                   </a:t>
            </a:r>
          </a:p>
          <a:p>
            <a:pPr marL="0" indent="0">
              <a:buNone/>
            </a:pPr>
            <a:r>
              <a:rPr lang="en-US" sz="2000" dirty="0" smtClean="0">
                <a:solidFill>
                  <a:srgbClr val="C00000"/>
                </a:solidFill>
              </a:rPr>
              <a:t>  Data Structure: </a:t>
            </a:r>
            <a:r>
              <a:rPr lang="en-US" sz="2000" dirty="0" smtClean="0"/>
              <a:t>(6785 rows, 9 columns)</a:t>
            </a:r>
          </a:p>
          <a:p>
            <a:pPr marL="0" indent="0">
              <a:buNone/>
            </a:pPr>
            <a:endParaRPr lang="en-US" dirty="0" smtClean="0">
              <a:solidFill>
                <a:srgbClr val="C00000"/>
              </a:solidFill>
            </a:endParaRPr>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251519" y="3212976"/>
            <a:ext cx="8803705" cy="3456384"/>
          </a:xfrm>
          <a:prstGeom prst="rect">
            <a:avLst/>
          </a:prstGeom>
        </p:spPr>
      </p:pic>
      <p:pic>
        <p:nvPicPr>
          <p:cNvPr id="2050" name="Picture 2" descr="Image result for data world 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912" y="908720"/>
            <a:ext cx="4752528" cy="129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4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92696"/>
          </a:xfrm>
        </p:spPr>
        <p:txBody>
          <a:bodyPr>
            <a:normAutofit fontScale="90000"/>
          </a:bodyPr>
          <a:lstStyle/>
          <a:p>
            <a:r>
              <a:rPr lang="en-US" dirty="0" smtClean="0">
                <a:solidFill>
                  <a:srgbClr val="C00000"/>
                </a:solidFill>
              </a:rPr>
              <a:t>Methodology / General Workflow</a:t>
            </a:r>
            <a:endParaRPr lang="en-US" dirty="0">
              <a:solidFill>
                <a:srgbClr val="C00000"/>
              </a:solidFill>
            </a:endParaRPr>
          </a:p>
        </p:txBody>
      </p:sp>
      <p:pic>
        <p:nvPicPr>
          <p:cNvPr id="4" name="Picture 2" descr="Image result for data imagen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278052"/>
            <a:ext cx="2016224" cy="1933492"/>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3"/>
          <p:cNvSpPr txBox="1"/>
          <p:nvPr/>
        </p:nvSpPr>
        <p:spPr>
          <a:xfrm>
            <a:off x="133499" y="908720"/>
            <a:ext cx="1983155" cy="646331"/>
          </a:xfrm>
          <a:prstGeom prst="rect">
            <a:avLst/>
          </a:prstGeom>
          <a:noFill/>
        </p:spPr>
        <p:txBody>
          <a:bodyPr wrap="square" rtlCol="0">
            <a:spAutoFit/>
          </a:bodyPr>
          <a:lstStyle/>
          <a:p>
            <a:pPr algn="ctr"/>
            <a:r>
              <a:rPr lang="es-CL" b="1" dirty="0"/>
              <a:t>US MINES DATA </a:t>
            </a:r>
            <a:endParaRPr lang="es-CL" b="1" dirty="0" smtClean="0"/>
          </a:p>
          <a:p>
            <a:pPr algn="ctr"/>
            <a:r>
              <a:rPr lang="es-CL" dirty="0" smtClean="0"/>
              <a:t>(</a:t>
            </a:r>
            <a:r>
              <a:rPr lang="es-CL" dirty="0" err="1" smtClean="0"/>
              <a:t>csv</a:t>
            </a:r>
            <a:r>
              <a:rPr lang="es-CL" dirty="0" smtClean="0"/>
              <a:t>, </a:t>
            </a:r>
            <a:r>
              <a:rPr lang="es-CL" dirty="0" err="1" smtClean="0"/>
              <a:t>shapefile</a:t>
            </a:r>
            <a:r>
              <a:rPr lang="es-CL" dirty="0" smtClean="0"/>
              <a:t>)</a:t>
            </a:r>
            <a:endParaRPr lang="es-CL" dirty="0"/>
          </a:p>
        </p:txBody>
      </p:sp>
      <p:pic>
        <p:nvPicPr>
          <p:cNvPr id="6" name="Picture 6" descr="Image result for analyzing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680" y="1772816"/>
            <a:ext cx="2200723" cy="122413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8"/>
          <p:cNvSpPr txBox="1"/>
          <p:nvPr/>
        </p:nvSpPr>
        <p:spPr>
          <a:xfrm>
            <a:off x="2334694" y="922685"/>
            <a:ext cx="3101953" cy="646331"/>
          </a:xfrm>
          <a:prstGeom prst="rect">
            <a:avLst/>
          </a:prstGeom>
          <a:noFill/>
        </p:spPr>
        <p:txBody>
          <a:bodyPr wrap="square" rtlCol="0">
            <a:spAutoFit/>
          </a:bodyPr>
          <a:lstStyle/>
          <a:p>
            <a:pPr algn="ctr"/>
            <a:r>
              <a:rPr lang="es-CL" b="1" dirty="0" smtClean="0"/>
              <a:t>EXPLORATORY </a:t>
            </a:r>
            <a:r>
              <a:rPr lang="es-CL" b="1" dirty="0"/>
              <a:t>DATA </a:t>
            </a:r>
            <a:r>
              <a:rPr lang="es-CL" b="1" dirty="0" smtClean="0"/>
              <a:t>ANALYSIS</a:t>
            </a:r>
          </a:p>
          <a:p>
            <a:pPr algn="ctr"/>
            <a:r>
              <a:rPr lang="es-CL" dirty="0" smtClean="0"/>
              <a:t>(PYTHON, ARCMAP)</a:t>
            </a:r>
            <a:endParaRPr lang="es-CL" dirty="0"/>
          </a:p>
        </p:txBody>
      </p:sp>
      <p:sp>
        <p:nvSpPr>
          <p:cNvPr id="8" name="CuadroTexto 6"/>
          <p:cNvSpPr txBox="1"/>
          <p:nvPr/>
        </p:nvSpPr>
        <p:spPr>
          <a:xfrm>
            <a:off x="5796136" y="942588"/>
            <a:ext cx="2940050" cy="646331"/>
          </a:xfrm>
          <a:prstGeom prst="rect">
            <a:avLst/>
          </a:prstGeom>
          <a:noFill/>
        </p:spPr>
        <p:txBody>
          <a:bodyPr wrap="square" rtlCol="0">
            <a:spAutoFit/>
          </a:bodyPr>
          <a:lstStyle/>
          <a:p>
            <a:pPr algn="ctr"/>
            <a:r>
              <a:rPr lang="es-CL" dirty="0" smtClean="0"/>
              <a:t>       </a:t>
            </a:r>
            <a:r>
              <a:rPr lang="es-CL" b="1" dirty="0"/>
              <a:t>DATA MODELLING</a:t>
            </a:r>
          </a:p>
          <a:p>
            <a:pPr algn="ctr"/>
            <a:r>
              <a:rPr lang="es-CL" dirty="0" smtClean="0"/>
              <a:t> (CRUD, ETL)</a:t>
            </a:r>
            <a:endParaRPr lang="es-CL" dirty="0"/>
          </a:p>
        </p:txBody>
      </p:sp>
      <p:pic>
        <p:nvPicPr>
          <p:cNvPr id="9" name="Picture 4" descr="Image result for modeling data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374" y="1643588"/>
            <a:ext cx="3603626" cy="1520606"/>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15"/>
          <p:cNvSpPr txBox="1"/>
          <p:nvPr/>
        </p:nvSpPr>
        <p:spPr>
          <a:xfrm>
            <a:off x="5148064" y="3692260"/>
            <a:ext cx="3945232" cy="646331"/>
          </a:xfrm>
          <a:prstGeom prst="rect">
            <a:avLst/>
          </a:prstGeom>
          <a:noFill/>
        </p:spPr>
        <p:txBody>
          <a:bodyPr wrap="square" rtlCol="0">
            <a:spAutoFit/>
          </a:bodyPr>
          <a:lstStyle/>
          <a:p>
            <a:pPr algn="ctr"/>
            <a:r>
              <a:rPr lang="es-CL" b="1" dirty="0" smtClean="0"/>
              <a:t>    CONNECTION </a:t>
            </a:r>
            <a:r>
              <a:rPr lang="es-CL" b="1" dirty="0"/>
              <a:t>BETWEEN </a:t>
            </a:r>
            <a:r>
              <a:rPr lang="es-CL" b="1" dirty="0" smtClean="0"/>
              <a:t>DATABASE  </a:t>
            </a:r>
          </a:p>
          <a:p>
            <a:pPr algn="ctr"/>
            <a:r>
              <a:rPr lang="es-CL" b="1" dirty="0"/>
              <a:t> </a:t>
            </a:r>
            <a:r>
              <a:rPr lang="es-CL" b="1" dirty="0" smtClean="0"/>
              <a:t>          PGADMIN / POSTGRES / POSTGIS</a:t>
            </a:r>
            <a:endParaRPr lang="es-CL" b="1" dirty="0"/>
          </a:p>
        </p:txBody>
      </p:sp>
      <p:sp>
        <p:nvSpPr>
          <p:cNvPr id="11" name="Flecha derecha 13"/>
          <p:cNvSpPr/>
          <p:nvPr/>
        </p:nvSpPr>
        <p:spPr>
          <a:xfrm>
            <a:off x="2116654" y="2086385"/>
            <a:ext cx="434974" cy="31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Flecha derecha 22"/>
          <p:cNvSpPr/>
          <p:nvPr/>
        </p:nvSpPr>
        <p:spPr>
          <a:xfrm>
            <a:off x="5001673" y="2150747"/>
            <a:ext cx="434974" cy="31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Flecha derecha 23"/>
          <p:cNvSpPr/>
          <p:nvPr/>
        </p:nvSpPr>
        <p:spPr>
          <a:xfrm rot="5400000">
            <a:off x="7478289" y="3306519"/>
            <a:ext cx="434974" cy="31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4" name="Imagen 11"/>
          <p:cNvPicPr>
            <a:picLocks noChangeAspect="1"/>
          </p:cNvPicPr>
          <p:nvPr/>
        </p:nvPicPr>
        <p:blipFill>
          <a:blip r:embed="rId5"/>
          <a:stretch>
            <a:fillRect/>
          </a:stretch>
        </p:blipFill>
        <p:spPr>
          <a:xfrm>
            <a:off x="6919192" y="4604453"/>
            <a:ext cx="1866900" cy="1771650"/>
          </a:xfrm>
          <a:prstGeom prst="rect">
            <a:avLst/>
          </a:prstGeom>
        </p:spPr>
      </p:pic>
      <p:sp>
        <p:nvSpPr>
          <p:cNvPr id="15" name="CuadroTexto 17"/>
          <p:cNvSpPr txBox="1"/>
          <p:nvPr/>
        </p:nvSpPr>
        <p:spPr>
          <a:xfrm>
            <a:off x="2399322" y="3650967"/>
            <a:ext cx="3396814" cy="615553"/>
          </a:xfrm>
          <a:prstGeom prst="rect">
            <a:avLst/>
          </a:prstGeom>
          <a:noFill/>
        </p:spPr>
        <p:txBody>
          <a:bodyPr wrap="square" rtlCol="0">
            <a:spAutoFit/>
          </a:bodyPr>
          <a:lstStyle/>
          <a:p>
            <a:pPr algn="ctr"/>
            <a:r>
              <a:rPr lang="es-CL" sz="1600" b="1" dirty="0" smtClean="0"/>
              <a:t>QUERIES/DATA MANIPULATION (PYTHON, PGADMIN, GEOSOM</a:t>
            </a:r>
            <a:r>
              <a:rPr lang="es-CL" b="1" dirty="0" smtClean="0"/>
              <a:t>)</a:t>
            </a:r>
            <a:endParaRPr lang="es-CL" b="1" dirty="0"/>
          </a:p>
        </p:txBody>
      </p:sp>
      <p:pic>
        <p:nvPicPr>
          <p:cNvPr id="16" name="Picture 18" descr="Image result for query postgi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2143" y="4595115"/>
            <a:ext cx="2625725" cy="1845301"/>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derecha 24"/>
          <p:cNvSpPr/>
          <p:nvPr/>
        </p:nvSpPr>
        <p:spPr>
          <a:xfrm rot="10800000">
            <a:off x="6166063" y="5176547"/>
            <a:ext cx="434974" cy="31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Flecha derecha 26"/>
          <p:cNvSpPr/>
          <p:nvPr/>
        </p:nvSpPr>
        <p:spPr>
          <a:xfrm rot="10800000">
            <a:off x="2716057" y="5176547"/>
            <a:ext cx="434974" cy="31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9" name="Picture 20" descr="Image result for query postgis resul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6" y="4637873"/>
            <a:ext cx="2203135" cy="1624309"/>
          </a:xfrm>
          <a:prstGeom prst="rect">
            <a:avLst/>
          </a:prstGeom>
          <a:noFill/>
          <a:extLst>
            <a:ext uri="{909E8E84-426E-40DD-AFC4-6F175D3DCCD1}">
              <a14:hiddenFill xmlns:a14="http://schemas.microsoft.com/office/drawing/2010/main">
                <a:solidFill>
                  <a:srgbClr val="FFFFFF"/>
                </a:solidFill>
              </a14:hiddenFill>
            </a:ext>
          </a:extLst>
        </p:spPr>
      </p:pic>
      <p:sp>
        <p:nvSpPr>
          <p:cNvPr id="20" name="CuadroTexto 19"/>
          <p:cNvSpPr txBox="1"/>
          <p:nvPr/>
        </p:nvSpPr>
        <p:spPr>
          <a:xfrm>
            <a:off x="380879" y="3669684"/>
            <a:ext cx="2940050" cy="646331"/>
          </a:xfrm>
          <a:prstGeom prst="rect">
            <a:avLst/>
          </a:prstGeom>
          <a:noFill/>
        </p:spPr>
        <p:txBody>
          <a:bodyPr wrap="square" rtlCol="0">
            <a:spAutoFit/>
          </a:bodyPr>
          <a:lstStyle/>
          <a:p>
            <a:r>
              <a:rPr lang="es-CL" b="1" dirty="0" smtClean="0"/>
              <a:t>RESULTS AND INTERPRETATION</a:t>
            </a:r>
            <a:endParaRPr lang="es-CL" b="1" dirty="0"/>
          </a:p>
        </p:txBody>
      </p:sp>
    </p:spTree>
    <p:extLst>
      <p:ext uri="{BB962C8B-B14F-4D97-AF65-F5344CB8AC3E}">
        <p14:creationId xmlns:p14="http://schemas.microsoft.com/office/powerpoint/2010/main" val="345809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48680"/>
          </a:xfrm>
        </p:spPr>
        <p:txBody>
          <a:bodyPr>
            <a:normAutofit fontScale="90000"/>
          </a:bodyPr>
          <a:lstStyle/>
          <a:p>
            <a:r>
              <a:rPr lang="en-US" dirty="0">
                <a:solidFill>
                  <a:srgbClr val="C00000"/>
                </a:solidFill>
              </a:rPr>
              <a:t>Exploratory data </a:t>
            </a:r>
            <a:r>
              <a:rPr lang="en-US" dirty="0" smtClean="0">
                <a:solidFill>
                  <a:srgbClr val="C00000"/>
                </a:solidFill>
              </a:rPr>
              <a:t>analysis using Python</a:t>
            </a:r>
            <a:endParaRPr lang="en-US" dirty="0"/>
          </a:p>
        </p:txBody>
      </p:sp>
      <p:sp>
        <p:nvSpPr>
          <p:cNvPr id="3" name="Text Placeholder 2"/>
          <p:cNvSpPr>
            <a:spLocks noGrp="1"/>
          </p:cNvSpPr>
          <p:nvPr>
            <p:ph type="body" idx="1"/>
          </p:nvPr>
        </p:nvSpPr>
        <p:spPr>
          <a:xfrm>
            <a:off x="-1" y="692696"/>
            <a:ext cx="4497389" cy="576064"/>
          </a:xfrm>
        </p:spPr>
        <p:txBody>
          <a:bodyPr>
            <a:normAutofit fontScale="25000" lnSpcReduction="20000"/>
          </a:bodyPr>
          <a:lstStyle/>
          <a:p>
            <a:pPr algn="ctr"/>
            <a:endParaRPr lang="en-US" sz="8000" dirty="0" smtClean="0"/>
          </a:p>
          <a:p>
            <a:pPr algn="ctr"/>
            <a:endParaRPr lang="en-US" sz="8000" dirty="0"/>
          </a:p>
          <a:p>
            <a:pPr algn="ctr"/>
            <a:r>
              <a:rPr lang="en-US" sz="8000" dirty="0" smtClean="0"/>
              <a:t>    </a:t>
            </a:r>
            <a:r>
              <a:rPr lang="en-US" sz="6400" dirty="0" smtClean="0">
                <a:solidFill>
                  <a:srgbClr val="7030A0"/>
                </a:solidFill>
              </a:rPr>
              <a:t>Relationship</a:t>
            </a:r>
            <a:r>
              <a:rPr lang="en-US" sz="6400" dirty="0">
                <a:solidFill>
                  <a:srgbClr val="7030A0"/>
                </a:solidFill>
              </a:rPr>
              <a:t> analysis between variables by looking at their correlation matrix</a:t>
            </a:r>
          </a:p>
          <a:p>
            <a:endParaRPr lang="en-US" dirty="0"/>
          </a:p>
        </p:txBody>
      </p:sp>
      <p:pic>
        <p:nvPicPr>
          <p:cNvPr id="7" name="Content Placeholder 6"/>
          <p:cNvPicPr>
            <a:picLocks noGrp="1" noChangeAspect="1"/>
          </p:cNvPicPr>
          <p:nvPr>
            <p:ph sz="half" idx="2"/>
          </p:nvPr>
        </p:nvPicPr>
        <p:blipFill>
          <a:blip r:embed="rId2"/>
          <a:stretch>
            <a:fillRect/>
          </a:stretch>
        </p:blipFill>
        <p:spPr>
          <a:xfrm>
            <a:off x="452980" y="1412776"/>
            <a:ext cx="4044408" cy="4464496"/>
          </a:xfrm>
          <a:prstGeom prst="rect">
            <a:avLst/>
          </a:prstGeom>
        </p:spPr>
      </p:pic>
      <p:sp>
        <p:nvSpPr>
          <p:cNvPr id="5" name="Text Placeholder 4"/>
          <p:cNvSpPr>
            <a:spLocks noGrp="1"/>
          </p:cNvSpPr>
          <p:nvPr>
            <p:ph type="body" sz="quarter" idx="3"/>
          </p:nvPr>
        </p:nvSpPr>
        <p:spPr>
          <a:xfrm>
            <a:off x="4497389" y="692696"/>
            <a:ext cx="4646612" cy="576064"/>
          </a:xfrm>
        </p:spPr>
        <p:txBody>
          <a:bodyPr>
            <a:noAutofit/>
          </a:bodyPr>
          <a:lstStyle/>
          <a:p>
            <a:pPr algn="ctr"/>
            <a:r>
              <a:rPr lang="en-US" sz="1800" dirty="0" smtClean="0">
                <a:solidFill>
                  <a:srgbClr val="7030A0"/>
                </a:solidFill>
              </a:rPr>
              <a:t>Visualizing </a:t>
            </a:r>
            <a:r>
              <a:rPr lang="en-US" sz="1800" dirty="0">
                <a:solidFill>
                  <a:srgbClr val="7030A0"/>
                </a:solidFill>
              </a:rPr>
              <a:t>the relationship between only two </a:t>
            </a:r>
            <a:r>
              <a:rPr lang="en-US" sz="1800" dirty="0" smtClean="0">
                <a:solidFill>
                  <a:srgbClr val="7030A0"/>
                </a:solidFill>
              </a:rPr>
              <a:t>variables by using </a:t>
            </a:r>
            <a:r>
              <a:rPr lang="en-US" sz="1800" dirty="0" err="1" smtClean="0">
                <a:solidFill>
                  <a:srgbClr val="7030A0"/>
                </a:solidFill>
              </a:rPr>
              <a:t>pairplot</a:t>
            </a:r>
            <a:endParaRPr lang="en-US" sz="1800" dirty="0">
              <a:solidFill>
                <a:srgbClr val="7030A0"/>
              </a:solidFill>
            </a:endParaRPr>
          </a:p>
        </p:txBody>
      </p:sp>
      <p:pic>
        <p:nvPicPr>
          <p:cNvPr id="8" name="Content Placeholder 7"/>
          <p:cNvPicPr>
            <a:picLocks noGrp="1" noChangeAspect="1"/>
          </p:cNvPicPr>
          <p:nvPr>
            <p:ph sz="quarter" idx="4"/>
          </p:nvPr>
        </p:nvPicPr>
        <p:blipFill>
          <a:blip r:embed="rId3"/>
          <a:stretch>
            <a:fillRect/>
          </a:stretch>
        </p:blipFill>
        <p:spPr>
          <a:xfrm>
            <a:off x="4678711" y="1412776"/>
            <a:ext cx="4283968" cy="4752528"/>
          </a:xfrm>
          <a:prstGeom prst="rect">
            <a:avLst/>
          </a:prstGeom>
        </p:spPr>
      </p:pic>
    </p:spTree>
    <p:extLst>
      <p:ext uri="{BB962C8B-B14F-4D97-AF65-F5344CB8AC3E}">
        <p14:creationId xmlns:p14="http://schemas.microsoft.com/office/powerpoint/2010/main" val="49494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txBody>
          <a:bodyPr>
            <a:normAutofit/>
          </a:bodyPr>
          <a:lstStyle/>
          <a:p>
            <a:r>
              <a:rPr lang="en-US" sz="4000" dirty="0" smtClean="0">
                <a:solidFill>
                  <a:srgbClr val="C00000"/>
                </a:solidFill>
              </a:rPr>
              <a:t>  Exploratory </a:t>
            </a:r>
            <a:r>
              <a:rPr lang="en-US" sz="4000" dirty="0">
                <a:solidFill>
                  <a:srgbClr val="C00000"/>
                </a:solidFill>
              </a:rPr>
              <a:t>data </a:t>
            </a:r>
            <a:r>
              <a:rPr lang="en-US" sz="4000" dirty="0" smtClean="0">
                <a:solidFill>
                  <a:srgbClr val="C00000"/>
                </a:solidFill>
              </a:rPr>
              <a:t>analysis using Python</a:t>
            </a:r>
            <a:endParaRPr lang="en-US" sz="4000" dirty="0"/>
          </a:p>
        </p:txBody>
      </p:sp>
      <p:sp>
        <p:nvSpPr>
          <p:cNvPr id="3" name="Text Placeholder 2"/>
          <p:cNvSpPr>
            <a:spLocks noGrp="1"/>
          </p:cNvSpPr>
          <p:nvPr>
            <p:ph type="body" idx="1"/>
          </p:nvPr>
        </p:nvSpPr>
        <p:spPr>
          <a:xfrm>
            <a:off x="0" y="908720"/>
            <a:ext cx="4497388" cy="626393"/>
          </a:xfrm>
        </p:spPr>
        <p:txBody>
          <a:bodyPr>
            <a:noAutofit/>
          </a:bodyPr>
          <a:lstStyle/>
          <a:p>
            <a:pPr algn="ctr"/>
            <a:r>
              <a:rPr lang="en-US" sz="1800" dirty="0" smtClean="0">
                <a:solidFill>
                  <a:srgbClr val="7030A0"/>
                </a:solidFill>
              </a:rPr>
              <a:t>To </a:t>
            </a:r>
            <a:r>
              <a:rPr lang="en-US" sz="1800" dirty="0">
                <a:solidFill>
                  <a:srgbClr val="7030A0"/>
                </a:solidFill>
              </a:rPr>
              <a:t>further visualize the relationship between variables we use scatter plot</a:t>
            </a:r>
          </a:p>
        </p:txBody>
      </p:sp>
      <p:pic>
        <p:nvPicPr>
          <p:cNvPr id="7" name="Content Placeholder 6"/>
          <p:cNvPicPr>
            <a:picLocks noGrp="1" noChangeAspect="1"/>
          </p:cNvPicPr>
          <p:nvPr>
            <p:ph sz="half" idx="2"/>
          </p:nvPr>
        </p:nvPicPr>
        <p:blipFill>
          <a:blip r:embed="rId2"/>
          <a:stretch>
            <a:fillRect/>
          </a:stretch>
        </p:blipFill>
        <p:spPr>
          <a:xfrm>
            <a:off x="138612" y="1817440"/>
            <a:ext cx="4358776" cy="4419871"/>
          </a:xfrm>
          <a:prstGeom prst="rect">
            <a:avLst/>
          </a:prstGeom>
        </p:spPr>
      </p:pic>
      <p:sp>
        <p:nvSpPr>
          <p:cNvPr id="5" name="Text Placeholder 4"/>
          <p:cNvSpPr>
            <a:spLocks noGrp="1"/>
          </p:cNvSpPr>
          <p:nvPr>
            <p:ph type="body" sz="quarter" idx="3"/>
          </p:nvPr>
        </p:nvSpPr>
        <p:spPr>
          <a:xfrm>
            <a:off x="4645025" y="908720"/>
            <a:ext cx="4498975" cy="626393"/>
          </a:xfrm>
        </p:spPr>
        <p:txBody>
          <a:bodyPr>
            <a:noAutofit/>
          </a:bodyPr>
          <a:lstStyle/>
          <a:p>
            <a:pPr algn="ctr"/>
            <a:r>
              <a:rPr lang="en-US" sz="1400" dirty="0" smtClean="0">
                <a:solidFill>
                  <a:srgbClr val="7030A0"/>
                </a:solidFill>
              </a:rPr>
              <a:t>We also looked at </a:t>
            </a:r>
            <a:r>
              <a:rPr lang="en-US" sz="1400" dirty="0">
                <a:solidFill>
                  <a:srgbClr val="7030A0"/>
                </a:solidFill>
              </a:rPr>
              <a:t>histogram to understand the </a:t>
            </a:r>
            <a:r>
              <a:rPr lang="en-US" sz="1400" dirty="0" smtClean="0">
                <a:solidFill>
                  <a:srgbClr val="7030A0"/>
                </a:solidFill>
              </a:rPr>
              <a:t>shape, spread </a:t>
            </a:r>
            <a:r>
              <a:rPr lang="en-US" sz="1400" dirty="0">
                <a:solidFill>
                  <a:srgbClr val="7030A0"/>
                </a:solidFill>
              </a:rPr>
              <a:t>and continuous sample of data.</a:t>
            </a:r>
          </a:p>
        </p:txBody>
      </p:sp>
      <p:pic>
        <p:nvPicPr>
          <p:cNvPr id="8" name="Content Placeholder 7"/>
          <p:cNvPicPr>
            <a:picLocks noGrp="1" noChangeAspect="1"/>
          </p:cNvPicPr>
          <p:nvPr>
            <p:ph sz="quarter" idx="4"/>
          </p:nvPr>
        </p:nvPicPr>
        <p:blipFill>
          <a:blip r:embed="rId3"/>
          <a:stretch>
            <a:fillRect/>
          </a:stretch>
        </p:blipFill>
        <p:spPr>
          <a:xfrm>
            <a:off x="4645025" y="1916832"/>
            <a:ext cx="4498975" cy="4176464"/>
          </a:xfrm>
          <a:prstGeom prst="rect">
            <a:avLst/>
          </a:prstGeom>
        </p:spPr>
      </p:pic>
    </p:spTree>
    <p:extLst>
      <p:ext uri="{BB962C8B-B14F-4D97-AF65-F5344CB8AC3E}">
        <p14:creationId xmlns:p14="http://schemas.microsoft.com/office/powerpoint/2010/main" val="239849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6712"/>
          </a:xfrm>
        </p:spPr>
        <p:txBody>
          <a:bodyPr/>
          <a:lstStyle/>
          <a:p>
            <a:r>
              <a:rPr lang="en-US" dirty="0" smtClean="0">
                <a:solidFill>
                  <a:srgbClr val="FF0000"/>
                </a:solidFill>
              </a:rPr>
              <a:t>Spatial analysis using </a:t>
            </a:r>
            <a:r>
              <a:rPr lang="en-US" dirty="0" err="1" smtClean="0">
                <a:solidFill>
                  <a:srgbClr val="FF0000"/>
                </a:solidFill>
              </a:rPr>
              <a:t>ArcMap</a:t>
            </a:r>
            <a:endParaRPr lang="en-US" dirty="0">
              <a:solidFill>
                <a:srgbClr val="FF0000"/>
              </a:solidFill>
            </a:endParaRPr>
          </a:p>
        </p:txBody>
      </p:sp>
      <p:sp>
        <p:nvSpPr>
          <p:cNvPr id="3" name="Text Placeholder 2"/>
          <p:cNvSpPr>
            <a:spLocks noGrp="1"/>
          </p:cNvSpPr>
          <p:nvPr>
            <p:ph type="body" idx="1"/>
          </p:nvPr>
        </p:nvSpPr>
        <p:spPr>
          <a:xfrm>
            <a:off x="0" y="836713"/>
            <a:ext cx="4497388" cy="576064"/>
          </a:xfrm>
        </p:spPr>
        <p:txBody>
          <a:bodyPr>
            <a:normAutofit fontScale="77500" lnSpcReduction="20000"/>
          </a:bodyPr>
          <a:lstStyle/>
          <a:p>
            <a:pPr algn="ctr"/>
            <a:r>
              <a:rPr lang="en-US" dirty="0" smtClean="0">
                <a:solidFill>
                  <a:srgbClr val="7030A0"/>
                </a:solidFill>
              </a:rPr>
              <a:t>Histogram shows that the distribution of variables is negatively skewed to the left.</a:t>
            </a:r>
            <a:endParaRPr lang="en-US" dirty="0">
              <a:solidFill>
                <a:srgbClr val="7030A0"/>
              </a:solidFill>
            </a:endParaRPr>
          </a:p>
        </p:txBody>
      </p:sp>
      <p:pic>
        <p:nvPicPr>
          <p:cNvPr id="7" name="Content Placeholder 6"/>
          <p:cNvPicPr>
            <a:picLocks noGrp="1" noChangeAspect="1"/>
          </p:cNvPicPr>
          <p:nvPr>
            <p:ph sz="half" idx="2"/>
          </p:nvPr>
        </p:nvPicPr>
        <p:blipFill>
          <a:blip r:embed="rId2"/>
          <a:stretch>
            <a:fillRect/>
          </a:stretch>
        </p:blipFill>
        <p:spPr>
          <a:xfrm>
            <a:off x="233875" y="1412777"/>
            <a:ext cx="4263513" cy="5445222"/>
          </a:xfrm>
          <a:prstGeom prst="rect">
            <a:avLst/>
          </a:prstGeom>
        </p:spPr>
      </p:pic>
      <p:sp>
        <p:nvSpPr>
          <p:cNvPr id="5" name="Text Placeholder 4"/>
          <p:cNvSpPr>
            <a:spLocks noGrp="1"/>
          </p:cNvSpPr>
          <p:nvPr>
            <p:ph type="body" sz="quarter" idx="3"/>
          </p:nvPr>
        </p:nvSpPr>
        <p:spPr>
          <a:xfrm>
            <a:off x="4645025" y="836712"/>
            <a:ext cx="4498975" cy="576065"/>
          </a:xfrm>
        </p:spPr>
        <p:txBody>
          <a:bodyPr>
            <a:normAutofit fontScale="70000" lnSpcReduction="20000"/>
          </a:bodyPr>
          <a:lstStyle/>
          <a:p>
            <a:r>
              <a:rPr lang="en-US" dirty="0" smtClean="0">
                <a:solidFill>
                  <a:srgbClr val="7030A0"/>
                </a:solidFill>
              </a:rPr>
              <a:t>There are more mining sites in the North East than in the South or Mid West as shown below.</a:t>
            </a:r>
            <a:endParaRPr lang="en-US" dirty="0">
              <a:solidFill>
                <a:srgbClr val="7030A0"/>
              </a:solidFill>
            </a:endParaRPr>
          </a:p>
        </p:txBody>
      </p:sp>
      <p:pic>
        <p:nvPicPr>
          <p:cNvPr id="8" name="Content Placeholder 7"/>
          <p:cNvPicPr>
            <a:picLocks noGrp="1" noChangeAspect="1"/>
          </p:cNvPicPr>
          <p:nvPr>
            <p:ph sz="quarter" idx="4"/>
          </p:nvPr>
        </p:nvPicPr>
        <p:blipFill>
          <a:blip r:embed="rId3"/>
          <a:stretch>
            <a:fillRect/>
          </a:stretch>
        </p:blipFill>
        <p:spPr>
          <a:xfrm>
            <a:off x="4645025" y="2060848"/>
            <a:ext cx="4498975" cy="3888432"/>
          </a:xfrm>
          <a:prstGeom prst="rect">
            <a:avLst/>
          </a:prstGeom>
        </p:spPr>
      </p:pic>
    </p:spTree>
    <p:extLst>
      <p:ext uri="{BB962C8B-B14F-4D97-AF65-F5344CB8AC3E}">
        <p14:creationId xmlns:p14="http://schemas.microsoft.com/office/powerpoint/2010/main" val="152535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9036496" cy="908720"/>
          </a:xfrm>
        </p:spPr>
        <p:txBody>
          <a:bodyPr/>
          <a:lstStyle/>
          <a:p>
            <a:r>
              <a:rPr lang="en-US" dirty="0" smtClean="0">
                <a:solidFill>
                  <a:srgbClr val="C00000"/>
                </a:solidFill>
              </a:rPr>
              <a:t>   Data manipulation using </a:t>
            </a:r>
            <a:r>
              <a:rPr lang="en-US" dirty="0" err="1" smtClean="0">
                <a:solidFill>
                  <a:srgbClr val="C00000"/>
                </a:solidFill>
              </a:rPr>
              <a:t>GeoSOM</a:t>
            </a:r>
            <a:endParaRPr lang="en-US" dirty="0">
              <a:solidFill>
                <a:srgbClr val="C00000"/>
              </a:solidFill>
            </a:endParaRPr>
          </a:p>
        </p:txBody>
      </p:sp>
      <p:pic>
        <p:nvPicPr>
          <p:cNvPr id="6" name="Content Placeholder 5"/>
          <p:cNvPicPr>
            <a:picLocks noGrp="1"/>
          </p:cNvPicPr>
          <p:nvPr>
            <p:ph idx="1"/>
          </p:nvPr>
        </p:nvPicPr>
        <p:blipFill>
          <a:blip r:embed="rId2"/>
          <a:stretch>
            <a:fillRect/>
          </a:stretch>
        </p:blipFill>
        <p:spPr>
          <a:xfrm>
            <a:off x="107504" y="1846773"/>
            <a:ext cx="4631010" cy="1438211"/>
          </a:xfrm>
          <a:prstGeom prst="rect">
            <a:avLst/>
          </a:prstGeom>
        </p:spPr>
      </p:pic>
      <p:pic>
        <p:nvPicPr>
          <p:cNvPr id="7" name="Picture 6"/>
          <p:cNvPicPr/>
          <p:nvPr/>
        </p:nvPicPr>
        <p:blipFill>
          <a:blip r:embed="rId3"/>
          <a:stretch>
            <a:fillRect/>
          </a:stretch>
        </p:blipFill>
        <p:spPr>
          <a:xfrm>
            <a:off x="5126232" y="1738223"/>
            <a:ext cx="3838256" cy="1402745"/>
          </a:xfrm>
          <a:prstGeom prst="rect">
            <a:avLst/>
          </a:prstGeom>
        </p:spPr>
      </p:pic>
      <p:sp>
        <p:nvSpPr>
          <p:cNvPr id="8" name="Rectangle 7"/>
          <p:cNvSpPr/>
          <p:nvPr/>
        </p:nvSpPr>
        <p:spPr>
          <a:xfrm>
            <a:off x="5010150" y="580226"/>
            <a:ext cx="4162544" cy="1380378"/>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err="1" smtClean="0">
                <a:latin typeface="Calibri" panose="020F0502020204030204" pitchFamily="34" charset="0"/>
                <a:ea typeface="Calibri" panose="020F0502020204030204" pitchFamily="34" charset="0"/>
                <a:cs typeface="Times New Roman" panose="02020603050405020304" pitchFamily="18" charset="0"/>
              </a:rPr>
              <a:t>GeoSOM</a:t>
            </a:r>
            <a:r>
              <a:rPr lang="en-US" b="1" dirty="0">
                <a:latin typeface="Calibri" panose="020F0502020204030204" pitchFamily="34"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Below is the U-Matrix of commodity distribution in the United </a:t>
            </a:r>
            <a:r>
              <a:rPr lang="en-US" dirty="0" smtClean="0">
                <a:latin typeface="Calibri" panose="020F0502020204030204" pitchFamily="34" charset="0"/>
                <a:ea typeface="Calibri" panose="020F0502020204030204" pitchFamily="34" charset="0"/>
                <a:cs typeface="Times New Roman" panose="02020603050405020304" pitchFamily="18" charset="0"/>
              </a:rPr>
              <a:t>States delimited with 4 clusters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438150" y="865349"/>
            <a:ext cx="4572000" cy="981423"/>
          </a:xfrm>
          <a:prstGeom prst="rect">
            <a:avLst/>
          </a:prstGeom>
        </p:spPr>
        <p:txBody>
          <a:bodyPr>
            <a:spAutoFit/>
          </a:bodyPr>
          <a:lstStyle/>
          <a:p>
            <a:pPr>
              <a:lnSpc>
                <a:spcPct val="107000"/>
              </a:lnSpc>
              <a:spcAft>
                <a:spcPts val="800"/>
              </a:spcAft>
            </a:pPr>
            <a:r>
              <a:rPr lang="en-US" b="1" dirty="0" err="1" smtClean="0">
                <a:latin typeface="Calibri" panose="020F0502020204030204" pitchFamily="34" charset="0"/>
                <a:ea typeface="Calibri" panose="020F0502020204030204" pitchFamily="34" charset="0"/>
                <a:cs typeface="Times New Roman" panose="02020603050405020304" pitchFamily="18" charset="0"/>
              </a:rPr>
              <a:t>GeoSOM</a:t>
            </a:r>
            <a:r>
              <a:rPr lang="en-US" dirty="0" smtClean="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suite main window defining clusters from a standard SOM trained with </a:t>
            </a:r>
            <a:r>
              <a:rPr lang="en-US" dirty="0" smtClean="0">
                <a:latin typeface="Calibri" panose="020F0502020204030204" pitchFamily="34" charset="0"/>
                <a:ea typeface="Calibri" panose="020F0502020204030204" pitchFamily="34" charset="0"/>
                <a:cs typeface="Times New Roman" panose="02020603050405020304" pitchFamily="18" charset="0"/>
              </a:rPr>
              <a:t>2003 </a:t>
            </a:r>
            <a:r>
              <a:rPr lang="en-US" dirty="0">
                <a:latin typeface="Calibri" panose="020F0502020204030204" pitchFamily="34" charset="0"/>
                <a:ea typeface="Calibri" panose="020F0502020204030204" pitchFamily="34" charset="0"/>
                <a:cs typeface="Times New Roman" panose="02020603050405020304" pitchFamily="18" charset="0"/>
              </a:rPr>
              <a:t>active mines in the United States.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4"/>
          <a:stretch>
            <a:fillRect/>
          </a:stretch>
        </p:blipFill>
        <p:spPr>
          <a:xfrm>
            <a:off x="1043608" y="3931041"/>
            <a:ext cx="6840760" cy="2917602"/>
          </a:xfrm>
          <a:prstGeom prst="rect">
            <a:avLst/>
          </a:prstGeom>
        </p:spPr>
      </p:pic>
      <p:sp>
        <p:nvSpPr>
          <p:cNvPr id="11" name="Rectangle 10"/>
          <p:cNvSpPr/>
          <p:nvPr/>
        </p:nvSpPr>
        <p:spPr>
          <a:xfrm>
            <a:off x="258022" y="3245981"/>
            <a:ext cx="8735460" cy="685059"/>
          </a:xfrm>
          <a:prstGeom prst="rect">
            <a:avLst/>
          </a:prstGeom>
        </p:spPr>
        <p:txBody>
          <a:bodyPr wrap="square">
            <a:spAutoFit/>
          </a:bodyPr>
          <a:lstStyle/>
          <a:p>
            <a:pPr>
              <a:lnSpc>
                <a:spcPct val="107000"/>
              </a:lnSpc>
              <a:spcAft>
                <a:spcPts val="800"/>
              </a:spcAft>
            </a:pPr>
            <a:r>
              <a:rPr lang="en-US" b="1" dirty="0" err="1" smtClean="0">
                <a:latin typeface="Calibri" panose="020F0502020204030204" pitchFamily="34" charset="0"/>
                <a:ea typeface="Calibri" panose="020F0502020204030204" pitchFamily="34" charset="0"/>
                <a:cs typeface="Times New Roman" panose="02020603050405020304" pitchFamily="18" charset="0"/>
              </a:rPr>
              <a:t>GeoSOM</a:t>
            </a:r>
            <a:r>
              <a:rPr lang="en-US" b="1" dirty="0" smtClean="0">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map of active mines in the United States as of </a:t>
            </a:r>
            <a:r>
              <a:rPr lang="en-US" dirty="0" smtClean="0">
                <a:latin typeface="Calibri" panose="020F0502020204030204" pitchFamily="34" charset="0"/>
                <a:ea typeface="Calibri" panose="020F0502020204030204" pitchFamily="34" charset="0"/>
                <a:cs typeface="Times New Roman" panose="02020603050405020304" pitchFamily="18" charset="0"/>
              </a:rPr>
              <a:t>2003 </a:t>
            </a:r>
            <a:r>
              <a:rPr lang="en-US" dirty="0">
                <a:latin typeface="Calibri" panose="020F0502020204030204" pitchFamily="34" charset="0"/>
                <a:ea typeface="Calibri" panose="020F0502020204030204" pitchFamily="34" charset="0"/>
                <a:cs typeface="Times New Roman" panose="02020603050405020304" pitchFamily="18" charset="0"/>
              </a:rPr>
              <a:t>showing areas with higher </a:t>
            </a:r>
            <a:r>
              <a:rPr lang="en-US" dirty="0" smtClean="0">
                <a:latin typeface="Calibri" panose="020F0502020204030204" pitchFamily="34" charset="0"/>
                <a:ea typeface="Calibri" panose="020F0502020204030204" pitchFamily="34" charset="0"/>
                <a:cs typeface="Times New Roman" panose="02020603050405020304" pitchFamily="18" charset="0"/>
              </a:rPr>
              <a:t>distribution </a:t>
            </a:r>
            <a:r>
              <a:rPr lang="en-US" dirty="0">
                <a:latin typeface="Calibri" panose="020F0502020204030204" pitchFamily="34" charset="0"/>
                <a:ea typeface="Calibri" panose="020F0502020204030204" pitchFamily="34" charset="0"/>
                <a:cs typeface="Times New Roman" panose="02020603050405020304" pitchFamily="18" charset="0"/>
              </a:rPr>
              <a:t>of </a:t>
            </a:r>
            <a:r>
              <a:rPr lang="en-US" dirty="0" smtClean="0">
                <a:latin typeface="Calibri" panose="020F0502020204030204" pitchFamily="34" charset="0"/>
                <a:ea typeface="Calibri" panose="020F0502020204030204" pitchFamily="34" charset="0"/>
                <a:cs typeface="Times New Roman" panose="02020603050405020304" pitchFamily="18" charset="0"/>
              </a:rPr>
              <a:t>commodities in the Eastern part of USA.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730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8720"/>
          </a:xfrm>
        </p:spPr>
        <p:txBody>
          <a:bodyPr>
            <a:normAutofit/>
          </a:bodyPr>
          <a:lstStyle/>
          <a:p>
            <a:r>
              <a:rPr lang="en-US" sz="3600" dirty="0" smtClean="0">
                <a:solidFill>
                  <a:srgbClr val="C00000"/>
                </a:solidFill>
              </a:rPr>
              <a:t>    Data grouping and query using </a:t>
            </a:r>
            <a:r>
              <a:rPr lang="en-US" sz="3600" dirty="0" err="1" smtClean="0">
                <a:solidFill>
                  <a:srgbClr val="C00000"/>
                </a:solidFill>
              </a:rPr>
              <a:t>pgAdmin</a:t>
            </a:r>
            <a:endParaRPr lang="en-US" sz="3600" dirty="0"/>
          </a:p>
        </p:txBody>
      </p:sp>
      <p:pic>
        <p:nvPicPr>
          <p:cNvPr id="6" name="Content Placeholder 5"/>
          <p:cNvPicPr>
            <a:picLocks noGrp="1" noChangeAspect="1"/>
          </p:cNvPicPr>
          <p:nvPr>
            <p:ph sz="half" idx="1"/>
          </p:nvPr>
        </p:nvPicPr>
        <p:blipFill>
          <a:blip r:embed="rId2"/>
          <a:stretch>
            <a:fillRect/>
          </a:stretch>
        </p:blipFill>
        <p:spPr>
          <a:xfrm>
            <a:off x="0" y="908720"/>
            <a:ext cx="4495800" cy="5832647"/>
          </a:xfrm>
          <a:prstGeom prst="rect">
            <a:avLst/>
          </a:prstGeom>
        </p:spPr>
      </p:pic>
      <p:sp>
        <p:nvSpPr>
          <p:cNvPr id="7" name="Content Placeholder 6"/>
          <p:cNvSpPr>
            <a:spLocks noGrp="1"/>
          </p:cNvSpPr>
          <p:nvPr>
            <p:ph sz="half" idx="2"/>
          </p:nvPr>
        </p:nvSpPr>
        <p:spPr>
          <a:xfrm>
            <a:off x="4648200" y="908720"/>
            <a:ext cx="4495800" cy="5832647"/>
          </a:xfrm>
        </p:spPr>
        <p:txBody>
          <a:bodyPr>
            <a:normAutofit fontScale="55000" lnSpcReduction="20000"/>
          </a:bodyPr>
          <a:lstStyle/>
          <a:p>
            <a:pPr marL="514350" indent="-514350">
              <a:buAutoNum type="arabicParenBoth"/>
            </a:pPr>
            <a:endParaRPr lang="en-US" dirty="0" smtClean="0"/>
          </a:p>
          <a:p>
            <a:pPr marL="514350" indent="-514350">
              <a:buAutoNum type="arabicParenBoth"/>
            </a:pPr>
            <a:r>
              <a:rPr lang="en-US" dirty="0" smtClean="0"/>
              <a:t>--</a:t>
            </a:r>
            <a:r>
              <a:rPr lang="en-US" dirty="0"/>
              <a:t>What kinds of commodities were identified in this mines?</a:t>
            </a:r>
          </a:p>
          <a:p>
            <a:pPr marL="514350" indent="-514350">
              <a:buAutoNum type="arabicParenBoth"/>
            </a:pPr>
            <a:r>
              <a:rPr lang="en-US" dirty="0"/>
              <a:t>--How many commodities are being mined?</a:t>
            </a:r>
          </a:p>
          <a:p>
            <a:pPr marL="514350" indent="-514350">
              <a:buAutoNum type="arabicParenBoth"/>
            </a:pPr>
            <a:r>
              <a:rPr lang="en-US" dirty="0"/>
              <a:t>--What are the states that are mining aluminum, copper, gold, and iron?</a:t>
            </a:r>
          </a:p>
          <a:p>
            <a:pPr marL="514350" indent="-514350">
              <a:buAutoNum type="arabicParenBoth"/>
            </a:pPr>
            <a:r>
              <a:rPr lang="en-US" dirty="0"/>
              <a:t>--What are the mining companies in the United States?</a:t>
            </a:r>
          </a:p>
          <a:p>
            <a:pPr marL="514350" indent="-514350">
              <a:buAutoNum type="arabicParenBoth"/>
            </a:pPr>
            <a:r>
              <a:rPr lang="en-US" dirty="0"/>
              <a:t>--How many mining companies do we have in the United States?</a:t>
            </a:r>
          </a:p>
          <a:p>
            <a:pPr marL="514350" indent="-514350">
              <a:buAutoNum type="arabicParenBoth"/>
            </a:pPr>
            <a:r>
              <a:rPr lang="en-US" dirty="0"/>
              <a:t>--Which state does not have a mining plant?</a:t>
            </a:r>
          </a:p>
          <a:p>
            <a:pPr marL="514350" indent="-514350">
              <a:buAutoNum type="arabicParenBoth"/>
            </a:pPr>
            <a:r>
              <a:rPr lang="en-US" dirty="0"/>
              <a:t>--What are the commodities that are associated with each company and each state?</a:t>
            </a:r>
          </a:p>
          <a:p>
            <a:pPr marL="514350" indent="-514350">
              <a:buAutoNum type="arabicParenBoth"/>
            </a:pPr>
            <a:r>
              <a:rPr lang="en-US" dirty="0"/>
              <a:t>--What commodities have the highest and lowest mining plants?</a:t>
            </a:r>
          </a:p>
          <a:p>
            <a:pPr marL="514350" indent="-514350">
              <a:buAutoNum type="arabicParenBoth"/>
            </a:pPr>
            <a:r>
              <a:rPr lang="en-US" dirty="0"/>
              <a:t>--Which company has the highest and lowest number of mining plants?</a:t>
            </a:r>
          </a:p>
          <a:p>
            <a:pPr marL="514350" indent="-514350">
              <a:buAutoNum type="arabicParenBoth"/>
            </a:pPr>
            <a:r>
              <a:rPr lang="en-US" dirty="0"/>
              <a:t>--Which state has the highest and lowest number of mining plants?</a:t>
            </a:r>
          </a:p>
          <a:p>
            <a:pPr marL="514350" indent="-514350">
              <a:buAutoNum type="arabicParenBoth"/>
            </a:pPr>
            <a:r>
              <a:rPr lang="en-US" dirty="0"/>
              <a:t>--Which commodities are majorly mined by a state?</a:t>
            </a:r>
          </a:p>
          <a:p>
            <a:pPr marL="514350" indent="-514350">
              <a:buAutoNum type="arabicParenBoth"/>
            </a:pPr>
            <a:r>
              <a:rPr lang="en-US" dirty="0"/>
              <a:t>--How many states are involved in mining?</a:t>
            </a:r>
          </a:p>
          <a:p>
            <a:pPr marL="514350" indent="-514350">
              <a:buAutoNum type="arabicParenBoth"/>
            </a:pPr>
            <a:r>
              <a:rPr lang="en-US" dirty="0"/>
              <a:t>--How many mining sites are there in the United States?</a:t>
            </a:r>
          </a:p>
          <a:p>
            <a:pPr marL="0" indent="0">
              <a:buNone/>
            </a:pPr>
            <a:endParaRPr lang="en-US" dirty="0"/>
          </a:p>
        </p:txBody>
      </p:sp>
    </p:spTree>
    <p:extLst>
      <p:ext uri="{BB962C8B-B14F-4D97-AF65-F5344CB8AC3E}">
        <p14:creationId xmlns:p14="http://schemas.microsoft.com/office/powerpoint/2010/main" val="2161638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9895</TotalTime>
  <Words>535</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Circular Std Black</vt:lpstr>
      <vt:lpstr>Circular Std Book</vt:lpstr>
      <vt:lpstr>Times New Roman</vt:lpstr>
      <vt:lpstr>Wingdings</vt:lpstr>
      <vt:lpstr>Office Theme</vt:lpstr>
      <vt:lpstr>Geospatial Location of Active Mines in the United States of America in order to Detect Hidden Relationships of Mineral Distributions Using Programming and Analytical Tools  by Ekene, Edmundo, Muhammed February 25, 2021   </vt:lpstr>
      <vt:lpstr>Objective</vt:lpstr>
      <vt:lpstr>Data source</vt:lpstr>
      <vt:lpstr>Methodology / General Workflow</vt:lpstr>
      <vt:lpstr>Exploratory data analysis using Python</vt:lpstr>
      <vt:lpstr>  Exploratory data analysis using Python</vt:lpstr>
      <vt:lpstr>Spatial analysis using ArcMap</vt:lpstr>
      <vt:lpstr>   Data manipulation using GeoSOM</vt:lpstr>
      <vt:lpstr>    Data grouping and query using pgAdmin</vt:lpstr>
      <vt:lpstr>Results and Interpretation</vt:lpstr>
      <vt:lpstr>Interpretation of Results (Python)</vt:lpstr>
      <vt:lpstr>      Commodities associated with Gold, Copper and Iron deposit within 50km radius </vt:lpstr>
      <vt:lpstr>      Density of mineralization of Gold, Copper and Iron per State (deposit/100,000km²)</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Dados Informação Conhecimento</dc:title>
  <dc:creator>P150EM</dc:creator>
  <cp:lastModifiedBy>Hp</cp:lastModifiedBy>
  <cp:revision>441</cp:revision>
  <cp:lastPrinted>2016-06-16T23:41:57Z</cp:lastPrinted>
  <dcterms:created xsi:type="dcterms:W3CDTF">2015-05-18T11:43:24Z</dcterms:created>
  <dcterms:modified xsi:type="dcterms:W3CDTF">2021-02-25T16:21:33Z</dcterms:modified>
</cp:coreProperties>
</file>