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35353"/>
        </a:fontRef>
        <a:srgbClr val="53535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-4409"/>
            <a:lumOff val="-105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 txBox="1"/>
          <p:nvPr/>
        </p:nvSpPr>
        <p:spPr>
          <a:xfrm>
            <a:off x="734764" y="2488986"/>
            <a:ext cx="10722472" cy="88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700">
                <a:solidFill>
                  <a:srgbClr val="FFFFFF"/>
                </a:solidFill>
              </a:defRPr>
            </a:lvl1pPr>
          </a:lstStyle>
          <a:p>
            <a:pPr/>
            <a:r>
              <a:t>Paid Media Data Analysis</a:t>
            </a:r>
          </a:p>
        </p:txBody>
      </p:sp>
      <p:sp>
        <p:nvSpPr>
          <p:cNvPr id="21" name="Object 2"/>
          <p:cNvSpPr txBox="1"/>
          <p:nvPr/>
        </p:nvSpPr>
        <p:spPr>
          <a:xfrm>
            <a:off x="734764" y="3424432"/>
            <a:ext cx="10722472" cy="2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200"/>
              </a:lnSpc>
              <a:spcBef>
                <a:spcPts val="1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Overview of marketing channel performance across the customer journey.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6. Funnel Stages Costs by Channel</a:t>
            </a:r>
          </a:p>
        </p:txBody>
      </p:sp>
      <p:sp>
        <p:nvSpPr>
          <p:cNvPr id="102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103" name="Table 1"/>
          <p:cNvGraphicFramePr/>
          <p:nvPr/>
        </p:nvGraphicFramePr>
        <p:xfrm>
          <a:off x="5515847" y="1172441"/>
          <a:ext cx="6114906" cy="198776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79906"/>
                <a:gridCol w="882838"/>
                <a:gridCol w="911057"/>
                <a:gridCol w="1046206"/>
                <a:gridCol w="972625"/>
                <a:gridCol w="822272"/>
              </a:tblGrid>
              <a:tr h="6319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Cost per Lead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Cost per MQL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Cost per Pipeline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Cost per Booking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</a:tr>
              <a:tr h="27223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308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2,855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18,558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535353"/>
                          </a:solidFill>
                        </a:rPr>
                        <a:t>111,349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133,07 (36%)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7703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666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535353"/>
                          </a:solidFill>
                        </a:rPr>
                        <a:t>25,000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100,000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125,745 (34%)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7223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685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1,790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9,886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62,141 </a:t>
                      </a:r>
                    </a:p>
                    <a:p>
                      <a:pPr algn="ctr">
                        <a:defRPr sz="1100"/>
                      </a:pPr>
                      <a:r>
                        <a:t>(83%)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74,502 (20%)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20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Displayed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535353"/>
                          </a:solidFill>
                        </a:rPr>
                        <a:t>6,000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535353"/>
                          </a:solidFill>
                        </a:rPr>
                        <a:t>30,000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36,000</a:t>
                      </a:r>
                    </a:p>
                  </a:txBody>
                  <a:tcPr marL="0" marR="0" marT="0" marB="0" anchor="ctr" anchorCtr="0" horzOverflow="overflow"/>
                </a:tc>
              </a:tr>
              <a:tr h="27223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7,072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35,311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53,444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273,490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369,317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04" name="Paid Social is the most costly channel, with 36% of the total cost, followed by Content Syndication with 34%. Both show low costs for Lead and MQL, but high for Pipeline and Booking.…"/>
          <p:cNvSpPr txBox="1"/>
          <p:nvPr/>
        </p:nvSpPr>
        <p:spPr>
          <a:xfrm>
            <a:off x="1842442" y="4433581"/>
            <a:ext cx="8507115" cy="176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Social is the most costly channel, with 36% of the total cost, followed by Content Syndication with 34%. Both show low costs for Lead and MQL, but high for Pipeline and Booking.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 has 20% of the total cost and shows a gradual increase in cost across stages, yet it’s still cheaper than Paid Social and Content Syndication.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Displayed has the highest cost for Lead and MQL, but none for Pipeline and Booking, making it the channel with the lowest total cost, at only 10%. Although Paid Displayed has the lowest cost, it might be the riskiest due to the high investment in Leads and MQLs. 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Therefore, </a:t>
            </a:r>
            <a:r>
              <a:rPr b="1"/>
              <a:t>Paid Search seems to be the best channel</a:t>
            </a:r>
            <a:r>
              <a:t>, as it has progressively increasing costs and 83% of the total is in the final Booking stage.</a:t>
            </a:r>
          </a:p>
        </p:txBody>
      </p:sp>
      <p:pic>
        <p:nvPicPr>
          <p:cNvPr id="10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0851" y="1096364"/>
            <a:ext cx="3728511" cy="3093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1"/>
          <p:cNvSpPr/>
          <p:nvPr/>
        </p:nvSpPr>
        <p:spPr>
          <a:xfrm>
            <a:off x="-2" y="5637390"/>
            <a:ext cx="12188956" cy="1218895"/>
          </a:xfrm>
          <a:prstGeom prst="rect">
            <a:avLst/>
          </a:prstGeom>
          <a:solidFill>
            <a:schemeClr val="accent1">
              <a:satOff val="-4409"/>
              <a:lumOff val="-10509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Object 12"/>
          <p:cNvSpPr txBox="1"/>
          <p:nvPr/>
        </p:nvSpPr>
        <p:spPr>
          <a:xfrm>
            <a:off x="2243034" y="6084565"/>
            <a:ext cx="8163277" cy="2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These were the top 3 campaigns in generating Leads, MQLs and Opportunities</a:t>
            </a:r>
          </a:p>
        </p:txBody>
      </p:sp>
      <p:graphicFrame>
        <p:nvGraphicFramePr>
          <p:cNvPr id="109" name="Table 1"/>
          <p:cNvGraphicFramePr/>
          <p:nvPr/>
        </p:nvGraphicFramePr>
        <p:xfrm>
          <a:off x="2709462" y="1339022"/>
          <a:ext cx="6773073" cy="3476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6536"/>
                <a:gridCol w="3386536"/>
              </a:tblGrid>
              <a:tr h="9411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rPr>
                        <a:t>fy23-q4-amer-customer_engagement_review_canada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600"/>
                        </a:spcBef>
                        <a:def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defRPr>
                      </a:pPr>
                      <a:r>
                        <a:t>Leads: </a:t>
                      </a:r>
                      <a:r>
                        <a:rPr b="0"/>
                        <a:t>This campaign generated 33 new leads, the most out of all campaigns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8948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561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rPr>
                        <a:t>fy22-amer-email_marketing_platform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600"/>
                        </a:spcBef>
                        <a:def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defRPr>
                      </a:pPr>
                      <a:r>
                        <a:t>MQLs: </a:t>
                      </a:r>
                      <a:r>
                        <a:rPr b="0"/>
                        <a:t>This campaign generated 8 new MQLs, the highest of all campaigns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8948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9411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rPr>
                        <a:t>fy22-amer-brand_l_brand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prstDash val="sysDot"/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600"/>
                        </a:spcBef>
                        <a:defRPr b="1" sz="1700">
                          <a:solidFill>
                            <a:schemeClr val="accent1">
                              <a:satOff val="-4409"/>
                              <a:lumOff val="-10509"/>
                            </a:schemeClr>
                          </a:solidFill>
                        </a:defRPr>
                      </a:pPr>
                      <a:r>
                        <a:t>Pipeline Opportunities: </a:t>
                      </a:r>
                      <a:r>
                        <a:rPr b="0"/>
                        <a:t>This campaign generated 3 new opportunities, the most among all campaigns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0" name="Object 1"/>
          <p:cNvSpPr txBox="1"/>
          <p:nvPr/>
        </p:nvSpPr>
        <p:spPr>
          <a:xfrm>
            <a:off x="1522" y="324825"/>
            <a:ext cx="12188956" cy="48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7. Most Effective Campaigns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8. Pipeline Spend Ratio by Channel</a:t>
            </a:r>
          </a:p>
        </p:txBody>
      </p:sp>
      <p:sp>
        <p:nvSpPr>
          <p:cNvPr id="113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114" name="Table 1"/>
          <p:cNvGraphicFramePr/>
          <p:nvPr/>
        </p:nvGraphicFramePr>
        <p:xfrm>
          <a:off x="6384795" y="1629218"/>
          <a:ext cx="4566835" cy="180945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75626"/>
                <a:gridCol w="963736"/>
                <a:gridCol w="963736"/>
                <a:gridCol w="963736"/>
              </a:tblGrid>
              <a:tr h="6665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Pipeline Amount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Spend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Pipeline Spend Ratio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78.343.625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435.000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180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1.039.082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100.000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438.704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111.349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641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Display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30.000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15" name="Paid Search is the channel with the highest spend, totaling 435 thousand, and it also has the highest Pipeline value, reaching 78 million.…"/>
          <p:cNvSpPr txBox="1"/>
          <p:nvPr/>
        </p:nvSpPr>
        <p:spPr>
          <a:xfrm>
            <a:off x="2753572" y="4510719"/>
            <a:ext cx="6684858" cy="84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</a:t>
            </a:r>
            <a:r>
              <a:rPr b="0"/>
              <a:t> is the channel with the highest spend, totaling 435 thousand, and it also has the highest Pipeline value, reaching 78 million.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Consequently, its </a:t>
            </a:r>
            <a:r>
              <a:rPr b="1"/>
              <a:t>Pipeline Spend Ratio stands at 180</a:t>
            </a:r>
            <a:r>
              <a:t>, the highest among all channels, signifying its efficiency in generating sales opportunities in proportion to the investments made.</a:t>
            </a:r>
          </a:p>
        </p:txBody>
      </p:sp>
      <p:pic>
        <p:nvPicPr>
          <p:cNvPr id="11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304" y="1512503"/>
            <a:ext cx="4011827" cy="2592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9. ROI (%) by Channel</a:t>
            </a:r>
          </a:p>
        </p:txBody>
      </p:sp>
      <p:sp>
        <p:nvSpPr>
          <p:cNvPr id="119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120" name="Table 1"/>
          <p:cNvGraphicFramePr/>
          <p:nvPr/>
        </p:nvGraphicFramePr>
        <p:xfrm>
          <a:off x="6248196" y="1953785"/>
          <a:ext cx="3471050" cy="15330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03631"/>
                <a:gridCol w="1267418"/>
              </a:tblGrid>
              <a:tr h="6665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ROI %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-75.0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415.0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789.3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21" name="Paid Search is the channel with the highest ROI (789), followed by Content Syndication (415). On the other hand, Paid Social has a negative ROI (-75).…"/>
          <p:cNvSpPr txBox="1"/>
          <p:nvPr/>
        </p:nvSpPr>
        <p:spPr>
          <a:xfrm>
            <a:off x="3226230" y="4327205"/>
            <a:ext cx="5739539" cy="100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 is the channel with the highest ROI (789), followed by Content Syndication (415). On the other hand, Paid Social has a negative ROI (-75).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In Summary, </a:t>
            </a:r>
            <a:r>
              <a:rPr b="1"/>
              <a:t>Paid Search is the best channel for investment,</a:t>
            </a:r>
            <a:r>
              <a:t> bringing high returns.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Social demands analysis and some strategic change to transform its negative ROI into a positive and profitable outcome.</a:t>
            </a:r>
          </a:p>
        </p:txBody>
      </p:sp>
      <p:pic>
        <p:nvPicPr>
          <p:cNvPr id="1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7267" y="1631482"/>
            <a:ext cx="3483752" cy="2242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10. Average Deal Size by Channel</a:t>
            </a:r>
          </a:p>
        </p:txBody>
      </p:sp>
      <p:sp>
        <p:nvSpPr>
          <p:cNvPr id="125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126" name="Table 1"/>
          <p:cNvGraphicFramePr/>
          <p:nvPr/>
        </p:nvGraphicFramePr>
        <p:xfrm>
          <a:off x="6703228" y="1769586"/>
          <a:ext cx="2639363" cy="15330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75626"/>
                <a:gridCol w="963736"/>
              </a:tblGrid>
              <a:tr h="6665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Avg Deal Size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552.634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515.000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27.842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27" name="Paid Search is the channel that brings larger deals, followed by Content Syndication.…"/>
          <p:cNvSpPr txBox="1"/>
          <p:nvPr/>
        </p:nvSpPr>
        <p:spPr>
          <a:xfrm>
            <a:off x="3456262" y="4353941"/>
            <a:ext cx="5279476" cy="100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rPr b="1"/>
              <a:t>Paid Search</a:t>
            </a:r>
            <a:r>
              <a:t> is the channel that brings larger deals, followed by Content Syndication.</a:t>
            </a: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1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This analysis was calculated by the </a:t>
            </a:r>
            <a:r>
              <a:rPr b="1"/>
              <a:t>average value of Closed Won Bookings </a:t>
            </a:r>
            <a:r>
              <a:t>for each channel, and this can guide strategies about where to allocate resources for maximum revenue impact.</a:t>
            </a:r>
          </a:p>
        </p:txBody>
      </p:sp>
      <p:pic>
        <p:nvPicPr>
          <p:cNvPr id="1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784" y="1613370"/>
            <a:ext cx="3508895" cy="2262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Analyzes Content</a:t>
            </a:r>
          </a:p>
        </p:txBody>
      </p:sp>
      <p:sp>
        <p:nvSpPr>
          <p:cNvPr id="24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sp>
        <p:nvSpPr>
          <p:cNvPr id="25" name="Paid Media Concepts…"/>
          <p:cNvSpPr txBox="1"/>
          <p:nvPr/>
        </p:nvSpPr>
        <p:spPr>
          <a:xfrm>
            <a:off x="1434185" y="1484454"/>
            <a:ext cx="5742232" cy="442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Media Concepts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Summary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1. Funnel Stages by Month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2. Funnel Stages by Segments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3. Funnel Stage by Channel 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4. Hand raisers by MQLs Channel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5. Funnel Stages Conversations Rate by Channel 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6. Funnel Stage Costs by Channel  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7. Most Effective Campaigns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8. Pipeline Spend Ratio by Channel</a:t>
            </a:r>
          </a:p>
          <a:p>
            <a:pPr marL="180472" indent="-180472">
              <a:lnSpc>
                <a:spcPct val="140000"/>
              </a:lnSpc>
              <a:buSzPct val="100000"/>
              <a:buChar char="-"/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9. ROI by Channel</a:t>
            </a:r>
          </a:p>
          <a:p>
            <a:pPr>
              <a:lnSpc>
                <a:spcPct val="140000"/>
              </a:lnSpc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- Additional Analysis: 10. Average Deal Size by Channel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-4409"/>
            <a:lumOff val="-105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"/>
          <p:cNvSpPr/>
          <p:nvPr/>
        </p:nvSpPr>
        <p:spPr>
          <a:xfrm>
            <a:off x="350513" y="4140725"/>
            <a:ext cx="11522103" cy="2373296"/>
          </a:xfrm>
          <a:prstGeom prst="roundRect">
            <a:avLst>
              <a:gd name="adj" fmla="val 12185"/>
            </a:avLst>
          </a:prstGeom>
          <a:solidFill>
            <a:srgbClr val="DDDDDD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</p:txBody>
      </p:sp>
      <p:sp>
        <p:nvSpPr>
          <p:cNvPr id="28" name="Object 1"/>
          <p:cNvSpPr txBox="1"/>
          <p:nvPr/>
        </p:nvSpPr>
        <p:spPr>
          <a:xfrm>
            <a:off x="-2" y="947101"/>
            <a:ext cx="12188956" cy="49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Funnel Stages</a:t>
            </a:r>
          </a:p>
        </p:txBody>
      </p:sp>
      <p:pic>
        <p:nvPicPr>
          <p:cNvPr id="2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6" y="2431349"/>
            <a:ext cx="12246091" cy="6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095" y="1834736"/>
            <a:ext cx="27505" cy="5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6783" y="2388498"/>
            <a:ext cx="152364" cy="152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863" y="2436111"/>
            <a:ext cx="27505" cy="5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3661" y="1849341"/>
            <a:ext cx="27504" cy="57755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bject 9"/>
          <p:cNvSpPr/>
          <p:nvPr/>
        </p:nvSpPr>
        <p:spPr>
          <a:xfrm>
            <a:off x="744356" y="1725466"/>
            <a:ext cx="133331" cy="133320"/>
          </a:xfrm>
          <a:prstGeom prst="ellipse">
            <a:avLst/>
          </a:prstGeom>
          <a:solidFill>
            <a:srgbClr val="62A8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Object 10"/>
          <p:cNvSpPr txBox="1"/>
          <p:nvPr/>
        </p:nvSpPr>
        <p:spPr>
          <a:xfrm>
            <a:off x="973024" y="1676948"/>
            <a:ext cx="1791207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Leads</a:t>
            </a:r>
          </a:p>
        </p:txBody>
      </p:sp>
      <p:sp>
        <p:nvSpPr>
          <p:cNvPr id="36" name="Object 11"/>
          <p:cNvSpPr txBox="1"/>
          <p:nvPr/>
        </p:nvSpPr>
        <p:spPr>
          <a:xfrm>
            <a:off x="973024" y="1993130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spcBef>
                <a:spcPts val="600"/>
              </a:spcBef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Potential customers with initial interest.</a:t>
            </a:r>
          </a:p>
        </p:txBody>
      </p:sp>
      <p:sp>
        <p:nvSpPr>
          <p:cNvPr id="37" name="Object 13"/>
          <p:cNvSpPr txBox="1"/>
          <p:nvPr/>
        </p:nvSpPr>
        <p:spPr>
          <a:xfrm>
            <a:off x="3939099" y="2949517"/>
            <a:ext cx="2877662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MQLs (Marketing Qualified Leads)</a:t>
            </a:r>
          </a:p>
        </p:txBody>
      </p:sp>
      <p:sp>
        <p:nvSpPr>
          <p:cNvPr id="38" name="Object 14"/>
          <p:cNvSpPr txBox="1"/>
          <p:nvPr/>
        </p:nvSpPr>
        <p:spPr>
          <a:xfrm>
            <a:off x="3939099" y="3265697"/>
            <a:ext cx="1969280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spcBef>
                <a:spcPts val="600"/>
              </a:spcBef>
              <a:defRPr sz="1200">
                <a:solidFill>
                  <a:srgbClr val="FFFFFF">
                    <a:alpha val="90000"/>
                  </a:srgb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Leads assessed by marketing, ready for sales.</a:t>
            </a:r>
          </a:p>
        </p:txBody>
      </p:sp>
      <p:sp>
        <p:nvSpPr>
          <p:cNvPr id="39" name="Object 16"/>
          <p:cNvSpPr txBox="1"/>
          <p:nvPr/>
        </p:nvSpPr>
        <p:spPr>
          <a:xfrm>
            <a:off x="6659591" y="1691555"/>
            <a:ext cx="1791207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Opportunities</a:t>
            </a:r>
          </a:p>
        </p:txBody>
      </p:sp>
      <p:sp>
        <p:nvSpPr>
          <p:cNvPr id="40" name="Object 17"/>
          <p:cNvSpPr txBox="1"/>
          <p:nvPr/>
        </p:nvSpPr>
        <p:spPr>
          <a:xfrm>
            <a:off x="6659591" y="2007735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spcBef>
                <a:spcPts val="600"/>
              </a:spcBef>
              <a:defRPr sz="1200">
                <a:solidFill>
                  <a:srgbClr val="FFFFFF">
                    <a:alpha val="90000"/>
                  </a:srgb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Leads in active sales process.</a:t>
            </a:r>
          </a:p>
        </p:txBody>
      </p:sp>
      <p:pic>
        <p:nvPicPr>
          <p:cNvPr id="41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0160" y="2447983"/>
            <a:ext cx="27505" cy="577552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Object 13"/>
          <p:cNvSpPr txBox="1"/>
          <p:nvPr/>
        </p:nvSpPr>
        <p:spPr>
          <a:xfrm>
            <a:off x="9753396" y="2961389"/>
            <a:ext cx="1969280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Closed Won Bookings</a:t>
            </a:r>
          </a:p>
        </p:txBody>
      </p:sp>
      <p:sp>
        <p:nvSpPr>
          <p:cNvPr id="43" name="Object 14"/>
          <p:cNvSpPr txBox="1"/>
          <p:nvPr/>
        </p:nvSpPr>
        <p:spPr>
          <a:xfrm>
            <a:off x="9753396" y="3277568"/>
            <a:ext cx="1969280" cy="6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spcBef>
                <a:spcPts val="600"/>
              </a:spcBef>
              <a:defRPr sz="1200">
                <a:solidFill>
                  <a:srgbClr val="FFFFFF">
                    <a:alpha val="90000"/>
                  </a:srgb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Final phase: Sale completed. won booking for each channel</a:t>
            </a:r>
          </a:p>
        </p:txBody>
      </p:sp>
      <p:pic>
        <p:nvPicPr>
          <p:cNvPr id="44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8250" y="2403104"/>
            <a:ext cx="152364" cy="152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3348" y="2388498"/>
            <a:ext cx="152364" cy="152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7944" y="2403104"/>
            <a:ext cx="152364" cy="15236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Object 9"/>
          <p:cNvSpPr/>
          <p:nvPr/>
        </p:nvSpPr>
        <p:spPr>
          <a:xfrm>
            <a:off x="3715072" y="2961389"/>
            <a:ext cx="133331" cy="133321"/>
          </a:xfrm>
          <a:prstGeom prst="ellipse">
            <a:avLst/>
          </a:prstGeom>
          <a:solidFill>
            <a:srgbClr val="62A8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" name="Object 9"/>
          <p:cNvSpPr/>
          <p:nvPr/>
        </p:nvSpPr>
        <p:spPr>
          <a:xfrm>
            <a:off x="6438748" y="1783021"/>
            <a:ext cx="133331" cy="133321"/>
          </a:xfrm>
          <a:prstGeom prst="ellipse">
            <a:avLst/>
          </a:prstGeom>
          <a:solidFill>
            <a:srgbClr val="62A8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Object 9"/>
          <p:cNvSpPr/>
          <p:nvPr/>
        </p:nvSpPr>
        <p:spPr>
          <a:xfrm>
            <a:off x="9537462" y="2994373"/>
            <a:ext cx="133331" cy="133321"/>
          </a:xfrm>
          <a:prstGeom prst="ellipse">
            <a:avLst/>
          </a:prstGeom>
          <a:solidFill>
            <a:srgbClr val="62A8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Object 1"/>
          <p:cNvSpPr txBox="1"/>
          <p:nvPr/>
        </p:nvSpPr>
        <p:spPr>
          <a:xfrm>
            <a:off x="-201678" y="4355520"/>
            <a:ext cx="12188956" cy="491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29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Channels</a:t>
            </a:r>
          </a:p>
        </p:txBody>
      </p:sp>
      <p:sp>
        <p:nvSpPr>
          <p:cNvPr id="51" name="Object 10"/>
          <p:cNvSpPr txBox="1"/>
          <p:nvPr/>
        </p:nvSpPr>
        <p:spPr>
          <a:xfrm>
            <a:off x="7125921" y="5257763"/>
            <a:ext cx="1791207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Content Syndication</a:t>
            </a:r>
          </a:p>
        </p:txBody>
      </p:sp>
      <p:sp>
        <p:nvSpPr>
          <p:cNvPr id="52" name="Object 11"/>
          <p:cNvSpPr txBox="1"/>
          <p:nvPr/>
        </p:nvSpPr>
        <p:spPr>
          <a:xfrm>
            <a:off x="7125921" y="5573943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spcBef>
                <a:spcPts val="600"/>
              </a:spcBef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Republishing content on other sites.</a:t>
            </a:r>
          </a:p>
        </p:txBody>
      </p:sp>
      <p:sp>
        <p:nvSpPr>
          <p:cNvPr id="53" name="Object 10"/>
          <p:cNvSpPr txBox="1"/>
          <p:nvPr/>
        </p:nvSpPr>
        <p:spPr>
          <a:xfrm>
            <a:off x="3147576" y="5197152"/>
            <a:ext cx="1791207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Displayed</a:t>
            </a:r>
          </a:p>
        </p:txBody>
      </p:sp>
      <p:sp>
        <p:nvSpPr>
          <p:cNvPr id="54" name="Object 11"/>
          <p:cNvSpPr txBox="1"/>
          <p:nvPr/>
        </p:nvSpPr>
        <p:spPr>
          <a:xfrm>
            <a:off x="3065851" y="5513334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spcBef>
                <a:spcPts val="600"/>
              </a:spcBef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ads on websites and networks.</a:t>
            </a:r>
          </a:p>
        </p:txBody>
      </p:sp>
      <p:sp>
        <p:nvSpPr>
          <p:cNvPr id="55" name="Object 10"/>
          <p:cNvSpPr txBox="1"/>
          <p:nvPr/>
        </p:nvSpPr>
        <p:spPr>
          <a:xfrm>
            <a:off x="9738848" y="5257763"/>
            <a:ext cx="956443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Remarking</a:t>
            </a:r>
          </a:p>
        </p:txBody>
      </p:sp>
      <p:sp>
        <p:nvSpPr>
          <p:cNvPr id="56" name="Object 11"/>
          <p:cNvSpPr txBox="1"/>
          <p:nvPr/>
        </p:nvSpPr>
        <p:spPr>
          <a:xfrm>
            <a:off x="9321465" y="5573943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spcBef>
                <a:spcPts val="600"/>
              </a:spcBef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Reengage users who have visited your site.</a:t>
            </a:r>
          </a:p>
        </p:txBody>
      </p:sp>
      <p:sp>
        <p:nvSpPr>
          <p:cNvPr id="57" name="Object 10"/>
          <p:cNvSpPr txBox="1"/>
          <p:nvPr/>
        </p:nvSpPr>
        <p:spPr>
          <a:xfrm>
            <a:off x="5343121" y="5197152"/>
            <a:ext cx="1378463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Search</a:t>
            </a:r>
          </a:p>
        </p:txBody>
      </p:sp>
      <p:sp>
        <p:nvSpPr>
          <p:cNvPr id="58" name="Object 11"/>
          <p:cNvSpPr txBox="1"/>
          <p:nvPr/>
        </p:nvSpPr>
        <p:spPr>
          <a:xfrm>
            <a:off x="5200396" y="5513334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spcBef>
                <a:spcPts val="600"/>
              </a:spcBef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ads on search engines.</a:t>
            </a:r>
          </a:p>
        </p:txBody>
      </p:sp>
      <p:sp>
        <p:nvSpPr>
          <p:cNvPr id="59" name="Object 10"/>
          <p:cNvSpPr txBox="1"/>
          <p:nvPr/>
        </p:nvSpPr>
        <p:spPr>
          <a:xfrm>
            <a:off x="1350572" y="5203004"/>
            <a:ext cx="1192500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Social</a:t>
            </a:r>
          </a:p>
        </p:txBody>
      </p:sp>
      <p:sp>
        <p:nvSpPr>
          <p:cNvPr id="60" name="Object 11"/>
          <p:cNvSpPr txBox="1"/>
          <p:nvPr/>
        </p:nvSpPr>
        <p:spPr>
          <a:xfrm>
            <a:off x="973024" y="5473134"/>
            <a:ext cx="1791207" cy="40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spcBef>
                <a:spcPts val="600"/>
              </a:spcBef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Paid ads on social media platforms.</a:t>
            </a:r>
          </a:p>
        </p:txBody>
      </p:sp>
      <p:sp>
        <p:nvSpPr>
          <p:cNvPr id="61" name="Object 1"/>
          <p:cNvSpPr txBox="1"/>
          <p:nvPr/>
        </p:nvSpPr>
        <p:spPr>
          <a:xfrm>
            <a:off x="1522" y="294913"/>
            <a:ext cx="12188956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000"/>
              </a:lnSpc>
              <a:defRPr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  Paid Media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Analysis Summary</a:t>
            </a:r>
          </a:p>
        </p:txBody>
      </p:sp>
      <p:sp>
        <p:nvSpPr>
          <p:cNvPr id="64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sp>
        <p:nvSpPr>
          <p:cNvPr id="65" name="Channels Efficiency Overview…"/>
          <p:cNvSpPr txBox="1"/>
          <p:nvPr/>
        </p:nvSpPr>
        <p:spPr>
          <a:xfrm>
            <a:off x="1056763" y="1384337"/>
            <a:ext cx="4569118" cy="279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300" u="sng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Channels Efficiency Overview</a:t>
            </a:r>
          </a:p>
          <a:p>
            <a:pPr marL="457200" indent="-317500" defTabSz="457200">
              <a:spcBef>
                <a:spcPts val="12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Search:</a:t>
            </a:r>
            <a:r>
              <a:rPr b="0"/>
              <a:t>  Highest ROI with a notable Pipeline Spend Ratio of 180. Leads funnel performance with a 97% hand-raiser rate.</a:t>
            </a:r>
          </a:p>
          <a:p>
            <a:pPr marL="457200" indent="-317500" defTabSz="457200">
              <a:spcBef>
                <a:spcPts val="12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Content Syndication:</a:t>
            </a:r>
            <a:r>
              <a:rPr b="0"/>
              <a:t> Best at conversion with a 25% Pipeline to Booking rate.</a:t>
            </a:r>
          </a:p>
          <a:p>
            <a:pPr marL="457200" indent="-317500" defTabSz="457200">
              <a:spcBef>
                <a:spcPts val="12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Social:</a:t>
            </a:r>
            <a:r>
              <a:rPr b="0"/>
              <a:t> Requires investment review due to the highest cost but increasing conversion trend.</a:t>
            </a:r>
          </a:p>
          <a:p>
            <a:pPr marL="457200" indent="-317500" defTabSz="457200">
              <a:spcBef>
                <a:spcPts val="12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Displayed:</a:t>
            </a:r>
            <a:r>
              <a:rPr b="0"/>
              <a:t> Most economical with lowest total cost, strategic adjustments needed for Leads to MQLs risk.</a:t>
            </a:r>
          </a:p>
        </p:txBody>
      </p:sp>
      <p:sp>
        <p:nvSpPr>
          <p:cNvPr id="66" name="Conclusion: Paid Search stands out as the most strategic channel for resource allocation and investment, due to its high return and efficient cost distribution across funnel stages."/>
          <p:cNvSpPr txBox="1"/>
          <p:nvPr/>
        </p:nvSpPr>
        <p:spPr>
          <a:xfrm>
            <a:off x="1505715" y="4707081"/>
            <a:ext cx="9180570" cy="58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457200">
              <a:lnSpc>
                <a:spcPct val="120000"/>
              </a:lnSpc>
              <a:spcBef>
                <a:spcPts val="2000"/>
              </a:spcBef>
              <a:defRPr sz="16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Conclusion: </a:t>
            </a:r>
            <a:r>
              <a:rPr b="1"/>
              <a:t>Paid Search</a:t>
            </a:r>
            <a:r>
              <a:t> stands out as the </a:t>
            </a:r>
            <a:r>
              <a:rPr b="1"/>
              <a:t>most strategic channel </a:t>
            </a:r>
            <a:r>
              <a:t>for resource allocation and investment, due to its high return and efficient cost distribution across funnel stages.</a:t>
            </a:r>
          </a:p>
        </p:txBody>
      </p:sp>
      <p:sp>
        <p:nvSpPr>
          <p:cNvPr id="67" name="Segment:…"/>
          <p:cNvSpPr txBox="1"/>
          <p:nvPr/>
        </p:nvSpPr>
        <p:spPr>
          <a:xfrm>
            <a:off x="6430869" y="1479587"/>
            <a:ext cx="4941893" cy="241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300"/>
              </a:spcBef>
              <a:defRPr sz="1300" u="sng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Segment:</a:t>
            </a:r>
          </a:p>
          <a:p>
            <a:pPr marL="457200" indent="-317500" defTabSz="457200">
              <a:spcBef>
                <a:spcPts val="3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SMB: </a:t>
            </a:r>
            <a:r>
              <a:rPr b="0"/>
              <a:t>Promising with a 12% rate in Pipeline Opportunities. Small and medium businesses could yield better outcomes despite representing a smaller portion of data.</a:t>
            </a:r>
          </a:p>
          <a:p>
            <a:pPr defTabSz="457200">
              <a:spcBef>
                <a:spcPts val="300"/>
              </a:spcBef>
              <a:defRPr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 defTabSz="457200">
              <a:spcBef>
                <a:spcPts val="300"/>
              </a:spcBef>
              <a:defRPr sz="1300" u="sng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Campaign Performance:</a:t>
            </a:r>
          </a:p>
          <a:p>
            <a:pPr marL="457200" indent="-317500" defTabSz="457200">
              <a:spcBef>
                <a:spcPts val="3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Customer Engagement Campaign</a:t>
            </a:r>
            <a:r>
              <a:rPr b="0"/>
              <a:t> Top in generating Leads (33).</a:t>
            </a:r>
          </a:p>
          <a:p>
            <a:pPr marL="457200" indent="-317500" defTabSz="457200">
              <a:spcBef>
                <a:spcPts val="3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Email Marketing Platform</a:t>
            </a:r>
            <a:r>
              <a:rPr b="0"/>
              <a:t> Top in generation MQLs (8).</a:t>
            </a:r>
          </a:p>
          <a:p>
            <a:pPr marL="457200" indent="-317500" defTabSz="457200">
              <a:spcBef>
                <a:spcPts val="300"/>
              </a:spcBef>
              <a:buClr>
                <a:srgbClr val="374151"/>
              </a:buClr>
              <a:buSzPct val="100000"/>
              <a:buFont typeface="Times New Roman"/>
              <a:buChar char="•"/>
              <a:defRPr b="1" sz="13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Brand Campaign</a:t>
            </a:r>
            <a:r>
              <a:rPr b="0"/>
              <a:t> Top in generating Pipeline Opportunities (3).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1. Funnel Stages by Months</a:t>
            </a:r>
          </a:p>
        </p:txBody>
      </p:sp>
      <p:sp>
        <p:nvSpPr>
          <p:cNvPr id="70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71" name="Table 1"/>
          <p:cNvGraphicFramePr/>
          <p:nvPr/>
        </p:nvGraphicFramePr>
        <p:xfrm>
          <a:off x="6677996" y="1374416"/>
          <a:ext cx="4574552" cy="17920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425"/>
                <a:gridCol w="762425"/>
                <a:gridCol w="694412"/>
                <a:gridCol w="848340"/>
                <a:gridCol w="744524"/>
                <a:gridCol w="762425"/>
              </a:tblGrid>
              <a:tr h="59709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Month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Leads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MQLs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Pipeline Opportunities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Closed Won Bookings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A7A7A7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2022-11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296 (70%)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118 (28%)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9 (2%)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 (0.4%)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425</a:t>
                      </a:r>
                    </a:p>
                  </a:txBody>
                  <a:tcPr marL="0" marR="0" marT="0" marB="0" anchor="ctr" anchorCtr="0" horzOverflow="overflow"/>
                </a:tc>
              </a:tr>
              <a:tr h="3129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2022-12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1294 (90%)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122 (9%)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15 (1%)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 (0.1%)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1433</a:t>
                      </a:r>
                    </a:p>
                  </a:txBody>
                  <a:tcPr marL="0" marR="0" marT="0" marB="0" anchor="ctr" anchorCtr="0" horzOverflow="overflow"/>
                </a:tc>
              </a:tr>
              <a:tr h="3129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2023-01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672 (75%)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193 (21%)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29 (3%)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 (0.5%)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899</a:t>
                      </a:r>
                    </a:p>
                  </a:txBody>
                  <a:tcPr marL="0" marR="0" marT="0" marB="0" anchor="ctr" anchorCtr="0" horzOverflow="overflow"/>
                </a:tc>
              </a:tr>
              <a:tr h="24347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2262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433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53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2757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72" name="Nov/2022 had a better conversion rate for Closed Won Bookings, though the absolute number was just 2.…"/>
          <p:cNvSpPr txBox="1"/>
          <p:nvPr/>
        </p:nvSpPr>
        <p:spPr>
          <a:xfrm>
            <a:off x="1497247" y="4016868"/>
            <a:ext cx="9197506" cy="167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5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Nov/2022 had a better conversion rate for Closed Won Bookings, though the absolute number was just 2.</a:t>
            </a:r>
          </a:p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5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Dec/22, had the highest lead volume as observed through the graphic, but the lowest conversion rate in Closed Won Bookings at only 0.1%. </a:t>
            </a:r>
          </a:p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5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Jan/2023 was the </a:t>
            </a:r>
            <a:r>
              <a:rPr b="1"/>
              <a:t>most successful month</a:t>
            </a:r>
            <a:r>
              <a:t>, achieving a higher conversion rate of 0.5% in Closed Won Bookings, more than double that of November 2022, despite fewer leads."</a:t>
            </a:r>
          </a:p>
        </p:txBody>
      </p:sp>
      <p:sp>
        <p:nvSpPr>
          <p:cNvPr id="73" name="* There was an entry dated Dec/2023 in the Pipeline Opportunities, which was omitted from the analysis."/>
          <p:cNvSpPr txBox="1"/>
          <p:nvPr/>
        </p:nvSpPr>
        <p:spPr>
          <a:xfrm>
            <a:off x="1359956" y="3288184"/>
            <a:ext cx="4809916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/>
            </a:lvl1pPr>
          </a:lstStyle>
          <a:p>
            <a:pPr/>
            <a:r>
              <a:t>* There was an entry dated Dec/2023 in the Pipeline Opportunities, which was omitted from the analysis.</a:t>
            </a:r>
          </a:p>
        </p:txBody>
      </p:sp>
      <p:pic>
        <p:nvPicPr>
          <p:cNvPr id="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292" y="1226507"/>
            <a:ext cx="5001715" cy="2085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2. Funnel Stages Results by Segment</a:t>
            </a:r>
          </a:p>
        </p:txBody>
      </p:sp>
      <p:sp>
        <p:nvSpPr>
          <p:cNvPr id="77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78" name="Table 1"/>
          <p:cNvGraphicFramePr/>
          <p:nvPr/>
        </p:nvGraphicFramePr>
        <p:xfrm>
          <a:off x="6045444" y="1286561"/>
          <a:ext cx="5518526" cy="215992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575899"/>
                <a:gridCol w="927677"/>
                <a:gridCol w="1041995"/>
                <a:gridCol w="1011009"/>
                <a:gridCol w="961944"/>
              </a:tblGrid>
              <a:tr h="6668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Segment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Leads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MQLs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Pipeline Opportunities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</a:tr>
              <a:tr h="2469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Unmatched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841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 (0%)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945</a:t>
                      </a:r>
                    </a:p>
                  </a:txBody>
                  <a:tcPr marL="0" marR="0" marT="0" marB="0" anchor="ctr" anchorCtr="0" horzOverflow="overflow"/>
                </a:tc>
              </a:tr>
              <a:tr h="25845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Emerging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8 (1%)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723</a:t>
                      </a:r>
                    </a:p>
                  </a:txBody>
                  <a:tcPr marL="0" marR="0" marT="0" marB="0" anchor="ctr" anchorCtr="0" horzOverflow="overflow"/>
                </a:tc>
              </a:tr>
              <a:tr h="2469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Enterprise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8 (1%)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581</a:t>
                      </a:r>
                    </a:p>
                  </a:txBody>
                  <a:tcPr marL="0" marR="0" marT="0" marB="0" anchor="ctr" anchorCtr="0" horzOverflow="overflow"/>
                </a:tc>
              </a:tr>
              <a:tr h="2469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SMB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94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535353"/>
                          </a:solidFill>
                        </a:rPr>
                        <a:t>28 (12%)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228</a:t>
                      </a:r>
                    </a:p>
                  </a:txBody>
                  <a:tcPr marL="0" marR="0" marT="0" marB="0" anchor="ctr" anchorCtr="0" horzOverflow="overflow"/>
                </a:tc>
              </a:tr>
              <a:tr h="2469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Scale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161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9 (4%)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219</a:t>
                      </a:r>
                    </a:p>
                  </a:txBody>
                  <a:tcPr marL="0" marR="0" marT="0" marB="0" anchor="ctr" anchorCtr="0" horzOverflow="overflow"/>
                </a:tc>
              </a:tr>
              <a:tr h="2469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Other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 (2%)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79" name="34% of the data is not categorized into any segment (unmatched), which could affect the analysis due to these uncategorized entries.…"/>
          <p:cNvSpPr txBox="1"/>
          <p:nvPr/>
        </p:nvSpPr>
        <p:spPr>
          <a:xfrm>
            <a:off x="1332715" y="4015333"/>
            <a:ext cx="9526570" cy="2506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34% of the data is not categorized into any segment (unmatched), which could affect the analysis due to these uncategorized entries. </a:t>
            </a:r>
          </a:p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Emerging (large companies with significant decision-making complexities) is the segment that had the highest volume but only a 1% rate in Pipeline Opportunities. </a:t>
            </a:r>
          </a:p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b="1"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SMB</a:t>
            </a:r>
            <a:r>
              <a:rPr b="0"/>
              <a:t> (small and medium-sized companies) segment though having fewer data entries, showed a much </a:t>
            </a:r>
            <a:r>
              <a:t>higher rate in Pipeline Opportunities at 12%. </a:t>
            </a:r>
            <a:r>
              <a:rPr b="0"/>
              <a:t>Therefore, small and medium businesses yield better outcomes.</a:t>
            </a:r>
          </a:p>
          <a:p>
            <a:pPr marL="180472" indent="-180472">
              <a:lnSpc>
                <a:spcPct val="130000"/>
              </a:lnSpc>
              <a:spcBef>
                <a:spcPts val="1000"/>
              </a:spcBef>
              <a:buSzPct val="100000"/>
              <a:buChar char="-"/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Scale (companies in phase of accelerated growth) despite their lower volume, had a 4% conversion rate, the second-highest following after SMB.</a:t>
            </a:r>
          </a:p>
        </p:txBody>
      </p:sp>
      <p:sp>
        <p:nvSpPr>
          <p:cNvPr id="80" name="2749"/>
          <p:cNvSpPr txBox="1"/>
          <p:nvPr/>
        </p:nvSpPr>
        <p:spPr>
          <a:xfrm>
            <a:off x="10571802" y="3440835"/>
            <a:ext cx="945316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A7A7A7"/>
                </a:solidFill>
              </a:defRPr>
            </a:lvl1pPr>
          </a:lstStyle>
          <a:p>
            <a:pPr/>
            <a:r>
              <a:t>2749</a:t>
            </a:r>
          </a:p>
        </p:txBody>
      </p:sp>
      <p:pic>
        <p:nvPicPr>
          <p:cNvPr id="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401" y="1117955"/>
            <a:ext cx="3997028" cy="2256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3. Funnel Stages by Channel</a:t>
            </a:r>
          </a:p>
        </p:txBody>
      </p:sp>
      <p:sp>
        <p:nvSpPr>
          <p:cNvPr id="84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85" name="Table 1"/>
          <p:cNvGraphicFramePr/>
          <p:nvPr/>
        </p:nvGraphicFramePr>
        <p:xfrm>
          <a:off x="5728384" y="1387893"/>
          <a:ext cx="5764182" cy="20975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27817"/>
                <a:gridCol w="763693"/>
                <a:gridCol w="763693"/>
                <a:gridCol w="917271"/>
                <a:gridCol w="995854"/>
                <a:gridCol w="995854"/>
              </a:tblGrid>
              <a:tr h="6668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Leads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MQLs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Pipeline Opportunities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Bookings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Total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3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1260 (89%)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150 (10%)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 (0.3%)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 (0.1%)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1415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27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635 (68%)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243 (26%)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44 (5%)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7 (0.8%)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929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27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361 (89%)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39 (10%)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6 (2%)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 (0.2%)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407</a:t>
                      </a:r>
                    </a:p>
                  </a:txBody>
                  <a:tcPr marL="0" marR="0" marT="0" marB="0" anchor="ctr" anchorCtr="0" horzOverflow="overflow"/>
                </a:tc>
              </a:tr>
              <a:tr h="2765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Displayed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5 (83%)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27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Remarking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A7A7A7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" name="- Paid Search demonstrates a more consistent funnel, resulting in Bookings at a rate of 0.8%…"/>
          <p:cNvSpPr txBox="1"/>
          <p:nvPr/>
        </p:nvSpPr>
        <p:spPr>
          <a:xfrm>
            <a:off x="1990252" y="4566090"/>
            <a:ext cx="8211495" cy="130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- </a:t>
            </a:r>
            <a:r>
              <a:rPr b="1"/>
              <a:t>Paid Search</a:t>
            </a:r>
            <a:r>
              <a:t> demonstrates a more consistent funnel, resulting in </a:t>
            </a:r>
            <a:r>
              <a:rPr b="1"/>
              <a:t>Bookings at a rate of 0.8%</a:t>
            </a: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- Paid Social shows a sharp decline, dropping from 89% of Leads to just 10% of MQLs, yet still achieves a Booking conversion of 0.2%.</a:t>
            </a: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In summary, Paid Search appears to be the channel with the best performance.</a:t>
            </a:r>
          </a:p>
        </p:txBody>
      </p:sp>
      <p:pic>
        <p:nvPicPr>
          <p:cNvPr id="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9" y="1308121"/>
            <a:ext cx="4197309" cy="2966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4. Hand raisers by MQL Channels</a:t>
            </a:r>
          </a:p>
        </p:txBody>
      </p:sp>
      <p:sp>
        <p:nvSpPr>
          <p:cNvPr id="90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91" name="Table 1"/>
          <p:cNvGraphicFramePr/>
          <p:nvPr/>
        </p:nvGraphicFramePr>
        <p:xfrm>
          <a:off x="6197636" y="1496718"/>
          <a:ext cx="4101217" cy="180945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002720"/>
                <a:gridCol w="2098496"/>
              </a:tblGrid>
              <a:tr h="6665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Hand raisers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210 (97%)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4 (2%)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 (1%)</a:t>
                      </a:r>
                    </a:p>
                  </a:txBody>
                  <a:tcPr marL="0" marR="0" marT="0" marB="0" anchor="ctr" anchorCtr="0" horzOverflow="overflow"/>
                </a:tc>
              </a:tr>
              <a:tr h="27641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Displayed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 (0%)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92" name="Paid Search has 97% of hand raisers, making it the leading channel in this regard.…"/>
          <p:cNvSpPr txBox="1"/>
          <p:nvPr/>
        </p:nvSpPr>
        <p:spPr>
          <a:xfrm>
            <a:off x="2509192" y="4759917"/>
            <a:ext cx="7173615" cy="55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 has 97% of hand raisers, making it the leading channel in this regard.</a:t>
            </a:r>
          </a:p>
          <a:p>
            <a:pPr>
              <a:lnSpc>
                <a:spcPct val="130000"/>
              </a:lnSpc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This channel might have have the potential to significantly</a:t>
            </a:r>
            <a:r>
              <a:rPr b="1"/>
              <a:t> improve conversation rates.</a:t>
            </a:r>
          </a:p>
        </p:txBody>
      </p:sp>
      <p:pic>
        <p:nvPicPr>
          <p:cNvPr id="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725" y="1338143"/>
            <a:ext cx="3823418" cy="2758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1"/>
          <p:cNvSpPr txBox="1"/>
          <p:nvPr/>
        </p:nvSpPr>
        <p:spPr>
          <a:xfrm>
            <a:off x="-2" y="362901"/>
            <a:ext cx="12188956" cy="48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chemeClr val="accent1">
                    <a:satOff val="-4409"/>
                    <a:lumOff val="-10509"/>
                  </a:schemeClr>
                </a:solidFill>
              </a:defRPr>
            </a:lvl1pPr>
          </a:lstStyle>
          <a:p>
            <a:pPr/>
            <a:r>
              <a:t>5. Funnel Stages Conversions Rate by Channel</a:t>
            </a:r>
          </a:p>
        </p:txBody>
      </p:sp>
      <p:sp>
        <p:nvSpPr>
          <p:cNvPr id="96" name="Object 19"/>
          <p:cNvSpPr txBox="1"/>
          <p:nvPr/>
        </p:nvSpPr>
        <p:spPr>
          <a:xfrm>
            <a:off x="-476133" y="6537575"/>
            <a:ext cx="12188956" cy="1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solidFill>
                  <a:srgbClr val="FFFFFF">
                    <a:alpha val="90000"/>
                  </a:srgbClr>
                </a:solidFill>
              </a:defRPr>
            </a:lvl1pPr>
          </a:lstStyle>
          <a:p>
            <a:pPr/>
            <a:r>
              <a:t>*Data provided in document</a:t>
            </a:r>
          </a:p>
        </p:txBody>
      </p:sp>
      <p:graphicFrame>
        <p:nvGraphicFramePr>
          <p:cNvPr id="97" name="Table 1"/>
          <p:cNvGraphicFramePr/>
          <p:nvPr/>
        </p:nvGraphicFramePr>
        <p:xfrm>
          <a:off x="6578637" y="1274955"/>
          <a:ext cx="4705361" cy="209660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26453"/>
                <a:gridCol w="992969"/>
                <a:gridCol w="992969"/>
                <a:gridCol w="992969"/>
              </a:tblGrid>
              <a:tr h="6665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Channel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Lead to MQL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MQL Pipeline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Pipeline to Booking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Content Syndication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12%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25%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Social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11%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15%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17%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Search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38%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18%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16%</a:t>
                      </a:r>
                    </a:p>
                  </a:txBody>
                  <a:tcPr marL="0" marR="0" marT="0" marB="0" anchor="ctr" anchorCtr="0" horzOverflow="overflow"/>
                </a:tc>
              </a:tr>
              <a:tr h="27641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Paid Displayed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20%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0%</a:t>
                      </a:r>
                    </a:p>
                  </a:txBody>
                  <a:tcPr marL="0" marR="0" marT="0" marB="0" anchor="ctr" anchorCtr="0" horzOverflow="overflow"/>
                </a:tc>
              </a:tr>
              <a:tr h="287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Remarketing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535353"/>
                          </a:solidFill>
                        </a:rPr>
                        <a:t>0%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98" name="Paid Search leads in terms of Lead to MQL conversion, and MQL to Pipeline conversion.…"/>
          <p:cNvSpPr txBox="1"/>
          <p:nvPr/>
        </p:nvSpPr>
        <p:spPr>
          <a:xfrm>
            <a:off x="2013765" y="4549100"/>
            <a:ext cx="8164471" cy="1711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Paid Search leads in terms of Lead to MQL conversion, and MQL to Pipeline conversion.</a:t>
            </a: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However, for Pipeline to Booking conversion, Content Syndication is the most effective with 25%, followed by Paid Social at 17% and Paid Search at 16%.</a:t>
            </a: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Although Content Syndication leads in Pipeline to Booking, an analysis of the graph suggests that </a:t>
            </a:r>
            <a:r>
              <a:rPr b="1"/>
              <a:t>Paid Social might be the most efficient channel.</a:t>
            </a:r>
            <a:endParaRPr b="1"/>
          </a:p>
          <a:p>
            <a:pPr>
              <a:defRPr sz="1400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This is because </a:t>
            </a:r>
            <a:r>
              <a:rPr b="1"/>
              <a:t>conversions in this channel are on the rise</a:t>
            </a:r>
            <a:r>
              <a:t>, in contrast to Paid Search, which shows a decreasing trend in conversions.</a:t>
            </a:r>
          </a:p>
        </p:txBody>
      </p:sp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135" y="1263178"/>
            <a:ext cx="4340452" cy="276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