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yA/X7XInXtoNhOGvxtlTxlh+X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Roboto-boldItalic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Interpretation:</a:t>
            </a:r>
            <a:r>
              <a:rPr lang="en-US"/>
              <a:t> Significant difference in overall pronoun usage between "Little Women" and "Little Men."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T_1cxRIeAAmHbqANsGrjO7X9Ma320aVh?usp=sharing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3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"/>
              <a:buNone/>
            </a:pPr>
            <a:r>
              <a:rPr b="0" i="0" lang="en-US" sz="2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PRONOUN WARS: GENDERED LANGUAGE SHOWDOWN IN MID-1800S LITERATURE</a:t>
            </a:r>
            <a:endParaRPr sz="27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2695194" y="5688535"/>
            <a:ext cx="6801612" cy="53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A Spark NLP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Alaina Holland and Jonathan McGechie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July 25,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Moby-Dick (Worldview Edition)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694" y="587857"/>
            <a:ext cx="2137596" cy="3301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ttle Men eBook by Louisa May Alcott - EPUB | Rakuten Kobo United States"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349" y="587858"/>
            <a:ext cx="2063316" cy="3301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ttle Women (Bantam Classics): Alcott, Louisa May: 9780553212754:  Amazon.com: Books" id="107" name="Google Shape;10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3616" y="587857"/>
            <a:ext cx="2013797" cy="33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070172" y="0"/>
            <a:ext cx="912182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6B88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>
            <p:ph type="title"/>
          </p:nvPr>
        </p:nvSpPr>
        <p:spPr>
          <a:xfrm>
            <a:off x="502563" y="1586484"/>
            <a:ext cx="3685032" cy="3685032"/>
          </a:xfrm>
          <a:prstGeom prst="ellipse">
            <a:avLst/>
          </a:prstGeom>
          <a:solidFill>
            <a:srgbClr val="6B8890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FFFFFF"/>
                </a:solidFill>
              </a:rPr>
              <a:t>OBJECTIVE/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METHODOLOGY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415355" y="188976"/>
            <a:ext cx="7736021" cy="6480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Objective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Aim</a:t>
            </a:r>
            <a:r>
              <a:rPr lang="en-US" sz="1400"/>
              <a:t>: Determine if there's a statistically significant difference in the frequencies of subject and object pronouns for feminine and masculine pronouns in historical texts.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Explore</a:t>
            </a:r>
            <a:r>
              <a:rPr lang="en-US" sz="1400"/>
              <a:t>: Investigate whether the author's gender influences these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Goal</a:t>
            </a:r>
            <a:r>
              <a:rPr lang="en-US" sz="1400"/>
              <a:t>: Shed light on gender bias and representation in mid-19th century literature.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Importance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Reflects societal norms: </a:t>
            </a:r>
            <a:r>
              <a:rPr lang="en-US" sz="1400"/>
              <a:t>Understanding gendered language in literature reveals and reinforces societal biases.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Historical Insight: </a:t>
            </a:r>
            <a:r>
              <a:rPr lang="en-US" sz="1400"/>
              <a:t>Examining mid-1800s texts provides context for gender representation.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Contemporary Relevance: </a:t>
            </a:r>
            <a:r>
              <a:rPr lang="en-US" sz="1400"/>
              <a:t>Inform current discussions about gender bias in media and literature.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Context: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Analyzing "Little Women," "Little Men," and "Moby-Dick."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Understanding gender representation in mid-1800s literature.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US" sz="1500"/>
              <a:t>METHODOLOGY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Datasets:</a:t>
            </a:r>
            <a:endParaRPr sz="1400"/>
          </a:p>
          <a:p>
            <a:pPr indent="-2286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"Moby-Dick</a:t>
            </a:r>
            <a:r>
              <a:rPr lang="en-US" sz="1400"/>
              <a:t>" by Herman Melville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"Little Women" </a:t>
            </a:r>
            <a:r>
              <a:rPr lang="en-US" sz="1400"/>
              <a:t>and </a:t>
            </a:r>
            <a:r>
              <a:rPr b="1" lang="en-US" sz="1400"/>
              <a:t>"Little Men" </a:t>
            </a:r>
            <a:r>
              <a:rPr lang="en-US" sz="1400"/>
              <a:t>by Louisa May Alcott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Technologies:</a:t>
            </a:r>
            <a:endParaRPr sz="1400"/>
          </a:p>
          <a:p>
            <a:pPr indent="-2286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SparkNLP:</a:t>
            </a:r>
            <a:r>
              <a:rPr lang="en-US" sz="1400"/>
              <a:t> For advanced natural language processing.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PySpark:</a:t>
            </a:r>
            <a:r>
              <a:rPr lang="en-US" sz="1400"/>
              <a:t> For large-scale data processing.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17" name="Google Shape;117;p2"/>
          <p:cNvSpPr txBox="1"/>
          <p:nvPr/>
        </p:nvSpPr>
        <p:spPr>
          <a:xfrm>
            <a:off x="8835152" y="4056001"/>
            <a:ext cx="3206496" cy="261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Steps: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889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Preprocessing: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Clean and tokenize text.</a:t>
            </a:r>
            <a:endParaRPr/>
          </a:p>
          <a:p>
            <a:pPr indent="-889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Part-of-Speech Tagging: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personal pronouns and their grammatical roles.</a:t>
            </a:r>
            <a:endParaRPr/>
          </a:p>
          <a:p>
            <a:pPr indent="-889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Pronoun Frequency Analysis: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frequencies of subject (e.g., he, she) and object (e.g., him, her) pronouns.</a:t>
            </a:r>
            <a:endParaRPr/>
          </a:p>
          <a:p>
            <a:pPr indent="-889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Statistical Testing: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Perform chi-square tests to determine statistical significance.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9913" y="4572005"/>
            <a:ext cx="3715512" cy="278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475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0"/>
            <a:ext cx="12192000" cy="4918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2231136" y="432579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43712" y="966758"/>
            <a:ext cx="5211130" cy="2525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Hypothesis 1: Author’s Gender Influences Pronoun Usage</a:t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016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"Little Women" will have a higher frequency of feminine pronouns.</a:t>
            </a:r>
            <a:endParaRPr/>
          </a:p>
          <a:p>
            <a:pPr indent="-1016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"Moby-Dick" will have a higher frequency of masculine pronouns.</a:t>
            </a:r>
            <a:endParaRPr/>
          </a:p>
          <a:p>
            <a:pPr indent="0" lvl="4" marL="676656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Null Hypothesis (H0):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is no significant difference in the frequency of masculine and feminine pronouns between the texts.</a:t>
            </a:r>
            <a:endParaRPr/>
          </a:p>
          <a:p>
            <a:pPr indent="0" lvl="4" marL="676656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Alternative Hypothesis (H1):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is a significant difference in the frequency of masculine and feminine pronouns between the texts.</a:t>
            </a:r>
            <a:endParaRPr/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237160" y="913805"/>
            <a:ext cx="5211128" cy="367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Hypothesis 2: Gender Narration Perspective Impacts Pronoun Usage</a:t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11455" lvl="0" marL="21145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"Little Women" and "Little Men" will show different feminine pronoun usage patterns due to different narrative perspectives.</a:t>
            </a:r>
            <a:endParaRPr/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Null Hypothesis (H0):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is no significant difference in feminine pronoun frequency between "Little Women" and "Little Men".</a:t>
            </a:r>
            <a:endParaRPr/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Alternative Hypothesis (H1):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is a significant difference in feminine pronoun frequency between "Little Women" and "Little Men".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ale PNG Transparent Images Free Download | Vector Files | Pngtree"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55" y="4579827"/>
            <a:ext cx="2297908" cy="2297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le PNG Transparent Images Free Download | Vector Files | Pngtree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47" y="4822031"/>
            <a:ext cx="2035969" cy="203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475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12192000" cy="4918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2231136" y="432579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96416" y="2186507"/>
            <a:ext cx="2564822" cy="89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62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Overall Pronoun Usage</a:t>
            </a:r>
            <a:endParaRPr b="0" i="0" sz="1062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7437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062"/>
              <a:buFont typeface="Arial"/>
              <a:buChar char="•"/>
            </a:pPr>
            <a:r>
              <a:rPr b="1" i="0" lang="en-US" sz="1062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Chi2 Statistic:</a:t>
            </a:r>
            <a:r>
              <a:rPr b="0" i="0" lang="en-US" sz="1062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1947.796335480638</a:t>
            </a:r>
            <a:endParaRPr/>
          </a:p>
          <a:p>
            <a:pPr indent="-67437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062"/>
              <a:buFont typeface="Arial"/>
              <a:buChar char="•"/>
            </a:pPr>
            <a:r>
              <a:rPr b="1" i="0" lang="en-US" sz="1062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P-value:</a:t>
            </a:r>
            <a:r>
              <a:rPr b="0" i="0" lang="en-US" sz="1062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0.0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062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881850" y="3011621"/>
            <a:ext cx="2645581" cy="1327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Little Women vs. Moby-Dick</a:t>
            </a:r>
            <a:endParaRPr b="0" i="0" sz="1206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Overall Pronoun Usage:</a:t>
            </a:r>
            <a:endParaRPr b="0" i="0" sz="1206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1452" lvl="1" marL="49777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6"/>
              <a:buFont typeface="Arial"/>
              <a:buChar char="•"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Chi2 Statistic:</a:t>
            </a:r>
            <a:r>
              <a:rPr b="0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607.79</a:t>
            </a:r>
            <a:endParaRPr/>
          </a:p>
          <a:p>
            <a:pPr indent="-191452" lvl="1" marL="49777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6"/>
              <a:buFont typeface="Arial"/>
              <a:buChar char="•"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P-value:</a:t>
            </a:r>
            <a:r>
              <a:rPr b="0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1.0457e-132</a:t>
            </a:r>
            <a:endParaRPr/>
          </a:p>
          <a:p>
            <a:pPr indent="-191452" lvl="1" marL="497776" marR="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206"/>
              <a:buFont typeface="Arial"/>
              <a:buChar char="•"/>
            </a:pPr>
            <a:r>
              <a:rPr b="1" i="0" lang="en-US" sz="1206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REJECT THE NULL</a:t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883624" y="3082509"/>
            <a:ext cx="3186455" cy="1263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Little Women vs. Little Men</a:t>
            </a:r>
            <a:endParaRPr b="0" i="0" sz="1206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6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Overall Pronoun Usage:</a:t>
            </a:r>
            <a:endParaRPr b="0" i="0" sz="1206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Chi2 Statistic:</a:t>
            </a:r>
            <a:r>
              <a:rPr b="0" i="0" lang="en-US" sz="14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2.63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P-value:</a:t>
            </a:r>
            <a:r>
              <a:rPr b="0" i="0" lang="en-US" sz="14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0.1045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 TO REJECT THE NULL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070" y="92250"/>
            <a:ext cx="4736418" cy="29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38" y="165735"/>
            <a:ext cx="3051387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7298" y="165734"/>
            <a:ext cx="3822465" cy="28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-573024" y="5666495"/>
            <a:ext cx="6096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67665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Hypothesis 1: Author’s Gender Influences Pronoun Usage</a:t>
            </a:r>
            <a:endParaRPr b="0" i="0" sz="1200" u="sng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4" marL="676656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Null Hypothesis (H0): </a:t>
            </a: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is no significant difference in the frequency of masculine and feminine pronouns between the texts.</a:t>
            </a:r>
            <a:endParaRPr/>
          </a:p>
          <a:p>
            <a:pPr indent="0" lvl="4" marL="676656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Alternative Hypothesis (H1): </a:t>
            </a: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is a significant difference in the frequency of masculine and feminine pronouns between the texts.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5815584" y="5672905"/>
            <a:ext cx="638860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383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Hypothesis 2: Gender Narration Perspective Impacts Pronoun Usage</a:t>
            </a:r>
            <a:endParaRPr/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Null Hypothesis (H0): </a:t>
            </a: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is no significant difference in feminine pronoun frequency between "Little Women" and "Little Men".</a:t>
            </a:r>
            <a:endParaRPr/>
          </a:p>
          <a:p>
            <a:pPr indent="0" lvl="1" marL="33832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Alternative Hypothesis (H1): </a:t>
            </a: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is a significant difference in feminine pronoun frequency between "Little Women" and "Little Men".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804672" y="1290025"/>
            <a:ext cx="4475892" cy="11887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182880" y="2858703"/>
            <a:ext cx="5425440" cy="304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rgbClr val="FFFFFF"/>
                </a:solidFill>
              </a:rPr>
              <a:t>Findings:</a:t>
            </a:r>
            <a:endParaRPr sz="16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</a:rPr>
              <a:t>Significant differences in pronoun usage were found between "Little Women," "Little Men," and "Moby-Dick."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</a:rPr>
              <a:t>The absence of masculine object pronouns in all three works reflects the narrative styles and societal norms of the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</a:rPr>
              <a:t>"Moby-Dick" shows a male-centric narrative, while "Little Women" and "Little Men" highlight female experiences.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rgbClr val="FFFFFF"/>
                </a:solidFill>
              </a:rPr>
              <a:t>Implications:</a:t>
            </a:r>
            <a:endParaRPr sz="16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</a:rPr>
              <a:t>These differences underline how gender and societal norms influenced literature in the mid-1800s.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Little Women: The Official Movie Companion: McIntyre, Gina: 9781419740688:  Amazon.com: Books"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194" y="485803"/>
            <a:ext cx="2694096" cy="334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istorical Fashion Accuracy in Film ..."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8278" y="485804"/>
            <a:ext cx="1569184" cy="174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6396203" y="4163080"/>
            <a:ext cx="3208079" cy="237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Moby Dick"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0911" y="4334146"/>
            <a:ext cx="2038662" cy="20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Moby Dick"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1040" y="2853996"/>
            <a:ext cx="1783661" cy="274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2024-07-25T23:45:13Z</dcterms:created>
  <dc:creator>Alaina Holland</dc:creator>
</cp:coreProperties>
</file>