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Roboto"/>
      <p:regular r:id="rId12"/>
      <p:bold r:id="rId13"/>
      <p:italic r:id="rId14"/>
      <p:boldItalic r:id="rId15"/>
    </p:embeddedFon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CxPXVa/7w2z8wTpO88XpVa1QZ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Moby-Dick</a:t>
            </a:r>
            <a:endParaRPr b="1" sz="1300"/>
          </a:p>
          <a:p>
            <a:pPr indent="0" lvl="0" marL="0" rtl="0" algn="l">
              <a:lnSpc>
                <a:spcPct val="115000"/>
              </a:lnSpc>
              <a:spcBef>
                <a:spcPts val="1200"/>
              </a:spcBef>
              <a:spcAft>
                <a:spcPts val="0"/>
              </a:spcAft>
              <a:buClr>
                <a:schemeClr val="dk1"/>
              </a:buClr>
              <a:buSzPts val="1100"/>
              <a:buFont typeface="Arial"/>
              <a:buNone/>
            </a:pPr>
            <a:r>
              <a:rPr b="1" lang="en-US" sz="1100"/>
              <a:t>Author:</a:t>
            </a:r>
            <a:r>
              <a:rPr lang="en-US" sz="1100"/>
              <a:t> Herman Melville</a:t>
            </a:r>
            <a:br>
              <a:rPr lang="en-US" sz="1100"/>
            </a:br>
            <a:r>
              <a:rPr b="1" lang="en-US" sz="1100"/>
              <a:t>Summary:</a:t>
            </a:r>
            <a:r>
              <a:rPr lang="en-US" sz="1100"/>
              <a:t> "Moby-Dick" follows the obsessive quest of Captain Ahab to hunt the white whale, Moby Dick, who had previously destroyed Ahab's ship and severed his leg. Narrated by Ishmael, the novel explores themes of revenge, fate, and the struggle between man and nature.</a:t>
            </a:r>
            <a:endParaRPr sz="1100"/>
          </a:p>
          <a:p>
            <a:pPr indent="0" lvl="0" marL="0" rtl="0" algn="l">
              <a:lnSpc>
                <a:spcPct val="115000"/>
              </a:lnSpc>
              <a:spcBef>
                <a:spcPts val="1400"/>
              </a:spcBef>
              <a:spcAft>
                <a:spcPts val="0"/>
              </a:spcAft>
              <a:buClr>
                <a:schemeClr val="dk1"/>
              </a:buClr>
              <a:buSzPts val="1100"/>
              <a:buFont typeface="Arial"/>
              <a:buNone/>
            </a:pPr>
            <a:r>
              <a:rPr b="1" lang="en-US" sz="1300"/>
              <a:t>Little Women</a:t>
            </a:r>
            <a:endParaRPr b="1" sz="1300"/>
          </a:p>
          <a:p>
            <a:pPr indent="0" lvl="0" marL="0" rtl="0" algn="l">
              <a:lnSpc>
                <a:spcPct val="115000"/>
              </a:lnSpc>
              <a:spcBef>
                <a:spcPts val="1200"/>
              </a:spcBef>
              <a:spcAft>
                <a:spcPts val="0"/>
              </a:spcAft>
              <a:buClr>
                <a:schemeClr val="dk1"/>
              </a:buClr>
              <a:buSzPts val="1100"/>
              <a:buFont typeface="Arial"/>
              <a:buNone/>
            </a:pPr>
            <a:r>
              <a:rPr b="1" lang="en-US" sz="1100"/>
              <a:t>Author:</a:t>
            </a:r>
            <a:r>
              <a:rPr lang="en-US" sz="1100"/>
              <a:t> Louisa May Alcott</a:t>
            </a:r>
            <a:br>
              <a:rPr lang="en-US" sz="1100"/>
            </a:br>
            <a:r>
              <a:rPr b="1" lang="en-US" sz="1100"/>
              <a:t>Summary:</a:t>
            </a:r>
            <a:r>
              <a:rPr lang="en-US" sz="1100"/>
              <a:t> "Little Women" chronicles the lives of the four March sisters—Meg, Jo, Beth, and Amy—as they grow up during and after the Civil War. The novel explores themes of family, love, and personal growth as each sister navigates her own path to adulthood.</a:t>
            </a:r>
            <a:endParaRPr sz="1100"/>
          </a:p>
          <a:p>
            <a:pPr indent="0" lvl="0" marL="0" rtl="0" algn="l">
              <a:lnSpc>
                <a:spcPct val="115000"/>
              </a:lnSpc>
              <a:spcBef>
                <a:spcPts val="1400"/>
              </a:spcBef>
              <a:spcAft>
                <a:spcPts val="0"/>
              </a:spcAft>
              <a:buClr>
                <a:schemeClr val="dk1"/>
              </a:buClr>
              <a:buSzPts val="1100"/>
              <a:buFont typeface="Arial"/>
              <a:buNone/>
            </a:pPr>
            <a:r>
              <a:rPr b="1" lang="en-US" sz="1300"/>
              <a:t>Little Men</a:t>
            </a:r>
            <a:endParaRPr b="1" sz="1300"/>
          </a:p>
          <a:p>
            <a:pPr indent="0" lvl="0" marL="0" rtl="0" algn="l">
              <a:lnSpc>
                <a:spcPct val="115000"/>
              </a:lnSpc>
              <a:spcBef>
                <a:spcPts val="1200"/>
              </a:spcBef>
              <a:spcAft>
                <a:spcPts val="0"/>
              </a:spcAft>
              <a:buClr>
                <a:schemeClr val="dk1"/>
              </a:buClr>
              <a:buSzPts val="1100"/>
              <a:buFont typeface="Arial"/>
              <a:buNone/>
            </a:pPr>
            <a:r>
              <a:rPr b="1" lang="en-US" sz="1100"/>
              <a:t>Author:</a:t>
            </a:r>
            <a:r>
              <a:rPr lang="en-US" sz="1100"/>
              <a:t> Louisa May Alcott</a:t>
            </a:r>
            <a:br>
              <a:rPr lang="en-US" sz="1100"/>
            </a:br>
            <a:r>
              <a:rPr b="1" lang="en-US" sz="1100"/>
              <a:t>Summary:</a:t>
            </a:r>
            <a:r>
              <a:rPr lang="en-US" sz="1100"/>
              <a:t> "Little Men" continues the story of Jo March, now Jo Bhaer, who runs a school for boys with her husband, Professor Bhaer. The novel follows the lives and adventures of the boys at Plumfield, highlighting themes of education, growth, and the value of kindness and discipline.</a:t>
            </a:r>
            <a:endParaRPr sz="11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212121"/>
                </a:solidFill>
                <a:highlight>
                  <a:srgbClr val="FFFFFF"/>
                </a:highlight>
                <a:latin typeface="Roboto"/>
                <a:ea typeface="Roboto"/>
                <a:cs typeface="Roboto"/>
                <a:sym typeface="Roboto"/>
              </a:rPr>
              <a:t>The chi-square test is appropriate for this analysis because it evaluates whether the distribution of categorical variables differs from what is expected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analyzed three texts: "Moby-Dick" by Herman Melville and "Little Women" and "Little Men" by Louisa May Alcott. We used SparkNLP for natural language processing and PySpark for large-scale data processing. Our methodology includes text preprocessing, part-of-speech tagging, pronoun frequency analysis, and statistical testing.</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We formed two hypotheses. First, we hypothesized that the author’s gender influences pronoun usage, expecting "Little Women" to have more feminine pronouns and "Moby-Dick" more masculine pronouns. Second, we hypothesized that the gender perspective in narration impacts pronoun usage, expecting differences between "Little Women" and "Little Men."</a:t>
            </a:r>
            <a:endParaRPr/>
          </a:p>
        </p:txBody>
      </p:sp>
      <p:sp>
        <p:nvSpPr>
          <p:cNvPr id="122" name="Google Shape;1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e899817db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ee899817db_4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Pronoun Counts in 'Moby-Dick':</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Feminine Subject: 127</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Feminine Object: 291</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Masculine Subject: 2532</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Masculine Object: 0</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Pronoun Counts in 'Little Women':</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Feminine Subject: 663</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Feminine Object: 766</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Masculine Subject: 1998</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Masculine Object: 0</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Pronoun Counts in 'Little Men':</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Feminine Subject: 2327</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Feminine Object: 2968</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Masculine Subject: 2083</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rPr lang="en-US" sz="1050">
                <a:solidFill>
                  <a:srgbClr val="212121"/>
                </a:solidFill>
                <a:highlight>
                  <a:srgbClr val="FFFFFF"/>
                </a:highlight>
                <a:latin typeface="Gill Sans"/>
                <a:ea typeface="Gill Sans"/>
                <a:cs typeface="Gill Sans"/>
                <a:sym typeface="Gill Sans"/>
              </a:rPr>
              <a:t>  Masculine Object: 0</a:t>
            </a:r>
            <a:endParaRPr sz="1050">
              <a:solidFill>
                <a:srgbClr val="212121"/>
              </a:solidFill>
              <a:highlight>
                <a:srgbClr val="FFFFFF"/>
              </a:highlight>
              <a:latin typeface="Gill Sans"/>
              <a:ea typeface="Gill Sans"/>
              <a:cs typeface="Gill Sans"/>
              <a:sym typeface="Gill Sans"/>
            </a:endParaRPr>
          </a:p>
          <a:p>
            <a:pPr indent="0" lvl="0" marL="0" rtl="0" algn="l">
              <a:spcBef>
                <a:spcPts val="0"/>
              </a:spcBef>
              <a:spcAft>
                <a:spcPts val="0"/>
              </a:spcAft>
              <a:buSzPts val="1100"/>
              <a:buNone/>
            </a:pPr>
            <a:r>
              <a:t/>
            </a:r>
            <a:endParaRPr sz="1050">
              <a:solidFill>
                <a:srgbClr val="212121"/>
              </a:solidFill>
              <a:highlight>
                <a:srgbClr val="FFFFFF"/>
              </a:highlight>
              <a:latin typeface="Gill Sans"/>
              <a:ea typeface="Gill Sans"/>
              <a:cs typeface="Gill Sans"/>
              <a:sym typeface="Gill Sans"/>
            </a:endParaRPr>
          </a:p>
          <a:p>
            <a:pPr indent="-298450" lvl="0" marL="457200" rtl="0" algn="l">
              <a:lnSpc>
                <a:spcPct val="115000"/>
              </a:lnSpc>
              <a:spcBef>
                <a:spcPts val="1200"/>
              </a:spcBef>
              <a:spcAft>
                <a:spcPts val="0"/>
              </a:spcAft>
              <a:buClr>
                <a:schemeClr val="dk1"/>
              </a:buClr>
              <a:buSzPts val="1100"/>
              <a:buChar char="●"/>
            </a:pPr>
            <a:r>
              <a:rPr b="1" lang="en-US" sz="1100"/>
              <a:t>Chi-square Statistic (1947.796)</a:t>
            </a:r>
            <a:r>
              <a:rPr lang="en-US" sz="1100"/>
              <a:t>: This high value indicates a big difference between the observed and expected frequencies of pronoun usage.</a:t>
            </a:r>
            <a:endParaRPr sz="1100"/>
          </a:p>
          <a:p>
            <a:pPr indent="-298450" lvl="0" marL="457200" rtl="0" algn="l">
              <a:lnSpc>
                <a:spcPct val="115000"/>
              </a:lnSpc>
              <a:spcBef>
                <a:spcPts val="0"/>
              </a:spcBef>
              <a:spcAft>
                <a:spcPts val="0"/>
              </a:spcAft>
              <a:buClr>
                <a:schemeClr val="dk1"/>
              </a:buClr>
              <a:buSzPts val="1100"/>
              <a:buChar char="●"/>
            </a:pPr>
            <a:r>
              <a:rPr b="1" lang="en-US" sz="1100"/>
              <a:t>P-value (0.0)</a:t>
            </a:r>
            <a:r>
              <a:rPr lang="en-US" sz="1100"/>
              <a:t>: A p-value of 0.0 means the observed differences in pronoun usage are extremely unlikely to be due to chance.</a:t>
            </a:r>
            <a:endParaRPr sz="1100"/>
          </a:p>
          <a:p>
            <a:pPr indent="0" lvl="0" marL="0" rtl="0" algn="l">
              <a:lnSpc>
                <a:spcPct val="115000"/>
              </a:lnSpc>
              <a:spcBef>
                <a:spcPts val="1400"/>
              </a:spcBef>
              <a:spcAft>
                <a:spcPts val="0"/>
              </a:spcAft>
              <a:buSzPts val="1100"/>
              <a:buNone/>
            </a:pPr>
            <a:r>
              <a:rPr b="1" lang="en-US" sz="1300"/>
              <a:t>Conclusion:</a:t>
            </a:r>
            <a:endParaRPr b="1" sz="1300"/>
          </a:p>
          <a:p>
            <a:pPr indent="-298450" lvl="0" marL="457200" rtl="0" algn="l">
              <a:lnSpc>
                <a:spcPct val="115000"/>
              </a:lnSpc>
              <a:spcBef>
                <a:spcPts val="1200"/>
              </a:spcBef>
              <a:spcAft>
                <a:spcPts val="0"/>
              </a:spcAft>
              <a:buClr>
                <a:schemeClr val="dk1"/>
              </a:buClr>
              <a:buSzPts val="1100"/>
              <a:buChar char="●"/>
            </a:pPr>
            <a:r>
              <a:rPr lang="en-US" sz="1100"/>
              <a:t>The difference in overall pronoun usage between the texts is statistically significant.</a:t>
            </a:r>
            <a:endParaRPr sz="1100"/>
          </a:p>
          <a:p>
            <a:pPr indent="-298450" lvl="0" marL="457200" rtl="0" algn="l">
              <a:lnSpc>
                <a:spcPct val="115000"/>
              </a:lnSpc>
              <a:spcBef>
                <a:spcPts val="0"/>
              </a:spcBef>
              <a:spcAft>
                <a:spcPts val="0"/>
              </a:spcAft>
              <a:buClr>
                <a:schemeClr val="dk1"/>
              </a:buClr>
              <a:buSzPts val="1100"/>
              <a:buChar char="●"/>
            </a:pPr>
            <a:r>
              <a:rPr lang="en-US" sz="1100"/>
              <a:t>This result strongly supports the idea that there is a meaningful difference in pronoun usage, likely influenced by factors like the gender of the authors and the perspectives of the narratives.</a:t>
            </a:r>
            <a:endParaRPr sz="1100"/>
          </a:p>
          <a:p>
            <a:pPr indent="0" lvl="0" marL="0" rtl="0" algn="l">
              <a:spcBef>
                <a:spcPts val="1200"/>
              </a:spcBef>
              <a:spcAft>
                <a:spcPts val="0"/>
              </a:spcAft>
              <a:buSzPts val="1100"/>
              <a:buNone/>
            </a:pPr>
            <a:r>
              <a:t/>
            </a:r>
            <a:endParaRPr sz="1050">
              <a:solidFill>
                <a:srgbClr val="212121"/>
              </a:solidFill>
              <a:highlight>
                <a:srgbClr val="FFFFFF"/>
              </a:highlight>
              <a:latin typeface="Gill Sans"/>
              <a:ea typeface="Gill Sans"/>
              <a:cs typeface="Gill Sans"/>
              <a:sym typeface="Gill Sans"/>
            </a:endParaRPr>
          </a:p>
        </p:txBody>
      </p:sp>
      <p:sp>
        <p:nvSpPr>
          <p:cNvPr id="134" name="Google Shape;134;g2ee899817db_4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a:t>Interpretation:</a:t>
            </a:r>
            <a:r>
              <a:rPr lang="en-US"/>
              <a:t> Significant difference in overall pronoun usage between "Little Women" and "Little Men."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performed chi-square tests to evaluate our hypotheses. There is a significant difference in overall pronoun usage between "Little Women" and "Moby-Dick," leading us to reject the null hypothesis. However, we found no significant difference between "Little Women" and "Little Men," so we fail to reject the null hypothesis for our second hypothesis.</a:t>
            </a:r>
            <a:endParaRPr/>
          </a:p>
        </p:txBody>
      </p:sp>
      <p:sp>
        <p:nvSpPr>
          <p:cNvPr id="147" name="Google Shape;14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In conclusion, we found significant differences in pronoun usage between the texts, reflecting gender and societal norms of the mid-1800s. "Moby-Dick" presents a male-centric narrative, whereas "Little Women" and "Little Men" emphasize female experiences. These findings highlight the influence of gender and societal norms on literature during this period.</a:t>
            </a:r>
            <a:endParaRPr/>
          </a:p>
          <a:p>
            <a:pPr indent="0" lvl="0" marL="0" rtl="0" algn="l">
              <a:spcBef>
                <a:spcPts val="1200"/>
              </a:spcBef>
              <a:spcAft>
                <a:spcPts val="0"/>
              </a:spcAft>
              <a:buNone/>
            </a:pPr>
            <a:r>
              <a:t/>
            </a:r>
            <a:endParaRPr/>
          </a:p>
        </p:txBody>
      </p:sp>
      <p:sp>
        <p:nvSpPr>
          <p:cNvPr id="162" name="Google Shape;1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9"/>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p:nvPr>
            <p:ph idx="2" type="pic"/>
          </p:nvPr>
        </p:nvSpPr>
        <p:spPr>
          <a:xfrm>
            <a:off x="6095999" y="0"/>
            <a:ext cx="6102097" cy="6858000"/>
          </a:xfrm>
          <a:prstGeom prst="rect">
            <a:avLst/>
          </a:prstGeom>
          <a:solidFill>
            <a:srgbClr val="BFBFBF"/>
          </a:solidFill>
          <a:ln>
            <a:noFill/>
          </a:ln>
        </p:spPr>
      </p:sp>
      <p:sp>
        <p:nvSpPr>
          <p:cNvPr id="82" name="Google Shape;82;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9"/>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9"/>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1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1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1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1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1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6"/>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16"/>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5" name="Google Shape;25;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6" name="Google Shape;26;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T_1cxRIeAAmHbqANsGrjO7X9Ma320aVh?usp=sharing" TargetMode="External"/><Relationship Id="rId4" Type="http://schemas.openxmlformats.org/officeDocument/2006/relationships/image" Target="../media/image11.jpg"/><Relationship Id="rId5" Type="http://schemas.openxmlformats.org/officeDocument/2006/relationships/image" Target="../media/image5.jp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2.jpg"/><Relationship Id="rId6"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1" name="Shape 101"/>
        <p:cNvGrpSpPr/>
        <p:nvPr/>
      </p:nvGrpSpPr>
      <p:grpSpPr>
        <a:xfrm>
          <a:off x="0" y="0"/>
          <a:ext cx="0" cy="0"/>
          <a:chOff x="0" y="0"/>
          <a:chExt cx="0" cy="0"/>
        </a:xfrm>
      </p:grpSpPr>
      <p:sp>
        <p:nvSpPr>
          <p:cNvPr id="102" name="Google Shape;102;p1"/>
          <p:cNvSpPr/>
          <p:nvPr/>
        </p:nvSpPr>
        <p:spPr>
          <a:xfrm>
            <a:off x="0" y="-2"/>
            <a:ext cx="12192000" cy="491851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3" name="Google Shape;103;p1"/>
          <p:cNvSpPr txBox="1"/>
          <p:nvPr>
            <p:ph type="ctrTitle"/>
          </p:nvPr>
        </p:nvSpPr>
        <p:spPr>
          <a:xfrm>
            <a:off x="1600200" y="4269282"/>
            <a:ext cx="8991600" cy="1264762"/>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2700"/>
              <a:buFont typeface="arial"/>
              <a:buNone/>
            </a:pPr>
            <a:r>
              <a:rPr b="0" i="0" lang="en-US" sz="2700">
                <a:highlight>
                  <a:srgbClr val="FFFFFF"/>
                </a:highlight>
                <a:latin typeface="arial"/>
                <a:ea typeface="arial"/>
                <a:cs typeface="arial"/>
                <a:sym typeface="arial"/>
              </a:rPr>
              <a:t>PRONOUN WARS: GENDERED LANGUAGE SHOWDOWN IN MID-1800S LITERATURE</a:t>
            </a:r>
            <a:endParaRPr sz="2700"/>
          </a:p>
        </p:txBody>
      </p:sp>
      <p:sp>
        <p:nvSpPr>
          <p:cNvPr id="104" name="Google Shape;104;p1"/>
          <p:cNvSpPr txBox="1"/>
          <p:nvPr>
            <p:ph idx="1" type="subTitle"/>
          </p:nvPr>
        </p:nvSpPr>
        <p:spPr>
          <a:xfrm>
            <a:off x="2695194" y="5688535"/>
            <a:ext cx="6801612" cy="5361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700"/>
              <a:buNone/>
            </a:pPr>
            <a:r>
              <a:rPr b="1" lang="en-US" sz="1700" u="sng">
                <a:solidFill>
                  <a:schemeClr val="lt1"/>
                </a:solidFill>
                <a:hlinkClick r:id="rId3">
                  <a:extLst>
                    <a:ext uri="{A12FA001-AC4F-418D-AE19-62706E023703}">
                      <ahyp:hlinkClr val="tx"/>
                    </a:ext>
                  </a:extLst>
                </a:hlinkClick>
              </a:rPr>
              <a:t>A Spark NLP Project</a:t>
            </a:r>
            <a:endParaRPr b="1">
              <a:solidFill>
                <a:schemeClr val="lt1"/>
              </a:solidFill>
            </a:endParaRPr>
          </a:p>
          <a:p>
            <a:pPr indent="0" lvl="0" marL="0" rtl="0" algn="ctr">
              <a:lnSpc>
                <a:spcPct val="90000"/>
              </a:lnSpc>
              <a:spcBef>
                <a:spcPts val="1000"/>
              </a:spcBef>
              <a:spcAft>
                <a:spcPts val="0"/>
              </a:spcAft>
              <a:buSzPts val="1700"/>
              <a:buNone/>
            </a:pPr>
            <a:r>
              <a:rPr lang="en-US" sz="1700"/>
              <a:t>Alaina Holland and Jonathan McGechie</a:t>
            </a:r>
            <a:endParaRPr sz="1700"/>
          </a:p>
          <a:p>
            <a:pPr indent="0" lvl="0" marL="0" rtl="0" algn="ctr">
              <a:lnSpc>
                <a:spcPct val="90000"/>
              </a:lnSpc>
              <a:spcBef>
                <a:spcPts val="1000"/>
              </a:spcBef>
              <a:spcAft>
                <a:spcPts val="0"/>
              </a:spcAft>
              <a:buSzPts val="1700"/>
              <a:buNone/>
            </a:pPr>
            <a:r>
              <a:rPr lang="en-US" sz="1700"/>
              <a:t>July 25, 2024</a:t>
            </a:r>
            <a:endParaRPr/>
          </a:p>
          <a:p>
            <a:pPr indent="0" lvl="0" marL="0" rtl="0" algn="ctr">
              <a:lnSpc>
                <a:spcPct val="90000"/>
              </a:lnSpc>
              <a:spcBef>
                <a:spcPts val="1000"/>
              </a:spcBef>
              <a:spcAft>
                <a:spcPts val="0"/>
              </a:spcAft>
              <a:buSzPts val="1700"/>
              <a:buNone/>
            </a:pPr>
            <a:r>
              <a:t/>
            </a:r>
            <a:endParaRPr sz="1700"/>
          </a:p>
        </p:txBody>
      </p:sp>
      <p:pic>
        <p:nvPicPr>
          <p:cNvPr descr="Moby-Dick (Worldview Edition)" id="105" name="Google Shape;105;p1"/>
          <p:cNvPicPr preferRelativeResize="0"/>
          <p:nvPr/>
        </p:nvPicPr>
        <p:blipFill rotWithShape="1">
          <a:blip r:embed="rId4">
            <a:alphaModFix/>
          </a:blip>
          <a:srcRect b="0" l="0" r="0" t="0"/>
          <a:stretch/>
        </p:blipFill>
        <p:spPr>
          <a:xfrm>
            <a:off x="1433694" y="587857"/>
            <a:ext cx="2137596" cy="3301307"/>
          </a:xfrm>
          <a:prstGeom prst="rect">
            <a:avLst/>
          </a:prstGeom>
          <a:noFill/>
          <a:ln>
            <a:noFill/>
          </a:ln>
        </p:spPr>
      </p:pic>
      <p:pic>
        <p:nvPicPr>
          <p:cNvPr descr="Little Men eBook by Louisa May Alcott - EPUB | Rakuten Kobo United States" id="106" name="Google Shape;106;p1"/>
          <p:cNvPicPr preferRelativeResize="0"/>
          <p:nvPr/>
        </p:nvPicPr>
        <p:blipFill rotWithShape="1">
          <a:blip r:embed="rId5">
            <a:alphaModFix/>
          </a:blip>
          <a:srcRect b="0" l="0" r="0" t="0"/>
          <a:stretch/>
        </p:blipFill>
        <p:spPr>
          <a:xfrm>
            <a:off x="5075349" y="587858"/>
            <a:ext cx="2063316" cy="3301307"/>
          </a:xfrm>
          <a:prstGeom prst="rect">
            <a:avLst/>
          </a:prstGeom>
          <a:noFill/>
          <a:ln>
            <a:noFill/>
          </a:ln>
        </p:spPr>
      </p:pic>
      <p:pic>
        <p:nvPicPr>
          <p:cNvPr descr="Little Women (Bantam Classics): Alcott, Louisa May: 9780553212754:  Amazon.com: Books" id="107" name="Google Shape;107;p1"/>
          <p:cNvPicPr preferRelativeResize="0"/>
          <p:nvPr/>
        </p:nvPicPr>
        <p:blipFill rotWithShape="1">
          <a:blip r:embed="rId6">
            <a:alphaModFix/>
          </a:blip>
          <a:srcRect b="0" l="0" r="0" t="0"/>
          <a:stretch/>
        </p:blipFill>
        <p:spPr>
          <a:xfrm>
            <a:off x="8693616" y="587857"/>
            <a:ext cx="2013797" cy="33013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
          <p:cNvSpPr/>
          <p:nvPr/>
        </p:nvSpPr>
        <p:spPr>
          <a:xfrm>
            <a:off x="1" y="0"/>
            <a:ext cx="307017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3" name="Google Shape;113;p2"/>
          <p:cNvSpPr/>
          <p:nvPr/>
        </p:nvSpPr>
        <p:spPr>
          <a:xfrm>
            <a:off x="3070172" y="0"/>
            <a:ext cx="912182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4" name="Google Shape;114;p2"/>
          <p:cNvSpPr/>
          <p:nvPr/>
        </p:nvSpPr>
        <p:spPr>
          <a:xfrm>
            <a:off x="1117423" y="1443035"/>
            <a:ext cx="3971932" cy="3971930"/>
          </a:xfrm>
          <a:prstGeom prst="ellipse">
            <a:avLst/>
          </a:prstGeom>
          <a:solidFill>
            <a:srgbClr val="FFFFFF"/>
          </a:solidFill>
          <a:ln cap="flat" cmpd="sng" w="31750">
            <a:solidFill>
              <a:srgbClr val="6B88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5" name="Google Shape;115;p2"/>
          <p:cNvSpPr/>
          <p:nvPr>
            <p:ph type="title"/>
          </p:nvPr>
        </p:nvSpPr>
        <p:spPr>
          <a:xfrm>
            <a:off x="502563" y="1586484"/>
            <a:ext cx="3685032" cy="3685032"/>
          </a:xfrm>
          <a:prstGeom prst="ellipse">
            <a:avLst/>
          </a:prstGeom>
          <a:solidFill>
            <a:srgbClr val="6B8890"/>
          </a:solid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2000"/>
              <a:buFont typeface="Gill Sans"/>
              <a:buNone/>
            </a:pPr>
            <a:r>
              <a:rPr lang="en-US" sz="2000">
                <a:solidFill>
                  <a:srgbClr val="FFFFFF"/>
                </a:solidFill>
              </a:rPr>
              <a:t>OBJECTIVE/</a:t>
            </a:r>
            <a:br>
              <a:rPr lang="en-US" sz="2000">
                <a:solidFill>
                  <a:srgbClr val="FFFFFF"/>
                </a:solidFill>
              </a:rPr>
            </a:br>
            <a:r>
              <a:rPr lang="en-US" sz="2000">
                <a:solidFill>
                  <a:srgbClr val="FFFFFF"/>
                </a:solidFill>
              </a:rPr>
              <a:t>METHODOLOGY</a:t>
            </a:r>
            <a:endParaRPr/>
          </a:p>
        </p:txBody>
      </p:sp>
      <p:sp>
        <p:nvSpPr>
          <p:cNvPr id="116" name="Google Shape;116;p2"/>
          <p:cNvSpPr txBox="1"/>
          <p:nvPr>
            <p:ph idx="1" type="body"/>
          </p:nvPr>
        </p:nvSpPr>
        <p:spPr>
          <a:xfrm>
            <a:off x="4415355" y="188976"/>
            <a:ext cx="7736021" cy="648004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b="1" lang="en-US" sz="2400"/>
              <a:t>Objective</a:t>
            </a:r>
            <a:endParaRPr/>
          </a:p>
          <a:p>
            <a:pPr indent="0" lvl="0" marL="0" rtl="0" algn="l">
              <a:lnSpc>
                <a:spcPct val="90000"/>
              </a:lnSpc>
              <a:spcBef>
                <a:spcPts val="1000"/>
              </a:spcBef>
              <a:spcAft>
                <a:spcPts val="0"/>
              </a:spcAft>
              <a:buSzPts val="1400"/>
              <a:buNone/>
            </a:pPr>
            <a:r>
              <a:rPr b="1" lang="en-US" sz="1400"/>
              <a:t>Aim</a:t>
            </a:r>
            <a:r>
              <a:rPr lang="en-US" sz="1400"/>
              <a:t>: Determine if there's a statistically significant difference in the frequencies of subject and object pronouns for feminine and masculine pronouns in historical texts.</a:t>
            </a:r>
            <a:endParaRPr/>
          </a:p>
          <a:p>
            <a:pPr indent="0" lvl="0" marL="0" rtl="0" algn="l">
              <a:lnSpc>
                <a:spcPct val="90000"/>
              </a:lnSpc>
              <a:spcBef>
                <a:spcPts val="1000"/>
              </a:spcBef>
              <a:spcAft>
                <a:spcPts val="0"/>
              </a:spcAft>
              <a:buSzPts val="1400"/>
              <a:buNone/>
            </a:pPr>
            <a:r>
              <a:rPr b="1" lang="en-US" sz="1400"/>
              <a:t>Explore</a:t>
            </a:r>
            <a:r>
              <a:rPr lang="en-US" sz="1400"/>
              <a:t>: Investigate whether the author's gender influences these results.</a:t>
            </a:r>
            <a:endParaRPr/>
          </a:p>
          <a:p>
            <a:pPr indent="0" lvl="0" marL="0" rtl="0" algn="l">
              <a:lnSpc>
                <a:spcPct val="90000"/>
              </a:lnSpc>
              <a:spcBef>
                <a:spcPts val="1000"/>
              </a:spcBef>
              <a:spcAft>
                <a:spcPts val="0"/>
              </a:spcAft>
              <a:buSzPts val="1400"/>
              <a:buNone/>
            </a:pPr>
            <a:r>
              <a:rPr b="1" lang="en-US" sz="1400"/>
              <a:t>Goal</a:t>
            </a:r>
            <a:r>
              <a:rPr lang="en-US" sz="1400"/>
              <a:t>: Shed light on gender bias and representation in mid-19th century literature.</a:t>
            </a:r>
            <a:endParaRPr/>
          </a:p>
          <a:p>
            <a:pPr indent="0" lvl="0" marL="0" rtl="0" algn="l">
              <a:lnSpc>
                <a:spcPct val="90000"/>
              </a:lnSpc>
              <a:spcBef>
                <a:spcPts val="1000"/>
              </a:spcBef>
              <a:spcAft>
                <a:spcPts val="0"/>
              </a:spcAft>
              <a:buSzPts val="1400"/>
              <a:buNone/>
            </a:pPr>
            <a:r>
              <a:rPr b="1" lang="en-US" sz="1400"/>
              <a:t>Importance</a:t>
            </a:r>
            <a:endParaRPr/>
          </a:p>
          <a:p>
            <a:pPr indent="-228600" lvl="0" marL="228600" rtl="0" algn="l">
              <a:lnSpc>
                <a:spcPct val="90000"/>
              </a:lnSpc>
              <a:spcBef>
                <a:spcPts val="1000"/>
              </a:spcBef>
              <a:spcAft>
                <a:spcPts val="0"/>
              </a:spcAft>
              <a:buSzPts val="1400"/>
              <a:buChar char="•"/>
            </a:pPr>
            <a:r>
              <a:rPr b="1" lang="en-US" sz="1400"/>
              <a:t>Reflects societal norms: </a:t>
            </a:r>
            <a:r>
              <a:rPr lang="en-US" sz="1400"/>
              <a:t>Understanding gendered language in literature reveals and reinforces societal biases.</a:t>
            </a:r>
            <a:endParaRPr/>
          </a:p>
          <a:p>
            <a:pPr indent="-228600" lvl="0" marL="228600" rtl="0" algn="l">
              <a:lnSpc>
                <a:spcPct val="90000"/>
              </a:lnSpc>
              <a:spcBef>
                <a:spcPts val="1000"/>
              </a:spcBef>
              <a:spcAft>
                <a:spcPts val="0"/>
              </a:spcAft>
              <a:buSzPts val="1400"/>
              <a:buChar char="•"/>
            </a:pPr>
            <a:r>
              <a:rPr b="1" lang="en-US" sz="1400"/>
              <a:t>Historical Insight: </a:t>
            </a:r>
            <a:r>
              <a:rPr lang="en-US" sz="1400"/>
              <a:t>Examining mid-1800s texts provides context for gender representation.</a:t>
            </a:r>
            <a:endParaRPr/>
          </a:p>
          <a:p>
            <a:pPr indent="-228600" lvl="0" marL="228600" rtl="0" algn="l">
              <a:lnSpc>
                <a:spcPct val="90000"/>
              </a:lnSpc>
              <a:spcBef>
                <a:spcPts val="1000"/>
              </a:spcBef>
              <a:spcAft>
                <a:spcPts val="0"/>
              </a:spcAft>
              <a:buSzPts val="1400"/>
              <a:buChar char="•"/>
            </a:pPr>
            <a:r>
              <a:rPr b="1" lang="en-US" sz="1400"/>
              <a:t>Contemporary Relevance: </a:t>
            </a:r>
            <a:r>
              <a:rPr lang="en-US" sz="1400"/>
              <a:t>Inform current discussions about gender bias in media and literature.</a:t>
            </a:r>
            <a:endParaRPr/>
          </a:p>
          <a:p>
            <a:pPr indent="0" lvl="0" marL="0" rtl="0" algn="l">
              <a:lnSpc>
                <a:spcPct val="90000"/>
              </a:lnSpc>
              <a:spcBef>
                <a:spcPts val="1000"/>
              </a:spcBef>
              <a:spcAft>
                <a:spcPts val="0"/>
              </a:spcAft>
              <a:buSzPts val="1600"/>
              <a:buNone/>
            </a:pPr>
            <a:r>
              <a:rPr b="1" lang="en-US" sz="1600"/>
              <a:t>Context:</a:t>
            </a:r>
            <a:endParaRPr/>
          </a:p>
          <a:p>
            <a:pPr indent="-228600" lvl="0" marL="228600" rtl="0" algn="l">
              <a:lnSpc>
                <a:spcPct val="90000"/>
              </a:lnSpc>
              <a:spcBef>
                <a:spcPts val="1000"/>
              </a:spcBef>
              <a:spcAft>
                <a:spcPts val="0"/>
              </a:spcAft>
              <a:buSzPts val="1400"/>
              <a:buFont typeface="Arial"/>
              <a:buChar char="•"/>
            </a:pPr>
            <a:r>
              <a:rPr lang="en-US" sz="1400"/>
              <a:t>Understanding gender representation in mid-1800s literature.</a:t>
            </a:r>
            <a:endParaRPr/>
          </a:p>
          <a:p>
            <a:pPr indent="0" lvl="0" marL="0" rtl="0" algn="l">
              <a:lnSpc>
                <a:spcPct val="90000"/>
              </a:lnSpc>
              <a:spcBef>
                <a:spcPts val="1000"/>
              </a:spcBef>
              <a:spcAft>
                <a:spcPts val="0"/>
              </a:spcAft>
              <a:buSzPts val="1500"/>
              <a:buNone/>
            </a:pPr>
            <a:r>
              <a:rPr b="1" lang="en-US" sz="1500"/>
              <a:t>METHODOLOGY</a:t>
            </a:r>
            <a:endParaRPr/>
          </a:p>
          <a:p>
            <a:pPr indent="0" lvl="1" marL="228600" rtl="0" algn="l">
              <a:lnSpc>
                <a:spcPct val="90000"/>
              </a:lnSpc>
              <a:spcBef>
                <a:spcPts val="1000"/>
              </a:spcBef>
              <a:spcAft>
                <a:spcPts val="0"/>
              </a:spcAft>
              <a:buSzPts val="1400"/>
              <a:buNone/>
            </a:pPr>
            <a:r>
              <a:rPr b="1" lang="en-US" sz="1400"/>
              <a:t>Books</a:t>
            </a:r>
            <a:r>
              <a:rPr b="1" lang="en-US" sz="1400"/>
              <a:t>:</a:t>
            </a:r>
            <a:endParaRPr sz="1400"/>
          </a:p>
          <a:p>
            <a:pPr indent="-228600" lvl="1" marL="457200" rtl="0" algn="l">
              <a:lnSpc>
                <a:spcPct val="90000"/>
              </a:lnSpc>
              <a:spcBef>
                <a:spcPts val="1000"/>
              </a:spcBef>
              <a:spcAft>
                <a:spcPts val="0"/>
              </a:spcAft>
              <a:buSzPts val="1400"/>
              <a:buChar char="•"/>
            </a:pPr>
            <a:r>
              <a:rPr b="1" lang="en-US" sz="1400"/>
              <a:t>"Moby-Dick</a:t>
            </a:r>
            <a:r>
              <a:rPr lang="en-US" sz="1400"/>
              <a:t>" by Herman Melville</a:t>
            </a:r>
            <a:endParaRPr/>
          </a:p>
          <a:p>
            <a:pPr indent="-228600" lvl="1" marL="457200" rtl="0" algn="l">
              <a:lnSpc>
                <a:spcPct val="90000"/>
              </a:lnSpc>
              <a:spcBef>
                <a:spcPts val="1000"/>
              </a:spcBef>
              <a:spcAft>
                <a:spcPts val="0"/>
              </a:spcAft>
              <a:buSzPts val="1400"/>
              <a:buChar char="•"/>
            </a:pPr>
            <a:r>
              <a:rPr b="1" lang="en-US" sz="1400"/>
              <a:t>"Little Women" </a:t>
            </a:r>
            <a:r>
              <a:rPr lang="en-US" sz="1400"/>
              <a:t>and </a:t>
            </a:r>
            <a:r>
              <a:rPr b="1" lang="en-US" sz="1400"/>
              <a:t>"Little Men" </a:t>
            </a:r>
            <a:r>
              <a:rPr lang="en-US" sz="1400"/>
              <a:t>by Louisa May Alcott</a:t>
            </a:r>
            <a:endParaRPr/>
          </a:p>
          <a:p>
            <a:pPr indent="0" lvl="1" marL="228600" rtl="0" algn="l">
              <a:lnSpc>
                <a:spcPct val="90000"/>
              </a:lnSpc>
              <a:spcBef>
                <a:spcPts val="1000"/>
              </a:spcBef>
              <a:spcAft>
                <a:spcPts val="0"/>
              </a:spcAft>
              <a:buSzPts val="1400"/>
              <a:buNone/>
            </a:pPr>
            <a:r>
              <a:rPr b="1" lang="en-US" sz="1400"/>
              <a:t>Technologies:</a:t>
            </a:r>
            <a:endParaRPr sz="1400"/>
          </a:p>
          <a:p>
            <a:pPr indent="-228600" lvl="1" marL="457200" rtl="0" algn="l">
              <a:lnSpc>
                <a:spcPct val="90000"/>
              </a:lnSpc>
              <a:spcBef>
                <a:spcPts val="1000"/>
              </a:spcBef>
              <a:spcAft>
                <a:spcPts val="0"/>
              </a:spcAft>
              <a:buSzPts val="1400"/>
              <a:buChar char="•"/>
            </a:pPr>
            <a:r>
              <a:rPr b="1" lang="en-US" sz="1400"/>
              <a:t>SparkNLP:</a:t>
            </a:r>
            <a:r>
              <a:rPr lang="en-US" sz="1400"/>
              <a:t> For advanced natural language processing.</a:t>
            </a:r>
            <a:endParaRPr/>
          </a:p>
          <a:p>
            <a:pPr indent="-228600" lvl="1" marL="457200" rtl="0" algn="l">
              <a:lnSpc>
                <a:spcPct val="90000"/>
              </a:lnSpc>
              <a:spcBef>
                <a:spcPts val="1000"/>
              </a:spcBef>
              <a:spcAft>
                <a:spcPts val="0"/>
              </a:spcAft>
              <a:buSzPts val="1400"/>
              <a:buChar char="•"/>
            </a:pPr>
            <a:r>
              <a:rPr b="1" lang="en-US" sz="1400"/>
              <a:t>PySpark:</a:t>
            </a:r>
            <a:r>
              <a:rPr lang="en-US" sz="1400"/>
              <a:t> For large-scale data processing.</a:t>
            </a:r>
            <a:endParaRPr sz="1400"/>
          </a:p>
          <a:p>
            <a:pPr indent="-228600" lvl="1" marL="457200" rtl="0" algn="l">
              <a:lnSpc>
                <a:spcPct val="90000"/>
              </a:lnSpc>
              <a:spcBef>
                <a:spcPts val="1000"/>
              </a:spcBef>
              <a:spcAft>
                <a:spcPts val="0"/>
              </a:spcAft>
              <a:buSzPts val="1400"/>
              <a:buChar char="•"/>
            </a:pPr>
            <a:r>
              <a:rPr b="1" lang="en-US" sz="1400"/>
              <a:t>GoogleColab: </a:t>
            </a:r>
            <a:r>
              <a:rPr lang="en-US" sz="1400"/>
              <a:t>For python interface.</a:t>
            </a:r>
            <a:endParaRPr sz="1400"/>
          </a:p>
          <a:p>
            <a:pPr indent="0" lvl="0" marL="0" rtl="0" algn="l">
              <a:lnSpc>
                <a:spcPct val="90000"/>
              </a:lnSpc>
              <a:spcBef>
                <a:spcPts val="1000"/>
              </a:spcBef>
              <a:spcAft>
                <a:spcPts val="0"/>
              </a:spcAft>
              <a:buSzPts val="1500"/>
              <a:buNone/>
            </a:pPr>
            <a:r>
              <a:t/>
            </a:r>
            <a:endParaRPr sz="1500"/>
          </a:p>
        </p:txBody>
      </p:sp>
      <p:sp>
        <p:nvSpPr>
          <p:cNvPr id="117" name="Google Shape;117;p2"/>
          <p:cNvSpPr txBox="1"/>
          <p:nvPr/>
        </p:nvSpPr>
        <p:spPr>
          <a:xfrm>
            <a:off x="8835152" y="4056001"/>
            <a:ext cx="3206496" cy="2613023"/>
          </a:xfrm>
          <a:prstGeom prst="rect">
            <a:avLst/>
          </a:prstGeom>
          <a:noFill/>
          <a:ln>
            <a:noFill/>
          </a:ln>
        </p:spPr>
        <p:txBody>
          <a:bodyPr anchorCtr="0" anchor="t" bIns="45700" lIns="91425" spcFirstLastPara="1" rIns="91425" wrap="square" tIns="45700">
            <a:spAutoFit/>
          </a:bodyPr>
          <a:lstStyle/>
          <a:p>
            <a:pPr indent="0" lvl="1" marL="228600" marR="0" rtl="0" algn="l">
              <a:lnSpc>
                <a:spcPct val="90000"/>
              </a:lnSpc>
              <a:spcBef>
                <a:spcPts val="0"/>
              </a:spcBef>
              <a:spcAft>
                <a:spcPts val="0"/>
              </a:spcAft>
              <a:buClr>
                <a:schemeClr val="dk1"/>
              </a:buClr>
              <a:buSzPts val="1400"/>
              <a:buFont typeface="Gill Sans"/>
              <a:buNone/>
            </a:pPr>
            <a:r>
              <a:rPr b="1" i="0" lang="en-US" sz="1400" u="none" cap="none" strike="noStrike">
                <a:solidFill>
                  <a:schemeClr val="dk1"/>
                </a:solidFill>
                <a:latin typeface="Gill Sans"/>
                <a:ea typeface="Gill Sans"/>
                <a:cs typeface="Gill Sans"/>
                <a:sym typeface="Gill Sans"/>
              </a:rPr>
              <a:t>Steps:</a:t>
            </a:r>
            <a:endParaRPr b="0" i="0" sz="1400" u="none" cap="none" strike="noStrike">
              <a:solidFill>
                <a:schemeClr val="dk1"/>
              </a:solidFill>
              <a:latin typeface="Gill Sans"/>
              <a:ea typeface="Gill Sans"/>
              <a:cs typeface="Gill Sans"/>
              <a:sym typeface="Gill Sans"/>
            </a:endParaRPr>
          </a:p>
          <a:p>
            <a:pPr indent="-88900" lvl="1" marL="457200" marR="0" rtl="0" algn="l">
              <a:lnSpc>
                <a:spcPct val="90000"/>
              </a:lnSpc>
              <a:spcBef>
                <a:spcPts val="0"/>
              </a:spcBef>
              <a:spcAft>
                <a:spcPts val="0"/>
              </a:spcAft>
              <a:buClr>
                <a:schemeClr val="dk1"/>
              </a:buClr>
              <a:buSzPts val="1400"/>
              <a:buFont typeface="Gill Sans"/>
              <a:buAutoNum type="arabicPeriod"/>
            </a:pPr>
            <a:r>
              <a:rPr b="1" i="0" lang="en-US" sz="1400" u="none" cap="none" strike="noStrike">
                <a:solidFill>
                  <a:schemeClr val="dk1"/>
                </a:solidFill>
                <a:latin typeface="Gill Sans"/>
                <a:ea typeface="Gill Sans"/>
                <a:cs typeface="Gill Sans"/>
                <a:sym typeface="Gill Sans"/>
              </a:rPr>
              <a:t>Text Preprocessing: </a:t>
            </a:r>
            <a:r>
              <a:rPr b="0" i="0" lang="en-US" sz="1400" u="none" cap="none" strike="noStrike">
                <a:solidFill>
                  <a:schemeClr val="dk1"/>
                </a:solidFill>
                <a:latin typeface="Gill Sans"/>
                <a:ea typeface="Gill Sans"/>
                <a:cs typeface="Gill Sans"/>
                <a:sym typeface="Gill Sans"/>
              </a:rPr>
              <a:t>Clean and tokenize text.</a:t>
            </a:r>
            <a:endParaRPr/>
          </a:p>
          <a:p>
            <a:pPr indent="-88900" lvl="1" marL="457200" marR="0" rtl="0" algn="l">
              <a:lnSpc>
                <a:spcPct val="90000"/>
              </a:lnSpc>
              <a:spcBef>
                <a:spcPts val="0"/>
              </a:spcBef>
              <a:spcAft>
                <a:spcPts val="0"/>
              </a:spcAft>
              <a:buClr>
                <a:schemeClr val="dk1"/>
              </a:buClr>
              <a:buSzPts val="1400"/>
              <a:buFont typeface="Gill Sans"/>
              <a:buAutoNum type="arabicPeriod"/>
            </a:pPr>
            <a:r>
              <a:rPr b="1" i="0" lang="en-US" sz="1400" u="none" cap="none" strike="noStrike">
                <a:solidFill>
                  <a:schemeClr val="dk1"/>
                </a:solidFill>
                <a:latin typeface="Gill Sans"/>
                <a:ea typeface="Gill Sans"/>
                <a:cs typeface="Gill Sans"/>
                <a:sym typeface="Gill Sans"/>
              </a:rPr>
              <a:t>Part-of-Speech Tagging: </a:t>
            </a:r>
            <a:r>
              <a:rPr b="0" i="0" lang="en-US" sz="1400" u="none" cap="none" strike="noStrike">
                <a:solidFill>
                  <a:schemeClr val="dk1"/>
                </a:solidFill>
                <a:latin typeface="Gill Sans"/>
                <a:ea typeface="Gill Sans"/>
                <a:cs typeface="Gill Sans"/>
                <a:sym typeface="Gill Sans"/>
              </a:rPr>
              <a:t>Identify personal pronouns and their grammatical roles.</a:t>
            </a:r>
            <a:endParaRPr/>
          </a:p>
          <a:p>
            <a:pPr indent="-88900" lvl="1" marL="457200" marR="0" rtl="0" algn="l">
              <a:lnSpc>
                <a:spcPct val="90000"/>
              </a:lnSpc>
              <a:spcBef>
                <a:spcPts val="0"/>
              </a:spcBef>
              <a:spcAft>
                <a:spcPts val="0"/>
              </a:spcAft>
              <a:buClr>
                <a:schemeClr val="dk1"/>
              </a:buClr>
              <a:buSzPts val="1400"/>
              <a:buFont typeface="Gill Sans"/>
              <a:buAutoNum type="arabicPeriod"/>
            </a:pPr>
            <a:r>
              <a:rPr b="1" i="0" lang="en-US" sz="1400" u="none" cap="none" strike="noStrike">
                <a:solidFill>
                  <a:schemeClr val="dk1"/>
                </a:solidFill>
                <a:latin typeface="Gill Sans"/>
                <a:ea typeface="Gill Sans"/>
                <a:cs typeface="Gill Sans"/>
                <a:sym typeface="Gill Sans"/>
              </a:rPr>
              <a:t>Pronoun Frequency Analysis: </a:t>
            </a:r>
            <a:r>
              <a:rPr b="0" i="0" lang="en-US" sz="1400" u="none" cap="none" strike="noStrike">
                <a:solidFill>
                  <a:schemeClr val="dk1"/>
                </a:solidFill>
                <a:latin typeface="Gill Sans"/>
                <a:ea typeface="Gill Sans"/>
                <a:cs typeface="Gill Sans"/>
                <a:sym typeface="Gill Sans"/>
              </a:rPr>
              <a:t>Calculate frequencies of subject (e.g., he, she) and object (e.g., him, her) pronouns.</a:t>
            </a:r>
            <a:endParaRPr/>
          </a:p>
          <a:p>
            <a:pPr indent="-88900" lvl="1" marL="457200" marR="0" rtl="0" algn="l">
              <a:lnSpc>
                <a:spcPct val="90000"/>
              </a:lnSpc>
              <a:spcBef>
                <a:spcPts val="0"/>
              </a:spcBef>
              <a:spcAft>
                <a:spcPts val="0"/>
              </a:spcAft>
              <a:buClr>
                <a:schemeClr val="dk1"/>
              </a:buClr>
              <a:buSzPts val="1400"/>
              <a:buFont typeface="Gill Sans"/>
              <a:buAutoNum type="arabicPeriod"/>
            </a:pPr>
            <a:r>
              <a:rPr b="1" i="0" lang="en-US" sz="1400" u="none" cap="none" strike="noStrike">
                <a:solidFill>
                  <a:schemeClr val="dk1"/>
                </a:solidFill>
                <a:latin typeface="Gill Sans"/>
                <a:ea typeface="Gill Sans"/>
                <a:cs typeface="Gill Sans"/>
                <a:sym typeface="Gill Sans"/>
              </a:rPr>
              <a:t>Statistical Testing: </a:t>
            </a:r>
            <a:r>
              <a:rPr b="0" i="0" lang="en-US" sz="1400" u="none" cap="none" strike="noStrike">
                <a:solidFill>
                  <a:schemeClr val="dk1"/>
                </a:solidFill>
                <a:latin typeface="Gill Sans"/>
                <a:ea typeface="Gill Sans"/>
                <a:cs typeface="Gill Sans"/>
                <a:sym typeface="Gill Sans"/>
              </a:rPr>
              <a:t>Perform chi-square tests to determine statistical significance.</a:t>
            </a:r>
            <a:endParaRPr/>
          </a:p>
        </p:txBody>
      </p:sp>
      <p:pic>
        <p:nvPicPr>
          <p:cNvPr id="118" name="Google Shape;118;p2"/>
          <p:cNvPicPr preferRelativeResize="0"/>
          <p:nvPr/>
        </p:nvPicPr>
        <p:blipFill rotWithShape="1">
          <a:blip r:embed="rId3">
            <a:alphaModFix/>
          </a:blip>
          <a:srcRect b="0" l="0" r="0" t="0"/>
          <a:stretch/>
        </p:blipFill>
        <p:spPr>
          <a:xfrm>
            <a:off x="-209913" y="4572005"/>
            <a:ext cx="3715512" cy="2786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p:nvPr/>
        </p:nvSpPr>
        <p:spPr>
          <a:xfrm>
            <a:off x="0" y="4914900"/>
            <a:ext cx="12192000" cy="1943100"/>
          </a:xfrm>
          <a:prstGeom prst="rect">
            <a:avLst/>
          </a:prstGeom>
          <a:solidFill>
            <a:srgbClr val="475A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3"/>
          <p:cNvSpPr/>
          <p:nvPr/>
        </p:nvSpPr>
        <p:spPr>
          <a:xfrm>
            <a:off x="0" y="0"/>
            <a:ext cx="12192000" cy="491851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6" name="Google Shape;126;p3"/>
          <p:cNvSpPr txBox="1"/>
          <p:nvPr>
            <p:ph type="title"/>
          </p:nvPr>
        </p:nvSpPr>
        <p:spPr>
          <a:xfrm>
            <a:off x="2231136" y="4325791"/>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HYPOTHESIS</a:t>
            </a:r>
            <a:endParaRPr/>
          </a:p>
        </p:txBody>
      </p:sp>
      <p:sp>
        <p:nvSpPr>
          <p:cNvPr id="127" name="Google Shape;127;p3"/>
          <p:cNvSpPr/>
          <p:nvPr/>
        </p:nvSpPr>
        <p:spPr>
          <a:xfrm>
            <a:off x="743712" y="966758"/>
            <a:ext cx="5211130" cy="25254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u="none" cap="none" strike="noStrike">
                <a:solidFill>
                  <a:schemeClr val="dk1"/>
                </a:solidFill>
                <a:latin typeface="Gill Sans"/>
                <a:ea typeface="Gill Sans"/>
                <a:cs typeface="Gill Sans"/>
                <a:sym typeface="Gill Sans"/>
              </a:rPr>
              <a:t>Hypothesis 1: Author’s Gender Influences Pronoun Usage</a:t>
            </a:r>
            <a:endParaRPr b="0" i="0" sz="1600" u="none" cap="none" strike="noStrike">
              <a:solidFill>
                <a:schemeClr val="dk1"/>
              </a:solidFill>
              <a:latin typeface="Gill Sans"/>
              <a:ea typeface="Gill Sans"/>
              <a:cs typeface="Gill Sans"/>
              <a:sym typeface="Gill Sans"/>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"Little Women" will have a higher frequency of feminine pronouns.</a:t>
            </a:r>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"Moby-Dick" will have a higher frequency of masculine pronouns.</a:t>
            </a:r>
            <a:endParaRPr/>
          </a:p>
          <a:p>
            <a:pPr indent="0" lvl="4" marL="676656" marR="0" rtl="0" algn="l">
              <a:spcBef>
                <a:spcPts val="600"/>
              </a:spcBef>
              <a:spcAft>
                <a:spcPts val="0"/>
              </a:spcAft>
              <a:buNone/>
            </a:pPr>
            <a:r>
              <a:rPr b="1" i="0" lang="en-US" sz="1600" u="none" cap="none" strike="noStrike">
                <a:solidFill>
                  <a:schemeClr val="dk1"/>
                </a:solidFill>
                <a:latin typeface="Gill Sans"/>
                <a:ea typeface="Gill Sans"/>
                <a:cs typeface="Gill Sans"/>
                <a:sym typeface="Gill Sans"/>
              </a:rPr>
              <a:t>Null Hypothesis (H0): </a:t>
            </a:r>
            <a:r>
              <a:rPr b="0" i="0" lang="en-US" sz="1600" u="none" cap="none" strike="noStrike">
                <a:solidFill>
                  <a:schemeClr val="dk1"/>
                </a:solidFill>
                <a:latin typeface="Gill Sans"/>
                <a:ea typeface="Gill Sans"/>
                <a:cs typeface="Gill Sans"/>
                <a:sym typeface="Gill Sans"/>
              </a:rPr>
              <a:t>There is no significant difference in the frequency of masculine and feminine pronouns between the texts.</a:t>
            </a:r>
            <a:endParaRPr/>
          </a:p>
          <a:p>
            <a:pPr indent="0" lvl="4" marL="676656" marR="0" rtl="0" algn="l">
              <a:spcBef>
                <a:spcPts val="600"/>
              </a:spcBef>
              <a:spcAft>
                <a:spcPts val="0"/>
              </a:spcAft>
              <a:buNone/>
            </a:pPr>
            <a:r>
              <a:rPr b="1" i="0" lang="en-US" sz="1600" u="none" cap="none" strike="noStrike">
                <a:solidFill>
                  <a:schemeClr val="dk1"/>
                </a:solidFill>
                <a:latin typeface="Gill Sans"/>
                <a:ea typeface="Gill Sans"/>
                <a:cs typeface="Gill Sans"/>
                <a:sym typeface="Gill Sans"/>
              </a:rPr>
              <a:t>Alternative Hypothesis (H1): </a:t>
            </a:r>
            <a:r>
              <a:rPr b="0" i="0" lang="en-US" sz="1600" u="none" cap="none" strike="noStrike">
                <a:solidFill>
                  <a:schemeClr val="dk1"/>
                </a:solidFill>
                <a:latin typeface="Gill Sans"/>
                <a:ea typeface="Gill Sans"/>
                <a:cs typeface="Gill Sans"/>
                <a:sym typeface="Gill Sans"/>
              </a:rPr>
              <a:t>There is a significant difference in the frequency of masculine and feminine pronouns between the texts.</a:t>
            </a:r>
            <a:endParaRPr/>
          </a:p>
          <a:p>
            <a:pPr indent="0" lvl="1" marL="338328" marR="0" rtl="0" algn="l">
              <a:spcBef>
                <a:spcPts val="600"/>
              </a:spcBef>
              <a:spcAft>
                <a:spcPts val="0"/>
              </a:spcAft>
              <a:buNone/>
            </a:pPr>
            <a:r>
              <a:t/>
            </a:r>
            <a:endParaRPr b="0" i="0" sz="1600" u="none" cap="none" strike="noStrike">
              <a:solidFill>
                <a:schemeClr val="dk1"/>
              </a:solidFill>
              <a:latin typeface="Gill Sans"/>
              <a:ea typeface="Gill Sans"/>
              <a:cs typeface="Gill Sans"/>
              <a:sym typeface="Gill Sans"/>
            </a:endParaRPr>
          </a:p>
          <a:p>
            <a:pPr indent="0" lvl="0" marL="0" marR="0" rtl="0" algn="l">
              <a:spcBef>
                <a:spcPts val="600"/>
              </a:spcBef>
              <a:spcAft>
                <a:spcPts val="0"/>
              </a:spcAft>
              <a:buClr>
                <a:schemeClr val="dk1"/>
              </a:buClr>
              <a:buSzPts val="1600"/>
              <a:buFont typeface="Gill Sans"/>
              <a:buNone/>
            </a:pPr>
            <a:r>
              <a:t/>
            </a:r>
            <a:endParaRPr b="0" i="0" sz="1600" u="none" cap="none" strike="noStrike">
              <a:solidFill>
                <a:schemeClr val="dk1"/>
              </a:solidFill>
              <a:latin typeface="Gill Sans"/>
              <a:ea typeface="Gill Sans"/>
              <a:cs typeface="Gill Sans"/>
              <a:sym typeface="Gill Sans"/>
            </a:endParaRPr>
          </a:p>
        </p:txBody>
      </p:sp>
      <p:sp>
        <p:nvSpPr>
          <p:cNvPr id="128" name="Google Shape;128;p3"/>
          <p:cNvSpPr txBox="1"/>
          <p:nvPr/>
        </p:nvSpPr>
        <p:spPr>
          <a:xfrm>
            <a:off x="6237160" y="913805"/>
            <a:ext cx="5211128" cy="36779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Gill Sans"/>
                <a:ea typeface="Gill Sans"/>
                <a:cs typeface="Gill Sans"/>
                <a:sym typeface="Gill Sans"/>
              </a:rPr>
              <a:t>Hypothesis 2: Gender Narration Perspective Impacts Pronoun Usage</a:t>
            </a:r>
            <a:endParaRPr b="0" i="0" sz="1600" u="none" cap="none" strike="noStrike">
              <a:solidFill>
                <a:schemeClr val="dk1"/>
              </a:solidFill>
              <a:latin typeface="Gill Sans"/>
              <a:ea typeface="Gill Sans"/>
              <a:cs typeface="Gill Sans"/>
              <a:sym typeface="Gill Sans"/>
            </a:endParaRPr>
          </a:p>
          <a:p>
            <a:pPr indent="-211455" lvl="0" marL="211455"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 "Little Women" and "Little Men" will show different feminine pronoun usage patterns due to different narrative perspectives.</a:t>
            </a:r>
            <a:endParaRPr/>
          </a:p>
          <a:p>
            <a:pPr indent="0" lvl="1" marL="338328" marR="0" rtl="0" algn="l">
              <a:spcBef>
                <a:spcPts val="600"/>
              </a:spcBef>
              <a:spcAft>
                <a:spcPts val="0"/>
              </a:spcAft>
              <a:buNone/>
            </a:pPr>
            <a:r>
              <a:t/>
            </a:r>
            <a:endParaRPr b="1" i="0" sz="1600" u="none" cap="none" strike="noStrike">
              <a:solidFill>
                <a:schemeClr val="dk1"/>
              </a:solidFill>
              <a:latin typeface="Gill Sans"/>
              <a:ea typeface="Gill Sans"/>
              <a:cs typeface="Gill Sans"/>
              <a:sym typeface="Gill Sans"/>
            </a:endParaRPr>
          </a:p>
          <a:p>
            <a:pPr indent="0" lvl="1" marL="338328" marR="0" rtl="0" algn="l">
              <a:spcBef>
                <a:spcPts val="600"/>
              </a:spcBef>
              <a:spcAft>
                <a:spcPts val="0"/>
              </a:spcAft>
              <a:buNone/>
            </a:pPr>
            <a:r>
              <a:rPr b="1" i="0" lang="en-US" sz="1600" u="none" cap="none" strike="noStrike">
                <a:solidFill>
                  <a:schemeClr val="dk1"/>
                </a:solidFill>
                <a:latin typeface="Gill Sans"/>
                <a:ea typeface="Gill Sans"/>
                <a:cs typeface="Gill Sans"/>
                <a:sym typeface="Gill Sans"/>
              </a:rPr>
              <a:t>Null Hypothesis (H0): </a:t>
            </a:r>
            <a:r>
              <a:rPr b="0" i="0" lang="en-US" sz="1600" u="none" cap="none" strike="noStrike">
                <a:solidFill>
                  <a:schemeClr val="dk1"/>
                </a:solidFill>
                <a:latin typeface="Gill Sans"/>
                <a:ea typeface="Gill Sans"/>
                <a:cs typeface="Gill Sans"/>
                <a:sym typeface="Gill Sans"/>
              </a:rPr>
              <a:t>There is no significant difference in feminine pronoun frequency between "Little Women" and "Little Men".</a:t>
            </a:r>
            <a:endParaRPr/>
          </a:p>
          <a:p>
            <a:pPr indent="0" lvl="1" marL="338328" marR="0" rtl="0" algn="l">
              <a:spcBef>
                <a:spcPts val="600"/>
              </a:spcBef>
              <a:spcAft>
                <a:spcPts val="0"/>
              </a:spcAft>
              <a:buNone/>
            </a:pPr>
            <a:r>
              <a:rPr b="1" i="0" lang="en-US" sz="1600" u="none" cap="none" strike="noStrike">
                <a:solidFill>
                  <a:schemeClr val="dk1"/>
                </a:solidFill>
                <a:latin typeface="Gill Sans"/>
                <a:ea typeface="Gill Sans"/>
                <a:cs typeface="Gill Sans"/>
                <a:sym typeface="Gill Sans"/>
              </a:rPr>
              <a:t>Alternative Hypothesis (H1): </a:t>
            </a:r>
            <a:r>
              <a:rPr b="0" i="0" lang="en-US" sz="1600" u="none" cap="none" strike="noStrike">
                <a:solidFill>
                  <a:schemeClr val="dk1"/>
                </a:solidFill>
                <a:latin typeface="Gill Sans"/>
                <a:ea typeface="Gill Sans"/>
                <a:cs typeface="Gill Sans"/>
                <a:sym typeface="Gill Sans"/>
              </a:rPr>
              <a:t>There is a significant difference in feminine pronoun frequency between "Little Women" and "Little Men".</a:t>
            </a:r>
            <a:endParaRPr/>
          </a:p>
          <a:p>
            <a:pPr indent="0" lvl="0" marL="0" marR="0" rtl="0" algn="l">
              <a:spcBef>
                <a:spcPts val="600"/>
              </a:spcBef>
              <a:spcAft>
                <a:spcPts val="0"/>
              </a:spcAft>
              <a:buNone/>
            </a:pPr>
            <a:r>
              <a:t/>
            </a:r>
            <a:endParaRPr b="0" i="0" sz="1600" u="none" cap="none" strike="noStrike">
              <a:solidFill>
                <a:schemeClr val="dk1"/>
              </a:solidFill>
              <a:latin typeface="Gill Sans"/>
              <a:ea typeface="Gill Sans"/>
              <a:cs typeface="Gill Sans"/>
              <a:sym typeface="Gill Sans"/>
            </a:endParaRPr>
          </a:p>
        </p:txBody>
      </p:sp>
      <p:pic>
        <p:nvPicPr>
          <p:cNvPr descr="Whale PNG Transparent Images Free Download | Vector Files | Pngtree" id="129" name="Google Shape;129;p3"/>
          <p:cNvPicPr preferRelativeResize="0"/>
          <p:nvPr/>
        </p:nvPicPr>
        <p:blipFill rotWithShape="1">
          <a:blip r:embed="rId3">
            <a:alphaModFix/>
          </a:blip>
          <a:srcRect b="0" l="0" r="0" t="0"/>
          <a:stretch/>
        </p:blipFill>
        <p:spPr>
          <a:xfrm>
            <a:off x="488155" y="4579827"/>
            <a:ext cx="2297908" cy="2297908"/>
          </a:xfrm>
          <a:prstGeom prst="rect">
            <a:avLst/>
          </a:prstGeom>
          <a:noFill/>
          <a:ln>
            <a:noFill/>
          </a:ln>
        </p:spPr>
      </p:pic>
      <p:pic>
        <p:nvPicPr>
          <p:cNvPr descr="Whale PNG Transparent Images Free Download | Vector Files | Pngtree" id="130" name="Google Shape;130;p3"/>
          <p:cNvPicPr preferRelativeResize="0"/>
          <p:nvPr/>
        </p:nvPicPr>
        <p:blipFill rotWithShape="1">
          <a:blip r:embed="rId3">
            <a:alphaModFix/>
          </a:blip>
          <a:srcRect b="0" l="0" r="0" t="0"/>
          <a:stretch/>
        </p:blipFill>
        <p:spPr>
          <a:xfrm>
            <a:off x="10058447" y="4822031"/>
            <a:ext cx="2035969" cy="20359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g2ee899817db_4_4"/>
          <p:cNvSpPr/>
          <p:nvPr/>
        </p:nvSpPr>
        <p:spPr>
          <a:xfrm>
            <a:off x="0" y="0"/>
            <a:ext cx="12192000" cy="1943100"/>
          </a:xfrm>
          <a:prstGeom prst="rect">
            <a:avLst/>
          </a:prstGeom>
          <a:solidFill>
            <a:srgbClr val="475A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7" name="Google Shape;137;g2ee899817db_4_4"/>
          <p:cNvSpPr txBox="1"/>
          <p:nvPr>
            <p:ph type="title"/>
          </p:nvPr>
        </p:nvSpPr>
        <p:spPr>
          <a:xfrm>
            <a:off x="2231111" y="142517"/>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EDA</a:t>
            </a:r>
            <a:endParaRPr/>
          </a:p>
        </p:txBody>
      </p:sp>
      <p:sp>
        <p:nvSpPr>
          <p:cNvPr id="138" name="Google Shape;138;g2ee899817db_4_4"/>
          <p:cNvSpPr/>
          <p:nvPr/>
        </p:nvSpPr>
        <p:spPr>
          <a:xfrm>
            <a:off x="388627" y="5061025"/>
            <a:ext cx="3242700" cy="896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i="0" lang="en-US" u="none" cap="none" strike="noStrike">
                <a:solidFill>
                  <a:schemeClr val="dk1"/>
                </a:solidFill>
                <a:latin typeface="Gill Sans"/>
                <a:ea typeface="Gill Sans"/>
                <a:cs typeface="Gill Sans"/>
                <a:sym typeface="Gill Sans"/>
              </a:rPr>
              <a:t>Overall Pronoun Usage</a:t>
            </a:r>
            <a:endParaRPr b="0" i="0" u="none" cap="none" strike="noStrike">
              <a:solidFill>
                <a:schemeClr val="dk1"/>
              </a:solidFill>
              <a:latin typeface="Gill Sans"/>
              <a:ea typeface="Gill Sans"/>
              <a:cs typeface="Gill Sans"/>
              <a:sym typeface="Gill Sans"/>
            </a:endParaRPr>
          </a:p>
          <a:p>
            <a:pPr indent="-88900" lvl="0" marL="0" marR="0" rtl="0" algn="l">
              <a:lnSpc>
                <a:spcPct val="80000"/>
              </a:lnSpc>
              <a:spcBef>
                <a:spcPts val="600"/>
              </a:spcBef>
              <a:spcAft>
                <a:spcPts val="0"/>
              </a:spcAft>
              <a:buClr>
                <a:schemeClr val="dk1"/>
              </a:buClr>
              <a:buSzPts val="1400"/>
              <a:buFont typeface="Arial"/>
              <a:buChar char="•"/>
            </a:pPr>
            <a:r>
              <a:rPr b="1" i="0" lang="en-US" u="none" cap="none" strike="noStrike">
                <a:solidFill>
                  <a:schemeClr val="dk1"/>
                </a:solidFill>
                <a:latin typeface="Roboto"/>
                <a:ea typeface="Roboto"/>
                <a:cs typeface="Roboto"/>
                <a:sym typeface="Roboto"/>
              </a:rPr>
              <a:t>Chi2 Statistic:</a:t>
            </a:r>
            <a:r>
              <a:rPr b="0" i="0" lang="en-US" u="none" cap="none" strike="noStrike">
                <a:solidFill>
                  <a:schemeClr val="dk1"/>
                </a:solidFill>
                <a:latin typeface="Roboto"/>
                <a:ea typeface="Roboto"/>
                <a:cs typeface="Roboto"/>
                <a:sym typeface="Roboto"/>
              </a:rPr>
              <a:t> 1947.796335480638</a:t>
            </a:r>
            <a:endParaRPr>
              <a:solidFill>
                <a:schemeClr val="dk1"/>
              </a:solidFill>
            </a:endParaRPr>
          </a:p>
          <a:p>
            <a:pPr indent="-88900" lvl="0" marL="0" marR="0" rtl="0" algn="l">
              <a:lnSpc>
                <a:spcPct val="80000"/>
              </a:lnSpc>
              <a:spcBef>
                <a:spcPts val="600"/>
              </a:spcBef>
              <a:spcAft>
                <a:spcPts val="0"/>
              </a:spcAft>
              <a:buClr>
                <a:schemeClr val="dk1"/>
              </a:buClr>
              <a:buSzPts val="1400"/>
              <a:buFont typeface="Arial"/>
              <a:buChar char="•"/>
            </a:pPr>
            <a:r>
              <a:rPr b="1" i="0" lang="en-US" u="none" cap="none" strike="noStrike">
                <a:solidFill>
                  <a:schemeClr val="dk1"/>
                </a:solidFill>
                <a:latin typeface="Roboto"/>
                <a:ea typeface="Roboto"/>
                <a:cs typeface="Roboto"/>
                <a:sym typeface="Roboto"/>
              </a:rPr>
              <a:t>P-value:</a:t>
            </a:r>
            <a:r>
              <a:rPr b="0" i="0" lang="en-US" u="none" cap="none" strike="noStrike">
                <a:solidFill>
                  <a:schemeClr val="dk1"/>
                </a:solidFill>
                <a:latin typeface="Roboto"/>
                <a:ea typeface="Roboto"/>
                <a:cs typeface="Roboto"/>
                <a:sym typeface="Roboto"/>
              </a:rPr>
              <a:t> 0.0</a:t>
            </a:r>
            <a:endParaRPr>
              <a:solidFill>
                <a:schemeClr val="dk1"/>
              </a:solidFill>
            </a:endParaRPr>
          </a:p>
          <a:p>
            <a:pPr indent="0" lvl="0" marL="0" marR="0" rtl="0" algn="l">
              <a:lnSpc>
                <a:spcPct val="80000"/>
              </a:lnSpc>
              <a:spcBef>
                <a:spcPts val="600"/>
              </a:spcBef>
              <a:spcAft>
                <a:spcPts val="0"/>
              </a:spcAft>
              <a:buNone/>
            </a:pPr>
            <a:r>
              <a:t/>
            </a:r>
            <a:endParaRPr b="0" i="0" u="none" cap="none" strike="noStrike">
              <a:solidFill>
                <a:schemeClr val="dk1"/>
              </a:solidFill>
              <a:latin typeface="Gill Sans"/>
              <a:ea typeface="Gill Sans"/>
              <a:cs typeface="Gill Sans"/>
              <a:sym typeface="Gill Sans"/>
            </a:endParaRPr>
          </a:p>
        </p:txBody>
      </p:sp>
      <p:pic>
        <p:nvPicPr>
          <p:cNvPr id="139" name="Google Shape;139;g2ee899817db_4_4"/>
          <p:cNvPicPr preferRelativeResize="0"/>
          <p:nvPr/>
        </p:nvPicPr>
        <p:blipFill rotWithShape="1">
          <a:blip r:embed="rId3">
            <a:alphaModFix/>
          </a:blip>
          <a:srcRect b="0" l="0" r="0" t="0"/>
          <a:stretch/>
        </p:blipFill>
        <p:spPr>
          <a:xfrm>
            <a:off x="188175" y="1712238"/>
            <a:ext cx="5035001" cy="3206275"/>
          </a:xfrm>
          <a:prstGeom prst="rect">
            <a:avLst/>
          </a:prstGeom>
          <a:noFill/>
          <a:ln>
            <a:noFill/>
          </a:ln>
        </p:spPr>
      </p:pic>
      <p:pic>
        <p:nvPicPr>
          <p:cNvPr id="140" name="Google Shape;140;g2ee899817db_4_4"/>
          <p:cNvPicPr preferRelativeResize="0"/>
          <p:nvPr/>
        </p:nvPicPr>
        <p:blipFill>
          <a:blip r:embed="rId4">
            <a:alphaModFix/>
          </a:blip>
          <a:stretch>
            <a:fillRect/>
          </a:stretch>
        </p:blipFill>
        <p:spPr>
          <a:xfrm>
            <a:off x="5696800" y="1551825"/>
            <a:ext cx="6225801" cy="4584249"/>
          </a:xfrm>
          <a:prstGeom prst="rect">
            <a:avLst/>
          </a:prstGeom>
          <a:solidFill>
            <a:schemeClr val="lt1"/>
          </a:solidFill>
          <a:ln>
            <a:noFill/>
          </a:ln>
        </p:spPr>
      </p:pic>
      <p:pic>
        <p:nvPicPr>
          <p:cNvPr id="141" name="Google Shape;141;g2ee899817db_4_4"/>
          <p:cNvPicPr preferRelativeResize="0"/>
          <p:nvPr/>
        </p:nvPicPr>
        <p:blipFill>
          <a:blip r:embed="rId5">
            <a:alphaModFix/>
          </a:blip>
          <a:stretch>
            <a:fillRect/>
          </a:stretch>
        </p:blipFill>
        <p:spPr>
          <a:xfrm>
            <a:off x="10352875" y="-48037"/>
            <a:ext cx="1569725" cy="1569725"/>
          </a:xfrm>
          <a:prstGeom prst="rect">
            <a:avLst/>
          </a:prstGeom>
          <a:noFill/>
          <a:ln>
            <a:noFill/>
          </a:ln>
        </p:spPr>
      </p:pic>
      <p:pic>
        <p:nvPicPr>
          <p:cNvPr id="142" name="Google Shape;142;g2ee899817db_4_4"/>
          <p:cNvPicPr preferRelativeResize="0"/>
          <p:nvPr/>
        </p:nvPicPr>
        <p:blipFill>
          <a:blip r:embed="rId5">
            <a:alphaModFix/>
          </a:blip>
          <a:stretch>
            <a:fillRect/>
          </a:stretch>
        </p:blipFill>
        <p:spPr>
          <a:xfrm flipH="1">
            <a:off x="188175" y="-12"/>
            <a:ext cx="1569725" cy="1569725"/>
          </a:xfrm>
          <a:prstGeom prst="rect">
            <a:avLst/>
          </a:prstGeom>
          <a:noFill/>
          <a:ln>
            <a:noFill/>
          </a:ln>
        </p:spPr>
      </p:pic>
      <p:sp>
        <p:nvSpPr>
          <p:cNvPr id="143" name="Google Shape;143;g2ee899817db_4_4"/>
          <p:cNvSpPr txBox="1"/>
          <p:nvPr/>
        </p:nvSpPr>
        <p:spPr>
          <a:xfrm>
            <a:off x="5741600" y="6166200"/>
            <a:ext cx="6136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a:solidFill>
                  <a:schemeClr val="dk1"/>
                </a:solidFill>
                <a:latin typeface="Gill Sans"/>
                <a:ea typeface="Gill Sans"/>
                <a:cs typeface="Gill Sans"/>
                <a:sym typeface="Gill Sans"/>
              </a:rPr>
              <a:t>Pronouns</a:t>
            </a:r>
            <a:r>
              <a:rPr lang="en-US">
                <a:solidFill>
                  <a:schemeClr val="dk1"/>
                </a:solidFill>
                <a:latin typeface="Gill Sans"/>
                <a:ea typeface="Gill Sans"/>
                <a:cs typeface="Gill Sans"/>
                <a:sym typeface="Gill Sans"/>
              </a:rPr>
              <a:t>: Su</a:t>
            </a:r>
            <a:r>
              <a:rPr lang="en-US">
                <a:solidFill>
                  <a:schemeClr val="dk1"/>
                </a:solidFill>
                <a:latin typeface="Gill Sans"/>
                <a:ea typeface="Gill Sans"/>
                <a:cs typeface="Gill Sans"/>
                <a:sym typeface="Gill Sans"/>
              </a:rPr>
              <a:t>bject (e.g., he, she) and Object (e.g., him, her)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4"/>
          <p:cNvSpPr/>
          <p:nvPr/>
        </p:nvSpPr>
        <p:spPr>
          <a:xfrm>
            <a:off x="0" y="4914900"/>
            <a:ext cx="12192000" cy="1943100"/>
          </a:xfrm>
          <a:prstGeom prst="rect">
            <a:avLst/>
          </a:prstGeom>
          <a:solidFill>
            <a:srgbClr val="475A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0" name="Google Shape;150;p4"/>
          <p:cNvSpPr/>
          <p:nvPr/>
        </p:nvSpPr>
        <p:spPr>
          <a:xfrm>
            <a:off x="0" y="0"/>
            <a:ext cx="12192000" cy="491851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1" name="Google Shape;151;p4"/>
          <p:cNvSpPr txBox="1"/>
          <p:nvPr>
            <p:ph type="title"/>
          </p:nvPr>
        </p:nvSpPr>
        <p:spPr>
          <a:xfrm>
            <a:off x="2231125" y="4768823"/>
            <a:ext cx="7729800" cy="8979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EVALUATION</a:t>
            </a:r>
            <a:endParaRPr/>
          </a:p>
        </p:txBody>
      </p:sp>
      <p:sp>
        <p:nvSpPr>
          <p:cNvPr id="152" name="Google Shape;152;p4"/>
          <p:cNvSpPr txBox="1"/>
          <p:nvPr/>
        </p:nvSpPr>
        <p:spPr>
          <a:xfrm>
            <a:off x="530425" y="3434250"/>
            <a:ext cx="5451600" cy="132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6" u="none" cap="none" strike="noStrike">
                <a:solidFill>
                  <a:schemeClr val="dk1"/>
                </a:solidFill>
                <a:latin typeface="Gill Sans"/>
                <a:ea typeface="Gill Sans"/>
                <a:cs typeface="Gill Sans"/>
                <a:sym typeface="Gill Sans"/>
              </a:rPr>
              <a:t>Little Women vs. Moby-Dick</a:t>
            </a:r>
            <a:endParaRPr b="0" i="0" sz="1206" u="none" cap="none" strike="noStrike">
              <a:solidFill>
                <a:schemeClr val="dk1"/>
              </a:solidFill>
              <a:latin typeface="Gill Sans"/>
              <a:ea typeface="Gill Sans"/>
              <a:cs typeface="Gill Sans"/>
              <a:sym typeface="Gill Sans"/>
            </a:endParaRPr>
          </a:p>
          <a:p>
            <a:pPr indent="0" lvl="0" marL="0" marR="0" rtl="0" algn="l">
              <a:spcBef>
                <a:spcPts val="600"/>
              </a:spcBef>
              <a:spcAft>
                <a:spcPts val="0"/>
              </a:spcAft>
              <a:buNone/>
            </a:pPr>
            <a:r>
              <a:rPr b="1" i="0" lang="en-US" sz="1206" u="none" cap="none" strike="noStrike">
                <a:solidFill>
                  <a:schemeClr val="dk1"/>
                </a:solidFill>
                <a:latin typeface="Gill Sans"/>
                <a:ea typeface="Gill Sans"/>
                <a:cs typeface="Gill Sans"/>
                <a:sym typeface="Gill Sans"/>
              </a:rPr>
              <a:t>Overall Pronoun Usage:</a:t>
            </a:r>
            <a:endParaRPr b="0" i="0" sz="1206" u="none" cap="none" strike="noStrike">
              <a:solidFill>
                <a:schemeClr val="dk1"/>
              </a:solidFill>
              <a:latin typeface="Gill Sans"/>
              <a:ea typeface="Gill Sans"/>
              <a:cs typeface="Gill Sans"/>
              <a:sym typeface="Gill Sans"/>
            </a:endParaRPr>
          </a:p>
          <a:p>
            <a:pPr indent="0" lvl="0" marL="0" marR="0" rtl="0" algn="l">
              <a:spcBef>
                <a:spcPts val="600"/>
              </a:spcBef>
              <a:spcAft>
                <a:spcPts val="0"/>
              </a:spcAft>
              <a:buNone/>
            </a:pPr>
            <a:r>
              <a:rPr b="1" i="0" lang="en-US" sz="1206" u="none" cap="none" strike="noStrike">
                <a:solidFill>
                  <a:schemeClr val="dk1"/>
                </a:solidFill>
                <a:latin typeface="Gill Sans"/>
                <a:ea typeface="Gill Sans"/>
                <a:cs typeface="Gill Sans"/>
                <a:sym typeface="Gill Sans"/>
              </a:rPr>
              <a:t>Chi2 Statistic:</a:t>
            </a:r>
            <a:r>
              <a:rPr b="0" i="0" lang="en-US" sz="1206" u="none" cap="none" strike="noStrike">
                <a:solidFill>
                  <a:schemeClr val="dk1"/>
                </a:solidFill>
                <a:latin typeface="Gill Sans"/>
                <a:ea typeface="Gill Sans"/>
                <a:cs typeface="Gill Sans"/>
                <a:sym typeface="Gill Sans"/>
              </a:rPr>
              <a:t> 607.79</a:t>
            </a:r>
            <a:endParaRPr/>
          </a:p>
          <a:p>
            <a:pPr indent="0" lvl="0" marL="0" marR="0" rtl="0" algn="l">
              <a:spcBef>
                <a:spcPts val="600"/>
              </a:spcBef>
              <a:spcAft>
                <a:spcPts val="0"/>
              </a:spcAft>
              <a:buNone/>
            </a:pPr>
            <a:r>
              <a:rPr b="1" i="0" lang="en-US" sz="1206" u="none" cap="none" strike="noStrike">
                <a:solidFill>
                  <a:schemeClr val="dk1"/>
                </a:solidFill>
                <a:latin typeface="Gill Sans"/>
                <a:ea typeface="Gill Sans"/>
                <a:cs typeface="Gill Sans"/>
                <a:sym typeface="Gill Sans"/>
              </a:rPr>
              <a:t>P-value:</a:t>
            </a:r>
            <a:r>
              <a:rPr b="0" i="0" lang="en-US" sz="1206" u="none" cap="none" strike="noStrike">
                <a:solidFill>
                  <a:schemeClr val="dk1"/>
                </a:solidFill>
                <a:latin typeface="Gill Sans"/>
                <a:ea typeface="Gill Sans"/>
                <a:cs typeface="Gill Sans"/>
                <a:sym typeface="Gill Sans"/>
              </a:rPr>
              <a:t> 1.0457e-132</a:t>
            </a:r>
            <a:endParaRPr/>
          </a:p>
          <a:p>
            <a:pPr indent="0" lvl="0" marL="0" marR="0" rtl="0" algn="l">
              <a:spcBef>
                <a:spcPts val="600"/>
              </a:spcBef>
              <a:spcAft>
                <a:spcPts val="0"/>
              </a:spcAft>
              <a:buNone/>
            </a:pPr>
            <a:r>
              <a:rPr b="1" i="0" lang="en-US" sz="1206" u="none" cap="none" strike="noStrike">
                <a:solidFill>
                  <a:srgbClr val="FF0000"/>
                </a:solidFill>
                <a:latin typeface="Gill Sans"/>
                <a:ea typeface="Gill Sans"/>
                <a:cs typeface="Gill Sans"/>
                <a:sym typeface="Gill Sans"/>
              </a:rPr>
              <a:t>REJECT THE NULL</a:t>
            </a:r>
            <a:endParaRPr b="0" i="0" sz="1800" u="none" cap="none" strike="noStrike">
              <a:solidFill>
                <a:srgbClr val="FF0000"/>
              </a:solidFill>
              <a:latin typeface="Gill Sans"/>
              <a:ea typeface="Gill Sans"/>
              <a:cs typeface="Gill Sans"/>
              <a:sym typeface="Gill Sans"/>
            </a:endParaRPr>
          </a:p>
        </p:txBody>
      </p:sp>
      <p:sp>
        <p:nvSpPr>
          <p:cNvPr id="153" name="Google Shape;153;p4"/>
          <p:cNvSpPr txBox="1"/>
          <p:nvPr/>
        </p:nvSpPr>
        <p:spPr>
          <a:xfrm>
            <a:off x="8283675" y="3463500"/>
            <a:ext cx="3896100" cy="126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6" u="none" cap="none" strike="noStrike">
                <a:solidFill>
                  <a:schemeClr val="dk1"/>
                </a:solidFill>
                <a:latin typeface="Gill Sans"/>
                <a:ea typeface="Gill Sans"/>
                <a:cs typeface="Gill Sans"/>
                <a:sym typeface="Gill Sans"/>
              </a:rPr>
              <a:t>Little Women vs. Little Men</a:t>
            </a:r>
            <a:endParaRPr b="0" i="0" sz="1206" u="none" cap="none" strike="noStrike">
              <a:solidFill>
                <a:schemeClr val="dk1"/>
              </a:solidFill>
              <a:latin typeface="Gill Sans"/>
              <a:ea typeface="Gill Sans"/>
              <a:cs typeface="Gill Sans"/>
              <a:sym typeface="Gill Sans"/>
            </a:endParaRPr>
          </a:p>
          <a:p>
            <a:pPr indent="0" lvl="0" marL="0" marR="0" rtl="0" algn="l">
              <a:spcBef>
                <a:spcPts val="600"/>
              </a:spcBef>
              <a:spcAft>
                <a:spcPts val="0"/>
              </a:spcAft>
              <a:buNone/>
            </a:pPr>
            <a:r>
              <a:rPr b="1" lang="en-US" sz="1206">
                <a:solidFill>
                  <a:schemeClr val="dk1"/>
                </a:solidFill>
                <a:latin typeface="Gill Sans"/>
                <a:ea typeface="Gill Sans"/>
                <a:cs typeface="Gill Sans"/>
                <a:sym typeface="Gill Sans"/>
              </a:rPr>
              <a:t>Feminine</a:t>
            </a:r>
            <a:r>
              <a:rPr b="1" i="0" lang="en-US" sz="1206" u="none" cap="none" strike="noStrike">
                <a:solidFill>
                  <a:schemeClr val="dk1"/>
                </a:solidFill>
                <a:latin typeface="Gill Sans"/>
                <a:ea typeface="Gill Sans"/>
                <a:cs typeface="Gill Sans"/>
                <a:sym typeface="Gill Sans"/>
              </a:rPr>
              <a:t> Pronoun Usage:</a:t>
            </a:r>
            <a:endParaRPr b="0" i="0" sz="1206" u="none" cap="none" strike="noStrike">
              <a:solidFill>
                <a:schemeClr val="dk1"/>
              </a:solidFill>
              <a:latin typeface="Gill Sans"/>
              <a:ea typeface="Gill Sans"/>
              <a:cs typeface="Gill Sans"/>
              <a:sym typeface="Gill Sans"/>
            </a:endParaRPr>
          </a:p>
          <a:p>
            <a:pPr indent="0" lvl="0" marL="0" marR="0" rtl="0" algn="l">
              <a:spcBef>
                <a:spcPts val="600"/>
              </a:spcBef>
              <a:spcAft>
                <a:spcPts val="0"/>
              </a:spcAft>
              <a:buNone/>
            </a:pPr>
            <a:r>
              <a:rPr b="1" i="0" lang="en-US" sz="1400" u="none" cap="none" strike="noStrike">
                <a:solidFill>
                  <a:srgbClr val="212121"/>
                </a:solidFill>
                <a:highlight>
                  <a:srgbClr val="FFFFFF"/>
                </a:highlight>
                <a:latin typeface="Roboto"/>
                <a:ea typeface="Roboto"/>
                <a:cs typeface="Roboto"/>
                <a:sym typeface="Roboto"/>
              </a:rPr>
              <a:t>Chi2 Statistic:</a:t>
            </a:r>
            <a:r>
              <a:rPr b="0" i="0" lang="en-US" sz="1400" u="none" cap="none" strike="noStrike">
                <a:solidFill>
                  <a:srgbClr val="212121"/>
                </a:solidFill>
                <a:highlight>
                  <a:srgbClr val="FFFFFF"/>
                </a:highlight>
                <a:latin typeface="Roboto"/>
                <a:ea typeface="Roboto"/>
                <a:cs typeface="Roboto"/>
                <a:sym typeface="Roboto"/>
              </a:rPr>
              <a:t> 2.63</a:t>
            </a:r>
            <a:endParaRPr/>
          </a:p>
          <a:p>
            <a:pPr indent="0" lvl="0" marL="0" marR="0" rtl="0" algn="l">
              <a:spcBef>
                <a:spcPts val="0"/>
              </a:spcBef>
              <a:spcAft>
                <a:spcPts val="0"/>
              </a:spcAft>
              <a:buNone/>
            </a:pPr>
            <a:r>
              <a:rPr b="1" i="0" lang="en-US" sz="1400" u="none" cap="none" strike="noStrike">
                <a:solidFill>
                  <a:srgbClr val="212121"/>
                </a:solidFill>
                <a:highlight>
                  <a:srgbClr val="FFFFFF"/>
                </a:highlight>
                <a:latin typeface="Roboto"/>
                <a:ea typeface="Roboto"/>
                <a:cs typeface="Roboto"/>
                <a:sym typeface="Roboto"/>
              </a:rPr>
              <a:t>P-value:</a:t>
            </a:r>
            <a:r>
              <a:rPr b="0" i="0" lang="en-US" sz="1400" u="none" cap="none" strike="noStrike">
                <a:solidFill>
                  <a:srgbClr val="212121"/>
                </a:solidFill>
                <a:highlight>
                  <a:srgbClr val="FFFFFF"/>
                </a:highlight>
                <a:latin typeface="Roboto"/>
                <a:ea typeface="Roboto"/>
                <a:cs typeface="Roboto"/>
                <a:sym typeface="Roboto"/>
              </a:rPr>
              <a:t> 0.1045</a:t>
            </a:r>
            <a:endParaRPr/>
          </a:p>
          <a:p>
            <a:pPr indent="0" lvl="0" marL="0" marR="0" rtl="0" algn="l">
              <a:spcBef>
                <a:spcPts val="0"/>
              </a:spcBef>
              <a:spcAft>
                <a:spcPts val="0"/>
              </a:spcAft>
              <a:buNone/>
            </a:pPr>
            <a:r>
              <a:rPr b="1" i="0" lang="en-US" sz="1400" u="none" cap="none" strike="noStrike">
                <a:solidFill>
                  <a:srgbClr val="FF0000"/>
                </a:solidFill>
                <a:highlight>
                  <a:srgbClr val="FFFFFF"/>
                </a:highlight>
                <a:latin typeface="Roboto"/>
                <a:ea typeface="Roboto"/>
                <a:cs typeface="Roboto"/>
                <a:sym typeface="Roboto"/>
              </a:rPr>
              <a:t>FAIL TO REJECT THE NULL</a:t>
            </a:r>
            <a:endParaRPr/>
          </a:p>
        </p:txBody>
      </p:sp>
      <p:pic>
        <p:nvPicPr>
          <p:cNvPr id="154" name="Google Shape;154;p4"/>
          <p:cNvPicPr preferRelativeResize="0"/>
          <p:nvPr/>
        </p:nvPicPr>
        <p:blipFill rotWithShape="1">
          <a:blip r:embed="rId3">
            <a:alphaModFix/>
          </a:blip>
          <a:srcRect b="0" l="0" r="0" t="0"/>
          <a:stretch/>
        </p:blipFill>
        <p:spPr>
          <a:xfrm>
            <a:off x="363975" y="165725"/>
            <a:ext cx="5451607" cy="3350901"/>
          </a:xfrm>
          <a:prstGeom prst="rect">
            <a:avLst/>
          </a:prstGeom>
          <a:noFill/>
          <a:ln>
            <a:noFill/>
          </a:ln>
        </p:spPr>
      </p:pic>
      <p:pic>
        <p:nvPicPr>
          <p:cNvPr id="155" name="Google Shape;155;p4"/>
          <p:cNvPicPr preferRelativeResize="0"/>
          <p:nvPr/>
        </p:nvPicPr>
        <p:blipFill rotWithShape="1">
          <a:blip r:embed="rId4">
            <a:alphaModFix/>
          </a:blip>
          <a:srcRect b="0" l="0" r="0" t="0"/>
          <a:stretch/>
        </p:blipFill>
        <p:spPr>
          <a:xfrm>
            <a:off x="7641902" y="165723"/>
            <a:ext cx="4467874" cy="3350901"/>
          </a:xfrm>
          <a:prstGeom prst="rect">
            <a:avLst/>
          </a:prstGeom>
          <a:noFill/>
          <a:ln>
            <a:noFill/>
          </a:ln>
        </p:spPr>
      </p:pic>
      <p:sp>
        <p:nvSpPr>
          <p:cNvPr id="156" name="Google Shape;156;p4"/>
          <p:cNvSpPr txBox="1"/>
          <p:nvPr/>
        </p:nvSpPr>
        <p:spPr>
          <a:xfrm>
            <a:off x="-573024" y="5666495"/>
            <a:ext cx="6096000" cy="1169551"/>
          </a:xfrm>
          <a:prstGeom prst="rect">
            <a:avLst/>
          </a:prstGeom>
          <a:noFill/>
          <a:ln>
            <a:noFill/>
          </a:ln>
        </p:spPr>
        <p:txBody>
          <a:bodyPr anchorCtr="0" anchor="t" bIns="45700" lIns="91425" spcFirstLastPara="1" rIns="91425" wrap="square" tIns="45700">
            <a:spAutoFit/>
          </a:bodyPr>
          <a:lstStyle/>
          <a:p>
            <a:pPr indent="0" lvl="4" marL="676656" marR="0" rtl="0" algn="l">
              <a:spcBef>
                <a:spcPts val="0"/>
              </a:spcBef>
              <a:spcAft>
                <a:spcPts val="0"/>
              </a:spcAft>
              <a:buNone/>
            </a:pPr>
            <a:r>
              <a:rPr b="1" i="0" lang="en-US" sz="1200" u="sng" cap="none" strike="noStrike">
                <a:solidFill>
                  <a:schemeClr val="lt1"/>
                </a:solidFill>
                <a:latin typeface="Gill Sans"/>
                <a:ea typeface="Gill Sans"/>
                <a:cs typeface="Gill Sans"/>
                <a:sym typeface="Gill Sans"/>
              </a:rPr>
              <a:t>Hypothesis 1: Author’s Gender Influences Pronoun Usage</a:t>
            </a:r>
            <a:endParaRPr b="0" i="0" sz="1200" u="sng" cap="none" strike="noStrike">
              <a:solidFill>
                <a:schemeClr val="lt1"/>
              </a:solidFill>
              <a:latin typeface="Gill Sans"/>
              <a:ea typeface="Gill Sans"/>
              <a:cs typeface="Gill Sans"/>
              <a:sym typeface="Gill Sans"/>
            </a:endParaRPr>
          </a:p>
          <a:p>
            <a:pPr indent="0" lvl="4" marL="676656" marR="0" rtl="0" algn="l">
              <a:spcBef>
                <a:spcPts val="600"/>
              </a:spcBef>
              <a:spcAft>
                <a:spcPts val="0"/>
              </a:spcAft>
              <a:buNone/>
            </a:pPr>
            <a:r>
              <a:rPr b="1" i="0" lang="en-US" sz="1200" u="none" cap="none" strike="noStrike">
                <a:solidFill>
                  <a:schemeClr val="lt1"/>
                </a:solidFill>
                <a:latin typeface="Gill Sans"/>
                <a:ea typeface="Gill Sans"/>
                <a:cs typeface="Gill Sans"/>
                <a:sym typeface="Gill Sans"/>
              </a:rPr>
              <a:t>Null Hypothesis (H0): </a:t>
            </a:r>
            <a:r>
              <a:rPr b="0" i="0" lang="en-US" sz="1200" u="none" cap="none" strike="noStrike">
                <a:solidFill>
                  <a:schemeClr val="lt1"/>
                </a:solidFill>
                <a:latin typeface="Gill Sans"/>
                <a:ea typeface="Gill Sans"/>
                <a:cs typeface="Gill Sans"/>
                <a:sym typeface="Gill Sans"/>
              </a:rPr>
              <a:t>There is no significant difference in the frequency of masculine and feminine pronouns between the texts.</a:t>
            </a:r>
            <a:endParaRPr/>
          </a:p>
          <a:p>
            <a:pPr indent="0" lvl="4" marL="676656" marR="0" rtl="0" algn="l">
              <a:spcBef>
                <a:spcPts val="600"/>
              </a:spcBef>
              <a:spcAft>
                <a:spcPts val="0"/>
              </a:spcAft>
              <a:buNone/>
            </a:pPr>
            <a:r>
              <a:rPr b="1" i="0" lang="en-US" sz="1200" u="none" cap="none" strike="noStrike">
                <a:solidFill>
                  <a:schemeClr val="lt1"/>
                </a:solidFill>
                <a:latin typeface="Gill Sans"/>
                <a:ea typeface="Gill Sans"/>
                <a:cs typeface="Gill Sans"/>
                <a:sym typeface="Gill Sans"/>
              </a:rPr>
              <a:t>Alternative Hypothesis (H1): </a:t>
            </a:r>
            <a:r>
              <a:rPr b="0" i="0" lang="en-US" sz="1200" u="none" cap="none" strike="noStrike">
                <a:solidFill>
                  <a:schemeClr val="lt1"/>
                </a:solidFill>
                <a:latin typeface="Gill Sans"/>
                <a:ea typeface="Gill Sans"/>
                <a:cs typeface="Gill Sans"/>
                <a:sym typeface="Gill Sans"/>
              </a:rPr>
              <a:t>There is a significant difference in the frequency of masculine and feminine pronouns between the texts.</a:t>
            </a:r>
            <a:endParaRPr/>
          </a:p>
        </p:txBody>
      </p:sp>
      <p:sp>
        <p:nvSpPr>
          <p:cNvPr id="157" name="Google Shape;157;p4"/>
          <p:cNvSpPr txBox="1"/>
          <p:nvPr/>
        </p:nvSpPr>
        <p:spPr>
          <a:xfrm>
            <a:off x="5815584" y="5672905"/>
            <a:ext cx="6388608" cy="1169551"/>
          </a:xfrm>
          <a:prstGeom prst="rect">
            <a:avLst/>
          </a:prstGeom>
          <a:noFill/>
          <a:ln>
            <a:noFill/>
          </a:ln>
        </p:spPr>
        <p:txBody>
          <a:bodyPr anchorCtr="0" anchor="t" bIns="45700" lIns="91425" spcFirstLastPara="1" rIns="91425" wrap="square" tIns="45700">
            <a:spAutoFit/>
          </a:bodyPr>
          <a:lstStyle/>
          <a:p>
            <a:pPr indent="0" lvl="1" marL="338328" marR="0" rtl="0" algn="l">
              <a:spcBef>
                <a:spcPts val="0"/>
              </a:spcBef>
              <a:spcAft>
                <a:spcPts val="0"/>
              </a:spcAft>
              <a:buNone/>
            </a:pPr>
            <a:r>
              <a:rPr b="1" i="0" lang="en-US" sz="1200" u="sng" cap="none" strike="noStrike">
                <a:solidFill>
                  <a:schemeClr val="lt1"/>
                </a:solidFill>
                <a:latin typeface="Gill Sans"/>
                <a:ea typeface="Gill Sans"/>
                <a:cs typeface="Gill Sans"/>
                <a:sym typeface="Gill Sans"/>
              </a:rPr>
              <a:t>Hypothesis 2: Gender Narration Perspective Impacts Pronoun Usage</a:t>
            </a:r>
            <a:endParaRPr/>
          </a:p>
          <a:p>
            <a:pPr indent="0" lvl="1" marL="338328" marR="0" rtl="0" algn="l">
              <a:spcBef>
                <a:spcPts val="600"/>
              </a:spcBef>
              <a:spcAft>
                <a:spcPts val="0"/>
              </a:spcAft>
              <a:buNone/>
            </a:pPr>
            <a:r>
              <a:rPr b="1" i="0" lang="en-US" sz="1200" u="none" cap="none" strike="noStrike">
                <a:solidFill>
                  <a:schemeClr val="lt1"/>
                </a:solidFill>
                <a:latin typeface="Gill Sans"/>
                <a:ea typeface="Gill Sans"/>
                <a:cs typeface="Gill Sans"/>
                <a:sym typeface="Gill Sans"/>
              </a:rPr>
              <a:t>Null Hypothesis (H0): </a:t>
            </a:r>
            <a:r>
              <a:rPr b="0" i="0" lang="en-US" sz="1200" u="none" cap="none" strike="noStrike">
                <a:solidFill>
                  <a:schemeClr val="lt1"/>
                </a:solidFill>
                <a:latin typeface="Gill Sans"/>
                <a:ea typeface="Gill Sans"/>
                <a:cs typeface="Gill Sans"/>
                <a:sym typeface="Gill Sans"/>
              </a:rPr>
              <a:t>There is no significant difference in feminine pronoun frequency between "Little Women" and "Little Men".</a:t>
            </a:r>
            <a:endParaRPr/>
          </a:p>
          <a:p>
            <a:pPr indent="0" lvl="1" marL="338328" marR="0" rtl="0" algn="l">
              <a:spcBef>
                <a:spcPts val="600"/>
              </a:spcBef>
              <a:spcAft>
                <a:spcPts val="0"/>
              </a:spcAft>
              <a:buNone/>
            </a:pPr>
            <a:r>
              <a:rPr b="1" i="0" lang="en-US" sz="1200" u="none" cap="none" strike="noStrike">
                <a:solidFill>
                  <a:schemeClr val="lt1"/>
                </a:solidFill>
                <a:latin typeface="Gill Sans"/>
                <a:ea typeface="Gill Sans"/>
                <a:cs typeface="Gill Sans"/>
                <a:sym typeface="Gill Sans"/>
              </a:rPr>
              <a:t>Alternative Hypothesis (H1): </a:t>
            </a:r>
            <a:r>
              <a:rPr b="0" i="0" lang="en-US" sz="1200" u="none" cap="none" strike="noStrike">
                <a:solidFill>
                  <a:schemeClr val="lt1"/>
                </a:solidFill>
                <a:latin typeface="Gill Sans"/>
                <a:ea typeface="Gill Sans"/>
                <a:cs typeface="Gill Sans"/>
                <a:sym typeface="Gill Sans"/>
              </a:rPr>
              <a:t>There is a significant difference in feminine pronoun frequency between "Little Women" and "Little Men".</a:t>
            </a:r>
            <a:endParaRPr/>
          </a:p>
        </p:txBody>
      </p:sp>
      <p:pic>
        <p:nvPicPr>
          <p:cNvPr id="158" name="Google Shape;158;p4"/>
          <p:cNvPicPr preferRelativeResize="0"/>
          <p:nvPr/>
        </p:nvPicPr>
        <p:blipFill>
          <a:blip r:embed="rId5">
            <a:alphaModFix/>
          </a:blip>
          <a:stretch>
            <a:fillRect/>
          </a:stretch>
        </p:blipFill>
        <p:spPr>
          <a:xfrm>
            <a:off x="0" y="0"/>
            <a:ext cx="884251" cy="563699"/>
          </a:xfrm>
          <a:prstGeom prst="rect">
            <a:avLst/>
          </a:prstGeom>
          <a:noFill/>
          <a:ln>
            <a:noFill/>
          </a:ln>
        </p:spPr>
      </p:pic>
      <p:pic>
        <p:nvPicPr>
          <p:cNvPr id="159" name="Google Shape;159;p4"/>
          <p:cNvPicPr preferRelativeResize="0"/>
          <p:nvPr/>
        </p:nvPicPr>
        <p:blipFill>
          <a:blip r:embed="rId5">
            <a:alphaModFix/>
          </a:blip>
          <a:stretch>
            <a:fillRect/>
          </a:stretch>
        </p:blipFill>
        <p:spPr>
          <a:xfrm>
            <a:off x="11307750" y="6294300"/>
            <a:ext cx="884251" cy="563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63" name="Shape 163"/>
        <p:cNvGrpSpPr/>
        <p:nvPr/>
      </p:nvGrpSpPr>
      <p:grpSpPr>
        <a:xfrm>
          <a:off x="0" y="0"/>
          <a:ext cx="0" cy="0"/>
          <a:chOff x="0" y="0"/>
          <a:chExt cx="0" cy="0"/>
        </a:xfrm>
      </p:grpSpPr>
      <p:sp>
        <p:nvSpPr>
          <p:cNvPr id="164" name="Google Shape;164;p5"/>
          <p:cNvSpPr/>
          <p:nvPr/>
        </p:nvSpPr>
        <p:spPr>
          <a:xfrm>
            <a:off x="0" y="-2"/>
            <a:ext cx="6072915" cy="68580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5" name="Google Shape;165;p5"/>
          <p:cNvSpPr txBox="1"/>
          <p:nvPr>
            <p:ph type="title"/>
          </p:nvPr>
        </p:nvSpPr>
        <p:spPr>
          <a:xfrm>
            <a:off x="804672" y="1290025"/>
            <a:ext cx="4475892" cy="1188720"/>
          </a:xfrm>
          <a:prstGeom prst="rect">
            <a:avLst/>
          </a:prstGeom>
          <a:solidFill>
            <a:srgbClr val="FFFFFF"/>
          </a:solidFill>
          <a:ln cap="flat" cmpd="sng" w="9525">
            <a:solidFill>
              <a:srgbClr val="404040"/>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CONCLUSION</a:t>
            </a:r>
            <a:endParaRPr/>
          </a:p>
        </p:txBody>
      </p:sp>
      <p:sp>
        <p:nvSpPr>
          <p:cNvPr id="166" name="Google Shape;166;p5"/>
          <p:cNvSpPr txBox="1"/>
          <p:nvPr>
            <p:ph idx="1" type="body"/>
          </p:nvPr>
        </p:nvSpPr>
        <p:spPr>
          <a:xfrm>
            <a:off x="182880" y="2477703"/>
            <a:ext cx="5425500" cy="304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00"/>
              <a:buNone/>
            </a:pPr>
            <a:r>
              <a:rPr b="1" lang="en-US" sz="1600">
                <a:solidFill>
                  <a:schemeClr val="lt1"/>
                </a:solidFill>
              </a:rPr>
              <a:t>Findings:</a:t>
            </a:r>
            <a:endParaRPr sz="1600">
              <a:solidFill>
                <a:schemeClr val="lt1"/>
              </a:solidFill>
            </a:endParaRPr>
          </a:p>
          <a:p>
            <a:pPr indent="-228600" lvl="0" marL="228600" rtl="0" algn="l">
              <a:lnSpc>
                <a:spcPct val="90000"/>
              </a:lnSpc>
              <a:spcBef>
                <a:spcPts val="1000"/>
              </a:spcBef>
              <a:spcAft>
                <a:spcPts val="0"/>
              </a:spcAft>
              <a:buClr>
                <a:schemeClr val="lt1"/>
              </a:buClr>
              <a:buSzPts val="1600"/>
              <a:buFont typeface="Gill Sans"/>
              <a:buChar char="•"/>
            </a:pPr>
            <a:r>
              <a:rPr lang="en-US" sz="1600">
                <a:solidFill>
                  <a:schemeClr val="lt1"/>
                </a:solidFill>
              </a:rPr>
              <a:t>Significant differences in pronoun usage were found between "Little Women," "Little Men," and "Moby-Dick."</a:t>
            </a:r>
            <a:endParaRPr>
              <a:solidFill>
                <a:schemeClr val="lt1"/>
              </a:solidFill>
            </a:endParaRPr>
          </a:p>
          <a:p>
            <a:pPr indent="-228600" lvl="0" marL="228600" rtl="0" algn="l">
              <a:lnSpc>
                <a:spcPct val="90000"/>
              </a:lnSpc>
              <a:spcBef>
                <a:spcPts val="1000"/>
              </a:spcBef>
              <a:spcAft>
                <a:spcPts val="0"/>
              </a:spcAft>
              <a:buClr>
                <a:schemeClr val="lt1"/>
              </a:buClr>
              <a:buSzPts val="1600"/>
              <a:buFont typeface="Gill Sans"/>
              <a:buChar char="•"/>
            </a:pPr>
            <a:r>
              <a:rPr lang="en-US" sz="1600">
                <a:solidFill>
                  <a:schemeClr val="lt1"/>
                </a:solidFill>
              </a:rPr>
              <a:t>The absence of masculine object pronouns in all three works </a:t>
            </a:r>
            <a:r>
              <a:rPr lang="en-US" sz="1600">
                <a:solidFill>
                  <a:schemeClr val="lt1"/>
                </a:solidFill>
              </a:rPr>
              <a:t>potentially</a:t>
            </a:r>
            <a:r>
              <a:rPr lang="en-US" sz="1600">
                <a:solidFill>
                  <a:schemeClr val="lt1"/>
                </a:solidFill>
              </a:rPr>
              <a:t> reflects the narrative styles and societal norms of the time.</a:t>
            </a:r>
            <a:endParaRPr>
              <a:solidFill>
                <a:schemeClr val="lt1"/>
              </a:solidFill>
            </a:endParaRPr>
          </a:p>
          <a:p>
            <a:pPr indent="-228600" lvl="0" marL="228600" rtl="0" algn="l">
              <a:lnSpc>
                <a:spcPct val="90000"/>
              </a:lnSpc>
              <a:spcBef>
                <a:spcPts val="1000"/>
              </a:spcBef>
              <a:spcAft>
                <a:spcPts val="0"/>
              </a:spcAft>
              <a:buClr>
                <a:schemeClr val="lt1"/>
              </a:buClr>
              <a:buSzPts val="1600"/>
              <a:buFont typeface="Gill Sans"/>
              <a:buChar char="•"/>
            </a:pPr>
            <a:r>
              <a:rPr lang="en-US" sz="1600">
                <a:solidFill>
                  <a:schemeClr val="lt1"/>
                </a:solidFill>
              </a:rPr>
              <a:t>"Moby-Dick" shows a male-centric narrative, while "Little Women" and "Little Men" highlight female experiences.</a:t>
            </a:r>
            <a:endParaRPr sz="1600">
              <a:solidFill>
                <a:schemeClr val="lt1"/>
              </a:solidFill>
            </a:endParaRPr>
          </a:p>
          <a:p>
            <a:pPr indent="0" lvl="0" marL="0" rtl="0" algn="l">
              <a:lnSpc>
                <a:spcPct val="90000"/>
              </a:lnSpc>
              <a:spcBef>
                <a:spcPts val="1000"/>
              </a:spcBef>
              <a:spcAft>
                <a:spcPts val="0"/>
              </a:spcAft>
              <a:buNone/>
            </a:pPr>
            <a:r>
              <a:rPr b="1" lang="en-US" sz="1600">
                <a:solidFill>
                  <a:schemeClr val="lt1"/>
                </a:solidFill>
              </a:rPr>
              <a:t>Fallacy:</a:t>
            </a:r>
            <a:endParaRPr b="1" sz="1600">
              <a:solidFill>
                <a:schemeClr val="lt1"/>
              </a:solidFill>
            </a:endParaRPr>
          </a:p>
          <a:p>
            <a:pPr indent="-330200" lvl="0" marL="457200" rtl="0" algn="l">
              <a:lnSpc>
                <a:spcPct val="90000"/>
              </a:lnSpc>
              <a:spcBef>
                <a:spcPts val="1000"/>
              </a:spcBef>
              <a:spcAft>
                <a:spcPts val="0"/>
              </a:spcAft>
              <a:buClr>
                <a:schemeClr val="lt1"/>
              </a:buClr>
              <a:buSzPts val="1600"/>
              <a:buFont typeface="Gill Sans"/>
              <a:buChar char="●"/>
            </a:pPr>
            <a:r>
              <a:rPr lang="en-US" sz="1350">
                <a:solidFill>
                  <a:schemeClr val="lt1"/>
                </a:solidFill>
              </a:rPr>
              <a:t>Moby Dick:: 214,675 words</a:t>
            </a:r>
            <a:endParaRPr sz="1350">
              <a:solidFill>
                <a:schemeClr val="lt1"/>
              </a:solidFill>
            </a:endParaRPr>
          </a:p>
          <a:p>
            <a:pPr indent="-314325" lvl="0" marL="457200" rtl="0" algn="l">
              <a:lnSpc>
                <a:spcPct val="90000"/>
              </a:lnSpc>
              <a:spcBef>
                <a:spcPts val="0"/>
              </a:spcBef>
              <a:spcAft>
                <a:spcPts val="0"/>
              </a:spcAft>
              <a:buClr>
                <a:schemeClr val="lt1"/>
              </a:buClr>
              <a:buSzPts val="1350"/>
              <a:buFont typeface="Gill Sans"/>
              <a:buChar char="●"/>
            </a:pPr>
            <a:r>
              <a:rPr lang="en-US" sz="1350">
                <a:solidFill>
                  <a:schemeClr val="lt1"/>
                </a:solidFill>
              </a:rPr>
              <a:t>Little Women: </a:t>
            </a:r>
            <a:r>
              <a:rPr lang="en-US" sz="1200">
                <a:solidFill>
                  <a:schemeClr val="lt1"/>
                </a:solidFill>
              </a:rPr>
              <a:t>163,750 words</a:t>
            </a:r>
            <a:endParaRPr sz="1200">
              <a:solidFill>
                <a:schemeClr val="lt1"/>
              </a:solidFill>
            </a:endParaRPr>
          </a:p>
          <a:p>
            <a:pPr indent="-304800" lvl="0" marL="457200" rtl="0" algn="l">
              <a:lnSpc>
                <a:spcPct val="90000"/>
              </a:lnSpc>
              <a:spcBef>
                <a:spcPts val="0"/>
              </a:spcBef>
              <a:spcAft>
                <a:spcPts val="0"/>
              </a:spcAft>
              <a:buClr>
                <a:schemeClr val="lt1"/>
              </a:buClr>
              <a:buSzPts val="1200"/>
              <a:buFont typeface="Gill Sans"/>
              <a:buChar char="●"/>
            </a:pPr>
            <a:r>
              <a:rPr lang="en-US" sz="1200">
                <a:solidFill>
                  <a:schemeClr val="lt1"/>
                </a:solidFill>
              </a:rPr>
              <a:t>Little Men 54,750 words </a:t>
            </a:r>
            <a:endParaRPr sz="1200">
              <a:solidFill>
                <a:schemeClr val="lt1"/>
              </a:solidFill>
            </a:endParaRPr>
          </a:p>
          <a:p>
            <a:pPr indent="0" lvl="0" marL="0" rtl="0" algn="l">
              <a:lnSpc>
                <a:spcPct val="90000"/>
              </a:lnSpc>
              <a:spcBef>
                <a:spcPts val="1000"/>
              </a:spcBef>
              <a:spcAft>
                <a:spcPts val="0"/>
              </a:spcAft>
              <a:buSzPts val="1600"/>
              <a:buNone/>
            </a:pPr>
            <a:r>
              <a:rPr b="1" lang="en-US" sz="1600">
                <a:solidFill>
                  <a:schemeClr val="lt1"/>
                </a:solidFill>
              </a:rPr>
              <a:t>Implications:</a:t>
            </a:r>
            <a:endParaRPr sz="1600">
              <a:solidFill>
                <a:schemeClr val="lt1"/>
              </a:solidFill>
            </a:endParaRPr>
          </a:p>
          <a:p>
            <a:pPr indent="-228600" lvl="0" marL="228600" rtl="0" algn="l">
              <a:lnSpc>
                <a:spcPct val="90000"/>
              </a:lnSpc>
              <a:spcBef>
                <a:spcPts val="1000"/>
              </a:spcBef>
              <a:spcAft>
                <a:spcPts val="0"/>
              </a:spcAft>
              <a:buClr>
                <a:schemeClr val="lt1"/>
              </a:buClr>
              <a:buSzPts val="1600"/>
              <a:buFont typeface="Gill Sans"/>
              <a:buChar char="•"/>
            </a:pPr>
            <a:r>
              <a:rPr lang="en-US" sz="1600">
                <a:solidFill>
                  <a:schemeClr val="lt1"/>
                </a:solidFill>
              </a:rPr>
              <a:t>These differences underline how gender and societal norms influenced literature in the mid-1800s.</a:t>
            </a:r>
            <a:endParaRPr>
              <a:solidFill>
                <a:schemeClr val="lt1"/>
              </a:solidFill>
            </a:endParaRPr>
          </a:p>
          <a:p>
            <a:pPr indent="0" lvl="0" marL="0" rtl="0" algn="l">
              <a:lnSpc>
                <a:spcPct val="90000"/>
              </a:lnSpc>
              <a:spcBef>
                <a:spcPts val="1000"/>
              </a:spcBef>
              <a:spcAft>
                <a:spcPts val="0"/>
              </a:spcAft>
              <a:buSzPts val="1600"/>
              <a:buNone/>
            </a:pPr>
            <a:r>
              <a:t/>
            </a:r>
            <a:endParaRPr sz="1600">
              <a:solidFill>
                <a:schemeClr val="lt1"/>
              </a:solidFill>
            </a:endParaRPr>
          </a:p>
        </p:txBody>
      </p:sp>
      <p:sp>
        <p:nvSpPr>
          <p:cNvPr id="167" name="Google Shape;167;p5"/>
          <p:cNvSpPr/>
          <p:nvPr/>
        </p:nvSpPr>
        <p:spPr>
          <a:xfrm>
            <a:off x="6396203" y="321731"/>
            <a:ext cx="3208079" cy="36748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Little Women: The Official Movie Companion: McIntyre, Gina: 9781419740688:  Amazon.com: Books" id="168" name="Google Shape;168;p5"/>
          <p:cNvPicPr preferRelativeResize="0"/>
          <p:nvPr/>
        </p:nvPicPr>
        <p:blipFill rotWithShape="1">
          <a:blip r:embed="rId3">
            <a:alphaModFix/>
          </a:blip>
          <a:srcRect b="0" l="0" r="0" t="0"/>
          <a:stretch/>
        </p:blipFill>
        <p:spPr>
          <a:xfrm>
            <a:off x="6653194" y="485803"/>
            <a:ext cx="2694096" cy="3346704"/>
          </a:xfrm>
          <a:prstGeom prst="rect">
            <a:avLst/>
          </a:prstGeom>
          <a:noFill/>
          <a:ln>
            <a:noFill/>
          </a:ln>
        </p:spPr>
      </p:pic>
      <p:sp>
        <p:nvSpPr>
          <p:cNvPr id="169" name="Google Shape;169;p5"/>
          <p:cNvSpPr/>
          <p:nvPr/>
        </p:nvSpPr>
        <p:spPr>
          <a:xfrm>
            <a:off x="9757212" y="321731"/>
            <a:ext cx="2111317" cy="206586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Historical Fashion Accuracy in Film ..." id="170" name="Google Shape;170;p5"/>
          <p:cNvPicPr preferRelativeResize="0"/>
          <p:nvPr/>
        </p:nvPicPr>
        <p:blipFill rotWithShape="1">
          <a:blip r:embed="rId4">
            <a:alphaModFix/>
          </a:blip>
          <a:srcRect b="0" l="0" r="0" t="0"/>
          <a:stretch/>
        </p:blipFill>
        <p:spPr>
          <a:xfrm>
            <a:off x="10028278" y="485804"/>
            <a:ext cx="1569184" cy="1745994"/>
          </a:xfrm>
          <a:prstGeom prst="rect">
            <a:avLst/>
          </a:prstGeom>
          <a:noFill/>
          <a:ln>
            <a:noFill/>
          </a:ln>
        </p:spPr>
      </p:pic>
      <p:sp>
        <p:nvSpPr>
          <p:cNvPr id="171" name="Google Shape;171;p5"/>
          <p:cNvSpPr/>
          <p:nvPr/>
        </p:nvSpPr>
        <p:spPr>
          <a:xfrm>
            <a:off x="6396203" y="4163080"/>
            <a:ext cx="3208079" cy="2374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Moby Dick" id="172" name="Google Shape;172;p5"/>
          <p:cNvPicPr preferRelativeResize="0"/>
          <p:nvPr/>
        </p:nvPicPr>
        <p:blipFill rotWithShape="1">
          <a:blip r:embed="rId5">
            <a:alphaModFix/>
          </a:blip>
          <a:srcRect b="0" l="0" r="0" t="0"/>
          <a:stretch/>
        </p:blipFill>
        <p:spPr>
          <a:xfrm>
            <a:off x="6980911" y="4334146"/>
            <a:ext cx="2038662" cy="2038662"/>
          </a:xfrm>
          <a:prstGeom prst="rect">
            <a:avLst/>
          </a:prstGeom>
          <a:noFill/>
          <a:ln>
            <a:noFill/>
          </a:ln>
        </p:spPr>
      </p:pic>
      <p:sp>
        <p:nvSpPr>
          <p:cNvPr id="173" name="Google Shape;173;p5"/>
          <p:cNvSpPr/>
          <p:nvPr/>
        </p:nvSpPr>
        <p:spPr>
          <a:xfrm>
            <a:off x="9757212" y="2548467"/>
            <a:ext cx="2111317" cy="335278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Moby Dick" id="174" name="Google Shape;174;p5"/>
          <p:cNvPicPr preferRelativeResize="0"/>
          <p:nvPr/>
        </p:nvPicPr>
        <p:blipFill rotWithShape="1">
          <a:blip r:embed="rId6">
            <a:alphaModFix/>
          </a:blip>
          <a:srcRect b="0" l="0" r="0" t="0"/>
          <a:stretch/>
        </p:blipFill>
        <p:spPr>
          <a:xfrm>
            <a:off x="9921040" y="2853996"/>
            <a:ext cx="1783661" cy="2744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2024-07-25T23:45:13Z</dcterms:created>
  <dc:creator>Alaina Holland</dc:creator>
</cp:coreProperties>
</file>