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F17FC179-CCB8-4ECA-969D-02181DB3B48D}" type="datetimeFigureOut">
              <a:rPr lang="ru-RU" smtClean="0"/>
              <a:t>21.02.2025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AF2F49C-59A1-4F48-A2AD-28FC5DE8FCA3}" type="slidenum">
              <a:rPr lang="ru-RU" smtClean="0"/>
              <a:t>‹#›</a:t>
            </a:fld>
            <a:endParaRPr lang="ru-RU"/>
          </a:p>
        </p:txBody>
      </p:sp>
    </p:spTree>
    <p:extLst>
      <p:ext uri="{BB962C8B-B14F-4D97-AF65-F5344CB8AC3E}">
        <p14:creationId xmlns:p14="http://schemas.microsoft.com/office/powerpoint/2010/main" val="454849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17FC179-CCB8-4ECA-969D-02181DB3B48D}" type="datetimeFigureOut">
              <a:rPr lang="ru-RU" smtClean="0"/>
              <a:t>21.02.2025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AF2F49C-59A1-4F48-A2AD-28FC5DE8FCA3}" type="slidenum">
              <a:rPr lang="ru-RU" smtClean="0"/>
              <a:t>‹#›</a:t>
            </a:fld>
            <a:endParaRPr lang="ru-RU"/>
          </a:p>
        </p:txBody>
      </p:sp>
    </p:spTree>
    <p:extLst>
      <p:ext uri="{BB962C8B-B14F-4D97-AF65-F5344CB8AC3E}">
        <p14:creationId xmlns:p14="http://schemas.microsoft.com/office/powerpoint/2010/main" val="3911727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17FC179-CCB8-4ECA-969D-02181DB3B48D}" type="datetimeFigureOut">
              <a:rPr lang="ru-RU" smtClean="0"/>
              <a:t>21.02.2025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AF2F49C-59A1-4F48-A2AD-28FC5DE8FCA3}" type="slidenum">
              <a:rPr lang="ru-RU" smtClean="0"/>
              <a:t>‹#›</a:t>
            </a:fld>
            <a:endParaRPr lang="ru-RU"/>
          </a:p>
        </p:txBody>
      </p:sp>
    </p:spTree>
    <p:extLst>
      <p:ext uri="{BB962C8B-B14F-4D97-AF65-F5344CB8AC3E}">
        <p14:creationId xmlns:p14="http://schemas.microsoft.com/office/powerpoint/2010/main" val="1188532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17FC179-CCB8-4ECA-969D-02181DB3B48D}" type="datetimeFigureOut">
              <a:rPr lang="ru-RU" smtClean="0"/>
              <a:t>21.02.2025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AF2F49C-59A1-4F48-A2AD-28FC5DE8FCA3}" type="slidenum">
              <a:rPr lang="ru-RU" smtClean="0"/>
              <a:t>‹#›</a:t>
            </a:fld>
            <a:endParaRPr lang="ru-RU"/>
          </a:p>
        </p:txBody>
      </p:sp>
    </p:spTree>
    <p:extLst>
      <p:ext uri="{BB962C8B-B14F-4D97-AF65-F5344CB8AC3E}">
        <p14:creationId xmlns:p14="http://schemas.microsoft.com/office/powerpoint/2010/main" val="4259158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F17FC179-CCB8-4ECA-969D-02181DB3B48D}" type="datetimeFigureOut">
              <a:rPr lang="ru-RU" smtClean="0"/>
              <a:t>21.02.2025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AF2F49C-59A1-4F48-A2AD-28FC5DE8FCA3}" type="slidenum">
              <a:rPr lang="ru-RU" smtClean="0"/>
              <a:t>‹#›</a:t>
            </a:fld>
            <a:endParaRPr lang="ru-RU"/>
          </a:p>
        </p:txBody>
      </p:sp>
    </p:spTree>
    <p:extLst>
      <p:ext uri="{BB962C8B-B14F-4D97-AF65-F5344CB8AC3E}">
        <p14:creationId xmlns:p14="http://schemas.microsoft.com/office/powerpoint/2010/main" val="278705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F17FC179-CCB8-4ECA-969D-02181DB3B48D}" type="datetimeFigureOut">
              <a:rPr lang="ru-RU" smtClean="0"/>
              <a:t>21.02.2025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AF2F49C-59A1-4F48-A2AD-28FC5DE8FCA3}" type="slidenum">
              <a:rPr lang="ru-RU" smtClean="0"/>
              <a:t>‹#›</a:t>
            </a:fld>
            <a:endParaRPr lang="ru-RU"/>
          </a:p>
        </p:txBody>
      </p:sp>
    </p:spTree>
    <p:extLst>
      <p:ext uri="{BB962C8B-B14F-4D97-AF65-F5344CB8AC3E}">
        <p14:creationId xmlns:p14="http://schemas.microsoft.com/office/powerpoint/2010/main" val="2422795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F17FC179-CCB8-4ECA-969D-02181DB3B48D}" type="datetimeFigureOut">
              <a:rPr lang="ru-RU" smtClean="0"/>
              <a:t>21.02.2025</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AAF2F49C-59A1-4F48-A2AD-28FC5DE8FCA3}" type="slidenum">
              <a:rPr lang="ru-RU" smtClean="0"/>
              <a:t>‹#›</a:t>
            </a:fld>
            <a:endParaRPr lang="ru-RU"/>
          </a:p>
        </p:txBody>
      </p:sp>
    </p:spTree>
    <p:extLst>
      <p:ext uri="{BB962C8B-B14F-4D97-AF65-F5344CB8AC3E}">
        <p14:creationId xmlns:p14="http://schemas.microsoft.com/office/powerpoint/2010/main" val="2563297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F17FC179-CCB8-4ECA-969D-02181DB3B48D}" type="datetimeFigureOut">
              <a:rPr lang="ru-RU" smtClean="0"/>
              <a:t>21.02.2025</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AAF2F49C-59A1-4F48-A2AD-28FC5DE8FCA3}" type="slidenum">
              <a:rPr lang="ru-RU" smtClean="0"/>
              <a:t>‹#›</a:t>
            </a:fld>
            <a:endParaRPr lang="ru-RU"/>
          </a:p>
        </p:txBody>
      </p:sp>
    </p:spTree>
    <p:extLst>
      <p:ext uri="{BB962C8B-B14F-4D97-AF65-F5344CB8AC3E}">
        <p14:creationId xmlns:p14="http://schemas.microsoft.com/office/powerpoint/2010/main" val="370478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17FC179-CCB8-4ECA-969D-02181DB3B48D}" type="datetimeFigureOut">
              <a:rPr lang="ru-RU" smtClean="0"/>
              <a:t>21.02.2025</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AAF2F49C-59A1-4F48-A2AD-28FC5DE8FCA3}" type="slidenum">
              <a:rPr lang="ru-RU" smtClean="0"/>
              <a:t>‹#›</a:t>
            </a:fld>
            <a:endParaRPr lang="ru-RU"/>
          </a:p>
        </p:txBody>
      </p:sp>
    </p:spTree>
    <p:extLst>
      <p:ext uri="{BB962C8B-B14F-4D97-AF65-F5344CB8AC3E}">
        <p14:creationId xmlns:p14="http://schemas.microsoft.com/office/powerpoint/2010/main" val="2662941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F17FC179-CCB8-4ECA-969D-02181DB3B48D}" type="datetimeFigureOut">
              <a:rPr lang="ru-RU" smtClean="0"/>
              <a:t>21.02.2025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AF2F49C-59A1-4F48-A2AD-28FC5DE8FCA3}" type="slidenum">
              <a:rPr lang="ru-RU" smtClean="0"/>
              <a:t>‹#›</a:t>
            </a:fld>
            <a:endParaRPr lang="ru-RU"/>
          </a:p>
        </p:txBody>
      </p:sp>
    </p:spTree>
    <p:extLst>
      <p:ext uri="{BB962C8B-B14F-4D97-AF65-F5344CB8AC3E}">
        <p14:creationId xmlns:p14="http://schemas.microsoft.com/office/powerpoint/2010/main" val="2822075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F17FC179-CCB8-4ECA-969D-02181DB3B48D}" type="datetimeFigureOut">
              <a:rPr lang="ru-RU" smtClean="0"/>
              <a:t>21.02.2025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AF2F49C-59A1-4F48-A2AD-28FC5DE8FCA3}" type="slidenum">
              <a:rPr lang="ru-RU" smtClean="0"/>
              <a:t>‹#›</a:t>
            </a:fld>
            <a:endParaRPr lang="ru-RU"/>
          </a:p>
        </p:txBody>
      </p:sp>
    </p:spTree>
    <p:extLst>
      <p:ext uri="{BB962C8B-B14F-4D97-AF65-F5344CB8AC3E}">
        <p14:creationId xmlns:p14="http://schemas.microsoft.com/office/powerpoint/2010/main" val="3170498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7FC179-CCB8-4ECA-969D-02181DB3B48D}" type="datetimeFigureOut">
              <a:rPr lang="ru-RU" smtClean="0"/>
              <a:t>21.02.2025</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F2F49C-59A1-4F48-A2AD-28FC5DE8FCA3}" type="slidenum">
              <a:rPr lang="ru-RU" smtClean="0"/>
              <a:t>‹#›</a:t>
            </a:fld>
            <a:endParaRPr lang="ru-RU"/>
          </a:p>
        </p:txBody>
      </p:sp>
    </p:spTree>
    <p:extLst>
      <p:ext uri="{BB962C8B-B14F-4D97-AF65-F5344CB8AC3E}">
        <p14:creationId xmlns:p14="http://schemas.microsoft.com/office/powerpoint/2010/main" val="3542668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Задания 19-21</a:t>
            </a:r>
            <a:br>
              <a:rPr lang="ru-RU" dirty="0" smtClean="0"/>
            </a:br>
            <a:r>
              <a:rPr lang="ru-RU" dirty="0" smtClean="0"/>
              <a:t>(бывшее 26)</a:t>
            </a:r>
            <a:endParaRPr lang="ru-RU" dirty="0"/>
          </a:p>
        </p:txBody>
      </p:sp>
      <p:sp>
        <p:nvSpPr>
          <p:cNvPr id="3" name="Подзаголовок 2"/>
          <p:cNvSpPr>
            <a:spLocks noGrp="1"/>
          </p:cNvSpPr>
          <p:nvPr>
            <p:ph type="subTitle" idx="1"/>
          </p:nvPr>
        </p:nvSpPr>
        <p:spPr/>
        <p:txBody>
          <a:bodyPr/>
          <a:lstStyle/>
          <a:p>
            <a:r>
              <a:rPr lang="ru-RU" dirty="0" smtClean="0"/>
              <a:t>Игровая стратегия</a:t>
            </a:r>
            <a:endParaRPr lang="ru-RU" dirty="0"/>
          </a:p>
        </p:txBody>
      </p:sp>
    </p:spTree>
    <p:extLst>
      <p:ext uri="{BB962C8B-B14F-4D97-AF65-F5344CB8AC3E}">
        <p14:creationId xmlns:p14="http://schemas.microsoft.com/office/powerpoint/2010/main" val="3556884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Задача 3: формулировка</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1825624"/>
                <a:ext cx="10515600" cy="4782993"/>
              </a:xfrm>
            </p:spPr>
            <p:txBody>
              <a:bodyPr>
                <a:normAutofit/>
              </a:bodyPr>
              <a:lstStyle/>
              <a:p>
                <a:pPr marL="0" indent="0">
                  <a:buNone/>
                </a:pPr>
                <a:r>
                  <a:rPr lang="ru-RU" dirty="0" smtClean="0"/>
                  <a:t>Перед двумя игроками, Петей и Ваней, лежит куча камней. Игроки ходят по очереди; первый ход делает Петя. За один ход каждый игрок может добавить в кучу один камень или увеличить количество камней в куче в два раза. (Например, имея кучу из 15 камней, за один ход можно получить кучу в 16 или 30 камней.) Игра завершается в тот момент, когда количество камней в куче становится не менее 24. При этом, если в куче стало от 24 до 38 камней включительно, то считается, что игрок, получивший такую кучу, выиграл. Если же в куче оказалось более 38 камней, то игрок проиграл. Для добавления камней в кучу у каждого игрока имеется в запасе неограниченное количество камней. В начальный момент в куче было </a:t>
                </a:r>
                <a14:m>
                  <m:oMath xmlns:m="http://schemas.openxmlformats.org/officeDocument/2006/math">
                    <m:r>
                      <a:rPr lang="en-US" i="1" dirty="0" smtClean="0">
                        <a:latin typeface="Cambria Math" panose="02040503050406030204" pitchFamily="18" charset="0"/>
                      </a:rPr>
                      <m:t>𝑆</m:t>
                    </m:r>
                  </m:oMath>
                </a14:m>
                <a:r>
                  <a:rPr lang="en-US" dirty="0" smtClean="0"/>
                  <a:t> </a:t>
                </a:r>
                <a:r>
                  <a:rPr lang="ru-RU" dirty="0" smtClean="0"/>
                  <a:t>камней, где </a:t>
                </a:r>
                <a14:m>
                  <m:oMath xmlns:m="http://schemas.openxmlformats.org/officeDocument/2006/math">
                    <m:r>
                      <a:rPr lang="ru-RU"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≤23</m:t>
                    </m:r>
                  </m:oMath>
                </a14:m>
                <a:r>
                  <a:rPr lang="ru-RU" dirty="0" smtClean="0"/>
                  <a:t>.</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825624"/>
                <a:ext cx="10515600" cy="4782993"/>
              </a:xfrm>
              <a:blipFill rotWithShape="0">
                <a:blip r:embed="rId2"/>
                <a:stretch>
                  <a:fillRect l="-1217" t="-2038" r="-1159" b="-1911"/>
                </a:stretch>
              </a:blipFill>
            </p:spPr>
            <p:txBody>
              <a:bodyPr/>
              <a:lstStyle/>
              <a:p>
                <a:r>
                  <a:rPr lang="ru-RU">
                    <a:noFill/>
                  </a:rPr>
                  <a:t> </a:t>
                </a:r>
              </a:p>
            </p:txBody>
          </p:sp>
        </mc:Fallback>
      </mc:AlternateContent>
    </p:spTree>
    <p:extLst>
      <p:ext uri="{BB962C8B-B14F-4D97-AF65-F5344CB8AC3E}">
        <p14:creationId xmlns:p14="http://schemas.microsoft.com/office/powerpoint/2010/main" val="3344203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Задача 3: вопросы</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514350" indent="-514350">
                  <a:buFont typeface="+mj-lt"/>
                  <a:buAutoNum type="arabicPeriod"/>
                </a:pPr>
                <a:r>
                  <a:rPr lang="ru-RU" dirty="0" smtClean="0"/>
                  <a:t>Состоит из двух подпунктов:</a:t>
                </a:r>
              </a:p>
              <a:p>
                <a:pPr marL="971550" lvl="1" indent="-514350">
                  <a:buFont typeface="+mj-lt"/>
                  <a:buAutoNum type="alphaLcParenR"/>
                </a:pPr>
                <a:r>
                  <a:rPr lang="ru-RU" dirty="0" smtClean="0"/>
                  <a:t>Укажите все такие значения </a:t>
                </a:r>
                <a14:m>
                  <m:oMath xmlns:m="http://schemas.openxmlformats.org/officeDocument/2006/math">
                    <m:r>
                      <a:rPr lang="ru-RU" i="1" dirty="0" smtClean="0">
                        <a:latin typeface="Cambria Math" panose="02040503050406030204" pitchFamily="18" charset="0"/>
                      </a:rPr>
                      <m:t>𝑆</m:t>
                    </m:r>
                  </m:oMath>
                </a14:m>
                <a:r>
                  <a:rPr lang="ru-RU" dirty="0" smtClean="0"/>
                  <a:t>, при которых Петя может выиграть за один ход. Ответ обоснуйте.</a:t>
                </a:r>
              </a:p>
              <a:p>
                <a:pPr marL="971550" lvl="1" indent="-514350">
                  <a:buFont typeface="+mj-lt"/>
                  <a:buAutoNum type="alphaLcParenR"/>
                </a:pPr>
                <a:r>
                  <a:rPr lang="ru-RU" dirty="0" smtClean="0"/>
                  <a:t>Кто имеет выигрышную стратегию при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=22,  21,  20</m:t>
                    </m:r>
                  </m:oMath>
                </a14:m>
                <a:r>
                  <a:rPr lang="en-US" dirty="0" smtClean="0"/>
                  <a:t> ?</a:t>
                </a:r>
              </a:p>
              <a:p>
                <a:pPr marL="514350" indent="-514350">
                  <a:buFont typeface="+mj-lt"/>
                  <a:buAutoNum type="arabicPeriod"/>
                </a:pPr>
                <a:r>
                  <a:rPr lang="ru-RU" dirty="0" smtClean="0"/>
                  <a:t>Кто имеет выигрышную стратегию при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=11,  10</m:t>
                    </m:r>
                  </m:oMath>
                </a14:m>
                <a:r>
                  <a:rPr lang="en-US" dirty="0" smtClean="0"/>
                  <a:t> ?</a:t>
                </a:r>
              </a:p>
              <a:p>
                <a:pPr marL="514350" indent="-514350">
                  <a:buFont typeface="+mj-lt"/>
                  <a:buAutoNum type="arabicPeriod"/>
                </a:pPr>
                <a:r>
                  <a:rPr lang="ru-RU" dirty="0" smtClean="0"/>
                  <a:t>Кто имеет выигрышную стратегию при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=9</m:t>
                    </m:r>
                  </m:oMath>
                </a14:m>
                <a:r>
                  <a:rPr lang="en-US" dirty="0" smtClean="0"/>
                  <a:t> ?</a:t>
                </a:r>
                <a:endParaRPr lang="ru-RU" dirty="0" smtClean="0"/>
              </a:p>
              <a:p>
                <a:pPr marL="0" indent="0">
                  <a:buNone/>
                </a:pPr>
                <a:r>
                  <a:rPr lang="ru-RU" dirty="0" smtClean="0"/>
                  <a:t>В каждом случае опишите стратегию выигрывающего игрока.</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ru-RU">
                    <a:noFill/>
                  </a:rPr>
                  <a:t> </a:t>
                </a:r>
              </a:p>
            </p:txBody>
          </p:sp>
        </mc:Fallback>
      </mc:AlternateContent>
    </p:spTree>
    <p:extLst>
      <p:ext uri="{BB962C8B-B14F-4D97-AF65-F5344CB8AC3E}">
        <p14:creationId xmlns:p14="http://schemas.microsoft.com/office/powerpoint/2010/main" val="743538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Задача 4: формулировка</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Перед двумя игроками, Петей и Ваней, лежат две кучи камней. Игроки ходят по очереди; первый ход делает Петя. За один ход каждый игрок может добавить в одну из куч (по своему выбору) один камень или увеличить количество камней в куче в два раза. Например, из кучи (10, 5) за один ход можно получить кучу (11, 5), (20, 5), (10, 6) или (10, 10). Игра завершается тогда, когда суммарное количество камней в кучах становится не менее 77. Игрок, получивший такую позицию, выигрывает. Для добавления камней в кучу у каждого игрока имеется в запасе неограниченное количество камней. В начальный момент в первой куче было 7 камней, а во второй – </a:t>
                </a:r>
                <a14:m>
                  <m:oMath xmlns:m="http://schemas.openxmlformats.org/officeDocument/2006/math">
                    <m:r>
                      <a:rPr lang="en-US" i="1" dirty="0" smtClean="0">
                        <a:latin typeface="Cambria Math" panose="02040503050406030204" pitchFamily="18" charset="0"/>
                      </a:rPr>
                      <m:t>𝑆</m:t>
                    </m:r>
                  </m:oMath>
                </a14:m>
                <a:r>
                  <a:rPr lang="ru-RU" dirty="0" smtClean="0"/>
                  <a:t> камней, где </a:t>
                </a:r>
                <a14:m>
                  <m:oMath xmlns:m="http://schemas.openxmlformats.org/officeDocument/2006/math">
                    <m:r>
                      <a:rPr lang="ru-RU"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≤69</m:t>
                    </m:r>
                  </m:oMath>
                </a14:m>
                <a:r>
                  <a:rPr lang="ru-RU" dirty="0" smtClean="0"/>
                  <a:t>.</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217" t="-2241" b="-3221"/>
                </a:stretch>
              </a:blipFill>
            </p:spPr>
            <p:txBody>
              <a:bodyPr/>
              <a:lstStyle/>
              <a:p>
                <a:r>
                  <a:rPr lang="ru-RU">
                    <a:noFill/>
                  </a:rPr>
                  <a:t> </a:t>
                </a:r>
              </a:p>
            </p:txBody>
          </p:sp>
        </mc:Fallback>
      </mc:AlternateContent>
      <p:sp>
        <p:nvSpPr>
          <p:cNvPr id="4" name="Прямоугольник 3"/>
          <p:cNvSpPr/>
          <p:nvPr/>
        </p:nvSpPr>
        <p:spPr>
          <a:xfrm>
            <a:off x="8780318" y="591488"/>
            <a:ext cx="2573482" cy="87283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ru-RU" sz="3200" dirty="0" smtClean="0"/>
              <a:t>ЕГЭ-2018</a:t>
            </a:r>
            <a:endParaRPr lang="ru-RU" sz="3200" dirty="0"/>
          </a:p>
        </p:txBody>
      </p:sp>
    </p:spTree>
    <p:extLst>
      <p:ext uri="{BB962C8B-B14F-4D97-AF65-F5344CB8AC3E}">
        <p14:creationId xmlns:p14="http://schemas.microsoft.com/office/powerpoint/2010/main" val="3848603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Задача 4: вопрос 1</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514350" indent="-514350">
                  <a:buFont typeface="+mj-lt"/>
                  <a:buAutoNum type="alphaLcParenR"/>
                </a:pPr>
                <a:r>
                  <a:rPr lang="ru-RU" dirty="0" smtClean="0"/>
                  <a:t>Укажите все такие значения </a:t>
                </a:r>
                <a14:m>
                  <m:oMath xmlns:m="http://schemas.openxmlformats.org/officeDocument/2006/math">
                    <m:r>
                      <a:rPr lang="en-US" i="1" dirty="0" smtClean="0">
                        <a:latin typeface="Cambria Math" panose="02040503050406030204" pitchFamily="18" charset="0"/>
                      </a:rPr>
                      <m:t>𝑆</m:t>
                    </m:r>
                  </m:oMath>
                </a14:m>
                <a:r>
                  <a:rPr lang="en-US" dirty="0" smtClean="0"/>
                  <a:t>, </a:t>
                </a:r>
                <a:r>
                  <a:rPr lang="ru-RU" dirty="0" smtClean="0"/>
                  <a:t>при которых Петя может выиграть за один ход. Ответ обоснуйте.</a:t>
                </a:r>
              </a:p>
              <a:p>
                <a:pPr marL="514350" indent="-514350">
                  <a:buFont typeface="+mj-lt"/>
                  <a:buAutoNum type="alphaLcParenR"/>
                </a:pPr>
                <a:r>
                  <a:rPr lang="ru-RU" dirty="0" smtClean="0"/>
                  <a:t>Известно, что Ваня выиграл своим первым ходом после неудачного первого хода Пети. Укажите минимальное значение </a:t>
                </a:r>
                <a14:m>
                  <m:oMath xmlns:m="http://schemas.openxmlformats.org/officeDocument/2006/math">
                    <m:r>
                      <a:rPr lang="en-US" b="0" i="1" smtClean="0">
                        <a:latin typeface="Cambria Math" panose="02040503050406030204" pitchFamily="18" charset="0"/>
                      </a:rPr>
                      <m:t>𝑆</m:t>
                    </m:r>
                  </m:oMath>
                </a14:m>
                <a:r>
                  <a:rPr lang="en-US" dirty="0" smtClean="0"/>
                  <a:t>, </a:t>
                </a:r>
                <a:r>
                  <a:rPr lang="ru-RU" dirty="0" smtClean="0"/>
                  <a:t>когда такая ситуация возможна.</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217" t="-2381" r="-1043"/>
                </a:stretch>
              </a:blipFill>
            </p:spPr>
            <p:txBody>
              <a:bodyPr/>
              <a:lstStyle/>
              <a:p>
                <a:r>
                  <a:rPr lang="ru-RU">
                    <a:noFill/>
                  </a:rPr>
                  <a:t> </a:t>
                </a:r>
              </a:p>
            </p:txBody>
          </p:sp>
        </mc:Fallback>
      </mc:AlternateContent>
    </p:spTree>
    <p:extLst>
      <p:ext uri="{BB962C8B-B14F-4D97-AF65-F5344CB8AC3E}">
        <p14:creationId xmlns:p14="http://schemas.microsoft.com/office/powerpoint/2010/main" val="2895590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Задача 4: вопрос 2</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Укажите такое значение </a:t>
                </a:r>
                <a14:m>
                  <m:oMath xmlns:m="http://schemas.openxmlformats.org/officeDocument/2006/math">
                    <m:r>
                      <a:rPr lang="ru-RU" i="1" dirty="0" smtClean="0">
                        <a:latin typeface="Cambria Math" panose="02040503050406030204" pitchFamily="18" charset="0"/>
                      </a:rPr>
                      <m:t>𝑆</m:t>
                    </m:r>
                  </m:oMath>
                </a14:m>
                <a:r>
                  <a:rPr lang="ru-RU" dirty="0" smtClean="0"/>
                  <a:t>, при котором у Пети есть выигрышная стратегия, удовлетворяющая одновременно двум условиям:</a:t>
                </a:r>
              </a:p>
              <a:p>
                <a:r>
                  <a:rPr lang="ru-RU" dirty="0" smtClean="0"/>
                  <a:t>Петя не может выиграть за один ход;</a:t>
                </a:r>
              </a:p>
              <a:p>
                <a:r>
                  <a:rPr lang="ru-RU" dirty="0" smtClean="0"/>
                  <a:t>Петя может выиграть своим вторым ходом независимо от того, как будет ходить Ваня.</a:t>
                </a:r>
              </a:p>
              <a:p>
                <a:pPr marL="0" indent="0">
                  <a:buNone/>
                </a:pPr>
                <a:r>
                  <a:rPr lang="ru-RU" dirty="0" smtClean="0"/>
                  <a:t>Для каждого указанного значения </a:t>
                </a:r>
                <a14:m>
                  <m:oMath xmlns:m="http://schemas.openxmlformats.org/officeDocument/2006/math">
                    <m:r>
                      <a:rPr lang="ru-RU" i="1" dirty="0" smtClean="0">
                        <a:latin typeface="Cambria Math" panose="02040503050406030204" pitchFamily="18" charset="0"/>
                      </a:rPr>
                      <m:t>𝑆</m:t>
                    </m:r>
                  </m:oMath>
                </a14:m>
                <a:r>
                  <a:rPr lang="ru-RU" dirty="0" smtClean="0"/>
                  <a:t> опишите выигрышную стратегию Пети.</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217" t="-2241"/>
                </a:stretch>
              </a:blipFill>
            </p:spPr>
            <p:txBody>
              <a:bodyPr/>
              <a:lstStyle/>
              <a:p>
                <a:r>
                  <a:rPr lang="ru-RU">
                    <a:noFill/>
                  </a:rPr>
                  <a:t> </a:t>
                </a:r>
              </a:p>
            </p:txBody>
          </p:sp>
        </mc:Fallback>
      </mc:AlternateContent>
    </p:spTree>
    <p:extLst>
      <p:ext uri="{BB962C8B-B14F-4D97-AF65-F5344CB8AC3E}">
        <p14:creationId xmlns:p14="http://schemas.microsoft.com/office/powerpoint/2010/main" val="298950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Задача 4: вопрос 3</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Укажите значение </a:t>
                </a:r>
                <a14:m>
                  <m:oMath xmlns:m="http://schemas.openxmlformats.org/officeDocument/2006/math">
                    <m:r>
                      <a:rPr lang="en-US" b="0" i="1" smtClean="0">
                        <a:latin typeface="Cambria Math" panose="02040503050406030204" pitchFamily="18" charset="0"/>
                      </a:rPr>
                      <m:t>𝑆</m:t>
                    </m:r>
                  </m:oMath>
                </a14:m>
                <a:r>
                  <a:rPr lang="ru-RU" dirty="0" smtClean="0"/>
                  <a:t>, при котором Ваня может выиграть не более чем за два хода. Иными словами, найдите такое значение </a:t>
                </a:r>
                <a14:m>
                  <m:oMath xmlns:m="http://schemas.openxmlformats.org/officeDocument/2006/math">
                    <m:r>
                      <a:rPr lang="en-US" b="0" i="1" smtClean="0">
                        <a:latin typeface="Cambria Math" panose="02040503050406030204" pitchFamily="18" charset="0"/>
                      </a:rPr>
                      <m:t>𝑆</m:t>
                    </m:r>
                  </m:oMath>
                </a14:m>
                <a:r>
                  <a:rPr lang="en-US" dirty="0" smtClean="0"/>
                  <a:t>, </a:t>
                </a:r>
                <a:r>
                  <a:rPr lang="ru-RU" dirty="0" smtClean="0"/>
                  <a:t>для которого выполняются одновременно два условия:</a:t>
                </a:r>
              </a:p>
              <a:p>
                <a:r>
                  <a:rPr lang="ru-RU" dirty="0" smtClean="0"/>
                  <a:t>у Вани есть выигрышная стратегия, позволяющая ему выиграть первым или вторым ходом при любой игре Пети;</a:t>
                </a:r>
              </a:p>
              <a:p>
                <a:r>
                  <a:rPr lang="ru-RU" dirty="0" smtClean="0"/>
                  <a:t>у Вани нет стратегии, которая позволит ему гарантированно выиграть первым ходом.</a:t>
                </a:r>
              </a:p>
              <a:p>
                <a:pPr marL="0" indent="0">
                  <a:buNone/>
                </a:pPr>
                <a:r>
                  <a:rPr lang="ru-RU" dirty="0" smtClean="0"/>
                  <a:t>Опишите выигрышную стратегию Вани.</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217" t="-2241"/>
                </a:stretch>
              </a:blipFill>
            </p:spPr>
            <p:txBody>
              <a:bodyPr/>
              <a:lstStyle/>
              <a:p>
                <a:r>
                  <a:rPr lang="ru-RU">
                    <a:noFill/>
                  </a:rPr>
                  <a:t> </a:t>
                </a:r>
              </a:p>
            </p:txBody>
          </p:sp>
        </mc:Fallback>
      </mc:AlternateContent>
    </p:spTree>
    <p:extLst>
      <p:ext uri="{BB962C8B-B14F-4D97-AF65-F5344CB8AC3E}">
        <p14:creationId xmlns:p14="http://schemas.microsoft.com/office/powerpoint/2010/main" val="9421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Задача 5: формулировка</a:t>
            </a:r>
            <a:endParaRPr lang="ru-RU" dirty="0"/>
          </a:p>
        </p:txBody>
      </p:sp>
      <p:sp>
        <p:nvSpPr>
          <p:cNvPr id="3" name="Объект 2"/>
          <p:cNvSpPr>
            <a:spLocks noGrp="1"/>
          </p:cNvSpPr>
          <p:nvPr>
            <p:ph idx="1"/>
          </p:nvPr>
        </p:nvSpPr>
        <p:spPr/>
        <p:txBody>
          <a:bodyPr/>
          <a:lstStyle/>
          <a:p>
            <a:pPr marL="0" indent="0">
              <a:buNone/>
            </a:pPr>
            <a:r>
              <a:rPr lang="ru-RU" dirty="0" smtClean="0"/>
              <a:t>Перед двумя игроками, Петей и Ваней, лежат две кучи камней. Игроки ходят по очереди; первый ход делает Петя. За один ход каждый игрок может добавить в одну из куч (по своему выбору) один камень или увеличить количество камней в куче в два раза. Например, из кучи (10, 5) за один ход можно получить кучу (11, 5), (20, 5), (10, 6) или (10, 10). Игра завершается тогда, когда суммарное количество камней в кучах становится не менее 71. Игрок, получивший такую позицию, выигрывает. Для добавления камней в кучу у каждого игрока имеется в запасе неограниченное количество камней.</a:t>
            </a:r>
            <a:endParaRPr lang="ru-RU" dirty="0"/>
          </a:p>
        </p:txBody>
      </p:sp>
      <p:sp>
        <p:nvSpPr>
          <p:cNvPr id="4" name="Прямоугольник 3"/>
          <p:cNvSpPr/>
          <p:nvPr/>
        </p:nvSpPr>
        <p:spPr>
          <a:xfrm>
            <a:off x="8780318" y="591488"/>
            <a:ext cx="2573482" cy="87283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sz="3200" dirty="0" smtClean="0"/>
              <a:t>ЕГЭ-2019</a:t>
            </a:r>
            <a:endParaRPr lang="ru-RU" sz="3200" dirty="0"/>
          </a:p>
        </p:txBody>
      </p:sp>
    </p:spTree>
    <p:extLst>
      <p:ext uri="{BB962C8B-B14F-4D97-AF65-F5344CB8AC3E}">
        <p14:creationId xmlns:p14="http://schemas.microsoft.com/office/powerpoint/2010/main" val="3512305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Задача 5: вопросы</a:t>
            </a:r>
            <a:endParaRPr lang="ru-RU" dirty="0"/>
          </a:p>
        </p:txBody>
      </p:sp>
      <p:sp>
        <p:nvSpPr>
          <p:cNvPr id="3" name="Объект 2"/>
          <p:cNvSpPr>
            <a:spLocks noGrp="1"/>
          </p:cNvSpPr>
          <p:nvPr>
            <p:ph idx="1"/>
          </p:nvPr>
        </p:nvSpPr>
        <p:spPr/>
        <p:txBody>
          <a:bodyPr/>
          <a:lstStyle/>
          <a:p>
            <a:pPr marL="514350" indent="-514350">
              <a:buFont typeface="+mj-lt"/>
              <a:buAutoNum type="arabicPeriod"/>
            </a:pPr>
            <a:r>
              <a:rPr lang="ru-RU" dirty="0" smtClean="0"/>
              <a:t>Для каждой из начальных позиций </a:t>
            </a:r>
            <a:r>
              <a:rPr lang="en-US" dirty="0" smtClean="0"/>
              <a:t>(4, 33), (6, 32) </a:t>
            </a:r>
            <a:r>
              <a:rPr lang="ru-RU" dirty="0" smtClean="0"/>
              <a:t>укажите, кто из игроков имеет выигрышную стратегию.</a:t>
            </a:r>
            <a:endParaRPr lang="en-US" dirty="0" smtClean="0"/>
          </a:p>
          <a:p>
            <a:pPr marL="514350" indent="-514350">
              <a:buFont typeface="+mj-lt"/>
              <a:buAutoNum type="arabicPeriod"/>
            </a:pPr>
            <a:r>
              <a:rPr lang="ru-RU" dirty="0" smtClean="0"/>
              <a:t>Для каждой из начальных позиций </a:t>
            </a:r>
            <a:r>
              <a:rPr lang="en-US" dirty="0" smtClean="0"/>
              <a:t>(4, 3</a:t>
            </a:r>
            <a:r>
              <a:rPr lang="ru-RU" dirty="0" smtClean="0"/>
              <a:t>2</a:t>
            </a:r>
            <a:r>
              <a:rPr lang="en-US" dirty="0" smtClean="0"/>
              <a:t>), (</a:t>
            </a:r>
            <a:r>
              <a:rPr lang="ru-RU" dirty="0" smtClean="0"/>
              <a:t>5</a:t>
            </a:r>
            <a:r>
              <a:rPr lang="en-US" dirty="0" smtClean="0"/>
              <a:t>, 32)</a:t>
            </a:r>
            <a:r>
              <a:rPr lang="ru-RU" dirty="0" smtClean="0"/>
              <a:t>, (6, 31)</a:t>
            </a:r>
            <a:r>
              <a:rPr lang="en-US" dirty="0" smtClean="0"/>
              <a:t> </a:t>
            </a:r>
            <a:r>
              <a:rPr lang="ru-RU" dirty="0" smtClean="0"/>
              <a:t>укажите, кто из игроков имеет выигрышную стратегию.</a:t>
            </a:r>
            <a:endParaRPr lang="en-US" dirty="0" smtClean="0"/>
          </a:p>
          <a:p>
            <a:pPr marL="514350" indent="-514350">
              <a:buFont typeface="+mj-lt"/>
              <a:buAutoNum type="arabicPeriod"/>
            </a:pPr>
            <a:r>
              <a:rPr lang="ru-RU" dirty="0" smtClean="0"/>
              <a:t>Какой игрок имеет выигрышную стратегию при начальной позиции (5, 31)?</a:t>
            </a:r>
          </a:p>
          <a:p>
            <a:pPr marL="0" indent="0">
              <a:buNone/>
            </a:pPr>
            <a:r>
              <a:rPr lang="ru-RU" dirty="0" smtClean="0"/>
              <a:t>В каждом случае опишите стратегию выигрывающего игрока.</a:t>
            </a:r>
            <a:endParaRPr lang="ru-RU" dirty="0"/>
          </a:p>
        </p:txBody>
      </p:sp>
    </p:spTree>
    <p:extLst>
      <p:ext uri="{BB962C8B-B14F-4D97-AF65-F5344CB8AC3E}">
        <p14:creationId xmlns:p14="http://schemas.microsoft.com/office/powerpoint/2010/main" val="1261525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Задача 6: формулировка</a:t>
            </a:r>
            <a:endParaRPr lang="ru-RU" dirty="0"/>
          </a:p>
        </p:txBody>
      </p:sp>
      <p:sp>
        <p:nvSpPr>
          <p:cNvPr id="3" name="Объект 2"/>
          <p:cNvSpPr>
            <a:spLocks noGrp="1"/>
          </p:cNvSpPr>
          <p:nvPr>
            <p:ph idx="1"/>
          </p:nvPr>
        </p:nvSpPr>
        <p:spPr/>
        <p:txBody>
          <a:bodyPr/>
          <a:lstStyle/>
          <a:p>
            <a:pPr marL="0" indent="0">
              <a:buNone/>
            </a:pPr>
            <a:r>
              <a:rPr lang="ru-RU" dirty="0" smtClean="0"/>
              <a:t>Перед двумя игроками, Петей и Ваней, лежит табличка, на которой записаны два натуральных числа. Игроки ходят по очереди; первый ход делает Петя. За один ход игрок может заменить одно из чисел пары (по своему выбору) на сумму обоих чисел. Например, имея позицию (2, 20), можно получить позицию (22, 20) или (2, 22). Игра завершается в тот момент, когда сумма чисел в получившейся паре станет не менее 36. Победителем считается игрок, получивший такую кучу.</a:t>
            </a:r>
            <a:endParaRPr lang="ru-RU" dirty="0"/>
          </a:p>
        </p:txBody>
      </p:sp>
      <p:sp>
        <p:nvSpPr>
          <p:cNvPr id="4" name="Прямоугольник 3"/>
          <p:cNvSpPr/>
          <p:nvPr/>
        </p:nvSpPr>
        <p:spPr>
          <a:xfrm>
            <a:off x="8780318" y="591488"/>
            <a:ext cx="2573482" cy="8728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ru-RU" sz="3200" dirty="0" smtClean="0"/>
              <a:t>ЕГЭ-2020</a:t>
            </a:r>
            <a:endParaRPr lang="ru-RU" sz="3200" dirty="0"/>
          </a:p>
        </p:txBody>
      </p:sp>
    </p:spTree>
    <p:extLst>
      <p:ext uri="{BB962C8B-B14F-4D97-AF65-F5344CB8AC3E}">
        <p14:creationId xmlns:p14="http://schemas.microsoft.com/office/powerpoint/2010/main" val="420625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Задача 6: вопросы</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514350" indent="-514350">
                  <a:buFont typeface="+mj-lt"/>
                  <a:buAutoNum type="arabicPeriod"/>
                </a:pPr>
                <a:r>
                  <a:rPr lang="ru-RU" dirty="0" smtClean="0"/>
                  <a:t>Перед ходом Пети на табличке записана пара (</a:t>
                </a:r>
                <a:r>
                  <a:rPr lang="en-US" dirty="0" smtClean="0"/>
                  <a:t>9, </a:t>
                </a:r>
                <a14:m>
                  <m:oMath xmlns:m="http://schemas.openxmlformats.org/officeDocument/2006/math">
                    <m:r>
                      <a:rPr lang="en-US" i="1" dirty="0" smtClean="0">
                        <a:latin typeface="Cambria Math" panose="02040503050406030204" pitchFamily="18" charset="0"/>
                      </a:rPr>
                      <m:t>𝑆</m:t>
                    </m:r>
                  </m:oMath>
                </a14:m>
                <a:r>
                  <a:rPr lang="ru-RU" dirty="0" smtClean="0"/>
                  <a:t>).</a:t>
                </a:r>
                <a:r>
                  <a:rPr lang="en-US" dirty="0" smtClean="0"/>
                  <a:t> </a:t>
                </a:r>
                <a:r>
                  <a:rPr lang="ru-RU" dirty="0" smtClean="0"/>
                  <a:t>Укажите минимальное значение </a:t>
                </a:r>
                <a14:m>
                  <m:oMath xmlns:m="http://schemas.openxmlformats.org/officeDocument/2006/math">
                    <m:r>
                      <a:rPr lang="en-US" i="1" dirty="0" smtClean="0">
                        <a:latin typeface="Cambria Math" panose="02040503050406030204" pitchFamily="18" charset="0"/>
                      </a:rPr>
                      <m:t>𝑆</m:t>
                    </m:r>
                  </m:oMath>
                </a14:m>
                <a:r>
                  <a:rPr lang="en-US" dirty="0" smtClean="0"/>
                  <a:t>, </a:t>
                </a:r>
                <a:r>
                  <a:rPr lang="ru-RU" dirty="0" smtClean="0"/>
                  <a:t>при котором Петя может выиграть одним ходом.</a:t>
                </a:r>
                <a:endParaRPr lang="en-US" dirty="0" smtClean="0"/>
              </a:p>
              <a:p>
                <a:pPr marL="514350" indent="-514350">
                  <a:buFont typeface="+mj-lt"/>
                  <a:buAutoNum type="arabicPeriod"/>
                </a:pPr>
                <a:r>
                  <a:rPr lang="ru-RU" dirty="0" smtClean="0"/>
                  <a:t>Для начальной позиции (5, 11)</a:t>
                </a:r>
                <a:r>
                  <a:rPr lang="en-US" dirty="0" smtClean="0"/>
                  <a:t> </a:t>
                </a:r>
                <a:r>
                  <a:rPr lang="ru-RU" dirty="0" smtClean="0"/>
                  <a:t>укажите, кто из игроков имеет выигрышную стратегию.</a:t>
                </a:r>
                <a:endParaRPr lang="en-US" dirty="0" smtClean="0"/>
              </a:p>
              <a:p>
                <a:pPr marL="514350" indent="-514350">
                  <a:buFont typeface="+mj-lt"/>
                  <a:buAutoNum type="arabicPeriod"/>
                </a:pPr>
                <a:r>
                  <a:rPr lang="ru-RU" dirty="0" smtClean="0"/>
                  <a:t>Какой игрок имеет выигрышную стратегию при начальной позиции (3, 6)?</a:t>
                </a:r>
              </a:p>
              <a:p>
                <a:pPr marL="0" indent="0">
                  <a:buNone/>
                </a:pPr>
                <a:r>
                  <a:rPr lang="ru-RU" dirty="0" smtClean="0"/>
                  <a:t>В каждом случае опишите стратегию выигрывающего игрока.</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217" t="-2381"/>
                </a:stretch>
              </a:blipFill>
            </p:spPr>
            <p:txBody>
              <a:bodyPr/>
              <a:lstStyle/>
              <a:p>
                <a:r>
                  <a:rPr lang="ru-RU">
                    <a:noFill/>
                  </a:rPr>
                  <a:t> </a:t>
                </a:r>
              </a:p>
            </p:txBody>
          </p:sp>
        </mc:Fallback>
      </mc:AlternateContent>
    </p:spTree>
    <p:extLst>
      <p:ext uri="{BB962C8B-B14F-4D97-AF65-F5344CB8AC3E}">
        <p14:creationId xmlns:p14="http://schemas.microsoft.com/office/powerpoint/2010/main" val="3022828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Задача 1: формулировка</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Перед двумя игроками, Петей и Ваней, лежит куча камней. Игроки ходят по очереди; первый ход делает Петя. За один ход каждый игрок может добавить в кучу один камень или увеличить количество камней в куче в два раза. (Например, имея кучу из 15 камней, за один ход можно получить кучу в 16 или 30 камней.) Выигрывает тот, кто первым получит кучу, в которой будет 73 камня или больше. Для добавления камней в кучу у каждого игрока имеется в запасе неограниченное количество камней. В начальный момент в куче было </a:t>
                </a:r>
                <a14:m>
                  <m:oMath xmlns:m="http://schemas.openxmlformats.org/officeDocument/2006/math">
                    <m:r>
                      <a:rPr lang="en-US" i="1" dirty="0" smtClean="0">
                        <a:latin typeface="Cambria Math" panose="02040503050406030204" pitchFamily="18" charset="0"/>
                      </a:rPr>
                      <m:t>𝑆</m:t>
                    </m:r>
                  </m:oMath>
                </a14:m>
                <a:r>
                  <a:rPr lang="en-US" dirty="0" smtClean="0"/>
                  <a:t> </a:t>
                </a:r>
                <a:r>
                  <a:rPr lang="ru-RU" dirty="0" smtClean="0"/>
                  <a:t>камней, где </a:t>
                </a:r>
                <a14:m>
                  <m:oMath xmlns:m="http://schemas.openxmlformats.org/officeDocument/2006/math">
                    <m:r>
                      <a:rPr lang="ru-RU"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≤72</m:t>
                    </m:r>
                  </m:oMath>
                </a14:m>
                <a:r>
                  <a:rPr lang="ru-RU" dirty="0" smtClean="0"/>
                  <a:t>.</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217" t="-2241" r="-1739"/>
                </a:stretch>
              </a:blipFill>
            </p:spPr>
            <p:txBody>
              <a:bodyPr/>
              <a:lstStyle/>
              <a:p>
                <a:r>
                  <a:rPr lang="ru-RU">
                    <a:noFill/>
                  </a:rPr>
                  <a:t> </a:t>
                </a:r>
              </a:p>
            </p:txBody>
          </p:sp>
        </mc:Fallback>
      </mc:AlternateContent>
    </p:spTree>
    <p:extLst>
      <p:ext uri="{BB962C8B-B14F-4D97-AF65-F5344CB8AC3E}">
        <p14:creationId xmlns:p14="http://schemas.microsoft.com/office/powerpoint/2010/main" val="3082094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Задача </a:t>
            </a:r>
            <a:r>
              <a:rPr lang="en-US" dirty="0" smtClean="0"/>
              <a:t>7</a:t>
            </a:r>
            <a:r>
              <a:rPr lang="ru-RU" dirty="0" smtClean="0"/>
              <a:t>: формулировка</a:t>
            </a:r>
            <a:endParaRPr lang="ru-RU"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p:txBody>
              <a:bodyPr/>
              <a:lstStyle/>
              <a:p>
                <a:pPr marL="0" indent="0">
                  <a:buNone/>
                </a:pPr>
                <a:r>
                  <a:rPr lang="ru-RU" dirty="0" smtClean="0"/>
                  <a:t>Перед двумя игроками, Петей и Ваней, лежит куча камней. Игроки ходят по очереди; первый ход делает Петя. За один ход каждый игрок может убрать из кучи один камень или уменьшить количество камней в куче в два раза, </a:t>
                </a:r>
                <a:r>
                  <a:rPr lang="ru-RU" dirty="0" smtClean="0"/>
                  <a:t>причём </a:t>
                </a:r>
                <a:r>
                  <a:rPr lang="ru-RU" dirty="0" smtClean="0"/>
                  <a:t>второй вариант хода </a:t>
                </a:r>
                <a:r>
                  <a:rPr lang="ru-RU" dirty="0" smtClean="0"/>
                  <a:t>возможен только в случае, когда в куче чётное количество камней. </a:t>
                </a:r>
                <a:r>
                  <a:rPr lang="ru-RU" dirty="0" smtClean="0"/>
                  <a:t>Выигрывает тот, кто первый получит кучу, в которой будет не более 10 камней. В начальный момент в куче было </a:t>
                </a:r>
                <a14:m>
                  <m:oMath xmlns:m="http://schemas.openxmlformats.org/officeDocument/2006/math">
                    <m:r>
                      <a:rPr lang="en-US" i="1" dirty="0" smtClean="0">
                        <a:latin typeface="Cambria Math" panose="02040503050406030204" pitchFamily="18" charset="0"/>
                      </a:rPr>
                      <m:t>𝑆</m:t>
                    </m:r>
                  </m:oMath>
                </a14:m>
                <a:r>
                  <a:rPr lang="en-US" dirty="0" smtClean="0"/>
                  <a:t> </a:t>
                </a:r>
                <a:r>
                  <a:rPr lang="ru-RU" dirty="0" smtClean="0"/>
                  <a:t>камней, где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≥11</m:t>
                    </m:r>
                  </m:oMath>
                </a14:m>
                <a:r>
                  <a:rPr lang="ru-RU" dirty="0" smtClean="0"/>
                  <a:t>.</a:t>
                </a:r>
                <a:endParaRPr lang="ru-RU" dirty="0"/>
              </a:p>
            </p:txBody>
          </p:sp>
        </mc:Choice>
        <mc:Fallback>
          <p:sp>
            <p:nvSpPr>
              <p:cNvPr id="3" name="Объект 2"/>
              <p:cNvSpPr>
                <a:spLocks noGrp="1" noRot="1" noChangeAspect="1" noMove="1" noResize="1" noEditPoints="1" noAdjustHandles="1" noChangeArrowheads="1" noChangeShapeType="1" noTextEdit="1"/>
              </p:cNvSpPr>
              <p:nvPr>
                <p:ph idx="1"/>
              </p:nvPr>
            </p:nvSpPr>
            <p:spPr>
              <a:blipFill>
                <a:blip r:embed="rId2"/>
                <a:stretch>
                  <a:fillRect l="-1217" t="-2241" r="-1101"/>
                </a:stretch>
              </a:blipFill>
            </p:spPr>
            <p:txBody>
              <a:bodyPr/>
              <a:lstStyle/>
              <a:p>
                <a:r>
                  <a:rPr lang="ru-RU">
                    <a:noFill/>
                  </a:rPr>
                  <a:t> </a:t>
                </a:r>
              </a:p>
            </p:txBody>
          </p:sp>
        </mc:Fallback>
      </mc:AlternateContent>
    </p:spTree>
    <p:extLst>
      <p:ext uri="{BB962C8B-B14F-4D97-AF65-F5344CB8AC3E}">
        <p14:creationId xmlns:p14="http://schemas.microsoft.com/office/powerpoint/2010/main" val="2245978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Задача 7: вопрос 1</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514350" indent="-514350">
                  <a:buFont typeface="+mj-lt"/>
                  <a:buAutoNum type="alphaLcParenR"/>
                </a:pPr>
                <a:r>
                  <a:rPr lang="ru-RU" dirty="0" smtClean="0"/>
                  <a:t>Укажите все такие значения </a:t>
                </a:r>
                <a14:m>
                  <m:oMath xmlns:m="http://schemas.openxmlformats.org/officeDocument/2006/math">
                    <m:r>
                      <a:rPr lang="en-US" i="1" dirty="0" smtClean="0">
                        <a:latin typeface="Cambria Math" panose="02040503050406030204" pitchFamily="18" charset="0"/>
                      </a:rPr>
                      <m:t>𝑆</m:t>
                    </m:r>
                  </m:oMath>
                </a14:m>
                <a:r>
                  <a:rPr lang="en-US" dirty="0" smtClean="0"/>
                  <a:t>, </a:t>
                </a:r>
                <a:r>
                  <a:rPr lang="ru-RU" dirty="0" smtClean="0"/>
                  <a:t>при которых Петя может выиграть за один ход. Ответ обоснуйте.</a:t>
                </a:r>
              </a:p>
              <a:p>
                <a:pPr marL="514350" indent="-514350">
                  <a:buFont typeface="+mj-lt"/>
                  <a:buAutoNum type="alphaLcParenR"/>
                </a:pPr>
                <a:r>
                  <a:rPr lang="ru-RU" dirty="0" smtClean="0"/>
                  <a:t>Укажите такое значение </a:t>
                </a:r>
                <a14:m>
                  <m:oMath xmlns:m="http://schemas.openxmlformats.org/officeDocument/2006/math">
                    <m:r>
                      <a:rPr lang="ru-RU" i="1" dirty="0" smtClean="0">
                        <a:latin typeface="Cambria Math" panose="02040503050406030204" pitchFamily="18" charset="0"/>
                      </a:rPr>
                      <m:t>𝑆</m:t>
                    </m:r>
                  </m:oMath>
                </a14:m>
                <a:r>
                  <a:rPr lang="ru-RU" dirty="0" smtClean="0"/>
                  <a:t>, при котором Петя не может выиграть за один ход, но при любом ходе Пети Ваня может выиграть своим первым ходом. Опишите выигрышную стратегию Вани.</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217" t="-2381" r="-1565"/>
                </a:stretch>
              </a:blipFill>
            </p:spPr>
            <p:txBody>
              <a:bodyPr/>
              <a:lstStyle/>
              <a:p>
                <a:r>
                  <a:rPr lang="ru-RU">
                    <a:noFill/>
                  </a:rPr>
                  <a:t> </a:t>
                </a:r>
              </a:p>
            </p:txBody>
          </p:sp>
        </mc:Fallback>
      </mc:AlternateContent>
    </p:spTree>
    <p:extLst>
      <p:ext uri="{BB962C8B-B14F-4D97-AF65-F5344CB8AC3E}">
        <p14:creationId xmlns:p14="http://schemas.microsoft.com/office/powerpoint/2010/main" val="3297952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Задача 7: вопрос 2</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Укажите три таких значения </a:t>
                </a:r>
                <a14:m>
                  <m:oMath xmlns:m="http://schemas.openxmlformats.org/officeDocument/2006/math">
                    <m:r>
                      <a:rPr lang="ru-RU" i="1" dirty="0" smtClean="0">
                        <a:latin typeface="Cambria Math" panose="02040503050406030204" pitchFamily="18" charset="0"/>
                      </a:rPr>
                      <m:t>𝑆</m:t>
                    </m:r>
                  </m:oMath>
                </a14:m>
                <a:r>
                  <a:rPr lang="ru-RU" dirty="0" smtClean="0"/>
                  <a:t>, при которых у Пети есть выигрышная стратегия, удовлетворяющая одновременно двум условиям:</a:t>
                </a:r>
              </a:p>
              <a:p>
                <a:r>
                  <a:rPr lang="ru-RU" dirty="0" smtClean="0"/>
                  <a:t>Петя не может выиграть за один ход;</a:t>
                </a:r>
              </a:p>
              <a:p>
                <a:r>
                  <a:rPr lang="ru-RU" dirty="0" smtClean="0"/>
                  <a:t>Петя может выиграть своим вторым ходом независимо от того, как будет ходить Ваня.</a:t>
                </a:r>
              </a:p>
              <a:p>
                <a:pPr marL="0" indent="0">
                  <a:buNone/>
                </a:pPr>
                <a:r>
                  <a:rPr lang="ru-RU" dirty="0" smtClean="0"/>
                  <a:t>Для каждого указанного значения </a:t>
                </a:r>
                <a14:m>
                  <m:oMath xmlns:m="http://schemas.openxmlformats.org/officeDocument/2006/math">
                    <m:r>
                      <a:rPr lang="ru-RU" i="1" dirty="0" smtClean="0">
                        <a:latin typeface="Cambria Math" panose="02040503050406030204" pitchFamily="18" charset="0"/>
                      </a:rPr>
                      <m:t>𝑆</m:t>
                    </m:r>
                  </m:oMath>
                </a14:m>
                <a:r>
                  <a:rPr lang="ru-RU" dirty="0" smtClean="0"/>
                  <a:t> опишите выигрышную стратегию Пети.</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217" t="-2241"/>
                </a:stretch>
              </a:blipFill>
            </p:spPr>
            <p:txBody>
              <a:bodyPr/>
              <a:lstStyle/>
              <a:p>
                <a:r>
                  <a:rPr lang="ru-RU">
                    <a:noFill/>
                  </a:rPr>
                  <a:t> </a:t>
                </a:r>
              </a:p>
            </p:txBody>
          </p:sp>
        </mc:Fallback>
      </mc:AlternateContent>
    </p:spTree>
    <p:extLst>
      <p:ext uri="{BB962C8B-B14F-4D97-AF65-F5344CB8AC3E}">
        <p14:creationId xmlns:p14="http://schemas.microsoft.com/office/powerpoint/2010/main" val="75386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Задача 7: вопрос 3</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Укажите значение </a:t>
                </a:r>
                <a14:m>
                  <m:oMath xmlns:m="http://schemas.openxmlformats.org/officeDocument/2006/math">
                    <m:r>
                      <a:rPr lang="en-US" b="0" i="1" smtClean="0">
                        <a:latin typeface="Cambria Math" panose="02040503050406030204" pitchFamily="18" charset="0"/>
                      </a:rPr>
                      <m:t>𝑆</m:t>
                    </m:r>
                  </m:oMath>
                </a14:m>
                <a:r>
                  <a:rPr lang="ru-RU" dirty="0" smtClean="0"/>
                  <a:t>, при котором Ваня может выиграть не более чем за два хода. Иными словами, найдите такое значение </a:t>
                </a:r>
                <a14:m>
                  <m:oMath xmlns:m="http://schemas.openxmlformats.org/officeDocument/2006/math">
                    <m:r>
                      <a:rPr lang="en-US" b="0" i="1" smtClean="0">
                        <a:latin typeface="Cambria Math" panose="02040503050406030204" pitchFamily="18" charset="0"/>
                      </a:rPr>
                      <m:t>𝑆</m:t>
                    </m:r>
                  </m:oMath>
                </a14:m>
                <a:r>
                  <a:rPr lang="en-US" dirty="0" smtClean="0"/>
                  <a:t>, </a:t>
                </a:r>
                <a:r>
                  <a:rPr lang="ru-RU" dirty="0" smtClean="0"/>
                  <a:t>для которого выполняются одновременно два условия:</a:t>
                </a:r>
              </a:p>
              <a:p>
                <a:r>
                  <a:rPr lang="ru-RU" dirty="0" smtClean="0"/>
                  <a:t>у Вани есть выигрышная стратегия, позволяющая ему выиграть первым или вторым ходом при любой игре Пети;</a:t>
                </a:r>
              </a:p>
              <a:p>
                <a:r>
                  <a:rPr lang="ru-RU" dirty="0" smtClean="0"/>
                  <a:t>у Вани нет стратегии, которая позволит ему гарантированно выиграть первым ходом.</a:t>
                </a:r>
              </a:p>
              <a:p>
                <a:pPr marL="0" indent="0">
                  <a:buNone/>
                </a:pPr>
                <a:r>
                  <a:rPr lang="ru-RU" dirty="0" smtClean="0"/>
                  <a:t>Опишите выигрышную стратегию Вани.</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217" t="-2241"/>
                </a:stretch>
              </a:blipFill>
            </p:spPr>
            <p:txBody>
              <a:bodyPr/>
              <a:lstStyle/>
              <a:p>
                <a:r>
                  <a:rPr lang="ru-RU">
                    <a:noFill/>
                  </a:rPr>
                  <a:t> </a:t>
                </a:r>
              </a:p>
            </p:txBody>
          </p:sp>
        </mc:Fallback>
      </mc:AlternateContent>
    </p:spTree>
    <p:extLst>
      <p:ext uri="{BB962C8B-B14F-4D97-AF65-F5344CB8AC3E}">
        <p14:creationId xmlns:p14="http://schemas.microsoft.com/office/powerpoint/2010/main" val="3960853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Задача 1: вопрос 1</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514350" indent="-514350">
                  <a:buFont typeface="+mj-lt"/>
                  <a:buAutoNum type="alphaLcParenR"/>
                </a:pPr>
                <a:r>
                  <a:rPr lang="ru-RU" dirty="0" smtClean="0"/>
                  <a:t>Укажите все такие значения </a:t>
                </a:r>
                <a14:m>
                  <m:oMath xmlns:m="http://schemas.openxmlformats.org/officeDocument/2006/math">
                    <m:r>
                      <a:rPr lang="en-US" i="1" dirty="0" smtClean="0">
                        <a:latin typeface="Cambria Math" panose="02040503050406030204" pitchFamily="18" charset="0"/>
                      </a:rPr>
                      <m:t>𝑆</m:t>
                    </m:r>
                  </m:oMath>
                </a14:m>
                <a:r>
                  <a:rPr lang="en-US" dirty="0" smtClean="0"/>
                  <a:t>, </a:t>
                </a:r>
                <a:r>
                  <a:rPr lang="ru-RU" dirty="0" smtClean="0"/>
                  <a:t>при которых Петя может выиграть за один ход. Ответ обоснуйте.</a:t>
                </a:r>
              </a:p>
              <a:p>
                <a:pPr marL="514350" indent="-514350">
                  <a:buFont typeface="+mj-lt"/>
                  <a:buAutoNum type="alphaLcParenR"/>
                </a:pPr>
                <a:r>
                  <a:rPr lang="ru-RU" dirty="0" smtClean="0"/>
                  <a:t>Укажите такое значение </a:t>
                </a:r>
                <a14:m>
                  <m:oMath xmlns:m="http://schemas.openxmlformats.org/officeDocument/2006/math">
                    <m:r>
                      <a:rPr lang="ru-RU" i="1" dirty="0" smtClean="0">
                        <a:latin typeface="Cambria Math" panose="02040503050406030204" pitchFamily="18" charset="0"/>
                      </a:rPr>
                      <m:t>𝑆</m:t>
                    </m:r>
                  </m:oMath>
                </a14:m>
                <a:r>
                  <a:rPr lang="ru-RU" dirty="0" smtClean="0"/>
                  <a:t>, при котором Петя не может выиграть за один ход, но при любом ходе Пети Ваня может выиграть своим первым ходом. Опишите выигрышную стратегию Вани.</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217" t="-2381" r="-1565"/>
                </a:stretch>
              </a:blipFill>
            </p:spPr>
            <p:txBody>
              <a:bodyPr/>
              <a:lstStyle/>
              <a:p>
                <a:r>
                  <a:rPr lang="ru-RU">
                    <a:noFill/>
                  </a:rPr>
                  <a:t> </a:t>
                </a:r>
              </a:p>
            </p:txBody>
          </p:sp>
        </mc:Fallback>
      </mc:AlternateContent>
    </p:spTree>
    <p:extLst>
      <p:ext uri="{BB962C8B-B14F-4D97-AF65-F5344CB8AC3E}">
        <p14:creationId xmlns:p14="http://schemas.microsoft.com/office/powerpoint/2010/main" val="264041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Задача 1: вопрос 2</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Укажите два таких значения </a:t>
                </a:r>
                <a14:m>
                  <m:oMath xmlns:m="http://schemas.openxmlformats.org/officeDocument/2006/math">
                    <m:r>
                      <a:rPr lang="ru-RU" i="1" dirty="0" smtClean="0">
                        <a:latin typeface="Cambria Math" panose="02040503050406030204" pitchFamily="18" charset="0"/>
                      </a:rPr>
                      <m:t>𝑆</m:t>
                    </m:r>
                  </m:oMath>
                </a14:m>
                <a:r>
                  <a:rPr lang="ru-RU" dirty="0" smtClean="0"/>
                  <a:t>, при которых у Пети есть выигрышная стратегия, удовлетворяющая одновременно двум условиям:</a:t>
                </a:r>
              </a:p>
              <a:p>
                <a:r>
                  <a:rPr lang="ru-RU" dirty="0" smtClean="0"/>
                  <a:t>Петя не может выиграть за один ход;</a:t>
                </a:r>
              </a:p>
              <a:p>
                <a:r>
                  <a:rPr lang="ru-RU" dirty="0" smtClean="0"/>
                  <a:t>Петя может выиграть своим вторым ходом независимо от того, как будет ходить Ваня.</a:t>
                </a:r>
              </a:p>
              <a:p>
                <a:pPr marL="0" indent="0">
                  <a:buNone/>
                </a:pPr>
                <a:r>
                  <a:rPr lang="ru-RU" dirty="0" smtClean="0"/>
                  <a:t>Для каждого указанного значения </a:t>
                </a:r>
                <a14:m>
                  <m:oMath xmlns:m="http://schemas.openxmlformats.org/officeDocument/2006/math">
                    <m:r>
                      <a:rPr lang="ru-RU" i="1" dirty="0" smtClean="0">
                        <a:latin typeface="Cambria Math" panose="02040503050406030204" pitchFamily="18" charset="0"/>
                      </a:rPr>
                      <m:t>𝑆</m:t>
                    </m:r>
                  </m:oMath>
                </a14:m>
                <a:r>
                  <a:rPr lang="ru-RU" dirty="0" smtClean="0"/>
                  <a:t> опишите выигрышную стратегию Пети.</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217" t="-2241"/>
                </a:stretch>
              </a:blipFill>
            </p:spPr>
            <p:txBody>
              <a:bodyPr/>
              <a:lstStyle/>
              <a:p>
                <a:r>
                  <a:rPr lang="ru-RU">
                    <a:noFill/>
                  </a:rPr>
                  <a:t> </a:t>
                </a:r>
              </a:p>
            </p:txBody>
          </p:sp>
        </mc:Fallback>
      </mc:AlternateContent>
    </p:spTree>
    <p:extLst>
      <p:ext uri="{BB962C8B-B14F-4D97-AF65-F5344CB8AC3E}">
        <p14:creationId xmlns:p14="http://schemas.microsoft.com/office/powerpoint/2010/main" val="1243804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Задача 1: вопрос 3</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Укажите значение </a:t>
                </a:r>
                <a14:m>
                  <m:oMath xmlns:m="http://schemas.openxmlformats.org/officeDocument/2006/math">
                    <m:r>
                      <a:rPr lang="en-US" b="0" i="1" smtClean="0">
                        <a:latin typeface="Cambria Math" panose="02040503050406030204" pitchFamily="18" charset="0"/>
                      </a:rPr>
                      <m:t>𝑆</m:t>
                    </m:r>
                  </m:oMath>
                </a14:m>
                <a:r>
                  <a:rPr lang="ru-RU" dirty="0" smtClean="0"/>
                  <a:t>, при котором Ваня может выиграть не более чем за два хода. Иными словами, найдите такое значение </a:t>
                </a:r>
                <a14:m>
                  <m:oMath xmlns:m="http://schemas.openxmlformats.org/officeDocument/2006/math">
                    <m:r>
                      <a:rPr lang="en-US" b="0" i="1" smtClean="0">
                        <a:latin typeface="Cambria Math" panose="02040503050406030204" pitchFamily="18" charset="0"/>
                      </a:rPr>
                      <m:t>𝑆</m:t>
                    </m:r>
                  </m:oMath>
                </a14:m>
                <a:r>
                  <a:rPr lang="en-US" dirty="0" smtClean="0"/>
                  <a:t>, </a:t>
                </a:r>
                <a:r>
                  <a:rPr lang="ru-RU" dirty="0" smtClean="0"/>
                  <a:t>для которого выполняются одновременно два условия:</a:t>
                </a:r>
              </a:p>
              <a:p>
                <a:r>
                  <a:rPr lang="ru-RU" dirty="0" smtClean="0"/>
                  <a:t>у Вани есть выигрышная стратегия, позволяющая ему выиграть первым или вторым ходом при любой игре Пети;</a:t>
                </a:r>
              </a:p>
              <a:p>
                <a:r>
                  <a:rPr lang="ru-RU" dirty="0" smtClean="0"/>
                  <a:t>у Вани нет стратегии, которая позволит ему гарантированно выиграть первым ходом.</a:t>
                </a:r>
              </a:p>
              <a:p>
                <a:pPr marL="0" indent="0">
                  <a:buNone/>
                </a:pPr>
                <a:r>
                  <a:rPr lang="ru-RU" dirty="0" smtClean="0"/>
                  <a:t>Опишите выигрышную стратегию Вани.</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217" t="-2241"/>
                </a:stretch>
              </a:blipFill>
            </p:spPr>
            <p:txBody>
              <a:bodyPr/>
              <a:lstStyle/>
              <a:p>
                <a:r>
                  <a:rPr lang="ru-RU">
                    <a:noFill/>
                  </a:rPr>
                  <a:t> </a:t>
                </a:r>
              </a:p>
            </p:txBody>
          </p:sp>
        </mc:Fallback>
      </mc:AlternateContent>
    </p:spTree>
    <p:extLst>
      <p:ext uri="{BB962C8B-B14F-4D97-AF65-F5344CB8AC3E}">
        <p14:creationId xmlns:p14="http://schemas.microsoft.com/office/powerpoint/2010/main" val="1381098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Задача 2: формулировка</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Перед двумя игроками, Петей и Ваней, лежит куча камней. Игроки ходят по очереди; первый ход делает Петя. За один ход каждый игрок может добавить в кучу один или два камня или увеличить количество камней в куче в три раза. (Например, имея кучу из 15 камней, за один ход можно получить кучу в 16, 17 или 45 камней.) Выигрывает тот, кто первый получит кучу, в которой будет 64 камня или больше. Для добавления камней в кучу у каждого игрока имеется в запасе неограниченное количество камней. В начальный момент в куче было </a:t>
                </a:r>
                <a14:m>
                  <m:oMath xmlns:m="http://schemas.openxmlformats.org/officeDocument/2006/math">
                    <m:r>
                      <a:rPr lang="en-US" i="1" dirty="0" smtClean="0">
                        <a:latin typeface="Cambria Math" panose="02040503050406030204" pitchFamily="18" charset="0"/>
                      </a:rPr>
                      <m:t>𝑆</m:t>
                    </m:r>
                  </m:oMath>
                </a14:m>
                <a:r>
                  <a:rPr lang="en-US" dirty="0" smtClean="0"/>
                  <a:t> </a:t>
                </a:r>
                <a:r>
                  <a:rPr lang="ru-RU" dirty="0" smtClean="0"/>
                  <a:t>камней, где </a:t>
                </a:r>
                <a14:m>
                  <m:oMath xmlns:m="http://schemas.openxmlformats.org/officeDocument/2006/math">
                    <m:r>
                      <a:rPr lang="ru-RU"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≤63</m:t>
                    </m:r>
                  </m:oMath>
                </a14:m>
                <a:r>
                  <a:rPr lang="ru-RU" dirty="0" smtClean="0"/>
                  <a:t>.</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217" t="-2241" r="-1333"/>
                </a:stretch>
              </a:blipFill>
            </p:spPr>
            <p:txBody>
              <a:bodyPr/>
              <a:lstStyle/>
              <a:p>
                <a:r>
                  <a:rPr lang="ru-RU">
                    <a:noFill/>
                  </a:rPr>
                  <a:t> </a:t>
                </a:r>
              </a:p>
            </p:txBody>
          </p:sp>
        </mc:Fallback>
      </mc:AlternateContent>
    </p:spTree>
    <p:extLst>
      <p:ext uri="{BB962C8B-B14F-4D97-AF65-F5344CB8AC3E}">
        <p14:creationId xmlns:p14="http://schemas.microsoft.com/office/powerpoint/2010/main" val="1209233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Задача 2: вопрос 1</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514350" indent="-514350">
                  <a:buFont typeface="+mj-lt"/>
                  <a:buAutoNum type="alphaLcParenR"/>
                </a:pPr>
                <a:r>
                  <a:rPr lang="ru-RU" dirty="0" smtClean="0"/>
                  <a:t>Укажите все такие значения </a:t>
                </a:r>
                <a14:m>
                  <m:oMath xmlns:m="http://schemas.openxmlformats.org/officeDocument/2006/math">
                    <m:r>
                      <a:rPr lang="en-US" i="1" dirty="0" smtClean="0">
                        <a:latin typeface="Cambria Math" panose="02040503050406030204" pitchFamily="18" charset="0"/>
                      </a:rPr>
                      <m:t>𝑆</m:t>
                    </m:r>
                  </m:oMath>
                </a14:m>
                <a:r>
                  <a:rPr lang="en-US" dirty="0" smtClean="0"/>
                  <a:t>, </a:t>
                </a:r>
                <a:r>
                  <a:rPr lang="ru-RU" dirty="0" smtClean="0"/>
                  <a:t>при которых Петя может выиграть за один ход. Ответ обоснуйте.</a:t>
                </a:r>
              </a:p>
              <a:p>
                <a:pPr marL="514350" indent="-514350">
                  <a:buFont typeface="+mj-lt"/>
                  <a:buAutoNum type="alphaLcParenR"/>
                </a:pPr>
                <a:r>
                  <a:rPr lang="ru-RU" dirty="0" smtClean="0"/>
                  <a:t>Укажите такое значение </a:t>
                </a:r>
                <a14:m>
                  <m:oMath xmlns:m="http://schemas.openxmlformats.org/officeDocument/2006/math">
                    <m:r>
                      <a:rPr lang="ru-RU" i="1" dirty="0" smtClean="0">
                        <a:latin typeface="Cambria Math" panose="02040503050406030204" pitchFamily="18" charset="0"/>
                      </a:rPr>
                      <m:t>𝑆</m:t>
                    </m:r>
                  </m:oMath>
                </a14:m>
                <a:r>
                  <a:rPr lang="ru-RU" dirty="0" smtClean="0"/>
                  <a:t>, при котором Петя не может выиграть за один ход, но при любом ходе Пети Ваня может выиграть своим первым ходом. Опишите выигрышную стратегию Вани.</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217" t="-2381" r="-1565"/>
                </a:stretch>
              </a:blipFill>
            </p:spPr>
            <p:txBody>
              <a:bodyPr/>
              <a:lstStyle/>
              <a:p>
                <a:r>
                  <a:rPr lang="ru-RU">
                    <a:noFill/>
                  </a:rPr>
                  <a:t> </a:t>
                </a:r>
              </a:p>
            </p:txBody>
          </p:sp>
        </mc:Fallback>
      </mc:AlternateContent>
    </p:spTree>
    <p:extLst>
      <p:ext uri="{BB962C8B-B14F-4D97-AF65-F5344CB8AC3E}">
        <p14:creationId xmlns:p14="http://schemas.microsoft.com/office/powerpoint/2010/main" val="2308431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Задача 2: вопрос 2</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Укажите три таких значения </a:t>
                </a:r>
                <a14:m>
                  <m:oMath xmlns:m="http://schemas.openxmlformats.org/officeDocument/2006/math">
                    <m:r>
                      <a:rPr lang="ru-RU" i="1" dirty="0" smtClean="0">
                        <a:latin typeface="Cambria Math" panose="02040503050406030204" pitchFamily="18" charset="0"/>
                      </a:rPr>
                      <m:t>𝑆</m:t>
                    </m:r>
                  </m:oMath>
                </a14:m>
                <a:r>
                  <a:rPr lang="ru-RU" dirty="0" smtClean="0"/>
                  <a:t>, при которых у Пети есть выигрышная стратегия, удовлетворяющая одновременно двум условиям:</a:t>
                </a:r>
              </a:p>
              <a:p>
                <a:r>
                  <a:rPr lang="ru-RU" dirty="0" smtClean="0"/>
                  <a:t>Петя не может выиграть за один ход;</a:t>
                </a:r>
              </a:p>
              <a:p>
                <a:r>
                  <a:rPr lang="ru-RU" dirty="0" smtClean="0"/>
                  <a:t>Петя может выиграть своим вторым ходом независимо от того, как будет ходить Ваня.</a:t>
                </a:r>
              </a:p>
              <a:p>
                <a:pPr marL="0" indent="0">
                  <a:buNone/>
                </a:pPr>
                <a:r>
                  <a:rPr lang="ru-RU" dirty="0" smtClean="0"/>
                  <a:t>Для каждого указанного значения </a:t>
                </a:r>
                <a14:m>
                  <m:oMath xmlns:m="http://schemas.openxmlformats.org/officeDocument/2006/math">
                    <m:r>
                      <a:rPr lang="ru-RU" i="1" dirty="0" smtClean="0">
                        <a:latin typeface="Cambria Math" panose="02040503050406030204" pitchFamily="18" charset="0"/>
                      </a:rPr>
                      <m:t>𝑆</m:t>
                    </m:r>
                  </m:oMath>
                </a14:m>
                <a:r>
                  <a:rPr lang="ru-RU" dirty="0" smtClean="0"/>
                  <a:t> опишите выигрышную стратегию Пети.</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217" t="-2241"/>
                </a:stretch>
              </a:blipFill>
            </p:spPr>
            <p:txBody>
              <a:bodyPr/>
              <a:lstStyle/>
              <a:p>
                <a:r>
                  <a:rPr lang="ru-RU">
                    <a:noFill/>
                  </a:rPr>
                  <a:t> </a:t>
                </a:r>
              </a:p>
            </p:txBody>
          </p:sp>
        </mc:Fallback>
      </mc:AlternateContent>
    </p:spTree>
    <p:extLst>
      <p:ext uri="{BB962C8B-B14F-4D97-AF65-F5344CB8AC3E}">
        <p14:creationId xmlns:p14="http://schemas.microsoft.com/office/powerpoint/2010/main" val="2104637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Задача 2: вопрос 3</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Укажите значение </a:t>
                </a:r>
                <a14:m>
                  <m:oMath xmlns:m="http://schemas.openxmlformats.org/officeDocument/2006/math">
                    <m:r>
                      <a:rPr lang="en-US" b="0" i="1" smtClean="0">
                        <a:latin typeface="Cambria Math" panose="02040503050406030204" pitchFamily="18" charset="0"/>
                      </a:rPr>
                      <m:t>𝑆</m:t>
                    </m:r>
                  </m:oMath>
                </a14:m>
                <a:r>
                  <a:rPr lang="ru-RU" dirty="0" smtClean="0"/>
                  <a:t>, при котором Ваня может выиграть не более чем за два хода. Иными словами, найдите такое значение </a:t>
                </a:r>
                <a14:m>
                  <m:oMath xmlns:m="http://schemas.openxmlformats.org/officeDocument/2006/math">
                    <m:r>
                      <a:rPr lang="en-US" b="0" i="1" smtClean="0">
                        <a:latin typeface="Cambria Math" panose="02040503050406030204" pitchFamily="18" charset="0"/>
                      </a:rPr>
                      <m:t>𝑆</m:t>
                    </m:r>
                  </m:oMath>
                </a14:m>
                <a:r>
                  <a:rPr lang="en-US" dirty="0" smtClean="0"/>
                  <a:t>, </a:t>
                </a:r>
                <a:r>
                  <a:rPr lang="ru-RU" dirty="0" smtClean="0"/>
                  <a:t>для которого выполняются одновременно два условия:</a:t>
                </a:r>
              </a:p>
              <a:p>
                <a:r>
                  <a:rPr lang="ru-RU" dirty="0" smtClean="0"/>
                  <a:t>у Вани есть выигрышная стратегия, позволяющая ему выиграть первым или вторым ходом при любой игре Пети;</a:t>
                </a:r>
              </a:p>
              <a:p>
                <a:r>
                  <a:rPr lang="ru-RU" dirty="0" smtClean="0"/>
                  <a:t>у Вани нет стратегии, которая позволит ему гарантированно выиграть первым ходом.</a:t>
                </a:r>
              </a:p>
              <a:p>
                <a:pPr marL="0" indent="0">
                  <a:buNone/>
                </a:pPr>
                <a:r>
                  <a:rPr lang="ru-RU" dirty="0" smtClean="0"/>
                  <a:t>Опишите выигрышную стратегию Вани.</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217" t="-2241"/>
                </a:stretch>
              </a:blipFill>
            </p:spPr>
            <p:txBody>
              <a:bodyPr/>
              <a:lstStyle/>
              <a:p>
                <a:r>
                  <a:rPr lang="ru-RU">
                    <a:noFill/>
                  </a:rPr>
                  <a:t> </a:t>
                </a:r>
              </a:p>
            </p:txBody>
          </p:sp>
        </mc:Fallback>
      </mc:AlternateContent>
    </p:spTree>
    <p:extLst>
      <p:ext uri="{BB962C8B-B14F-4D97-AF65-F5344CB8AC3E}">
        <p14:creationId xmlns:p14="http://schemas.microsoft.com/office/powerpoint/2010/main" val="274890612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1817</Words>
  <Application>Microsoft Office PowerPoint</Application>
  <PresentationFormat>Широкоэкранный</PresentationFormat>
  <Paragraphs>88</Paragraphs>
  <Slides>23</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23</vt:i4>
      </vt:variant>
    </vt:vector>
  </HeadingPairs>
  <TitlesOfParts>
    <vt:vector size="28" baseType="lpstr">
      <vt:lpstr>Arial</vt:lpstr>
      <vt:lpstr>Calibri</vt:lpstr>
      <vt:lpstr>Calibri Light</vt:lpstr>
      <vt:lpstr>Cambria Math</vt:lpstr>
      <vt:lpstr>Тема Office</vt:lpstr>
      <vt:lpstr>Задания 19-21 (бывшее 26)</vt:lpstr>
      <vt:lpstr>Задача 1: формулировка</vt:lpstr>
      <vt:lpstr>Задача 1: вопрос 1</vt:lpstr>
      <vt:lpstr>Задача 1: вопрос 2</vt:lpstr>
      <vt:lpstr>Задача 1: вопрос 3</vt:lpstr>
      <vt:lpstr>Задача 2: формулировка</vt:lpstr>
      <vt:lpstr>Задача 2: вопрос 1</vt:lpstr>
      <vt:lpstr>Задача 2: вопрос 2</vt:lpstr>
      <vt:lpstr>Задача 2: вопрос 3</vt:lpstr>
      <vt:lpstr>Задача 3: формулировка</vt:lpstr>
      <vt:lpstr>Задача 3: вопросы</vt:lpstr>
      <vt:lpstr>Задача 4: формулировка</vt:lpstr>
      <vt:lpstr>Задача 4: вопрос 1</vt:lpstr>
      <vt:lpstr>Задача 4: вопрос 2</vt:lpstr>
      <vt:lpstr>Задача 4: вопрос 3</vt:lpstr>
      <vt:lpstr>Задача 5: формулировка</vt:lpstr>
      <vt:lpstr>Задача 5: вопросы</vt:lpstr>
      <vt:lpstr>Задача 6: формулировка</vt:lpstr>
      <vt:lpstr>Задача 6: вопросы</vt:lpstr>
      <vt:lpstr>Задача 7: формулировка</vt:lpstr>
      <vt:lpstr>Задача 7: вопрос 1</vt:lpstr>
      <vt:lpstr>Задача 7: вопрос 2</vt:lpstr>
      <vt:lpstr>Задача 7: вопрос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Задание 26</dc:title>
  <dc:creator>Admin</dc:creator>
  <cp:lastModifiedBy>Олег А. Полковский</cp:lastModifiedBy>
  <cp:revision>17</cp:revision>
  <dcterms:created xsi:type="dcterms:W3CDTF">2020-11-18T12:28:40Z</dcterms:created>
  <dcterms:modified xsi:type="dcterms:W3CDTF">2025-02-21T18:51:56Z</dcterms:modified>
</cp:coreProperties>
</file>