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6" r:id="rId4"/>
  </p:sldMasterIdLst>
  <p:notesMasterIdLst>
    <p:notesMasterId r:id="rId17"/>
  </p:notesMasterIdLst>
  <p:sldIdLst>
    <p:sldId id="256" r:id="rId5"/>
    <p:sldId id="257" r:id="rId6"/>
    <p:sldId id="258" r:id="rId7"/>
    <p:sldId id="272" r:id="rId8"/>
    <p:sldId id="271" r:id="rId9"/>
    <p:sldId id="268" r:id="rId10"/>
    <p:sldId id="264" r:id="rId11"/>
    <p:sldId id="265" r:id="rId12"/>
    <p:sldId id="267" r:id="rId13"/>
    <p:sldId id="273" r:id="rId14"/>
    <p:sldId id="274" r:id="rId15"/>
    <p:sldId id="261" r:id="rId1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F5E14230-EB91-A944-8134-2D8F7AC2BD5C}">
          <p14:sldIdLst>
            <p14:sldId id="256"/>
            <p14:sldId id="257"/>
            <p14:sldId id="258"/>
            <p14:sldId id="272"/>
            <p14:sldId id="271"/>
            <p14:sldId id="268"/>
            <p14:sldId id="264"/>
            <p14:sldId id="265"/>
            <p14:sldId id="267"/>
            <p14:sldId id="273"/>
            <p14:sldId id="274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E6ED"/>
    <a:srgbClr val="E0E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2"/>
    <p:restoredTop sz="94626"/>
  </p:normalViewPr>
  <p:slideViewPr>
    <p:cSldViewPr snapToGrid="0" snapToObjects="1">
      <p:cViewPr varScale="1">
        <p:scale>
          <a:sx n="107" d="100"/>
          <a:sy n="107" d="100"/>
        </p:scale>
        <p:origin x="6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van Kalchev" userId="50489d6d-94f0-4ae1-9815-664461e9d2e6" providerId="ADAL" clId="{03D968F5-27F1-854C-B1BC-148BF468D5C7}"/>
    <pc:docChg chg="addSld delSld modSld sldOrd modSection">
      <pc:chgData name="Ivan Kalchev" userId="50489d6d-94f0-4ae1-9815-664461e9d2e6" providerId="ADAL" clId="{03D968F5-27F1-854C-B1BC-148BF468D5C7}" dt="2024-07-10T12:42:15.530" v="4" actId="2696"/>
      <pc:docMkLst>
        <pc:docMk/>
      </pc:docMkLst>
      <pc:sldChg chg="del ord">
        <pc:chgData name="Ivan Kalchev" userId="50489d6d-94f0-4ae1-9815-664461e9d2e6" providerId="ADAL" clId="{03D968F5-27F1-854C-B1BC-148BF468D5C7}" dt="2024-07-10T12:42:15.530" v="4" actId="2696"/>
        <pc:sldMkLst>
          <pc:docMk/>
          <pc:sldMk cId="3211859542" sldId="260"/>
        </pc:sldMkLst>
      </pc:sldChg>
      <pc:sldChg chg="add">
        <pc:chgData name="Ivan Kalchev" userId="50489d6d-94f0-4ae1-9815-664461e9d2e6" providerId="ADAL" clId="{03D968F5-27F1-854C-B1BC-148BF468D5C7}" dt="2024-07-10T12:41:34.950" v="3"/>
        <pc:sldMkLst>
          <pc:docMk/>
          <pc:sldMk cId="715881123" sldId="27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hape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0 w 120000"/>
              <a:gd name="T11" fmla="*/ 0 h 120000"/>
              <a:gd name="T12" fmla="*/ 120000 w 120000"/>
              <a:gd name="T13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9100391"/>
      </p:ext>
    </p:extLst>
  </p:cSld>
  <p:clrMap bg1="lt1" tx1="dk1" bg2="dk2" tx2="lt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E203-8773-4C14-A53B-62008A62CC12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40C30-2C58-4110-85FE-397C99B87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945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E203-8773-4C14-A53B-62008A62CC12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40C30-2C58-4110-85FE-397C99B87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5032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E203-8773-4C14-A53B-62008A62CC12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40C30-2C58-4110-85FE-397C99B8776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967431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E203-8773-4C14-A53B-62008A62CC12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40C30-2C58-4110-85FE-397C99B87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3148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E203-8773-4C14-A53B-62008A62CC12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40C30-2C58-4110-85FE-397C99B8776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844716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E203-8773-4C14-A53B-62008A62CC12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40C30-2C58-4110-85FE-397C99B87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96593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E203-8773-4C14-A53B-62008A62CC12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40C30-2C58-4110-85FE-397C99B87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5721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E203-8773-4C14-A53B-62008A62CC12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40C30-2C58-4110-85FE-397C99B87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5300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E203-8773-4C14-A53B-62008A62CC12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40C30-2C58-4110-85FE-397C99B87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5671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E203-8773-4C14-A53B-62008A62CC12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40C30-2C58-4110-85FE-397C99B87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6975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E203-8773-4C14-A53B-62008A62CC12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40C30-2C58-4110-85FE-397C99B87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6422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E203-8773-4C14-A53B-62008A62CC12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40C30-2C58-4110-85FE-397C99B87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4158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E203-8773-4C14-A53B-62008A62CC12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40C30-2C58-4110-85FE-397C99B87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25476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E203-8773-4C14-A53B-62008A62CC12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40C30-2C58-4110-85FE-397C99B87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5242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E203-8773-4C14-A53B-62008A62CC12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40C30-2C58-4110-85FE-397C99B87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9585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E203-8773-4C14-A53B-62008A62CC12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40C30-2C58-4110-85FE-397C99B87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6640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6E203-8773-4C14-A53B-62008A62CC12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3140C30-2C58-4110-85FE-397C99B87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63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20975"/>
            <a:ext cx="7766936" cy="1646302"/>
          </a:xfrm>
        </p:spPr>
        <p:txBody>
          <a:bodyPr/>
          <a:lstStyle/>
          <a:p>
            <a:pPr algn="l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Understanding Customer Satisfaction based on Olist Store E-commerce Dataset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Deyan Tsvetkov</a:t>
            </a:r>
          </a:p>
          <a:p>
            <a:r>
              <a:rPr lang="en-US" dirty="0"/>
              <a:t>Ivan Kalchev</a:t>
            </a:r>
          </a:p>
        </p:txBody>
      </p:sp>
      <p:sp>
        <p:nvSpPr>
          <p:cNvPr id="4" name="Rectangle 3"/>
          <p:cNvSpPr/>
          <p:nvPr/>
        </p:nvSpPr>
        <p:spPr>
          <a:xfrm>
            <a:off x="7812348" y="6697691"/>
            <a:ext cx="1198485" cy="1597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10.07.2024</a:t>
            </a:r>
          </a:p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12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13" y="1238919"/>
            <a:ext cx="4468481" cy="3476516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020237" y="1238919"/>
            <a:ext cx="4643716" cy="53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dirty="0" smtClean="0"/>
              <a:t>Orders delayed from the seller side also seem to affect review scores</a:t>
            </a:r>
          </a:p>
          <a:p>
            <a:pPr fontAlgn="auto"/>
            <a:r>
              <a:rPr lang="en-US" dirty="0" smtClean="0"/>
              <a:t>All review score observations clustered between (-2.8) and (-4) days</a:t>
            </a:r>
          </a:p>
          <a:p>
            <a:pPr fontAlgn="auto"/>
            <a:r>
              <a:rPr lang="en-US" dirty="0"/>
              <a:t>D</a:t>
            </a:r>
            <a:r>
              <a:rPr lang="en-US" dirty="0" smtClean="0"/>
              <a:t>ifficult to interpret whether a seller delay alone has an effect on review score</a:t>
            </a:r>
          </a:p>
          <a:p>
            <a:pPr fontAlgn="auto"/>
            <a:r>
              <a:rPr lang="en-US" dirty="0" smtClean="0"/>
              <a:t>Seller delay might indirectly affect review scores by increasing average delivery days and the possibility that the order arrives late</a:t>
            </a:r>
          </a:p>
          <a:p>
            <a:pPr fontAlgn="auto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932" y="1359376"/>
            <a:ext cx="2682472" cy="55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40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C5E6FF87-43FD-2D8D-602D-69640FA09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36" y="51514"/>
            <a:ext cx="8596668" cy="1320800"/>
          </a:xfrm>
        </p:spPr>
        <p:txBody>
          <a:bodyPr/>
          <a:lstStyle/>
          <a:p>
            <a:r>
              <a:rPr lang="en-US" dirty="0" smtClean="0"/>
              <a:t>Random Forest</a:t>
            </a:r>
            <a:r>
              <a:rPr lang="x-none" dirty="0"/>
              <a:t/>
            </a:r>
            <a:br>
              <a:rPr lang="x-none" dirty="0"/>
            </a:br>
            <a:endParaRPr lang="x-none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66168" y="5195453"/>
            <a:ext cx="9346984" cy="1628259"/>
          </a:xfrm>
        </p:spPr>
        <p:txBody>
          <a:bodyPr>
            <a:normAutofit/>
          </a:bodyPr>
          <a:lstStyle/>
          <a:p>
            <a:r>
              <a:rPr lang="en-US" sz="1400" dirty="0" smtClean="0"/>
              <a:t>Delay in delivery vs estimated is classified as the most important feature that affects review score according to the model</a:t>
            </a:r>
          </a:p>
          <a:p>
            <a:r>
              <a:rPr lang="en-US" sz="1400" dirty="0" smtClean="0"/>
              <a:t>From a customer perspective it makes sense that delay in delivery has higher effect on review score than actual purchase to delivery days as it is related to customer expectations</a:t>
            </a:r>
            <a:endParaRPr lang="en-US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834" y="894342"/>
            <a:ext cx="5306165" cy="39439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908430" y="3974122"/>
            <a:ext cx="688731" cy="334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0.627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75538" y="4218841"/>
            <a:ext cx="679939" cy="334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0.061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555022" y="3188676"/>
            <a:ext cx="688731" cy="334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0.048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57953" y="2172056"/>
            <a:ext cx="688731" cy="334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0.049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47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9BD042-04B2-9F60-AC69-836341E1F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459" y="451944"/>
            <a:ext cx="8596668" cy="1320800"/>
          </a:xfrm>
        </p:spPr>
        <p:txBody>
          <a:bodyPr/>
          <a:lstStyle/>
          <a:p>
            <a:r>
              <a:rPr lang="en-US" dirty="0"/>
              <a:t>Recommendation: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D3AAE0A-1915-B578-CA7D-D7801B8EA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459" y="1677113"/>
            <a:ext cx="8709818" cy="3880773"/>
          </a:xfrm>
        </p:spPr>
        <p:txBody>
          <a:bodyPr>
            <a:normAutofit/>
          </a:bodyPr>
          <a:lstStyle/>
          <a:p>
            <a:r>
              <a:rPr lang="en-US" dirty="0"/>
              <a:t>Whether delivery is received early or on </a:t>
            </a:r>
            <a:r>
              <a:rPr lang="en-US" dirty="0" smtClean="0"/>
              <a:t>time and overall delivery days seem </a:t>
            </a:r>
            <a:r>
              <a:rPr lang="en-US" dirty="0"/>
              <a:t>crucial to review score</a:t>
            </a:r>
          </a:p>
          <a:p>
            <a:endParaRPr lang="x-none" dirty="0"/>
          </a:p>
          <a:p>
            <a:r>
              <a:rPr lang="en-US" dirty="0"/>
              <a:t>In order to reduce orders that are late </a:t>
            </a:r>
            <a:r>
              <a:rPr lang="en-US" dirty="0" err="1"/>
              <a:t>Olist</a:t>
            </a:r>
            <a:r>
              <a:rPr lang="en-US" dirty="0"/>
              <a:t> can: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Extend their carrier network and use services from more providers, especially </a:t>
            </a:r>
            <a:r>
              <a:rPr lang="en-US" dirty="0" smtClean="0"/>
              <a:t>during </a:t>
            </a:r>
            <a:r>
              <a:rPr lang="en-US" dirty="0"/>
              <a:t>busy periods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Include a few days </a:t>
            </a:r>
            <a:r>
              <a:rPr lang="en-US" dirty="0" smtClean="0"/>
              <a:t>buffer </a:t>
            </a:r>
            <a:r>
              <a:rPr lang="en-US" dirty="0"/>
              <a:t>for estimation date (i.e. show later estimated delivery date), especially for products that are not performing well in terms of delivery</a:t>
            </a:r>
            <a:r>
              <a:rPr lang="bg-BG" dirty="0"/>
              <a:t> </a:t>
            </a:r>
            <a:r>
              <a:rPr lang="en-US" dirty="0"/>
              <a:t>or when busy period ahead</a:t>
            </a:r>
            <a:endParaRPr lang="x-none" dirty="0"/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47130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313" y="28962"/>
            <a:ext cx="8596668" cy="1320800"/>
          </a:xfrm>
        </p:spPr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313" y="4642221"/>
            <a:ext cx="9346984" cy="2370838"/>
          </a:xfrm>
        </p:spPr>
        <p:txBody>
          <a:bodyPr>
            <a:normAutofit fontScale="92500"/>
          </a:bodyPr>
          <a:lstStyle/>
          <a:p>
            <a:r>
              <a:rPr lang="en-US" sz="1400" dirty="0"/>
              <a:t>Olist data contains 99,441 unique orderIDs from 2016 to 2018</a:t>
            </a:r>
          </a:p>
          <a:p>
            <a:r>
              <a:rPr lang="en-US" sz="1400" dirty="0"/>
              <a:t>Data is divided into 10 separate datasets</a:t>
            </a:r>
          </a:p>
          <a:p>
            <a:r>
              <a:rPr lang="en-US" sz="1400" dirty="0"/>
              <a:t>For our analysis on customer satisfaction, we use 7 of those datasets</a:t>
            </a:r>
          </a:p>
          <a:p>
            <a:r>
              <a:rPr lang="en-US" sz="1400" dirty="0"/>
              <a:t>Merged the 7 datasets into a single denormalized csv file using pandas in Google </a:t>
            </a:r>
            <a:r>
              <a:rPr lang="en-US" sz="1400" dirty="0" err="1"/>
              <a:t>Colab</a:t>
            </a:r>
            <a:endParaRPr lang="en-US" sz="1400" dirty="0"/>
          </a:p>
          <a:p>
            <a:r>
              <a:rPr lang="en-US" sz="1400" dirty="0"/>
              <a:t>Excluded 775 orders with no order items; 749 orders with no review score and 1 order with no payment information</a:t>
            </a:r>
          </a:p>
          <a:p>
            <a:r>
              <a:rPr lang="en-US" sz="1400" dirty="0"/>
              <a:t>Included only the latest review score for orders with more than one review score</a:t>
            </a:r>
          </a:p>
          <a:p>
            <a:r>
              <a:rPr lang="en-US" sz="1400" dirty="0"/>
              <a:t>Final merged dataset includes 97,916 unique orderIDs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312" y="598088"/>
            <a:ext cx="6717765" cy="403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2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313" y="28962"/>
            <a:ext cx="8596668" cy="1320800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312" y="995131"/>
            <a:ext cx="10772887" cy="4020214"/>
          </a:xfrm>
        </p:spPr>
        <p:txBody>
          <a:bodyPr>
            <a:normAutofit/>
          </a:bodyPr>
          <a:lstStyle/>
          <a:p>
            <a:r>
              <a:rPr lang="en-US" sz="1400" dirty="0"/>
              <a:t>Our analysis relies on </a:t>
            </a:r>
            <a:r>
              <a:rPr lang="en-US" sz="1400" dirty="0" err="1"/>
              <a:t>PowerBI</a:t>
            </a:r>
            <a:r>
              <a:rPr lang="en-US" sz="1400" dirty="0"/>
              <a:t> model, correlation matrix, linear regressions and random forest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Assumptions: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sz="1400" dirty="0"/>
              <a:t>Created additional metrics to better understand customer satisfaction</a:t>
            </a:r>
          </a:p>
          <a:p>
            <a:pPr marL="0" indent="0">
              <a:buNone/>
            </a:pPr>
            <a:r>
              <a:rPr lang="en-US" sz="1400" dirty="0"/>
              <a:t>		Purchase Delivery Days = customer delivery date – purchase date</a:t>
            </a:r>
          </a:p>
          <a:p>
            <a:pPr marL="0" indent="0">
              <a:buNone/>
            </a:pPr>
            <a:r>
              <a:rPr lang="en-US" sz="1400" dirty="0"/>
              <a:t>		Satisfied = review score &gt;= 4; Not Satisfied = review score &lt; 4</a:t>
            </a:r>
          </a:p>
          <a:p>
            <a:pPr marL="0" indent="0">
              <a:buNone/>
            </a:pPr>
            <a:r>
              <a:rPr lang="en-US" sz="1400" dirty="0"/>
              <a:t>		Late vs Early/On Time delivery = customer delivery date – estimated delivery date</a:t>
            </a:r>
          </a:p>
          <a:p>
            <a:pPr marL="0" indent="0">
              <a:buNone/>
            </a:pPr>
            <a:r>
              <a:rPr lang="en-US" sz="1400" dirty="0"/>
              <a:t>		Purchase Month = the month of the purchase timestamp</a:t>
            </a:r>
          </a:p>
          <a:p>
            <a:pPr marL="0" indent="0">
              <a:buNone/>
            </a:pPr>
            <a:r>
              <a:rPr lang="en-US" sz="1400" dirty="0"/>
              <a:t>		Freight to Price Ratio = freight value / price</a:t>
            </a:r>
          </a:p>
          <a:p>
            <a:pPr marL="0" indent="0">
              <a:buNone/>
            </a:pPr>
            <a:r>
              <a:rPr lang="en-US" sz="1400" dirty="0"/>
              <a:t>		Seller Delay Days = order delivered carrier date – shipping limit date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2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1843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xmlns="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65245"/>
            <a:ext cx="12192000" cy="6128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Methodology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xmlns="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>
                <a:clrChange>
                  <a:clrFrom>
                    <a:prstClr val="black"/>
                  </a:clrFrom>
                  <a:clrTo>
                    <a:prstClr val="black">
                      <a:alpha val="0"/>
                    </a:prstClr>
                  </a:clrTo>
                </a:clrChange>
              </a:blip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5881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142" y="203200"/>
            <a:ext cx="8596668" cy="1320800"/>
          </a:xfrm>
        </p:spPr>
        <p:txBody>
          <a:bodyPr/>
          <a:lstStyle/>
          <a:p>
            <a:r>
              <a:rPr lang="en-US" dirty="0"/>
              <a:t>Review Score by Average Delivery Days and Delivery Delay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42" y="1653309"/>
            <a:ext cx="8849052" cy="2414345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51141" y="4809751"/>
            <a:ext cx="8849053" cy="1775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Review scores of 4 or 5 have are delivered for 10.6 days on average. Orders 	with review scores of 3 or below are delivered for 17.4 days on average 	which 	represents 64% increase in delivery time</a:t>
            </a:r>
          </a:p>
          <a:p>
            <a:pPr marL="0" indent="0">
              <a:buNone/>
            </a:pPr>
            <a:r>
              <a:rPr lang="en-US" dirty="0"/>
              <a:t>	Late deliveries have an average score of 2.7 vs score of 4.3 for deliveries that 	are either early or on time</a:t>
            </a:r>
          </a:p>
        </p:txBody>
      </p:sp>
      <p:sp>
        <p:nvSpPr>
          <p:cNvPr id="6" name="Oval 5"/>
          <p:cNvSpPr/>
          <p:nvPr/>
        </p:nvSpPr>
        <p:spPr>
          <a:xfrm>
            <a:off x="4301414" y="1791855"/>
            <a:ext cx="436841" cy="36021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8831850" y="1791855"/>
            <a:ext cx="436841" cy="36021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551142" y="5079999"/>
            <a:ext cx="437149" cy="43410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1</a:t>
            </a:r>
          </a:p>
        </p:txBody>
      </p:sp>
      <p:sp>
        <p:nvSpPr>
          <p:cNvPr id="9" name="Oval 8"/>
          <p:cNvSpPr/>
          <p:nvPr/>
        </p:nvSpPr>
        <p:spPr>
          <a:xfrm>
            <a:off x="551142" y="5753445"/>
            <a:ext cx="437149" cy="43410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2123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371" y="0"/>
            <a:ext cx="8596668" cy="1320800"/>
          </a:xfrm>
        </p:spPr>
        <p:txBody>
          <a:bodyPr/>
          <a:lstStyle/>
          <a:p>
            <a:r>
              <a:rPr lang="en-US" dirty="0"/>
              <a:t>Satisfied Scatter Plot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00" y="907166"/>
            <a:ext cx="7544454" cy="4397121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597892" y="2854036"/>
            <a:ext cx="1274617" cy="1089891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79700" y="5599851"/>
            <a:ext cx="8596668" cy="1580198"/>
          </a:xfrm>
        </p:spPr>
        <p:txBody>
          <a:bodyPr/>
          <a:lstStyle/>
          <a:p>
            <a:r>
              <a:rPr lang="en-US" dirty="0"/>
              <a:t>Most satisfied reviews for orders that came early and that took up to 30 delivery days</a:t>
            </a:r>
          </a:p>
          <a:p>
            <a:r>
              <a:rPr lang="en-US" dirty="0"/>
              <a:t>A lot of negative reviews (review score &lt; 4) observed if the delivery is late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2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260" y="5433382"/>
            <a:ext cx="9556557" cy="1263762"/>
          </a:xfrm>
        </p:spPr>
        <p:txBody>
          <a:bodyPr>
            <a:normAutofit/>
          </a:bodyPr>
          <a:lstStyle/>
          <a:p>
            <a:r>
              <a:rPr lang="en-US" dirty="0"/>
              <a:t>Further linear regression testing with the top 3 features that have highest correlation with review score</a:t>
            </a:r>
          </a:p>
          <a:p>
            <a:r>
              <a:rPr lang="en-US" dirty="0"/>
              <a:t>All metrics tested with Random Forest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803" y="442690"/>
            <a:ext cx="7829573" cy="499069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44297" y="667236"/>
            <a:ext cx="2298030" cy="138323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299BD042-04B2-9F60-AC69-836341E1F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186" y="25310"/>
            <a:ext cx="8596668" cy="1320800"/>
          </a:xfrm>
        </p:spPr>
        <p:txBody>
          <a:bodyPr/>
          <a:lstStyle/>
          <a:p>
            <a:r>
              <a:rPr lang="en-US" dirty="0"/>
              <a:t>Correlation Matrix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05442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4461164"/>
            <a:ext cx="8596668" cy="1580198"/>
          </a:xfrm>
        </p:spPr>
        <p:txBody>
          <a:bodyPr/>
          <a:lstStyle/>
          <a:p>
            <a:r>
              <a:rPr lang="en-US" dirty="0"/>
              <a:t>Fewer delivery days corresponds to higher review score</a:t>
            </a:r>
          </a:p>
          <a:p>
            <a:r>
              <a:rPr lang="en-US" dirty="0"/>
              <a:t>Review score decreases with 0.37 points with every additional delivery day</a:t>
            </a:r>
          </a:p>
          <a:p>
            <a:r>
              <a:rPr lang="en-US" dirty="0"/>
              <a:t>Not satisfied customers increase relative to satisfied ones when delivery days increase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850" y="1164532"/>
            <a:ext cx="4132313" cy="30887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668" y="1164531"/>
            <a:ext cx="3058800" cy="2973359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6884554" y="3408218"/>
            <a:ext cx="0" cy="452582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xmlns="" id="{C5E6FF87-43FD-2D8D-602D-69640FA09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36" y="51514"/>
            <a:ext cx="8596668" cy="905113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Score vs Purchase to Delivery Days</a:t>
            </a:r>
            <a:r>
              <a:rPr lang="x-none" dirty="0"/>
              <a:t/>
            </a:r>
            <a:br>
              <a:rPr lang="x-none" dirty="0"/>
            </a:br>
            <a:endParaRPr lang="x-none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8783" y="1214846"/>
            <a:ext cx="2453853" cy="54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44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873" y="1126210"/>
            <a:ext cx="3611420" cy="3072403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6899565" y="3325091"/>
            <a:ext cx="0" cy="452582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xmlns="" id="{C5E6FF87-43FD-2D8D-602D-69640FA09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36" y="51514"/>
            <a:ext cx="8596668" cy="905113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Score vs Delayed Delivery Days</a:t>
            </a:r>
            <a:r>
              <a:rPr lang="x-none" dirty="0"/>
              <a:t/>
            </a:r>
            <a:br>
              <a:rPr lang="x-none" dirty="0"/>
            </a:br>
            <a:endParaRPr lang="x-non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654" y="1126210"/>
            <a:ext cx="3970853" cy="3122985"/>
          </a:xfrm>
          <a:prstGeom prst="rect">
            <a:avLst/>
          </a:prstGeom>
        </p:spPr>
      </p:pic>
      <p:sp>
        <p:nvSpPr>
          <p:cNvPr id="19" name="Content Placeholder 2"/>
          <p:cNvSpPr txBox="1">
            <a:spLocks/>
          </p:cNvSpPr>
          <p:nvPr/>
        </p:nvSpPr>
        <p:spPr>
          <a:xfrm>
            <a:off x="829734" y="4613564"/>
            <a:ext cx="8596668" cy="1580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dirty="0"/>
              <a:t>Orders with more delay in their deliveries tend to have more negative reviews</a:t>
            </a:r>
          </a:p>
          <a:p>
            <a:pPr fontAlgn="auto"/>
            <a:r>
              <a:rPr lang="en-US" dirty="0"/>
              <a:t>Review score increases with 0.41 points for every early delivery day</a:t>
            </a:r>
          </a:p>
          <a:p>
            <a:pPr fontAlgn="auto"/>
            <a:r>
              <a:rPr lang="en-US" dirty="0"/>
              <a:t>Not satisfied customers increase considerably compared to satisfied if the order is received with a delay</a:t>
            </a:r>
          </a:p>
          <a:p>
            <a:pPr fontAlgn="auto"/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4449" y="1205764"/>
            <a:ext cx="2972058" cy="50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28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webextension1.xml><?xml version="1.0" encoding="utf-8"?>
<we:webextension xmlns:we="http://schemas.microsoft.com/office/webextensions/webextension/2010/11" id="{309acb2f-8de6-41ff-bb6f-66f062326797}">
  <we:reference id="WA200003233" version="2.0.0.3" store="en-GB" storeType="OMEX"/>
  <we:alternateReferences/>
  <we:properties>
    <we:property name="Microsoft.Office.CampaignId" value="&quot;none&quot;"/>
    <we:property name="reportUrl" value="&quot;/groups/me/reports/609d4995-0a6d-4fa4-ad26-62221f047a64/deeb6dae8d0e40fce5a7?bookmarkGuid=8e2b9817-3968-41d2-a248-598aff325e6b&amp;bookmarkUsage=1&amp;ctid=b1720f58-a86a-437a-b829-7a6e544e48ac&amp;fromEntryPoint=export&quot;"/>
    <we:property name="reportState" value="&quot;CONNECTED&quot;"/>
    <we:property name="artifactViewState" value="&quot;live&quot;"/>
    <we:property name="reportEmbeddedTime" value="&quot;2024-07-10T12:40:29.420Z&quot;"/>
    <we:property name="creatorSessionId" value="&quot;a857a08b-2ccf-41f3-a8f7-5d6a5ebb505d&quot;"/>
    <we:property name="creatorUserId" value="&quot;10032003693ED133&quot;"/>
    <we:property name="creatorTenantId" value="&quot;b1720f58-a86a-437a-b829-7a6e544e48ac&quot;"/>
    <we:property name="pageDisplayName" value="&quot;Summary&quot;"/>
    <we:property name="pageName" value="&quot;deeb6dae8d0e40fce5a7&quot;"/>
    <we:property name="reportName" value="&quot;Olist PBI Model 10th July&quot;"/>
    <we:property name="isVisualContainerHeaderHidden" value="false"/>
    <we:property name="isFiltersActionButtonVisible" value="true"/>
    <we:property name="initialStateBookmark" value="&quot;H4sIAAAAAAAAA+1aWW/bOBD+K4Ze8mIUuo+8pXaDLdqkh4ssFovCGJEjh60saikprVv4v++Ikh03UeokdlLneJOGw2O+OTnST4OLIk9hdgxTNPaNl1J+nYL62rOMvpG1tHfv3hwdfHwzPj44ekVkmZdCZoWx/9MoQU2wPBFFBWm9AhH//dw3IE3fw6R+SyAtsG/kqAqZQSp+YMNMQ6WqcN438HueSgX1kqMSSqyXPSN2eqe9rRcO7QisFGc4QlY2VI4Y+xww5Ca6ZsLQg4DYioZBn6yTpV5abz+QWQkio21qWoBObAcxi2OWoI0WM9Gq6YlIy5Ylnr36niuSjmSe5TUqB/wMMobc0CIoLJoT/zQOJhOFEyjb11e/DA5kWk076CNZKYYfMdFDWSnKGe0hU1GUY6k4qjGHEsZMTmM6Nh8fCkLTmBN+75UkdBt2zSi4ph9WWQuXXb+eym8DhYQvN/bN+WeiFCKbpK06zpH51EjHQNWSyfgLYVojQBP08i9nGoShUAtt2P0LsuwiACQxkUwnCAMr9F2f+7FjMssK+O0VfYRQVArvSBb7Re+A/IDcqPcRzwR+642YVNizjXtW558Ts1EaWui7oef7sc0DByLPjbwHoLQhphSz1Kw3hFnxaHV2UcpGZZ7jsti37RCD0E8Sh1xuAz+705ChtNGNi9roOrTUfyrxXp9zcAqqfFxhf1E8EPuXlfJgQMhMpGqkuk8DI/+g8dALXC92MEzQYZbrJ2Caj9ZBHk7ITWmbQVoVpAPkDaoD2lxu5Bd/MBbvqPH7QRBxlypzD83QdGIWrC+3P8n8mDTQ8NQsJ4s7AgF+qORUM7e3mKKK/6sICeOiLkaLAXr+sHj43Uq1NS+FH4rpmITjFSvHrMVwXF+SxqUCgrZvNHakvaJdQK4usA698wVIdSNMSWfX11Hzos98QQt555mRHEEUpwbxtmdNBKY0mfZ+123b1vZj/vLUcm3gOY/sVmPcZBPGvqdtqsHNXgH+lpqjZf8+xdpdNe4ZFwvhXl8QpbgH1WgpIU7x6iWXtj6f6/Jrs+SwDqgbHn+Xs8XaW9UuHfaJp7aOq+H2c9uWbb9JdiaaZsQsL4HAN10eWIH5m2TXdtwO9aANkZPwOKAciTbVipEVhqSp1iZbQQXTeeN6efH2yeiKmHgsy8vobiNQXsoGHFOY0dl46wjjVmJtCSeQVrr3SPu8FURuHECTae7esTx3oNdZIvfqaZ+3EjBvaNNXi7HL0ec5VHaHSmOKaqJF+iFbT8ubMwnU42e1BR7B9/oZtZN3Gqg1NHSw0Owj8QPX8LsvbMf1HdMLQtuPrMgZLrL/kw3eW/PDJmzHjul6NgPmBpjEAC7dWNbeUX4NyTtchq11gSIVjNDotvUa3g5bn0q+zm73hjSDy2/Z3oq9dlrCMqLvRBJ3eGjaLkTogemFtuOZfnAHSfyh5qFd7Pzd2ORzgc/tz/sPtMxNEjP07dBxmeOz0AQnvKZroW2ZiQORyyLT84MEuW1fz7X+EhSZFDudvcUzTC9Lvhy/PLQQ7QSUaD5atyXr9tBri/XlDkaHtls4aR4DpUSzWtMmWTm8MSRi75xQD7ciG/8gXHZ36zru/vDRy2nxUygoJ4gpFiVM842RWw2Uj9v0NgPvQ0Uxdk2iecbvavyOZFbesrP21KGj++DjrW926Qa++f8qQLyd1dj6auapW/kiOz0jsZJqnsFY5I2m6oYEzNhzweRBELhhFNt2dI/tjRuGloIwKRKBfOutjAlmTY/iUjfjvKH+h1rrd9JFX0XyGn3z0YJ92TDXTXOauUEP6CUUgt1dA2gD22q+CMy7TUVWZZEDw/eQYYfkJDFkHPka6fX/0G2zVxSi/bL7mwn1X9JLrObz/wEU0LPusC0AAA==&quot;"/>
    <we:property name="bookmark" value="&quot;H4sIAAAAAAAAA+1a227bOBD9FUMveTEK6i7lrbUbbIE2266LLBaLwhiRI4etLGopOa1b+N93RMmOmyh1Ejupc3mTyBE558yVtH9YQpZFBvNjmKJ1aL1S6ssU9JeebfWtvBmLk5DHAQSQRLHrhbad8JhmVVFJlZfW4Q+rAj3B6kSWM8jqhWjw3099C7LsPUzqtxSyEvtWgbpUOWTyOzbCNFXpGS76Fn4rMqWhXnJUQYX1smckTu+kgv3CpR2BV/IMR8irZlQgJoEAjARDj6UcfQhJrGwEjGadIvXSZvuByiuQOW1Tj4XoJk6Y8CThKTpoc4Z2PZ7KrGpFkvnrb4UmdIR5XtTkvBRnkHMUloGgsWw0/mG9nEw0TqBqX1//NDlQ2WzaMT5SM83xL0zNVF7Jak57qEyW1VhpgXosoIIxV9OE1BbjI0lsWgvi771WxG4jbgSlMONHs7yly6lfT9XXgUbiV1iHbPGJRkqZT7LWHOfMfGzQcdA1MpV8Jk5rBugDs/yruSFhKPXSGk7/ApZ9JIAQ0xBzwyi0o8ALRJC4jNt2KG5v6HcI5UzjHWFxXvReUhxQGPX+wjOJX3sjrjT2HOuezfn7YDZGQxsDL/KDIHFE6ELse7H/AIw2xIxylp73hjAvH63NLqJsTOa7Hk8Cx4kwjII0dSnktoizO00Z2jjduKydrsNK/aeS742eg1PQ1eNK+8vmgcQ/r7UHA2JmonSD6j4djOKD5iM/9PzExShFl9tekAJjjzZAHk7KzWibQTYryQYoGlYHtLnaKi5+Yy7eU+cPwjAWHnXmPrKIuQkPN7fbH1VxTBZoZGqRk+UZgQg/0mpqhNvDTDlL/psRE9ZFW4yWE/T8Yfnwq5Vqb16BH8rpmMCJGa/GvOVwXJ+VxpUGorZvNX5koqJdQK0vsIm98wXIdCPMyGbXt1HzYnS+YIWiU2ekQJDlqUWyra6pxIw+pr3/7PZte/c5f6W12ph4zjO73Tg3+YR16Bufanhz1oi/peVo2b9PsQ5Xw3su5BLcmwtQynswjUEJSYZXL7ny9cXCtF/bFYdNRN1Q/X2uFhtPVfuk7BMvbR1Hw93Xth37flPsGDIWc9tPIQyYJ0I7ZL8odu3F25GZdCB2U5GEVCPRoV4xtqOILNX6ZAtUclM3rlcXb1+MrsiJx6q6zO4uEuWlaiAwgznpJtpAGLeIjSecQDYzd4+0z1tJw00AmGH69uBYnQfQmzxVB/Vnn3aSMG/o01fD2Ofs85wqu1OlNUU9MZC+qzbSikYniWb+rPbAd/CtfkYT5J0Oag8tkyyM+Eh+xw3y3gvH9QKX+WHkBLEdu8Nl9X+yyXtncdik7cRlnu9w4F6IaQLg0Yll4xnl55S8x23YxhAoM8mJjW5fr+nt8PWpEpv89mBIXwj1NT9Y89dOT1hl9L0o4q6ImONBjD4wP3JcnwXhHRTxh1qH9vHm78YuX0h8vv68/0TLvTRlUeBErsfdgEcM3OiaoYWOzVIXYo/HzA/CFIXjXC+0/pCUmTQ/nb/FM8wuI1/NX55aQjsBLZsfrduWdXfstc36agerw9otnfQdB61ls1pzTbKmvDWkwd75QD3dQrb+Qbgc7vZ1wv3hs1fQ4qdQUk2QUywrmBZbM7eeKB+3621H3ocZ5dgNheaZv6v5e6fy6pY3a0+dOjoPPt7+Zp9O4Nv/XwVItrMb29zNPHUvX1anZybWSs0zGcu60XTdkAJLfA+YCMPQi+LEceJ7vN64YWopiZMylSj26SrjFZSS3909xhYUNRfbi27EalaVBXB8Dzl2ICfEkAsUG9Cbv/WusC8W/wO2hJp2TiwAAA==&quot;"/>
    <we:property name="datasetId" value="&quot;3ba40362-58f1-44f3-9e39-d285bccb0ee6&quot;"/>
    <we:property name="embedUrl" value="&quot;/reportEmbed?reportId=609d4995-0a6d-4fa4-ad26-62221f047a64&amp;config=eyJjbHVzdGVyVXJsIjoiaHR0cHM6Ly9XQUJJLVdFU1QtRVVST1BFLXJlZGlyZWN0LmFuYWx5c2lzLndpbmRvd3MubmV0IiwiZW1iZWRGZWF0dXJlcyI6eyJ1c2FnZU1ldHJpY3NWTmV4dCI6dHJ1ZX19&amp;disableSensitivityBanner=true&quot;"/>
    <we:property name="backgroundColor" value="&quot;#666666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5EE32396E9E2429716A67EE3EB0DBE" ma:contentTypeVersion="4" ma:contentTypeDescription="Create a new document." ma:contentTypeScope="" ma:versionID="2c0b568933dee0ce8e0867337fab163d">
  <xsd:schema xmlns:xsd="http://www.w3.org/2001/XMLSchema" xmlns:xs="http://www.w3.org/2001/XMLSchema" xmlns:p="http://schemas.microsoft.com/office/2006/metadata/properties" xmlns:ns2="64ac7f9d-31a0-49a4-8344-b1c3e310daf9" targetNamespace="http://schemas.microsoft.com/office/2006/metadata/properties" ma:root="true" ma:fieldsID="859c2bc039da910b22486b9bed63f1d7" ns2:_="">
    <xsd:import namespace="64ac7f9d-31a0-49a4-8344-b1c3e310da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ac7f9d-31a0-49a4-8344-b1c3e310da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87EBD35-BFF7-4A10-9038-422FD884F630}"/>
</file>

<file path=customXml/itemProps2.xml><?xml version="1.0" encoding="utf-8"?>
<ds:datastoreItem xmlns:ds="http://schemas.openxmlformats.org/officeDocument/2006/customXml" ds:itemID="{5A006B30-515C-43B0-9EEF-4E89B56E792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52DFBB8-B90E-4A4D-8305-99D55ADAED4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2818</TotalTime>
  <Words>482</Words>
  <Application>Microsoft Office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Courier New</vt:lpstr>
      <vt:lpstr>Segoe UI Light</vt:lpstr>
      <vt:lpstr>Trebuchet MS</vt:lpstr>
      <vt:lpstr>Wingdings 3</vt:lpstr>
      <vt:lpstr>Facet</vt:lpstr>
      <vt:lpstr>Understanding Customer Satisfaction based on Olist Store E-commerce Dataset</vt:lpstr>
      <vt:lpstr>Data preprocessing</vt:lpstr>
      <vt:lpstr>Methodology</vt:lpstr>
      <vt:lpstr>Methodology</vt:lpstr>
      <vt:lpstr>Review Score by Average Delivery Days and Delivery Delay</vt:lpstr>
      <vt:lpstr>Satisfied Scatter Plot</vt:lpstr>
      <vt:lpstr>Correlation Matrix</vt:lpstr>
      <vt:lpstr>Review Score vs Purchase to Delivery Days </vt:lpstr>
      <vt:lpstr>Review Score vs Delayed Delivery Days </vt:lpstr>
      <vt:lpstr>PowerPoint Presentation</vt:lpstr>
      <vt:lpstr>Random Forest </vt:lpstr>
      <vt:lpstr>Recommendation: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Record a Presentation</dc:title>
  <dc:subject/>
  <dc:creator>Orians, A.J.</dc:creator>
  <cp:keywords/>
  <dc:description/>
  <cp:lastModifiedBy>Deyan Tsvetkov</cp:lastModifiedBy>
  <cp:revision>61</cp:revision>
  <dcterms:modified xsi:type="dcterms:W3CDTF">2024-07-10T14:29:47Z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0x010100C35EE32396E9E2429716A67EE3EB0DBE</vt:lpwstr>
  </property>
</Properties>
</file>