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83" r:id="rId3"/>
    <p:sldId id="513" r:id="rId4"/>
    <p:sldId id="505" r:id="rId5"/>
    <p:sldId id="506" r:id="rId6"/>
    <p:sldId id="523" r:id="rId7"/>
    <p:sldId id="517" r:id="rId8"/>
    <p:sldId id="514" r:id="rId9"/>
    <p:sldId id="521" r:id="rId10"/>
    <p:sldId id="531" r:id="rId11"/>
    <p:sldId id="524" r:id="rId12"/>
    <p:sldId id="519" r:id="rId13"/>
    <p:sldId id="526" r:id="rId14"/>
    <p:sldId id="530" r:id="rId15"/>
    <p:sldId id="516" r:id="rId16"/>
    <p:sldId id="520" r:id="rId17"/>
    <p:sldId id="522" r:id="rId18"/>
    <p:sldId id="31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4B0FF-EE90-4F2F-BC7C-CEE90B80C9CB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CDAE5-8234-47F1-8D90-B229934EA2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70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61B8-1E24-4531-AF63-4793AC1EF829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4E9E-6C90-4B45-B27D-059E26E92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96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61B8-1E24-4531-AF63-4793AC1EF829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4E9E-6C90-4B45-B27D-059E26E92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92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61B8-1E24-4531-AF63-4793AC1EF829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4E9E-6C90-4B45-B27D-059E26E92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56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61B8-1E24-4531-AF63-4793AC1EF829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4E9E-6C90-4B45-B27D-059E26E92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03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61B8-1E24-4531-AF63-4793AC1EF829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4E9E-6C90-4B45-B27D-059E26E92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32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61B8-1E24-4531-AF63-4793AC1EF829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4E9E-6C90-4B45-B27D-059E26E92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52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61B8-1E24-4531-AF63-4793AC1EF829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4E9E-6C90-4B45-B27D-059E26E92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0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61B8-1E24-4531-AF63-4793AC1EF829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4E9E-6C90-4B45-B27D-059E26E92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7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61B8-1E24-4531-AF63-4793AC1EF829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4E9E-6C90-4B45-B27D-059E26E92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42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61B8-1E24-4531-AF63-4793AC1EF829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4E9E-6C90-4B45-B27D-059E26E92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80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61B8-1E24-4531-AF63-4793AC1EF829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4E9E-6C90-4B45-B27D-059E26E92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44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61B8-1E24-4531-AF63-4793AC1EF829}" type="datetimeFigureOut">
              <a:rPr lang="es-ES" smtClean="0"/>
              <a:t>02/02/2018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4E9E-6C90-4B45-B27D-059E26E92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98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10.png"/><Relationship Id="rId4" Type="http://schemas.openxmlformats.org/officeDocument/2006/relationships/image" Target="../media/image5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365760"/>
            <a:ext cx="12344400" cy="770502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9" y="140004"/>
            <a:ext cx="2995484" cy="82821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uadroTexto 7"/>
          <p:cNvSpPr txBox="1"/>
          <p:nvPr/>
        </p:nvSpPr>
        <p:spPr>
          <a:xfrm>
            <a:off x="0" y="2395306"/>
            <a:ext cx="1234439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</a:rPr>
              <a:t>Introducción a la </a:t>
            </a:r>
          </a:p>
          <a:p>
            <a:pPr algn="ctr"/>
            <a:r>
              <a:rPr lang="es-ES" sz="6000" b="1" dirty="0">
                <a:solidFill>
                  <a:schemeClr val="bg1"/>
                </a:solidFill>
              </a:rPr>
              <a:t>Modelización Estadística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458991" y="4646976"/>
            <a:ext cx="7467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Antonio Pita Lozano</a:t>
            </a:r>
          </a:p>
          <a:p>
            <a:pPr algn="ctr"/>
            <a:endParaRPr lang="es-ES" sz="2000" b="1" dirty="0">
              <a:solidFill>
                <a:schemeClr val="bg1"/>
              </a:solidFill>
            </a:endParaRPr>
          </a:p>
          <a:p>
            <a:pPr algn="ctr"/>
            <a:r>
              <a:rPr lang="es-ES" sz="2000" b="1" dirty="0">
                <a:solidFill>
                  <a:schemeClr val="bg1"/>
                </a:solidFill>
              </a:rPr>
              <a:t>Máster en Data </a:t>
            </a:r>
            <a:r>
              <a:rPr lang="es-ES" sz="2000" b="1" dirty="0" err="1">
                <a:solidFill>
                  <a:schemeClr val="bg1"/>
                </a:solidFill>
              </a:rPr>
              <a:t>Science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</p:spTree>
    <p:extLst>
      <p:ext uri="{BB962C8B-B14F-4D97-AF65-F5344CB8AC3E}">
        <p14:creationId xmlns:p14="http://schemas.microsoft.com/office/powerpoint/2010/main" val="420890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Lineal: Descomposición de la Varianza</a:t>
            </a:r>
          </a:p>
        </p:txBody>
      </p:sp>
      <p:sp>
        <p:nvSpPr>
          <p:cNvPr id="11" name="5 Marcador de contenido">
            <a:extLst>
              <a:ext uri="{FF2B5EF4-FFF2-40B4-BE49-F238E27FC236}">
                <a16:creationId xmlns:a16="http://schemas.microsoft.com/office/drawing/2014/main" id="{38953CD5-D1DD-46BC-B3F2-4C779178E031}"/>
              </a:ext>
            </a:extLst>
          </p:cNvPr>
          <p:cNvSpPr>
            <a:spLocks noGrp="1"/>
          </p:cNvSpPr>
          <p:nvPr/>
        </p:nvSpPr>
        <p:spPr bwMode="auto">
          <a:xfrm>
            <a:off x="1876425" y="1995486"/>
            <a:ext cx="8439150" cy="193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anose="02020603050405020304" pitchFamily="18" charset="0"/>
              <a:buChar char="•"/>
              <a:defRPr sz="2400" b="1">
                <a:solidFill>
                  <a:srgbClr val="00206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6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Font typeface="Wingdings" panose="05000000000000000000" pitchFamily="2" charset="2"/>
              <a:buChar char="n"/>
              <a:defRPr sz="2200">
                <a:solidFill>
                  <a:srgbClr val="002060"/>
                </a:solidFill>
                <a:latin typeface="+mn-lt"/>
                <a:ea typeface="ＭＳ Ｐゴシック" charset="0"/>
              </a:defRPr>
            </a:lvl2pPr>
            <a:lvl3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3pPr>
            <a:lvl4pPr marL="16065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Char char="»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s-ES" altLang="es-E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STC= Suma total de cuadrados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s-ES" altLang="es-ES" sz="1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s-ES" altLang="es-E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SCE = Suma cuadrados de los errores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s-ES" altLang="es-ES" sz="1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s-ES" altLang="es-E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SCR = Suma cuadrado de la regresión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21E6A897-BAF3-4C6C-BBD0-5CC72896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2409823"/>
            <a:ext cx="17811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719E5FE9-07F5-4117-89EF-FF364D74E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7" y="3057597"/>
            <a:ext cx="3990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3BB4442D-8F54-4108-8486-DEB9BA334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43" y="1803544"/>
            <a:ext cx="23526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32E53C4-43F6-488A-A28E-399A03E8E85F}"/>
              </a:ext>
            </a:extLst>
          </p:cNvPr>
          <p:cNvSpPr txBox="1"/>
          <p:nvPr/>
        </p:nvSpPr>
        <p:spPr>
          <a:xfrm>
            <a:off x="0" y="40055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STC        =        SCR        +       SCE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8ADB438-E91E-4227-90E6-7294AE7D7CF9}"/>
              </a:ext>
            </a:extLst>
          </p:cNvPr>
          <p:cNvSpPr txBox="1"/>
          <p:nvPr/>
        </p:nvSpPr>
        <p:spPr>
          <a:xfrm>
            <a:off x="5210826" y="4675406"/>
            <a:ext cx="200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2"/>
                </a:solidFill>
              </a:rPr>
              <a:t>Varianza Explicada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2F61547-A25C-4395-8161-F52911360CF3}"/>
              </a:ext>
            </a:extLst>
          </p:cNvPr>
          <p:cNvSpPr txBox="1"/>
          <p:nvPr/>
        </p:nvSpPr>
        <p:spPr>
          <a:xfrm>
            <a:off x="2732761" y="4675406"/>
            <a:ext cx="200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2"/>
                </a:solidFill>
              </a:rPr>
              <a:t>Varianza Total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C53FF49-E843-4E56-8854-63627B5231B3}"/>
              </a:ext>
            </a:extLst>
          </p:cNvPr>
          <p:cNvSpPr txBox="1"/>
          <p:nvPr/>
        </p:nvSpPr>
        <p:spPr>
          <a:xfrm>
            <a:off x="7688891" y="4664776"/>
            <a:ext cx="200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2"/>
                </a:solidFill>
              </a:rPr>
              <a:t>Varianza Residual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EF4D42F-8A0D-4FB5-A2EB-9937BBE57E65}"/>
                  </a:ext>
                </a:extLst>
              </p:cNvPr>
              <p:cNvSpPr txBox="1"/>
              <p:nvPr/>
            </p:nvSpPr>
            <p:spPr>
              <a:xfrm>
                <a:off x="6815283" y="5018981"/>
                <a:ext cx="165070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𝑺𝑪𝑹</m:t>
                          </m:r>
                        </m:num>
                        <m:den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𝑻𝑪</m:t>
                          </m:r>
                        </m:den>
                      </m:f>
                    </m:oMath>
                  </m:oMathPara>
                </a14:m>
                <a:endParaRPr lang="es-ES" sz="2800" b="1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EF4D42F-8A0D-4FB5-A2EB-9937BBE57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283" y="5018981"/>
                <a:ext cx="1650708" cy="809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66C6999D-8F30-42EF-BC62-AE26D4386657}"/>
              </a:ext>
            </a:extLst>
          </p:cNvPr>
          <p:cNvSpPr txBox="1"/>
          <p:nvPr/>
        </p:nvSpPr>
        <p:spPr>
          <a:xfrm>
            <a:off x="1793825" y="5196027"/>
            <a:ext cx="502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2"/>
                </a:solidFill>
              </a:rPr>
              <a:t>Coeficiente de Determinación</a:t>
            </a:r>
          </a:p>
        </p:txBody>
      </p:sp>
    </p:spTree>
    <p:extLst>
      <p:ext uri="{BB962C8B-B14F-4D97-AF65-F5344CB8AC3E}">
        <p14:creationId xmlns:p14="http://schemas.microsoft.com/office/powerpoint/2010/main" val="261256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Lineal: </a:t>
            </a:r>
            <a:r>
              <a:rPr lang="es-ES" dirty="0" err="1">
                <a:solidFill>
                  <a:schemeClr val="bg1"/>
                </a:solidFill>
                <a:latin typeface="+mn-lt"/>
              </a:rPr>
              <a:t>Overfitting</a:t>
            </a:r>
            <a:endParaRPr lang="es-E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5 Marcador de contenido">
            <a:extLst>
              <a:ext uri="{FF2B5EF4-FFF2-40B4-BE49-F238E27FC236}">
                <a16:creationId xmlns:a16="http://schemas.microsoft.com/office/drawing/2014/main" id="{B1B24DC0-EC37-444D-AEC6-920AB685A951}"/>
              </a:ext>
            </a:extLst>
          </p:cNvPr>
          <p:cNvSpPr>
            <a:spLocks noGrp="1"/>
          </p:cNvSpPr>
          <p:nvPr/>
        </p:nvSpPr>
        <p:spPr bwMode="auto">
          <a:xfrm>
            <a:off x="731318" y="1784354"/>
            <a:ext cx="10942940" cy="339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anose="02020603050405020304" pitchFamily="18" charset="0"/>
              <a:buChar char="•"/>
              <a:defRPr sz="2400" b="1">
                <a:solidFill>
                  <a:srgbClr val="00206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6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Font typeface="Wingdings" panose="05000000000000000000" pitchFamily="2" charset="2"/>
              <a:buChar char="n"/>
              <a:defRPr sz="2200">
                <a:solidFill>
                  <a:srgbClr val="002060"/>
                </a:solidFill>
                <a:latin typeface="+mn-lt"/>
                <a:ea typeface="ＭＳ Ｐゴシック" charset="0"/>
              </a:defRPr>
            </a:lvl2pPr>
            <a:lvl3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3pPr>
            <a:lvl4pPr marL="16065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Char char="»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9pPr>
          </a:lstStyle>
          <a:p>
            <a:r>
              <a:rPr lang="es-ES" altLang="es-ES" sz="1800" b="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Con el objetivo de aumentar la varianza explicada por la regresión, podemos introducir nuevas variables, pero tenemos que tener cuidado que no produzcan sobre-ajustar (</a:t>
            </a:r>
            <a:r>
              <a:rPr lang="es-ES" altLang="es-ES" sz="1800" b="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overfitting</a:t>
            </a:r>
            <a:r>
              <a:rPr lang="es-ES" altLang="es-ES" sz="1800" b="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 y aumento de la varianza de los estimadores.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D6B4D2E-4F23-4974-810B-6EA44647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10" y="2231232"/>
            <a:ext cx="6553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>
            <a:extLst>
              <a:ext uri="{FF2B5EF4-FFF2-40B4-BE49-F238E27FC236}">
                <a16:creationId xmlns:a16="http://schemas.microsoft.com/office/drawing/2014/main" id="{8A03E21C-A5F4-42BA-8FC4-D3F6F31D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60" y="4823619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7">
            <a:extLst>
              <a:ext uri="{FF2B5EF4-FFF2-40B4-BE49-F238E27FC236}">
                <a16:creationId xmlns:a16="http://schemas.microsoft.com/office/drawing/2014/main" id="{C40C30FF-02E2-48AD-BDBE-BB187D132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10" y="5169694"/>
            <a:ext cx="1714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8 CuadroTexto">
            <a:extLst>
              <a:ext uri="{FF2B5EF4-FFF2-40B4-BE49-F238E27FC236}">
                <a16:creationId xmlns:a16="http://schemas.microsoft.com/office/drawing/2014/main" id="{75E11EE4-891D-49D4-A6AE-A941BF06B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910" y="4791869"/>
            <a:ext cx="21574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200" b="0" dirty="0">
                <a:solidFill>
                  <a:schemeClr val="tx1"/>
                </a:solidFill>
              </a:rPr>
              <a:t>Datos entrenamiento</a:t>
            </a:r>
          </a:p>
        </p:txBody>
      </p:sp>
      <p:sp>
        <p:nvSpPr>
          <p:cNvPr id="18" name="19 CuadroTexto">
            <a:extLst>
              <a:ext uri="{FF2B5EF4-FFF2-40B4-BE49-F238E27FC236}">
                <a16:creationId xmlns:a16="http://schemas.microsoft.com/office/drawing/2014/main" id="{12F54989-CA1A-4A6D-8635-AFCB3263B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910" y="5120482"/>
            <a:ext cx="2157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200" b="0" dirty="0">
                <a:solidFill>
                  <a:schemeClr val="tx1"/>
                </a:solidFill>
              </a:rPr>
              <a:t>Datos reales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9DBC12E-EDA3-4A7D-BB73-3E62BEC0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61" y="2649612"/>
            <a:ext cx="3022747" cy="298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C5C648-235E-4D4D-B8B4-137D96E89BF9}"/>
              </a:ext>
            </a:extLst>
          </p:cNvPr>
          <p:cNvSpPr txBox="1"/>
          <p:nvPr/>
        </p:nvSpPr>
        <p:spPr>
          <a:xfrm>
            <a:off x="8725670" y="2326446"/>
            <a:ext cx="323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b="1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Bias</a:t>
            </a:r>
            <a:r>
              <a:rPr lang="es-ES" altLang="es-ES" b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- </a:t>
            </a:r>
            <a:r>
              <a:rPr lang="es-ES" altLang="es-ES" b="1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Variance</a:t>
            </a:r>
            <a:r>
              <a:rPr lang="es-ES" altLang="es-ES" b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es-ES" b="1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Tradeoff</a:t>
            </a:r>
            <a:r>
              <a:rPr lang="es-ES" altLang="es-ES" b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/>
            <a:endParaRPr lang="es-E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1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Lineal: Comparativa de Modelos</a:t>
            </a:r>
          </a:p>
        </p:txBody>
      </p:sp>
      <p:sp>
        <p:nvSpPr>
          <p:cNvPr id="23" name="3 Rectángulo">
            <a:extLst>
              <a:ext uri="{FF2B5EF4-FFF2-40B4-BE49-F238E27FC236}">
                <a16:creationId xmlns:a16="http://schemas.microsoft.com/office/drawing/2014/main" id="{94D123FA-30BE-42A4-8913-F42F3261A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191" y="1572419"/>
            <a:ext cx="3657600" cy="1201738"/>
          </a:xfrm>
          <a:prstGeom prst="rect">
            <a:avLst/>
          </a:prstGeom>
          <a:noFill/>
          <a:ln w="317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600">
                <a:solidFill>
                  <a:schemeClr val="tx1"/>
                </a:solidFill>
              </a:rPr>
              <a:t>R^2</a:t>
            </a:r>
          </a:p>
        </p:txBody>
      </p:sp>
      <p:sp>
        <p:nvSpPr>
          <p:cNvPr id="26" name="7 Rectángulo">
            <a:extLst>
              <a:ext uri="{FF2B5EF4-FFF2-40B4-BE49-F238E27FC236}">
                <a16:creationId xmlns:a16="http://schemas.microsoft.com/office/drawing/2014/main" id="{556DAEBE-DA5D-4653-827B-5207D5936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816" y="1572419"/>
            <a:ext cx="3657600" cy="1201738"/>
          </a:xfrm>
          <a:prstGeom prst="rect">
            <a:avLst/>
          </a:prstGeom>
          <a:noFill/>
          <a:ln w="317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600">
                <a:solidFill>
                  <a:schemeClr val="tx1"/>
                </a:solidFill>
              </a:rPr>
              <a:t>R^2 ajustado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6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6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6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100" b="0">
                <a:solidFill>
                  <a:schemeClr val="tx1"/>
                </a:solidFill>
              </a:rPr>
              <a:t>Se elige el modelo con valor más alto</a:t>
            </a:r>
          </a:p>
        </p:txBody>
      </p:sp>
      <p:sp>
        <p:nvSpPr>
          <p:cNvPr id="27" name="8 Rectángulo">
            <a:extLst>
              <a:ext uri="{FF2B5EF4-FFF2-40B4-BE49-F238E27FC236}">
                <a16:creationId xmlns:a16="http://schemas.microsoft.com/office/drawing/2014/main" id="{F315578F-D47D-4E5E-9276-1ED5A893A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903" y="3101182"/>
            <a:ext cx="3657600" cy="1201737"/>
          </a:xfrm>
          <a:prstGeom prst="rect">
            <a:avLst/>
          </a:prstGeom>
          <a:noFill/>
          <a:ln w="317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600">
                <a:solidFill>
                  <a:schemeClr val="tx1"/>
                </a:solidFill>
              </a:rPr>
              <a:t>BIC Bayesian Information Criterion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60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600" b="0">
                <a:solidFill>
                  <a:schemeClr val="tx1"/>
                </a:solidFill>
              </a:rPr>
              <a:t>-2 Ln(likelihood) + 2K* Ln(N)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2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100" b="0">
                <a:solidFill>
                  <a:schemeClr val="tx1"/>
                </a:solidFill>
              </a:rPr>
              <a:t>Se elige el modelo con valor más bajo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600" b="0">
              <a:solidFill>
                <a:schemeClr val="tx1"/>
              </a:solidFill>
            </a:endParaRPr>
          </a:p>
        </p:txBody>
      </p:sp>
      <p:sp>
        <p:nvSpPr>
          <p:cNvPr id="28" name="9 Rectángulo">
            <a:extLst>
              <a:ext uri="{FF2B5EF4-FFF2-40B4-BE49-F238E27FC236}">
                <a16:creationId xmlns:a16="http://schemas.microsoft.com/office/drawing/2014/main" id="{2C1F6CEE-8BEC-4054-8F37-33A7E2B7D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116" y="3101182"/>
            <a:ext cx="3657600" cy="1201737"/>
          </a:xfrm>
          <a:prstGeom prst="rect">
            <a:avLst/>
          </a:prstGeom>
          <a:noFill/>
          <a:ln w="317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600">
                <a:solidFill>
                  <a:schemeClr val="tx1"/>
                </a:solidFill>
              </a:rPr>
              <a:t>AIC Akaike Information Criterion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6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600" b="0">
                <a:solidFill>
                  <a:schemeClr val="tx1"/>
                </a:solidFill>
              </a:rPr>
              <a:t>-2 Ln(likelihood) + 2K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2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100" b="0">
                <a:solidFill>
                  <a:schemeClr val="tx1"/>
                </a:solidFill>
              </a:rPr>
              <a:t>Se elige el modelo con valor más bajo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600">
              <a:solidFill>
                <a:schemeClr val="tx1"/>
              </a:solidFill>
            </a:endParaRPr>
          </a:p>
        </p:txBody>
      </p:sp>
      <p:sp>
        <p:nvSpPr>
          <p:cNvPr id="29" name="10 Rectángulo">
            <a:extLst>
              <a:ext uri="{FF2B5EF4-FFF2-40B4-BE49-F238E27FC236}">
                <a16:creationId xmlns:a16="http://schemas.microsoft.com/office/drawing/2014/main" id="{D4FFA499-3317-4711-8B25-DA2DF62E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778" y="4588669"/>
            <a:ext cx="3657600" cy="1201738"/>
          </a:xfrm>
          <a:prstGeom prst="rect">
            <a:avLst/>
          </a:prstGeom>
          <a:noFill/>
          <a:ln w="317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600">
                <a:solidFill>
                  <a:schemeClr val="tx1"/>
                </a:solidFill>
              </a:rPr>
              <a:t>Contraste 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6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6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6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100" b="0">
                <a:solidFill>
                  <a:schemeClr val="tx1"/>
                </a:solidFill>
              </a:rPr>
              <a:t>Se elige el modelo NR si se rechaza el test</a:t>
            </a: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F30CB76C-BB2C-4515-B305-3DD712F53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66" y="1805782"/>
            <a:ext cx="2417762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D3E029ED-42C6-4EFC-96AF-90F86E17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416" y="1901032"/>
            <a:ext cx="2159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14 CuadroTexto">
            <a:extLst>
              <a:ext uri="{FF2B5EF4-FFF2-40B4-BE49-F238E27FC236}">
                <a16:creationId xmlns:a16="http://schemas.microsoft.com/office/drawing/2014/main" id="{235889E4-F228-4C1D-9DDC-01E2243A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641" y="1218407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solidFill>
                  <a:schemeClr val="tx1"/>
                </a:solidFill>
              </a:rPr>
              <a:t>RELATIVOS</a:t>
            </a:r>
          </a:p>
        </p:txBody>
      </p:sp>
      <p:sp>
        <p:nvSpPr>
          <p:cNvPr id="33" name="15 CuadroTexto">
            <a:extLst>
              <a:ext uri="{FF2B5EF4-FFF2-40B4-BE49-F238E27FC236}">
                <a16:creationId xmlns:a16="http://schemas.microsoft.com/office/drawing/2014/main" id="{168C7FB3-512F-4AC5-A9DD-D445BF018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353" y="2732882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solidFill>
                  <a:schemeClr val="tx1"/>
                </a:solidFill>
              </a:rPr>
              <a:t>ABSOLUTOS</a:t>
            </a:r>
          </a:p>
        </p:txBody>
      </p:sp>
      <p:sp>
        <p:nvSpPr>
          <p:cNvPr id="34" name="16 CuadroTexto">
            <a:extLst>
              <a:ext uri="{FF2B5EF4-FFF2-40B4-BE49-F238E27FC236}">
                <a16:creationId xmlns:a16="http://schemas.microsoft.com/office/drawing/2014/main" id="{9F2AF79A-519E-4AB7-A3BF-52D043468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641" y="4247357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solidFill>
                  <a:schemeClr val="tx1"/>
                </a:solidFill>
              </a:rPr>
              <a:t>COMPARATIVO</a:t>
            </a:r>
          </a:p>
        </p:txBody>
      </p:sp>
      <p:sp>
        <p:nvSpPr>
          <p:cNvPr id="35" name="17 CuadroTexto">
            <a:extLst>
              <a:ext uri="{FF2B5EF4-FFF2-40B4-BE49-F238E27FC236}">
                <a16:creationId xmlns:a16="http://schemas.microsoft.com/office/drawing/2014/main" id="{29037ACA-B99D-4A28-8B49-8F4406409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5154" y="1114902"/>
            <a:ext cx="11064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38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73272DC0-9D55-44CB-A388-5E9AED2F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78" y="4693444"/>
            <a:ext cx="2590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5 Marcador de contenido">
            <a:extLst>
              <a:ext uri="{FF2B5EF4-FFF2-40B4-BE49-F238E27FC236}">
                <a16:creationId xmlns:a16="http://schemas.microsoft.com/office/drawing/2014/main" id="{B01C580B-680B-4C6E-A183-ABBD67EC46A2}"/>
              </a:ext>
            </a:extLst>
          </p:cNvPr>
          <p:cNvSpPr>
            <a:spLocks noGrp="1"/>
          </p:cNvSpPr>
          <p:nvPr/>
        </p:nvSpPr>
        <p:spPr bwMode="auto">
          <a:xfrm>
            <a:off x="322104" y="1790559"/>
            <a:ext cx="3838575" cy="371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anose="02020603050405020304" pitchFamily="18" charset="0"/>
              <a:buChar char="•"/>
              <a:defRPr sz="2400" b="1">
                <a:solidFill>
                  <a:srgbClr val="00206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6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Font typeface="Wingdings" panose="05000000000000000000" pitchFamily="2" charset="2"/>
              <a:buChar char="n"/>
              <a:defRPr sz="2200">
                <a:solidFill>
                  <a:srgbClr val="002060"/>
                </a:solidFill>
                <a:latin typeface="+mn-lt"/>
                <a:ea typeface="ＭＳ Ｐゴシック" charset="0"/>
              </a:defRPr>
            </a:lvl2pPr>
            <a:lvl3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3pPr>
            <a:lvl4pPr marL="16065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Char char="»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9pPr>
          </a:lstStyle>
          <a:p>
            <a:r>
              <a:rPr lang="es-ES" altLang="es-E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Comparativa de Modelos:</a:t>
            </a:r>
          </a:p>
          <a:p>
            <a:endParaRPr lang="es-ES" altLang="es-ES" b="0" dirty="0">
              <a:ea typeface="ＭＳ Ｐゴシック" panose="020B0600070205080204" pitchFamily="34" charset="-128"/>
            </a:endParaRPr>
          </a:p>
          <a:p>
            <a:pPr algn="just"/>
            <a:r>
              <a:rPr lang="es-ES" altLang="es-ES" sz="1800" b="0" dirty="0">
                <a:solidFill>
                  <a:schemeClr val="tx1"/>
                </a:solidFill>
                <a:ea typeface="+mn-ea"/>
                <a:cs typeface="+mn-cs"/>
              </a:rPr>
              <a:t>Existen diferentes técnicas para comparar modelos lineales en función a sus características. </a:t>
            </a:r>
          </a:p>
          <a:p>
            <a:pPr algn="just"/>
            <a:endParaRPr lang="es-ES" altLang="es-ES" sz="1800" b="0" dirty="0">
              <a:solidFill>
                <a:schemeClr val="tx1"/>
              </a:solidFill>
              <a:ea typeface="+mn-ea"/>
              <a:cs typeface="+mn-cs"/>
            </a:endParaRPr>
          </a:p>
          <a:p>
            <a:pPr algn="just"/>
            <a:r>
              <a:rPr lang="es-ES" altLang="es-ES" sz="1800" b="0" dirty="0">
                <a:solidFill>
                  <a:schemeClr val="tx1"/>
                </a:solidFill>
                <a:ea typeface="+mn-ea"/>
                <a:cs typeface="+mn-cs"/>
              </a:rPr>
              <a:t>Estas métricas tratan de penalizar la mejora del modelo al introducir una variable irrelevante.</a:t>
            </a:r>
          </a:p>
        </p:txBody>
      </p:sp>
    </p:spTree>
    <p:extLst>
      <p:ext uri="{BB962C8B-B14F-4D97-AF65-F5344CB8AC3E}">
        <p14:creationId xmlns:p14="http://schemas.microsoft.com/office/powerpoint/2010/main" val="80709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Lineal: Multicolinealidad</a:t>
            </a:r>
          </a:p>
        </p:txBody>
      </p:sp>
      <p:sp>
        <p:nvSpPr>
          <p:cNvPr id="19" name="5 Marcador de contenido">
            <a:extLst>
              <a:ext uri="{FF2B5EF4-FFF2-40B4-BE49-F238E27FC236}">
                <a16:creationId xmlns:a16="http://schemas.microsoft.com/office/drawing/2014/main" id="{CDD52257-8202-4E09-916C-740A784BD12A}"/>
              </a:ext>
            </a:extLst>
          </p:cNvPr>
          <p:cNvSpPr>
            <a:spLocks noGrp="1"/>
          </p:cNvSpPr>
          <p:nvPr/>
        </p:nvSpPr>
        <p:spPr bwMode="auto">
          <a:xfrm>
            <a:off x="656493" y="1844779"/>
            <a:ext cx="10834297" cy="284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anose="02020603050405020304" pitchFamily="18" charset="0"/>
              <a:buChar char="•"/>
              <a:defRPr sz="2400" b="1">
                <a:solidFill>
                  <a:srgbClr val="00206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6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Font typeface="Wingdings" panose="05000000000000000000" pitchFamily="2" charset="2"/>
              <a:buChar char="n"/>
              <a:defRPr sz="2200">
                <a:solidFill>
                  <a:srgbClr val="002060"/>
                </a:solidFill>
                <a:latin typeface="+mn-lt"/>
                <a:ea typeface="ＭＳ Ｐゴシック" charset="0"/>
              </a:defRPr>
            </a:lvl2pPr>
            <a:lvl3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3pPr>
            <a:lvl4pPr marL="16065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Char char="»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9pPr>
          </a:lstStyle>
          <a:p>
            <a:r>
              <a:rPr lang="es-ES" altLang="es-ES" sz="1800" b="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Cuando dos de los variables explicativas están muy correlacionados entre sí puede provocar el aumento de la Varianza de los coeficientes estimados del modelo y la no convergencia del estimador.</a:t>
            </a:r>
          </a:p>
          <a:p>
            <a:endParaRPr lang="es-ES" altLang="es-ES" sz="1800" b="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r>
              <a:rPr lang="es-ES" altLang="es-E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Como detectarlo: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ES" altLang="es-E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Coeficientes demasiado elevados sin interpretación.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ES" altLang="es-E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Falta de convergencia de los parámetros.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ES" altLang="es-E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Correlación elevada entre variables explicativas.	</a:t>
            </a:r>
          </a:p>
        </p:txBody>
      </p:sp>
    </p:spTree>
    <p:extLst>
      <p:ext uri="{BB962C8B-B14F-4D97-AF65-F5344CB8AC3E}">
        <p14:creationId xmlns:p14="http://schemas.microsoft.com/office/powerpoint/2010/main" val="86188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Lineal: Análisis de los residuos</a:t>
            </a:r>
          </a:p>
        </p:txBody>
      </p:sp>
      <p:sp>
        <p:nvSpPr>
          <p:cNvPr id="11" name="5 Marcador de contenido">
            <a:extLst>
              <a:ext uri="{FF2B5EF4-FFF2-40B4-BE49-F238E27FC236}">
                <a16:creationId xmlns:a16="http://schemas.microsoft.com/office/drawing/2014/main" id="{80B36AFE-4A1E-4AAB-A61C-5A1894C9B73B}"/>
              </a:ext>
            </a:extLst>
          </p:cNvPr>
          <p:cNvSpPr>
            <a:spLocks noGrp="1"/>
          </p:cNvSpPr>
          <p:nvPr/>
        </p:nvSpPr>
        <p:spPr bwMode="auto">
          <a:xfrm>
            <a:off x="1327308" y="1616868"/>
            <a:ext cx="3838575" cy="371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anose="02020603050405020304" pitchFamily="18" charset="0"/>
              <a:buChar char="•"/>
              <a:defRPr sz="2400" b="1">
                <a:solidFill>
                  <a:srgbClr val="00206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6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Font typeface="Wingdings" panose="05000000000000000000" pitchFamily="2" charset="2"/>
              <a:buChar char="n"/>
              <a:defRPr sz="2200">
                <a:solidFill>
                  <a:srgbClr val="002060"/>
                </a:solidFill>
                <a:latin typeface="+mn-lt"/>
                <a:ea typeface="ＭＳ Ｐゴシック" charset="0"/>
              </a:defRPr>
            </a:lvl2pPr>
            <a:lvl3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3pPr>
            <a:lvl4pPr marL="16065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Char char="»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9pPr>
          </a:lstStyle>
          <a:p>
            <a:r>
              <a:rPr lang="es-ES" altLang="es-E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Análisis de Residuos:</a:t>
            </a:r>
          </a:p>
          <a:p>
            <a:endParaRPr lang="es-ES" altLang="es-ES" b="0" dirty="0">
              <a:ea typeface="ＭＳ Ｐゴシック" panose="020B0600070205080204" pitchFamily="34" charset="-128"/>
            </a:endParaRPr>
          </a:p>
          <a:p>
            <a:pPr algn="just"/>
            <a:r>
              <a:rPr lang="es-ES" altLang="es-ES" sz="1800" b="0" dirty="0">
                <a:solidFill>
                  <a:schemeClr val="tx1"/>
                </a:solidFill>
                <a:ea typeface="+mn-ea"/>
                <a:cs typeface="+mn-cs"/>
              </a:rPr>
              <a:t>Si la distribución de los residuos no es una normal con media cero existen factores a introducir en el modelo que aportan información. </a:t>
            </a:r>
          </a:p>
          <a:p>
            <a:pPr algn="just"/>
            <a:endParaRPr lang="es-ES" altLang="es-ES" sz="1800" b="0" dirty="0">
              <a:solidFill>
                <a:schemeClr val="tx1"/>
              </a:solidFill>
              <a:ea typeface="+mn-ea"/>
              <a:cs typeface="+mn-cs"/>
            </a:endParaRPr>
          </a:p>
          <a:p>
            <a:pPr algn="just"/>
            <a:r>
              <a:rPr lang="es-ES" altLang="es-ES" sz="1800" b="0" dirty="0">
                <a:solidFill>
                  <a:schemeClr val="tx1"/>
                </a:solidFill>
                <a:ea typeface="+mn-ea"/>
                <a:cs typeface="+mn-cs"/>
              </a:rPr>
              <a:t>Esto disminuye la varianza y aparentemente las estimaciones son más precisas.</a:t>
            </a:r>
          </a:p>
        </p:txBody>
      </p:sp>
      <p:pic>
        <p:nvPicPr>
          <p:cNvPr id="14" name="Picture 2" descr="D:\Documentos, Trabajos y Demás\Formación\Master CIFF\2015 2016 Analisis Estadístico\Primera Sesion\análisis residuos.png">
            <a:extLst>
              <a:ext uri="{FF2B5EF4-FFF2-40B4-BE49-F238E27FC236}">
                <a16:creationId xmlns:a16="http://schemas.microsoft.com/office/drawing/2014/main" id="{1440BB99-5EDB-4587-89A0-8E3A7E90B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31" y="1140618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02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Lineal: Interpretación en R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24CA5A4-4A76-4A47-8E50-A89BF3C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06" y="1240784"/>
            <a:ext cx="63246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4 Rectángulo redondeado">
            <a:extLst>
              <a:ext uri="{FF2B5EF4-FFF2-40B4-BE49-F238E27FC236}">
                <a16:creationId xmlns:a16="http://schemas.microsoft.com/office/drawing/2014/main" id="{D79DF8A5-7C0D-46A6-9BF7-4022C271B17A}"/>
              </a:ext>
            </a:extLst>
          </p:cNvPr>
          <p:cNvSpPr/>
          <p:nvPr/>
        </p:nvSpPr>
        <p:spPr bwMode="auto">
          <a:xfrm>
            <a:off x="5422106" y="2683821"/>
            <a:ext cx="2238375" cy="668338"/>
          </a:xfrm>
          <a:prstGeom prst="roundRect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endParaRPr lang="es-ES">
              <a:latin typeface="Arial" charset="0"/>
            </a:endParaRPr>
          </a:p>
        </p:txBody>
      </p:sp>
      <p:sp>
        <p:nvSpPr>
          <p:cNvPr id="16" name="6 Rectángulo redondeado">
            <a:extLst>
              <a:ext uri="{FF2B5EF4-FFF2-40B4-BE49-F238E27FC236}">
                <a16:creationId xmlns:a16="http://schemas.microsoft.com/office/drawing/2014/main" id="{77062CBB-B04A-4481-9EE3-F943C73869D7}"/>
              </a:ext>
            </a:extLst>
          </p:cNvPr>
          <p:cNvSpPr/>
          <p:nvPr/>
        </p:nvSpPr>
        <p:spPr bwMode="auto">
          <a:xfrm>
            <a:off x="2272506" y="4034784"/>
            <a:ext cx="5811837" cy="177800"/>
          </a:xfrm>
          <a:prstGeom prst="roundRect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endParaRPr lang="es-ES">
              <a:latin typeface="Arial" charset="0"/>
            </a:endParaRPr>
          </a:p>
        </p:txBody>
      </p:sp>
      <p:sp>
        <p:nvSpPr>
          <p:cNvPr id="17" name="7 Rectángulo redondeado">
            <a:extLst>
              <a:ext uri="{FF2B5EF4-FFF2-40B4-BE49-F238E27FC236}">
                <a16:creationId xmlns:a16="http://schemas.microsoft.com/office/drawing/2014/main" id="{85912B4F-54E5-4892-A738-2C068E5B1D41}"/>
              </a:ext>
            </a:extLst>
          </p:cNvPr>
          <p:cNvSpPr/>
          <p:nvPr/>
        </p:nvSpPr>
        <p:spPr bwMode="auto">
          <a:xfrm>
            <a:off x="2274093" y="4258621"/>
            <a:ext cx="6069013" cy="200025"/>
          </a:xfrm>
          <a:prstGeom prst="round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endParaRPr lang="es-ES">
              <a:latin typeface="Arial" charset="0"/>
            </a:endParaRPr>
          </a:p>
        </p:txBody>
      </p:sp>
      <p:sp>
        <p:nvSpPr>
          <p:cNvPr id="18" name="9 Llamada rectangular redondeada">
            <a:extLst>
              <a:ext uri="{FF2B5EF4-FFF2-40B4-BE49-F238E27FC236}">
                <a16:creationId xmlns:a16="http://schemas.microsoft.com/office/drawing/2014/main" id="{58D2E442-B08A-4FA0-A770-2882C91D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345" y="1338464"/>
            <a:ext cx="1952625" cy="1233272"/>
          </a:xfrm>
          <a:prstGeom prst="wedgeRoundRectCallout">
            <a:avLst>
              <a:gd name="adj1" fmla="val -90106"/>
              <a:gd name="adj2" fmla="val 81351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>
                <a:solidFill>
                  <a:schemeClr val="tx1"/>
                </a:solidFill>
              </a:rPr>
              <a:t>Contraste t:</a:t>
            </a:r>
          </a:p>
        </p:txBody>
      </p:sp>
      <p:sp>
        <p:nvSpPr>
          <p:cNvPr id="19" name="10 Llamada rectangular redondeada">
            <a:extLst>
              <a:ext uri="{FF2B5EF4-FFF2-40B4-BE49-F238E27FC236}">
                <a16:creationId xmlns:a16="http://schemas.microsoft.com/office/drawing/2014/main" id="{A895D743-28E9-4006-9BAD-9D57FCF10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506" y="4747571"/>
            <a:ext cx="7599362" cy="1090613"/>
          </a:xfrm>
          <a:prstGeom prst="wedgeRoundRectCallout">
            <a:avLst>
              <a:gd name="adj1" fmla="val -35431"/>
              <a:gd name="adj2" fmla="val -75000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>
                <a:solidFill>
                  <a:schemeClr val="tx1"/>
                </a:solidFill>
              </a:rPr>
              <a:t>Contraste F:</a:t>
            </a:r>
          </a:p>
        </p:txBody>
      </p:sp>
      <p:sp>
        <p:nvSpPr>
          <p:cNvPr id="20" name="11 Llamada rectangular redondeada">
            <a:extLst>
              <a:ext uri="{FF2B5EF4-FFF2-40B4-BE49-F238E27FC236}">
                <a16:creationId xmlns:a16="http://schemas.microsoft.com/office/drawing/2014/main" id="{A24542BE-27C2-4A6D-B95B-9A0867FC0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706" y="2690431"/>
            <a:ext cx="1952625" cy="1505742"/>
          </a:xfrm>
          <a:prstGeom prst="wedgeRoundRectCallout">
            <a:avLst>
              <a:gd name="adj1" fmla="val -116742"/>
              <a:gd name="adj2" fmla="val 43651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>
                <a:solidFill>
                  <a:schemeClr val="tx1"/>
                </a:solidFill>
              </a:rPr>
              <a:t>Determinación: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6EB4986-495D-4F4C-ACFA-C6603339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94" y="3041269"/>
            <a:ext cx="1762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1C65551C-3433-4962-B455-F781694F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81" y="3587369"/>
            <a:ext cx="1679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F0C90919-7A68-43EB-B76F-97A31597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18" y="4822184"/>
            <a:ext cx="2590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15 CuadroTexto">
            <a:extLst>
              <a:ext uri="{FF2B5EF4-FFF2-40B4-BE49-F238E27FC236}">
                <a16:creationId xmlns:a16="http://schemas.microsoft.com/office/drawing/2014/main" id="{E629895D-E762-4BAB-ADC3-AEC162771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143" y="4880921"/>
            <a:ext cx="40401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200" b="0" dirty="0">
                <a:solidFill>
                  <a:schemeClr val="tx1"/>
                </a:solidFill>
              </a:rPr>
              <a:t>Donde NR es el modelo no restringido y R el modelo restringido. N el tamaño total de la muestras, K el número de parámetros del modelo NR y q el número de restricciones. En ejemplo: q=K y SCE(R)=</a:t>
            </a:r>
          </a:p>
        </p:txBody>
      </p:sp>
      <p:pic>
        <p:nvPicPr>
          <p:cNvPr id="27" name="Picture 7">
            <a:extLst>
              <a:ext uri="{FF2B5EF4-FFF2-40B4-BE49-F238E27FC236}">
                <a16:creationId xmlns:a16="http://schemas.microsoft.com/office/drawing/2014/main" id="{284BB1B9-5F3E-4851-8E93-4777960F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408" y="1627176"/>
            <a:ext cx="10001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9 Llamada rectangular redondeada">
            <a:extLst>
              <a:ext uri="{FF2B5EF4-FFF2-40B4-BE49-F238E27FC236}">
                <a16:creationId xmlns:a16="http://schemas.microsoft.com/office/drawing/2014/main" id="{79A9C874-C2E2-4E18-82D4-68F9178D1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" y="1622162"/>
            <a:ext cx="1120625" cy="598846"/>
          </a:xfrm>
          <a:prstGeom prst="wedgeRoundRectCallout">
            <a:avLst>
              <a:gd name="adj1" fmla="val 231878"/>
              <a:gd name="adj2" fmla="val 166698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 dirty="0">
                <a:solidFill>
                  <a:schemeClr val="tx1"/>
                </a:solidFill>
              </a:rPr>
              <a:t>Coeficientes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400" dirty="0">
                <a:solidFill>
                  <a:schemeClr val="tx1"/>
                </a:solidFill>
              </a:rPr>
              <a:t>estimados</a:t>
            </a:r>
          </a:p>
        </p:txBody>
      </p:sp>
      <p:sp>
        <p:nvSpPr>
          <p:cNvPr id="29" name="4 Rectángulo redondeado">
            <a:extLst>
              <a:ext uri="{FF2B5EF4-FFF2-40B4-BE49-F238E27FC236}">
                <a16:creationId xmlns:a16="http://schemas.microsoft.com/office/drawing/2014/main" id="{6E36994A-79DA-4E08-94A1-2B62F47C276B}"/>
              </a:ext>
            </a:extLst>
          </p:cNvPr>
          <p:cNvSpPr/>
          <p:nvPr/>
        </p:nvSpPr>
        <p:spPr bwMode="auto">
          <a:xfrm>
            <a:off x="3470919" y="2724837"/>
            <a:ext cx="888140" cy="668338"/>
          </a:xfrm>
          <a:prstGeom prst="roundRect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endParaRPr lang="es-E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9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Lineal: Análisis de Cambios Estructurales</a:t>
            </a:r>
          </a:p>
        </p:txBody>
      </p:sp>
      <p:sp>
        <p:nvSpPr>
          <p:cNvPr id="11" name="5 Marcador de contenido">
            <a:extLst>
              <a:ext uri="{FF2B5EF4-FFF2-40B4-BE49-F238E27FC236}">
                <a16:creationId xmlns:a16="http://schemas.microsoft.com/office/drawing/2014/main" id="{47BD92BB-09B1-43D9-8D46-7AB6EE044635}"/>
              </a:ext>
            </a:extLst>
          </p:cNvPr>
          <p:cNvSpPr>
            <a:spLocks noGrp="1"/>
          </p:cNvSpPr>
          <p:nvPr/>
        </p:nvSpPr>
        <p:spPr bwMode="auto">
          <a:xfrm>
            <a:off x="731318" y="1772003"/>
            <a:ext cx="10667367" cy="388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anose="02020603050405020304" pitchFamily="18" charset="0"/>
              <a:buChar char="•"/>
              <a:defRPr sz="2400" b="1">
                <a:solidFill>
                  <a:srgbClr val="00206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68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Font typeface="Wingdings" panose="05000000000000000000" pitchFamily="2" charset="2"/>
              <a:buChar char="n"/>
              <a:defRPr sz="2200">
                <a:solidFill>
                  <a:srgbClr val="002060"/>
                </a:solidFill>
                <a:latin typeface="+mn-lt"/>
                <a:ea typeface="ＭＳ Ｐゴシック" charset="0"/>
              </a:defRPr>
            </a:lvl2pPr>
            <a:lvl3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3pPr>
            <a:lvl4pPr marL="16065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buChar char="»"/>
              <a:defRPr sz="2000">
                <a:solidFill>
                  <a:srgbClr val="00206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24"/>
              </a:buClr>
              <a:defRPr sz="2000">
                <a:solidFill>
                  <a:srgbClr val="000024"/>
                </a:solidFill>
                <a:latin typeface="+mn-lt"/>
              </a:defRPr>
            </a:lvl9pPr>
          </a:lstStyle>
          <a:p>
            <a:r>
              <a:rPr lang="es-ES" altLang="es-ES" sz="1800" b="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Existe cambio estructural cuando los valores numéricos de los parámetros poblacionales no son iguales en submuestras diferentes.</a:t>
            </a:r>
          </a:p>
          <a:p>
            <a:endParaRPr lang="es-ES" altLang="es-ES" b="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endParaRPr lang="es-ES" altLang="es-ES" b="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s-ES" altLang="es-ES" b="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r>
              <a:rPr lang="es-ES" altLang="es-E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Test de </a:t>
            </a:r>
            <a:r>
              <a:rPr lang="es-ES" altLang="es-ES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Chow</a:t>
            </a:r>
            <a:endParaRPr lang="es-ES" altLang="es-E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marL="0" indent="0" algn="ctr">
              <a:buNone/>
            </a:pPr>
            <a:endParaRPr lang="es-ES" altLang="es-ES" sz="2800" b="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s-ES" altLang="es-ES" sz="2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¡ ES UN CONTRASTE F!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3BB1E5-F0A2-47EF-9488-49EC374BA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362429"/>
            <a:ext cx="4619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3BDB7EE-A9DE-4852-8D5E-62228626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2" y="3572104"/>
            <a:ext cx="32670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21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</a:t>
            </a:r>
          </a:p>
        </p:txBody>
      </p:sp>
      <p:pic>
        <p:nvPicPr>
          <p:cNvPr id="11" name="Picture 2" descr="D:\Documentos, Trabajos y Demás\Formación\Master CIFF\2015 2016 Analisis Estadístico\Primera Sesion\display7.png">
            <a:extLst>
              <a:ext uri="{FF2B5EF4-FFF2-40B4-BE49-F238E27FC236}">
                <a16:creationId xmlns:a16="http://schemas.microsoft.com/office/drawing/2014/main" id="{377F0052-21F2-4A93-9D7F-275696FD2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19" y="1902619"/>
            <a:ext cx="4017962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35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-365760"/>
            <a:ext cx="12344400" cy="770502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9" y="140004"/>
            <a:ext cx="2995484" cy="82821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ángulo 6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458991" y="4646976"/>
            <a:ext cx="7467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Antonio Pita Lozano</a:t>
            </a:r>
          </a:p>
          <a:p>
            <a:pPr algn="ctr"/>
            <a:endParaRPr lang="es-ES" sz="2000" b="1" dirty="0">
              <a:solidFill>
                <a:schemeClr val="bg1"/>
              </a:solidFill>
            </a:endParaRPr>
          </a:p>
          <a:p>
            <a:pPr algn="ctr"/>
            <a:r>
              <a:rPr lang="es-ES" sz="2000" b="1" dirty="0">
                <a:solidFill>
                  <a:schemeClr val="bg1"/>
                </a:solidFill>
              </a:rPr>
              <a:t>Máster en Data </a:t>
            </a:r>
            <a:r>
              <a:rPr lang="es-ES" sz="2000" b="1" dirty="0" err="1">
                <a:solidFill>
                  <a:schemeClr val="bg1"/>
                </a:solidFill>
              </a:rPr>
              <a:t>Science</a:t>
            </a:r>
            <a:endParaRPr lang="es-ES" sz="2000" b="1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442BC47-DCF6-4ED0-B001-4A6BF39C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96" y="-78288"/>
            <a:ext cx="4937396" cy="123954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5E49CC6-070D-4D20-9FD2-2598A42CFA95}"/>
              </a:ext>
            </a:extLst>
          </p:cNvPr>
          <p:cNvSpPr txBox="1"/>
          <p:nvPr/>
        </p:nvSpPr>
        <p:spPr>
          <a:xfrm>
            <a:off x="3908868" y="814718"/>
            <a:ext cx="473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https://antoniopita.blog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D15586-652C-4691-B9B8-B2F4CDBCFE1C}"/>
              </a:ext>
            </a:extLst>
          </p:cNvPr>
          <p:cNvSpPr txBox="1"/>
          <p:nvPr/>
        </p:nvSpPr>
        <p:spPr>
          <a:xfrm>
            <a:off x="2402165" y="6210095"/>
            <a:ext cx="523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https://www.linkedin.com/in/antoniopitalozano/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D0E0A89-8816-4E8A-9B9A-712452909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20" y="6059481"/>
            <a:ext cx="670560" cy="67056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2422C0F-088D-46C2-A088-2F40025C4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5" y="6059481"/>
            <a:ext cx="1018572" cy="67056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30782E-B5A2-45DE-8495-54227FD02CD6}"/>
              </a:ext>
            </a:extLst>
          </p:cNvPr>
          <p:cNvSpPr txBox="1"/>
          <p:nvPr/>
        </p:nvSpPr>
        <p:spPr>
          <a:xfrm>
            <a:off x="8672188" y="6210095"/>
            <a:ext cx="194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@</a:t>
            </a:r>
            <a:r>
              <a:rPr lang="es-ES" b="1" dirty="0" err="1">
                <a:solidFill>
                  <a:schemeClr val="bg1"/>
                </a:solidFill>
              </a:rPr>
              <a:t>anto_pita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EAB3DB9-7879-4D24-BD9F-D45B7661EC1C}"/>
              </a:ext>
            </a:extLst>
          </p:cNvPr>
          <p:cNvSpPr txBox="1"/>
          <p:nvPr/>
        </p:nvSpPr>
        <p:spPr>
          <a:xfrm>
            <a:off x="0" y="2395306"/>
            <a:ext cx="1234439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</a:rPr>
              <a:t>Introducción a la </a:t>
            </a:r>
          </a:p>
          <a:p>
            <a:pPr algn="ctr"/>
            <a:r>
              <a:rPr lang="es-ES" sz="6000" b="1" dirty="0">
                <a:solidFill>
                  <a:schemeClr val="bg1"/>
                </a:solidFill>
              </a:rPr>
              <a:t>Modelización Estadística</a:t>
            </a:r>
          </a:p>
        </p:txBody>
      </p:sp>
    </p:spTree>
    <p:extLst>
      <p:ext uri="{BB962C8B-B14F-4D97-AF65-F5344CB8AC3E}">
        <p14:creationId xmlns:p14="http://schemas.microsoft.com/office/powerpoint/2010/main" val="210477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76FF938-A3D4-4B9F-8CA0-20F922F04870}"/>
              </a:ext>
            </a:extLst>
          </p:cNvPr>
          <p:cNvSpPr txBox="1"/>
          <p:nvPr/>
        </p:nvSpPr>
        <p:spPr>
          <a:xfrm>
            <a:off x="155692" y="256549"/>
            <a:ext cx="91314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Índice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695A9C4-670A-4149-8892-B088227D7509}"/>
              </a:ext>
            </a:extLst>
          </p:cNvPr>
          <p:cNvSpPr txBox="1"/>
          <p:nvPr/>
        </p:nvSpPr>
        <p:spPr>
          <a:xfrm>
            <a:off x="1993030" y="1801363"/>
            <a:ext cx="810433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2"/>
                </a:solidFill>
              </a:rPr>
              <a:t>Modelización Estadística</a:t>
            </a:r>
          </a:p>
          <a:p>
            <a:r>
              <a:rPr lang="es-ES" sz="3200" b="1" dirty="0">
                <a:solidFill>
                  <a:schemeClr val="accent2"/>
                </a:solidFill>
              </a:rPr>
              <a:t>Regresión Lineal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b="1" dirty="0">
                <a:solidFill>
                  <a:schemeClr val="accent2"/>
                </a:solidFill>
              </a:rPr>
              <a:t>Componentes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b="1" dirty="0">
                <a:solidFill>
                  <a:schemeClr val="accent2"/>
                </a:solidFill>
              </a:rPr>
              <a:t>Supuestos de la Regresión Lineal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b="1" dirty="0">
                <a:solidFill>
                  <a:schemeClr val="accent2"/>
                </a:solidFill>
              </a:rPr>
              <a:t>Interpretación de Coeficientes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b="1" dirty="0">
                <a:solidFill>
                  <a:schemeClr val="accent2"/>
                </a:solidFill>
              </a:rPr>
              <a:t>Evaluación de los modelos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b="1" dirty="0">
                <a:solidFill>
                  <a:schemeClr val="accent2"/>
                </a:solidFill>
              </a:rPr>
              <a:t>Multicolinealidad y Análisis de Residuos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b="1" dirty="0" err="1">
                <a:solidFill>
                  <a:schemeClr val="accent2"/>
                </a:solidFill>
              </a:rPr>
              <a:t>CInterpretación</a:t>
            </a:r>
            <a:r>
              <a:rPr lang="es-ES" sz="2400" b="1" dirty="0">
                <a:solidFill>
                  <a:schemeClr val="accent2"/>
                </a:solidFill>
              </a:rPr>
              <a:t> en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b="1" dirty="0">
                <a:solidFill>
                  <a:schemeClr val="accent2"/>
                </a:solidFill>
              </a:rPr>
              <a:t>Análisis de Cambios Estructurales</a:t>
            </a:r>
          </a:p>
        </p:txBody>
      </p:sp>
    </p:spTree>
    <p:extLst>
      <p:ext uri="{BB962C8B-B14F-4D97-AF65-F5344CB8AC3E}">
        <p14:creationId xmlns:p14="http://schemas.microsoft.com/office/powerpoint/2010/main" val="12982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55692" y="256549"/>
            <a:ext cx="91314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Modelización Estadística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2340534-F07D-49BC-8D46-E097C9339772}"/>
              </a:ext>
            </a:extLst>
          </p:cNvPr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63A8435-1C3B-4FA8-98BF-AB3F28A50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F27E488-B873-4387-80DE-AC34FF61F49E}"/>
              </a:ext>
            </a:extLst>
          </p:cNvPr>
          <p:cNvSpPr txBox="1"/>
          <p:nvPr/>
        </p:nvSpPr>
        <p:spPr>
          <a:xfrm>
            <a:off x="601249" y="1377342"/>
            <a:ext cx="11060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chemeClr val="accent5"/>
                </a:solidFill>
              </a:rPr>
              <a:t>Las técnicas de </a:t>
            </a:r>
            <a:r>
              <a:rPr lang="es-ES" sz="2400" b="1" dirty="0">
                <a:solidFill>
                  <a:schemeClr val="accent2"/>
                </a:solidFill>
              </a:rPr>
              <a:t>modelización estadística </a:t>
            </a:r>
            <a:r>
              <a:rPr lang="es-ES" sz="2400" b="1" dirty="0">
                <a:solidFill>
                  <a:schemeClr val="accent5"/>
                </a:solidFill>
              </a:rPr>
              <a:t>buscan encontrar la distribución estadística que mejor representa a los datos para estudiar las relaciones entre las variables.</a:t>
            </a:r>
          </a:p>
          <a:p>
            <a:pPr algn="just"/>
            <a:endParaRPr lang="es-ES" sz="2400" b="1" dirty="0">
              <a:solidFill>
                <a:schemeClr val="accent5"/>
              </a:solidFill>
            </a:endParaRPr>
          </a:p>
          <a:p>
            <a:pPr algn="just"/>
            <a:endParaRPr lang="es-ES" sz="2400" b="1" dirty="0">
              <a:solidFill>
                <a:schemeClr val="accent5"/>
              </a:solidFill>
            </a:endParaRPr>
          </a:p>
          <a:p>
            <a:pPr algn="just"/>
            <a:r>
              <a:rPr lang="es-ES" sz="2400" b="1" dirty="0">
                <a:solidFill>
                  <a:schemeClr val="accent2"/>
                </a:solidFill>
              </a:rPr>
              <a:t>Principales técnicas:</a:t>
            </a:r>
          </a:p>
          <a:p>
            <a:pPr algn="just"/>
            <a:r>
              <a:rPr lang="es-ES" sz="2400" b="1" dirty="0">
                <a:solidFill>
                  <a:schemeClr val="accent5"/>
                </a:solidFill>
              </a:rPr>
              <a:t>	Regresión Lineal (LM) – Series Temporales</a:t>
            </a:r>
          </a:p>
          <a:p>
            <a:pPr algn="just"/>
            <a:r>
              <a:rPr lang="es-ES" sz="2400" b="1" dirty="0">
                <a:solidFill>
                  <a:schemeClr val="accent5"/>
                </a:solidFill>
              </a:rPr>
              <a:t>	Modelos Lineales Generalizados (GLM) – Logística, Poisson, GAM…</a:t>
            </a:r>
          </a:p>
          <a:p>
            <a:pPr algn="just"/>
            <a:r>
              <a:rPr lang="es-ES" sz="2400" b="1" dirty="0">
                <a:solidFill>
                  <a:schemeClr val="accent5"/>
                </a:solidFill>
              </a:rPr>
              <a:t>	Modelos Lineales Robustos</a:t>
            </a:r>
          </a:p>
          <a:p>
            <a:pPr algn="just"/>
            <a:r>
              <a:rPr lang="es-ES" sz="2400" b="1" dirty="0">
                <a:solidFill>
                  <a:schemeClr val="accent5"/>
                </a:solidFill>
              </a:rPr>
              <a:t>	Modelos Gráficos Probabilísticos (PGM)—Redes Bayesianas, Redes de </a:t>
            </a:r>
            <a:r>
              <a:rPr lang="es-ES" sz="2400" b="1" dirty="0" err="1">
                <a:solidFill>
                  <a:schemeClr val="accent5"/>
                </a:solidFill>
              </a:rPr>
              <a:t>Markov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588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3">
            <a:extLst>
              <a:ext uri="{FF2B5EF4-FFF2-40B4-BE49-F238E27FC236}">
                <a16:creationId xmlns:a16="http://schemas.microsoft.com/office/drawing/2014/main" id="{D6C1F9A1-2803-48AA-AF0E-844983F25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11307"/>
              </p:ext>
            </p:extLst>
          </p:nvPr>
        </p:nvGraphicFramePr>
        <p:xfrm>
          <a:off x="551384" y="3007602"/>
          <a:ext cx="6597840" cy="2612218"/>
        </p:xfrm>
        <a:graphic>
          <a:graphicData uri="http://schemas.openxmlformats.org/drawingml/2006/table">
            <a:tbl>
              <a:tblPr firstCol="1">
                <a:tableStyleId>{775DCB02-9BB8-47FD-8907-85C794F793BA}</a:tableStyleId>
              </a:tblPr>
              <a:tblGrid>
                <a:gridCol w="659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221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just" defTabSz="923925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estimación de una relación líneas es necesario establecer el modelo a estimar, que será una combinación lineal de los regresores. La diferencia con la variable dependiente (que debe ser numérica real) se denomina residuo:</a:t>
                      </a:r>
                    </a:p>
                    <a:p>
                      <a:pPr marL="0" marR="0" lvl="0" indent="0" algn="just" defTabSz="923925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23925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23925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23925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estimación se realiza utilizando </a:t>
                      </a:r>
                      <a:r>
                        <a:rPr lang="es-ES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 estimador </a:t>
                      </a:r>
                      <a:r>
                        <a:rPr lang="es-ES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MCO y las estimaciones se obtienen resolviendo un sistema de ecuaciones.</a:t>
                      </a:r>
                    </a:p>
                    <a:p>
                      <a:pPr marL="0" marR="0" lvl="0" indent="0" algn="just" defTabSz="923925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solución obtenidas es el mínimo global que minimiza la suma de los residuos al cuadrado</a:t>
                      </a:r>
                    </a:p>
                  </a:txBody>
                  <a:tcPr marL="72000" marR="72000" marT="72000" marB="18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1E710BC6-7AA0-4DBC-B3F7-87195A2E0C35}"/>
              </a:ext>
            </a:extLst>
          </p:cNvPr>
          <p:cNvSpPr/>
          <p:nvPr/>
        </p:nvSpPr>
        <p:spPr>
          <a:xfrm>
            <a:off x="1937663" y="3812254"/>
            <a:ext cx="3711575" cy="698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11"/>
          <p:cNvSpPr txBox="1">
            <a:spLocks/>
          </p:cNvSpPr>
          <p:nvPr/>
        </p:nvSpPr>
        <p:spPr>
          <a:xfrm>
            <a:off x="838200" y="14293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</a:t>
            </a:r>
          </a:p>
        </p:txBody>
      </p:sp>
      <p:sp>
        <p:nvSpPr>
          <p:cNvPr id="15" name="71 Rectángulo">
            <a:extLst>
              <a:ext uri="{FF2B5EF4-FFF2-40B4-BE49-F238E27FC236}">
                <a16:creationId xmlns:a16="http://schemas.microsoft.com/office/drawing/2014/main" id="{B3D09B5F-9B9B-40FF-9AEB-017B1C04CCA9}"/>
              </a:ext>
            </a:extLst>
          </p:cNvPr>
          <p:cNvSpPr/>
          <p:nvPr/>
        </p:nvSpPr>
        <p:spPr>
          <a:xfrm>
            <a:off x="551384" y="1469725"/>
            <a:ext cx="6597840" cy="459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accent2"/>
                </a:solidFill>
              </a:rPr>
              <a:t>Objetivo</a:t>
            </a:r>
          </a:p>
        </p:txBody>
      </p:sp>
      <p:sp>
        <p:nvSpPr>
          <p:cNvPr id="17" name="71 Rectángulo">
            <a:extLst>
              <a:ext uri="{FF2B5EF4-FFF2-40B4-BE49-F238E27FC236}">
                <a16:creationId xmlns:a16="http://schemas.microsoft.com/office/drawing/2014/main" id="{C4D7A6DD-BB22-4E76-A831-0C38F93B9FC7}"/>
              </a:ext>
            </a:extLst>
          </p:cNvPr>
          <p:cNvSpPr/>
          <p:nvPr/>
        </p:nvSpPr>
        <p:spPr>
          <a:xfrm>
            <a:off x="550146" y="2548550"/>
            <a:ext cx="4584405" cy="459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accent2"/>
                </a:solidFill>
              </a:rPr>
              <a:t>Desarrollo</a:t>
            </a:r>
          </a:p>
        </p:txBody>
      </p:sp>
      <p:sp>
        <p:nvSpPr>
          <p:cNvPr id="19" name="Rectángulo 42">
            <a:extLst>
              <a:ext uri="{FF2B5EF4-FFF2-40B4-BE49-F238E27FC236}">
                <a16:creationId xmlns:a16="http://schemas.microsoft.com/office/drawing/2014/main" id="{B96AB669-5887-4E66-97D8-D6DEEBF72D5E}"/>
              </a:ext>
            </a:extLst>
          </p:cNvPr>
          <p:cNvSpPr/>
          <p:nvPr/>
        </p:nvSpPr>
        <p:spPr>
          <a:xfrm>
            <a:off x="7750089" y="1469725"/>
            <a:ext cx="3890527" cy="41500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144000" indent="-1440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100" dirty="0">
              <a:solidFill>
                <a:schemeClr val="accent2"/>
              </a:solidFill>
            </a:endParaRPr>
          </a:p>
        </p:txBody>
      </p:sp>
      <p:sp>
        <p:nvSpPr>
          <p:cNvPr id="23" name="72 Rectángulo">
            <a:extLst>
              <a:ext uri="{FF2B5EF4-FFF2-40B4-BE49-F238E27FC236}">
                <a16:creationId xmlns:a16="http://schemas.microsoft.com/office/drawing/2014/main" id="{34830F8B-6FB4-4A00-981B-4692E605C8A8}"/>
              </a:ext>
            </a:extLst>
          </p:cNvPr>
          <p:cNvSpPr/>
          <p:nvPr/>
        </p:nvSpPr>
        <p:spPr>
          <a:xfrm>
            <a:off x="550146" y="1885622"/>
            <a:ext cx="6498258" cy="64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buClr>
                <a:schemeClr val="accent5"/>
              </a:buClr>
            </a:pPr>
            <a:r>
              <a:rPr lang="es-ES" sz="1400" dirty="0">
                <a:solidFill>
                  <a:schemeClr val="tx1"/>
                </a:solidFill>
              </a:rPr>
              <a:t>Estimar la relación entre una variable dependiente (variable explicada) y varias variables independientes (variables explicativas) mediante una expresión lineal en coeficientes con el objetivo de contrastar teorías y estimar efectos entre las variables.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FC934D0-7247-4819-8896-AB08DA84AB1C}"/>
              </a:ext>
            </a:extLst>
          </p:cNvPr>
          <p:cNvSpPr/>
          <p:nvPr/>
        </p:nvSpPr>
        <p:spPr>
          <a:xfrm>
            <a:off x="8494632" y="1648279"/>
            <a:ext cx="2389909" cy="15066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DB7E08-43F0-4539-9E28-810E6E410382}"/>
              </a:ext>
            </a:extLst>
          </p:cNvPr>
          <p:cNvSpPr/>
          <p:nvPr/>
        </p:nvSpPr>
        <p:spPr>
          <a:xfrm>
            <a:off x="9197781" y="2383802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5E900E3-891E-4600-8A4B-E0858411053A}"/>
              </a:ext>
            </a:extLst>
          </p:cNvPr>
          <p:cNvSpPr/>
          <p:nvPr/>
        </p:nvSpPr>
        <p:spPr>
          <a:xfrm>
            <a:off x="9750898" y="2123424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AC54BB8-FE99-49C3-ACCF-150A6F3C9C25}"/>
              </a:ext>
            </a:extLst>
          </p:cNvPr>
          <p:cNvSpPr/>
          <p:nvPr/>
        </p:nvSpPr>
        <p:spPr>
          <a:xfrm>
            <a:off x="9468092" y="2462644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39021D2A-30C4-4592-B652-7FEFEB1DB24B}"/>
              </a:ext>
            </a:extLst>
          </p:cNvPr>
          <p:cNvSpPr/>
          <p:nvPr/>
        </p:nvSpPr>
        <p:spPr>
          <a:xfrm>
            <a:off x="8790292" y="2651120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DD1304A-1434-4BC0-8673-0081269419F8}"/>
              </a:ext>
            </a:extLst>
          </p:cNvPr>
          <p:cNvSpPr/>
          <p:nvPr/>
        </p:nvSpPr>
        <p:spPr>
          <a:xfrm>
            <a:off x="9133623" y="2776468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72C0839-52F9-46FC-A9D5-479B7CE5D76E}"/>
              </a:ext>
            </a:extLst>
          </p:cNvPr>
          <p:cNvSpPr/>
          <p:nvPr/>
        </p:nvSpPr>
        <p:spPr>
          <a:xfrm>
            <a:off x="9837349" y="2368204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151657E-D3BB-4FC4-AFF1-5EFDDAAF7024}"/>
              </a:ext>
            </a:extLst>
          </p:cNvPr>
          <p:cNvSpPr/>
          <p:nvPr/>
        </p:nvSpPr>
        <p:spPr>
          <a:xfrm>
            <a:off x="10113316" y="2179195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87AE848-2BFF-4BE4-B679-EBA01F5307FA}"/>
              </a:ext>
            </a:extLst>
          </p:cNvPr>
          <p:cNvSpPr/>
          <p:nvPr/>
        </p:nvSpPr>
        <p:spPr>
          <a:xfrm>
            <a:off x="10268326" y="1940660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Flecha derecha 4">
            <a:extLst>
              <a:ext uri="{FF2B5EF4-FFF2-40B4-BE49-F238E27FC236}">
                <a16:creationId xmlns:a16="http://schemas.microsoft.com/office/drawing/2014/main" id="{4A14D4DB-F3EA-4E1E-86B9-98192A9FBF90}"/>
              </a:ext>
            </a:extLst>
          </p:cNvPr>
          <p:cNvSpPr/>
          <p:nvPr/>
        </p:nvSpPr>
        <p:spPr>
          <a:xfrm rot="5400000">
            <a:off x="9422978" y="3263944"/>
            <a:ext cx="559614" cy="550718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3E2BA0D-761D-40A4-A0E7-393118EFF63F}"/>
              </a:ext>
            </a:extLst>
          </p:cNvPr>
          <p:cNvSpPr/>
          <p:nvPr/>
        </p:nvSpPr>
        <p:spPr>
          <a:xfrm>
            <a:off x="8494632" y="3927869"/>
            <a:ext cx="2389909" cy="15066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310E1260-41E2-46C5-8B07-EC2D6784948C}"/>
              </a:ext>
            </a:extLst>
          </p:cNvPr>
          <p:cNvSpPr/>
          <p:nvPr/>
        </p:nvSpPr>
        <p:spPr>
          <a:xfrm>
            <a:off x="9197781" y="4663392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FB3A7F3-E9D7-4C51-9800-533BBEE6987A}"/>
              </a:ext>
            </a:extLst>
          </p:cNvPr>
          <p:cNvSpPr/>
          <p:nvPr/>
        </p:nvSpPr>
        <p:spPr>
          <a:xfrm>
            <a:off x="9750898" y="4403014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EF93802-BBC5-4411-9A75-4A8DD315CCE4}"/>
              </a:ext>
            </a:extLst>
          </p:cNvPr>
          <p:cNvSpPr/>
          <p:nvPr/>
        </p:nvSpPr>
        <p:spPr>
          <a:xfrm>
            <a:off x="9468092" y="4742234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38A5A2E-F19F-4784-867A-332101732219}"/>
              </a:ext>
            </a:extLst>
          </p:cNvPr>
          <p:cNvSpPr/>
          <p:nvPr/>
        </p:nvSpPr>
        <p:spPr>
          <a:xfrm>
            <a:off x="8790292" y="4930710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9C50D7A-0F01-4458-BBE3-A90739AF3D89}"/>
              </a:ext>
            </a:extLst>
          </p:cNvPr>
          <p:cNvSpPr/>
          <p:nvPr/>
        </p:nvSpPr>
        <p:spPr>
          <a:xfrm>
            <a:off x="9133623" y="5056058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F7F58F83-F2DE-42BA-BB15-7948E1D02AAE}"/>
              </a:ext>
            </a:extLst>
          </p:cNvPr>
          <p:cNvSpPr/>
          <p:nvPr/>
        </p:nvSpPr>
        <p:spPr>
          <a:xfrm>
            <a:off x="9837349" y="4647794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796DF184-AA01-4455-8BD4-B36528539D99}"/>
              </a:ext>
            </a:extLst>
          </p:cNvPr>
          <p:cNvSpPr/>
          <p:nvPr/>
        </p:nvSpPr>
        <p:spPr>
          <a:xfrm>
            <a:off x="10113316" y="4458785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F107E8EE-E19A-441A-A29D-F489FE4BCB41}"/>
              </a:ext>
            </a:extLst>
          </p:cNvPr>
          <p:cNvSpPr/>
          <p:nvPr/>
        </p:nvSpPr>
        <p:spPr>
          <a:xfrm>
            <a:off x="10268326" y="4220250"/>
            <a:ext cx="108000" cy="10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817CF07C-5127-41A8-8FA0-A09E78E00A4A}"/>
              </a:ext>
            </a:extLst>
          </p:cNvPr>
          <p:cNvCxnSpPr/>
          <p:nvPr/>
        </p:nvCxnSpPr>
        <p:spPr>
          <a:xfrm flipV="1">
            <a:off x="8617907" y="4220250"/>
            <a:ext cx="2041742" cy="94380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970030A8-0C9E-48A5-983A-79D1824D1352}"/>
              </a:ext>
            </a:extLst>
          </p:cNvPr>
          <p:cNvSpPr txBox="1"/>
          <p:nvPr/>
        </p:nvSpPr>
        <p:spPr>
          <a:xfrm>
            <a:off x="550146" y="5619819"/>
            <a:ext cx="806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(*) en esta sesión sólo se considerará el modelo con término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CE4F7B4-6454-4CEF-9F11-FAED1F82CF4E}"/>
                  </a:ext>
                </a:extLst>
              </p:cNvPr>
              <p:cNvSpPr txBox="1"/>
              <p:nvPr/>
            </p:nvSpPr>
            <p:spPr>
              <a:xfrm>
                <a:off x="2201776" y="4023134"/>
                <a:ext cx="3297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CE4F7B4-6454-4CEF-9F11-FAED1F82C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776" y="4023134"/>
                <a:ext cx="3297056" cy="276999"/>
              </a:xfrm>
              <a:prstGeom prst="rect">
                <a:avLst/>
              </a:prstGeom>
              <a:blipFill>
                <a:blip r:embed="rId3"/>
                <a:stretch>
                  <a:fillRect l="-1294" t="-2222" r="-739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Lineal: Componentes</a:t>
            </a:r>
          </a:p>
        </p:txBody>
      </p:sp>
      <p:pic>
        <p:nvPicPr>
          <p:cNvPr id="32" name="Shape 103">
            <a:extLst>
              <a:ext uri="{FF2B5EF4-FFF2-40B4-BE49-F238E27FC236}">
                <a16:creationId xmlns:a16="http://schemas.microsoft.com/office/drawing/2014/main" id="{6C57045F-3DDC-46FA-96FF-AC9BFF697C85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05695" y="3577357"/>
            <a:ext cx="629698" cy="493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104">
            <a:extLst>
              <a:ext uri="{FF2B5EF4-FFF2-40B4-BE49-F238E27FC236}">
                <a16:creationId xmlns:a16="http://schemas.microsoft.com/office/drawing/2014/main" id="{6AFA0524-20A4-4A40-ADA9-97E8DCE62A7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55888" y="4250288"/>
            <a:ext cx="576000" cy="576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CCE4D84-9E86-443C-B98C-C413CB749B98}"/>
                  </a:ext>
                </a:extLst>
              </p:cNvPr>
              <p:cNvSpPr txBox="1"/>
              <p:nvPr/>
            </p:nvSpPr>
            <p:spPr>
              <a:xfrm>
                <a:off x="5197599" y="3005059"/>
                <a:ext cx="2766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CCE4D84-9E86-443C-B98C-C413CB749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599" y="3005059"/>
                <a:ext cx="2766719" cy="276999"/>
              </a:xfrm>
              <a:prstGeom prst="rect">
                <a:avLst/>
              </a:prstGeom>
              <a:blipFill>
                <a:blip r:embed="rId5"/>
                <a:stretch>
                  <a:fillRect l="-1766" t="-2222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86BE1215-01BC-4974-8927-48DCE13474F1}"/>
              </a:ext>
            </a:extLst>
          </p:cNvPr>
          <p:cNvGrpSpPr/>
          <p:nvPr/>
        </p:nvGrpSpPr>
        <p:grpSpPr>
          <a:xfrm>
            <a:off x="5548067" y="1970608"/>
            <a:ext cx="1315561" cy="815417"/>
            <a:chOff x="931207" y="1766466"/>
            <a:chExt cx="1315561" cy="815417"/>
          </a:xfrm>
        </p:grpSpPr>
        <p:sp>
          <p:nvSpPr>
            <p:cNvPr id="36" name="Diagrama de flujo: proceso 35">
              <a:extLst>
                <a:ext uri="{FF2B5EF4-FFF2-40B4-BE49-F238E27FC236}">
                  <a16:creationId xmlns:a16="http://schemas.microsoft.com/office/drawing/2014/main" id="{51990CF2-075D-49E3-BA6A-CB0B4AEE3ACF}"/>
                </a:ext>
              </a:extLst>
            </p:cNvPr>
            <p:cNvSpPr/>
            <p:nvPr/>
          </p:nvSpPr>
          <p:spPr>
            <a:xfrm>
              <a:off x="2003184" y="2077995"/>
              <a:ext cx="195120" cy="32557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1ACA8C8-83A2-4B5C-A7AB-11EAE8DBA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46268" y="1879957"/>
              <a:ext cx="700500" cy="700500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14F60063-0454-439C-B939-E799D12C3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1207" y="1881383"/>
              <a:ext cx="700500" cy="700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F493AC33-A6BE-4D23-9D77-958D1AC8086D}"/>
                    </a:ext>
                  </a:extLst>
                </p:cNvPr>
                <p:cNvSpPr txBox="1"/>
                <p:nvPr/>
              </p:nvSpPr>
              <p:spPr>
                <a:xfrm>
                  <a:off x="2029310" y="1770809"/>
                  <a:ext cx="1537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8FCF611A-FA1E-4F0D-AF9A-907D136B5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310" y="1770809"/>
                  <a:ext cx="153760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8000" r="-20000" b="-2571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BD668FDD-9A2B-4915-B212-DABD44757B73}"/>
                    </a:ext>
                  </a:extLst>
                </p:cNvPr>
                <p:cNvSpPr txBox="1"/>
                <p:nvPr/>
              </p:nvSpPr>
              <p:spPr>
                <a:xfrm>
                  <a:off x="978645" y="1770809"/>
                  <a:ext cx="22275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D8C1D01B-1812-4482-A5D0-6831FADCD6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645" y="1770809"/>
                  <a:ext cx="222753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8108" b="-1714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249F5AC1-4F7D-48C3-8650-1DA45B24D541}"/>
                    </a:ext>
                  </a:extLst>
                </p:cNvPr>
                <p:cNvSpPr txBox="1"/>
                <p:nvPr/>
              </p:nvSpPr>
              <p:spPr>
                <a:xfrm>
                  <a:off x="1749062" y="1766466"/>
                  <a:ext cx="27353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98DD7124-BE7E-490A-83EF-95EA5C21F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062" y="1766466"/>
                  <a:ext cx="273536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8889" b="-1428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60F2FD0-4294-49A7-A6B7-E07498B505FB}"/>
                  </a:ext>
                </a:extLst>
              </p:cNvPr>
              <p:cNvSpPr txBox="1"/>
              <p:nvPr/>
            </p:nvSpPr>
            <p:spPr>
              <a:xfrm>
                <a:off x="4469665" y="3713953"/>
                <a:ext cx="6366166" cy="292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60F2FD0-4294-49A7-A6B7-E07498B5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665" y="3713953"/>
                <a:ext cx="6366166" cy="292772"/>
              </a:xfrm>
              <a:prstGeom prst="rect">
                <a:avLst/>
              </a:prstGeom>
              <a:blipFill>
                <a:blip r:embed="rId11"/>
                <a:stretch>
                  <a:fillRect l="-2201" t="-160417" b="-2520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uadroTexto 42">
            <a:extLst>
              <a:ext uri="{FF2B5EF4-FFF2-40B4-BE49-F238E27FC236}">
                <a16:creationId xmlns:a16="http://schemas.microsoft.com/office/drawing/2014/main" id="{34FF2BB4-A191-4222-9A65-36152FCAB256}"/>
              </a:ext>
            </a:extLst>
          </p:cNvPr>
          <p:cNvSpPr txBox="1"/>
          <p:nvPr/>
        </p:nvSpPr>
        <p:spPr>
          <a:xfrm>
            <a:off x="2684353" y="2208241"/>
            <a:ext cx="132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Datos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BB64FDD-601B-4C1C-B567-1FBA7F212099}"/>
              </a:ext>
            </a:extLst>
          </p:cNvPr>
          <p:cNvSpPr txBox="1"/>
          <p:nvPr/>
        </p:nvSpPr>
        <p:spPr>
          <a:xfrm>
            <a:off x="2684353" y="2953748"/>
            <a:ext cx="132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Modelo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C2ED117-7D48-4400-BD7A-D4EAB5BF8965}"/>
              </a:ext>
            </a:extLst>
          </p:cNvPr>
          <p:cNvSpPr txBox="1"/>
          <p:nvPr/>
        </p:nvSpPr>
        <p:spPr>
          <a:xfrm>
            <a:off x="2574992" y="3699255"/>
            <a:ext cx="1655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Función de coste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E674B5F-992E-41BD-AA08-54A331183CEA}"/>
              </a:ext>
            </a:extLst>
          </p:cNvPr>
          <p:cNvSpPr txBox="1"/>
          <p:nvPr/>
        </p:nvSpPr>
        <p:spPr>
          <a:xfrm>
            <a:off x="2360185" y="4235507"/>
            <a:ext cx="1964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Algoritmo estimador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3B461FCC-679F-424F-A4F6-8C7E9A197E2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93638" y="2045708"/>
            <a:ext cx="700500" cy="700500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519593B2-13E5-4C01-8B0C-32AA8B401071}"/>
              </a:ext>
            </a:extLst>
          </p:cNvPr>
          <p:cNvSpPr txBox="1"/>
          <p:nvPr/>
        </p:nvSpPr>
        <p:spPr>
          <a:xfrm>
            <a:off x="4895614" y="4284030"/>
            <a:ext cx="403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Mínimos Cuadrados Ordinarios (MCO)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D76A7146-B990-42AF-BF51-9C1488F86EF2}"/>
              </a:ext>
            </a:extLst>
          </p:cNvPr>
          <p:cNvGrpSpPr/>
          <p:nvPr/>
        </p:nvGrpSpPr>
        <p:grpSpPr>
          <a:xfrm>
            <a:off x="1653999" y="2686380"/>
            <a:ext cx="824700" cy="824700"/>
            <a:chOff x="252167" y="2219284"/>
            <a:chExt cx="824700" cy="824700"/>
          </a:xfrm>
        </p:grpSpPr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EA1BBE41-289E-4640-A45E-C0D0D49BB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2167" y="2219284"/>
              <a:ext cx="824700" cy="824700"/>
            </a:xfrm>
            <a:prstGeom prst="rect">
              <a:avLst/>
            </a:prstGeom>
          </p:spPr>
        </p:pic>
        <p:pic>
          <p:nvPicPr>
            <p:cNvPr id="52" name="Imagen 51">
              <a:extLst>
                <a:ext uri="{FF2B5EF4-FFF2-40B4-BE49-F238E27FC236}">
                  <a16:creationId xmlns:a16="http://schemas.microsoft.com/office/drawing/2014/main" id="{967C76B8-A9BB-45E1-A38F-E759DD2C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6207" y="2523737"/>
              <a:ext cx="498253" cy="392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56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Lineal: Teorema de Gauss-</a:t>
            </a:r>
            <a:r>
              <a:rPr lang="es-ES" dirty="0" err="1">
                <a:solidFill>
                  <a:schemeClr val="bg1"/>
                </a:solidFill>
                <a:latin typeface="+mn-lt"/>
              </a:rPr>
              <a:t>Markov</a:t>
            </a:r>
            <a:endParaRPr lang="es-E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51C8AC-0B37-4F00-81A5-6EEC6B687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t="54765" r="51375" b="40517"/>
          <a:stretch/>
        </p:blipFill>
        <p:spPr>
          <a:xfrm>
            <a:off x="2301240" y="2728293"/>
            <a:ext cx="3794760" cy="32339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A425755-D78B-4526-A5F5-47085F3BE214}"/>
              </a:ext>
            </a:extLst>
          </p:cNvPr>
          <p:cNvSpPr txBox="1"/>
          <p:nvPr/>
        </p:nvSpPr>
        <p:spPr>
          <a:xfrm>
            <a:off x="827434" y="1579763"/>
            <a:ext cx="5923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Supuestos ampliados de la Regresión Lineal Múltiple (RLM)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dirty="0"/>
              <a:t>RLM 1. Modelo lineal en parámetros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dirty="0"/>
              <a:t>RLM 2. Muestreo aleatorio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dirty="0"/>
              <a:t>RLM 3. Media condicionada nula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dirty="0"/>
              <a:t>RLM 4. No multicolinealidad perfecta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dirty="0"/>
              <a:t>RLM 5. Homocedasticidad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3F16D55E-1A6C-427A-AE64-4DB2358A5535}"/>
              </a:ext>
            </a:extLst>
          </p:cNvPr>
          <p:cNvSpPr/>
          <p:nvPr/>
        </p:nvSpPr>
        <p:spPr>
          <a:xfrm>
            <a:off x="6240012" y="2234358"/>
            <a:ext cx="938736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129C9FA-CFC8-4D3D-A055-4041784672A2}"/>
              </a:ext>
            </a:extLst>
          </p:cNvPr>
          <p:cNvSpPr txBox="1"/>
          <p:nvPr/>
        </p:nvSpPr>
        <p:spPr>
          <a:xfrm>
            <a:off x="7491899" y="2170272"/>
            <a:ext cx="424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Los estimadores son los </a:t>
            </a:r>
            <a:r>
              <a:rPr lang="es-ES" b="1" dirty="0">
                <a:solidFill>
                  <a:schemeClr val="accent2"/>
                </a:solidFill>
              </a:rPr>
              <a:t>estimadores lineales insesgados óptimos</a:t>
            </a:r>
            <a:r>
              <a:rPr lang="es-ES" dirty="0"/>
              <a:t> (ELIO)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2A8E63B-4943-4021-A8F8-4A7F57248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49" t="69412" r="54000" b="25322"/>
          <a:stretch/>
        </p:blipFill>
        <p:spPr>
          <a:xfrm>
            <a:off x="2286000" y="3580608"/>
            <a:ext cx="3444240" cy="36102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45BCF23-3B13-4961-8AB9-1380FA92D38A}"/>
              </a:ext>
            </a:extLst>
          </p:cNvPr>
          <p:cNvSpPr txBox="1"/>
          <p:nvPr/>
        </p:nvSpPr>
        <p:spPr>
          <a:xfrm>
            <a:off x="943944" y="4524311"/>
            <a:ext cx="1030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2"/>
                </a:solidFill>
              </a:rPr>
              <a:t>Insesgado</a:t>
            </a:r>
            <a:r>
              <a:rPr lang="es-ES" sz="2400" b="1" dirty="0"/>
              <a:t>: La esperanza del estimador coincide con el valor poblacional</a:t>
            </a:r>
          </a:p>
          <a:p>
            <a:r>
              <a:rPr lang="es-ES" sz="2400" b="1" dirty="0">
                <a:solidFill>
                  <a:schemeClr val="accent2"/>
                </a:solidFill>
              </a:rPr>
              <a:t>Óptimo</a:t>
            </a:r>
            <a:r>
              <a:rPr lang="es-ES" sz="2400" b="1" dirty="0"/>
              <a:t>: El estimados es el de menor varianza entre los insesgados lineales</a:t>
            </a:r>
          </a:p>
        </p:txBody>
      </p:sp>
    </p:spTree>
    <p:extLst>
      <p:ext uri="{BB962C8B-B14F-4D97-AF65-F5344CB8AC3E}">
        <p14:creationId xmlns:p14="http://schemas.microsoft.com/office/powerpoint/2010/main" val="138709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6682423-E8D7-457B-81BD-D829E3AD4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54765" r="51375" b="40517"/>
          <a:stretch/>
        </p:blipFill>
        <p:spPr>
          <a:xfrm>
            <a:off x="2301240" y="2728293"/>
            <a:ext cx="3794760" cy="3233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F275DC8-434B-4C1B-852C-B69E94F2C4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50" t="42441" r="48111" b="52183"/>
          <a:stretch/>
        </p:blipFill>
        <p:spPr>
          <a:xfrm>
            <a:off x="2065790" y="4398987"/>
            <a:ext cx="3735560" cy="36849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Lineal: Asunciones débiles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1F8D91-2B59-4C20-8113-AD65B6CEA2A1}"/>
              </a:ext>
            </a:extLst>
          </p:cNvPr>
          <p:cNvSpPr txBox="1"/>
          <p:nvPr/>
        </p:nvSpPr>
        <p:spPr>
          <a:xfrm>
            <a:off x="827434" y="1579763"/>
            <a:ext cx="5498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Supuestos de la Regresión Lineal Múltiple (RLM)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dirty="0"/>
              <a:t>RLM 1. Modelo lineal en parámetros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dirty="0"/>
              <a:t>RLM 2. Muestreo aleatorio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dirty="0"/>
              <a:t>RLM 3. Media condicionada nula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dirty="0"/>
              <a:t>RLM 4. No multicolinealidad perfecta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78C4A9CB-CC21-4C17-ADA3-78108F46F3F3}"/>
              </a:ext>
            </a:extLst>
          </p:cNvPr>
          <p:cNvSpPr/>
          <p:nvPr/>
        </p:nvSpPr>
        <p:spPr>
          <a:xfrm>
            <a:off x="6240012" y="2234358"/>
            <a:ext cx="938736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0D0419-B415-4DED-9DF5-9AF7A95B729C}"/>
              </a:ext>
            </a:extLst>
          </p:cNvPr>
          <p:cNvSpPr txBox="1"/>
          <p:nvPr/>
        </p:nvSpPr>
        <p:spPr>
          <a:xfrm>
            <a:off x="7324883" y="2170272"/>
            <a:ext cx="424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Los estimadores son </a:t>
            </a:r>
            <a:r>
              <a:rPr lang="es-ES" b="1" dirty="0">
                <a:solidFill>
                  <a:schemeClr val="accent2"/>
                </a:solidFill>
              </a:rPr>
              <a:t>insesgados</a:t>
            </a:r>
            <a:r>
              <a:rPr lang="es-ES" dirty="0"/>
              <a:t> </a:t>
            </a:r>
          </a:p>
          <a:p>
            <a:pPr algn="ctr"/>
            <a:r>
              <a:rPr lang="es-ES" dirty="0"/>
              <a:t>(no tienen sesgo)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2F75C55-627F-430B-8423-B8C452835249}"/>
              </a:ext>
            </a:extLst>
          </p:cNvPr>
          <p:cNvSpPr txBox="1"/>
          <p:nvPr/>
        </p:nvSpPr>
        <p:spPr>
          <a:xfrm>
            <a:off x="827434" y="3578661"/>
            <a:ext cx="5498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Supuestos débiles la Regresión Lineal Múltiple (RLM)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dirty="0"/>
              <a:t>RLM 1. Modelo lineal en parámetros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dirty="0"/>
              <a:t>RLM 3’. </a:t>
            </a:r>
            <a:r>
              <a:rPr lang="es-ES" dirty="0" err="1"/>
              <a:t>Exogeneidad</a:t>
            </a:r>
            <a:r>
              <a:rPr lang="es-ES" dirty="0"/>
              <a:t> débil</a:t>
            </a:r>
          </a:p>
          <a:p>
            <a:pPr lvl="1"/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dirty="0"/>
              <a:t>RLM 4. No multicolinealidad perfecta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4E6462EF-1EE0-4288-8D4C-565C36AE10CF}"/>
              </a:ext>
            </a:extLst>
          </p:cNvPr>
          <p:cNvSpPr/>
          <p:nvPr/>
        </p:nvSpPr>
        <p:spPr>
          <a:xfrm>
            <a:off x="6240012" y="4096165"/>
            <a:ext cx="938736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DD51BF-EB41-4837-8929-0507A15E93A6}"/>
              </a:ext>
            </a:extLst>
          </p:cNvPr>
          <p:cNvSpPr txBox="1"/>
          <p:nvPr/>
        </p:nvSpPr>
        <p:spPr>
          <a:xfrm>
            <a:off x="7324883" y="3994159"/>
            <a:ext cx="424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Los estimadores son </a:t>
            </a:r>
            <a:r>
              <a:rPr lang="es-ES" b="1" dirty="0">
                <a:solidFill>
                  <a:schemeClr val="accent2"/>
                </a:solidFill>
              </a:rPr>
              <a:t>consistente</a:t>
            </a:r>
            <a:r>
              <a:rPr lang="es-ES" dirty="0"/>
              <a:t> </a:t>
            </a:r>
          </a:p>
          <a:p>
            <a:pPr algn="ctr"/>
            <a:r>
              <a:rPr lang="es-ES" dirty="0"/>
              <a:t>(en el límite no tienen sesgo)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2FA8C6-39CF-43A8-AD02-E58769B0E370}"/>
              </a:ext>
            </a:extLst>
          </p:cNvPr>
          <p:cNvSpPr txBox="1"/>
          <p:nvPr/>
        </p:nvSpPr>
        <p:spPr>
          <a:xfrm>
            <a:off x="688524" y="5139481"/>
            <a:ext cx="4267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accent2"/>
                </a:solidFill>
              </a:rPr>
              <a:t>Big Data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A2AEA406-680D-4FE3-A797-3A31337ADDF9}"/>
              </a:ext>
            </a:extLst>
          </p:cNvPr>
          <p:cNvSpPr/>
          <p:nvPr/>
        </p:nvSpPr>
        <p:spPr>
          <a:xfrm>
            <a:off x="4311433" y="5216093"/>
            <a:ext cx="938736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2AAB6D-5943-42B9-A103-5CB658E10386}"/>
              </a:ext>
            </a:extLst>
          </p:cNvPr>
          <p:cNvSpPr txBox="1"/>
          <p:nvPr/>
        </p:nvSpPr>
        <p:spPr>
          <a:xfrm>
            <a:off x="5801350" y="5229983"/>
            <a:ext cx="522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2"/>
                </a:solidFill>
              </a:rPr>
              <a:t>Sesgo despreciable y varianza casi nula</a:t>
            </a:r>
          </a:p>
        </p:txBody>
      </p:sp>
    </p:spTree>
    <p:extLst>
      <p:ext uri="{BB962C8B-B14F-4D97-AF65-F5344CB8AC3E}">
        <p14:creationId xmlns:p14="http://schemas.microsoft.com/office/powerpoint/2010/main" val="203152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Lineal: Interpretación de Coeficientes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CB74D44-36C2-4587-B82E-60B358AE5205}"/>
              </a:ext>
            </a:extLst>
          </p:cNvPr>
          <p:cNvSpPr txBox="1"/>
          <p:nvPr/>
        </p:nvSpPr>
        <p:spPr>
          <a:xfrm>
            <a:off x="1064712" y="1741118"/>
            <a:ext cx="1045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coeficientes son efectos </a:t>
            </a:r>
            <a:r>
              <a:rPr lang="es-ES" b="1" dirty="0" err="1">
                <a:solidFill>
                  <a:schemeClr val="accent2"/>
                </a:solidFill>
              </a:rPr>
              <a:t>ceteris</a:t>
            </a:r>
            <a:r>
              <a:rPr lang="es-ES" b="1" dirty="0">
                <a:solidFill>
                  <a:schemeClr val="accent2"/>
                </a:solidFill>
              </a:rPr>
              <a:t> </a:t>
            </a:r>
            <a:r>
              <a:rPr lang="es-ES" b="1" dirty="0" err="1">
                <a:solidFill>
                  <a:schemeClr val="accent2"/>
                </a:solidFill>
              </a:rPr>
              <a:t>paribus</a:t>
            </a:r>
            <a:r>
              <a:rPr lang="es-ES" b="1" dirty="0">
                <a:solidFill>
                  <a:schemeClr val="accent2"/>
                </a:solidFill>
              </a:rPr>
              <a:t> </a:t>
            </a:r>
            <a:r>
              <a:rPr lang="es-ES" dirty="0"/>
              <a:t>si se cumple el supuesto de media condicionada nula: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2D42A1-71A9-4295-B9E0-601CDCD93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50" t="53779" r="43375" b="40833"/>
          <a:stretch/>
        </p:blipFill>
        <p:spPr>
          <a:xfrm>
            <a:off x="4297680" y="2316480"/>
            <a:ext cx="2484120" cy="369332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AADFFE0-656F-4063-B18B-665879843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67" y="3658566"/>
            <a:ext cx="3711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B6F668B-9014-4281-A80C-57ED9C2FAE07}"/>
              </a:ext>
            </a:extLst>
          </p:cNvPr>
          <p:cNvSpPr/>
          <p:nvPr/>
        </p:nvSpPr>
        <p:spPr>
          <a:xfrm>
            <a:off x="5524500" y="3753498"/>
            <a:ext cx="938736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6C68C36-31F5-415F-B0F0-277504CA2A97}"/>
                  </a:ext>
                </a:extLst>
              </p:cNvPr>
              <p:cNvSpPr txBox="1"/>
              <p:nvPr/>
            </p:nvSpPr>
            <p:spPr>
              <a:xfrm>
                <a:off x="6740304" y="3785662"/>
                <a:ext cx="3429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es-ES" sz="24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s-ES" sz="24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6C68C36-31F5-415F-B0F0-277504CA2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304" y="3785662"/>
                <a:ext cx="342979" cy="369332"/>
              </a:xfrm>
              <a:prstGeom prst="rect">
                <a:avLst/>
              </a:prstGeom>
              <a:blipFill>
                <a:blip r:embed="rId5"/>
                <a:stretch>
                  <a:fillRect l="-32143" r="-10714" b="-344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ECCC2E9E-9DD9-43E9-A4B5-BE9E75D5A61F}"/>
              </a:ext>
            </a:extLst>
          </p:cNvPr>
          <p:cNvSpPr txBox="1"/>
          <p:nvPr/>
        </p:nvSpPr>
        <p:spPr>
          <a:xfrm>
            <a:off x="7315200" y="3658566"/>
            <a:ext cx="4208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Incremento de y al incrementar 1 unidad de      manteniendo el resto de variables dependientes constantes.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B254259-A4D6-4B49-AEA6-C116EAE80A94}"/>
                  </a:ext>
                </a:extLst>
              </p:cNvPr>
              <p:cNvSpPr txBox="1"/>
              <p:nvPr/>
            </p:nvSpPr>
            <p:spPr>
              <a:xfrm>
                <a:off x="7685626" y="3981731"/>
                <a:ext cx="233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B254259-A4D6-4B49-AEA6-C116EAE80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626" y="3981731"/>
                <a:ext cx="233654" cy="276999"/>
              </a:xfrm>
              <a:prstGeom prst="rect">
                <a:avLst/>
              </a:prstGeom>
              <a:blipFill>
                <a:blip r:embed="rId6"/>
                <a:stretch>
                  <a:fillRect l="-15789" r="-10526" b="-173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0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10363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914707"/>
            <a:ext cx="12192000" cy="518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926053" y="132397"/>
            <a:ext cx="2151646" cy="806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Del Dato </a:t>
            </a:r>
          </a:p>
          <a:p>
            <a:pPr algn="ctr"/>
            <a:r>
              <a:rPr lang="es-ES" sz="2400" b="1" dirty="0">
                <a:solidFill>
                  <a:srgbClr val="002060"/>
                </a:solidFill>
                <a:latin typeface="Monotype Corsiva" panose="03010101010201010101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 Conocimiento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37" y="132397"/>
            <a:ext cx="806933" cy="806933"/>
          </a:xfrm>
          <a:prstGeom prst="rect">
            <a:avLst/>
          </a:prstGeom>
        </p:spPr>
      </p:pic>
      <p:sp>
        <p:nvSpPr>
          <p:cNvPr id="9" name="Freeform 68">
            <a:extLst>
              <a:ext uri="{FF2B5EF4-FFF2-40B4-BE49-F238E27FC236}">
                <a16:creationId xmlns:a16="http://schemas.microsoft.com/office/drawing/2014/main" id="{EB9A6B89-8BF7-4F19-9EEF-14745CEA3E82}"/>
              </a:ext>
            </a:extLst>
          </p:cNvPr>
          <p:cNvSpPr>
            <a:spLocks noEditPoints="1"/>
          </p:cNvSpPr>
          <p:nvPr/>
        </p:nvSpPr>
        <p:spPr bwMode="auto">
          <a:xfrm>
            <a:off x="237197" y="199934"/>
            <a:ext cx="494121" cy="665131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44"/>
              </a:cxn>
              <a:cxn ang="0">
                <a:pos x="12" y="203"/>
              </a:cxn>
              <a:cxn ang="0">
                <a:pos x="137" y="388"/>
              </a:cxn>
              <a:cxn ang="0">
                <a:pos x="143" y="391"/>
              </a:cxn>
              <a:cxn ang="0">
                <a:pos x="149" y="388"/>
              </a:cxn>
              <a:cxn ang="0">
                <a:pos x="275" y="203"/>
              </a:cxn>
              <a:cxn ang="0">
                <a:pos x="287" y="144"/>
              </a:cxn>
              <a:cxn ang="0">
                <a:pos x="143" y="0"/>
              </a:cxn>
              <a:cxn ang="0">
                <a:pos x="143" y="219"/>
              </a:cxn>
              <a:cxn ang="0">
                <a:pos x="69" y="144"/>
              </a:cxn>
              <a:cxn ang="0">
                <a:pos x="143" y="69"/>
              </a:cxn>
              <a:cxn ang="0">
                <a:pos x="218" y="144"/>
              </a:cxn>
              <a:cxn ang="0">
                <a:pos x="143" y="219"/>
              </a:cxn>
            </a:cxnLst>
            <a:rect l="0" t="0" r="r" b="b"/>
            <a:pathLst>
              <a:path w="287" h="391">
                <a:moveTo>
                  <a:pt x="143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5"/>
                  <a:pt x="4" y="184"/>
                  <a:pt x="12" y="203"/>
                </a:cubicBezTo>
                <a:cubicBezTo>
                  <a:pt x="48" y="282"/>
                  <a:pt x="117" y="365"/>
                  <a:pt x="137" y="388"/>
                </a:cubicBezTo>
                <a:cubicBezTo>
                  <a:pt x="139" y="390"/>
                  <a:pt x="141" y="391"/>
                  <a:pt x="143" y="391"/>
                </a:cubicBezTo>
                <a:cubicBezTo>
                  <a:pt x="146" y="391"/>
                  <a:pt x="148" y="390"/>
                  <a:pt x="149" y="388"/>
                </a:cubicBezTo>
                <a:cubicBezTo>
                  <a:pt x="170" y="365"/>
                  <a:pt x="239" y="282"/>
                  <a:pt x="275" y="203"/>
                </a:cubicBezTo>
                <a:cubicBezTo>
                  <a:pt x="283" y="184"/>
                  <a:pt x="287" y="165"/>
                  <a:pt x="287" y="144"/>
                </a:cubicBezTo>
                <a:cubicBezTo>
                  <a:pt x="287" y="65"/>
                  <a:pt x="223" y="0"/>
                  <a:pt x="143" y="0"/>
                </a:cubicBezTo>
                <a:close/>
                <a:moveTo>
                  <a:pt x="143" y="219"/>
                </a:moveTo>
                <a:cubicBezTo>
                  <a:pt x="102" y="219"/>
                  <a:pt x="69" y="185"/>
                  <a:pt x="69" y="144"/>
                </a:cubicBezTo>
                <a:cubicBezTo>
                  <a:pt x="69" y="103"/>
                  <a:pt x="102" y="69"/>
                  <a:pt x="143" y="69"/>
                </a:cubicBezTo>
                <a:cubicBezTo>
                  <a:pt x="185" y="69"/>
                  <a:pt x="218" y="103"/>
                  <a:pt x="218" y="144"/>
                </a:cubicBezTo>
                <a:cubicBezTo>
                  <a:pt x="218" y="185"/>
                  <a:pt x="185" y="219"/>
                  <a:pt x="143" y="219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blurRad="152400" dir="5400000" sx="90000" sy="-19000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kern="0" dirty="0">
              <a:solidFill>
                <a:srgbClr val="000000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E677585B-8ADB-4BAE-B0FA-F1DB574F9379}"/>
              </a:ext>
            </a:extLst>
          </p:cNvPr>
          <p:cNvSpPr/>
          <p:nvPr/>
        </p:nvSpPr>
        <p:spPr>
          <a:xfrm>
            <a:off x="312020" y="275284"/>
            <a:ext cx="344473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07986217-023F-4673-91D5-B05E37344751}"/>
              </a:ext>
            </a:extLst>
          </p:cNvPr>
          <p:cNvSpPr txBox="1"/>
          <p:nvPr/>
        </p:nvSpPr>
        <p:spPr>
          <a:xfrm>
            <a:off x="827434" y="289001"/>
            <a:ext cx="10065553" cy="452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600" b="1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+mn-lt"/>
              </a:rPr>
              <a:t>Regresión Lineal: Modelos en Niveles y Logaritmos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FA27809-B3EA-4030-8B63-A3931233F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56" y="2172494"/>
            <a:ext cx="8402638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EDD77914-A05E-4481-801E-DC5DBC73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69" y="2602706"/>
            <a:ext cx="1657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C7AAF6A-0EEF-4E34-B6E8-161E8EC65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56" y="3226594"/>
            <a:ext cx="19335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A6FA67A6-37C0-426D-863A-E8C21DA3C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69" y="3744119"/>
            <a:ext cx="2057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85285AA2-D1F0-4A92-BC0C-2468C0A1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06" y="4372769"/>
            <a:ext cx="2400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104D0A4-C0E2-4DC0-AAB6-7FD915920185}"/>
              </a:ext>
            </a:extLst>
          </p:cNvPr>
          <p:cNvSpPr txBox="1"/>
          <p:nvPr/>
        </p:nvSpPr>
        <p:spPr>
          <a:xfrm>
            <a:off x="1064712" y="1741118"/>
            <a:ext cx="1045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pueden estudiar efectos diferentes utilizando otras construcciones lineales</a:t>
            </a:r>
          </a:p>
        </p:txBody>
      </p:sp>
    </p:spTree>
    <p:extLst>
      <p:ext uri="{BB962C8B-B14F-4D97-AF65-F5344CB8AC3E}">
        <p14:creationId xmlns:p14="http://schemas.microsoft.com/office/powerpoint/2010/main" val="336003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14530</TotalTime>
  <Words>1005</Words>
  <Application>Microsoft Office PowerPoint</Application>
  <PresentationFormat>Panorámica</PresentationFormat>
  <Paragraphs>216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Cambria Math</vt:lpstr>
      <vt:lpstr>Monotype Corsiva</vt:lpstr>
      <vt:lpstr>Times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</dc:creator>
  <cp:lastModifiedBy>Anto Pita</cp:lastModifiedBy>
  <cp:revision>359</cp:revision>
  <dcterms:created xsi:type="dcterms:W3CDTF">2016-10-13T14:38:28Z</dcterms:created>
  <dcterms:modified xsi:type="dcterms:W3CDTF">2018-02-03T07:46:31Z</dcterms:modified>
</cp:coreProperties>
</file>