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83" r:id="rId3"/>
    <p:sldId id="513" r:id="rId4"/>
    <p:sldId id="505" r:id="rId5"/>
    <p:sldId id="506" r:id="rId6"/>
    <p:sldId id="528" r:id="rId7"/>
    <p:sldId id="523" r:id="rId8"/>
    <p:sldId id="522" r:id="rId9"/>
    <p:sldId id="529" r:id="rId10"/>
    <p:sldId id="530" r:id="rId11"/>
    <p:sldId id="531" r:id="rId12"/>
    <p:sldId id="527" r:id="rId13"/>
    <p:sldId id="532" r:id="rId14"/>
    <p:sldId id="533" r:id="rId15"/>
    <p:sldId id="535" r:id="rId16"/>
    <p:sldId id="536" r:id="rId17"/>
    <p:sldId id="31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4B0FF-EE90-4F2F-BC7C-CEE90B80C9CB}" type="datetimeFigureOut">
              <a:rPr lang="es-ES" smtClean="0"/>
              <a:t>03/02/2018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CDAE5-8234-47F1-8D90-B229934EA231}" type="slidenum">
              <a:rPr lang="es-ES" smtClean="0"/>
              <a:t>‹Nº›</a:t>
            </a:fld>
            <a:endParaRPr lang="es-ES"/>
          </a:p>
        </p:txBody>
      </p:sp>
    </p:spTree>
    <p:extLst>
      <p:ext uri="{BB962C8B-B14F-4D97-AF65-F5344CB8AC3E}">
        <p14:creationId xmlns:p14="http://schemas.microsoft.com/office/powerpoint/2010/main" val="414870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DE6761B8-1E24-4531-AF63-4793AC1EF829}" type="datetimeFigureOut">
              <a:rPr lang="es-ES" smtClean="0"/>
              <a:t>03/02/2018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84796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03/02/2018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10392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03/02/2018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64156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E6761B8-1E24-4531-AF63-4793AC1EF829}" type="datetimeFigureOut">
              <a:rPr lang="es-ES" smtClean="0"/>
              <a:t>03/02/2018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71203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E6761B8-1E24-4531-AF63-4793AC1EF829}" type="datetimeFigureOut">
              <a:rPr lang="es-ES" smtClean="0"/>
              <a:t>03/02/2018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27532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DE6761B8-1E24-4531-AF63-4793AC1EF829}" type="datetimeFigureOut">
              <a:rPr lang="es-ES" smtClean="0"/>
              <a:t>03/02/2018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955524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E6761B8-1E24-4531-AF63-4793AC1EF829}" type="datetimeFigureOut">
              <a:rPr lang="es-ES" smtClean="0"/>
              <a:t>03/02/2018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59940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DE6761B8-1E24-4531-AF63-4793AC1EF829}" type="datetimeFigureOut">
              <a:rPr lang="es-ES" smtClean="0"/>
              <a:t>03/02/2018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6907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E6761B8-1E24-4531-AF63-4793AC1EF829}" type="datetimeFigureOut">
              <a:rPr lang="es-ES" smtClean="0"/>
              <a:t>03/02/2018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122142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E6761B8-1E24-4531-AF63-4793AC1EF829}" type="datetimeFigureOut">
              <a:rPr lang="es-ES" smtClean="0"/>
              <a:t>03/02/2018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363180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E6761B8-1E24-4531-AF63-4793AC1EF829}" type="datetimeFigureOut">
              <a:rPr lang="es-ES" smtClean="0"/>
              <a:t>03/02/2018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2BA4E9E-6C90-4B45-B27D-059E26E92190}" type="slidenum">
              <a:rPr lang="es-ES" smtClean="0"/>
              <a:t>‹Nº›</a:t>
            </a:fld>
            <a:endParaRPr lang="es-ES"/>
          </a:p>
        </p:txBody>
      </p:sp>
    </p:spTree>
    <p:extLst>
      <p:ext uri="{BB962C8B-B14F-4D97-AF65-F5344CB8AC3E}">
        <p14:creationId xmlns:p14="http://schemas.microsoft.com/office/powerpoint/2010/main" val="248444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761B8-1E24-4531-AF63-4793AC1EF829}" type="datetimeFigureOut">
              <a:rPr lang="es-ES" smtClean="0"/>
              <a:t>03/02/2018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A4E9E-6C90-4B45-B27D-059E26E92190}" type="slidenum">
              <a:rPr lang="es-ES" smtClean="0"/>
              <a:t>‹Nº›</a:t>
            </a:fld>
            <a:endParaRPr lang="es-ES"/>
          </a:p>
        </p:txBody>
      </p:sp>
    </p:spTree>
    <p:extLst>
      <p:ext uri="{BB962C8B-B14F-4D97-AF65-F5344CB8AC3E}">
        <p14:creationId xmlns:p14="http://schemas.microsoft.com/office/powerpoint/2010/main" val="127098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5.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7.gif"/><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0.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gif"/><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0.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365760"/>
            <a:ext cx="12344400" cy="77050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59" y="140004"/>
            <a:ext cx="2995484" cy="828217"/>
          </a:xfrm>
          <a:prstGeom prst="rect">
            <a:avLst/>
          </a:prstGeom>
          <a:solidFill>
            <a:schemeClr val="bg1"/>
          </a:solidFill>
        </p:spPr>
      </p:pic>
      <p:sp>
        <p:nvSpPr>
          <p:cNvPr id="8" name="CuadroTexto 7"/>
          <p:cNvSpPr txBox="1"/>
          <p:nvPr/>
        </p:nvSpPr>
        <p:spPr>
          <a:xfrm>
            <a:off x="0" y="2856970"/>
            <a:ext cx="12344399" cy="1015663"/>
          </a:xfrm>
          <a:prstGeom prst="rect">
            <a:avLst/>
          </a:prstGeom>
          <a:noFill/>
        </p:spPr>
        <p:txBody>
          <a:bodyPr wrap="square" rtlCol="0" anchor="ctr">
            <a:spAutoFit/>
          </a:bodyPr>
          <a:lstStyle/>
          <a:p>
            <a:pPr algn="ctr"/>
            <a:r>
              <a:rPr lang="es-ES" sz="6000" b="1" dirty="0">
                <a:solidFill>
                  <a:schemeClr val="bg1"/>
                </a:solidFill>
              </a:rPr>
              <a:t>Modelos Lineales Generalizados</a:t>
            </a:r>
          </a:p>
        </p:txBody>
      </p:sp>
      <p:sp>
        <p:nvSpPr>
          <p:cNvPr id="9" name="CuadroTexto 8"/>
          <p:cNvSpPr txBox="1"/>
          <p:nvPr/>
        </p:nvSpPr>
        <p:spPr>
          <a:xfrm>
            <a:off x="2458991" y="4646976"/>
            <a:ext cx="7467061" cy="1015663"/>
          </a:xfrm>
          <a:prstGeom prst="rect">
            <a:avLst/>
          </a:prstGeom>
          <a:noFill/>
        </p:spPr>
        <p:txBody>
          <a:bodyPr wrap="square" rtlCol="0">
            <a:spAutoFit/>
          </a:bodyPr>
          <a:lstStyle/>
          <a:p>
            <a:pPr algn="ctr"/>
            <a:r>
              <a:rPr lang="es-ES" sz="2000" b="1" dirty="0">
                <a:solidFill>
                  <a:schemeClr val="bg1"/>
                </a:solidFill>
              </a:rPr>
              <a:t>Antonio Pita Lozano</a:t>
            </a:r>
          </a:p>
          <a:p>
            <a:pPr algn="ctr"/>
            <a:endParaRPr lang="es-ES" sz="2000" b="1" dirty="0">
              <a:solidFill>
                <a:schemeClr val="bg1"/>
              </a:solidFill>
            </a:endParaRPr>
          </a:p>
          <a:p>
            <a:pPr algn="ctr"/>
            <a:r>
              <a:rPr lang="es-ES" sz="2000" b="1" dirty="0">
                <a:solidFill>
                  <a:schemeClr val="bg1"/>
                </a:solidFill>
              </a:rPr>
              <a:t>Máster en Data </a:t>
            </a:r>
            <a:r>
              <a:rPr lang="es-ES" sz="2000" b="1" dirty="0" err="1">
                <a:solidFill>
                  <a:schemeClr val="bg1"/>
                </a:solidFill>
              </a:rPr>
              <a:t>Science</a:t>
            </a:r>
            <a:endParaRPr lang="es-ES" sz="2000" b="1" dirty="0">
              <a:solidFill>
                <a:schemeClr val="bg1"/>
              </a:solidFill>
            </a:endParaRPr>
          </a:p>
        </p:txBody>
      </p:sp>
      <p:sp>
        <p:nvSpPr>
          <p:cNvPr id="7" name="Rectángulo 6"/>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Tree>
    <p:extLst>
      <p:ext uri="{BB962C8B-B14F-4D97-AF65-F5344CB8AC3E}">
        <p14:creationId xmlns:p14="http://schemas.microsoft.com/office/powerpoint/2010/main" val="420890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r>
              <a:rPr lang="es-ES" dirty="0">
                <a:solidFill>
                  <a:schemeClr val="bg1"/>
                </a:solidFill>
                <a:latin typeface="+mn-lt"/>
              </a:rPr>
              <a:t>: Componentes</a:t>
            </a:r>
          </a:p>
        </p:txBody>
      </p:sp>
      <p:pic>
        <p:nvPicPr>
          <p:cNvPr id="32" name="Shape 103">
            <a:extLst>
              <a:ext uri="{FF2B5EF4-FFF2-40B4-BE49-F238E27FC236}">
                <a16:creationId xmlns:a16="http://schemas.microsoft.com/office/drawing/2014/main"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sp>
        <p:nvSpPr>
          <p:cNvPr id="49" name="CuadroTexto 48">
            <a:extLst>
              <a:ext uri="{FF2B5EF4-FFF2-40B4-BE49-F238E27FC236}">
                <a16:creationId xmlns:a16="http://schemas.microsoft.com/office/drawing/2014/main" id="{519593B2-13E5-4C01-8B0C-32AA8B401071}"/>
              </a:ext>
            </a:extLst>
          </p:cNvPr>
          <p:cNvSpPr txBox="1"/>
          <p:nvPr/>
        </p:nvSpPr>
        <p:spPr>
          <a:xfrm>
            <a:off x="4976061" y="4235507"/>
            <a:ext cx="6568279" cy="646331"/>
          </a:xfrm>
          <a:prstGeom prst="rect">
            <a:avLst/>
          </a:prstGeom>
          <a:noFill/>
        </p:spPr>
        <p:txBody>
          <a:bodyPr wrap="square" rtlCol="0">
            <a:spAutoFit/>
          </a:bodyPr>
          <a:lstStyle/>
          <a:p>
            <a:r>
              <a:rPr lang="es-ES" dirty="0"/>
              <a:t>Diversos algoritmos de optimización convexa como descenso del gradiente</a:t>
            </a:r>
          </a:p>
        </p:txBody>
      </p:sp>
      <p:grpSp>
        <p:nvGrpSpPr>
          <p:cNvPr id="50" name="Grupo 49">
            <a:extLst>
              <a:ext uri="{FF2B5EF4-FFF2-40B4-BE49-F238E27FC236}">
                <a16:creationId xmlns:a16="http://schemas.microsoft.com/office/drawing/2014/main"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237811D0-4475-4044-85CF-46F88227C0AD}"/>
                  </a:ext>
                </a:extLst>
              </p:cNvPr>
              <p:cNvSpPr txBox="1"/>
              <p:nvPr/>
            </p:nvSpPr>
            <p:spPr>
              <a:xfrm>
                <a:off x="5077101" y="3005427"/>
                <a:ext cx="47747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P(Y=1|x)=</a:t>
                </a:r>
                <a14:m>
                  <m:oMath xmlns:m="http://schemas.openxmlformats.org/officeDocument/2006/math">
                    <m:r>
                      <a:rPr lang="es-ES" i="1" smtClean="0">
                        <a:latin typeface="Cambria Math" panose="02040503050406030204" pitchFamily="18" charset="0"/>
                        <a:ea typeface="Cambria Math" panose="02040503050406030204" pitchFamily="18" charset="0"/>
                      </a:rPr>
                      <m:t>𝜃</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𝑧</m:t>
                    </m:r>
                    <m:r>
                      <a:rPr lang="es-ES" b="0" i="1" smtClean="0">
                        <a:latin typeface="Cambria Math" panose="02040503050406030204" pitchFamily="18" charset="0"/>
                        <a:ea typeface="Cambria Math" panose="02040503050406030204" pitchFamily="18" charset="0"/>
                      </a:rPr>
                      <m:t>)</m:t>
                    </m:r>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077101" y="3005427"/>
                <a:ext cx="4774769" cy="276999"/>
              </a:xfrm>
              <a:prstGeom prst="rect">
                <a:avLst/>
              </a:prstGeom>
              <a:blipFill>
                <a:blip r:embed="rId13"/>
                <a:stretch>
                  <a:fillRect l="-1277" t="-28889" r="-1788" b="-5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E64CA9B2-6E0D-493B-9307-5D3FDFB692FF}"/>
                  </a:ext>
                </a:extLst>
              </p:cNvPr>
              <p:cNvSpPr txBox="1"/>
              <p:nvPr/>
            </p:nvSpPr>
            <p:spPr>
              <a:xfrm>
                <a:off x="5214700" y="3706737"/>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1" name="CuadroTexto 30">
                <a:extLst>
                  <a:ext uri="{FF2B5EF4-FFF2-40B4-BE49-F238E27FC236}">
                    <a16:creationId xmlns:a16="http://schemas.microsoft.com/office/drawing/2014/main" id="{E64CA9B2-6E0D-493B-9307-5D3FDFB692FF}"/>
                  </a:ext>
                </a:extLst>
              </p:cNvPr>
              <p:cNvSpPr txBox="1">
                <a:spLocks noRot="1" noChangeAspect="1" noMove="1" noResize="1" noEditPoints="1" noAdjustHandles="1" noChangeArrowheads="1" noChangeShapeType="1" noTextEdit="1"/>
              </p:cNvSpPr>
              <p:nvPr/>
            </p:nvSpPr>
            <p:spPr>
              <a:xfrm>
                <a:off x="5214700" y="3706737"/>
                <a:ext cx="3703321" cy="276999"/>
              </a:xfrm>
              <a:prstGeom prst="rect">
                <a:avLst/>
              </a:prstGeom>
              <a:blipFill>
                <a:blip r:embed="rId14"/>
                <a:stretch>
                  <a:fillRect l="-3783" t="-28261" r="-3125" b="-50000"/>
                </a:stretch>
              </a:blipFill>
            </p:spPr>
            <p:txBody>
              <a:bodyPr/>
              <a:lstStyle/>
              <a:p>
                <a:r>
                  <a:rPr lang="es-ES">
                    <a:noFill/>
                  </a:rPr>
                  <a:t> </a:t>
                </a:r>
              </a:p>
            </p:txBody>
          </p:sp>
        </mc:Fallback>
      </mc:AlternateContent>
    </p:spTree>
    <p:extLst>
      <p:ext uri="{BB962C8B-B14F-4D97-AF65-F5344CB8AC3E}">
        <p14:creationId xmlns:p14="http://schemas.microsoft.com/office/powerpoint/2010/main" val="103965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r>
              <a:rPr lang="es-ES" dirty="0">
                <a:solidFill>
                  <a:schemeClr val="bg1"/>
                </a:solidFill>
                <a:latin typeface="+mn-lt"/>
              </a:rPr>
              <a:t>: Interpretación Coeficientes</a:t>
            </a:r>
          </a:p>
        </p:txBody>
      </p:sp>
      <p:sp>
        <p:nvSpPr>
          <p:cNvPr id="14" name="CuadroTexto 13">
            <a:extLst>
              <a:ext uri="{FF2B5EF4-FFF2-40B4-BE49-F238E27FC236}">
                <a16:creationId xmlns:a16="http://schemas.microsoft.com/office/drawing/2014/main" id="{6A425755-D78B-4526-A5F5-47085F3BE214}"/>
              </a:ext>
            </a:extLst>
          </p:cNvPr>
          <p:cNvSpPr txBox="1"/>
          <p:nvPr/>
        </p:nvSpPr>
        <p:spPr>
          <a:xfrm>
            <a:off x="0" y="1817758"/>
            <a:ext cx="12192000" cy="2062103"/>
          </a:xfrm>
          <a:prstGeom prst="rect">
            <a:avLst/>
          </a:prstGeom>
          <a:noFill/>
        </p:spPr>
        <p:txBody>
          <a:bodyPr wrap="square" rtlCol="0">
            <a:spAutoFit/>
          </a:bodyPr>
          <a:lstStyle/>
          <a:p>
            <a:pPr algn="ctr"/>
            <a:r>
              <a:rPr lang="es-ES" sz="3200" b="1" dirty="0">
                <a:solidFill>
                  <a:schemeClr val="accent2"/>
                </a:solidFill>
              </a:rPr>
              <a:t>No hay interpretación de coeficientes sencilla</a:t>
            </a:r>
            <a:endParaRPr lang="es-ES" sz="3200" dirty="0"/>
          </a:p>
          <a:p>
            <a:pPr marL="742950" lvl="1" indent="-285750" algn="ctr">
              <a:buFont typeface="Wingdings" panose="05000000000000000000" pitchFamily="2" charset="2"/>
              <a:buChar char="v"/>
            </a:pPr>
            <a:endParaRPr lang="es-ES" sz="3200" dirty="0"/>
          </a:p>
          <a:p>
            <a:pPr lvl="1" algn="ctr"/>
            <a:endParaRPr lang="es-ES" sz="3200" dirty="0"/>
          </a:p>
          <a:p>
            <a:pPr marL="742950" lvl="1" indent="-285750" algn="ctr">
              <a:buFont typeface="Wingdings" panose="05000000000000000000" pitchFamily="2" charset="2"/>
              <a:buChar char="v"/>
            </a:pPr>
            <a:endParaRPr lang="es-ES" sz="3200" dirty="0"/>
          </a:p>
        </p:txBody>
      </p:sp>
    </p:spTree>
    <p:extLst>
      <p:ext uri="{BB962C8B-B14F-4D97-AF65-F5344CB8AC3E}">
        <p14:creationId xmlns:p14="http://schemas.microsoft.com/office/powerpoint/2010/main" val="1228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endParaRPr lang="es-ES" dirty="0">
              <a:solidFill>
                <a:schemeClr val="bg1"/>
              </a:solidFill>
              <a:latin typeface="+mn-lt"/>
            </a:endParaRP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568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id="{D6C1F9A1-2803-48AA-AF0E-844983F252B5}"/>
              </a:ext>
            </a:extLst>
          </p:cNvPr>
          <p:cNvGraphicFramePr>
            <a:graphicFrameLocks noGrp="1"/>
          </p:cNvGraphicFramePr>
          <p:nvPr>
            <p:extLst>
              <p:ext uri="{D42A27DB-BD31-4B8C-83A1-F6EECF244321}">
                <p14:modId xmlns:p14="http://schemas.microsoft.com/office/powerpoint/2010/main" val="1980686776"/>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logit</a:t>
                      </a:r>
                      <a:r>
                        <a:rPr lang="es-ES" sz="1400" kern="1200" noProof="0" dirty="0">
                          <a:solidFill>
                            <a:schemeClr val="tx1"/>
                          </a:solidFill>
                          <a:latin typeface="+mn-lt"/>
                          <a:ea typeface="+mn-ea"/>
                          <a:cs typeface="+mn-cs"/>
                        </a:rPr>
                        <a:t>, también llamada función sigmoide:</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b="1" kern="1200" noProof="0" dirty="0">
                          <a:solidFill>
                            <a:schemeClr val="tx1"/>
                          </a:solidFill>
                          <a:latin typeface="+mn-lt"/>
                          <a:ea typeface="+mn-ea"/>
                          <a:cs typeface="+mn-cs"/>
                        </a:rPr>
                        <a:t>La estimación se realiza utilizando el estimador máximo verosímil y las estimaciones se obtienen utilizando algoritmos de optimización numéricos que convergen al óptimo global dado que la función es cóncava (problema de optimización </a:t>
                      </a:r>
                      <a:r>
                        <a:rPr lang="es-ES" sz="1400" b="1" kern="1200" noProof="0" dirty="0" err="1">
                          <a:solidFill>
                            <a:schemeClr val="tx1"/>
                          </a:solidFill>
                          <a:latin typeface="+mn-lt"/>
                          <a:ea typeface="+mn-ea"/>
                          <a:cs typeface="+mn-cs"/>
                        </a:rPr>
                        <a:t>conveza</a:t>
                      </a:r>
                      <a:r>
                        <a:rPr lang="es-ES" sz="1400" b="1" kern="1200" noProof="0" dirty="0">
                          <a:solidFill>
                            <a:schemeClr val="tx1"/>
                          </a:solidFill>
                          <a:latin typeface="+mn-lt"/>
                          <a:ea typeface="+mn-ea"/>
                          <a:cs typeface="+mn-cs"/>
                        </a:rPr>
                        <a:t>) y siempre tiene solución óptima.</a:t>
                      </a:r>
                    </a:p>
                  </a:txBody>
                  <a:tcPr marL="72000" marR="72000" marT="72000" marB="18000" horzOverflow="overflow"/>
                </a:tc>
                <a:extLst>
                  <a:ext uri="{0D108BD9-81ED-4DB2-BD59-A6C34878D82A}">
                    <a16:rowId xmlns:a16="http://schemas.microsoft.com/office/drawing/2014/main" val="10000"/>
                  </a:ext>
                </a:extLst>
              </a:tr>
            </a:tbl>
          </a:graphicData>
        </a:graphic>
      </p:graphicFrame>
      <p:sp>
        <p:nvSpPr>
          <p:cNvPr id="37" name="Rectángulo 36">
            <a:extLst>
              <a:ext uri="{FF2B5EF4-FFF2-40B4-BE49-F238E27FC236}">
                <a16:creationId xmlns:a16="http://schemas.microsoft.com/office/drawing/2014/main"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a:t>
            </a:r>
          </a:p>
        </p:txBody>
      </p:sp>
      <p:sp>
        <p:nvSpPr>
          <p:cNvPr id="15" name="71 Rectángulo">
            <a:extLst>
              <a:ext uri="{FF2B5EF4-FFF2-40B4-BE49-F238E27FC236}">
                <a16:creationId xmlns:a16="http://schemas.microsoft.com/office/drawing/2014/main"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discreta Poisson) y varias variables independientes (variables explicativas) mediante una expresión lineal en coeficientes y la función link logaritmo.</a:t>
            </a:r>
          </a:p>
        </p:txBody>
      </p:sp>
      <p:sp>
        <p:nvSpPr>
          <p:cNvPr id="26" name="Rectángulo 25">
            <a:extLst>
              <a:ext uri="{FF2B5EF4-FFF2-40B4-BE49-F238E27FC236}">
                <a16:creationId xmlns:a16="http://schemas.microsoft.com/office/drawing/2014/main"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62" name="Flecha derecha 4">
            <a:extLst>
              <a:ext uri="{FF2B5EF4-FFF2-40B4-BE49-F238E27FC236}">
                <a16:creationId xmlns:a16="http://schemas.microsoft.com/office/drawing/2014/main"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46C251D9-8451-4EA0-A644-A3995C2AE6B3}"/>
                  </a:ext>
                </a:extLst>
              </p:cNvPr>
              <p:cNvSpPr txBox="1"/>
              <p:nvPr/>
            </p:nvSpPr>
            <p:spPr>
              <a:xfrm>
                <a:off x="1013755" y="3999488"/>
                <a:ext cx="3280389" cy="369332"/>
              </a:xfrm>
              <a:prstGeom prst="rect">
                <a:avLst/>
              </a:prstGeom>
              <a:noFill/>
            </p:spPr>
            <p:txBody>
              <a:bodyPr wrap="square" lIns="0" tIns="0" rIns="0" bIns="0" rtlCol="0">
                <a:spAutoFit/>
              </a:bodyPr>
              <a:lstStyle/>
              <a:p>
                <a:r>
                  <a:rPr lang="es-ES" sz="2400" b="1" dirty="0">
                    <a:solidFill>
                      <a:schemeClr val="accent2"/>
                    </a:solidFill>
                  </a:rPr>
                  <a:t>E(</a:t>
                </a:r>
                <a:r>
                  <a:rPr lang="es-ES" sz="2400" b="1" dirty="0" err="1">
                    <a:solidFill>
                      <a:schemeClr val="accent2"/>
                    </a:solidFill>
                  </a:rPr>
                  <a:t>y|x</a:t>
                </a:r>
                <a:r>
                  <a:rPr lang="es-ES" sz="2400" b="1" dirty="0">
                    <a:solidFill>
                      <a:schemeClr val="accent2"/>
                    </a:solidFill>
                  </a:rPr>
                  <a:t>)</a:t>
                </a:r>
                <a14:m>
                  <m:oMath xmlns:m="http://schemas.openxmlformats.org/officeDocument/2006/math">
                    <m:r>
                      <a:rPr lang="es-ES" sz="2400" b="1" i="1" smtClean="0">
                        <a:solidFill>
                          <a:schemeClr val="accent2"/>
                        </a:solidFill>
                        <a:latin typeface="Cambria Math" panose="02040503050406030204" pitchFamily="18" charset="0"/>
                      </a:rPr>
                      <m:t>=</m:t>
                    </m:r>
                    <m:sSup>
                      <m:sSupPr>
                        <m:ctrlPr>
                          <a:rPr lang="es-ES" sz="2400" b="1" i="1" smtClean="0">
                            <a:solidFill>
                              <a:schemeClr val="accent2"/>
                            </a:solidFill>
                            <a:latin typeface="Cambria Math" panose="02040503050406030204" pitchFamily="18" charset="0"/>
                          </a:rPr>
                        </m:ctrlPr>
                      </m:sSupPr>
                      <m:e>
                        <m:r>
                          <a:rPr lang="es-ES" sz="2400" b="1" i="1" smtClean="0">
                            <a:solidFill>
                              <a:schemeClr val="accent2"/>
                            </a:solidFill>
                            <a:latin typeface="Cambria Math" panose="02040503050406030204" pitchFamily="18" charset="0"/>
                          </a:rPr>
                          <m:t>𝒆</m:t>
                        </m:r>
                      </m:e>
                      <m:sup>
                        <m:r>
                          <a:rPr lang="es-ES" sz="2400" b="1" i="1" smtClean="0">
                            <a:solidFill>
                              <a:schemeClr val="accent2"/>
                            </a:solidFill>
                            <a:latin typeface="Cambria Math" panose="02040503050406030204" pitchFamily="18" charset="0"/>
                          </a:rPr>
                          <m:t>𝒛</m:t>
                        </m:r>
                      </m:sup>
                    </m:sSup>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1013755" y="3999488"/>
                <a:ext cx="3280389" cy="369332"/>
              </a:xfrm>
              <a:prstGeom prst="rect">
                <a:avLst/>
              </a:prstGeom>
              <a:blipFill>
                <a:blip r:embed="rId4"/>
                <a:stretch>
                  <a:fillRect l="-5576" t="-24590" b="-49180"/>
                </a:stretch>
              </a:blipFill>
            </p:spPr>
            <p:txBody>
              <a:bodyPr/>
              <a:lstStyle/>
              <a:p>
                <a:r>
                  <a:rPr lang="es-ES">
                    <a:noFill/>
                  </a:rPr>
                  <a:t> </a:t>
                </a:r>
              </a:p>
            </p:txBody>
          </p:sp>
        </mc:Fallback>
      </mc:AlternateContent>
      <p:pic>
        <p:nvPicPr>
          <p:cNvPr id="40" name="Imagen 39">
            <a:extLst>
              <a:ext uri="{FF2B5EF4-FFF2-40B4-BE49-F238E27FC236}">
                <a16:creationId xmlns:a16="http://schemas.microsoft.com/office/drawing/2014/main" id="{69674AF8-401E-414D-82EA-DF00A5B3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2167" y="3966847"/>
            <a:ext cx="1961236" cy="1450151"/>
          </a:xfrm>
          <a:prstGeom prst="rect">
            <a:avLst/>
          </a:prstGeom>
        </p:spPr>
      </p:pic>
      <p:pic>
        <p:nvPicPr>
          <p:cNvPr id="2" name="Imagen 1">
            <a:extLst>
              <a:ext uri="{FF2B5EF4-FFF2-40B4-BE49-F238E27FC236}">
                <a16:creationId xmlns:a16="http://schemas.microsoft.com/office/drawing/2014/main" id="{139D2C3F-4484-4CC4-9E61-715229378764}"/>
              </a:ext>
            </a:extLst>
          </p:cNvPr>
          <p:cNvPicPr>
            <a:picLocks noChangeAspect="1"/>
          </p:cNvPicPr>
          <p:nvPr/>
        </p:nvPicPr>
        <p:blipFill>
          <a:blip r:embed="rId6"/>
          <a:stretch>
            <a:fillRect/>
          </a:stretch>
        </p:blipFill>
        <p:spPr>
          <a:xfrm>
            <a:off x="8617375" y="1768769"/>
            <a:ext cx="2171914" cy="1305459"/>
          </a:xfrm>
          <a:prstGeom prst="rect">
            <a:avLst/>
          </a:prstGeom>
        </p:spPr>
      </p:pic>
    </p:spTree>
    <p:extLst>
      <p:ext uri="{BB962C8B-B14F-4D97-AF65-F5344CB8AC3E}">
        <p14:creationId xmlns:p14="http://schemas.microsoft.com/office/powerpoint/2010/main" val="177279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 Componentes</a:t>
            </a:r>
          </a:p>
        </p:txBody>
      </p:sp>
      <p:pic>
        <p:nvPicPr>
          <p:cNvPr id="32" name="Shape 103">
            <a:extLst>
              <a:ext uri="{FF2B5EF4-FFF2-40B4-BE49-F238E27FC236}">
                <a16:creationId xmlns:a16="http://schemas.microsoft.com/office/drawing/2014/main"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grpSp>
        <p:nvGrpSpPr>
          <p:cNvPr id="50" name="Grupo 49">
            <a:extLst>
              <a:ext uri="{FF2B5EF4-FFF2-40B4-BE49-F238E27FC236}">
                <a16:creationId xmlns:a16="http://schemas.microsoft.com/office/drawing/2014/main"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237811D0-4475-4044-85CF-46F88227C0AD}"/>
                  </a:ext>
                </a:extLst>
              </p:cNvPr>
              <p:cNvSpPr txBox="1"/>
              <p:nvPr/>
            </p:nvSpPr>
            <p:spPr>
              <a:xfrm>
                <a:off x="5195678" y="2980513"/>
                <a:ext cx="43265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E(</a:t>
                </a:r>
                <a:r>
                  <a:rPr lang="es-ES" dirty="0" err="1"/>
                  <a:t>Y|x</a:t>
                </a:r>
                <a:r>
                  <a:rPr lang="es-ES" dirty="0"/>
                  <a:t>)=</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𝑧</m:t>
                        </m:r>
                      </m:sup>
                    </m:sSup>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195678" y="2980513"/>
                <a:ext cx="4326569" cy="276999"/>
              </a:xfrm>
              <a:prstGeom prst="rect">
                <a:avLst/>
              </a:prstGeom>
              <a:blipFill>
                <a:blip r:embed="rId13"/>
                <a:stretch>
                  <a:fillRect l="-1408" t="-28889" r="-423" b="-511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5AB3EC87-E12C-4943-A024-ACFE2575E66A}"/>
                  </a:ext>
                </a:extLst>
              </p:cNvPr>
              <p:cNvSpPr txBox="1"/>
              <p:nvPr/>
            </p:nvSpPr>
            <p:spPr>
              <a:xfrm>
                <a:off x="5195678" y="3714643"/>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0" name="CuadroTexto 29">
                <a:extLst>
                  <a:ext uri="{FF2B5EF4-FFF2-40B4-BE49-F238E27FC236}">
                    <a16:creationId xmlns:a16="http://schemas.microsoft.com/office/drawing/2014/main" id="{5AB3EC87-E12C-4943-A024-ACFE2575E66A}"/>
                  </a:ext>
                </a:extLst>
              </p:cNvPr>
              <p:cNvSpPr txBox="1">
                <a:spLocks noRot="1" noChangeAspect="1" noMove="1" noResize="1" noEditPoints="1" noAdjustHandles="1" noChangeArrowheads="1" noChangeShapeType="1" noTextEdit="1"/>
              </p:cNvSpPr>
              <p:nvPr/>
            </p:nvSpPr>
            <p:spPr>
              <a:xfrm>
                <a:off x="5195678" y="3714643"/>
                <a:ext cx="3703321" cy="276999"/>
              </a:xfrm>
              <a:prstGeom prst="rect">
                <a:avLst/>
              </a:prstGeom>
              <a:blipFill>
                <a:blip r:embed="rId14"/>
                <a:stretch>
                  <a:fillRect l="-3783" t="-28261" r="-3125" b="-50000"/>
                </a:stretch>
              </a:blipFill>
            </p:spPr>
            <p:txBody>
              <a:bodyPr/>
              <a:lstStyle/>
              <a:p>
                <a:r>
                  <a:rPr lang="es-ES">
                    <a:noFill/>
                  </a:rPr>
                  <a:t> </a:t>
                </a:r>
              </a:p>
            </p:txBody>
          </p:sp>
        </mc:Fallback>
      </mc:AlternateContent>
      <p:sp>
        <p:nvSpPr>
          <p:cNvPr id="31" name="CuadroTexto 30">
            <a:extLst>
              <a:ext uri="{FF2B5EF4-FFF2-40B4-BE49-F238E27FC236}">
                <a16:creationId xmlns:a16="http://schemas.microsoft.com/office/drawing/2014/main" id="{ABD299E6-06E1-44E7-ABEC-1088648787DA}"/>
              </a:ext>
            </a:extLst>
          </p:cNvPr>
          <p:cNvSpPr txBox="1"/>
          <p:nvPr/>
        </p:nvSpPr>
        <p:spPr>
          <a:xfrm>
            <a:off x="4976061" y="4235507"/>
            <a:ext cx="6568279" cy="646331"/>
          </a:xfrm>
          <a:prstGeom prst="rect">
            <a:avLst/>
          </a:prstGeom>
          <a:noFill/>
        </p:spPr>
        <p:txBody>
          <a:bodyPr wrap="square" rtlCol="0">
            <a:spAutoFit/>
          </a:bodyPr>
          <a:lstStyle/>
          <a:p>
            <a:r>
              <a:rPr lang="es-ES" dirty="0"/>
              <a:t>Diversos algoritmos de optimización convexa como descenso del gradiente</a:t>
            </a:r>
          </a:p>
        </p:txBody>
      </p:sp>
    </p:spTree>
    <p:extLst>
      <p:ext uri="{BB962C8B-B14F-4D97-AF65-F5344CB8AC3E}">
        <p14:creationId xmlns:p14="http://schemas.microsoft.com/office/powerpoint/2010/main" val="309783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 Interpretación</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6A425755-D78B-4526-A5F5-47085F3BE214}"/>
                  </a:ext>
                </a:extLst>
              </p:cNvPr>
              <p:cNvSpPr txBox="1"/>
              <p:nvPr/>
            </p:nvSpPr>
            <p:spPr>
              <a:xfrm>
                <a:off x="827434" y="1579763"/>
                <a:ext cx="9393804" cy="3993081"/>
              </a:xfrm>
              <a:prstGeom prst="rect">
                <a:avLst/>
              </a:prstGeom>
              <a:noFill/>
            </p:spPr>
            <p:txBody>
              <a:bodyPr wrap="square" rtlCol="0">
                <a:spAutoFit/>
              </a:bodyPr>
              <a:lstStyle/>
              <a:p>
                <a:r>
                  <a:rPr lang="es-ES" b="1" dirty="0">
                    <a:solidFill>
                      <a:schemeClr val="accent2"/>
                    </a:solidFill>
                  </a:rPr>
                  <a:t>Output de la regresión Poisson</a:t>
                </a:r>
              </a:p>
              <a:p>
                <a:pPr lvl="1"/>
                <a:endParaRPr lang="es-ES" dirty="0"/>
              </a:p>
              <a:p>
                <a:pPr lvl="1"/>
                <a:endParaRPr lang="es-ES" dirty="0"/>
              </a:p>
              <a:p>
                <a:pPr lvl="1"/>
                <a:endParaRPr lang="es-ES" dirty="0"/>
              </a:p>
              <a:p>
                <a:pPr lvl="1"/>
                <a:endParaRPr lang="es-ES" dirty="0"/>
              </a:p>
              <a:p>
                <a:pPr lvl="1"/>
                <a:endParaRPr lang="es-ES" dirty="0"/>
              </a:p>
              <a:p>
                <a:r>
                  <a:rPr lang="es-ES" b="1" dirty="0">
                    <a:solidFill>
                      <a:schemeClr val="accent2"/>
                    </a:solidFill>
                  </a:rPr>
                  <a:t>Coeficientes de la regresión Poisson</a:t>
                </a:r>
                <a:endParaRPr lang="es-ES" dirty="0"/>
              </a:p>
              <a:p>
                <a:pPr lvl="1"/>
                <a:endParaRPr lang="es-ES" dirty="0"/>
              </a:p>
              <a:p>
                <a:pPr marL="742950" lvl="1" indent="-285750">
                  <a:buFont typeface="Wingdings" panose="05000000000000000000" pitchFamily="2" charset="2"/>
                  <a:buChar char="v"/>
                </a:pPr>
                <a:r>
                  <a:rPr lang="es-ES" dirty="0"/>
                  <a:t>X Variable binaria </a:t>
                </a:r>
                <a:r>
                  <a:rPr lang="es-ES" dirty="0">
                    <a:sym typeface="Wingdings" panose="05000000000000000000" pitchFamily="2" charset="2"/>
                  </a:rPr>
                  <a:t> </a:t>
                </a:r>
                <a:r>
                  <a:rPr lang="es-ES" dirty="0" err="1">
                    <a:sym typeface="Wingdings" panose="05000000000000000000" pitchFamily="2" charset="2"/>
                  </a:rPr>
                  <a:t>exp</a:t>
                </a:r>
                <a:r>
                  <a:rPr lang="es-ES" dirty="0">
                    <a:sym typeface="Wingdings" panose="05000000000000000000" pitchFamily="2" charset="2"/>
                  </a:rPr>
                  <a:t>(</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𝑖</m:t>
                        </m:r>
                      </m:sub>
                    </m:sSub>
                    <m:r>
                      <a:rPr lang="es-ES" b="0" i="0" smtClean="0">
                        <a:latin typeface="Cambria Math" panose="02040503050406030204" pitchFamily="18" charset="0"/>
                      </a:rPr>
                      <m:t>)</m:t>
                    </m:r>
                  </m:oMath>
                </a14:m>
                <a:r>
                  <a:rPr lang="es-ES" dirty="0"/>
                  <a:t> es la razón de aumento de la media condicional</a:t>
                </a:r>
              </a:p>
              <a:p>
                <a:pPr lvl="1"/>
                <a:endParaRPr lang="es-ES" dirty="0"/>
              </a:p>
              <a:p>
                <a:pPr lvl="1"/>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exp</m:t>
                          </m:r>
                        </m:fName>
                        <m:e>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e>
                          </m:d>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=1)</m:t>
                          </m:r>
                        </m:num>
                        <m:den>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=0)</m:t>
                          </m:r>
                        </m:den>
                      </m:f>
                    </m:oMath>
                  </m:oMathPara>
                </a14:m>
                <a:endParaRPr lang="es-ES" b="0" dirty="0"/>
              </a:p>
              <a:p>
                <a:pPr marL="742950" lvl="1" indent="-285750">
                  <a:buFont typeface="Wingdings" panose="05000000000000000000" pitchFamily="2" charset="2"/>
                  <a:buChar char="v"/>
                </a:pPr>
                <a:r>
                  <a:rPr lang="es-ES" dirty="0"/>
                  <a:t>X Variable continua </a:t>
                </a:r>
                <a:r>
                  <a:rPr lang="es-ES" dirty="0">
                    <a:sym typeface="Wingdings" panose="05000000000000000000" pitchFamily="2" charset="2"/>
                  </a:rPr>
                  <a:t></a:t>
                </a:r>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𝑖</m:t>
                        </m:r>
                      </m:sub>
                    </m:sSub>
                  </m:oMath>
                </a14:m>
                <a:r>
                  <a:rPr lang="es-ES" dirty="0"/>
                  <a:t> es la </a:t>
                </a:r>
                <a:r>
                  <a:rPr lang="es-ES" dirty="0" err="1"/>
                  <a:t>semielasticidad</a:t>
                </a:r>
                <a:endParaRPr lang="es-ES" dirty="0"/>
              </a:p>
              <a:p>
                <a:pPr marL="742950" lvl="1" indent="-285750">
                  <a:buFont typeface="Wingdings" panose="05000000000000000000" pitchFamily="2" charset="2"/>
                  <a:buChar char="v"/>
                </a:pPr>
                <a:endParaRPr lang="es-ES" dirty="0"/>
              </a:p>
            </p:txBody>
          </p:sp>
        </mc:Choice>
        <mc:Fallback xmlns="">
          <p:sp>
            <p:nvSpPr>
              <p:cNvPr id="14" name="CuadroTexto 13">
                <a:extLst>
                  <a:ext uri="{FF2B5EF4-FFF2-40B4-BE49-F238E27FC236}">
                    <a16:creationId xmlns:a16="http://schemas.microsoft.com/office/drawing/2014/main" id="{6A425755-D78B-4526-A5F5-47085F3BE214}"/>
                  </a:ext>
                </a:extLst>
              </p:cNvPr>
              <p:cNvSpPr txBox="1">
                <a:spLocks noRot="1" noChangeAspect="1" noMove="1" noResize="1" noEditPoints="1" noAdjustHandles="1" noChangeArrowheads="1" noChangeShapeType="1" noTextEdit="1"/>
              </p:cNvSpPr>
              <p:nvPr/>
            </p:nvSpPr>
            <p:spPr>
              <a:xfrm>
                <a:off x="827434" y="1579763"/>
                <a:ext cx="9393804" cy="3993081"/>
              </a:xfrm>
              <a:prstGeom prst="rect">
                <a:avLst/>
              </a:prstGeom>
              <a:blipFill>
                <a:blip r:embed="rId3"/>
                <a:stretch>
                  <a:fillRect l="-584" t="-76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965987F2-6249-43FE-B579-E343750A6838}"/>
                  </a:ext>
                </a:extLst>
              </p:cNvPr>
              <p:cNvSpPr txBox="1"/>
              <p:nvPr/>
            </p:nvSpPr>
            <p:spPr>
              <a:xfrm>
                <a:off x="1352385" y="2413048"/>
                <a:ext cx="3188758" cy="289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𝐸</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rPr>
                                <m:t>𝑚</m:t>
                              </m:r>
                            </m:sub>
                          </m:sSub>
                        </m:sup>
                      </m:sSup>
                      <m:r>
                        <a:rPr lang="es-E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λ</m:t>
                      </m:r>
                    </m:oMath>
                  </m:oMathPara>
                </a14:m>
                <a:endParaRPr lang="es-ES" dirty="0"/>
              </a:p>
            </p:txBody>
          </p:sp>
        </mc:Choice>
        <mc:Fallback xmlns="">
          <p:sp>
            <p:nvSpPr>
              <p:cNvPr id="19" name="CuadroTexto 18">
                <a:extLst>
                  <a:ext uri="{FF2B5EF4-FFF2-40B4-BE49-F238E27FC236}">
                    <a16:creationId xmlns:a16="http://schemas.microsoft.com/office/drawing/2014/main" id="{965987F2-6249-43FE-B579-E343750A6838}"/>
                  </a:ext>
                </a:extLst>
              </p:cNvPr>
              <p:cNvSpPr txBox="1">
                <a:spLocks noRot="1" noChangeAspect="1" noMove="1" noResize="1" noEditPoints="1" noAdjustHandles="1" noChangeArrowheads="1" noChangeShapeType="1" noTextEdit="1"/>
              </p:cNvSpPr>
              <p:nvPr/>
            </p:nvSpPr>
            <p:spPr>
              <a:xfrm>
                <a:off x="1352385" y="2413048"/>
                <a:ext cx="3188758" cy="289951"/>
              </a:xfrm>
              <a:prstGeom prst="rect">
                <a:avLst/>
              </a:prstGeom>
              <a:blipFill>
                <a:blip r:embed="rId4"/>
                <a:stretch>
                  <a:fillRect l="-1338" t="-6383" r="-1530" b="-36170"/>
                </a:stretch>
              </a:blipFill>
            </p:spPr>
            <p:txBody>
              <a:bodyPr/>
              <a:lstStyle/>
              <a:p>
                <a:r>
                  <a:rPr lang="es-ES">
                    <a:noFill/>
                  </a:rPr>
                  <a:t> </a:t>
                </a:r>
              </a:p>
            </p:txBody>
          </p:sp>
        </mc:Fallback>
      </mc:AlternateContent>
      <p:sp>
        <p:nvSpPr>
          <p:cNvPr id="15" name="Flecha: a la derecha 14">
            <a:extLst>
              <a:ext uri="{FF2B5EF4-FFF2-40B4-BE49-F238E27FC236}">
                <a16:creationId xmlns:a16="http://schemas.microsoft.com/office/drawing/2014/main" id="{FD696CCC-199C-4E30-88C6-F1B32B987183}"/>
              </a:ext>
            </a:extLst>
          </p:cNvPr>
          <p:cNvSpPr/>
          <p:nvPr/>
        </p:nvSpPr>
        <p:spPr>
          <a:xfrm>
            <a:off x="5626632" y="2298943"/>
            <a:ext cx="938736" cy="518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74136607-E18F-4DF2-A8E9-25AC025A95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3864" y="1434755"/>
            <a:ext cx="3090775" cy="2285340"/>
          </a:xfrm>
          <a:prstGeom prst="rect">
            <a:avLst/>
          </a:prstGeom>
        </p:spPr>
      </p:pic>
      <p:sp>
        <p:nvSpPr>
          <p:cNvPr id="2" name="CuadroTexto 1">
            <a:extLst>
              <a:ext uri="{FF2B5EF4-FFF2-40B4-BE49-F238E27FC236}">
                <a16:creationId xmlns:a16="http://schemas.microsoft.com/office/drawing/2014/main" id="{4F36EB6C-2708-467A-9B6D-E2C9BC3F6CE1}"/>
              </a:ext>
            </a:extLst>
          </p:cNvPr>
          <p:cNvSpPr txBox="1"/>
          <p:nvPr/>
        </p:nvSpPr>
        <p:spPr>
          <a:xfrm>
            <a:off x="7530031" y="1130469"/>
            <a:ext cx="2758440" cy="646331"/>
          </a:xfrm>
          <a:prstGeom prst="rect">
            <a:avLst/>
          </a:prstGeom>
          <a:noFill/>
        </p:spPr>
        <p:txBody>
          <a:bodyPr wrap="square" rtlCol="0">
            <a:spAutoFit/>
          </a:bodyPr>
          <a:lstStyle/>
          <a:p>
            <a:pPr algn="ctr"/>
            <a:r>
              <a:rPr lang="es-ES" b="1" dirty="0">
                <a:solidFill>
                  <a:schemeClr val="accent2"/>
                </a:solidFill>
              </a:rPr>
              <a:t>Función de densidad</a:t>
            </a:r>
          </a:p>
          <a:p>
            <a:endParaRPr lang="es-ES" dirty="0"/>
          </a:p>
        </p:txBody>
      </p:sp>
    </p:spTree>
    <p:extLst>
      <p:ext uri="{BB962C8B-B14F-4D97-AF65-F5344CB8AC3E}">
        <p14:creationId xmlns:p14="http://schemas.microsoft.com/office/powerpoint/2010/main" val="209072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Poisson</a:t>
            </a: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74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0" y="-365760"/>
            <a:ext cx="12344400" cy="770502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59" y="140004"/>
            <a:ext cx="2995484" cy="828217"/>
          </a:xfrm>
          <a:prstGeom prst="rect">
            <a:avLst/>
          </a:prstGeom>
          <a:solidFill>
            <a:schemeClr val="bg1"/>
          </a:solidFill>
        </p:spPr>
      </p:pic>
      <p:sp>
        <p:nvSpPr>
          <p:cNvPr id="7" name="Rectángulo 6"/>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
        <p:nvSpPr>
          <p:cNvPr id="11" name="CuadroTexto 10"/>
          <p:cNvSpPr txBox="1"/>
          <p:nvPr/>
        </p:nvSpPr>
        <p:spPr>
          <a:xfrm>
            <a:off x="2458991" y="4646976"/>
            <a:ext cx="7467061" cy="1015663"/>
          </a:xfrm>
          <a:prstGeom prst="rect">
            <a:avLst/>
          </a:prstGeom>
          <a:noFill/>
        </p:spPr>
        <p:txBody>
          <a:bodyPr wrap="square" rtlCol="0">
            <a:spAutoFit/>
          </a:bodyPr>
          <a:lstStyle/>
          <a:p>
            <a:pPr algn="ctr"/>
            <a:r>
              <a:rPr lang="es-ES" sz="2000" b="1" dirty="0">
                <a:solidFill>
                  <a:schemeClr val="bg1"/>
                </a:solidFill>
              </a:rPr>
              <a:t>Antonio Pita Lozano</a:t>
            </a:r>
          </a:p>
          <a:p>
            <a:pPr algn="ctr"/>
            <a:endParaRPr lang="es-ES" sz="2000" b="1" dirty="0">
              <a:solidFill>
                <a:schemeClr val="bg1"/>
              </a:solidFill>
            </a:endParaRPr>
          </a:p>
          <a:p>
            <a:pPr algn="ctr"/>
            <a:r>
              <a:rPr lang="es-ES" sz="2000" b="1" dirty="0">
                <a:solidFill>
                  <a:schemeClr val="bg1"/>
                </a:solidFill>
              </a:rPr>
              <a:t>Máster en Data </a:t>
            </a:r>
            <a:r>
              <a:rPr lang="es-ES" sz="2000" b="1" dirty="0" err="1">
                <a:solidFill>
                  <a:schemeClr val="bg1"/>
                </a:solidFill>
              </a:rPr>
              <a:t>Science</a:t>
            </a:r>
            <a:endParaRPr lang="es-ES" sz="2000" b="1" dirty="0">
              <a:solidFill>
                <a:schemeClr val="bg1"/>
              </a:solidFill>
            </a:endParaRPr>
          </a:p>
        </p:txBody>
      </p:sp>
      <p:pic>
        <p:nvPicPr>
          <p:cNvPr id="9" name="Imagen 8">
            <a:extLst>
              <a:ext uri="{FF2B5EF4-FFF2-40B4-BE49-F238E27FC236}">
                <a16:creationId xmlns:a16="http://schemas.microsoft.com/office/drawing/2014/main" id="{D442BC47-DCF6-4ED0-B001-4A6BF39CCF8D}"/>
              </a:ext>
            </a:extLst>
          </p:cNvPr>
          <p:cNvPicPr>
            <a:picLocks noChangeAspect="1"/>
          </p:cNvPicPr>
          <p:nvPr/>
        </p:nvPicPr>
        <p:blipFill>
          <a:blip r:embed="rId3"/>
          <a:stretch>
            <a:fillRect/>
          </a:stretch>
        </p:blipFill>
        <p:spPr>
          <a:xfrm>
            <a:off x="3703496" y="-78288"/>
            <a:ext cx="4937396" cy="1239543"/>
          </a:xfrm>
          <a:prstGeom prst="rect">
            <a:avLst/>
          </a:prstGeom>
        </p:spPr>
      </p:pic>
      <p:sp>
        <p:nvSpPr>
          <p:cNvPr id="12" name="CuadroTexto 11">
            <a:extLst>
              <a:ext uri="{FF2B5EF4-FFF2-40B4-BE49-F238E27FC236}">
                <a16:creationId xmlns:a16="http://schemas.microsoft.com/office/drawing/2014/main" id="{65E49CC6-070D-4D20-9FD2-2598A42CFA95}"/>
              </a:ext>
            </a:extLst>
          </p:cNvPr>
          <p:cNvSpPr txBox="1"/>
          <p:nvPr/>
        </p:nvSpPr>
        <p:spPr>
          <a:xfrm>
            <a:off x="3908868" y="814718"/>
            <a:ext cx="4732024" cy="400110"/>
          </a:xfrm>
          <a:prstGeom prst="rect">
            <a:avLst/>
          </a:prstGeom>
          <a:noFill/>
        </p:spPr>
        <p:txBody>
          <a:bodyPr wrap="square" rtlCol="0">
            <a:spAutoFit/>
          </a:bodyPr>
          <a:lstStyle/>
          <a:p>
            <a:pPr algn="ctr"/>
            <a:r>
              <a:rPr lang="es-ES" sz="2000" b="1" dirty="0">
                <a:solidFill>
                  <a:schemeClr val="bg1"/>
                </a:solidFill>
              </a:rPr>
              <a:t>https://antoniopita.blog</a:t>
            </a:r>
          </a:p>
        </p:txBody>
      </p:sp>
      <p:sp>
        <p:nvSpPr>
          <p:cNvPr id="13" name="CuadroTexto 12">
            <a:extLst>
              <a:ext uri="{FF2B5EF4-FFF2-40B4-BE49-F238E27FC236}">
                <a16:creationId xmlns:a16="http://schemas.microsoft.com/office/drawing/2014/main" id="{41D15586-652C-4691-B9B8-B2F4CDBCFE1C}"/>
              </a:ext>
            </a:extLst>
          </p:cNvPr>
          <p:cNvSpPr txBox="1"/>
          <p:nvPr/>
        </p:nvSpPr>
        <p:spPr>
          <a:xfrm>
            <a:off x="2402165" y="6210095"/>
            <a:ext cx="5233458" cy="369332"/>
          </a:xfrm>
          <a:prstGeom prst="rect">
            <a:avLst/>
          </a:prstGeom>
          <a:noFill/>
        </p:spPr>
        <p:txBody>
          <a:bodyPr wrap="square" rtlCol="0">
            <a:spAutoFit/>
          </a:bodyPr>
          <a:lstStyle/>
          <a:p>
            <a:pPr algn="ctr"/>
            <a:r>
              <a:rPr lang="es-ES" b="1" dirty="0">
                <a:solidFill>
                  <a:schemeClr val="bg1"/>
                </a:solidFill>
              </a:rPr>
              <a:t>https://www.linkedin.com/in/antoniopitalozano/</a:t>
            </a:r>
          </a:p>
        </p:txBody>
      </p:sp>
      <p:pic>
        <p:nvPicPr>
          <p:cNvPr id="14" name="Imagen 13">
            <a:extLst>
              <a:ext uri="{FF2B5EF4-FFF2-40B4-BE49-F238E27FC236}">
                <a16:creationId xmlns:a16="http://schemas.microsoft.com/office/drawing/2014/main" id="{FD0E0A89-8816-4E8A-9B9A-712452909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320" y="6059481"/>
            <a:ext cx="670560" cy="670560"/>
          </a:xfrm>
          <a:prstGeom prst="rect">
            <a:avLst/>
          </a:prstGeom>
        </p:spPr>
      </p:pic>
      <p:pic>
        <p:nvPicPr>
          <p:cNvPr id="15" name="Imagen 14">
            <a:extLst>
              <a:ext uri="{FF2B5EF4-FFF2-40B4-BE49-F238E27FC236}">
                <a16:creationId xmlns:a16="http://schemas.microsoft.com/office/drawing/2014/main" id="{E2422C0F-088D-46C2-A088-2F40025C4B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395" y="6059481"/>
            <a:ext cx="1018572" cy="670560"/>
          </a:xfrm>
          <a:prstGeom prst="rect">
            <a:avLst/>
          </a:prstGeom>
        </p:spPr>
      </p:pic>
      <p:sp>
        <p:nvSpPr>
          <p:cNvPr id="16" name="CuadroTexto 15">
            <a:extLst>
              <a:ext uri="{FF2B5EF4-FFF2-40B4-BE49-F238E27FC236}">
                <a16:creationId xmlns:a16="http://schemas.microsoft.com/office/drawing/2014/main" id="{F030782E-B5A2-45DE-8495-54227FD02CD6}"/>
              </a:ext>
            </a:extLst>
          </p:cNvPr>
          <p:cNvSpPr txBox="1"/>
          <p:nvPr/>
        </p:nvSpPr>
        <p:spPr>
          <a:xfrm>
            <a:off x="8672188" y="6210095"/>
            <a:ext cx="1947411" cy="369332"/>
          </a:xfrm>
          <a:prstGeom prst="rect">
            <a:avLst/>
          </a:prstGeom>
          <a:noFill/>
        </p:spPr>
        <p:txBody>
          <a:bodyPr wrap="square" rtlCol="0">
            <a:spAutoFit/>
          </a:bodyPr>
          <a:lstStyle/>
          <a:p>
            <a:pPr algn="ctr"/>
            <a:r>
              <a:rPr lang="es-ES" b="1" dirty="0">
                <a:solidFill>
                  <a:schemeClr val="bg1"/>
                </a:solidFill>
              </a:rPr>
              <a:t>@</a:t>
            </a:r>
            <a:r>
              <a:rPr lang="es-ES" b="1" dirty="0" err="1">
                <a:solidFill>
                  <a:schemeClr val="bg1"/>
                </a:solidFill>
              </a:rPr>
              <a:t>anto_pita</a:t>
            </a:r>
            <a:endParaRPr lang="es-ES" b="1" dirty="0">
              <a:solidFill>
                <a:schemeClr val="bg1"/>
              </a:solidFill>
            </a:endParaRPr>
          </a:p>
        </p:txBody>
      </p:sp>
      <p:sp>
        <p:nvSpPr>
          <p:cNvPr id="18" name="CuadroTexto 17">
            <a:extLst>
              <a:ext uri="{FF2B5EF4-FFF2-40B4-BE49-F238E27FC236}">
                <a16:creationId xmlns:a16="http://schemas.microsoft.com/office/drawing/2014/main" id="{6EAB3DB9-7879-4D24-BD9F-D45B7661EC1C}"/>
              </a:ext>
            </a:extLst>
          </p:cNvPr>
          <p:cNvSpPr txBox="1"/>
          <p:nvPr/>
        </p:nvSpPr>
        <p:spPr>
          <a:xfrm>
            <a:off x="0" y="2395306"/>
            <a:ext cx="12344399" cy="1938992"/>
          </a:xfrm>
          <a:prstGeom prst="rect">
            <a:avLst/>
          </a:prstGeom>
          <a:noFill/>
        </p:spPr>
        <p:txBody>
          <a:bodyPr wrap="square" rtlCol="0" anchor="ctr">
            <a:spAutoFit/>
          </a:bodyPr>
          <a:lstStyle/>
          <a:p>
            <a:pPr algn="ctr"/>
            <a:r>
              <a:rPr lang="es-ES" sz="6000" b="1" dirty="0">
                <a:solidFill>
                  <a:schemeClr val="bg1"/>
                </a:solidFill>
              </a:rPr>
              <a:t>Introducción a la </a:t>
            </a:r>
          </a:p>
          <a:p>
            <a:pPr algn="ctr"/>
            <a:r>
              <a:rPr lang="es-ES" sz="6000" b="1" dirty="0">
                <a:solidFill>
                  <a:schemeClr val="bg1"/>
                </a:solidFill>
              </a:rPr>
              <a:t>Modelización Estadística</a:t>
            </a:r>
          </a:p>
        </p:txBody>
      </p:sp>
    </p:spTree>
    <p:extLst>
      <p:ext uri="{BB962C8B-B14F-4D97-AF65-F5344CB8AC3E}">
        <p14:creationId xmlns:p14="http://schemas.microsoft.com/office/powerpoint/2010/main" val="210477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Rectángulo 8"/>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sp>
        <p:nvSpPr>
          <p:cNvPr id="75" name="CuadroTexto 74">
            <a:extLst>
              <a:ext uri="{FF2B5EF4-FFF2-40B4-BE49-F238E27FC236}">
                <a16:creationId xmlns:a16="http://schemas.microsoft.com/office/drawing/2014/main" id="{476FF938-A3D4-4B9F-8CA0-20F922F04870}"/>
              </a:ext>
            </a:extLst>
          </p:cNvPr>
          <p:cNvSpPr txBox="1"/>
          <p:nvPr/>
        </p:nvSpPr>
        <p:spPr>
          <a:xfrm>
            <a:off x="155692" y="256549"/>
            <a:ext cx="9131439" cy="523220"/>
          </a:xfrm>
          <a:prstGeom prst="rect">
            <a:avLst/>
          </a:prstGeom>
          <a:noFill/>
        </p:spPr>
        <p:txBody>
          <a:bodyPr wrap="square" rtlCol="0" anchor="ctr">
            <a:spAutoFit/>
          </a:bodyPr>
          <a:lstStyle/>
          <a:p>
            <a:r>
              <a:rPr lang="es-ES" sz="2800" b="1" dirty="0">
                <a:solidFill>
                  <a:schemeClr val="bg1"/>
                </a:solidFill>
              </a:rPr>
              <a:t>Índice</a:t>
            </a:r>
          </a:p>
        </p:txBody>
      </p:sp>
      <p:sp>
        <p:nvSpPr>
          <p:cNvPr id="39" name="CuadroTexto 38">
            <a:extLst>
              <a:ext uri="{FF2B5EF4-FFF2-40B4-BE49-F238E27FC236}">
                <a16:creationId xmlns:a16="http://schemas.microsoft.com/office/drawing/2014/main" id="{C695A9C4-670A-4149-8892-B088227D7509}"/>
              </a:ext>
            </a:extLst>
          </p:cNvPr>
          <p:cNvSpPr txBox="1"/>
          <p:nvPr/>
        </p:nvSpPr>
        <p:spPr>
          <a:xfrm>
            <a:off x="2043830" y="1380061"/>
            <a:ext cx="8104339" cy="4278094"/>
          </a:xfrm>
          <a:prstGeom prst="rect">
            <a:avLst/>
          </a:prstGeom>
          <a:noFill/>
        </p:spPr>
        <p:txBody>
          <a:bodyPr wrap="square" rtlCol="0">
            <a:spAutoFit/>
          </a:bodyPr>
          <a:lstStyle/>
          <a:p>
            <a:r>
              <a:rPr lang="es-ES" sz="3200" b="1" dirty="0">
                <a:solidFill>
                  <a:schemeClr val="accent2"/>
                </a:solidFill>
              </a:rPr>
              <a:t>Modelos Lineales Generalizados</a:t>
            </a:r>
          </a:p>
          <a:p>
            <a:r>
              <a:rPr lang="es-ES" sz="3200" b="1" dirty="0">
                <a:solidFill>
                  <a:schemeClr val="accent2"/>
                </a:solidFill>
              </a:rPr>
              <a:t>Regresión Binomial Logística</a:t>
            </a: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 de Coeficientes</a:t>
            </a:r>
            <a:endParaRPr lang="es-ES" sz="3200" b="1" dirty="0">
              <a:solidFill>
                <a:schemeClr val="accent2"/>
              </a:solidFill>
            </a:endParaRPr>
          </a:p>
          <a:p>
            <a:r>
              <a:rPr lang="es-ES" sz="3200" b="1" dirty="0">
                <a:solidFill>
                  <a:schemeClr val="accent2"/>
                </a:solidFill>
              </a:rPr>
              <a:t>Regresión Binomial </a:t>
            </a:r>
            <a:r>
              <a:rPr lang="es-ES" sz="3200" b="1" dirty="0" err="1">
                <a:solidFill>
                  <a:schemeClr val="accent2"/>
                </a:solidFill>
              </a:rPr>
              <a:t>Probit</a:t>
            </a:r>
            <a:endParaRPr lang="es-ES" sz="3200" b="1" dirty="0">
              <a:solidFill>
                <a:schemeClr val="accent2"/>
              </a:solidFill>
            </a:endParaRP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 de Coeficientes</a:t>
            </a:r>
          </a:p>
          <a:p>
            <a:r>
              <a:rPr lang="es-ES" sz="3200" b="1" dirty="0">
                <a:solidFill>
                  <a:schemeClr val="accent2"/>
                </a:solidFill>
              </a:rPr>
              <a:t>Regresión Poisson</a:t>
            </a:r>
          </a:p>
          <a:p>
            <a:pPr marL="914400" lvl="1" indent="-457200">
              <a:buFont typeface="+mj-lt"/>
              <a:buAutoNum type="arabicPeriod"/>
            </a:pPr>
            <a:r>
              <a:rPr lang="es-ES" sz="2400" b="1" dirty="0">
                <a:solidFill>
                  <a:schemeClr val="accent2"/>
                </a:solidFill>
              </a:rPr>
              <a:t>Componentes</a:t>
            </a:r>
          </a:p>
          <a:p>
            <a:pPr marL="914400" lvl="1" indent="-457200">
              <a:buFont typeface="+mj-lt"/>
              <a:buAutoNum type="arabicPeriod"/>
            </a:pPr>
            <a:r>
              <a:rPr lang="es-ES" sz="2400" b="1" dirty="0">
                <a:solidFill>
                  <a:schemeClr val="accent2"/>
                </a:solidFill>
              </a:rPr>
              <a:t>Interpretación</a:t>
            </a:r>
          </a:p>
        </p:txBody>
      </p:sp>
    </p:spTree>
    <p:extLst>
      <p:ext uri="{BB962C8B-B14F-4D97-AF65-F5344CB8AC3E}">
        <p14:creationId xmlns:p14="http://schemas.microsoft.com/office/powerpoint/2010/main" val="129826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55692" y="256549"/>
            <a:ext cx="9131439" cy="523220"/>
          </a:xfrm>
          <a:prstGeom prst="rect">
            <a:avLst/>
          </a:prstGeom>
          <a:noFill/>
        </p:spPr>
        <p:txBody>
          <a:bodyPr wrap="square" rtlCol="0" anchor="ctr">
            <a:spAutoFit/>
          </a:bodyPr>
          <a:lstStyle/>
          <a:p>
            <a:r>
              <a:rPr lang="es-ES" sz="2800" b="1" dirty="0">
                <a:solidFill>
                  <a:schemeClr val="bg1"/>
                </a:solidFill>
              </a:rPr>
              <a:t>Modelización Lineales Generalizados</a:t>
            </a:r>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Rectángulo 14">
            <a:extLst>
              <a:ext uri="{FF2B5EF4-FFF2-40B4-BE49-F238E27FC236}">
                <a16:creationId xmlns:a16="http://schemas.microsoft.com/office/drawing/2014/main" id="{02340534-F07D-49BC-8D46-E097C9339772}"/>
              </a:ext>
            </a:extLst>
          </p:cNvPr>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16" name="Imagen 15">
            <a:extLst>
              <a:ext uri="{FF2B5EF4-FFF2-40B4-BE49-F238E27FC236}">
                <a16:creationId xmlns:a16="http://schemas.microsoft.com/office/drawing/2014/main" id="{563A8435-1C3B-4FA8-98BF-AB3F28A50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3" name="CuadroTexto 2">
            <a:extLst>
              <a:ext uri="{FF2B5EF4-FFF2-40B4-BE49-F238E27FC236}">
                <a16:creationId xmlns:a16="http://schemas.microsoft.com/office/drawing/2014/main" id="{7F27E488-B873-4387-80DE-AC34FF61F49E}"/>
              </a:ext>
            </a:extLst>
          </p:cNvPr>
          <p:cNvSpPr txBox="1"/>
          <p:nvPr/>
        </p:nvSpPr>
        <p:spPr>
          <a:xfrm>
            <a:off x="601249" y="1377342"/>
            <a:ext cx="11060483" cy="3416320"/>
          </a:xfrm>
          <a:prstGeom prst="rect">
            <a:avLst/>
          </a:prstGeom>
          <a:noFill/>
        </p:spPr>
        <p:txBody>
          <a:bodyPr wrap="square" rtlCol="0">
            <a:spAutoFit/>
          </a:bodyPr>
          <a:lstStyle/>
          <a:p>
            <a:pPr algn="just"/>
            <a:r>
              <a:rPr lang="es-ES" sz="2400" b="1" dirty="0">
                <a:solidFill>
                  <a:schemeClr val="accent5"/>
                </a:solidFill>
              </a:rPr>
              <a:t>Los modelos lineales generalizados son técnicas de modelización estadística que se utilizan cuando la variable dependiente se identifica con una distribución conocida incluida en la familia exponencial. Son una generalización de la regresión lineal.</a:t>
            </a:r>
          </a:p>
          <a:p>
            <a:pPr algn="just"/>
            <a:endParaRPr lang="es-ES" sz="2400" b="1" dirty="0">
              <a:solidFill>
                <a:schemeClr val="accent5"/>
              </a:solidFill>
            </a:endParaRPr>
          </a:p>
          <a:p>
            <a:pPr algn="just"/>
            <a:r>
              <a:rPr lang="es-ES" sz="2400" b="1" dirty="0">
                <a:solidFill>
                  <a:schemeClr val="accent2"/>
                </a:solidFill>
              </a:rPr>
              <a:t>Principales técnicas:</a:t>
            </a:r>
          </a:p>
          <a:p>
            <a:pPr algn="just"/>
            <a:r>
              <a:rPr lang="es-ES" sz="2400" b="1" dirty="0">
                <a:solidFill>
                  <a:schemeClr val="accent5"/>
                </a:solidFill>
              </a:rPr>
              <a:t>	Regresión Bernoulli Logística			Regresión Gamma</a:t>
            </a:r>
          </a:p>
          <a:p>
            <a:pPr lvl="2" algn="just"/>
            <a:r>
              <a:rPr lang="es-ES" sz="2400" b="1" dirty="0">
                <a:solidFill>
                  <a:schemeClr val="accent5"/>
                </a:solidFill>
              </a:rPr>
              <a:t>Regresión Bernoulli </a:t>
            </a:r>
            <a:r>
              <a:rPr lang="es-ES" sz="2400" b="1" dirty="0" err="1">
                <a:solidFill>
                  <a:schemeClr val="accent5"/>
                </a:solidFill>
              </a:rPr>
              <a:t>Probit</a:t>
            </a:r>
            <a:r>
              <a:rPr lang="es-ES" sz="2400" b="1" dirty="0">
                <a:solidFill>
                  <a:schemeClr val="accent5"/>
                </a:solidFill>
              </a:rPr>
              <a:t>			Regresión Geométrica</a:t>
            </a:r>
          </a:p>
          <a:p>
            <a:pPr algn="just"/>
            <a:r>
              <a:rPr lang="es-ES" sz="2400" b="1" dirty="0">
                <a:solidFill>
                  <a:schemeClr val="accent5"/>
                </a:solidFill>
              </a:rPr>
              <a:t>	Regresión Poisson				Regresión Chi-cuadrado</a:t>
            </a:r>
          </a:p>
          <a:p>
            <a:pPr algn="just"/>
            <a:r>
              <a:rPr lang="es-ES" sz="2400" b="1" dirty="0">
                <a:solidFill>
                  <a:schemeClr val="accent5"/>
                </a:solidFill>
              </a:rPr>
              <a:t>	Regresión Beta				Regresión Exponencial</a:t>
            </a:r>
            <a:endParaRPr lang="es-ES" dirty="0"/>
          </a:p>
        </p:txBody>
      </p:sp>
    </p:spTree>
    <p:extLst>
      <p:ext uri="{BB962C8B-B14F-4D97-AF65-F5344CB8AC3E}">
        <p14:creationId xmlns:p14="http://schemas.microsoft.com/office/powerpoint/2010/main" val="28458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id="{D6C1F9A1-2803-48AA-AF0E-844983F252B5}"/>
              </a:ext>
            </a:extLst>
          </p:cNvPr>
          <p:cNvGraphicFramePr>
            <a:graphicFrameLocks noGrp="1"/>
          </p:cNvGraphicFramePr>
          <p:nvPr>
            <p:extLst>
              <p:ext uri="{D42A27DB-BD31-4B8C-83A1-F6EECF244321}">
                <p14:modId xmlns:p14="http://schemas.microsoft.com/office/powerpoint/2010/main" val="3053234427"/>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logit</a:t>
                      </a:r>
                      <a:r>
                        <a:rPr lang="es-ES" sz="1400" kern="1200" noProof="0" dirty="0">
                          <a:solidFill>
                            <a:schemeClr val="tx1"/>
                          </a:solidFill>
                          <a:latin typeface="+mn-lt"/>
                          <a:ea typeface="+mn-ea"/>
                          <a:cs typeface="+mn-cs"/>
                        </a:rPr>
                        <a:t>, también llamada función sigmoide:</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La estimación se realiza utilizando el estimador máximo verosímil y las estimaciones se obtienen mediante un algoritmo recursivo de mínimos cuadrados ponderados o la técnica de Newton-</a:t>
                      </a:r>
                      <a:r>
                        <a:rPr lang="es-ES" sz="1400" kern="1200" noProof="0" dirty="0" err="1">
                          <a:solidFill>
                            <a:schemeClr val="tx1"/>
                          </a:solidFill>
                          <a:latin typeface="+mn-lt"/>
                          <a:ea typeface="+mn-ea"/>
                          <a:cs typeface="+mn-cs"/>
                        </a:rPr>
                        <a:t>Raphson</a:t>
                      </a:r>
                      <a:endParaRPr lang="es-ES" sz="1400" kern="1200" noProof="0" dirty="0">
                        <a:solidFill>
                          <a:schemeClr val="tx1"/>
                        </a:solidFill>
                        <a:latin typeface="+mn-lt"/>
                        <a:ea typeface="+mn-ea"/>
                        <a:cs typeface="+mn-cs"/>
                      </a:endParaRPr>
                    </a:p>
                  </a:txBody>
                  <a:tcPr marL="72000" marR="72000" marT="72000" marB="18000" horzOverflow="overflow"/>
                </a:tc>
                <a:extLst>
                  <a:ext uri="{0D108BD9-81ED-4DB2-BD59-A6C34878D82A}">
                    <a16:rowId xmlns:a16="http://schemas.microsoft.com/office/drawing/2014/main" val="10000"/>
                  </a:ext>
                </a:extLst>
              </a:tr>
            </a:tbl>
          </a:graphicData>
        </a:graphic>
      </p:graphicFrame>
      <p:sp>
        <p:nvSpPr>
          <p:cNvPr id="37" name="Rectángulo 36">
            <a:extLst>
              <a:ext uri="{FF2B5EF4-FFF2-40B4-BE49-F238E27FC236}">
                <a16:creationId xmlns:a16="http://schemas.microsoft.com/office/drawing/2014/main"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a:t>
            </a:r>
          </a:p>
        </p:txBody>
      </p:sp>
      <p:sp>
        <p:nvSpPr>
          <p:cNvPr id="15" name="71 Rectángulo">
            <a:extLst>
              <a:ext uri="{FF2B5EF4-FFF2-40B4-BE49-F238E27FC236}">
                <a16:creationId xmlns:a16="http://schemas.microsoft.com/office/drawing/2014/main"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binaria Bernoulli) y varias variables independientes (variables explicativas) mediante una expresión lineal en coeficientes y la función link </a:t>
            </a:r>
            <a:r>
              <a:rPr lang="es-ES" sz="1400" dirty="0" err="1">
                <a:solidFill>
                  <a:schemeClr val="tx1"/>
                </a:solidFill>
              </a:rPr>
              <a:t>logit</a:t>
            </a:r>
            <a:r>
              <a:rPr lang="es-ES" sz="1400" dirty="0">
                <a:solidFill>
                  <a:schemeClr val="tx1"/>
                </a:solidFill>
              </a:rPr>
              <a:t>.</a:t>
            </a:r>
          </a:p>
        </p:txBody>
      </p:sp>
      <p:sp>
        <p:nvSpPr>
          <p:cNvPr id="26" name="Rectángulo 25">
            <a:extLst>
              <a:ext uri="{FF2B5EF4-FFF2-40B4-BE49-F238E27FC236}">
                <a16:creationId xmlns:a16="http://schemas.microsoft.com/office/drawing/2014/main"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7" name="Elipse 26">
            <a:extLst>
              <a:ext uri="{FF2B5EF4-FFF2-40B4-BE49-F238E27FC236}">
                <a16:creationId xmlns:a16="http://schemas.microsoft.com/office/drawing/2014/main" id="{AADB7E08-43F0-4539-9E28-810E6E410382}"/>
              </a:ext>
            </a:extLst>
          </p:cNvPr>
          <p:cNvSpPr/>
          <p:nvPr/>
        </p:nvSpPr>
        <p:spPr>
          <a:xfrm>
            <a:off x="8943258" y="281633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D5E900E3-891E-4600-8A4B-E0858411053A}"/>
              </a:ext>
            </a:extLst>
          </p:cNvPr>
          <p:cNvSpPr/>
          <p:nvPr/>
        </p:nvSpPr>
        <p:spPr>
          <a:xfrm>
            <a:off x="9750898" y="194385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BAC54BB8-FE99-49C3-ACCF-150A6F3C9C25}"/>
              </a:ext>
            </a:extLst>
          </p:cNvPr>
          <p:cNvSpPr/>
          <p:nvPr/>
        </p:nvSpPr>
        <p:spPr>
          <a:xfrm>
            <a:off x="9494319"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39021D2A-30C4-4592-B652-7FEFEB1DB24B}"/>
              </a:ext>
            </a:extLst>
          </p:cNvPr>
          <p:cNvSpPr/>
          <p:nvPr/>
        </p:nvSpPr>
        <p:spPr>
          <a:xfrm>
            <a:off x="8738634"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2DD1304A-1434-4BC0-8673-0081269419F8}"/>
              </a:ext>
            </a:extLst>
          </p:cNvPr>
          <p:cNvSpPr/>
          <p:nvPr/>
        </p:nvSpPr>
        <p:spPr>
          <a:xfrm>
            <a:off x="9233751"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id="{872C0839-52F9-46FC-A9D5-479B7CE5D76E}"/>
              </a:ext>
            </a:extLst>
          </p:cNvPr>
          <p:cNvSpPr/>
          <p:nvPr/>
        </p:nvSpPr>
        <p:spPr>
          <a:xfrm>
            <a:off x="9410082" y="1943453"/>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E151657E-D3BB-4FC4-AFF1-5EFDDAAF7024}"/>
              </a:ext>
            </a:extLst>
          </p:cNvPr>
          <p:cNvSpPr/>
          <p:nvPr/>
        </p:nvSpPr>
        <p:spPr>
          <a:xfrm>
            <a:off x="10091714"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id="{B87AE848-2BFF-4BE4-B679-EBA01F5307FA}"/>
              </a:ext>
            </a:extLst>
          </p:cNvPr>
          <p:cNvSpPr/>
          <p:nvPr/>
        </p:nvSpPr>
        <p:spPr>
          <a:xfrm>
            <a:off x="10268326"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Flecha derecha 4">
            <a:extLst>
              <a:ext uri="{FF2B5EF4-FFF2-40B4-BE49-F238E27FC236}">
                <a16:creationId xmlns:a16="http://schemas.microsoft.com/office/drawing/2014/main"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46C251D9-8451-4EA0-A644-A3995C2AE6B3}"/>
                  </a:ext>
                </a:extLst>
              </p:cNvPr>
              <p:cNvSpPr txBox="1"/>
              <p:nvPr/>
            </p:nvSpPr>
            <p:spPr>
              <a:xfrm>
                <a:off x="928355" y="3894830"/>
                <a:ext cx="3280389" cy="533608"/>
              </a:xfrm>
              <a:prstGeom prst="rect">
                <a:avLst/>
              </a:prstGeom>
              <a:noFill/>
            </p:spPr>
            <p:txBody>
              <a:bodyPr wrap="square" lIns="0" tIns="0" rIns="0" bIns="0" rtlCol="0">
                <a:spAutoFit/>
              </a:bodyPr>
              <a:lstStyle/>
              <a:p>
                <a:r>
                  <a:rPr lang="es-ES" sz="2400" b="1" dirty="0">
                    <a:solidFill>
                      <a:schemeClr val="accent2"/>
                    </a:solidFill>
                  </a:rPr>
                  <a:t>P(y=1|x)</a:t>
                </a:r>
                <a14:m>
                  <m:oMath xmlns:m="http://schemas.openxmlformats.org/officeDocument/2006/math">
                    <m:r>
                      <a:rPr lang="es-ES" sz="2400" b="1" i="1" smtClean="0">
                        <a:solidFill>
                          <a:schemeClr val="accent2"/>
                        </a:solidFill>
                        <a:latin typeface="Cambria Math" panose="02040503050406030204" pitchFamily="18" charset="0"/>
                      </a:rPr>
                      <m:t>=</m:t>
                    </m:r>
                    <m:f>
                      <m:fPr>
                        <m:ctrlPr>
                          <a:rPr lang="es-ES" sz="2400" b="1" i="1" smtClean="0">
                            <a:solidFill>
                              <a:schemeClr val="accent2"/>
                            </a:solidFill>
                            <a:latin typeface="Cambria Math" panose="02040503050406030204" pitchFamily="18" charset="0"/>
                          </a:rPr>
                        </m:ctrlPr>
                      </m:fPr>
                      <m:num>
                        <m:r>
                          <a:rPr lang="es-ES" sz="2400" b="1" i="1" smtClean="0">
                            <a:solidFill>
                              <a:schemeClr val="accent2"/>
                            </a:solidFill>
                            <a:latin typeface="Cambria Math" panose="02040503050406030204" pitchFamily="18" charset="0"/>
                          </a:rPr>
                          <m:t>𝟏</m:t>
                        </m:r>
                      </m:num>
                      <m:den>
                        <m:r>
                          <a:rPr lang="es-ES" sz="2400" b="1" i="1" smtClean="0">
                            <a:solidFill>
                              <a:schemeClr val="accent2"/>
                            </a:solidFill>
                            <a:latin typeface="Cambria Math" panose="02040503050406030204" pitchFamily="18" charset="0"/>
                          </a:rPr>
                          <m:t>𝟏</m:t>
                        </m:r>
                        <m:r>
                          <a:rPr lang="es-ES" sz="2400" b="1" i="1" smtClean="0">
                            <a:solidFill>
                              <a:schemeClr val="accent2"/>
                            </a:solidFill>
                            <a:latin typeface="Cambria Math" panose="02040503050406030204" pitchFamily="18" charset="0"/>
                          </a:rPr>
                          <m:t>+</m:t>
                        </m:r>
                        <m:sSup>
                          <m:sSupPr>
                            <m:ctrlPr>
                              <a:rPr lang="es-ES" sz="2400" b="1" i="1" smtClean="0">
                                <a:solidFill>
                                  <a:schemeClr val="accent2"/>
                                </a:solidFill>
                                <a:latin typeface="Cambria Math" panose="02040503050406030204" pitchFamily="18" charset="0"/>
                              </a:rPr>
                            </m:ctrlPr>
                          </m:sSupPr>
                          <m:e>
                            <m:r>
                              <a:rPr lang="es-ES" sz="2400" b="1" i="1" smtClean="0">
                                <a:solidFill>
                                  <a:schemeClr val="accent2"/>
                                </a:solidFill>
                                <a:latin typeface="Cambria Math" panose="02040503050406030204" pitchFamily="18" charset="0"/>
                              </a:rPr>
                              <m:t>𝒆</m:t>
                            </m:r>
                          </m:e>
                          <m:sup>
                            <m:r>
                              <a:rPr lang="es-ES" sz="2400" b="1" i="1" smtClean="0">
                                <a:solidFill>
                                  <a:schemeClr val="accent2"/>
                                </a:solidFill>
                                <a:latin typeface="Cambria Math" panose="02040503050406030204" pitchFamily="18" charset="0"/>
                              </a:rPr>
                              <m:t>−</m:t>
                            </m:r>
                            <m:r>
                              <a:rPr lang="es-ES" sz="2400" b="1" i="1" smtClean="0">
                                <a:solidFill>
                                  <a:schemeClr val="accent2"/>
                                </a:solidFill>
                                <a:latin typeface="Cambria Math" panose="02040503050406030204" pitchFamily="18" charset="0"/>
                              </a:rPr>
                              <m:t>𝒛</m:t>
                            </m:r>
                          </m:sup>
                        </m:sSup>
                      </m:den>
                    </m:f>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928355" y="3894830"/>
                <a:ext cx="3280389" cy="533608"/>
              </a:xfrm>
              <a:prstGeom prst="rect">
                <a:avLst/>
              </a:prstGeom>
              <a:blipFill>
                <a:blip r:embed="rId4"/>
                <a:stretch>
                  <a:fillRect l="-5576" t="-2299" b="-19540"/>
                </a:stretch>
              </a:blipFill>
            </p:spPr>
            <p:txBody>
              <a:bodyPr/>
              <a:lstStyle/>
              <a:p>
                <a:r>
                  <a:rPr lang="es-ES">
                    <a:noFill/>
                  </a:rPr>
                  <a:t> </a:t>
                </a:r>
              </a:p>
            </p:txBody>
          </p:sp>
        </mc:Fallback>
      </mc:AlternateContent>
      <p:sp>
        <p:nvSpPr>
          <p:cNvPr id="41" name="Elipse 40">
            <a:extLst>
              <a:ext uri="{FF2B5EF4-FFF2-40B4-BE49-F238E27FC236}">
                <a16:creationId xmlns:a16="http://schemas.microsoft.com/office/drawing/2014/main" id="{0E281520-7374-49BF-A333-BF248B9A31F8}"/>
              </a:ext>
            </a:extLst>
          </p:cNvPr>
          <p:cNvSpPr/>
          <p:nvPr/>
        </p:nvSpPr>
        <p:spPr>
          <a:xfrm>
            <a:off x="8943258" y="509761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252B8D9D-79B7-4E08-BDCC-F6A61496E48F}"/>
              </a:ext>
            </a:extLst>
          </p:cNvPr>
          <p:cNvSpPr/>
          <p:nvPr/>
        </p:nvSpPr>
        <p:spPr>
          <a:xfrm>
            <a:off x="9750898" y="422512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id="{10713A74-9728-4087-A96E-6104C2DC5D79}"/>
              </a:ext>
            </a:extLst>
          </p:cNvPr>
          <p:cNvSpPr/>
          <p:nvPr/>
        </p:nvSpPr>
        <p:spPr>
          <a:xfrm>
            <a:off x="9494319"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id="{EF7744FF-1716-483E-97BC-BD0319AF5582}"/>
              </a:ext>
            </a:extLst>
          </p:cNvPr>
          <p:cNvSpPr/>
          <p:nvPr/>
        </p:nvSpPr>
        <p:spPr>
          <a:xfrm>
            <a:off x="8738634"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2DFAF3FE-F4B6-4210-838C-3F9D69892B86}"/>
              </a:ext>
            </a:extLst>
          </p:cNvPr>
          <p:cNvSpPr/>
          <p:nvPr/>
        </p:nvSpPr>
        <p:spPr>
          <a:xfrm>
            <a:off x="9233751"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A2A57AA3-8C8A-4A62-8F26-3FFA1FE12713}"/>
              </a:ext>
            </a:extLst>
          </p:cNvPr>
          <p:cNvSpPr/>
          <p:nvPr/>
        </p:nvSpPr>
        <p:spPr>
          <a:xfrm>
            <a:off x="9410082" y="4224728"/>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4704A55F-0CE7-41D8-B0E9-8541DF0301D3}"/>
              </a:ext>
            </a:extLst>
          </p:cNvPr>
          <p:cNvSpPr/>
          <p:nvPr/>
        </p:nvSpPr>
        <p:spPr>
          <a:xfrm>
            <a:off x="10091714"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1F4D9F3B-241C-490C-9D9C-BD4A1B6D78FD}"/>
              </a:ext>
            </a:extLst>
          </p:cNvPr>
          <p:cNvSpPr/>
          <p:nvPr/>
        </p:nvSpPr>
        <p:spPr>
          <a:xfrm>
            <a:off x="10268326"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orma libre: forma 28">
            <a:extLst>
              <a:ext uri="{FF2B5EF4-FFF2-40B4-BE49-F238E27FC236}">
                <a16:creationId xmlns:a16="http://schemas.microsoft.com/office/drawing/2014/main" id="{D760278B-57FB-4F67-90E6-181BC4677399}"/>
              </a:ext>
            </a:extLst>
          </p:cNvPr>
          <p:cNvSpPr/>
          <p:nvPr/>
        </p:nvSpPr>
        <p:spPr>
          <a:xfrm>
            <a:off x="8755693" y="4258849"/>
            <a:ext cx="1565754" cy="914400"/>
          </a:xfrm>
          <a:custGeom>
            <a:avLst/>
            <a:gdLst>
              <a:gd name="connsiteX0" fmla="*/ 0 w 1565754"/>
              <a:gd name="connsiteY0" fmla="*/ 914400 h 914400"/>
              <a:gd name="connsiteX1" fmla="*/ 751562 w 1565754"/>
              <a:gd name="connsiteY1" fmla="*/ 713984 h 914400"/>
              <a:gd name="connsiteX2" fmla="*/ 939452 w 1565754"/>
              <a:gd name="connsiteY2" fmla="*/ 150313 h 914400"/>
              <a:gd name="connsiteX3" fmla="*/ 1565754 w 1565754"/>
              <a:gd name="connsiteY3" fmla="*/ 0 h 914400"/>
            </a:gdLst>
            <a:ahLst/>
            <a:cxnLst>
              <a:cxn ang="0">
                <a:pos x="connsiteX0" y="connsiteY0"/>
              </a:cxn>
              <a:cxn ang="0">
                <a:pos x="connsiteX1" y="connsiteY1"/>
              </a:cxn>
              <a:cxn ang="0">
                <a:pos x="connsiteX2" y="connsiteY2"/>
              </a:cxn>
              <a:cxn ang="0">
                <a:pos x="connsiteX3" y="connsiteY3"/>
              </a:cxn>
            </a:cxnLst>
            <a:rect l="l" t="t" r="r" b="b"/>
            <a:pathLst>
              <a:path w="1565754" h="914400">
                <a:moveTo>
                  <a:pt x="0" y="914400"/>
                </a:moveTo>
                <a:cubicBezTo>
                  <a:pt x="297493" y="877866"/>
                  <a:pt x="594987" y="841332"/>
                  <a:pt x="751562" y="713984"/>
                </a:cubicBezTo>
                <a:cubicBezTo>
                  <a:pt x="908137" y="586636"/>
                  <a:pt x="803753" y="269310"/>
                  <a:pt x="939452" y="150313"/>
                </a:cubicBezTo>
                <a:cubicBezTo>
                  <a:pt x="1075151" y="31316"/>
                  <a:pt x="1320452" y="15658"/>
                  <a:pt x="156575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422786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1</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Componentes</a:t>
            </a:r>
          </a:p>
        </p:txBody>
      </p:sp>
      <p:pic>
        <p:nvPicPr>
          <p:cNvPr id="32" name="Shape 103">
            <a:extLst>
              <a:ext uri="{FF2B5EF4-FFF2-40B4-BE49-F238E27FC236}">
                <a16:creationId xmlns:a16="http://schemas.microsoft.com/office/drawing/2014/main" id="{6C57045F-3DDC-46FA-96FF-AC9BFF697C85}"/>
              </a:ext>
            </a:extLst>
          </p:cNvPr>
          <p:cNvPicPr preferRelativeResize="0"/>
          <p:nvPr/>
        </p:nvPicPr>
        <p:blipFill>
          <a:blip r:embed="rId3">
            <a:alphaModFix/>
            <a:duotone>
              <a:schemeClr val="accent2">
                <a:shade val="45000"/>
                <a:satMod val="135000"/>
              </a:schemeClr>
              <a:prstClr val="white"/>
            </a:duotone>
          </a:blip>
          <a:stretch>
            <a:fillRect/>
          </a:stretch>
        </p:blipFill>
        <p:spPr>
          <a:xfrm>
            <a:off x="1705695" y="3577357"/>
            <a:ext cx="629698" cy="493639"/>
          </a:xfrm>
          <a:prstGeom prst="rect">
            <a:avLst/>
          </a:prstGeom>
          <a:noFill/>
          <a:ln>
            <a:noFill/>
          </a:ln>
        </p:spPr>
      </p:pic>
      <p:pic>
        <p:nvPicPr>
          <p:cNvPr id="33" name="Shape 104">
            <a:extLst>
              <a:ext uri="{FF2B5EF4-FFF2-40B4-BE49-F238E27FC236}">
                <a16:creationId xmlns:a16="http://schemas.microsoft.com/office/drawing/2014/main" id="{6AFA0524-20A4-4A40-ADA9-97E8DCE62A75}"/>
              </a:ext>
            </a:extLst>
          </p:cNvPr>
          <p:cNvPicPr preferRelativeResize="0">
            <a:picLocks noChangeAspect="1"/>
          </p:cNvPicPr>
          <p:nvPr/>
        </p:nvPicPr>
        <p:blipFill>
          <a:blip r:embed="rId4">
            <a:alphaModFix/>
            <a:duotone>
              <a:schemeClr val="accent2">
                <a:shade val="45000"/>
                <a:satMod val="135000"/>
              </a:schemeClr>
              <a:prstClr val="white"/>
            </a:duotone>
          </a:blip>
          <a:stretch>
            <a:fillRect/>
          </a:stretch>
        </p:blipFill>
        <p:spPr>
          <a:xfrm>
            <a:off x="1755888" y="4250288"/>
            <a:ext cx="576000" cy="576000"/>
          </a:xfrm>
          <a:prstGeom prst="rect">
            <a:avLst/>
          </a:prstGeom>
          <a:noFill/>
          <a:ln>
            <a:noFill/>
          </a:ln>
        </p:spPr>
      </p:pic>
      <p:grpSp>
        <p:nvGrpSpPr>
          <p:cNvPr id="35" name="Grupo 34">
            <a:extLst>
              <a:ext uri="{FF2B5EF4-FFF2-40B4-BE49-F238E27FC236}">
                <a16:creationId xmlns:a16="http://schemas.microsoft.com/office/drawing/2014/main" id="{86BE1215-01BC-4974-8927-48DCE13474F1}"/>
              </a:ext>
            </a:extLst>
          </p:cNvPr>
          <p:cNvGrpSpPr/>
          <p:nvPr/>
        </p:nvGrpSpPr>
        <p:grpSpPr>
          <a:xfrm>
            <a:off x="5548067" y="1970608"/>
            <a:ext cx="1315561" cy="815417"/>
            <a:chOff x="931207" y="1766466"/>
            <a:chExt cx="1315561" cy="815417"/>
          </a:xfrm>
        </p:grpSpPr>
        <p:sp>
          <p:nvSpPr>
            <p:cNvPr id="36" name="Diagrama de flujo: proceso 35">
              <a:extLst>
                <a:ext uri="{FF2B5EF4-FFF2-40B4-BE49-F238E27FC236}">
                  <a16:creationId xmlns:a16="http://schemas.microsoft.com/office/drawing/2014/main" id="{51990CF2-075D-49E3-BA6A-CB0B4AEE3ACF}"/>
                </a:ext>
              </a:extLst>
            </p:cNvPr>
            <p:cNvSpPr/>
            <p:nvPr/>
          </p:nvSpPr>
          <p:spPr>
            <a:xfrm>
              <a:off x="2003184" y="2077995"/>
              <a:ext cx="195120" cy="3255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Imagen 36">
              <a:extLst>
                <a:ext uri="{FF2B5EF4-FFF2-40B4-BE49-F238E27FC236}">
                  <a16:creationId xmlns:a16="http://schemas.microsoft.com/office/drawing/2014/main" id="{71ACA8C8-83A2-4B5C-A7AB-11EAE8DBAED7}"/>
                </a:ext>
              </a:extLst>
            </p:cNvPr>
            <p:cNvPicPr>
              <a:picLocks noChangeAspect="1"/>
            </p:cNvPicPr>
            <p:nvPr/>
          </p:nvPicPr>
          <p:blipFill>
            <a:blip r:embed="rId5">
              <a:duotone>
                <a:schemeClr val="accent2">
                  <a:shade val="45000"/>
                  <a:satMod val="135000"/>
                </a:schemeClr>
                <a:prstClr val="white"/>
              </a:duotone>
            </a:blip>
            <a:stretch>
              <a:fillRect/>
            </a:stretch>
          </p:blipFill>
          <p:spPr>
            <a:xfrm>
              <a:off x="1546268" y="1879957"/>
              <a:ext cx="700500" cy="700500"/>
            </a:xfrm>
            <a:prstGeom prst="rect">
              <a:avLst/>
            </a:prstGeom>
          </p:spPr>
        </p:pic>
        <p:pic>
          <p:nvPicPr>
            <p:cNvPr id="38" name="Imagen 37">
              <a:extLst>
                <a:ext uri="{FF2B5EF4-FFF2-40B4-BE49-F238E27FC236}">
                  <a16:creationId xmlns:a16="http://schemas.microsoft.com/office/drawing/2014/main" id="{14F60063-0454-439C-B939-E799D12C3F16}"/>
                </a:ext>
              </a:extLst>
            </p:cNvPr>
            <p:cNvPicPr>
              <a:picLocks noChangeAspect="1"/>
            </p:cNvPicPr>
            <p:nvPr/>
          </p:nvPicPr>
          <p:blipFill>
            <a:blip r:embed="rId5">
              <a:duotone>
                <a:schemeClr val="accent2">
                  <a:shade val="45000"/>
                  <a:satMod val="135000"/>
                </a:schemeClr>
                <a:prstClr val="white"/>
              </a:duotone>
            </a:blip>
            <a:stretch>
              <a:fillRect/>
            </a:stretch>
          </p:blipFill>
          <p:spPr>
            <a:xfrm>
              <a:off x="931207" y="1881383"/>
              <a:ext cx="700500" cy="700500"/>
            </a:xfrm>
            <a:prstGeom prst="rect">
              <a:avLst/>
            </a:prstGeom>
          </p:spPr>
        </p:pic>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F493AC33-A6BE-4D23-9D77-958D1AC8086D}"/>
                    </a:ext>
                  </a:extLst>
                </p:cNvPr>
                <p:cNvSpPr txBox="1"/>
                <p:nvPr/>
              </p:nvSpPr>
              <p:spPr>
                <a:xfrm>
                  <a:off x="2029310" y="1770809"/>
                  <a:ext cx="1537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oMath>
                    </m:oMathPara>
                  </a14:m>
                  <a:endParaRPr lang="es-ES" dirty="0"/>
                </a:p>
              </p:txBody>
            </p:sp>
          </mc:Choice>
          <mc:Fallback xmlns="">
            <p:sp>
              <p:nvSpPr>
                <p:cNvPr id="3" name="CuadroTexto 2">
                  <a:extLst>
                    <a:ext uri="{FF2B5EF4-FFF2-40B4-BE49-F238E27FC236}">
                      <a16:creationId xmlns:a16="http://schemas.microsoft.com/office/drawing/2014/main" id="{8FCF611A-FA1E-4F0D-AF9A-907D136B51CA}"/>
                    </a:ext>
                  </a:extLst>
                </p:cNvPr>
                <p:cNvSpPr txBox="1">
                  <a:spLocks noRot="1" noChangeAspect="1" noMove="1" noResize="1" noEditPoints="1" noAdjustHandles="1" noChangeArrowheads="1" noChangeShapeType="1" noTextEdit="1"/>
                </p:cNvSpPr>
                <p:nvPr/>
              </p:nvSpPr>
              <p:spPr>
                <a:xfrm>
                  <a:off x="2029310" y="1770809"/>
                  <a:ext cx="153760" cy="215444"/>
                </a:xfrm>
                <a:prstGeom prst="rect">
                  <a:avLst/>
                </a:prstGeom>
                <a:blipFill>
                  <a:blip r:embed="rId8"/>
                  <a:stretch>
                    <a:fillRect l="-28000" r="-20000" b="-2571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BD668FDD-9A2B-4915-B212-DABD44757B73}"/>
                    </a:ext>
                  </a:extLst>
                </p:cNvPr>
                <p:cNvSpPr txBox="1"/>
                <p:nvPr/>
              </p:nvSpPr>
              <p:spPr>
                <a:xfrm>
                  <a:off x="978645" y="1770809"/>
                  <a:ext cx="2227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m:oMathPara>
                  </a14:m>
                  <a:endParaRPr lang="es-ES" dirty="0"/>
                </a:p>
              </p:txBody>
            </p:sp>
          </mc:Choice>
          <mc:Fallback xmlns="">
            <p:sp>
              <p:nvSpPr>
                <p:cNvPr id="4" name="CuadroTexto 3">
                  <a:extLst>
                    <a:ext uri="{FF2B5EF4-FFF2-40B4-BE49-F238E27FC236}">
                      <a16:creationId xmlns:a16="http://schemas.microsoft.com/office/drawing/2014/main" id="{D8C1D01B-1812-4482-A5D0-6831FADCD638}"/>
                    </a:ext>
                  </a:extLst>
                </p:cNvPr>
                <p:cNvSpPr txBox="1">
                  <a:spLocks noRot="1" noChangeAspect="1" noMove="1" noResize="1" noEditPoints="1" noAdjustHandles="1" noChangeArrowheads="1" noChangeShapeType="1" noTextEdit="1"/>
                </p:cNvSpPr>
                <p:nvPr/>
              </p:nvSpPr>
              <p:spPr>
                <a:xfrm>
                  <a:off x="978645" y="1770809"/>
                  <a:ext cx="222753" cy="215444"/>
                </a:xfrm>
                <a:prstGeom prst="rect">
                  <a:avLst/>
                </a:prstGeom>
                <a:blipFill>
                  <a:blip r:embed="rId9"/>
                  <a:stretch>
                    <a:fillRect l="-8108" b="-1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249F5AC1-4F7D-48C3-8650-1DA45B24D541}"/>
                    </a:ext>
                  </a:extLst>
                </p:cNvPr>
                <p:cNvSpPr txBox="1"/>
                <p:nvPr/>
              </p:nvSpPr>
              <p:spPr>
                <a:xfrm>
                  <a:off x="1749062" y="1766466"/>
                  <a:ext cx="2735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m:oMathPara>
                  </a14:m>
                  <a:endParaRPr lang="es-ES" dirty="0"/>
                </a:p>
              </p:txBody>
            </p:sp>
          </mc:Choice>
          <mc:Fallback xmlns="">
            <p:sp>
              <p:nvSpPr>
                <p:cNvPr id="21" name="CuadroTexto 20">
                  <a:extLst>
                    <a:ext uri="{FF2B5EF4-FFF2-40B4-BE49-F238E27FC236}">
                      <a16:creationId xmlns:a16="http://schemas.microsoft.com/office/drawing/2014/main" id="{98DD7124-BE7E-490A-83EF-95EA5C21FA04}"/>
                    </a:ext>
                  </a:extLst>
                </p:cNvPr>
                <p:cNvSpPr txBox="1">
                  <a:spLocks noRot="1" noChangeAspect="1" noMove="1" noResize="1" noEditPoints="1" noAdjustHandles="1" noChangeArrowheads="1" noChangeShapeType="1" noTextEdit="1"/>
                </p:cNvSpPr>
                <p:nvPr/>
              </p:nvSpPr>
              <p:spPr>
                <a:xfrm>
                  <a:off x="1749062" y="1766466"/>
                  <a:ext cx="273536" cy="215444"/>
                </a:xfrm>
                <a:prstGeom prst="rect">
                  <a:avLst/>
                </a:prstGeom>
                <a:blipFill>
                  <a:blip r:embed="rId10"/>
                  <a:stretch>
                    <a:fillRect l="-8889" b="-14286"/>
                  </a:stretch>
                </a:blipFill>
              </p:spPr>
              <p:txBody>
                <a:bodyPr/>
                <a:lstStyle/>
                <a:p>
                  <a:r>
                    <a:rPr lang="es-ES">
                      <a:noFill/>
                    </a:rPr>
                    <a:t> </a:t>
                  </a:r>
                </a:p>
              </p:txBody>
            </p:sp>
          </mc:Fallback>
        </mc:AlternateContent>
      </p:grpSp>
      <p:sp>
        <p:nvSpPr>
          <p:cNvPr id="43" name="CuadroTexto 42">
            <a:extLst>
              <a:ext uri="{FF2B5EF4-FFF2-40B4-BE49-F238E27FC236}">
                <a16:creationId xmlns:a16="http://schemas.microsoft.com/office/drawing/2014/main" id="{34FF2BB4-A191-4222-9A65-36152FCAB256}"/>
              </a:ext>
            </a:extLst>
          </p:cNvPr>
          <p:cNvSpPr txBox="1"/>
          <p:nvPr/>
        </p:nvSpPr>
        <p:spPr>
          <a:xfrm>
            <a:off x="2684353" y="2208241"/>
            <a:ext cx="1326051" cy="338554"/>
          </a:xfrm>
          <a:prstGeom prst="rect">
            <a:avLst/>
          </a:prstGeom>
          <a:noFill/>
        </p:spPr>
        <p:txBody>
          <a:bodyPr wrap="square" rtlCol="0">
            <a:spAutoFit/>
          </a:bodyPr>
          <a:lstStyle/>
          <a:p>
            <a:pPr algn="ctr"/>
            <a:r>
              <a:rPr lang="es-ES" sz="1600" b="1" dirty="0"/>
              <a:t>Datos</a:t>
            </a:r>
          </a:p>
        </p:txBody>
      </p:sp>
      <p:sp>
        <p:nvSpPr>
          <p:cNvPr id="44" name="CuadroTexto 43">
            <a:extLst>
              <a:ext uri="{FF2B5EF4-FFF2-40B4-BE49-F238E27FC236}">
                <a16:creationId xmlns:a16="http://schemas.microsoft.com/office/drawing/2014/main" id="{DBB64FDD-601B-4C1C-B567-1FBA7F212099}"/>
              </a:ext>
            </a:extLst>
          </p:cNvPr>
          <p:cNvSpPr txBox="1"/>
          <p:nvPr/>
        </p:nvSpPr>
        <p:spPr>
          <a:xfrm>
            <a:off x="2684353" y="2953748"/>
            <a:ext cx="1326051" cy="338554"/>
          </a:xfrm>
          <a:prstGeom prst="rect">
            <a:avLst/>
          </a:prstGeom>
          <a:noFill/>
        </p:spPr>
        <p:txBody>
          <a:bodyPr wrap="square" rtlCol="0">
            <a:spAutoFit/>
          </a:bodyPr>
          <a:lstStyle/>
          <a:p>
            <a:pPr algn="ctr"/>
            <a:r>
              <a:rPr lang="es-ES" sz="1600" b="1" dirty="0"/>
              <a:t>Modelo</a:t>
            </a:r>
          </a:p>
        </p:txBody>
      </p:sp>
      <p:sp>
        <p:nvSpPr>
          <p:cNvPr id="45" name="CuadroTexto 44">
            <a:extLst>
              <a:ext uri="{FF2B5EF4-FFF2-40B4-BE49-F238E27FC236}">
                <a16:creationId xmlns:a16="http://schemas.microsoft.com/office/drawing/2014/main" id="{DC2ED117-7D48-4400-BD7A-D4EAB5BF8965}"/>
              </a:ext>
            </a:extLst>
          </p:cNvPr>
          <p:cNvSpPr txBox="1"/>
          <p:nvPr/>
        </p:nvSpPr>
        <p:spPr>
          <a:xfrm>
            <a:off x="2574992" y="3699255"/>
            <a:ext cx="1655074" cy="584775"/>
          </a:xfrm>
          <a:prstGeom prst="rect">
            <a:avLst/>
          </a:prstGeom>
          <a:noFill/>
        </p:spPr>
        <p:txBody>
          <a:bodyPr wrap="square" rtlCol="0">
            <a:spAutoFit/>
          </a:bodyPr>
          <a:lstStyle/>
          <a:p>
            <a:pPr algn="ctr"/>
            <a:r>
              <a:rPr lang="es-ES" sz="1600" b="1" dirty="0"/>
              <a:t>Función de coste</a:t>
            </a:r>
          </a:p>
        </p:txBody>
      </p:sp>
      <p:sp>
        <p:nvSpPr>
          <p:cNvPr id="46" name="CuadroTexto 45">
            <a:extLst>
              <a:ext uri="{FF2B5EF4-FFF2-40B4-BE49-F238E27FC236}">
                <a16:creationId xmlns:a16="http://schemas.microsoft.com/office/drawing/2014/main" id="{4E674B5F-992E-41BD-AA08-54A331183CEA}"/>
              </a:ext>
            </a:extLst>
          </p:cNvPr>
          <p:cNvSpPr txBox="1"/>
          <p:nvPr/>
        </p:nvSpPr>
        <p:spPr>
          <a:xfrm>
            <a:off x="2360185" y="4235507"/>
            <a:ext cx="1964523" cy="584775"/>
          </a:xfrm>
          <a:prstGeom prst="rect">
            <a:avLst/>
          </a:prstGeom>
          <a:noFill/>
        </p:spPr>
        <p:txBody>
          <a:bodyPr wrap="square" rtlCol="0">
            <a:spAutoFit/>
          </a:bodyPr>
          <a:lstStyle/>
          <a:p>
            <a:pPr algn="ctr"/>
            <a:r>
              <a:rPr lang="es-ES" sz="1600" b="1" dirty="0"/>
              <a:t>Algoritmo estimador</a:t>
            </a:r>
          </a:p>
        </p:txBody>
      </p:sp>
      <p:pic>
        <p:nvPicPr>
          <p:cNvPr id="47" name="Imagen 46">
            <a:extLst>
              <a:ext uri="{FF2B5EF4-FFF2-40B4-BE49-F238E27FC236}">
                <a16:creationId xmlns:a16="http://schemas.microsoft.com/office/drawing/2014/main" id="{3B461FCC-679F-424F-A4F6-8C7E9A197E25}"/>
              </a:ext>
            </a:extLst>
          </p:cNvPr>
          <p:cNvPicPr>
            <a:picLocks noChangeAspect="1"/>
          </p:cNvPicPr>
          <p:nvPr/>
        </p:nvPicPr>
        <p:blipFill>
          <a:blip r:embed="rId5">
            <a:duotone>
              <a:schemeClr val="accent2">
                <a:shade val="45000"/>
                <a:satMod val="135000"/>
              </a:schemeClr>
              <a:prstClr val="white"/>
            </a:duotone>
          </a:blip>
          <a:stretch>
            <a:fillRect/>
          </a:stretch>
        </p:blipFill>
        <p:spPr>
          <a:xfrm>
            <a:off x="1693638" y="2045708"/>
            <a:ext cx="700500" cy="700500"/>
          </a:xfrm>
          <a:prstGeom prst="rect">
            <a:avLst/>
          </a:prstGeom>
        </p:spPr>
      </p:pic>
      <p:sp>
        <p:nvSpPr>
          <p:cNvPr id="49" name="CuadroTexto 48">
            <a:extLst>
              <a:ext uri="{FF2B5EF4-FFF2-40B4-BE49-F238E27FC236}">
                <a16:creationId xmlns:a16="http://schemas.microsoft.com/office/drawing/2014/main" id="{519593B2-13E5-4C01-8B0C-32AA8B401071}"/>
              </a:ext>
            </a:extLst>
          </p:cNvPr>
          <p:cNvSpPr txBox="1"/>
          <p:nvPr/>
        </p:nvSpPr>
        <p:spPr>
          <a:xfrm>
            <a:off x="4324708" y="4284030"/>
            <a:ext cx="6568279" cy="646331"/>
          </a:xfrm>
          <a:prstGeom prst="rect">
            <a:avLst/>
          </a:prstGeom>
          <a:noFill/>
        </p:spPr>
        <p:txBody>
          <a:bodyPr wrap="square" rtlCol="0">
            <a:spAutoFit/>
          </a:bodyPr>
          <a:lstStyle/>
          <a:p>
            <a:r>
              <a:rPr lang="es-ES" dirty="0"/>
              <a:t>Estimador Máximo Verosímil mediante al algoritmo recursivo de Newton-</a:t>
            </a:r>
            <a:r>
              <a:rPr lang="es-ES" dirty="0" err="1"/>
              <a:t>Raphson</a:t>
            </a:r>
            <a:r>
              <a:rPr lang="es-ES" dirty="0"/>
              <a:t> </a:t>
            </a:r>
          </a:p>
        </p:txBody>
      </p:sp>
      <p:grpSp>
        <p:nvGrpSpPr>
          <p:cNvPr id="50" name="Grupo 49">
            <a:extLst>
              <a:ext uri="{FF2B5EF4-FFF2-40B4-BE49-F238E27FC236}">
                <a16:creationId xmlns:a16="http://schemas.microsoft.com/office/drawing/2014/main" id="{D76A7146-B990-42AF-BF51-9C1488F86EF2}"/>
              </a:ext>
            </a:extLst>
          </p:cNvPr>
          <p:cNvGrpSpPr/>
          <p:nvPr/>
        </p:nvGrpSpPr>
        <p:grpSpPr>
          <a:xfrm>
            <a:off x="1653999" y="2686380"/>
            <a:ext cx="824700" cy="824700"/>
            <a:chOff x="252167" y="2219284"/>
            <a:chExt cx="824700" cy="824700"/>
          </a:xfrm>
        </p:grpSpPr>
        <p:pic>
          <p:nvPicPr>
            <p:cNvPr id="51" name="Imagen 50">
              <a:extLst>
                <a:ext uri="{FF2B5EF4-FFF2-40B4-BE49-F238E27FC236}">
                  <a16:creationId xmlns:a16="http://schemas.microsoft.com/office/drawing/2014/main" id="{EA1BBE41-289E-4640-A45E-C0D0D49BB78E}"/>
                </a:ext>
              </a:extLst>
            </p:cNvPr>
            <p:cNvPicPr>
              <a:picLocks noChangeAspect="1"/>
            </p:cNvPicPr>
            <p:nvPr/>
          </p:nvPicPr>
          <p:blipFill>
            <a:blip r:embed="rId11">
              <a:duotone>
                <a:schemeClr val="accent2">
                  <a:shade val="45000"/>
                  <a:satMod val="135000"/>
                </a:schemeClr>
                <a:prstClr val="white"/>
              </a:duotone>
            </a:blip>
            <a:stretch>
              <a:fillRect/>
            </a:stretch>
          </p:blipFill>
          <p:spPr>
            <a:xfrm>
              <a:off x="252167" y="2219284"/>
              <a:ext cx="824700" cy="824700"/>
            </a:xfrm>
            <a:prstGeom prst="rect">
              <a:avLst/>
            </a:prstGeom>
          </p:spPr>
        </p:pic>
        <p:pic>
          <p:nvPicPr>
            <p:cNvPr id="52" name="Imagen 51">
              <a:extLst>
                <a:ext uri="{FF2B5EF4-FFF2-40B4-BE49-F238E27FC236}">
                  <a16:creationId xmlns:a16="http://schemas.microsoft.com/office/drawing/2014/main" id="{967C76B8-A9BB-45E1-A38F-E759DD2CD67B}"/>
                </a:ext>
              </a:extLst>
            </p:cNvPr>
            <p:cNvPicPr>
              <a:picLocks noChangeAspect="1"/>
            </p:cNvPicPr>
            <p:nvPr/>
          </p:nvPicPr>
          <p:blipFill>
            <a:blip r:embed="rId12">
              <a:duotone>
                <a:schemeClr val="accent2">
                  <a:shade val="45000"/>
                  <a:satMod val="135000"/>
                </a:schemeClr>
                <a:prstClr val="white"/>
              </a:duotone>
            </a:blip>
            <a:stretch>
              <a:fillRect/>
            </a:stretch>
          </p:blipFill>
          <p:spPr>
            <a:xfrm>
              <a:off x="356207" y="2523737"/>
              <a:ext cx="498253" cy="392340"/>
            </a:xfrm>
            <a:prstGeom prst="rect">
              <a:avLst/>
            </a:prstGeom>
          </p:spPr>
        </p:pic>
      </p:grp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237811D0-4475-4044-85CF-46F88227C0AD}"/>
                  </a:ext>
                </a:extLst>
              </p:cNvPr>
              <p:cNvSpPr txBox="1"/>
              <p:nvPr/>
            </p:nvSpPr>
            <p:spPr>
              <a:xfrm>
                <a:off x="5197599" y="3005059"/>
                <a:ext cx="4840749" cy="392608"/>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oMath>
                </a14:m>
                <a:r>
                  <a:rPr lang="es-ES" dirty="0"/>
                  <a:t> donde P(Y=1|x)=</a:t>
                </a:r>
                <a14:m>
                  <m:oMath xmlns:m="http://schemas.openxmlformats.org/officeDocument/2006/math">
                    <m:f>
                      <m:fPr>
                        <m:ctrlPr>
                          <a:rPr lang="es-ES"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𝑧</m:t>
                            </m:r>
                          </m:sup>
                        </m:sSup>
                      </m:den>
                    </m:f>
                  </m:oMath>
                </a14:m>
                <a:endParaRPr lang="es-ES" dirty="0"/>
              </a:p>
            </p:txBody>
          </p:sp>
        </mc:Choice>
        <mc:Fallback xmlns="">
          <p:sp>
            <p:nvSpPr>
              <p:cNvPr id="29" name="CuadroTexto 28">
                <a:extLst>
                  <a:ext uri="{FF2B5EF4-FFF2-40B4-BE49-F238E27FC236}">
                    <a16:creationId xmlns:a16="http://schemas.microsoft.com/office/drawing/2014/main" id="{237811D0-4475-4044-85CF-46F88227C0AD}"/>
                  </a:ext>
                </a:extLst>
              </p:cNvPr>
              <p:cNvSpPr txBox="1">
                <a:spLocks noRot="1" noChangeAspect="1" noMove="1" noResize="1" noEditPoints="1" noAdjustHandles="1" noChangeArrowheads="1" noChangeShapeType="1" noTextEdit="1"/>
              </p:cNvSpPr>
              <p:nvPr/>
            </p:nvSpPr>
            <p:spPr>
              <a:xfrm>
                <a:off x="5197599" y="3005059"/>
                <a:ext cx="4840749" cy="392608"/>
              </a:xfrm>
              <a:prstGeom prst="rect">
                <a:avLst/>
              </a:prstGeom>
              <a:blipFill>
                <a:blip r:embed="rId13"/>
                <a:stretch>
                  <a:fillRect l="-1259" t="-4688" r="-126" b="-2187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5AB3EC87-E12C-4943-A024-ACFE2575E66A}"/>
                  </a:ext>
                </a:extLst>
              </p:cNvPr>
              <p:cNvSpPr txBox="1"/>
              <p:nvPr/>
            </p:nvSpPr>
            <p:spPr>
              <a:xfrm>
                <a:off x="4651029" y="3741272"/>
                <a:ext cx="3703321" cy="276999"/>
              </a:xfrm>
              <a:prstGeom prst="rect">
                <a:avLst/>
              </a:prstGeom>
              <a:noFill/>
            </p:spPr>
            <p:txBody>
              <a:bodyPr wrap="none" lIns="0" tIns="0" rIns="0" bIns="0" rtlCol="0">
                <a:spAutoFit/>
              </a:bodyPr>
              <a:lstStyle/>
              <a:p>
                <a:r>
                  <a:rPr lang="es-ES" b="0" dirty="0"/>
                  <a:t>g</a:t>
                </a:r>
                <a14:m>
                  <m:oMath xmlns:m="http://schemas.openxmlformats.org/officeDocument/2006/math">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𝑚</m:t>
                            </m:r>
                          </m:sub>
                        </m:sSub>
                      </m:e>
                    </m:d>
                    <m:r>
                      <a:rPr lang="es-ES" b="0" i="1" smtClean="0">
                        <a:latin typeface="Cambria Math" panose="02040503050406030204" pitchFamily="18" charset="0"/>
                      </a:rPr>
                      <m:t>=</m:t>
                    </m:r>
                    <m:r>
                      <m:rPr>
                        <m:sty m:val="p"/>
                      </m:rPr>
                      <a:rPr lang="es-ES" b="0" i="0" smtClean="0">
                        <a:latin typeface="Cambria Math" panose="02040503050406030204" pitchFamily="18" charset="0"/>
                      </a:rPr>
                      <m:t>ln</m:t>
                    </m:r>
                    <m:r>
                      <a:rPr lang="es-ES" b="0" i="1" smtClean="0">
                        <a:latin typeface="Cambria Math" panose="02040503050406030204" pitchFamily="18" charset="0"/>
                      </a:rPr>
                      <m:t>⁡(</m:t>
                    </m:r>
                    <m:r>
                      <a:rPr lang="es-ES" b="0" i="1" smtClean="0">
                        <a:latin typeface="Cambria Math" panose="02040503050406030204" pitchFamily="18" charset="0"/>
                      </a:rPr>
                      <m:t>𝐿</m:t>
                    </m:r>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𝑚</m:t>
                        </m:r>
                      </m:sub>
                    </m:sSub>
                  </m:oMath>
                </a14:m>
                <a:r>
                  <a:rPr lang="es-ES" dirty="0"/>
                  <a:t>))</a:t>
                </a:r>
              </a:p>
            </p:txBody>
          </p:sp>
        </mc:Choice>
        <mc:Fallback xmlns="">
          <p:sp>
            <p:nvSpPr>
              <p:cNvPr id="30" name="CuadroTexto 29">
                <a:extLst>
                  <a:ext uri="{FF2B5EF4-FFF2-40B4-BE49-F238E27FC236}">
                    <a16:creationId xmlns:a16="http://schemas.microsoft.com/office/drawing/2014/main" id="{5AB3EC87-E12C-4943-A024-ACFE2575E66A}"/>
                  </a:ext>
                </a:extLst>
              </p:cNvPr>
              <p:cNvSpPr txBox="1">
                <a:spLocks noRot="1" noChangeAspect="1" noMove="1" noResize="1" noEditPoints="1" noAdjustHandles="1" noChangeArrowheads="1" noChangeShapeType="1" noTextEdit="1"/>
              </p:cNvSpPr>
              <p:nvPr/>
            </p:nvSpPr>
            <p:spPr>
              <a:xfrm>
                <a:off x="4651029" y="3741272"/>
                <a:ext cx="3703321" cy="276999"/>
              </a:xfrm>
              <a:prstGeom prst="rect">
                <a:avLst/>
              </a:prstGeom>
              <a:blipFill>
                <a:blip r:embed="rId14"/>
                <a:stretch>
                  <a:fillRect l="-3954" t="-28889" r="-3130" b="-51111"/>
                </a:stretch>
              </a:blipFill>
            </p:spPr>
            <p:txBody>
              <a:bodyPr/>
              <a:lstStyle/>
              <a:p>
                <a:r>
                  <a:rPr lang="es-ES">
                    <a:noFill/>
                  </a:rPr>
                  <a:t> </a:t>
                </a:r>
              </a:p>
            </p:txBody>
          </p:sp>
        </mc:Fallback>
      </mc:AlternateContent>
    </p:spTree>
    <p:extLst>
      <p:ext uri="{BB962C8B-B14F-4D97-AF65-F5344CB8AC3E}">
        <p14:creationId xmlns:p14="http://schemas.microsoft.com/office/powerpoint/2010/main" val="5065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Interpretación Coeficientes</a:t>
            </a:r>
          </a:p>
        </p:txBody>
      </p:sp>
      <p:sp>
        <p:nvSpPr>
          <p:cNvPr id="14" name="CuadroTexto 13">
            <a:extLst>
              <a:ext uri="{FF2B5EF4-FFF2-40B4-BE49-F238E27FC236}">
                <a16:creationId xmlns:a16="http://schemas.microsoft.com/office/drawing/2014/main" id="{6A425755-D78B-4526-A5F5-47085F3BE214}"/>
              </a:ext>
            </a:extLst>
          </p:cNvPr>
          <p:cNvSpPr txBox="1"/>
          <p:nvPr/>
        </p:nvSpPr>
        <p:spPr>
          <a:xfrm>
            <a:off x="450937" y="1579763"/>
            <a:ext cx="6300383" cy="4247317"/>
          </a:xfrm>
          <a:prstGeom prst="rect">
            <a:avLst/>
          </a:prstGeom>
          <a:noFill/>
        </p:spPr>
        <p:txBody>
          <a:bodyPr wrap="square" rtlCol="0">
            <a:spAutoFit/>
          </a:bodyPr>
          <a:lstStyle/>
          <a:p>
            <a:r>
              <a:rPr lang="es-ES" b="1" dirty="0">
                <a:solidFill>
                  <a:schemeClr val="accent2"/>
                </a:solidFill>
              </a:rPr>
              <a:t>Medidas de efecto de Riesgos</a:t>
            </a:r>
          </a:p>
          <a:p>
            <a:pPr lvl="1"/>
            <a:endParaRPr lang="es-ES" dirty="0"/>
          </a:p>
          <a:p>
            <a:pPr marL="742950" lvl="1" indent="-285750">
              <a:buFont typeface="Wingdings" panose="05000000000000000000" pitchFamily="2" charset="2"/>
              <a:buChar char="v"/>
            </a:pPr>
            <a:r>
              <a:rPr lang="es-ES" dirty="0" err="1"/>
              <a:t>Odds</a:t>
            </a:r>
            <a:r>
              <a:rPr lang="es-ES" dirty="0"/>
              <a:t> es una medida de </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r>
              <a:rPr lang="es-ES" dirty="0" err="1"/>
              <a:t>Odds</a:t>
            </a:r>
            <a:r>
              <a:rPr lang="es-ES" dirty="0"/>
              <a:t> Ratio o razón de </a:t>
            </a:r>
            <a:r>
              <a:rPr lang="es-ES" dirty="0" err="1"/>
              <a:t>monios</a:t>
            </a:r>
            <a:r>
              <a:rPr lang="es-ES" dirty="0"/>
              <a:t> es una medida del efecto entre dos situaciones</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lvl="1"/>
            <a:endParaRPr lang="es-ES" dirty="0"/>
          </a:p>
          <a:p>
            <a:pPr marL="742950" lvl="1" indent="-285750">
              <a:buFont typeface="Wingdings" panose="05000000000000000000" pitchFamily="2" charset="2"/>
              <a:buChar char="v"/>
            </a:pPr>
            <a:r>
              <a:rPr lang="es-ES" dirty="0" err="1"/>
              <a:t>Risk</a:t>
            </a:r>
            <a:r>
              <a:rPr lang="es-ES" dirty="0"/>
              <a:t> Ratio es una medida de la ocurrencia ante un evento en comparación con la ausencia del evento.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9C30EBC-8679-417C-9CD9-F576D25A9513}"/>
                  </a:ext>
                </a:extLst>
              </p:cNvPr>
              <p:cNvSpPr txBox="1"/>
              <p:nvPr/>
            </p:nvSpPr>
            <p:spPr>
              <a:xfrm>
                <a:off x="2522490" y="2464892"/>
                <a:ext cx="238520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m:t>
                          </m:r>
                        </m:num>
                        <m:den>
                          <m:r>
                            <a:rPr lang="es-ES" b="0" i="1" smtClean="0">
                              <a:latin typeface="Cambria Math" panose="02040503050406030204" pitchFamily="18" charset="0"/>
                            </a:rPr>
                            <m:t>1−</m:t>
                          </m:r>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𝑌</m:t>
                          </m:r>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m:t>
                          </m:r>
                        </m:den>
                      </m:f>
                    </m:oMath>
                  </m:oMathPara>
                </a14:m>
                <a:endParaRPr lang="es-ES" dirty="0"/>
              </a:p>
            </p:txBody>
          </p:sp>
        </mc:Choice>
        <mc:Fallback xmlns="">
          <p:sp>
            <p:nvSpPr>
              <p:cNvPr id="5" name="CuadroTexto 4">
                <a:extLst>
                  <a:ext uri="{FF2B5EF4-FFF2-40B4-BE49-F238E27FC236}">
                    <a16:creationId xmlns:a16="http://schemas.microsoft.com/office/drawing/2014/main" id="{29C30EBC-8679-417C-9CD9-F576D25A9513}"/>
                  </a:ext>
                </a:extLst>
              </p:cNvPr>
              <p:cNvSpPr txBox="1">
                <a:spLocks noRot="1" noChangeAspect="1" noMove="1" noResize="1" noEditPoints="1" noAdjustHandles="1" noChangeArrowheads="1" noChangeShapeType="1" noTextEdit="1"/>
              </p:cNvSpPr>
              <p:nvPr/>
            </p:nvSpPr>
            <p:spPr>
              <a:xfrm>
                <a:off x="2522490" y="2464892"/>
                <a:ext cx="2385204" cy="57676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B9218254-F276-4575-8833-0BE17B272029}"/>
                  </a:ext>
                </a:extLst>
              </p:cNvPr>
              <p:cNvSpPr txBox="1"/>
              <p:nvPr/>
            </p:nvSpPr>
            <p:spPr>
              <a:xfrm>
                <a:off x="2764414" y="3955265"/>
                <a:ext cx="1901353"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𝑂𝑅</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𝑂</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r>
                            <a:rPr lang="es-ES" b="0" i="1" smtClean="0">
                              <a:latin typeface="Cambria Math" panose="02040503050406030204" pitchFamily="18" charset="0"/>
                            </a:rPr>
                            <m:t>)</m:t>
                          </m:r>
                        </m:den>
                      </m:f>
                    </m:oMath>
                  </m:oMathPara>
                </a14:m>
                <a:endParaRPr lang="es-ES" dirty="0"/>
              </a:p>
            </p:txBody>
          </p:sp>
        </mc:Choice>
        <mc:Fallback xmlns="">
          <p:sp>
            <p:nvSpPr>
              <p:cNvPr id="18" name="CuadroTexto 17">
                <a:extLst>
                  <a:ext uri="{FF2B5EF4-FFF2-40B4-BE49-F238E27FC236}">
                    <a16:creationId xmlns:a16="http://schemas.microsoft.com/office/drawing/2014/main" id="{B9218254-F276-4575-8833-0BE17B272029}"/>
                  </a:ext>
                </a:extLst>
              </p:cNvPr>
              <p:cNvSpPr txBox="1">
                <a:spLocks noRot="1" noChangeAspect="1" noMove="1" noResize="1" noEditPoints="1" noAdjustHandles="1" noChangeArrowheads="1" noChangeShapeType="1" noTextEdit="1"/>
              </p:cNvSpPr>
              <p:nvPr/>
            </p:nvSpPr>
            <p:spPr>
              <a:xfrm>
                <a:off x="2764414" y="3955265"/>
                <a:ext cx="1901353" cy="57676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4EFD668F-3B4F-4075-B250-7B88FC3E1C06}"/>
                  </a:ext>
                </a:extLst>
              </p:cNvPr>
              <p:cNvSpPr txBox="1"/>
              <p:nvPr/>
            </p:nvSpPr>
            <p:spPr>
              <a:xfrm>
                <a:off x="2654458" y="5250319"/>
                <a:ext cx="1893339"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𝑅𝑅</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e>
                      </m:d>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𝑅</m:t>
                          </m:r>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num>
                        <m:den>
                          <m:r>
                            <a:rPr lang="es-ES" b="0" i="1" smtClean="0">
                              <a:latin typeface="Cambria Math" panose="02040503050406030204" pitchFamily="18" charset="0"/>
                            </a:rPr>
                            <m:t>𝑅</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m:t>
                              </m:r>
                            </m:sup>
                          </m:sSup>
                          <m:r>
                            <a:rPr lang="es-ES" b="0" i="1" smtClean="0">
                              <a:latin typeface="Cambria Math" panose="02040503050406030204" pitchFamily="18" charset="0"/>
                            </a:rPr>
                            <m:t>)</m:t>
                          </m:r>
                        </m:den>
                      </m:f>
                    </m:oMath>
                  </m:oMathPara>
                </a14:m>
                <a:endParaRPr lang="es-ES" dirty="0"/>
              </a:p>
            </p:txBody>
          </p:sp>
        </mc:Choice>
        <mc:Fallback xmlns="">
          <p:sp>
            <p:nvSpPr>
              <p:cNvPr id="21" name="CuadroTexto 20">
                <a:extLst>
                  <a:ext uri="{FF2B5EF4-FFF2-40B4-BE49-F238E27FC236}">
                    <a16:creationId xmlns:a16="http://schemas.microsoft.com/office/drawing/2014/main" id="{4EFD668F-3B4F-4075-B250-7B88FC3E1C06}"/>
                  </a:ext>
                </a:extLst>
              </p:cNvPr>
              <p:cNvSpPr txBox="1">
                <a:spLocks noRot="1" noChangeAspect="1" noMove="1" noResize="1" noEditPoints="1" noAdjustHandles="1" noChangeArrowheads="1" noChangeShapeType="1" noTextEdit="1"/>
              </p:cNvSpPr>
              <p:nvPr/>
            </p:nvSpPr>
            <p:spPr>
              <a:xfrm>
                <a:off x="2654458" y="5250319"/>
                <a:ext cx="1893339" cy="576761"/>
              </a:xfrm>
              <a:prstGeom prst="rect">
                <a:avLst/>
              </a:prstGeom>
              <a:blipFill>
                <a:blip r:embed="rId5"/>
                <a:stretch>
                  <a:fillRect/>
                </a:stretch>
              </a:blipFill>
            </p:spPr>
            <p:txBody>
              <a:bodyPr/>
              <a:lstStyle/>
              <a:p>
                <a:r>
                  <a:rPr lang="es-ES">
                    <a:noFill/>
                  </a:rPr>
                  <a:t> </a:t>
                </a:r>
              </a:p>
            </p:txBody>
          </p:sp>
        </mc:Fallback>
      </mc:AlternateContent>
      <p:pic>
        <p:nvPicPr>
          <p:cNvPr id="3" name="Imagen 2">
            <a:extLst>
              <a:ext uri="{FF2B5EF4-FFF2-40B4-BE49-F238E27FC236}">
                <a16:creationId xmlns:a16="http://schemas.microsoft.com/office/drawing/2014/main" id="{5457F0AD-6E4E-495C-9FEF-CE6E5D7FAFDA}"/>
              </a:ext>
            </a:extLst>
          </p:cNvPr>
          <p:cNvPicPr>
            <a:picLocks noChangeAspect="1"/>
          </p:cNvPicPr>
          <p:nvPr/>
        </p:nvPicPr>
        <p:blipFill>
          <a:blip r:embed="rId6"/>
          <a:stretch>
            <a:fillRect/>
          </a:stretch>
        </p:blipFill>
        <p:spPr>
          <a:xfrm>
            <a:off x="7374884" y="1125040"/>
            <a:ext cx="3518103" cy="204252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ED38624E-ABBF-4BFD-9150-EA087CACF054}"/>
                  </a:ext>
                </a:extLst>
              </p:cNvPr>
              <p:cNvSpPr txBox="1"/>
              <p:nvPr/>
            </p:nvSpPr>
            <p:spPr>
              <a:xfrm>
                <a:off x="7338371" y="3263368"/>
                <a:ext cx="3788153"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𝐸𝑥𝑝𝑢𝑒𝑠𝑡𝑜</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70/100</m:t>
                          </m:r>
                        </m:num>
                        <m:den>
                          <m:r>
                            <a:rPr lang="es-ES" b="0" i="1" smtClean="0">
                              <a:latin typeface="Cambria Math" panose="02040503050406030204" pitchFamily="18" charset="0"/>
                            </a:rPr>
                            <m:t>30/100</m:t>
                          </m:r>
                        </m:den>
                      </m:f>
                      <m:r>
                        <a:rPr lang="es-ES" b="0" i="1" smtClean="0">
                          <a:latin typeface="Cambria Math" panose="02040503050406030204" pitchFamily="18" charset="0"/>
                        </a:rPr>
                        <m:t>=2,33 </m:t>
                      </m:r>
                      <m:r>
                        <a:rPr lang="es-ES" b="0" i="1" smtClean="0">
                          <a:latin typeface="Cambria Math" panose="02040503050406030204" pitchFamily="18" charset="0"/>
                        </a:rPr>
                        <m:t>𝑣𝑒𝑐𝑒𝑠</m:t>
                      </m:r>
                    </m:oMath>
                  </m:oMathPara>
                </a14:m>
                <a:endParaRPr lang="es-ES" dirty="0"/>
              </a:p>
            </p:txBody>
          </p:sp>
        </mc:Choice>
        <mc:Fallback xmlns="">
          <p:sp>
            <p:nvSpPr>
              <p:cNvPr id="6" name="CuadroTexto 5">
                <a:extLst>
                  <a:ext uri="{FF2B5EF4-FFF2-40B4-BE49-F238E27FC236}">
                    <a16:creationId xmlns:a16="http://schemas.microsoft.com/office/drawing/2014/main" id="{ED38624E-ABBF-4BFD-9150-EA087CACF054}"/>
                  </a:ext>
                </a:extLst>
              </p:cNvPr>
              <p:cNvSpPr txBox="1">
                <a:spLocks noRot="1" noChangeAspect="1" noMove="1" noResize="1" noEditPoints="1" noAdjustHandles="1" noChangeArrowheads="1" noChangeShapeType="1" noTextEdit="1"/>
              </p:cNvSpPr>
              <p:nvPr/>
            </p:nvSpPr>
            <p:spPr>
              <a:xfrm>
                <a:off x="7338371" y="3263368"/>
                <a:ext cx="3788153" cy="572657"/>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E073102E-B06D-4C22-AA7C-894067E6EAB9}"/>
                  </a:ext>
                </a:extLst>
              </p:cNvPr>
              <p:cNvSpPr txBox="1"/>
              <p:nvPr/>
            </p:nvSpPr>
            <p:spPr>
              <a:xfrm>
                <a:off x="7338371" y="3898687"/>
                <a:ext cx="4208140"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𝑁𝑜𝐸𝑥𝑝𝑢𝑒𝑠𝑡𝑜</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50/200</m:t>
                          </m:r>
                        </m:num>
                        <m:den>
                          <m:r>
                            <a:rPr lang="es-ES" b="0" i="1" smtClean="0">
                              <a:latin typeface="Cambria Math" panose="02040503050406030204" pitchFamily="18" charset="0"/>
                            </a:rPr>
                            <m:t>150/200</m:t>
                          </m:r>
                        </m:den>
                      </m:f>
                      <m:r>
                        <a:rPr lang="es-ES" b="0" i="1" smtClean="0">
                          <a:latin typeface="Cambria Math" panose="02040503050406030204" pitchFamily="18" charset="0"/>
                        </a:rPr>
                        <m:t>=0,33 </m:t>
                      </m:r>
                      <m:r>
                        <a:rPr lang="es-ES" b="0" i="1" smtClean="0">
                          <a:latin typeface="Cambria Math" panose="02040503050406030204" pitchFamily="18" charset="0"/>
                        </a:rPr>
                        <m:t>𝑣𝑒𝑐𝑒𝑠</m:t>
                      </m:r>
                    </m:oMath>
                  </m:oMathPara>
                </a14:m>
                <a:endParaRPr lang="es-ES" dirty="0"/>
              </a:p>
            </p:txBody>
          </p:sp>
        </mc:Choice>
        <mc:Fallback xmlns="">
          <p:sp>
            <p:nvSpPr>
              <p:cNvPr id="22" name="CuadroTexto 21">
                <a:extLst>
                  <a:ext uri="{FF2B5EF4-FFF2-40B4-BE49-F238E27FC236}">
                    <a16:creationId xmlns:a16="http://schemas.microsoft.com/office/drawing/2014/main" id="{E073102E-B06D-4C22-AA7C-894067E6EAB9}"/>
                  </a:ext>
                </a:extLst>
              </p:cNvPr>
              <p:cNvSpPr txBox="1">
                <a:spLocks noRot="1" noChangeAspect="1" noMove="1" noResize="1" noEditPoints="1" noAdjustHandles="1" noChangeArrowheads="1" noChangeShapeType="1" noTextEdit="1"/>
              </p:cNvSpPr>
              <p:nvPr/>
            </p:nvSpPr>
            <p:spPr>
              <a:xfrm>
                <a:off x="7338371" y="3898687"/>
                <a:ext cx="4208140" cy="572657"/>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F73D4988-02E9-4395-977C-72C1EA866DDB}"/>
                  </a:ext>
                </a:extLst>
              </p:cNvPr>
              <p:cNvSpPr txBox="1"/>
              <p:nvPr/>
            </p:nvSpPr>
            <p:spPr>
              <a:xfrm>
                <a:off x="7338371" y="4576593"/>
                <a:ext cx="2901372"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𝑂𝑅</m:t>
                      </m:r>
                      <m:d>
                        <m:dPr>
                          <m:ctrlPr>
                            <a:rPr lang="es-ES" b="0" i="1" smtClean="0">
                              <a:latin typeface="Cambria Math" panose="02040503050406030204" pitchFamily="18" charset="0"/>
                            </a:rPr>
                          </m:ctrlPr>
                        </m:dPr>
                        <m:e>
                          <m:r>
                            <a:rPr lang="es-ES" b="0" i="1" smtClean="0">
                              <a:latin typeface="Cambria Math" panose="02040503050406030204" pitchFamily="18" charset="0"/>
                            </a:rPr>
                            <m:t>𝐸</m:t>
                          </m:r>
                          <m:r>
                            <a:rPr lang="es-ES" b="0" i="1" smtClean="0">
                              <a:latin typeface="Cambria Math" panose="02040503050406030204" pitchFamily="18" charset="0"/>
                            </a:rPr>
                            <m:t>, </m:t>
                          </m:r>
                          <m:r>
                            <a:rPr lang="es-ES" b="0" i="1" smtClean="0">
                              <a:latin typeface="Cambria Math" panose="02040503050406030204" pitchFamily="18" charset="0"/>
                            </a:rPr>
                            <m:t>𝑁𝐸</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2,33</m:t>
                          </m:r>
                        </m:num>
                        <m:den>
                          <m:r>
                            <a:rPr lang="es-ES" b="0" i="1" smtClean="0">
                              <a:latin typeface="Cambria Math" panose="02040503050406030204" pitchFamily="18" charset="0"/>
                            </a:rPr>
                            <m:t>0,33</m:t>
                          </m:r>
                        </m:den>
                      </m:f>
                      <m:r>
                        <a:rPr lang="es-ES" b="0" i="1" smtClean="0">
                          <a:latin typeface="Cambria Math" panose="02040503050406030204" pitchFamily="18" charset="0"/>
                        </a:rPr>
                        <m:t>=7 </m:t>
                      </m:r>
                      <m:r>
                        <a:rPr lang="es-ES" b="0" i="1" smtClean="0">
                          <a:latin typeface="Cambria Math" panose="02040503050406030204" pitchFamily="18" charset="0"/>
                        </a:rPr>
                        <m:t>𝑣𝑒𝑐𝑒𝑠</m:t>
                      </m:r>
                    </m:oMath>
                  </m:oMathPara>
                </a14:m>
                <a:endParaRPr lang="es-ES" dirty="0"/>
              </a:p>
            </p:txBody>
          </p:sp>
        </mc:Choice>
        <mc:Fallback xmlns="">
          <p:sp>
            <p:nvSpPr>
              <p:cNvPr id="23" name="CuadroTexto 22">
                <a:extLst>
                  <a:ext uri="{FF2B5EF4-FFF2-40B4-BE49-F238E27FC236}">
                    <a16:creationId xmlns:a16="http://schemas.microsoft.com/office/drawing/2014/main" id="{F73D4988-02E9-4395-977C-72C1EA866DDB}"/>
                  </a:ext>
                </a:extLst>
              </p:cNvPr>
              <p:cNvSpPr txBox="1">
                <a:spLocks noRot="1" noChangeAspect="1" noMove="1" noResize="1" noEditPoints="1" noAdjustHandles="1" noChangeArrowheads="1" noChangeShapeType="1" noTextEdit="1"/>
              </p:cNvSpPr>
              <p:nvPr/>
            </p:nvSpPr>
            <p:spPr>
              <a:xfrm>
                <a:off x="7338371" y="4576593"/>
                <a:ext cx="2901372" cy="549702"/>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33006FA3-07F9-423E-B30F-AA1C65A94C15}"/>
                  </a:ext>
                </a:extLst>
              </p:cNvPr>
              <p:cNvSpPr txBox="1"/>
              <p:nvPr/>
            </p:nvSpPr>
            <p:spPr>
              <a:xfrm>
                <a:off x="7338371" y="5186924"/>
                <a:ext cx="3391891"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𝑅𝑅</m:t>
                      </m:r>
                      <m:d>
                        <m:dPr>
                          <m:ctrlPr>
                            <a:rPr lang="es-ES" b="0" i="1" smtClean="0">
                              <a:latin typeface="Cambria Math" panose="02040503050406030204" pitchFamily="18" charset="0"/>
                            </a:rPr>
                          </m:ctrlPr>
                        </m:dPr>
                        <m:e>
                          <m:r>
                            <a:rPr lang="es-ES" b="0" i="1" smtClean="0">
                              <a:latin typeface="Cambria Math" panose="02040503050406030204" pitchFamily="18" charset="0"/>
                            </a:rPr>
                            <m:t>𝐸</m:t>
                          </m:r>
                          <m:r>
                            <a:rPr lang="es-ES" b="0" i="1" smtClean="0">
                              <a:latin typeface="Cambria Math" panose="02040503050406030204" pitchFamily="18" charset="0"/>
                            </a:rPr>
                            <m:t>, </m:t>
                          </m:r>
                          <m:r>
                            <a:rPr lang="es-ES" b="0" i="1" smtClean="0">
                              <a:latin typeface="Cambria Math" panose="02040503050406030204" pitchFamily="18" charset="0"/>
                            </a:rPr>
                            <m:t>𝑁𝐸</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70/100</m:t>
                          </m:r>
                        </m:num>
                        <m:den>
                          <m:r>
                            <a:rPr lang="es-ES" b="0" i="1" smtClean="0">
                              <a:latin typeface="Cambria Math" panose="02040503050406030204" pitchFamily="18" charset="0"/>
                            </a:rPr>
                            <m:t>50/200</m:t>
                          </m:r>
                        </m:den>
                      </m:f>
                      <m:r>
                        <a:rPr lang="es-ES" b="0" i="1" smtClean="0">
                          <a:latin typeface="Cambria Math" panose="02040503050406030204" pitchFamily="18" charset="0"/>
                        </a:rPr>
                        <m:t>=2,8 </m:t>
                      </m:r>
                      <m:r>
                        <a:rPr lang="es-ES" b="0" i="1" smtClean="0">
                          <a:latin typeface="Cambria Math" panose="02040503050406030204" pitchFamily="18" charset="0"/>
                        </a:rPr>
                        <m:t>𝑣𝑒𝑐𝑒𝑠</m:t>
                      </m:r>
                    </m:oMath>
                  </m:oMathPara>
                </a14:m>
                <a:endParaRPr lang="es-ES" dirty="0"/>
              </a:p>
            </p:txBody>
          </p:sp>
        </mc:Choice>
        <mc:Fallback xmlns="">
          <p:sp>
            <p:nvSpPr>
              <p:cNvPr id="26" name="CuadroTexto 25">
                <a:extLst>
                  <a:ext uri="{FF2B5EF4-FFF2-40B4-BE49-F238E27FC236}">
                    <a16:creationId xmlns:a16="http://schemas.microsoft.com/office/drawing/2014/main" id="{33006FA3-07F9-423E-B30F-AA1C65A94C15}"/>
                  </a:ext>
                </a:extLst>
              </p:cNvPr>
              <p:cNvSpPr txBox="1">
                <a:spLocks noRot="1" noChangeAspect="1" noMove="1" noResize="1" noEditPoints="1" noAdjustHandles="1" noChangeArrowheads="1" noChangeShapeType="1" noTextEdit="1"/>
              </p:cNvSpPr>
              <p:nvPr/>
            </p:nvSpPr>
            <p:spPr>
              <a:xfrm>
                <a:off x="7338371" y="5186924"/>
                <a:ext cx="3391891" cy="572657"/>
              </a:xfrm>
              <a:prstGeom prst="rect">
                <a:avLst/>
              </a:prstGeom>
              <a:blipFill>
                <a:blip r:embed="rId10"/>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8330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solidFill>
                  <a:schemeClr val="tx1"/>
                </a:solidFill>
              </a:rPr>
              <a:t>2</a:t>
            </a: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 Interpretación Coeficientes</a:t>
            </a:r>
          </a:p>
        </p:txBody>
      </p:sp>
      <p:sp>
        <p:nvSpPr>
          <p:cNvPr id="14" name="CuadroTexto 13">
            <a:extLst>
              <a:ext uri="{FF2B5EF4-FFF2-40B4-BE49-F238E27FC236}">
                <a16:creationId xmlns:a16="http://schemas.microsoft.com/office/drawing/2014/main" id="{6A425755-D78B-4526-A5F5-47085F3BE214}"/>
              </a:ext>
            </a:extLst>
          </p:cNvPr>
          <p:cNvSpPr txBox="1"/>
          <p:nvPr/>
        </p:nvSpPr>
        <p:spPr>
          <a:xfrm>
            <a:off x="827434" y="1579763"/>
            <a:ext cx="5923886" cy="3693319"/>
          </a:xfrm>
          <a:prstGeom prst="rect">
            <a:avLst/>
          </a:prstGeom>
          <a:noFill/>
        </p:spPr>
        <p:txBody>
          <a:bodyPr wrap="square" rtlCol="0">
            <a:spAutoFit/>
          </a:bodyPr>
          <a:lstStyle/>
          <a:p>
            <a:r>
              <a:rPr lang="es-ES" b="1" dirty="0">
                <a:solidFill>
                  <a:schemeClr val="accent2"/>
                </a:solidFill>
              </a:rPr>
              <a:t>Coeficiente de la regresión logística</a:t>
            </a:r>
          </a:p>
          <a:p>
            <a:pPr lvl="1"/>
            <a:endParaRPr lang="es-ES" dirty="0"/>
          </a:p>
          <a:p>
            <a:pPr marL="742950" lvl="1" indent="-285750">
              <a:buFont typeface="Wingdings" panose="05000000000000000000" pitchFamily="2" charset="2"/>
              <a:buChar char="v"/>
            </a:pPr>
            <a:r>
              <a:rPr lang="es-ES" dirty="0"/>
              <a:t>Coeficiente o log-</a:t>
            </a:r>
            <a:r>
              <a:rPr lang="es-ES" dirty="0" err="1"/>
              <a:t>odds</a:t>
            </a:r>
            <a:r>
              <a:rPr lang="es-ES" dirty="0"/>
              <a:t> ratio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r>
              <a:rPr lang="es-ES" dirty="0"/>
              <a:t>Exponencial del coeficiente u </a:t>
            </a:r>
            <a:r>
              <a:rPr lang="es-ES" dirty="0" err="1"/>
              <a:t>odd</a:t>
            </a:r>
            <a:r>
              <a:rPr lang="es-ES" dirty="0"/>
              <a:t>-ratio</a:t>
            </a:r>
          </a:p>
          <a:p>
            <a:pPr marL="742950" lvl="1" indent="-285750">
              <a:buFont typeface="Wingdings" panose="05000000000000000000" pitchFamily="2" charset="2"/>
              <a:buChar char="v"/>
            </a:pPr>
            <a:endParaRPr lang="es-ES" dirty="0"/>
          </a:p>
          <a:p>
            <a:pPr marL="742950" lvl="1" indent="-285750">
              <a:buFont typeface="Wingdings" panose="05000000000000000000" pitchFamily="2" charset="2"/>
              <a:buChar char="v"/>
            </a:pPr>
            <a:endParaRPr lang="es-ES" dirty="0"/>
          </a:p>
          <a:p>
            <a:pPr lvl="1"/>
            <a:endParaRPr lang="es-ES" dirty="0"/>
          </a:p>
          <a:p>
            <a:pPr marL="742950" lvl="1" indent="-285750">
              <a:buFont typeface="Wingdings" panose="05000000000000000000" pitchFamily="2" charset="2"/>
              <a:buChar char="v"/>
            </a:pPr>
            <a:endParaRPr lang="es-ES" dirty="0"/>
          </a:p>
        </p:txBody>
      </p:sp>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965987F2-6249-43FE-B579-E343750A6838}"/>
                  </a:ext>
                </a:extLst>
              </p:cNvPr>
              <p:cNvSpPr txBox="1"/>
              <p:nvPr/>
            </p:nvSpPr>
            <p:spPr>
              <a:xfrm>
                <a:off x="5686390" y="2625378"/>
                <a:ext cx="3358547"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log</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𝑂𝑅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𝑋</m:t>
                              </m:r>
                            </m:e>
                          </m:d>
                          <m:r>
                            <a:rPr lang="es-ES" b="0" i="1" smtClean="0">
                              <a:latin typeface="Cambria Math" panose="02040503050406030204" pitchFamily="18" charset="0"/>
                            </a:rPr>
                            <m:t>)</m:t>
                          </m:r>
                        </m:e>
                      </m:func>
                      <m:r>
                        <a:rPr lang="es-ES" b="0" i="1" smtClean="0">
                          <a:latin typeface="Cambria Math" panose="02040503050406030204" pitchFamily="18" charset="0"/>
                        </a:rPr>
                        <m:t>=</m:t>
                      </m:r>
                      <m:r>
                        <m:rPr>
                          <m:sty m:val="p"/>
                        </m:rPr>
                        <a:rPr lang="es-ES" b="0" i="0" smtClean="0">
                          <a:latin typeface="Cambria Math" panose="02040503050406030204" pitchFamily="18" charset="0"/>
                        </a:rPr>
                        <m:t>log</m:t>
                      </m:r>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num>
                        <m:den>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den>
                      </m:f>
                      <m:r>
                        <a:rPr lang="es-ES" b="0" i="1" smtClean="0">
                          <a:latin typeface="Cambria Math" panose="02040503050406030204" pitchFamily="18" charset="0"/>
                        </a:rPr>
                        <m:t>)</m:t>
                      </m:r>
                    </m:oMath>
                  </m:oMathPara>
                </a14:m>
                <a:endParaRPr lang="es-ES" dirty="0"/>
              </a:p>
            </p:txBody>
          </p:sp>
        </mc:Choice>
        <mc:Fallback xmlns="">
          <p:sp>
            <p:nvSpPr>
              <p:cNvPr id="19" name="CuadroTexto 18">
                <a:extLst>
                  <a:ext uri="{FF2B5EF4-FFF2-40B4-BE49-F238E27FC236}">
                    <a16:creationId xmlns:a16="http://schemas.microsoft.com/office/drawing/2014/main" id="{965987F2-6249-43FE-B579-E343750A6838}"/>
                  </a:ext>
                </a:extLst>
              </p:cNvPr>
              <p:cNvSpPr txBox="1">
                <a:spLocks noRot="1" noChangeAspect="1" noMove="1" noResize="1" noEditPoints="1" noAdjustHandles="1" noChangeArrowheads="1" noChangeShapeType="1" noTextEdit="1"/>
              </p:cNvSpPr>
              <p:nvPr/>
            </p:nvSpPr>
            <p:spPr>
              <a:xfrm>
                <a:off x="5686390" y="2625378"/>
                <a:ext cx="3358547" cy="576761"/>
              </a:xfrm>
              <a:prstGeom prst="rect">
                <a:avLst/>
              </a:prstGeom>
              <a:blipFill>
                <a:blip r:embed="rId3"/>
                <a:stretch>
                  <a:fillRect b="-106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65644F55-5CB7-4253-9E8D-8DA23F4E582B}"/>
                  </a:ext>
                </a:extLst>
              </p:cNvPr>
              <p:cNvSpPr txBox="1"/>
              <p:nvPr/>
            </p:nvSpPr>
            <p:spPr>
              <a:xfrm>
                <a:off x="6125451" y="4369678"/>
                <a:ext cx="2480423"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𝑖</m:t>
                              </m:r>
                            </m:sub>
                          </m:sSub>
                        </m:sup>
                      </m:sSup>
                      <m:r>
                        <a:rPr lang="es-ES" b="0" i="1" smtClean="0">
                          <a:latin typeface="Cambria Math" panose="02040503050406030204" pitchFamily="18" charset="0"/>
                        </a:rPr>
                        <m:t>=</m:t>
                      </m:r>
                      <m:r>
                        <a:rPr lang="es-ES" b="0" i="1" smtClean="0">
                          <a:latin typeface="Cambria Math" panose="02040503050406030204" pitchFamily="18" charset="0"/>
                        </a:rPr>
                        <m:t>𝑂𝑅</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𝑋</m:t>
                      </m:r>
                      <m:r>
                        <a:rPr lang="es-ES" b="0" i="1" smtClean="0">
                          <a:latin typeface="Cambria Math" panose="02040503050406030204" pitchFamily="18" charset="0"/>
                        </a:rPr>
                        <m:t>)=</m:t>
                      </m:r>
                      <m:f>
                        <m:fPr>
                          <m:ctrlPr>
                            <a:rPr lang="es-ES" i="1" smtClean="0">
                              <a:latin typeface="Cambria Math" panose="02040503050406030204" pitchFamily="18" charset="0"/>
                            </a:rPr>
                          </m:ctrlPr>
                        </m:fPr>
                        <m:num>
                          <m:r>
                            <a:rPr lang="es-ES" b="0" i="1" smtClean="0">
                              <a:latin typeface="Cambria Math" panose="02040503050406030204" pitchFamily="18" charset="0"/>
                            </a:rPr>
                            <m:t>𝑂</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num>
                        <m:den>
                          <m:r>
                            <a:rPr lang="es-ES" b="0" i="1" smtClean="0">
                              <a:latin typeface="Cambria Math" panose="02040503050406030204" pitchFamily="18" charset="0"/>
                            </a:rPr>
                            <m:t>𝑂</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den>
                      </m:f>
                    </m:oMath>
                  </m:oMathPara>
                </a14:m>
                <a:endParaRPr lang="es-ES" dirty="0"/>
              </a:p>
            </p:txBody>
          </p:sp>
        </mc:Choice>
        <mc:Fallback xmlns="">
          <p:sp>
            <p:nvSpPr>
              <p:cNvPr id="20" name="CuadroTexto 19">
                <a:extLst>
                  <a:ext uri="{FF2B5EF4-FFF2-40B4-BE49-F238E27FC236}">
                    <a16:creationId xmlns:a16="http://schemas.microsoft.com/office/drawing/2014/main" id="{65644F55-5CB7-4253-9E8D-8DA23F4E582B}"/>
                  </a:ext>
                </a:extLst>
              </p:cNvPr>
              <p:cNvSpPr txBox="1">
                <a:spLocks noRot="1" noChangeAspect="1" noMove="1" noResize="1" noEditPoints="1" noAdjustHandles="1" noChangeArrowheads="1" noChangeShapeType="1" noTextEdit="1"/>
              </p:cNvSpPr>
              <p:nvPr/>
            </p:nvSpPr>
            <p:spPr>
              <a:xfrm>
                <a:off x="6125451" y="4369678"/>
                <a:ext cx="2480423" cy="576761"/>
              </a:xfrm>
              <a:prstGeom prst="rect">
                <a:avLst/>
              </a:prstGeom>
              <a:blipFill>
                <a:blip r:embed="rId4"/>
                <a:stretch>
                  <a:fillRect b="-1064"/>
                </a:stretch>
              </a:blipFill>
            </p:spPr>
            <p:txBody>
              <a:bodyPr/>
              <a:lstStyle/>
              <a:p>
                <a:r>
                  <a:rPr lang="es-ES">
                    <a:noFill/>
                  </a:rPr>
                  <a:t> </a:t>
                </a:r>
              </a:p>
            </p:txBody>
          </p:sp>
        </mc:Fallback>
      </mc:AlternateContent>
    </p:spTree>
    <p:extLst>
      <p:ext uri="{BB962C8B-B14F-4D97-AF65-F5344CB8AC3E}">
        <p14:creationId xmlns:p14="http://schemas.microsoft.com/office/powerpoint/2010/main" val="13870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Logística</a:t>
            </a:r>
          </a:p>
        </p:txBody>
      </p:sp>
      <p:pic>
        <p:nvPicPr>
          <p:cNvPr id="11" name="Picture 2" descr="D:\Documentos, Trabajos y Demás\Formación\Master CIFF\2015 2016 Analisis Estadístico\Primera Sesion\display7.png">
            <a:extLst>
              <a:ext uri="{FF2B5EF4-FFF2-40B4-BE49-F238E27FC236}">
                <a16:creationId xmlns:a16="http://schemas.microsoft.com/office/drawing/2014/main" id="{377F0052-21F2-4A93-9D7F-275696FD2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019" y="1902619"/>
            <a:ext cx="40179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935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3">
            <a:extLst>
              <a:ext uri="{FF2B5EF4-FFF2-40B4-BE49-F238E27FC236}">
                <a16:creationId xmlns:a16="http://schemas.microsoft.com/office/drawing/2014/main" id="{D6C1F9A1-2803-48AA-AF0E-844983F252B5}"/>
              </a:ext>
            </a:extLst>
          </p:cNvPr>
          <p:cNvGraphicFramePr>
            <a:graphicFrameLocks noGrp="1"/>
          </p:cNvGraphicFramePr>
          <p:nvPr>
            <p:extLst>
              <p:ext uri="{D42A27DB-BD31-4B8C-83A1-F6EECF244321}">
                <p14:modId xmlns:p14="http://schemas.microsoft.com/office/powerpoint/2010/main" val="3339079141"/>
              </p:ext>
            </p:extLst>
          </p:nvPr>
        </p:nvGraphicFramePr>
        <p:xfrm>
          <a:off x="551384" y="3007602"/>
          <a:ext cx="6597840" cy="2612218"/>
        </p:xfrm>
        <a:graphic>
          <a:graphicData uri="http://schemas.openxmlformats.org/drawingml/2006/table">
            <a:tbl>
              <a:tblPr firstCol="1">
                <a:tableStyleId>{775DCB02-9BB8-47FD-8907-85C794F793BA}</a:tableStyleId>
              </a:tblPr>
              <a:tblGrid>
                <a:gridCol w="6597840">
                  <a:extLst>
                    <a:ext uri="{9D8B030D-6E8A-4147-A177-3AD203B41FA5}">
                      <a16:colId xmlns:a16="http://schemas.microsoft.com/office/drawing/2014/main" val="20001"/>
                    </a:ext>
                  </a:extLst>
                </a:gridCol>
              </a:tblGrid>
              <a:tr h="2612218">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Para la estimación de una relación líneas es necesario establecer el modelo a estimar, que será una combinación lineal de los regresores y una función link </a:t>
                      </a:r>
                      <a:r>
                        <a:rPr lang="es-ES" sz="1400" kern="1200" noProof="0" dirty="0" err="1">
                          <a:solidFill>
                            <a:schemeClr val="tx1"/>
                          </a:solidFill>
                          <a:latin typeface="+mn-lt"/>
                          <a:ea typeface="+mn-ea"/>
                          <a:cs typeface="+mn-cs"/>
                        </a:rPr>
                        <a:t>probit</a:t>
                      </a:r>
                      <a:r>
                        <a:rPr lang="es-ES" sz="1400" kern="1200" noProof="0" dirty="0">
                          <a:solidFill>
                            <a:schemeClr val="tx1"/>
                          </a:solidFill>
                          <a:latin typeface="+mn-lt"/>
                          <a:ea typeface="+mn-ea"/>
                          <a:cs typeface="+mn-cs"/>
                        </a:rPr>
                        <a:t>, que es precisamente la función de distribución de la distribución normal </a:t>
                      </a:r>
                      <a:r>
                        <a:rPr lang="es-ES" sz="1400" kern="1200" noProof="0" dirty="0" err="1">
                          <a:solidFill>
                            <a:schemeClr val="tx1"/>
                          </a:solidFill>
                          <a:latin typeface="+mn-lt"/>
                          <a:ea typeface="+mn-ea"/>
                          <a:cs typeface="+mn-cs"/>
                        </a:rPr>
                        <a:t>estandar</a:t>
                      </a:r>
                      <a:r>
                        <a:rPr lang="es-ES" sz="1400" kern="1200" noProof="0" dirty="0">
                          <a:solidFill>
                            <a:schemeClr val="tx1"/>
                          </a:solidFill>
                          <a:latin typeface="+mn-lt"/>
                          <a:ea typeface="+mn-ea"/>
                          <a:cs typeface="+mn-cs"/>
                        </a:rPr>
                        <a:t>:</a:t>
                      </a: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endParaRPr lang="es-ES" sz="1400" kern="1200" noProof="0" dirty="0">
                        <a:solidFill>
                          <a:schemeClr val="tx1"/>
                        </a:solidFill>
                        <a:latin typeface="+mn-lt"/>
                        <a:ea typeface="+mn-ea"/>
                        <a:cs typeface="+mn-cs"/>
                      </a:endParaRPr>
                    </a:p>
                    <a:p>
                      <a:pPr marL="0" marR="0" lvl="0" indent="0" algn="just" defTabSz="923925" rtl="0" eaLnBrk="0" fontAlgn="base" latinLnBrk="0" hangingPunct="0">
                        <a:lnSpc>
                          <a:spcPct val="100000"/>
                        </a:lnSpc>
                        <a:spcBef>
                          <a:spcPts val="600"/>
                        </a:spcBef>
                        <a:spcAft>
                          <a:spcPct val="0"/>
                        </a:spcAft>
                        <a:buClrTx/>
                        <a:buSzPct val="90000"/>
                        <a:buFont typeface="Arial" panose="020B0604020202020204" pitchFamily="34" charset="0"/>
                        <a:buNone/>
                        <a:tabLst/>
                        <a:defRPr/>
                      </a:pPr>
                      <a:r>
                        <a:rPr lang="es-ES" sz="1400" kern="1200" noProof="0" dirty="0">
                          <a:solidFill>
                            <a:schemeClr val="tx1"/>
                          </a:solidFill>
                          <a:latin typeface="+mn-lt"/>
                          <a:ea typeface="+mn-ea"/>
                          <a:cs typeface="+mn-cs"/>
                        </a:rPr>
                        <a:t>La estimación se realiza utilizando el estimador máximo verosímil y las estimaciones se obtienen utilizando algoritmos de optimización numéricos que convergen al óptimo global dado que la función es cóncava (problema de optimización convexa) y siempre tiene solución óptima.</a:t>
                      </a:r>
                    </a:p>
                  </a:txBody>
                  <a:tcPr marL="72000" marR="72000" marT="72000" marB="18000" horzOverflow="overflow"/>
                </a:tc>
                <a:extLst>
                  <a:ext uri="{0D108BD9-81ED-4DB2-BD59-A6C34878D82A}">
                    <a16:rowId xmlns:a16="http://schemas.microsoft.com/office/drawing/2014/main" val="10000"/>
                  </a:ext>
                </a:extLst>
              </a:tr>
            </a:tbl>
          </a:graphicData>
        </a:graphic>
      </p:graphicFrame>
      <p:sp>
        <p:nvSpPr>
          <p:cNvPr id="37" name="Rectángulo 36">
            <a:extLst>
              <a:ext uri="{FF2B5EF4-FFF2-40B4-BE49-F238E27FC236}">
                <a16:creationId xmlns:a16="http://schemas.microsoft.com/office/drawing/2014/main" id="{EDDF4F37-2BB0-4B73-8C10-8B615CD19AC1}"/>
              </a:ext>
            </a:extLst>
          </p:cNvPr>
          <p:cNvSpPr/>
          <p:nvPr/>
        </p:nvSpPr>
        <p:spPr>
          <a:xfrm>
            <a:off x="838200" y="3812254"/>
            <a:ext cx="6111137" cy="69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46115FD7-B90E-4B9C-8FDB-46C7DE6DD5EE}"/>
                  </a:ext>
                </a:extLst>
              </p:cNvPr>
              <p:cNvSpPr txBox="1"/>
              <p:nvPr/>
            </p:nvSpPr>
            <p:spPr>
              <a:xfrm>
                <a:off x="3797579" y="4045655"/>
                <a:ext cx="3133550" cy="276999"/>
              </a:xfrm>
              <a:prstGeom prst="rect">
                <a:avLst/>
              </a:prstGeom>
              <a:noFill/>
            </p:spPr>
            <p:txBody>
              <a:bodyPr wrap="none" lIns="0" tIns="0" rIns="0" bIns="0" rtlCol="0">
                <a:spAutoFit/>
              </a:bodyPr>
              <a:lstStyle/>
              <a:p>
                <a:r>
                  <a:rPr lang="es-ES" b="1" dirty="0">
                    <a:solidFill>
                      <a:schemeClr val="accent2"/>
                    </a:solidFill>
                  </a:rPr>
                  <a:t>z</a:t>
                </a:r>
                <a14:m>
                  <m:oMath xmlns:m="http://schemas.openxmlformats.org/officeDocument/2006/math">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𝟎</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𝟏</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𝟏</m:t>
                        </m:r>
                      </m:sub>
                    </m:sSub>
                    <m:r>
                      <a:rPr lang="es-ES" b="1" i="1" smtClean="0">
                        <a:solidFill>
                          <a:schemeClr val="accent2"/>
                        </a:solidFill>
                        <a:latin typeface="Cambria Math" panose="02040503050406030204" pitchFamily="18" charset="0"/>
                      </a:rPr>
                      <m:t>+…+</m:t>
                    </m:r>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ea typeface="Cambria Math" panose="02040503050406030204" pitchFamily="18" charset="0"/>
                          </a:rPr>
                          <m:t>𝜷</m:t>
                        </m:r>
                      </m:e>
                      <m:sub>
                        <m:r>
                          <a:rPr lang="es-ES" b="1" i="1" smtClean="0">
                            <a:solidFill>
                              <a:schemeClr val="accent2"/>
                            </a:solidFill>
                            <a:latin typeface="Cambria Math" panose="02040503050406030204" pitchFamily="18" charset="0"/>
                          </a:rPr>
                          <m:t>𝒎</m:t>
                        </m:r>
                      </m:sub>
                    </m:sSub>
                    <m:sSub>
                      <m:sSubPr>
                        <m:ctrlPr>
                          <a:rPr lang="es-ES" b="1" i="1" smtClean="0">
                            <a:solidFill>
                              <a:schemeClr val="accent2"/>
                            </a:solidFill>
                            <a:latin typeface="Cambria Math" panose="02040503050406030204" pitchFamily="18" charset="0"/>
                          </a:rPr>
                        </m:ctrlPr>
                      </m:sSubPr>
                      <m:e>
                        <m:r>
                          <a:rPr lang="es-ES" b="1" i="1" smtClean="0">
                            <a:solidFill>
                              <a:schemeClr val="accent2"/>
                            </a:solidFill>
                            <a:latin typeface="Cambria Math" panose="02040503050406030204" pitchFamily="18" charset="0"/>
                          </a:rPr>
                          <m:t>𝒙</m:t>
                        </m:r>
                      </m:e>
                      <m:sub>
                        <m:r>
                          <a:rPr lang="es-ES" b="1" i="1" smtClean="0">
                            <a:solidFill>
                              <a:schemeClr val="accent2"/>
                            </a:solidFill>
                            <a:latin typeface="Cambria Math" panose="02040503050406030204" pitchFamily="18" charset="0"/>
                          </a:rPr>
                          <m:t>𝒎</m:t>
                        </m:r>
                      </m:sub>
                    </m:sSub>
                    <m:r>
                      <a:rPr lang="es-ES" b="1" i="1" smtClean="0">
                        <a:solidFill>
                          <a:schemeClr val="accent2"/>
                        </a:solidFill>
                        <a:latin typeface="Cambria Math" panose="02040503050406030204" pitchFamily="18" charset="0"/>
                      </a:rPr>
                      <m:t>+</m:t>
                    </m:r>
                    <m:r>
                      <a:rPr lang="es-ES" b="1" i="1" smtClean="0">
                        <a:solidFill>
                          <a:schemeClr val="accent2"/>
                        </a:solidFill>
                        <a:latin typeface="Cambria Math" panose="02040503050406030204" pitchFamily="18" charset="0"/>
                        <a:ea typeface="Cambria Math" panose="02040503050406030204" pitchFamily="18" charset="0"/>
                      </a:rPr>
                      <m:t>𝜺</m:t>
                    </m:r>
                  </m:oMath>
                </a14:m>
                <a:endParaRPr lang="es-ES" b="1" dirty="0">
                  <a:solidFill>
                    <a:schemeClr val="accent2"/>
                  </a:solidFill>
                </a:endParaRPr>
              </a:p>
            </p:txBody>
          </p:sp>
        </mc:Choice>
        <mc:Fallback xmlns="">
          <p:sp>
            <p:nvSpPr>
              <p:cNvPr id="38" name="CuadroTexto 37">
                <a:extLst>
                  <a:ext uri="{FF2B5EF4-FFF2-40B4-BE49-F238E27FC236}">
                    <a16:creationId xmlns:a16="http://schemas.microsoft.com/office/drawing/2014/main" id="{46115FD7-B90E-4B9C-8FDB-46C7DE6DD5EE}"/>
                  </a:ext>
                </a:extLst>
              </p:cNvPr>
              <p:cNvSpPr txBox="1">
                <a:spLocks noRot="1" noChangeAspect="1" noMove="1" noResize="1" noEditPoints="1" noAdjustHandles="1" noChangeArrowheads="1" noChangeShapeType="1" noTextEdit="1"/>
              </p:cNvSpPr>
              <p:nvPr/>
            </p:nvSpPr>
            <p:spPr>
              <a:xfrm>
                <a:off x="3797579" y="4045655"/>
                <a:ext cx="3133550" cy="276999"/>
              </a:xfrm>
              <a:prstGeom prst="rect">
                <a:avLst/>
              </a:prstGeom>
              <a:blipFill>
                <a:blip r:embed="rId2"/>
                <a:stretch>
                  <a:fillRect l="-4669" t="-28889" r="-1167" b="-51111"/>
                </a:stretch>
              </a:blipFill>
            </p:spPr>
            <p:txBody>
              <a:bodyPr/>
              <a:lstStyle/>
              <a:p>
                <a:r>
                  <a:rPr lang="es-ES">
                    <a:noFill/>
                  </a:rPr>
                  <a:t> </a:t>
                </a:r>
              </a:p>
            </p:txBody>
          </p:sp>
        </mc:Fallback>
      </mc:AlternateContent>
      <p:sp>
        <p:nvSpPr>
          <p:cNvPr id="4" name="Rectángulo 3"/>
          <p:cNvSpPr/>
          <p:nvPr/>
        </p:nvSpPr>
        <p:spPr>
          <a:xfrm>
            <a:off x="0" y="1"/>
            <a:ext cx="12192000" cy="103632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contenido 11"/>
          <p:cNvSpPr txBox="1">
            <a:spLocks/>
          </p:cNvSpPr>
          <p:nvPr/>
        </p:nvSpPr>
        <p:spPr>
          <a:xfrm>
            <a:off x="838200" y="142938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dirty="0"/>
          </a:p>
        </p:txBody>
      </p:sp>
      <p:sp>
        <p:nvSpPr>
          <p:cNvPr id="12" name="Rectángulo 11"/>
          <p:cNvSpPr/>
          <p:nvPr/>
        </p:nvSpPr>
        <p:spPr>
          <a:xfrm>
            <a:off x="0" y="5914707"/>
            <a:ext cx="12192000" cy="51816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p:cNvSpPr/>
          <p:nvPr/>
        </p:nvSpPr>
        <p:spPr>
          <a:xfrm>
            <a:off x="9926053" y="132397"/>
            <a:ext cx="2151646" cy="8069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Del Dato </a:t>
            </a:r>
          </a:p>
          <a:p>
            <a:pPr algn="ctr"/>
            <a:r>
              <a:rPr lang="es-ES" sz="2400" b="1" dirty="0">
                <a:solidFill>
                  <a:srgbClr val="002060"/>
                </a:solidFill>
                <a:latin typeface="Monotype Corsiva" panose="03010101010201010101" pitchFamily="66" charset="0"/>
                <a:ea typeface="Verdana" panose="020B0604030504040204" pitchFamily="34" charset="0"/>
                <a:cs typeface="Verdana" panose="020B0604030504040204" pitchFamily="34" charset="0"/>
              </a:rPr>
              <a:t>al Conocimiento</a:t>
            </a:r>
          </a:p>
        </p:txBody>
      </p:sp>
      <p:pic>
        <p:nvPicPr>
          <p:cNvPr id="25" name="Imagen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937" y="132397"/>
            <a:ext cx="806933" cy="806933"/>
          </a:xfrm>
          <a:prstGeom prst="rect">
            <a:avLst/>
          </a:prstGeom>
        </p:spPr>
      </p:pic>
      <p:sp>
        <p:nvSpPr>
          <p:cNvPr id="9" name="Freeform 68">
            <a:extLst>
              <a:ext uri="{FF2B5EF4-FFF2-40B4-BE49-F238E27FC236}">
                <a16:creationId xmlns:a16="http://schemas.microsoft.com/office/drawing/2014/main" id="{EB9A6B89-8BF7-4F19-9EEF-14745CEA3E82}"/>
              </a:ext>
            </a:extLst>
          </p:cNvPr>
          <p:cNvSpPr>
            <a:spLocks noEditPoints="1"/>
          </p:cNvSpPr>
          <p:nvPr/>
        </p:nvSpPr>
        <p:spPr bwMode="auto">
          <a:xfrm>
            <a:off x="237197" y="199934"/>
            <a:ext cx="494121" cy="665131"/>
          </a:xfrm>
          <a:custGeom>
            <a:avLst/>
            <a:gdLst/>
            <a:ahLst/>
            <a:cxnLst>
              <a:cxn ang="0">
                <a:pos x="143" y="0"/>
              </a:cxn>
              <a:cxn ang="0">
                <a:pos x="0" y="144"/>
              </a:cxn>
              <a:cxn ang="0">
                <a:pos x="12" y="203"/>
              </a:cxn>
              <a:cxn ang="0">
                <a:pos x="137" y="388"/>
              </a:cxn>
              <a:cxn ang="0">
                <a:pos x="143" y="391"/>
              </a:cxn>
              <a:cxn ang="0">
                <a:pos x="149" y="388"/>
              </a:cxn>
              <a:cxn ang="0">
                <a:pos x="275" y="203"/>
              </a:cxn>
              <a:cxn ang="0">
                <a:pos x="287" y="144"/>
              </a:cxn>
              <a:cxn ang="0">
                <a:pos x="143" y="0"/>
              </a:cxn>
              <a:cxn ang="0">
                <a:pos x="143" y="219"/>
              </a:cxn>
              <a:cxn ang="0">
                <a:pos x="69" y="144"/>
              </a:cxn>
              <a:cxn ang="0">
                <a:pos x="143" y="69"/>
              </a:cxn>
              <a:cxn ang="0">
                <a:pos x="218" y="144"/>
              </a:cxn>
              <a:cxn ang="0">
                <a:pos x="143" y="219"/>
              </a:cxn>
            </a:cxnLst>
            <a:rect l="0" t="0" r="r" b="b"/>
            <a:pathLst>
              <a:path w="287" h="391">
                <a:moveTo>
                  <a:pt x="143" y="0"/>
                </a:moveTo>
                <a:cubicBezTo>
                  <a:pt x="64" y="0"/>
                  <a:pt x="0" y="65"/>
                  <a:pt x="0" y="144"/>
                </a:cubicBezTo>
                <a:cubicBezTo>
                  <a:pt x="0" y="165"/>
                  <a:pt x="4" y="184"/>
                  <a:pt x="12" y="203"/>
                </a:cubicBezTo>
                <a:cubicBezTo>
                  <a:pt x="48" y="282"/>
                  <a:pt x="117" y="365"/>
                  <a:pt x="137" y="388"/>
                </a:cubicBezTo>
                <a:cubicBezTo>
                  <a:pt x="139" y="390"/>
                  <a:pt x="141" y="391"/>
                  <a:pt x="143" y="391"/>
                </a:cubicBezTo>
                <a:cubicBezTo>
                  <a:pt x="146" y="391"/>
                  <a:pt x="148" y="390"/>
                  <a:pt x="149" y="388"/>
                </a:cubicBezTo>
                <a:cubicBezTo>
                  <a:pt x="170" y="365"/>
                  <a:pt x="239" y="282"/>
                  <a:pt x="275" y="203"/>
                </a:cubicBezTo>
                <a:cubicBezTo>
                  <a:pt x="283" y="184"/>
                  <a:pt x="287" y="165"/>
                  <a:pt x="287" y="144"/>
                </a:cubicBezTo>
                <a:cubicBezTo>
                  <a:pt x="287" y="65"/>
                  <a:pt x="223" y="0"/>
                  <a:pt x="143" y="0"/>
                </a:cubicBezTo>
                <a:close/>
                <a:moveTo>
                  <a:pt x="143" y="219"/>
                </a:moveTo>
                <a:cubicBezTo>
                  <a:pt x="102" y="219"/>
                  <a:pt x="69" y="185"/>
                  <a:pt x="69" y="144"/>
                </a:cubicBezTo>
                <a:cubicBezTo>
                  <a:pt x="69" y="103"/>
                  <a:pt x="102" y="69"/>
                  <a:pt x="143" y="69"/>
                </a:cubicBezTo>
                <a:cubicBezTo>
                  <a:pt x="185" y="69"/>
                  <a:pt x="218" y="103"/>
                  <a:pt x="218" y="144"/>
                </a:cubicBezTo>
                <a:cubicBezTo>
                  <a:pt x="218" y="185"/>
                  <a:pt x="185" y="219"/>
                  <a:pt x="143" y="219"/>
                </a:cubicBezTo>
                <a:close/>
              </a:path>
            </a:pathLst>
          </a:custGeom>
          <a:solidFill>
            <a:schemeClr val="accent5"/>
          </a:solidFill>
          <a:ln w="28575">
            <a:solidFill>
              <a:srgbClr val="FFFFFF"/>
            </a:solidFill>
            <a:round/>
            <a:headEnd/>
            <a:tailEnd/>
          </a:ln>
          <a:effectLst>
            <a:outerShdw blurRad="152400" dir="5400000" sx="90000" sy="-19000"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es-ES" kern="0" dirty="0">
              <a:solidFill>
                <a:srgbClr val="000000"/>
              </a:solidFill>
            </a:endParaRPr>
          </a:p>
        </p:txBody>
      </p:sp>
      <p:sp>
        <p:nvSpPr>
          <p:cNvPr id="10" name="Oval 20">
            <a:extLst>
              <a:ext uri="{FF2B5EF4-FFF2-40B4-BE49-F238E27FC236}">
                <a16:creationId xmlns:a16="http://schemas.microsoft.com/office/drawing/2014/main" id="{E677585B-8ADB-4BAE-B0FA-F1DB574F9379}"/>
              </a:ext>
            </a:extLst>
          </p:cNvPr>
          <p:cNvSpPr/>
          <p:nvPr/>
        </p:nvSpPr>
        <p:spPr>
          <a:xfrm>
            <a:off x="312020" y="275284"/>
            <a:ext cx="344473" cy="360040"/>
          </a:xfrm>
          <a:prstGeom prst="ellipse">
            <a:avLst/>
          </a:prstGeom>
          <a:solidFill>
            <a:schemeClr val="accent5">
              <a:lumMod val="20000"/>
              <a:lumOff val="80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s-ES" b="1" dirty="0">
              <a:solidFill>
                <a:schemeClr val="tx1"/>
              </a:solidFill>
            </a:endParaRPr>
          </a:p>
        </p:txBody>
      </p:sp>
      <p:sp>
        <p:nvSpPr>
          <p:cNvPr id="13" name="CuadroTexto 8">
            <a:extLst>
              <a:ext uri="{FF2B5EF4-FFF2-40B4-BE49-F238E27FC236}">
                <a16:creationId xmlns:a16="http://schemas.microsoft.com/office/drawing/2014/main" id="{07986217-023F-4673-91D5-B05E37344751}"/>
              </a:ext>
            </a:extLst>
          </p:cNvPr>
          <p:cNvSpPr txBox="1"/>
          <p:nvPr/>
        </p:nvSpPr>
        <p:spPr>
          <a:xfrm>
            <a:off x="827434" y="289001"/>
            <a:ext cx="10065553" cy="452432"/>
          </a:xfrm>
          <a:prstGeom prst="rect">
            <a:avLst/>
          </a:prstGeom>
        </p:spPr>
        <p:txBody>
          <a:bodyPr vert="horz" lIns="91440" tIns="45720" rIns="91440" bIns="45720" rtlCol="0" anchor="ctr">
            <a:noAutofit/>
          </a:bodyPr>
          <a:lstStyle>
            <a:lvl1pPr marR="0" indent="0" defTabSz="685800" fontAlgn="auto">
              <a:lnSpc>
                <a:spcPct val="90000"/>
              </a:lnSpc>
              <a:spcBef>
                <a:spcPct val="0"/>
              </a:spcBef>
              <a:spcAft>
                <a:spcPts val="0"/>
              </a:spcAft>
              <a:buClrTx/>
              <a:buSzTx/>
              <a:buFontTx/>
              <a:buNone/>
              <a:tabLst/>
              <a:defRPr lang="es-ES" sz="2600" b="1" baseline="0">
                <a:latin typeface="+mj-lt"/>
                <a:ea typeface="+mj-ea"/>
                <a:cs typeface="+mj-cs"/>
              </a:defRPr>
            </a:lvl1pPr>
          </a:lstStyle>
          <a:p>
            <a:r>
              <a:rPr lang="es-ES" dirty="0">
                <a:solidFill>
                  <a:schemeClr val="bg1"/>
                </a:solidFill>
                <a:latin typeface="+mn-lt"/>
              </a:rPr>
              <a:t>Regresión Bernoulli </a:t>
            </a:r>
            <a:r>
              <a:rPr lang="es-ES" dirty="0" err="1">
                <a:solidFill>
                  <a:schemeClr val="bg1"/>
                </a:solidFill>
                <a:latin typeface="+mn-lt"/>
              </a:rPr>
              <a:t>Probit</a:t>
            </a:r>
            <a:endParaRPr lang="es-ES" dirty="0">
              <a:solidFill>
                <a:schemeClr val="bg1"/>
              </a:solidFill>
              <a:latin typeface="+mn-lt"/>
            </a:endParaRPr>
          </a:p>
        </p:txBody>
      </p:sp>
      <p:sp>
        <p:nvSpPr>
          <p:cNvPr id="15" name="71 Rectángulo">
            <a:extLst>
              <a:ext uri="{FF2B5EF4-FFF2-40B4-BE49-F238E27FC236}">
                <a16:creationId xmlns:a16="http://schemas.microsoft.com/office/drawing/2014/main" id="{B3D09B5F-9B9B-40FF-9AEB-017B1C04CCA9}"/>
              </a:ext>
            </a:extLst>
          </p:cNvPr>
          <p:cNvSpPr/>
          <p:nvPr/>
        </p:nvSpPr>
        <p:spPr>
          <a:xfrm>
            <a:off x="551384" y="1469725"/>
            <a:ext cx="6597840"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Objetivo</a:t>
            </a:r>
          </a:p>
        </p:txBody>
      </p:sp>
      <p:sp>
        <p:nvSpPr>
          <p:cNvPr id="17" name="71 Rectángulo">
            <a:extLst>
              <a:ext uri="{FF2B5EF4-FFF2-40B4-BE49-F238E27FC236}">
                <a16:creationId xmlns:a16="http://schemas.microsoft.com/office/drawing/2014/main" id="{C4D7A6DD-BB22-4E76-A831-0C38F93B9FC7}"/>
              </a:ext>
            </a:extLst>
          </p:cNvPr>
          <p:cNvSpPr/>
          <p:nvPr/>
        </p:nvSpPr>
        <p:spPr>
          <a:xfrm>
            <a:off x="550146" y="2548550"/>
            <a:ext cx="4584405" cy="4590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accent2"/>
                </a:solidFill>
              </a:rPr>
              <a:t>Desarrollo</a:t>
            </a:r>
          </a:p>
        </p:txBody>
      </p:sp>
      <p:sp>
        <p:nvSpPr>
          <p:cNvPr id="19" name="Rectángulo 42">
            <a:extLst>
              <a:ext uri="{FF2B5EF4-FFF2-40B4-BE49-F238E27FC236}">
                <a16:creationId xmlns:a16="http://schemas.microsoft.com/office/drawing/2014/main" id="{B96AB669-5887-4E66-97D8-D6DEEBF72D5E}"/>
              </a:ext>
            </a:extLst>
          </p:cNvPr>
          <p:cNvSpPr/>
          <p:nvPr/>
        </p:nvSpPr>
        <p:spPr>
          <a:xfrm>
            <a:off x="7750089" y="1469725"/>
            <a:ext cx="3890527" cy="4150094"/>
          </a:xfrm>
          <a:prstGeom prst="rect">
            <a:avLst/>
          </a:prstGeom>
          <a:solidFill>
            <a:schemeClr val="accent5">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44000" indent="-144000">
              <a:spcBef>
                <a:spcPts val="300"/>
              </a:spcBef>
              <a:buFont typeface="Arial" panose="020B0604020202020204" pitchFamily="34" charset="0"/>
              <a:buChar char="•"/>
            </a:pPr>
            <a:endParaRPr lang="es-ES" sz="1100" dirty="0">
              <a:solidFill>
                <a:schemeClr val="accent2"/>
              </a:solidFill>
            </a:endParaRPr>
          </a:p>
        </p:txBody>
      </p:sp>
      <p:sp>
        <p:nvSpPr>
          <p:cNvPr id="23" name="72 Rectángulo">
            <a:extLst>
              <a:ext uri="{FF2B5EF4-FFF2-40B4-BE49-F238E27FC236}">
                <a16:creationId xmlns:a16="http://schemas.microsoft.com/office/drawing/2014/main" id="{34830F8B-6FB4-4A00-981B-4692E605C8A8}"/>
              </a:ext>
            </a:extLst>
          </p:cNvPr>
          <p:cNvSpPr/>
          <p:nvPr/>
        </p:nvSpPr>
        <p:spPr>
          <a:xfrm>
            <a:off x="550146" y="1885622"/>
            <a:ext cx="6498258" cy="64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buClr>
                <a:schemeClr val="accent5"/>
              </a:buClr>
            </a:pPr>
            <a:r>
              <a:rPr lang="es-ES" sz="1400" dirty="0">
                <a:solidFill>
                  <a:schemeClr val="tx1"/>
                </a:solidFill>
              </a:rPr>
              <a:t>Estimar la relación entre una variable dependiente (variable explicada que sigue una distribución binaria Bernoulli) y varias variables independientes (variables explicativas) mediante una expresión lineal en coeficientes y la función link </a:t>
            </a:r>
            <a:r>
              <a:rPr lang="es-ES" sz="1400" dirty="0" err="1">
                <a:solidFill>
                  <a:schemeClr val="tx1"/>
                </a:solidFill>
              </a:rPr>
              <a:t>gausiana</a:t>
            </a:r>
            <a:r>
              <a:rPr lang="es-ES" sz="1400" dirty="0">
                <a:solidFill>
                  <a:schemeClr val="tx1"/>
                </a:solidFill>
              </a:rPr>
              <a:t>.</a:t>
            </a:r>
          </a:p>
        </p:txBody>
      </p:sp>
      <p:sp>
        <p:nvSpPr>
          <p:cNvPr id="26" name="Rectángulo 25">
            <a:extLst>
              <a:ext uri="{FF2B5EF4-FFF2-40B4-BE49-F238E27FC236}">
                <a16:creationId xmlns:a16="http://schemas.microsoft.com/office/drawing/2014/main" id="{BFC934D0-7247-4819-8896-AB08DA84AB1C}"/>
              </a:ext>
            </a:extLst>
          </p:cNvPr>
          <p:cNvSpPr/>
          <p:nvPr/>
        </p:nvSpPr>
        <p:spPr>
          <a:xfrm>
            <a:off x="8494632" y="164827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7" name="Elipse 26">
            <a:extLst>
              <a:ext uri="{FF2B5EF4-FFF2-40B4-BE49-F238E27FC236}">
                <a16:creationId xmlns:a16="http://schemas.microsoft.com/office/drawing/2014/main" id="{AADB7E08-43F0-4539-9E28-810E6E410382}"/>
              </a:ext>
            </a:extLst>
          </p:cNvPr>
          <p:cNvSpPr/>
          <p:nvPr/>
        </p:nvSpPr>
        <p:spPr>
          <a:xfrm>
            <a:off x="8943258" y="281633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D5E900E3-891E-4600-8A4B-E0858411053A}"/>
              </a:ext>
            </a:extLst>
          </p:cNvPr>
          <p:cNvSpPr/>
          <p:nvPr/>
        </p:nvSpPr>
        <p:spPr>
          <a:xfrm>
            <a:off x="9750898" y="194385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BAC54BB8-FE99-49C3-ACCF-150A6F3C9C25}"/>
              </a:ext>
            </a:extLst>
          </p:cNvPr>
          <p:cNvSpPr/>
          <p:nvPr/>
        </p:nvSpPr>
        <p:spPr>
          <a:xfrm>
            <a:off x="9494319"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39021D2A-30C4-4592-B652-7FEFEB1DB24B}"/>
              </a:ext>
            </a:extLst>
          </p:cNvPr>
          <p:cNvSpPr/>
          <p:nvPr/>
        </p:nvSpPr>
        <p:spPr>
          <a:xfrm>
            <a:off x="8738634"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2DD1304A-1434-4BC0-8673-0081269419F8}"/>
              </a:ext>
            </a:extLst>
          </p:cNvPr>
          <p:cNvSpPr/>
          <p:nvPr/>
        </p:nvSpPr>
        <p:spPr>
          <a:xfrm>
            <a:off x="9233751" y="2813544"/>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id="{872C0839-52F9-46FC-A9D5-479B7CE5D76E}"/>
              </a:ext>
            </a:extLst>
          </p:cNvPr>
          <p:cNvSpPr/>
          <p:nvPr/>
        </p:nvSpPr>
        <p:spPr>
          <a:xfrm>
            <a:off x="9410082" y="1943453"/>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E151657E-D3BB-4FC4-AFF1-5EFDDAAF7024}"/>
              </a:ext>
            </a:extLst>
          </p:cNvPr>
          <p:cNvSpPr/>
          <p:nvPr/>
        </p:nvSpPr>
        <p:spPr>
          <a:xfrm>
            <a:off x="10091714"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id="{B87AE848-2BFF-4BE4-B679-EBA01F5307FA}"/>
              </a:ext>
            </a:extLst>
          </p:cNvPr>
          <p:cNvSpPr/>
          <p:nvPr/>
        </p:nvSpPr>
        <p:spPr>
          <a:xfrm>
            <a:off x="10268326" y="1940660"/>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Flecha derecha 4">
            <a:extLst>
              <a:ext uri="{FF2B5EF4-FFF2-40B4-BE49-F238E27FC236}">
                <a16:creationId xmlns:a16="http://schemas.microsoft.com/office/drawing/2014/main" id="{4A14D4DB-F3EA-4E1E-86B9-98192A9FBF90}"/>
              </a:ext>
            </a:extLst>
          </p:cNvPr>
          <p:cNvSpPr/>
          <p:nvPr/>
        </p:nvSpPr>
        <p:spPr>
          <a:xfrm rot="5400000">
            <a:off x="9422978" y="3263944"/>
            <a:ext cx="559614" cy="550718"/>
          </a:xfrm>
          <a:prstGeom prst="rightArrow">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ángulo 51">
            <a:extLst>
              <a:ext uri="{FF2B5EF4-FFF2-40B4-BE49-F238E27FC236}">
                <a16:creationId xmlns:a16="http://schemas.microsoft.com/office/drawing/2014/main" id="{B3E2BA0D-761D-40A4-A0E7-393118EFF63F}"/>
              </a:ext>
            </a:extLst>
          </p:cNvPr>
          <p:cNvSpPr/>
          <p:nvPr/>
        </p:nvSpPr>
        <p:spPr>
          <a:xfrm>
            <a:off x="8494632" y="3927869"/>
            <a:ext cx="2389909" cy="15066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46C251D9-8451-4EA0-A644-A3995C2AE6B3}"/>
                  </a:ext>
                </a:extLst>
              </p:cNvPr>
              <p:cNvSpPr txBox="1"/>
              <p:nvPr/>
            </p:nvSpPr>
            <p:spPr>
              <a:xfrm>
                <a:off x="899720" y="3986036"/>
                <a:ext cx="3280389" cy="369332"/>
              </a:xfrm>
              <a:prstGeom prst="rect">
                <a:avLst/>
              </a:prstGeom>
              <a:noFill/>
            </p:spPr>
            <p:txBody>
              <a:bodyPr wrap="square" lIns="0" tIns="0" rIns="0" bIns="0" rtlCol="0">
                <a:spAutoFit/>
              </a:bodyPr>
              <a:lstStyle/>
              <a:p>
                <a:r>
                  <a:rPr lang="es-ES" sz="2400" b="1" dirty="0">
                    <a:solidFill>
                      <a:schemeClr val="accent2"/>
                    </a:solidFill>
                  </a:rPr>
                  <a:t>P(y=1|x)</a:t>
                </a:r>
                <a14:m>
                  <m:oMath xmlns:m="http://schemas.openxmlformats.org/officeDocument/2006/math">
                    <m:r>
                      <a:rPr lang="es-ES" sz="2400" b="1" i="1" smtClean="0">
                        <a:solidFill>
                          <a:schemeClr val="accent2"/>
                        </a:solidFill>
                        <a:latin typeface="Cambria Math" panose="02040503050406030204" pitchFamily="18" charset="0"/>
                      </a:rPr>
                      <m:t>=</m:t>
                    </m:r>
                    <m:r>
                      <a:rPr lang="es-ES" sz="2400" b="1" i="1" smtClean="0">
                        <a:solidFill>
                          <a:schemeClr val="accent2"/>
                        </a:solidFill>
                        <a:latin typeface="Cambria Math" panose="02040503050406030204" pitchFamily="18" charset="0"/>
                        <a:ea typeface="Cambria Math" panose="02040503050406030204" pitchFamily="18" charset="0"/>
                      </a:rPr>
                      <m:t>𝜽</m:t>
                    </m:r>
                    <m:r>
                      <a:rPr lang="es-ES" sz="2400" b="1" i="1" smtClean="0">
                        <a:solidFill>
                          <a:schemeClr val="accent2"/>
                        </a:solidFill>
                        <a:latin typeface="Cambria Math" panose="02040503050406030204" pitchFamily="18" charset="0"/>
                        <a:ea typeface="Cambria Math" panose="02040503050406030204" pitchFamily="18" charset="0"/>
                      </a:rPr>
                      <m:t>(</m:t>
                    </m:r>
                    <m:r>
                      <a:rPr lang="es-ES" sz="2400" b="1" i="1" smtClean="0">
                        <a:solidFill>
                          <a:schemeClr val="accent2"/>
                        </a:solidFill>
                        <a:latin typeface="Cambria Math" panose="02040503050406030204" pitchFamily="18" charset="0"/>
                        <a:ea typeface="Cambria Math" panose="02040503050406030204" pitchFamily="18" charset="0"/>
                      </a:rPr>
                      <m:t>𝒛</m:t>
                    </m:r>
                    <m:r>
                      <a:rPr lang="es-ES" sz="2400" b="1" i="1" smtClean="0">
                        <a:solidFill>
                          <a:schemeClr val="accent2"/>
                        </a:solidFill>
                        <a:latin typeface="Cambria Math" panose="02040503050406030204" pitchFamily="18" charset="0"/>
                        <a:ea typeface="Cambria Math" panose="02040503050406030204" pitchFamily="18" charset="0"/>
                      </a:rPr>
                      <m:t>)</m:t>
                    </m:r>
                  </m:oMath>
                </a14:m>
                <a:r>
                  <a:rPr lang="es-ES" sz="2400" b="1" dirty="0">
                    <a:solidFill>
                      <a:schemeClr val="accent2"/>
                    </a:solidFill>
                  </a:rPr>
                  <a:t> </a:t>
                </a:r>
                <a:r>
                  <a:rPr lang="es-ES" sz="2000" b="1" dirty="0">
                    <a:solidFill>
                      <a:schemeClr val="accent2"/>
                    </a:solidFill>
                  </a:rPr>
                  <a:t>donde</a:t>
                </a:r>
                <a:endParaRPr lang="es-ES" sz="2400" b="1" dirty="0">
                  <a:solidFill>
                    <a:schemeClr val="accent2"/>
                  </a:solidFill>
                </a:endParaRPr>
              </a:p>
            </p:txBody>
          </p:sp>
        </mc:Choice>
        <mc:Fallback xmlns="">
          <p:sp>
            <p:nvSpPr>
              <p:cNvPr id="39" name="CuadroTexto 38">
                <a:extLst>
                  <a:ext uri="{FF2B5EF4-FFF2-40B4-BE49-F238E27FC236}">
                    <a16:creationId xmlns:a16="http://schemas.microsoft.com/office/drawing/2014/main" id="{46C251D9-8451-4EA0-A644-A3995C2AE6B3}"/>
                  </a:ext>
                </a:extLst>
              </p:cNvPr>
              <p:cNvSpPr txBox="1">
                <a:spLocks noRot="1" noChangeAspect="1" noMove="1" noResize="1" noEditPoints="1" noAdjustHandles="1" noChangeArrowheads="1" noChangeShapeType="1" noTextEdit="1"/>
              </p:cNvSpPr>
              <p:nvPr/>
            </p:nvSpPr>
            <p:spPr>
              <a:xfrm>
                <a:off x="899720" y="3986036"/>
                <a:ext cx="3280389" cy="369332"/>
              </a:xfrm>
              <a:prstGeom prst="rect">
                <a:avLst/>
              </a:prstGeom>
              <a:blipFill>
                <a:blip r:embed="rId4"/>
                <a:stretch>
                  <a:fillRect l="-5762" t="-26667" b="-50000"/>
                </a:stretch>
              </a:blipFill>
            </p:spPr>
            <p:txBody>
              <a:bodyPr/>
              <a:lstStyle/>
              <a:p>
                <a:r>
                  <a:rPr lang="es-ES">
                    <a:noFill/>
                  </a:rPr>
                  <a:t> </a:t>
                </a:r>
              </a:p>
            </p:txBody>
          </p:sp>
        </mc:Fallback>
      </mc:AlternateContent>
      <p:sp>
        <p:nvSpPr>
          <p:cNvPr id="41" name="Elipse 40">
            <a:extLst>
              <a:ext uri="{FF2B5EF4-FFF2-40B4-BE49-F238E27FC236}">
                <a16:creationId xmlns:a16="http://schemas.microsoft.com/office/drawing/2014/main" id="{0E281520-7374-49BF-A333-BF248B9A31F8}"/>
              </a:ext>
            </a:extLst>
          </p:cNvPr>
          <p:cNvSpPr/>
          <p:nvPr/>
        </p:nvSpPr>
        <p:spPr>
          <a:xfrm>
            <a:off x="8943258" y="5097612"/>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252B8D9D-79B7-4E08-BDCC-F6A61496E48F}"/>
              </a:ext>
            </a:extLst>
          </p:cNvPr>
          <p:cNvSpPr/>
          <p:nvPr/>
        </p:nvSpPr>
        <p:spPr>
          <a:xfrm>
            <a:off x="9750898" y="4225127"/>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Elipse 42">
            <a:extLst>
              <a:ext uri="{FF2B5EF4-FFF2-40B4-BE49-F238E27FC236}">
                <a16:creationId xmlns:a16="http://schemas.microsoft.com/office/drawing/2014/main" id="{10713A74-9728-4087-A96E-6104C2DC5D79}"/>
              </a:ext>
            </a:extLst>
          </p:cNvPr>
          <p:cNvSpPr/>
          <p:nvPr/>
        </p:nvSpPr>
        <p:spPr>
          <a:xfrm>
            <a:off x="9494319"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Elipse 43">
            <a:extLst>
              <a:ext uri="{FF2B5EF4-FFF2-40B4-BE49-F238E27FC236}">
                <a16:creationId xmlns:a16="http://schemas.microsoft.com/office/drawing/2014/main" id="{EF7744FF-1716-483E-97BC-BD0319AF5582}"/>
              </a:ext>
            </a:extLst>
          </p:cNvPr>
          <p:cNvSpPr/>
          <p:nvPr/>
        </p:nvSpPr>
        <p:spPr>
          <a:xfrm>
            <a:off x="8738634"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Elipse 44">
            <a:extLst>
              <a:ext uri="{FF2B5EF4-FFF2-40B4-BE49-F238E27FC236}">
                <a16:creationId xmlns:a16="http://schemas.microsoft.com/office/drawing/2014/main" id="{2DFAF3FE-F4B6-4210-838C-3F9D69892B86}"/>
              </a:ext>
            </a:extLst>
          </p:cNvPr>
          <p:cNvSpPr/>
          <p:nvPr/>
        </p:nvSpPr>
        <p:spPr>
          <a:xfrm>
            <a:off x="9233751" y="5094819"/>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Elipse 45">
            <a:extLst>
              <a:ext uri="{FF2B5EF4-FFF2-40B4-BE49-F238E27FC236}">
                <a16:creationId xmlns:a16="http://schemas.microsoft.com/office/drawing/2014/main" id="{A2A57AA3-8C8A-4A62-8F26-3FFA1FE12713}"/>
              </a:ext>
            </a:extLst>
          </p:cNvPr>
          <p:cNvSpPr/>
          <p:nvPr/>
        </p:nvSpPr>
        <p:spPr>
          <a:xfrm>
            <a:off x="9410082" y="4224728"/>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4704A55F-0CE7-41D8-B0E9-8541DF0301D3}"/>
              </a:ext>
            </a:extLst>
          </p:cNvPr>
          <p:cNvSpPr/>
          <p:nvPr/>
        </p:nvSpPr>
        <p:spPr>
          <a:xfrm>
            <a:off x="10091714"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Elipse 47">
            <a:extLst>
              <a:ext uri="{FF2B5EF4-FFF2-40B4-BE49-F238E27FC236}">
                <a16:creationId xmlns:a16="http://schemas.microsoft.com/office/drawing/2014/main" id="{1F4D9F3B-241C-490C-9D9C-BD4A1B6D78FD}"/>
              </a:ext>
            </a:extLst>
          </p:cNvPr>
          <p:cNvSpPr/>
          <p:nvPr/>
        </p:nvSpPr>
        <p:spPr>
          <a:xfrm>
            <a:off x="10268326" y="4221935"/>
            <a:ext cx="108000" cy="10800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Forma libre: forma 28">
            <a:extLst>
              <a:ext uri="{FF2B5EF4-FFF2-40B4-BE49-F238E27FC236}">
                <a16:creationId xmlns:a16="http://schemas.microsoft.com/office/drawing/2014/main" id="{D760278B-57FB-4F67-90E6-181BC4677399}"/>
              </a:ext>
            </a:extLst>
          </p:cNvPr>
          <p:cNvSpPr/>
          <p:nvPr/>
        </p:nvSpPr>
        <p:spPr>
          <a:xfrm>
            <a:off x="8755693" y="4258849"/>
            <a:ext cx="1565754" cy="914400"/>
          </a:xfrm>
          <a:custGeom>
            <a:avLst/>
            <a:gdLst>
              <a:gd name="connsiteX0" fmla="*/ 0 w 1565754"/>
              <a:gd name="connsiteY0" fmla="*/ 914400 h 914400"/>
              <a:gd name="connsiteX1" fmla="*/ 751562 w 1565754"/>
              <a:gd name="connsiteY1" fmla="*/ 713984 h 914400"/>
              <a:gd name="connsiteX2" fmla="*/ 939452 w 1565754"/>
              <a:gd name="connsiteY2" fmla="*/ 150313 h 914400"/>
              <a:gd name="connsiteX3" fmla="*/ 1565754 w 1565754"/>
              <a:gd name="connsiteY3" fmla="*/ 0 h 914400"/>
            </a:gdLst>
            <a:ahLst/>
            <a:cxnLst>
              <a:cxn ang="0">
                <a:pos x="connsiteX0" y="connsiteY0"/>
              </a:cxn>
              <a:cxn ang="0">
                <a:pos x="connsiteX1" y="connsiteY1"/>
              </a:cxn>
              <a:cxn ang="0">
                <a:pos x="connsiteX2" y="connsiteY2"/>
              </a:cxn>
              <a:cxn ang="0">
                <a:pos x="connsiteX3" y="connsiteY3"/>
              </a:cxn>
            </a:cxnLst>
            <a:rect l="l" t="t" r="r" b="b"/>
            <a:pathLst>
              <a:path w="1565754" h="914400">
                <a:moveTo>
                  <a:pt x="0" y="914400"/>
                </a:moveTo>
                <a:cubicBezTo>
                  <a:pt x="297493" y="877866"/>
                  <a:pt x="594987" y="841332"/>
                  <a:pt x="751562" y="713984"/>
                </a:cubicBezTo>
                <a:cubicBezTo>
                  <a:pt x="908137" y="586636"/>
                  <a:pt x="803753" y="269310"/>
                  <a:pt x="939452" y="150313"/>
                </a:cubicBezTo>
                <a:cubicBezTo>
                  <a:pt x="1075151" y="31316"/>
                  <a:pt x="1320452" y="15658"/>
                  <a:pt x="156575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791299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14535</TotalTime>
  <Words>964</Words>
  <Application>Microsoft Office PowerPoint</Application>
  <PresentationFormat>Panorámica</PresentationFormat>
  <Paragraphs>192</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Calibri</vt:lpstr>
      <vt:lpstr>Calibri Light</vt:lpstr>
      <vt:lpstr>Cambria Math</vt:lpstr>
      <vt:lpstr>Monotype Corsiva</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dc:creator>
  <cp:lastModifiedBy>Anto Pita</cp:lastModifiedBy>
  <cp:revision>370</cp:revision>
  <dcterms:created xsi:type="dcterms:W3CDTF">2016-10-13T14:38:28Z</dcterms:created>
  <dcterms:modified xsi:type="dcterms:W3CDTF">2018-02-03T17:18:39Z</dcterms:modified>
</cp:coreProperties>
</file>